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4"/>
  </p:notesMasterIdLst>
  <p:handoutMasterIdLst>
    <p:handoutMasterId r:id="rId35"/>
  </p:handoutMasterIdLst>
  <p:sldIdLst>
    <p:sldId id="1184" r:id="rId5"/>
    <p:sldId id="1169" r:id="rId6"/>
    <p:sldId id="1207" r:id="rId7"/>
    <p:sldId id="305" r:id="rId8"/>
    <p:sldId id="1172" r:id="rId9"/>
    <p:sldId id="1176" r:id="rId10"/>
    <p:sldId id="1191" r:id="rId11"/>
    <p:sldId id="1192" r:id="rId12"/>
    <p:sldId id="1170" r:id="rId13"/>
    <p:sldId id="483" r:id="rId14"/>
    <p:sldId id="1174" r:id="rId15"/>
    <p:sldId id="1175" r:id="rId16"/>
    <p:sldId id="303" r:id="rId17"/>
    <p:sldId id="1178" r:id="rId18"/>
    <p:sldId id="1194" r:id="rId19"/>
    <p:sldId id="1188" r:id="rId20"/>
    <p:sldId id="1206" r:id="rId21"/>
    <p:sldId id="1196" r:id="rId22"/>
    <p:sldId id="1205" r:id="rId23"/>
    <p:sldId id="1204" r:id="rId24"/>
    <p:sldId id="1203" r:id="rId25"/>
    <p:sldId id="1198" r:id="rId26"/>
    <p:sldId id="1214" r:id="rId27"/>
    <p:sldId id="1213" r:id="rId28"/>
    <p:sldId id="1208" r:id="rId29"/>
    <p:sldId id="1215" r:id="rId30"/>
    <p:sldId id="1210" r:id="rId31"/>
    <p:sldId id="328" r:id="rId32"/>
    <p:sldId id="1173" r:id="rId33"/>
  </p:sldIdLst>
  <p:sldSz cx="9144000" cy="6858000" type="screen4x3"/>
  <p:notesSz cx="6797675" cy="9926638"/>
  <p:embeddedFontLs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SｺﾞｼｯｸE" panose="020B0900000000000000" pitchFamily="50" charset="-128"/>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0000FF"/>
    <a:srgbClr val="CC66FF"/>
    <a:srgbClr val="005BAD"/>
    <a:srgbClr val="367EBE"/>
    <a:srgbClr val="4E95D9"/>
    <a:srgbClr val="33CC33"/>
    <a:srgbClr val="33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9884E-56BF-4F26-8828-7FC7452A98ED}" v="3" dt="2026-04-24T04:28:57.807"/>
    <p1510:client id="{782E0C84-074A-429D-8726-D505658788C8}" v="1" dt="2026-04-24T09:40:58.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3" autoAdjust="0"/>
    <p:restoredTop sz="94896" autoAdjust="0"/>
  </p:normalViewPr>
  <p:slideViewPr>
    <p:cSldViewPr snapToGrid="0">
      <p:cViewPr varScale="1">
        <p:scale>
          <a:sx n="61" d="100"/>
          <a:sy n="61" d="100"/>
        </p:scale>
        <p:origin x="1020" y="64"/>
      </p:cViewPr>
      <p:guideLst>
        <p:guide orient="horz"/>
        <p:guide pos="5760"/>
      </p:guideLst>
    </p:cSldViewPr>
  </p:slideViewPr>
  <p:outlineViewPr>
    <p:cViewPr>
      <p:scale>
        <a:sx n="66" d="100"/>
        <a:sy n="66" d="100"/>
      </p:scale>
      <p:origin x="0" y="-8868"/>
    </p:cViewPr>
  </p:outlin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86881014648818E-2"/>
          <c:y val="4.0703040869698989E-2"/>
          <c:w val="0.92537775840555181"/>
          <c:h val="0.92537775840555181"/>
        </c:manualLayout>
      </c:layout>
      <c:doughnutChart>
        <c:varyColors val="1"/>
        <c:ser>
          <c:idx val="0"/>
          <c:order val="0"/>
          <c:tx>
            <c:strRef>
              <c:f>Sheet1!$B$1</c:f>
              <c:strCache>
                <c:ptCount val="1"/>
                <c:pt idx="0">
                  <c:v>%</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1-2937-4FC4-8209-D97403E98BB2}"/>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3-2937-4FC4-8209-D97403E98BB2}"/>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2937-4FC4-8209-D97403E98BB2}"/>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7-2937-4FC4-8209-D97403E98BB2}"/>
              </c:ext>
            </c:extLst>
          </c:dPt>
          <c:dPt>
            <c:idx val="4"/>
            <c:bubble3D val="0"/>
            <c:spPr>
              <a:solidFill>
                <a:srgbClr val="B7CDDA"/>
              </a:solidFill>
              <a:ln w="19050">
                <a:noFill/>
              </a:ln>
              <a:effectLst/>
            </c:spPr>
            <c:extLst>
              <c:ext xmlns:c16="http://schemas.microsoft.com/office/drawing/2014/chart" uri="{C3380CC4-5D6E-409C-BE32-E72D297353CC}">
                <c16:uniqueId val="{00000009-2937-4FC4-8209-D97403E98BB2}"/>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B-2937-4FC4-8209-D97403E98BB2}"/>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17.399999999999999</c:v>
                </c:pt>
                <c:pt idx="2">
                  <c:v>21.8</c:v>
                </c:pt>
                <c:pt idx="3">
                  <c:v>8.5</c:v>
                </c:pt>
                <c:pt idx="4">
                  <c:v>7.4</c:v>
                </c:pt>
                <c:pt idx="5">
                  <c:v>24.2</c:v>
                </c:pt>
              </c:numCache>
            </c:numRef>
          </c:val>
          <c:extLst>
            <c:ext xmlns:c16="http://schemas.microsoft.com/office/drawing/2014/chart" uri="{C3380CC4-5D6E-409C-BE32-E72D297353CC}">
              <c16:uniqueId val="{0000000C-2937-4FC4-8209-D97403E98BB2}"/>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657E-40DE-9893-E862A461670A}"/>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657E-40DE-9893-E862A461670A}"/>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657E-40DE-9893-E862A461670A}"/>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7-657E-40DE-9893-E862A461670A}"/>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9-657E-40DE-9893-E862A461670A}"/>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B-657E-40DE-9893-E862A461670A}"/>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657E-40DE-9893-E862A461670A}"/>
              </c:ext>
            </c:extLst>
          </c:dPt>
          <c:cat>
            <c:strRef>
              <c:f>Sheet1!$A$2:$A$8</c:f>
              <c:strCache>
                <c:ptCount val="7"/>
                <c:pt idx="0">
                  <c:v>社会保障</c:v>
                </c:pt>
                <c:pt idx="1">
                  <c:v>地方交付税交付金等</c:v>
                </c:pt>
                <c:pt idx="2">
                  <c:v>防衛</c:v>
                </c:pt>
                <c:pt idx="3">
                  <c:v>公共事業</c:v>
                </c:pt>
                <c:pt idx="4">
                  <c:v>文教及び科学振興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8.1999999999999993</c:v>
                </c:pt>
                <c:pt idx="6">
                  <c:v>25.6</c:v>
                </c:pt>
              </c:numCache>
            </c:numRef>
          </c:val>
          <c:extLst>
            <c:ext xmlns:c16="http://schemas.microsoft.com/office/drawing/2014/chart" uri="{C3380CC4-5D6E-409C-BE32-E72D297353CC}">
              <c16:uniqueId val="{0000000E-657E-40DE-9893-E862A461670A}"/>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1-A9E6-476F-90A2-C07BA28CEACB}"/>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A9E6-476F-90A2-C07BA28CEACB}"/>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05-A9E6-476F-90A2-C07BA28CEACB}"/>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A9E6-476F-90A2-C07BA28CEACB}"/>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A9E6-476F-90A2-C07BA28CEACB}"/>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A9E6-476F-90A2-C07BA28CEACB}"/>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A9E6-476F-90A2-C07BA28CEACB}"/>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A9E6-476F-90A2-C07BA28CEACB}"/>
              </c:ext>
            </c:extLst>
          </c:dPt>
          <c:val>
            <c:numRef>
              <c:f>Sheet1!$B$2:$B$8</c:f>
              <c:numCache>
                <c:formatCode>0.00%</c:formatCode>
                <c:ptCount val="7"/>
                <c:pt idx="0">
                  <c:v>0.21584550507951294</c:v>
                </c:pt>
                <c:pt idx="1">
                  <c:v>4.0237483568329645E-2</c:v>
                </c:pt>
                <c:pt idx="2">
                  <c:v>9.9934668055038818E-3</c:v>
                </c:pt>
                <c:pt idx="3">
                  <c:v>0.28614933008538246</c:v>
                </c:pt>
                <c:pt idx="4">
                  <c:v>0.14760804957659951</c:v>
                </c:pt>
                <c:pt idx="5">
                  <c:v>7.7745514911458535E-2</c:v>
                </c:pt>
                <c:pt idx="6">
                  <c:v>0.22242064997321301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7"/>
                      <c:pt idx="0">
                        <c:v>県税</c:v>
                      </c:pt>
                      <c:pt idx="1">
                        <c:v>地方譲与税</c:v>
                      </c:pt>
                      <c:pt idx="2">
                        <c:v>地方特例交付金</c:v>
                      </c:pt>
                      <c:pt idx="3">
                        <c:v>地方交付税</c:v>
                      </c:pt>
                      <c:pt idx="4">
                        <c:v>国庫支出金</c:v>
                      </c:pt>
                      <c:pt idx="5">
                        <c:v>県債</c:v>
                      </c:pt>
                      <c:pt idx="6">
                        <c:v>その他</c:v>
                      </c:pt>
                    </c:strCache>
                  </c:strRef>
                </c15:cat>
              </c15:filteredCategoryTitle>
            </c:ext>
            <c:ext xmlns:c16="http://schemas.microsoft.com/office/drawing/2014/chart" uri="{C3380CC4-5D6E-409C-BE32-E72D297353CC}">
              <c16:uniqueId val="{00000010-A9E6-476F-90A2-C07BA28CEAC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9393-4EDB-B8B3-FD9C5E764A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9393-4EDB-B8B3-FD9C5E764A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9393-4EDB-B8B3-FD9C5E764A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9393-4EDB-B8B3-FD9C5E764AB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9393-4EDB-B8B3-FD9C5E764AB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9393-4EDB-B8B3-FD9C5E764AB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9393-4EDB-B8B3-FD9C5E764ABB}"/>
              </c:ext>
            </c:extLst>
          </c:dPt>
          <c:val>
            <c:numRef>
              <c:f>Sheet1!$C$2:$C$8</c:f>
              <c:numCache>
                <c:formatCode>#,##0_ </c:formatCode>
                <c:ptCount val="7"/>
                <c:pt idx="0">
                  <c:v>162183592</c:v>
                </c:pt>
                <c:pt idx="1">
                  <c:v>30233938</c:v>
                </c:pt>
                <c:pt idx="2">
                  <c:v>7508965</c:v>
                </c:pt>
                <c:pt idx="3">
                  <c:v>215009000</c:v>
                </c:pt>
                <c:pt idx="4">
                  <c:v>110910828</c:v>
                </c:pt>
                <c:pt idx="5">
                  <c:v>58417000</c:v>
                </c:pt>
                <c:pt idx="6">
                  <c:v>167124073</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7"/>
                      <c:pt idx="0">
                        <c:v>県税</c:v>
                      </c:pt>
                      <c:pt idx="1">
                        <c:v>地方譲与税</c:v>
                      </c:pt>
                      <c:pt idx="2">
                        <c:v>地方特例交付金</c:v>
                      </c:pt>
                      <c:pt idx="3">
                        <c:v>地方交付税</c:v>
                      </c:pt>
                      <c:pt idx="4">
                        <c:v>国庫支出金</c:v>
                      </c:pt>
                      <c:pt idx="5">
                        <c:v>県債</c:v>
                      </c:pt>
                      <c:pt idx="6">
                        <c:v>その他</c:v>
                      </c:pt>
                    </c:strCache>
                  </c:strRef>
                </c15:cat>
              </c15:filteredCategoryTitle>
            </c:ext>
            <c:ext xmlns:c16="http://schemas.microsoft.com/office/drawing/2014/chart" uri="{C3380CC4-5D6E-409C-BE32-E72D297353CC}">
              <c16:uniqueId val="{00000011-8A1B-40A8-8B86-6C46F02B70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2-85F1-490A-A4E4-E8979E124498}"/>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85F1-490A-A4E4-E8979E124498}"/>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01-85F1-490A-A4E4-E8979E124498}"/>
              </c:ext>
            </c:extLst>
          </c:dPt>
          <c:dPt>
            <c:idx val="3"/>
            <c:bubble3D val="0"/>
            <c:spPr>
              <a:solidFill>
                <a:srgbClr val="99CC00"/>
              </a:solidFill>
              <a:ln w="6350">
                <a:solidFill>
                  <a:schemeClr val="bg1"/>
                </a:solidFill>
              </a:ln>
              <a:effectLst/>
            </c:spPr>
            <c:extLst>
              <c:ext xmlns:c16="http://schemas.microsoft.com/office/drawing/2014/chart" uri="{C3380CC4-5D6E-409C-BE32-E72D297353CC}">
                <c16:uniqueId val="{00000004-85F1-490A-A4E4-E8979E124498}"/>
              </c:ext>
            </c:extLst>
          </c:dPt>
          <c:dPt>
            <c:idx val="4"/>
            <c:bubble3D val="0"/>
            <c:explosion val="1"/>
            <c:spPr>
              <a:solidFill>
                <a:srgbClr val="FFCCCC"/>
              </a:solidFill>
              <a:ln w="6350">
                <a:solidFill>
                  <a:schemeClr val="bg1"/>
                </a:solidFill>
              </a:ln>
              <a:effectLst/>
            </c:spPr>
            <c:extLst>
              <c:ext xmlns:c16="http://schemas.microsoft.com/office/drawing/2014/chart" uri="{C3380CC4-5D6E-409C-BE32-E72D297353CC}">
                <c16:uniqueId val="{00000005-85F1-490A-A4E4-E8979E124498}"/>
              </c:ext>
            </c:extLst>
          </c:dPt>
          <c:dPt>
            <c:idx val="5"/>
            <c:bubble3D val="0"/>
            <c:spPr>
              <a:solidFill>
                <a:srgbClr val="FF9966"/>
              </a:solidFill>
              <a:ln w="6350">
                <a:solidFill>
                  <a:schemeClr val="bg1"/>
                </a:solidFill>
              </a:ln>
              <a:effectLst/>
            </c:spPr>
            <c:extLst>
              <c:ext xmlns:c16="http://schemas.microsoft.com/office/drawing/2014/chart" uri="{C3380CC4-5D6E-409C-BE32-E72D297353CC}">
                <c16:uniqueId val="{00000006-85F1-490A-A4E4-E8979E124498}"/>
              </c:ext>
            </c:extLst>
          </c:dPt>
          <c:dPt>
            <c:idx val="6"/>
            <c:bubble3D val="0"/>
            <c:spPr>
              <a:solidFill>
                <a:srgbClr val="A79CD8"/>
              </a:solidFill>
              <a:ln w="6350">
                <a:solidFill>
                  <a:schemeClr val="bg1"/>
                </a:solidFill>
              </a:ln>
              <a:effectLst/>
            </c:spPr>
            <c:extLst>
              <c:ext xmlns:c16="http://schemas.microsoft.com/office/drawing/2014/chart" uri="{C3380CC4-5D6E-409C-BE32-E72D297353CC}">
                <c16:uniqueId val="{00000007-85F1-490A-A4E4-E8979E124498}"/>
              </c:ext>
            </c:extLst>
          </c:dPt>
          <c:dPt>
            <c:idx val="7"/>
            <c:bubble3D val="0"/>
            <c:spPr>
              <a:solidFill>
                <a:schemeClr val="accent2">
                  <a:lumMod val="60000"/>
                </a:schemeClr>
              </a:solidFill>
              <a:ln w="6350">
                <a:solidFill>
                  <a:schemeClr val="bg1"/>
                </a:solidFill>
              </a:ln>
              <a:effectLst/>
            </c:spPr>
            <c:extLst>
              <c:ext xmlns:c16="http://schemas.microsoft.com/office/drawing/2014/chart" uri="{C3380CC4-5D6E-409C-BE32-E72D297353CC}">
                <c16:uniqueId val="{00000008-85F1-490A-A4E4-E8979E124498}"/>
              </c:ext>
            </c:extLst>
          </c:dPt>
          <c:dPt>
            <c:idx val="8"/>
            <c:bubble3D val="0"/>
            <c:spPr>
              <a:solidFill>
                <a:schemeClr val="accent3">
                  <a:lumMod val="60000"/>
                </a:schemeClr>
              </a:solidFill>
              <a:ln w="6350">
                <a:solidFill>
                  <a:schemeClr val="bg1"/>
                </a:solidFill>
              </a:ln>
              <a:effectLst/>
            </c:spPr>
            <c:extLst>
              <c:ext xmlns:c16="http://schemas.microsoft.com/office/drawing/2014/chart" uri="{C3380CC4-5D6E-409C-BE32-E72D297353CC}">
                <c16:uniqueId val="{00000011-C92C-48F2-BF08-2DC7C378C49B}"/>
              </c:ext>
            </c:extLst>
          </c:dPt>
          <c:dPt>
            <c:idx val="9"/>
            <c:bubble3D val="0"/>
            <c:spPr>
              <a:solidFill>
                <a:srgbClr val="C0C0C0"/>
              </a:solidFill>
              <a:ln w="6350">
                <a:solidFill>
                  <a:schemeClr val="bg1"/>
                </a:solidFill>
              </a:ln>
              <a:effectLst/>
            </c:spPr>
            <c:extLst>
              <c:ext xmlns:c16="http://schemas.microsoft.com/office/drawing/2014/chart" uri="{C3380CC4-5D6E-409C-BE32-E72D297353CC}">
                <c16:uniqueId val="{00000013-C92C-48F2-BF08-2DC7C378C49B}"/>
              </c:ext>
            </c:extLst>
          </c:dPt>
          <c:val>
            <c:numRef>
              <c:f>Sheet1!$B$2:$B$11</c:f>
              <c:numCache>
                <c:formatCode>0.00%</c:formatCode>
                <c:ptCount val="10"/>
                <c:pt idx="0">
                  <c:v>0.23319615912208505</c:v>
                </c:pt>
                <c:pt idx="1">
                  <c:v>0.13717421124828533</c:v>
                </c:pt>
                <c:pt idx="2">
                  <c:v>0.10973936899862825</c:v>
                </c:pt>
                <c:pt idx="3">
                  <c:v>9.6021947873799723E-2</c:v>
                </c:pt>
                <c:pt idx="4">
                  <c:v>8.2304526748971193E-2</c:v>
                </c:pt>
                <c:pt idx="5">
                  <c:v>7.5445816186556922E-2</c:v>
                </c:pt>
                <c:pt idx="6">
                  <c:v>4.8010973936899862E-2</c:v>
                </c:pt>
                <c:pt idx="7">
                  <c:v>4.1152263374485597E-2</c:v>
                </c:pt>
                <c:pt idx="8">
                  <c:v>1.2345679012345678E-2</c:v>
                </c:pt>
                <c:pt idx="9">
                  <c:v>0.16460905349794239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民生費</c:v>
                      </c:pt>
                      <c:pt idx="2">
                        <c:v>公債費</c:v>
                      </c:pt>
                      <c:pt idx="3">
                        <c:v>土木費</c:v>
                      </c:pt>
                      <c:pt idx="4">
                        <c:v>商工費</c:v>
                      </c:pt>
                      <c:pt idx="5">
                        <c:v>農林水産業費</c:v>
                      </c:pt>
                      <c:pt idx="6">
                        <c:v>警察費</c:v>
                      </c:pt>
                      <c:pt idx="7">
                        <c:v>環境保健費</c:v>
                      </c:pt>
                      <c:pt idx="8">
                        <c:v>災害復旧費</c:v>
                      </c:pt>
                      <c:pt idx="9">
                        <c:v>その他</c:v>
                      </c:pt>
                    </c:strCache>
                  </c:strRef>
                </c15:cat>
              </c15:filteredCategoryTitle>
            </c:ext>
            <c:ext xmlns:c16="http://schemas.microsoft.com/office/drawing/2014/chart" uri="{C3380CC4-5D6E-409C-BE32-E72D297353CC}">
              <c16:uniqueId val="{00000000-85F1-490A-A4E4-E8979E12449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3DD0-48F8-B719-C77D231E08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3DD0-48F8-B719-C77D231E08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3DD0-48F8-B719-C77D231E0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3DD0-48F8-B719-C77D231E08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3DD0-48F8-B719-C77D231E0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3DD0-48F8-B719-C77D231E0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3DD0-48F8-B719-C77D231E082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F-3DD0-48F8-B719-C77D231E082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5-C92C-48F2-BF08-2DC7C378C49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7-C92C-48F2-BF08-2DC7C378C49B}"/>
              </c:ext>
            </c:extLst>
          </c:dPt>
          <c:val>
            <c:numRef>
              <c:f>Sheet1!$C$2:$C$11</c:f>
              <c:numCache>
                <c:formatCode>#,##0_ </c:formatCode>
                <c:ptCount val="10"/>
                <c:pt idx="0">
                  <c:v>170000000000</c:v>
                </c:pt>
                <c:pt idx="1">
                  <c:v>100000000000</c:v>
                </c:pt>
                <c:pt idx="2">
                  <c:v>80000000000</c:v>
                </c:pt>
                <c:pt idx="3">
                  <c:v>70000000000</c:v>
                </c:pt>
                <c:pt idx="4">
                  <c:v>60000000000</c:v>
                </c:pt>
                <c:pt idx="5">
                  <c:v>55000000000</c:v>
                </c:pt>
                <c:pt idx="6">
                  <c:v>35000000000</c:v>
                </c:pt>
                <c:pt idx="7">
                  <c:v>30000000000</c:v>
                </c:pt>
                <c:pt idx="8">
                  <c:v>9000000000</c:v>
                </c:pt>
                <c:pt idx="9">
                  <c:v>120000000000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民生費</c:v>
                      </c:pt>
                      <c:pt idx="2">
                        <c:v>公債費</c:v>
                      </c:pt>
                      <c:pt idx="3">
                        <c:v>土木費</c:v>
                      </c:pt>
                      <c:pt idx="4">
                        <c:v>商工費</c:v>
                      </c:pt>
                      <c:pt idx="5">
                        <c:v>農林水産業費</c:v>
                      </c:pt>
                      <c:pt idx="6">
                        <c:v>警察費</c:v>
                      </c:pt>
                      <c:pt idx="7">
                        <c:v>環境保健費</c:v>
                      </c:pt>
                      <c:pt idx="8">
                        <c:v>災害復旧費</c:v>
                      </c:pt>
                      <c:pt idx="9">
                        <c:v>その他</c:v>
                      </c:pt>
                    </c:strCache>
                  </c:strRef>
                </c15:cat>
              </c15:filteredCategoryTitle>
            </c:ext>
            <c:ext xmlns:c16="http://schemas.microsoft.com/office/drawing/2014/chart" uri="{C3380CC4-5D6E-409C-BE32-E72D297353CC}">
              <c16:uniqueId val="{00000011-8273-4FD2-AD83-2059BD26EB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社会保障支出（対GDP比）</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Sheet1!$B$2:$B$7</c:f>
              <c:numCache>
                <c:formatCode>General</c:formatCode>
                <c:ptCount val="6"/>
                <c:pt idx="0">
                  <c:v>34.9</c:v>
                </c:pt>
                <c:pt idx="1">
                  <c:v>27.9</c:v>
                </c:pt>
                <c:pt idx="2">
                  <c:v>37</c:v>
                </c:pt>
                <c:pt idx="3">
                  <c:v>31.3</c:v>
                </c:pt>
                <c:pt idx="4">
                  <c:v>37</c:v>
                </c:pt>
                <c:pt idx="5">
                  <c:v>47.7</c:v>
                </c:pt>
              </c:numCache>
            </c:numRef>
          </c:xVal>
          <c:yVal>
            <c:numRef>
              <c:f>Sheet1!$C$2:$C$7</c:f>
              <c:numCache>
                <c:formatCode>General</c:formatCode>
                <c:ptCount val="6"/>
                <c:pt idx="0">
                  <c:v>25.9</c:v>
                </c:pt>
                <c:pt idx="1">
                  <c:v>18.100000000000001</c:v>
                </c:pt>
                <c:pt idx="2">
                  <c:v>24</c:v>
                </c:pt>
                <c:pt idx="3">
                  <c:v>14.6</c:v>
                </c:pt>
                <c:pt idx="4">
                  <c:v>25.5</c:v>
                </c:pt>
                <c:pt idx="5">
                  <c:v>32.700000000000003</c:v>
                </c:pt>
              </c:numCache>
            </c:numRef>
          </c:yVal>
          <c:smooth val="0"/>
          <c:extLst>
            <c:ext xmlns:c16="http://schemas.microsoft.com/office/drawing/2014/chart" uri="{C3380CC4-5D6E-409C-BE32-E72D297353CC}">
              <c16:uniqueId val="{00000000-C201-4655-95FC-2A0FFC5AABB3}"/>
            </c:ext>
          </c:extLst>
        </c:ser>
        <c:dLbls>
          <c:showLegendKey val="0"/>
          <c:showVal val="0"/>
          <c:showCatName val="0"/>
          <c:showSerName val="0"/>
          <c:showPercent val="0"/>
          <c:showBubbleSize val="0"/>
        </c:dLbls>
        <c:axId val="589956592"/>
        <c:axId val="589957840"/>
      </c:scatterChart>
      <c:valAx>
        <c:axId val="589956592"/>
        <c:scaling>
          <c:orientation val="minMax"/>
          <c:max val="5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国民負担率（対</a:t>
                </a:r>
                <a:r>
                  <a:rPr lang="en-US" altLang="ja-JP" dirty="0"/>
                  <a:t>GDP</a:t>
                </a:r>
                <a:r>
                  <a:rPr lang="ja-JP" altLang="en-US" dirty="0"/>
                  <a:t>比）</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7840"/>
        <c:crosses val="autoZero"/>
        <c:crossBetween val="midCat"/>
      </c:valAx>
      <c:valAx>
        <c:axId val="589957840"/>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社会保障支出（対</a:t>
                </a:r>
                <a:r>
                  <a:rPr lang="en-US" altLang="ja-JP" dirty="0"/>
                  <a:t>GDP</a:t>
                </a:r>
                <a:r>
                  <a:rPr lang="ja-JP" altLang="en-US" dirty="0"/>
                  <a:t>比）</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6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0.24945</cdr:y>
    </cdr:from>
    <cdr:to>
      <cdr:x>0.19497</cdr:x>
      <cdr:y>0.39262</cdr:y>
    </cdr:to>
    <cdr:sp macro="" textlink="">
      <cdr:nvSpPr>
        <cdr:cNvPr id="2" name="テキスト ボックス 14">
          <a:extLst xmlns:a="http://schemas.openxmlformats.org/drawingml/2006/main">
            <a:ext uri="{FF2B5EF4-FFF2-40B4-BE49-F238E27FC236}">
              <a16:creationId xmlns:a16="http://schemas.microsoft.com/office/drawing/2014/main" id="{68915BB6-BAF9-E2DA-98BC-852ACE552EE1}"/>
            </a:ext>
          </a:extLst>
        </cdr:cNvPr>
        <cdr:cNvSpPr txBox="1">
          <a:spLocks xmlns:a="http://schemas.openxmlformats.org/drawingml/2006/main"/>
        </cdr:cNvSpPr>
      </cdr:nvSpPr>
      <cdr:spPr>
        <a:xfrm xmlns:a="http://schemas.openxmlformats.org/drawingml/2006/main">
          <a:off x="0" y="965238"/>
          <a:ext cx="954108"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ts val="1200"/>
            </a:lnSpc>
          </a:pPr>
          <a:r>
            <a:rPr lang="ja-JP" altLang="en-US" sz="1200" b="0" i="0" u="none" strike="noStrike" dirty="0">
              <a:solidFill>
                <a:srgbClr val="000000"/>
              </a:solidFill>
              <a:effectLst/>
              <a:latin typeface="+mn-ea"/>
              <a:ea typeface="+mn-ea"/>
            </a:rPr>
            <a:t>環境保健費</a:t>
          </a:r>
          <a:endParaRPr lang="en-US" altLang="ja-JP" sz="1200" b="0" i="0" u="none" strike="noStrike" dirty="0">
            <a:solidFill>
              <a:srgbClr val="000000"/>
            </a:solidFill>
            <a:effectLst/>
            <a:latin typeface="+mn-ea"/>
            <a:ea typeface="+mn-ea"/>
          </a:endParaRPr>
        </a:p>
        <a:p xmlns:a="http://schemas.openxmlformats.org/drawingml/2006/main">
          <a:pPr algn="ctr">
            <a:lnSpc>
              <a:spcPts val="1200"/>
            </a:lnSpc>
          </a:pPr>
          <a:r>
            <a:rPr lang="en-US" altLang="ja-JP" sz="1200" b="0" i="0" u="none" strike="noStrike" dirty="0">
              <a:solidFill>
                <a:srgbClr val="000000"/>
              </a:solidFill>
              <a:effectLst/>
              <a:latin typeface="+mn-ea"/>
              <a:ea typeface="+mn-ea"/>
            </a:rPr>
            <a:t>3.7%</a:t>
          </a:r>
        </a:p>
        <a:p xmlns:a="http://schemas.openxmlformats.org/drawingml/2006/main">
          <a:pPr algn="ctr">
            <a:lnSpc>
              <a:spcPts val="1200"/>
            </a:lnSpc>
          </a:pPr>
          <a:r>
            <a:rPr lang="en-US" altLang="ja-JP" sz="1200" dirty="0">
              <a:solidFill>
                <a:srgbClr val="000000"/>
              </a:solidFill>
              <a:latin typeface="+mn-ea"/>
            </a:rPr>
            <a:t>(279</a:t>
          </a:r>
          <a:r>
            <a:rPr lang="ja-JP" altLang="en-US" sz="1200" dirty="0">
              <a:solidFill>
                <a:srgbClr val="000000"/>
              </a:solidFill>
              <a:latin typeface="+mn-ea"/>
            </a:rPr>
            <a:t>億円</a:t>
          </a:r>
          <a:r>
            <a:rPr lang="en-US" altLang="ja-JP" sz="1200" dirty="0">
              <a:solidFill>
                <a:srgbClr val="000000"/>
              </a:solidFill>
              <a:latin typeface="+mn-ea"/>
            </a:rPr>
            <a:t>)</a:t>
          </a:r>
          <a:endParaRPr lang="en-US" altLang="ja-JP" sz="1200" b="0" i="0" u="none" strike="noStrike" dirty="0">
            <a:solidFill>
              <a:srgbClr val="000000"/>
            </a:solidFill>
            <a:effectLst/>
            <a:latin typeface="+mn-ea"/>
            <a:ea typeface="+mn-ea"/>
          </a:endParaRPr>
        </a:p>
      </cdr:txBody>
    </cdr:sp>
  </cdr:relSizeAnchor>
  <cdr:relSizeAnchor xmlns:cdr="http://schemas.openxmlformats.org/drawingml/2006/chartDrawing">
    <cdr:from>
      <cdr:x>0.0036</cdr:x>
      <cdr:y>0.091</cdr:y>
    </cdr:from>
    <cdr:to>
      <cdr:x>0.19858</cdr:x>
      <cdr:y>0.23417</cdr:y>
    </cdr:to>
    <cdr:sp macro="" textlink="">
      <cdr:nvSpPr>
        <cdr:cNvPr id="3" name="テキスト ボックス 14">
          <a:extLst xmlns:a="http://schemas.openxmlformats.org/drawingml/2006/main">
            <a:ext uri="{FF2B5EF4-FFF2-40B4-BE49-F238E27FC236}">
              <a16:creationId xmlns:a16="http://schemas.microsoft.com/office/drawing/2014/main" id="{68915BB6-BAF9-E2DA-98BC-852ACE552EE1}"/>
            </a:ext>
          </a:extLst>
        </cdr:cNvPr>
        <cdr:cNvSpPr txBox="1">
          <a:spLocks xmlns:a="http://schemas.openxmlformats.org/drawingml/2006/main"/>
        </cdr:cNvSpPr>
      </cdr:nvSpPr>
      <cdr:spPr>
        <a:xfrm xmlns:a="http://schemas.openxmlformats.org/drawingml/2006/main">
          <a:off x="17633" y="352134"/>
          <a:ext cx="954107" cy="55399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ts val="1200"/>
            </a:lnSpc>
          </a:pPr>
          <a:r>
            <a:rPr lang="ja-JP" altLang="en-US" sz="1200" b="0" i="0" u="none" strike="noStrike" dirty="0">
              <a:solidFill>
                <a:srgbClr val="000000"/>
              </a:solidFill>
              <a:effectLst/>
              <a:latin typeface="+mn-ea"/>
              <a:ea typeface="+mn-ea"/>
            </a:rPr>
            <a:t>災害復旧費</a:t>
          </a:r>
          <a:endParaRPr lang="en-US" altLang="ja-JP" sz="1200" b="0" i="0" u="none" strike="noStrike" dirty="0">
            <a:solidFill>
              <a:srgbClr val="000000"/>
            </a:solidFill>
            <a:effectLst/>
            <a:latin typeface="+mn-ea"/>
            <a:ea typeface="+mn-ea"/>
          </a:endParaRPr>
        </a:p>
        <a:p xmlns:a="http://schemas.openxmlformats.org/drawingml/2006/main">
          <a:pPr algn="ctr">
            <a:lnSpc>
              <a:spcPts val="1200"/>
            </a:lnSpc>
          </a:pPr>
          <a:r>
            <a:rPr lang="en-US" altLang="ja-JP" sz="1200" b="0" i="0" u="none" strike="noStrike" dirty="0">
              <a:solidFill>
                <a:srgbClr val="000000"/>
              </a:solidFill>
              <a:effectLst/>
              <a:latin typeface="+mn-ea"/>
              <a:ea typeface="+mn-ea"/>
            </a:rPr>
            <a:t>1.2%</a:t>
          </a:r>
        </a:p>
        <a:p xmlns:a="http://schemas.openxmlformats.org/drawingml/2006/main">
          <a:pPr algn="ctr">
            <a:lnSpc>
              <a:spcPts val="1200"/>
            </a:lnSpc>
          </a:pPr>
          <a:r>
            <a:rPr lang="en-US" altLang="ja-JP" sz="1200" dirty="0">
              <a:solidFill>
                <a:srgbClr val="000000"/>
              </a:solidFill>
              <a:latin typeface="+mn-ea"/>
            </a:rPr>
            <a:t>(89</a:t>
          </a:r>
          <a:r>
            <a:rPr lang="ja-JP" altLang="en-US" sz="1200" dirty="0">
              <a:solidFill>
                <a:srgbClr val="000000"/>
              </a:solidFill>
              <a:latin typeface="+mn-ea"/>
            </a:rPr>
            <a:t>億円</a:t>
          </a:r>
          <a:r>
            <a:rPr lang="en-US" altLang="ja-JP" sz="1200" dirty="0">
              <a:solidFill>
                <a:srgbClr val="000000"/>
              </a:solidFill>
              <a:latin typeface="+mn-ea"/>
            </a:rPr>
            <a:t>)</a:t>
          </a:r>
          <a:endParaRPr lang="en-US" altLang="ja-JP" sz="1200" b="0" i="0" u="none" strike="noStrike" dirty="0">
            <a:solidFill>
              <a:srgbClr val="000000"/>
            </a:solidFill>
            <a:effectLst/>
            <a:latin typeface="+mn-ea"/>
            <a:ea typeface="+mn-e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0.58464</cdr:x>
      <cdr:y>0.19596</cdr:y>
    </cdr:from>
    <cdr:to>
      <cdr:x>0.81635</cdr:x>
      <cdr:y>0.29943</cdr:y>
    </cdr:to>
    <cdr:sp macro="" textlink="">
      <cdr:nvSpPr>
        <cdr:cNvPr id="2" name="吹き出し: 四角形 1">
          <a:extLst xmlns:a="http://schemas.openxmlformats.org/drawingml/2006/main">
            <a:ext uri="{FF2B5EF4-FFF2-40B4-BE49-F238E27FC236}">
              <a16:creationId xmlns:a16="http://schemas.microsoft.com/office/drawing/2014/main" id="{E12C7839-7D2B-476E-A1EB-2AEB58E3BBF5}"/>
            </a:ext>
          </a:extLst>
        </cdr:cNvPr>
        <cdr:cNvSpPr/>
      </cdr:nvSpPr>
      <cdr:spPr>
        <a:xfrm xmlns:a="http://schemas.openxmlformats.org/drawingml/2006/main">
          <a:off x="3644740" y="815358"/>
          <a:ext cx="1444467" cy="430504"/>
        </a:xfrm>
        <a:prstGeom xmlns:a="http://schemas.openxmlformats.org/drawingml/2006/main" prst="wedgeRectCallout">
          <a:avLst>
            <a:gd name="adj1" fmla="val -39836"/>
            <a:gd name="adj2" fmla="val 85731"/>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dirty="0">
              <a:solidFill>
                <a:schemeClr val="tx2">
                  <a:lumMod val="75000"/>
                  <a:lumOff val="25000"/>
                </a:schemeClr>
              </a:solidFill>
            </a:rPr>
            <a:t>スウェーデン</a:t>
          </a:r>
        </a:p>
      </cdr:txBody>
    </cdr:sp>
  </cdr:relSizeAnchor>
  <cdr:relSizeAnchor xmlns:cdr="http://schemas.openxmlformats.org/drawingml/2006/chartDrawing">
    <cdr:from>
      <cdr:x>0.62338</cdr:x>
      <cdr:y>0.44827</cdr:y>
    </cdr:from>
    <cdr:to>
      <cdr:x>0.80443</cdr:x>
      <cdr:y>0.55173</cdr:y>
    </cdr:to>
    <cdr:sp macro="" textlink="">
      <cdr:nvSpPr>
        <cdr:cNvPr id="3" name="吹き出し: 四角形 2">
          <a:extLst xmlns:a="http://schemas.openxmlformats.org/drawingml/2006/main">
            <a:ext uri="{FF2B5EF4-FFF2-40B4-BE49-F238E27FC236}">
              <a16:creationId xmlns:a16="http://schemas.microsoft.com/office/drawing/2014/main" id="{47D37376-F1F2-44ED-A9CE-A966DAD927C1}"/>
            </a:ext>
          </a:extLst>
        </cdr:cNvPr>
        <cdr:cNvSpPr/>
      </cdr:nvSpPr>
      <cdr:spPr>
        <a:xfrm xmlns:a="http://schemas.openxmlformats.org/drawingml/2006/main">
          <a:off x="3886200" y="1865167"/>
          <a:ext cx="1128712" cy="430504"/>
        </a:xfrm>
        <a:prstGeom xmlns:a="http://schemas.openxmlformats.org/drawingml/2006/main" prst="wedgeRectCallout">
          <a:avLst>
            <a:gd name="adj1" fmla="val -63887"/>
            <a:gd name="adj2" fmla="val -70252"/>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dirty="0">
              <a:solidFill>
                <a:schemeClr val="tx2">
                  <a:lumMod val="75000"/>
                  <a:lumOff val="25000"/>
                </a:schemeClr>
              </a:solidFill>
            </a:rPr>
            <a:t>イギリス</a:t>
          </a:r>
        </a:p>
      </cdr:txBody>
    </cdr:sp>
  </cdr:relSizeAnchor>
  <cdr:relSizeAnchor xmlns:cdr="http://schemas.openxmlformats.org/drawingml/2006/chartDrawing">
    <cdr:from>
      <cdr:x>0.12257</cdr:x>
      <cdr:y>0.72911</cdr:y>
    </cdr:from>
    <cdr:to>
      <cdr:x>0.32044</cdr:x>
      <cdr:y>0.83247</cdr:y>
    </cdr:to>
    <cdr:sp macro="" textlink="">
      <cdr:nvSpPr>
        <cdr:cNvPr id="4" name="テキスト ボックス 3">
          <a:extLst xmlns:a="http://schemas.openxmlformats.org/drawingml/2006/main">
            <a:ext uri="{FF2B5EF4-FFF2-40B4-BE49-F238E27FC236}">
              <a16:creationId xmlns:a16="http://schemas.microsoft.com/office/drawing/2014/main" id="{5ADB10BF-208F-4C54-9AF0-34933104D8C9}"/>
            </a:ext>
          </a:extLst>
        </cdr:cNvPr>
        <cdr:cNvSpPr txBox="1"/>
      </cdr:nvSpPr>
      <cdr:spPr>
        <a:xfrm xmlns:a="http://schemas.openxmlformats.org/drawingml/2006/main">
          <a:off x="764140" y="3033708"/>
          <a:ext cx="1233488" cy="4300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solidFill>
                <a:schemeClr val="tx2">
                  <a:lumMod val="75000"/>
                  <a:lumOff val="25000"/>
                </a:schemeClr>
              </a:solidFill>
            </a:rPr>
            <a:t>小さい政府</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2026/4/24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2026/4/24</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13448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6468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60461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61952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174095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28574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10</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14</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565760" y="1541748"/>
            <a:ext cx="325439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642" y="840633"/>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3642" y="1144048"/>
            <a:ext cx="3455492" cy="22753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みなさんはメタバタウンの住人です。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行き来には渡し船を使っていますが、</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今回、</a:t>
            </a:r>
            <a:r>
              <a:rPr kumimoji="1" lang="ja-JP" altLang="en-US" sz="1350" kern="1200" dirty="0">
                <a:solidFill>
                  <a:srgbClr val="C00000"/>
                </a:solidFill>
                <a:latin typeface="+mn-ea"/>
                <a:ea typeface="+mn-ea"/>
                <a:cs typeface="+mn-cs"/>
              </a:rPr>
              <a:t> メタバタウンの全ての住人の希望 </a:t>
            </a:r>
            <a:r>
              <a:rPr kumimoji="1" lang="ja-JP" altLang="en-US" sz="1350" kern="1200" dirty="0">
                <a:solidFill>
                  <a:schemeClr val="tx1"/>
                </a:solidFill>
                <a:latin typeface="+mn-ea"/>
                <a:ea typeface="+mn-ea"/>
                <a:cs typeface="+mn-cs"/>
              </a:rPr>
              <a:t>により、橋を建設することになりました。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橋の建設費用は</a:t>
            </a:r>
            <a:r>
              <a:rPr kumimoji="1" lang="en-US" altLang="ja-JP" sz="1350" kern="1200" dirty="0">
                <a:solidFill>
                  <a:schemeClr val="tx1"/>
                </a:solidFill>
                <a:latin typeface="+mn-ea"/>
                <a:ea typeface="+mn-ea"/>
                <a:cs typeface="+mn-cs"/>
              </a:rPr>
              <a:t>400</a:t>
            </a:r>
            <a:r>
              <a:rPr kumimoji="1" lang="ja-JP" altLang="en-US" sz="1350" kern="1200" dirty="0">
                <a:solidFill>
                  <a:schemeClr val="tx1"/>
                </a:solidFill>
                <a:latin typeface="+mn-ea"/>
                <a:ea typeface="+mn-ea"/>
                <a:cs typeface="+mn-cs"/>
              </a:rPr>
              <a:t>万円です。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80291" y="2433601"/>
            <a:ext cx="2462984" cy="176249"/>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890274" y="1183938"/>
            <a:ext cx="1843900" cy="2235441"/>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各家の家族構成・所得金額・使用回数が同じ場合</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3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350" b="1" kern="1200" dirty="0">
                <a:solidFill>
                  <a:schemeClr val="tx1"/>
                </a:solidFill>
                <a:latin typeface="+mn-ea"/>
                <a:ea typeface="+mn-ea"/>
                <a:cs typeface="+mn-cs"/>
              </a:rPr>
              <a:t>ヒント</a:t>
            </a:r>
            <a:endParaRPr kumimoji="1" lang="en-US" altLang="ja-JP" sz="13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350" kern="1200" dirty="0">
                <a:solidFill>
                  <a:schemeClr val="tx1"/>
                </a:solidFill>
                <a:latin typeface="+mn-ea"/>
                <a:ea typeface="+mn-ea"/>
                <a:cs typeface="+mn-cs"/>
              </a:rPr>
              <a:t>４軒とも同じ条件だから、公平に負担すると</a:t>
            </a:r>
            <a:r>
              <a:rPr kumimoji="1" lang="en-US" altLang="ja-JP" sz="1350" kern="1200" dirty="0">
                <a:solidFill>
                  <a:schemeClr val="tx1"/>
                </a:solidFill>
                <a:latin typeface="+mn-ea"/>
                <a:ea typeface="+mn-ea"/>
                <a:cs typeface="+mn-cs"/>
              </a:rPr>
              <a:t>…</a:t>
            </a:r>
            <a:endParaRPr kumimoji="1" lang="ja-JP" altLang="en-US" sz="135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91155" y="832260"/>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60176519"/>
              </p:ext>
            </p:extLst>
          </p:nvPr>
        </p:nvGraphicFramePr>
        <p:xfrm>
          <a:off x="5676900" y="1183938"/>
          <a:ext cx="3143456" cy="1792080"/>
        </p:xfrm>
        <a:graphic>
          <a:graphicData uri="http://schemas.openxmlformats.org/drawingml/2006/table">
            <a:tbl>
              <a:tblPr firstRow="1" bandRow="1">
                <a:effectLst/>
                <a:tableStyleId>{775DCB02-9BB8-47FD-8907-85C794F793BA}</a:tableStyleId>
              </a:tblPr>
              <a:tblGrid>
                <a:gridCol w="522635">
                  <a:extLst>
                    <a:ext uri="{9D8B030D-6E8A-4147-A177-3AD203B41FA5}">
                      <a16:colId xmlns:a16="http://schemas.microsoft.com/office/drawing/2014/main" val="869972413"/>
                    </a:ext>
                  </a:extLst>
                </a:gridCol>
                <a:gridCol w="497794">
                  <a:extLst>
                    <a:ext uri="{9D8B030D-6E8A-4147-A177-3AD203B41FA5}">
                      <a16:colId xmlns:a16="http://schemas.microsoft.com/office/drawing/2014/main" val="817503841"/>
                    </a:ext>
                  </a:extLst>
                </a:gridCol>
                <a:gridCol w="674719">
                  <a:extLst>
                    <a:ext uri="{9D8B030D-6E8A-4147-A177-3AD203B41FA5}">
                      <a16:colId xmlns:a16="http://schemas.microsoft.com/office/drawing/2014/main" val="1686783455"/>
                    </a:ext>
                  </a:extLst>
                </a:gridCol>
                <a:gridCol w="708895">
                  <a:extLst>
                    <a:ext uri="{9D8B030D-6E8A-4147-A177-3AD203B41FA5}">
                      <a16:colId xmlns:a16="http://schemas.microsoft.com/office/drawing/2014/main" val="4080317083"/>
                    </a:ext>
                  </a:extLst>
                </a:gridCol>
                <a:gridCol w="739413">
                  <a:extLst>
                    <a:ext uri="{9D8B030D-6E8A-4147-A177-3AD203B41FA5}">
                      <a16:colId xmlns:a16="http://schemas.microsoft.com/office/drawing/2014/main" val="659529276"/>
                    </a:ext>
                  </a:extLst>
                </a:gridCol>
              </a:tblGrid>
              <a:tr h="361732">
                <a:tc>
                  <a:txBody>
                    <a:bodyPr/>
                    <a:lstStyle/>
                    <a:p>
                      <a:pPr algn="ctr"/>
                      <a:endParaRPr kumimoji="1" lang="ja-JP" altLang="en-US" sz="10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10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所得金額</a:t>
                      </a:r>
                      <a:endParaRPr kumimoji="1" lang="ja-JP" altLang="en-US" sz="8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F5E18B25-2B94-4D8D-A7E5-CFC25F82A74F}"/>
              </a:ext>
            </a:extLst>
          </p:cNvPr>
          <p:cNvSpPr/>
          <p:nvPr userDrawn="1"/>
        </p:nvSpPr>
        <p:spPr bwMode="auto">
          <a:xfrm>
            <a:off x="323642" y="3653806"/>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56879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81896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338633"/>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103598"/>
            <a:ext cx="3455491" cy="200694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みなさんはメタバタウンの住人です。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行き来には渡し船を使っていますが、</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今回、</a:t>
            </a:r>
            <a:r>
              <a:rPr kumimoji="1" lang="ja-JP" altLang="en-US" sz="1200" kern="1200" dirty="0">
                <a:solidFill>
                  <a:srgbClr val="C00000"/>
                </a:solidFill>
                <a:latin typeface="+mn-ea"/>
                <a:ea typeface="+mn-ea"/>
                <a:cs typeface="+mn-cs"/>
              </a:rPr>
              <a:t> メタバタウンの全ての住人の希望 </a:t>
            </a:r>
            <a:r>
              <a:rPr kumimoji="1" lang="ja-JP" altLang="en-US" sz="1200" kern="1200" dirty="0">
                <a:solidFill>
                  <a:schemeClr val="tx1"/>
                </a:solidFill>
                <a:latin typeface="+mn-ea"/>
                <a:ea typeface="+mn-ea"/>
                <a:cs typeface="+mn-cs"/>
              </a:rPr>
              <a:t>により</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橋の建設費用は</a:t>
            </a:r>
            <a:r>
              <a:rPr kumimoji="1" lang="en-US" altLang="ja-JP" sz="1200" kern="1200" dirty="0">
                <a:solidFill>
                  <a:schemeClr val="tx1"/>
                </a:solidFill>
                <a:latin typeface="+mn-ea"/>
                <a:ea typeface="+mn-ea"/>
                <a:cs typeface="+mn-cs"/>
              </a:rPr>
              <a:t>400</a:t>
            </a:r>
            <a:r>
              <a:rPr kumimoji="1" lang="ja-JP" altLang="en-US" sz="1200" kern="1200" dirty="0">
                <a:solidFill>
                  <a:schemeClr val="tx1"/>
                </a:solidFill>
                <a:latin typeface="+mn-ea"/>
                <a:ea typeface="+mn-ea"/>
                <a:cs typeface="+mn-cs"/>
              </a:rPr>
              <a:t>万円です。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7571" y="2218307"/>
            <a:ext cx="2191880" cy="210567"/>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103598"/>
            <a:ext cx="1843900" cy="200694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86783809"/>
              </p:ext>
            </p:extLst>
          </p:nvPr>
        </p:nvGraphicFramePr>
        <p:xfrm>
          <a:off x="3009451" y="3624106"/>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100703"/>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263625"/>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4744576"/>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20935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679323"/>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3746292"/>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81896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300240"/>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548697"/>
            <a:ext cx="1879518" cy="74040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556540"/>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58627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256576"/>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57803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28270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25572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78492214"/>
              </p:ext>
            </p:extLst>
          </p:nvPr>
        </p:nvGraphicFramePr>
        <p:xfrm>
          <a:off x="5772274" y="110359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5.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6.xml"/><Relationship Id="rId7"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9.jpeg"/><Relationship Id="rId5" Type="http://schemas.openxmlformats.org/officeDocument/2006/relationships/image" Target="../media/image55.png"/><Relationship Id="rId10" Type="http://schemas.openxmlformats.org/officeDocument/2006/relationships/image" Target="../media/image62.jpg"/><Relationship Id="rId4" Type="http://schemas.openxmlformats.org/officeDocument/2006/relationships/chart" Target="../charts/chart6.xml"/><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notesSlide" Target="../notesSlides/notesSlide17.xml"/><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5.png"/><Relationship Id="rId11" Type="http://schemas.openxmlformats.org/officeDocument/2006/relationships/hyperlink" Target="https://web.pref.hyogo.lg.jp/ac02/kids_bu.html" TargetMode="External"/><Relationship Id="rId5" Type="http://schemas.openxmlformats.org/officeDocument/2006/relationships/image" Target="../media/image64.png"/><Relationship Id="rId10" Type="http://schemas.openxmlformats.org/officeDocument/2006/relationships/hyperlink" Target="https://www.zaimu.metro.tokyo.lg.jp/zaisei/zaisei/dashboard/redirect01r6" TargetMode="External"/><Relationship Id="rId4" Type="http://schemas.openxmlformats.org/officeDocument/2006/relationships/image" Target="../media/image63.png"/><Relationship Id="rId9" Type="http://schemas.openxmlformats.org/officeDocument/2006/relationships/hyperlink" Target="https://www.nta.go.jp/about/organization/sendai/education/index.htm#a-07" TargetMode="External"/><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2.jpe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9.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chart" Target="../charts/chart7.xml"/><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www.mof.go.jp/tax_information/index.html" TargetMode="External"/><Relationship Id="rId4" Type="http://schemas.openxmlformats.org/officeDocument/2006/relationships/image" Target="../media/image1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hyperlink" Target="https://www.nta.go.jp/taxes/kids/hatten/page02.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066811"/>
            <a:ext cx="3338414" cy="330860"/>
          </a:xfrm>
          <a:prstGeom prst="rect">
            <a:avLst/>
          </a:prstGeom>
          <a:noFill/>
        </p:spPr>
        <p:txBody>
          <a:bodyPr vert="horz" wrap="none" rtlCol="0">
            <a:spAutoFit/>
          </a:bodyPr>
          <a:lstStyle/>
          <a:p>
            <a:r>
              <a:rPr lang="ja-JP" altLang="en-US" sz="1550" spc="-10" dirty="0">
                <a:solidFill>
                  <a:srgbClr val="005BAD"/>
                </a:solidFill>
                <a:latin typeface="+mn-ea"/>
                <a:ea typeface="+mn-ea"/>
              </a:rPr>
              <a:t>令和８年度版 </a:t>
            </a:r>
            <a:r>
              <a:rPr kumimoji="1" lang="ja-JP" altLang="en-US" sz="1550" spc="-10" dirty="0">
                <a:solidFill>
                  <a:srgbClr val="005BAD"/>
                </a:solidFill>
                <a:latin typeface="+mn-ea"/>
                <a:ea typeface="+mn-ea"/>
              </a:rPr>
              <a:t>中学生用租税教育教材</a:t>
            </a:r>
          </a:p>
        </p:txBody>
      </p:sp>
      <p:sp>
        <p:nvSpPr>
          <p:cNvPr id="3" name="テキスト ボックス 2">
            <a:extLst>
              <a:ext uri="{FF2B5EF4-FFF2-40B4-BE49-F238E27FC236}">
                <a16:creationId xmlns:a16="http://schemas.microsoft.com/office/drawing/2014/main" id="{72BB3F65-B4A5-419C-A8DC-45F63DAE9F42}"/>
              </a:ext>
            </a:extLst>
          </p:cNvPr>
          <p:cNvSpPr txBox="1"/>
          <p:nvPr/>
        </p:nvSpPr>
        <p:spPr>
          <a:xfrm>
            <a:off x="4503420" y="6368684"/>
            <a:ext cx="4861560" cy="374526"/>
          </a:xfrm>
          <a:prstGeom prst="rect">
            <a:avLst/>
          </a:prstGeom>
          <a:noFill/>
        </p:spPr>
        <p:txBody>
          <a:bodyPr wrap="square" rtlCol="0">
            <a:spAutoFit/>
          </a:bodyPr>
          <a:lstStyle/>
          <a:p>
            <a:pPr>
              <a:lnSpc>
                <a:spcPts val="2500"/>
              </a:lnSpc>
            </a:pPr>
            <a:r>
              <a:rPr kumimoji="1" lang="ja-JP" altLang="en-US" sz="1500" dirty="0">
                <a:solidFill>
                  <a:srgbClr val="367EBE"/>
                </a:solidFill>
              </a:rPr>
              <a:t>企画・制作／青森県租税教育推進協議会・仙台国税局</a:t>
            </a:r>
          </a:p>
        </p:txBody>
      </p:sp>
    </p:spTree>
    <p:extLst>
      <p:ext uri="{BB962C8B-B14F-4D97-AF65-F5344CB8AC3E}">
        <p14:creationId xmlns:p14="http://schemas.microsoft.com/office/powerpoint/2010/main" val="2983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218564" y="891085"/>
            <a:ext cx="680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10</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698080" y="1511737"/>
            <a:ext cx="7878361" cy="639767"/>
            <a:chOff x="698080" y="1511737"/>
            <a:chExt cx="7878361"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698080" y="1511737"/>
              <a:ext cx="7878361"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698080" y="1511737"/>
              <a:ext cx="164547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0" y="4746128"/>
            <a:ext cx="2019701" cy="1311290"/>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1029101" y="247957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343551" y="4199594"/>
            <a:ext cx="4028445" cy="1065716"/>
            <a:chOff x="2547031" y="4330121"/>
            <a:chExt cx="4676479" cy="836475"/>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47031" y="4330121"/>
              <a:ext cx="4676479" cy="618347"/>
            </a:xfrm>
            <a:prstGeom prst="roundRect">
              <a:avLst>
                <a:gd name="adj" fmla="val 23363"/>
              </a:avLst>
            </a:prstGeom>
            <a:solidFill>
              <a:srgbClr val="CEECFE"/>
            </a:solidFill>
            <a:ln>
              <a:noFill/>
            </a:ln>
            <a:effectLst/>
          </p:spPr>
          <p:txBody>
            <a:bodyPr wrap="none" anchor="ctr"/>
            <a:lstStyle/>
            <a:p>
              <a:pPr algn="ctr">
                <a:spcBef>
                  <a:spcPts val="0"/>
                </a:spcBef>
                <a:spcAft>
                  <a:spcPts val="500"/>
                </a:spcAft>
              </a:pPr>
              <a:r>
                <a:rPr lang="ja-JP" altLang="en-US" sz="2000" dirty="0">
                  <a:latin typeface="HGPｺﾞｼｯｸE" panose="020B0900000000000000" pitchFamily="50" charset="-128"/>
                  <a:ea typeface="HGPｺﾞｼｯｸE" panose="020B0900000000000000" pitchFamily="50" charset="-128"/>
                </a:rPr>
                <a:t>公平感とは ？</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anim calcmode="lin" valueType="num">
                                      <p:cBhvr>
                                        <p:cTn id="19" dur="600" fill="hold"/>
                                        <p:tgtEl>
                                          <p:spTgt spid="9"/>
                                        </p:tgtEl>
                                        <p:attrNameLst>
                                          <p:attrName>ppt_x</p:attrName>
                                        </p:attrNameLst>
                                      </p:cBhvr>
                                      <p:tavLst>
                                        <p:tav tm="0">
                                          <p:val>
                                            <p:strVal val="#ppt_x"/>
                                          </p:val>
                                        </p:tav>
                                        <p:tav tm="100000">
                                          <p:val>
                                            <p:strVal val="#ppt_x"/>
                                          </p:val>
                                        </p:tav>
                                      </p:tavLst>
                                    </p:anim>
                                    <p:anim calcmode="lin" valueType="num">
                                      <p:cBhvr>
                                        <p:cTn id="20" dur="6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100"/>
                            </p:stCondLst>
                            <p:childTnLst>
                              <p:par>
                                <p:cTn id="26" presetID="32" presetClass="emph" presetSubtype="0" fill="hold" nodeType="afterEffect">
                                  <p:stCondLst>
                                    <p:cond delay="0"/>
                                  </p:stCondLst>
                                  <p:childTnLst>
                                    <p:animRot by="120000">
                                      <p:cBhvr>
                                        <p:cTn id="27" dur="50" fill="hold">
                                          <p:stCondLst>
                                            <p:cond delay="0"/>
                                          </p:stCondLst>
                                        </p:cTn>
                                        <p:tgtEl>
                                          <p:spTgt spid="9"/>
                                        </p:tgtEl>
                                        <p:attrNameLst>
                                          <p:attrName>r</p:attrName>
                                        </p:attrNameLst>
                                      </p:cBhvr>
                                    </p:animRot>
                                    <p:animRot by="-240000">
                                      <p:cBhvr>
                                        <p:cTn id="28" dur="100" fill="hold">
                                          <p:stCondLst>
                                            <p:cond delay="100"/>
                                          </p:stCondLst>
                                        </p:cTn>
                                        <p:tgtEl>
                                          <p:spTgt spid="9"/>
                                        </p:tgtEl>
                                        <p:attrNameLst>
                                          <p:attrName>r</p:attrName>
                                        </p:attrNameLst>
                                      </p:cBhvr>
                                    </p:animRot>
                                    <p:animRot by="240000">
                                      <p:cBhvr>
                                        <p:cTn id="29" dur="100" fill="hold">
                                          <p:stCondLst>
                                            <p:cond delay="200"/>
                                          </p:stCondLst>
                                        </p:cTn>
                                        <p:tgtEl>
                                          <p:spTgt spid="9"/>
                                        </p:tgtEl>
                                        <p:attrNameLst>
                                          <p:attrName>r</p:attrName>
                                        </p:attrNameLst>
                                      </p:cBhvr>
                                    </p:animRot>
                                    <p:animRot by="-240000">
                                      <p:cBhvr>
                                        <p:cTn id="30" dur="100" fill="hold">
                                          <p:stCondLst>
                                            <p:cond delay="300"/>
                                          </p:stCondLst>
                                        </p:cTn>
                                        <p:tgtEl>
                                          <p:spTgt spid="9"/>
                                        </p:tgtEl>
                                        <p:attrNameLst>
                                          <p:attrName>r</p:attrName>
                                        </p:attrNameLst>
                                      </p:cBhvr>
                                    </p:animRot>
                                    <p:animRot by="120000">
                                      <p:cBhvr>
                                        <p:cTn id="31" dur="100" fill="hold">
                                          <p:stCondLst>
                                            <p:cond delay="400"/>
                                          </p:stCondLst>
                                        </p:cTn>
                                        <p:tgtEl>
                                          <p:spTgt spid="9"/>
                                        </p:tgtEl>
                                        <p:attrNameLst>
                                          <p:attrName>r</p:attrName>
                                        </p:attrNameLst>
                                      </p:cBhvr>
                                    </p:animRo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00"/>
                            </p:stCondLst>
                            <p:childTnLst>
                              <p:par>
                                <p:cTn id="36" presetID="26" presetClass="emph" presetSubtype="0" fill="hold" grpId="0" nodeType="afterEffect">
                                  <p:stCondLst>
                                    <p:cond delay="300"/>
                                  </p:stCondLst>
                                  <p:childTnLst>
                                    <p:animEffect transition="out" filter="fade">
                                      <p:cBhvr>
                                        <p:cTn id="37" dur="600" tmFilter="0, 0; .2, .5; .8, .5; 1, 0"/>
                                        <p:tgtEl>
                                          <p:spTgt spid="6"/>
                                        </p:tgtEl>
                                      </p:cBhvr>
                                    </p:animEffect>
                                    <p:animScale>
                                      <p:cBhvr>
                                        <p:cTn id="38"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パターン２</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3F981F71-9E37-44E1-A7CC-E4320942A09D}"/>
              </a:ext>
            </a:extLst>
          </p:cNvPr>
          <p:cNvSpPr/>
          <p:nvPr/>
        </p:nvSpPr>
        <p:spPr>
          <a:xfrm>
            <a:off x="3895106" y="2422565"/>
            <a:ext cx="1757549" cy="67315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r>
              <a:rPr kumimoji="1" lang="ja-JP" altLang="en-US" sz="1300" dirty="0">
                <a:solidFill>
                  <a:schemeClr val="tx1"/>
                </a:solidFill>
                <a:latin typeface="HGPｺﾞｼｯｸE" panose="020B0900000000000000" pitchFamily="50" charset="-128"/>
                <a:ea typeface="HGPｺﾞｼｯｸE" panose="020B0900000000000000" pitchFamily="50" charset="-128"/>
              </a:rPr>
              <a:t>４軒とも同じ条件だから、公平に負担すると</a:t>
            </a:r>
            <a:r>
              <a:rPr kumimoji="1" lang="en-US" altLang="ja-JP" sz="1300" dirty="0">
                <a:solidFill>
                  <a:schemeClr val="tx1"/>
                </a:solidFill>
                <a:latin typeface="HGPｺﾞｼｯｸE" panose="020B0900000000000000" pitchFamily="50" charset="-128"/>
                <a:ea typeface="HGPｺﾞｼｯｸE" panose="020B0900000000000000" pitchFamily="50" charset="-128"/>
              </a:rPr>
              <a:t>…</a:t>
            </a:r>
            <a:endParaRPr kumimoji="1" lang="ja-JP" altLang="en-US" sz="13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12</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パターン３</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24963" y="5164736"/>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90964" y="85102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796990"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2086427" y="215274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692892" y="2637939"/>
            <a:ext cx="1387922"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2218904" y="2697702"/>
            <a:ext cx="6721422"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678482" y="3368925"/>
            <a:ext cx="1391219"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2086427"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689655" y="4100762"/>
            <a:ext cx="1380044"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2146193"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698080" y="4834187"/>
            <a:ext cx="1386133"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2135583" y="4834187"/>
            <a:ext cx="664221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678482" y="5566025"/>
            <a:ext cx="1391217"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2098863" y="5566025"/>
            <a:ext cx="667893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2086427"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762941"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6"/>
            <a:ext cx="8726358" cy="41307"/>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flipV="1">
            <a:off x="295787" y="5566023"/>
            <a:ext cx="8751827" cy="4799"/>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9041263" y="2160619"/>
            <a:ext cx="18785" cy="4143594"/>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1"/>
            <a:ext cx="8771002" cy="2247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787010"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800595"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470840"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645274"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考え方</a:t>
            </a:r>
            <a:r>
              <a:rPr kumimoji="0" lang="ja-JP" altLang="en-US"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の区分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300739" y="2887912"/>
            <a:ext cx="358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983323" y="284215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300739" y="3619750"/>
            <a:ext cx="5007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971899" y="35910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300739" y="4352380"/>
            <a:ext cx="6474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b="0" i="0" u="none" strike="noStrike" cap="none" normalizeH="0" baseline="0" dirty="0">
              <a:ln>
                <a:noFill/>
              </a:ln>
              <a:solidFill>
                <a:schemeClr val="tx1"/>
              </a:solidFill>
              <a:effectLst/>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825920" y="4352379"/>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300739" y="5085012"/>
            <a:ext cx="6739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700" b="0" i="0" u="none" strike="noStrike" cap="none" normalizeH="0" baseline="0" dirty="0">
              <a:ln>
                <a:noFill/>
              </a:ln>
              <a:solidFill>
                <a:schemeClr val="tx1"/>
              </a:solidFill>
              <a:effectLst/>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828269" y="5070498"/>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300739" y="5816850"/>
            <a:ext cx="6538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lang="ja-JP" altLang="en-US" dirty="0">
                <a:solidFill>
                  <a:srgbClr val="000000"/>
                </a:solidFill>
                <a:latin typeface="HGPｺﾞｼｯｸE" panose="020B0900000000000000" pitchFamily="50" charset="-128"/>
                <a:ea typeface="HGPｺﾞｼｯｸE" panose="020B0900000000000000" pitchFamily="50" charset="-128"/>
              </a:rPr>
              <a:t>現在</a:t>
            </a: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世代と将来世代の受益と負担のバランスを保つ」という考え方</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931179" y="5685750"/>
            <a:ext cx="9169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a:t>
            </a:r>
            <a:endParaRPr kumimoji="0" lang="en-US"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762244" y="1196658"/>
            <a:ext cx="6450521" cy="400110"/>
          </a:xfrm>
          <a:prstGeom prst="rect">
            <a:avLst/>
          </a:prstGeom>
          <a:noFill/>
        </p:spPr>
        <p:txBody>
          <a:bodyPr wrap="square" rtlCol="0">
            <a:spAutoFit/>
          </a:bodyPr>
          <a:lstStyle/>
          <a:p>
            <a:r>
              <a:rPr kumimoji="1" lang="ja-JP" altLang="en-US" sz="2000" dirty="0">
                <a:solidFill>
                  <a:srgbClr val="005BAD"/>
                </a:solidFill>
                <a:latin typeface="+mj-ea"/>
                <a:ea typeface="+mj-ea"/>
              </a:rPr>
              <a:t>税金には、みんながより公平だと思える仕組みが必要！</a:t>
            </a:r>
          </a:p>
        </p:txBody>
      </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369537A7-DEEA-4A41-8570-D861665E733E}"/>
              </a:ext>
            </a:extLst>
          </p:cNvPr>
          <p:cNvSpPr/>
          <p:nvPr/>
        </p:nvSpPr>
        <p:spPr>
          <a:xfrm>
            <a:off x="303151" y="2642686"/>
            <a:ext cx="394930" cy="1450391"/>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26681CE-46C4-4754-9FEE-2B37CDAA783D}"/>
              </a:ext>
            </a:extLst>
          </p:cNvPr>
          <p:cNvSpPr/>
          <p:nvPr/>
        </p:nvSpPr>
        <p:spPr>
          <a:xfrm>
            <a:off x="296733" y="4115277"/>
            <a:ext cx="394281" cy="2155372"/>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29">
            <a:extLst>
              <a:ext uri="{FF2B5EF4-FFF2-40B4-BE49-F238E27FC236}">
                <a16:creationId xmlns:a16="http://schemas.microsoft.com/office/drawing/2014/main" id="{4A73A469-814C-46FF-A6D5-2111E093B20D}"/>
              </a:ext>
            </a:extLst>
          </p:cNvPr>
          <p:cNvSpPr>
            <a:spLocks noChangeArrowheads="1"/>
          </p:cNvSpPr>
          <p:nvPr/>
        </p:nvSpPr>
        <p:spPr bwMode="auto">
          <a:xfrm>
            <a:off x="324040" y="2983553"/>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負　担</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57" name="Rectangle 29">
            <a:extLst>
              <a:ext uri="{FF2B5EF4-FFF2-40B4-BE49-F238E27FC236}">
                <a16:creationId xmlns:a16="http://schemas.microsoft.com/office/drawing/2014/main" id="{2B8FBD1B-0047-418D-BE75-1CFA09842917}"/>
              </a:ext>
            </a:extLst>
          </p:cNvPr>
          <p:cNvSpPr>
            <a:spLocks noChangeArrowheads="1"/>
          </p:cNvSpPr>
          <p:nvPr/>
        </p:nvSpPr>
        <p:spPr bwMode="auto">
          <a:xfrm>
            <a:off x="319413" y="4760174"/>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公　平</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755090"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flipV="1">
            <a:off x="284673" y="2618567"/>
            <a:ext cx="8762941" cy="4452"/>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xEl>
                                              <p:pRg st="0" end="0"/>
                                            </p:txEl>
                                          </p:spTgt>
                                        </p:tgtEl>
                                        <p:attrNameLst>
                                          <p:attrName>style.visibility</p:attrName>
                                        </p:attrNameLst>
                                      </p:cBhvr>
                                      <p:to>
                                        <p:strVal val="visible"/>
                                      </p:to>
                                    </p:set>
                                    <p:animEffect transition="in" filter="fade">
                                      <p:cBhvr>
                                        <p:cTn id="101" dur="500"/>
                                        <p:tgtEl>
                                          <p:spTgt spid="45">
                                            <p:txEl>
                                              <p:pRg st="0" end="0"/>
                                            </p:tx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500"/>
                            </p:stCondLst>
                            <p:childTnLst>
                              <p:par>
                                <p:cTn id="106" presetID="22" presetClass="entr" presetSubtype="8" fill="hold" nodeType="afterEffect">
                                  <p:stCondLst>
                                    <p:cond delay="250"/>
                                  </p:stCondLst>
                                  <p:childTnLst>
                                    <p:set>
                                      <p:cBhvr>
                                        <p:cTn id="107" dur="1" fill="hold">
                                          <p:stCondLst>
                                            <p:cond delay="0"/>
                                          </p:stCondLst>
                                        </p:cTn>
                                        <p:tgtEl>
                                          <p:spTgt spid="44">
                                            <p:txEl>
                                              <p:pRg st="0" end="0"/>
                                            </p:txEl>
                                          </p:spTgt>
                                        </p:tgtEl>
                                        <p:attrNameLst>
                                          <p:attrName>style.visibility</p:attrName>
                                        </p:attrNameLst>
                                      </p:cBhvr>
                                      <p:to>
                                        <p:strVal val="visible"/>
                                      </p:to>
                                    </p:set>
                                    <p:animEffect transition="in" filter="wipe(left)">
                                      <p:cBhvr>
                                        <p:cTn id="108" dur="1000"/>
                                        <p:tgtEl>
                                          <p:spTgt spid="44">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10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1000"/>
                                        <p:tgtEl>
                                          <p:spTgt spid="48"/>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1000"/>
                                        <p:tgtEl>
                                          <p:spTgt spid="50"/>
                                        </p:tgtEl>
                                      </p:cBhvr>
                                    </p:animEffect>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left)">
                                      <p:cBhvr>
                                        <p:cTn id="13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P spid="2" grpId="0" animBg="1"/>
      <p:bldP spid="55" grpId="0" animBg="1"/>
      <p:bldP spid="54" grpId="0"/>
      <p:bldP spid="57" grpId="0"/>
      <p:bldP spid="34" grpId="0" animBg="1"/>
      <p:bldP spid="3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70332" y="720458"/>
            <a:ext cx="8891825" cy="64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endParaRPr lang="en-US" altLang="ja-JP" sz="1500" b="1" dirty="0">
              <a:solidFill>
                <a:prstClr val="black"/>
              </a:solidFill>
              <a:latin typeface="HGPｺﾞｼｯｸM" panose="020B0600000000000000" pitchFamily="50" charset="-128"/>
              <a:ea typeface="HGPｺﾞｼｯｸM" panose="020B0600000000000000" pitchFamily="50" charset="-128"/>
            </a:endParaRPr>
          </a:p>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また、都道府県や市区町村の税金に関する法律や使い道も、選挙で選ばれたその地域の議員が決めています。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r>
              <a:rPr kumimoji="1" lang="en-US" altLang="ja-JP" sz="1100" dirty="0">
                <a:latin typeface="ＭＳ Ｐゴシック" panose="020B0600070205080204" pitchFamily="50" charset="-128"/>
                <a:ea typeface="ＭＳ Ｐゴシック" panose="020B0600070205080204" pitchFamily="50" charset="-128"/>
              </a:rPr>
              <a:t> (</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33CC33"/>
                </a:solidFill>
                <a:latin typeface="HGPｺﾞｼｯｸE" panose="020B0900000000000000" pitchFamily="50" charset="-128"/>
                <a:ea typeface="HGPｺﾞｼｯｸE" panose="020B0900000000000000" pitchFamily="50" charset="-128"/>
              </a:rPr>
              <a:t>税金</a:t>
            </a:r>
            <a:endParaRPr lang="en-US" altLang="ja-JP" sz="1400" dirty="0">
              <a:solidFill>
                <a:srgbClr val="33CC33"/>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33CC33"/>
                </a:solidFill>
                <a:latin typeface="HGPｺﾞｼｯｸE" panose="020B0900000000000000" pitchFamily="50" charset="-128"/>
                <a:ea typeface="HGPｺﾞｼｯｸE" panose="020B0900000000000000" pitchFamily="50" charset="-128"/>
              </a:rPr>
              <a:t>（国税）</a:t>
            </a:r>
            <a:endParaRPr lang="en-US" altLang="ja-JP" sz="1200" dirty="0">
              <a:solidFill>
                <a:srgbClr val="33CC33"/>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33CC3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CC66FF"/>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 ・ 住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05"/>
                                        </p:tgtEl>
                                        <p:attrNameLst>
                                          <p:attrName>style.visibility</p:attrName>
                                        </p:attrNameLst>
                                      </p:cBhvr>
                                      <p:to>
                                        <p:strVal val="visible"/>
                                      </p:to>
                                    </p:set>
                                    <p:animEffect transition="in" filter="fade">
                                      <p:cBhvr>
                                        <p:cTn id="16" dur="500"/>
                                        <p:tgtEl>
                                          <p:spTgt spid="123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87"/>
                                        </p:tgtEl>
                                        <p:attrNameLst>
                                          <p:attrName>style.visibility</p:attrName>
                                        </p:attrNameLst>
                                      </p:cBhvr>
                                      <p:to>
                                        <p:strVal val="visible"/>
                                      </p:to>
                                    </p:set>
                                    <p:animEffect transition="in" filter="fade">
                                      <p:cBhvr>
                                        <p:cTn id="19" dur="500"/>
                                        <p:tgtEl>
                                          <p:spTgt spid="1238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animEffect transition="in" filter="fade">
                                      <p:cBhvr>
                                        <p:cTn id="25" dur="500"/>
                                        <p:tgtEl>
                                          <p:spTgt spid="12302"/>
                                        </p:tgtEl>
                                      </p:cBhvr>
                                    </p:animEffect>
                                  </p:childTnLst>
                                </p:cTn>
                              </p:par>
                              <p:par>
                                <p:cTn id="26" presetID="10" presetClass="entr" presetSubtype="0" fill="hold" nodeType="withEffect">
                                  <p:stCondLst>
                                    <p:cond delay="0"/>
                                  </p:stCondLst>
                                  <p:childTnLst>
                                    <p:set>
                                      <p:cBhvr>
                                        <p:cTn id="27" dur="1" fill="hold">
                                          <p:stCondLst>
                                            <p:cond delay="0"/>
                                          </p:stCondLst>
                                        </p:cTn>
                                        <p:tgtEl>
                                          <p:spTgt spid="12313"/>
                                        </p:tgtEl>
                                        <p:attrNameLst>
                                          <p:attrName>style.visibility</p:attrName>
                                        </p:attrNameLst>
                                      </p:cBhvr>
                                      <p:to>
                                        <p:strVal val="visible"/>
                                      </p:to>
                                    </p:set>
                                    <p:animEffect transition="in" filter="fade">
                                      <p:cBhvr>
                                        <p:cTn id="28" dur="500"/>
                                        <p:tgtEl>
                                          <p:spTgt spid="12313"/>
                                        </p:tgtEl>
                                      </p:cBhvr>
                                    </p:animEffect>
                                  </p:childTnLst>
                                </p:cTn>
                              </p:par>
                              <p:par>
                                <p:cTn id="29" presetID="10" presetClass="entr" presetSubtype="0" fill="hold" nodeType="withEffect">
                                  <p:stCondLst>
                                    <p:cond delay="500"/>
                                  </p:stCondLst>
                                  <p:childTnLst>
                                    <p:set>
                                      <p:cBhvr>
                                        <p:cTn id="30" dur="1" fill="hold">
                                          <p:stCondLst>
                                            <p:cond delay="0"/>
                                          </p:stCondLst>
                                        </p:cTn>
                                        <p:tgtEl>
                                          <p:spTgt spid="12396"/>
                                        </p:tgtEl>
                                        <p:attrNameLst>
                                          <p:attrName>style.visibility</p:attrName>
                                        </p:attrNameLst>
                                      </p:cBhvr>
                                      <p:to>
                                        <p:strVal val="visible"/>
                                      </p:to>
                                    </p:set>
                                    <p:animEffect transition="in" filter="fade">
                                      <p:cBhvr>
                                        <p:cTn id="31" dur="500"/>
                                        <p:tgtEl>
                                          <p:spTgt spid="1239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2394"/>
                                        </p:tgtEl>
                                        <p:attrNameLst>
                                          <p:attrName>style.visibility</p:attrName>
                                        </p:attrNameLst>
                                      </p:cBhvr>
                                      <p:to>
                                        <p:strVal val="visible"/>
                                      </p:to>
                                    </p:set>
                                    <p:animEffect transition="in" filter="fade">
                                      <p:cBhvr>
                                        <p:cTn id="34" dur="500"/>
                                        <p:tgtEl>
                                          <p:spTgt spid="1239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2330"/>
                                        </p:tgtEl>
                                        <p:attrNameLst>
                                          <p:attrName>style.visibility</p:attrName>
                                        </p:attrNameLst>
                                      </p:cBhvr>
                                      <p:to>
                                        <p:strVal val="visible"/>
                                      </p:to>
                                    </p:set>
                                    <p:animEffect transition="in" filter="fade">
                                      <p:cBhvr>
                                        <p:cTn id="37" dur="500"/>
                                        <p:tgtEl>
                                          <p:spTgt spid="12330"/>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500"/>
                                        <p:tgtEl>
                                          <p:spTgt spid="12296"/>
                                        </p:tgtEl>
                                      </p:cBhvr>
                                    </p:animEffect>
                                  </p:childTnLst>
                                </p:cTn>
                              </p:par>
                              <p:par>
                                <p:cTn id="41" presetID="10" presetClass="entr" presetSubtype="0" fill="hold" nodeType="withEffect">
                                  <p:stCondLst>
                                    <p:cond delay="2000"/>
                                  </p:stCondLst>
                                  <p:childTnLst>
                                    <p:set>
                                      <p:cBhvr>
                                        <p:cTn id="42" dur="1" fill="hold">
                                          <p:stCondLst>
                                            <p:cond delay="0"/>
                                          </p:stCondLst>
                                        </p:cTn>
                                        <p:tgtEl>
                                          <p:spTgt spid="12321"/>
                                        </p:tgtEl>
                                        <p:attrNameLst>
                                          <p:attrName>style.visibility</p:attrName>
                                        </p:attrNameLst>
                                      </p:cBhvr>
                                      <p:to>
                                        <p:strVal val="visible"/>
                                      </p:to>
                                    </p:set>
                                    <p:animEffect transition="in" filter="fade">
                                      <p:cBhvr>
                                        <p:cTn id="43" dur="500"/>
                                        <p:tgtEl>
                                          <p:spTgt spid="123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306">
                                            <p:txEl>
                                              <p:pRg st="1" end="1"/>
                                            </p:txEl>
                                          </p:spTgt>
                                        </p:tgtEl>
                                        <p:attrNameLst>
                                          <p:attrName>style.visibility</p:attrName>
                                        </p:attrNameLst>
                                      </p:cBhvr>
                                      <p:to>
                                        <p:strVal val="visible"/>
                                      </p:to>
                                    </p:set>
                                    <p:animEffect transition="in" filter="wipe(left)">
                                      <p:cBhvr>
                                        <p:cTn id="48" dur="1750"/>
                                        <p:tgtEl>
                                          <p:spTgt spid="1230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3"/>
                                        </p:tgtEl>
                                        <p:attrNameLst>
                                          <p:attrName>style.visibility</p:attrName>
                                        </p:attrNameLst>
                                      </p:cBhvr>
                                      <p:to>
                                        <p:strVal val="visible"/>
                                      </p:to>
                                    </p:set>
                                    <p:animEffect transition="in" filter="fade">
                                      <p:cBhvr>
                                        <p:cTn id="63" dur="500"/>
                                        <p:tgtEl>
                                          <p:spTgt spid="12393"/>
                                        </p:tgtEl>
                                      </p:cBhvr>
                                    </p:animEffect>
                                  </p:childTnLst>
                                </p:cTn>
                              </p:par>
                              <p:par>
                                <p:cTn id="64" presetID="10" presetClass="entr" presetSubtype="0" fill="hold" nodeType="withEffect">
                                  <p:stCondLst>
                                    <p:cond delay="0"/>
                                  </p:stCondLst>
                                  <p:childTnLst>
                                    <p:set>
                                      <p:cBhvr>
                                        <p:cTn id="65" dur="1" fill="hold">
                                          <p:stCondLst>
                                            <p:cond delay="0"/>
                                          </p:stCondLst>
                                        </p:cTn>
                                        <p:tgtEl>
                                          <p:spTgt spid="12317"/>
                                        </p:tgtEl>
                                        <p:attrNameLst>
                                          <p:attrName>style.visibility</p:attrName>
                                        </p:attrNameLst>
                                      </p:cBhvr>
                                      <p:to>
                                        <p:strVal val="visible"/>
                                      </p:to>
                                    </p:set>
                                    <p:animEffect transition="in" filter="fade">
                                      <p:cBhvr>
                                        <p:cTn id="66" dur="500"/>
                                        <p:tgtEl>
                                          <p:spTgt spid="12317"/>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12297"/>
                                        </p:tgtEl>
                                        <p:attrNameLst>
                                          <p:attrName>style.visibility</p:attrName>
                                        </p:attrNameLst>
                                      </p:cBhvr>
                                      <p:to>
                                        <p:strVal val="visible"/>
                                      </p:to>
                                    </p:set>
                                    <p:animEffect transition="in" filter="fade">
                                      <p:cBhvr>
                                        <p:cTn id="69" dur="500"/>
                                        <p:tgtEl>
                                          <p:spTgt spid="12297"/>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2331"/>
                                        </p:tgtEl>
                                        <p:attrNameLst>
                                          <p:attrName>style.visibility</p:attrName>
                                        </p:attrNameLst>
                                      </p:cBhvr>
                                      <p:to>
                                        <p:strVal val="visible"/>
                                      </p:to>
                                    </p:set>
                                    <p:animEffect transition="in" filter="fade">
                                      <p:cBhvr>
                                        <p:cTn id="72" dur="500"/>
                                        <p:tgtEl>
                                          <p:spTgt spid="12331"/>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12308"/>
                                        </p:tgtEl>
                                        <p:attrNameLst>
                                          <p:attrName>style.visibility</p:attrName>
                                        </p:attrNameLst>
                                      </p:cBhvr>
                                      <p:to>
                                        <p:strVal val="visible"/>
                                      </p:to>
                                    </p:set>
                                    <p:animEffect transition="in" filter="fade">
                                      <p:cBhvr>
                                        <p:cTn id="75" dur="500"/>
                                        <p:tgtEl>
                                          <p:spTgt spid="12308"/>
                                        </p:tgtEl>
                                      </p:cBhvr>
                                    </p:animEffect>
                                  </p:childTnLst>
                                </p:cTn>
                              </p:par>
                              <p:par>
                                <p:cTn id="76" presetID="10" presetClass="entr" presetSubtype="0" fill="hold" nodeType="withEffect">
                                  <p:stCondLst>
                                    <p:cond delay="1500"/>
                                  </p:stCondLst>
                                  <p:childTnLst>
                                    <p:set>
                                      <p:cBhvr>
                                        <p:cTn id="77" dur="1" fill="hold">
                                          <p:stCondLst>
                                            <p:cond delay="0"/>
                                          </p:stCondLst>
                                        </p:cTn>
                                        <p:tgtEl>
                                          <p:spTgt spid="12327"/>
                                        </p:tgtEl>
                                        <p:attrNameLst>
                                          <p:attrName>style.visibility</p:attrName>
                                        </p:attrNameLst>
                                      </p:cBhvr>
                                      <p:to>
                                        <p:strVal val="visible"/>
                                      </p:to>
                                    </p:set>
                                    <p:animEffect transition="in" filter="fade">
                                      <p:cBhvr>
                                        <p:cTn id="78" dur="500"/>
                                        <p:tgtEl>
                                          <p:spTgt spid="12327"/>
                                        </p:tgtEl>
                                      </p:cBhvr>
                                    </p:animEffect>
                                  </p:childTnLst>
                                </p:cTn>
                              </p:par>
                              <p:par>
                                <p:cTn id="79" presetID="10" presetClass="entr" presetSubtype="0" fill="hold" grpId="0" nodeType="withEffect">
                                  <p:stCondLst>
                                    <p:cond delay="1250"/>
                                  </p:stCondLst>
                                  <p:childTnLst>
                                    <p:set>
                                      <p:cBhvr>
                                        <p:cTn id="80" dur="1" fill="hold">
                                          <p:stCondLst>
                                            <p:cond delay="0"/>
                                          </p:stCondLst>
                                        </p:cTn>
                                        <p:tgtEl>
                                          <p:spTgt spid="12397"/>
                                        </p:tgtEl>
                                        <p:attrNameLst>
                                          <p:attrName>style.visibility</p:attrName>
                                        </p:attrNameLst>
                                      </p:cBhvr>
                                      <p:to>
                                        <p:strVal val="visible"/>
                                      </p:to>
                                    </p:set>
                                    <p:animEffect transition="in" filter="fade">
                                      <p:cBhvr>
                                        <p:cTn id="81" dur="500"/>
                                        <p:tgtEl>
                                          <p:spTgt spid="12397"/>
                                        </p:tgtEl>
                                      </p:cBhvr>
                                    </p:animEffect>
                                  </p:childTnLst>
                                </p:cTn>
                              </p:par>
                              <p:par>
                                <p:cTn id="82" presetID="10" presetClass="entr" presetSubtype="0" fill="hold" nodeType="withEffect">
                                  <p:stCondLst>
                                    <p:cond delay="1500"/>
                                  </p:stCondLst>
                                  <p:childTnLst>
                                    <p:set>
                                      <p:cBhvr>
                                        <p:cTn id="83" dur="1" fill="hold">
                                          <p:stCondLst>
                                            <p:cond delay="0"/>
                                          </p:stCondLst>
                                        </p:cTn>
                                        <p:tgtEl>
                                          <p:spTgt spid="12324"/>
                                        </p:tgtEl>
                                        <p:attrNameLst>
                                          <p:attrName>style.visibility</p:attrName>
                                        </p:attrNameLst>
                                      </p:cBhvr>
                                      <p:to>
                                        <p:strVal val="visible"/>
                                      </p:to>
                                    </p:set>
                                    <p:animEffect transition="in" filter="fade">
                                      <p:cBhvr>
                                        <p:cTn id="84" dur="500"/>
                                        <p:tgtEl>
                                          <p:spTgt spid="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6" name="グループ化 35">
            <a:extLst>
              <a:ext uri="{FF2B5EF4-FFF2-40B4-BE49-F238E27FC236}">
                <a16:creationId xmlns:a16="http://schemas.microsoft.com/office/drawing/2014/main" id="{47C69C18-FB53-4475-8FBF-95A5D8447720}"/>
              </a:ext>
            </a:extLst>
          </p:cNvPr>
          <p:cNvGrpSpPr/>
          <p:nvPr/>
        </p:nvGrpSpPr>
        <p:grpSpPr>
          <a:xfrm>
            <a:off x="216015" y="1755669"/>
            <a:ext cx="3954581" cy="3744192"/>
            <a:chOff x="216015" y="1755669"/>
            <a:chExt cx="3954581" cy="3744192"/>
          </a:xfrm>
        </p:grpSpPr>
        <p:graphicFrame>
          <p:nvGraphicFramePr>
            <p:cNvPr id="37" name="グラフ 36">
              <a:extLst>
                <a:ext uri="{FF2B5EF4-FFF2-40B4-BE49-F238E27FC236}">
                  <a16:creationId xmlns:a16="http://schemas.microsoft.com/office/drawing/2014/main" id="{523525E2-8365-4907-879A-605AB196822B}"/>
                </a:ext>
              </a:extLst>
            </p:cNvPr>
            <p:cNvGraphicFramePr/>
            <p:nvPr>
              <p:extLst>
                <p:ext uri="{D42A27DB-BD31-4B8C-83A1-F6EECF244321}">
                  <p14:modId xmlns:p14="http://schemas.microsoft.com/office/powerpoint/2010/main" val="3786072101"/>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0" name="object 14">
              <a:extLst>
                <a:ext uri="{FF2B5EF4-FFF2-40B4-BE49-F238E27FC236}">
                  <a16:creationId xmlns:a16="http://schemas.microsoft.com/office/drawing/2014/main" id="{BD22A8CD-86EB-4AB9-BA91-93EEEBB73926}"/>
                </a:ext>
              </a:extLst>
            </p:cNvPr>
            <p:cNvSpPr txBox="1"/>
            <p:nvPr/>
          </p:nvSpPr>
          <p:spPr>
            <a:xfrm>
              <a:off x="2568510" y="2331424"/>
              <a:ext cx="1099638"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err="1">
                  <a:solidFill>
                    <a:srgbClr val="231916"/>
                  </a:solidFill>
                  <a:latin typeface="+mn-ea"/>
                  <a:ea typeface="+mn-ea"/>
                  <a:cs typeface="Meiryo"/>
                </a:rPr>
                <a:t>所得</a:t>
              </a:r>
              <a:r>
                <a:rPr lang="ja-JP" altLang="en-US" sz="1600" spc="74" dirty="0">
                  <a:solidFill>
                    <a:srgbClr val="231916"/>
                  </a:solidFill>
                  <a:latin typeface="+mn-ea"/>
                  <a:ea typeface="+mn-ea"/>
                  <a:cs typeface="Meiryo"/>
                </a:rPr>
                <a:t>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cs typeface="Meiryo"/>
                </a:rPr>
                <a:t>20</a:t>
              </a:r>
              <a:r>
                <a:rPr lang="en-US" altLang="ja-JP" sz="1100" spc="69" dirty="0">
                  <a:solidFill>
                    <a:srgbClr val="231916"/>
                  </a:solidFill>
                  <a:latin typeface="+mn-ea"/>
                  <a:ea typeface="+mn-ea"/>
                  <a:cs typeface="Meiryo"/>
                </a:rPr>
                <a:t>.7</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ea typeface="+mn-ea"/>
                  <a:cs typeface="Meiryo"/>
                </a:rPr>
                <a:t>25.4</a:t>
              </a:r>
              <a:r>
                <a:rPr lang="ja-JP" altLang="en-US" sz="1100" spc="69" dirty="0">
                  <a:solidFill>
                    <a:srgbClr val="231916"/>
                  </a:solidFill>
                  <a:latin typeface="+mn-ea"/>
                  <a:ea typeface="+mn-ea"/>
                  <a:cs typeface="Meiryo"/>
                </a:rPr>
                <a:t>兆円）</a:t>
              </a:r>
            </a:p>
          </p:txBody>
        </p:sp>
        <p:sp>
          <p:nvSpPr>
            <p:cNvPr id="41" name="object 15">
              <a:extLst>
                <a:ext uri="{FF2B5EF4-FFF2-40B4-BE49-F238E27FC236}">
                  <a16:creationId xmlns:a16="http://schemas.microsoft.com/office/drawing/2014/main" id="{99CBA24F-0329-4D28-A827-9262429E5611}"/>
                </a:ext>
              </a:extLst>
            </p:cNvPr>
            <p:cNvSpPr txBox="1"/>
            <p:nvPr/>
          </p:nvSpPr>
          <p:spPr>
            <a:xfrm>
              <a:off x="3077596" y="3688514"/>
              <a:ext cx="854662"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solidFill>
                    <a:srgbClr val="231916"/>
                  </a:solidFill>
                  <a:latin typeface="+mn-ea"/>
                  <a:ea typeface="+mn-ea"/>
                  <a:cs typeface="Meiryo"/>
                </a:rPr>
                <a:t>法人税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ea typeface="+mn-ea"/>
                  <a:cs typeface="Meiryo"/>
                </a:rPr>
                <a:t>17.4</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cs typeface="Meiryo"/>
                </a:rPr>
                <a:t>21</a:t>
              </a:r>
              <a:r>
                <a:rPr lang="en-US" altLang="ja-JP" sz="1100" spc="69" dirty="0">
                  <a:solidFill>
                    <a:srgbClr val="231916"/>
                  </a:solidFill>
                  <a:latin typeface="+mn-ea"/>
                  <a:ea typeface="+mn-ea"/>
                  <a:cs typeface="Meiryo"/>
                </a:rPr>
                <a:t>.3</a:t>
              </a:r>
              <a:r>
                <a:rPr lang="ja-JP" altLang="en-US" sz="1100" spc="69" dirty="0">
                  <a:solidFill>
                    <a:srgbClr val="231916"/>
                  </a:solidFill>
                  <a:latin typeface="+mn-ea"/>
                  <a:ea typeface="+mn-ea"/>
                  <a:cs typeface="Meiryo"/>
                </a:rPr>
                <a:t>兆円）</a:t>
              </a:r>
            </a:p>
          </p:txBody>
        </p:sp>
        <p:sp>
          <p:nvSpPr>
            <p:cNvPr id="42" name="object 16">
              <a:extLst>
                <a:ext uri="{FF2B5EF4-FFF2-40B4-BE49-F238E27FC236}">
                  <a16:creationId xmlns:a16="http://schemas.microsoft.com/office/drawing/2014/main" id="{5239C804-D63B-4D6D-93E6-B218B024ABA9}"/>
                </a:ext>
              </a:extLst>
            </p:cNvPr>
            <p:cNvSpPr txBox="1"/>
            <p:nvPr/>
          </p:nvSpPr>
          <p:spPr>
            <a:xfrm>
              <a:off x="1735945" y="4531411"/>
              <a:ext cx="1243519"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latin typeface="+mn-ea"/>
                  <a:ea typeface="+mn-ea"/>
                  <a:cs typeface="Meiryo"/>
                </a:rPr>
                <a:t>消費税</a:t>
              </a:r>
              <a:endParaRPr sz="1600" dirty="0">
                <a:latin typeface="+mn-ea"/>
                <a:ea typeface="+mn-ea"/>
                <a:cs typeface="Meiryo"/>
              </a:endParaRPr>
            </a:p>
            <a:p>
              <a:pPr algn="ctr" defTabSz="844083" eaLnBrk="1" fontAlgn="auto" hangingPunct="1">
                <a:spcBef>
                  <a:spcPts val="65"/>
                </a:spcBef>
                <a:spcAft>
                  <a:spcPts val="0"/>
                </a:spcAft>
                <a:defRPr/>
              </a:pPr>
              <a:r>
                <a:rPr lang="en-US" altLang="ja-JP" sz="1100" spc="69" dirty="0">
                  <a:latin typeface="+mn-ea"/>
                  <a:ea typeface="+mn-ea"/>
                  <a:cs typeface="Meiryo"/>
                </a:rPr>
                <a:t>21.8</a:t>
              </a:r>
              <a:r>
                <a:rPr lang="ja-JP" altLang="en-US" sz="1100" spc="69" dirty="0">
                  <a:latin typeface="+mn-ea"/>
                  <a:ea typeface="+mn-ea"/>
                  <a:cs typeface="Meiryo"/>
                </a:rPr>
                <a:t>％</a:t>
              </a:r>
            </a:p>
            <a:p>
              <a:pPr algn="ctr" defTabSz="844083" eaLnBrk="1" fontAlgn="auto" hangingPunct="1">
                <a:spcBef>
                  <a:spcPts val="65"/>
                </a:spcBef>
                <a:spcAft>
                  <a:spcPts val="0"/>
                </a:spcAft>
                <a:defRPr/>
              </a:pPr>
              <a:r>
                <a:rPr lang="ja-JP" altLang="en-US" sz="1100" spc="69" dirty="0">
                  <a:latin typeface="+mn-ea"/>
                  <a:ea typeface="+mn-ea"/>
                  <a:cs typeface="Meiryo"/>
                </a:rPr>
                <a:t>（</a:t>
              </a:r>
              <a:r>
                <a:rPr lang="en-US" altLang="ja-JP" sz="1100" spc="69" dirty="0">
                  <a:latin typeface="+mn-ea"/>
                  <a:ea typeface="+mn-ea"/>
                  <a:cs typeface="Meiryo"/>
                </a:rPr>
                <a:t>26.7</a:t>
              </a:r>
              <a:r>
                <a:rPr lang="ja-JP" altLang="en-US" sz="1100" spc="69" dirty="0">
                  <a:latin typeface="+mn-ea"/>
                  <a:ea typeface="+mn-ea"/>
                  <a:cs typeface="Meiryo"/>
                </a:rPr>
                <a:t>兆円）</a:t>
              </a:r>
            </a:p>
          </p:txBody>
        </p:sp>
        <p:sp>
          <p:nvSpPr>
            <p:cNvPr id="43" name="object 17">
              <a:extLst>
                <a:ext uri="{FF2B5EF4-FFF2-40B4-BE49-F238E27FC236}">
                  <a16:creationId xmlns:a16="http://schemas.microsoft.com/office/drawing/2014/main" id="{86930E57-CCC3-4048-A4DF-E06A6A77C517}"/>
                </a:ext>
              </a:extLst>
            </p:cNvPr>
            <p:cNvSpPr txBox="1"/>
            <p:nvPr/>
          </p:nvSpPr>
          <p:spPr>
            <a:xfrm>
              <a:off x="929468" y="4217186"/>
              <a:ext cx="736714" cy="477951"/>
            </a:xfrm>
            <a:prstGeom prst="rect">
              <a:avLst/>
            </a:prstGeom>
          </p:spPr>
          <p:txBody>
            <a:bodyPr vert="horz" wrap="square" lIns="0" tIns="0" rIns="0" bIns="0" rtlCol="0">
              <a:spAutoFit/>
            </a:bodyPr>
            <a:lstStyle/>
            <a:p>
              <a:pPr algn="ctr" defTabSz="844083" eaLnBrk="1" fontAlgn="auto" hangingPunct="1">
                <a:lnSpc>
                  <a:spcPts val="1300"/>
                </a:lnSpc>
                <a:spcBef>
                  <a:spcPts val="0"/>
                </a:spcBef>
                <a:spcAft>
                  <a:spcPts val="0"/>
                </a:spcAft>
                <a:defRPr/>
              </a:pPr>
              <a:r>
                <a:rPr sz="1050" spc="51" dirty="0">
                  <a:solidFill>
                    <a:srgbClr val="231916"/>
                  </a:solidFill>
                  <a:latin typeface="+mn-ea"/>
                  <a:ea typeface="+mn-ea"/>
                  <a:cs typeface="Meiryo"/>
                </a:rPr>
                <a:t>そ</a:t>
              </a:r>
              <a:r>
                <a:rPr lang="ja-JP" altLang="en-US" sz="1050" spc="51" dirty="0">
                  <a:solidFill>
                    <a:srgbClr val="231916"/>
                  </a:solidFill>
                  <a:latin typeface="+mn-ea"/>
                  <a:cs typeface="Meiryo"/>
                </a:rPr>
                <a:t>の</a:t>
              </a:r>
              <a:r>
                <a:rPr sz="1050" spc="51" dirty="0" err="1">
                  <a:solidFill>
                    <a:srgbClr val="231916"/>
                  </a:solidFill>
                  <a:latin typeface="+mn-ea"/>
                  <a:ea typeface="+mn-ea"/>
                  <a:cs typeface="Meiryo"/>
                </a:rPr>
                <a:t>他税収</a:t>
              </a:r>
              <a:endParaRPr sz="1050" dirty="0">
                <a:solidFill>
                  <a:prstClr val="black"/>
                </a:solidFill>
                <a:latin typeface="+mn-ea"/>
                <a:ea typeface="+mn-ea"/>
                <a:cs typeface="Meiryo"/>
              </a:endParaRPr>
            </a:p>
            <a:p>
              <a:pPr algn="ctr" defTabSz="844083" eaLnBrk="1" fontAlgn="auto" hangingPunct="1">
                <a:lnSpc>
                  <a:spcPts val="1300"/>
                </a:lnSpc>
                <a:spcBef>
                  <a:spcPts val="0"/>
                </a:spcBef>
                <a:spcAft>
                  <a:spcPts val="0"/>
                </a:spcAft>
                <a:defRPr/>
              </a:pPr>
              <a:r>
                <a:rPr lang="en-US" sz="1050" spc="51" dirty="0">
                  <a:solidFill>
                    <a:srgbClr val="231916"/>
                  </a:solidFill>
                  <a:latin typeface="+mn-ea"/>
                  <a:cs typeface="Meiryo"/>
                </a:rPr>
                <a:t>8</a:t>
              </a:r>
              <a:r>
                <a:rPr lang="en-US" sz="1050" spc="51" dirty="0">
                  <a:solidFill>
                    <a:srgbClr val="231916"/>
                  </a:solidFill>
                  <a:latin typeface="+mn-ea"/>
                  <a:ea typeface="+mn-ea"/>
                  <a:cs typeface="Meiryo"/>
                </a:rPr>
                <a:t>.5</a:t>
              </a:r>
              <a:r>
                <a:rPr sz="1050" spc="51" dirty="0">
                  <a:solidFill>
                    <a:srgbClr val="231916"/>
                  </a:solidFill>
                  <a:latin typeface="+mn-ea"/>
                  <a:ea typeface="+mn-ea"/>
                  <a:cs typeface="Meiryo"/>
                </a:rPr>
                <a:t>％</a:t>
              </a:r>
              <a:endParaRPr lang="en-US" sz="1050" spc="51" dirty="0">
                <a:solidFill>
                  <a:srgbClr val="231916"/>
                </a:solidFill>
                <a:latin typeface="+mn-ea"/>
                <a:ea typeface="+mn-ea"/>
                <a:cs typeface="Meiryo"/>
              </a:endParaRPr>
            </a:p>
            <a:p>
              <a:pPr algn="ctr" defTabSz="844083" eaLnBrk="1" fontAlgn="auto" hangingPunct="1">
                <a:lnSpc>
                  <a:spcPts val="1300"/>
                </a:lnSpc>
                <a:spcBef>
                  <a:spcPts val="0"/>
                </a:spcBef>
                <a:spcAft>
                  <a:spcPts val="0"/>
                </a:spcAft>
                <a:defRPr/>
              </a:pPr>
              <a:r>
                <a:rPr lang="ja-JP" altLang="en-US" sz="1050" spc="42" dirty="0">
                  <a:solidFill>
                    <a:srgbClr val="231916"/>
                  </a:solidFill>
                  <a:latin typeface="+mn-ea"/>
                  <a:ea typeface="+mn-ea"/>
                  <a:cs typeface="Meiryo"/>
                </a:rPr>
                <a:t>（</a:t>
              </a:r>
              <a:r>
                <a:rPr lang="en-US" altLang="ja-JP" sz="1050" spc="42" dirty="0">
                  <a:solidFill>
                    <a:srgbClr val="231916"/>
                  </a:solidFill>
                  <a:latin typeface="+mn-ea"/>
                  <a:ea typeface="+mn-ea"/>
                  <a:cs typeface="Meiryo"/>
                </a:rPr>
                <a:t>10.4</a:t>
              </a:r>
              <a:r>
                <a:rPr lang="ja-JP" altLang="en-US" sz="1050" spc="42"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44" name="object 5">
              <a:extLst>
                <a:ext uri="{FF2B5EF4-FFF2-40B4-BE49-F238E27FC236}">
                  <a16:creationId xmlns:a16="http://schemas.microsoft.com/office/drawing/2014/main" id="{D5B91AE9-7D90-4DA5-AFAA-878AFFD918A7}"/>
                </a:ext>
              </a:extLst>
            </p:cNvPr>
            <p:cNvSpPr txBox="1"/>
            <p:nvPr/>
          </p:nvSpPr>
          <p:spPr>
            <a:xfrm>
              <a:off x="559459" y="3623054"/>
              <a:ext cx="771909" cy="480068"/>
            </a:xfrm>
            <a:prstGeom prst="rect">
              <a:avLst/>
            </a:prstGeom>
          </p:spPr>
          <p:txBody>
            <a:bodyPr vert="horz" wrap="square" lIns="0" tIns="0" rIns="0" bIns="0" rtlCol="0">
              <a:spAutoFit/>
            </a:bodyPr>
            <a:lstStyle/>
            <a:p>
              <a:pPr marL="11723" algn="ctr" defTabSz="844083" eaLnBrk="1" fontAlgn="auto" hangingPunct="1">
                <a:lnSpc>
                  <a:spcPts val="1300"/>
                </a:lnSpc>
                <a:spcBef>
                  <a:spcPts val="0"/>
                </a:spcBef>
                <a:spcAft>
                  <a:spcPts val="0"/>
                </a:spcAft>
                <a:defRPr/>
              </a:pPr>
              <a:r>
                <a:rPr sz="1050" spc="51" dirty="0" err="1">
                  <a:solidFill>
                    <a:srgbClr val="231916"/>
                  </a:solidFill>
                  <a:latin typeface="+mn-ea"/>
                  <a:ea typeface="+mn-ea"/>
                </a:rPr>
                <a:t>その他</a:t>
              </a:r>
              <a:r>
                <a:rPr lang="ja-JP" altLang="en-US" sz="1050" spc="51" dirty="0">
                  <a:solidFill>
                    <a:srgbClr val="231916"/>
                  </a:solidFill>
                  <a:latin typeface="+mn-ea"/>
                  <a:ea typeface="+mn-ea"/>
                </a:rPr>
                <a:t>収</a:t>
              </a:r>
              <a:r>
                <a:rPr sz="1050" spc="51" dirty="0">
                  <a:solidFill>
                    <a:srgbClr val="231916"/>
                  </a:solidFill>
                  <a:latin typeface="+mn-ea"/>
                  <a:ea typeface="+mn-ea"/>
                </a:rPr>
                <a:t>入</a:t>
              </a:r>
            </a:p>
            <a:p>
              <a:pPr marL="11723" algn="ctr" defTabSz="844083" eaLnBrk="1" fontAlgn="auto" hangingPunct="1">
                <a:lnSpc>
                  <a:spcPts val="1300"/>
                </a:lnSpc>
                <a:spcBef>
                  <a:spcPts val="0"/>
                </a:spcBef>
                <a:spcAft>
                  <a:spcPts val="0"/>
                </a:spcAft>
                <a:defRPr/>
              </a:pPr>
              <a:r>
                <a:rPr lang="en-US" altLang="ja-JP" sz="1050" spc="51" dirty="0">
                  <a:solidFill>
                    <a:srgbClr val="231916"/>
                  </a:solidFill>
                  <a:latin typeface="+mn-ea"/>
                  <a:ea typeface="+mn-ea"/>
                </a:rPr>
                <a:t>7.4</a:t>
              </a:r>
              <a:r>
                <a:rPr lang="ja-JP" altLang="en-US" sz="1050" spc="51" dirty="0">
                  <a:solidFill>
                    <a:srgbClr val="231916"/>
                  </a:solidFill>
                  <a:latin typeface="+mn-ea"/>
                  <a:ea typeface="+mn-ea"/>
                </a:rPr>
                <a:t>％</a:t>
              </a:r>
            </a:p>
            <a:p>
              <a:pPr marL="11723" algn="ctr" defTabSz="844083" eaLnBrk="1" fontAlgn="auto" hangingPunct="1">
                <a:lnSpc>
                  <a:spcPts val="1300"/>
                </a:lnSpc>
                <a:spcBef>
                  <a:spcPts val="0"/>
                </a:spcBef>
                <a:spcAft>
                  <a:spcPts val="0"/>
                </a:spcAft>
                <a:defRPr/>
              </a:pPr>
              <a:r>
                <a:rPr lang="ja-JP" altLang="en-US" sz="1050" spc="51" dirty="0">
                  <a:solidFill>
                    <a:srgbClr val="231916"/>
                  </a:solidFill>
                  <a:latin typeface="+mn-ea"/>
                  <a:ea typeface="+mn-ea"/>
                </a:rPr>
                <a:t>（</a:t>
              </a:r>
              <a:r>
                <a:rPr lang="en-US" altLang="ja-JP" sz="1050" spc="51" dirty="0">
                  <a:solidFill>
                    <a:srgbClr val="231916"/>
                  </a:solidFill>
                  <a:latin typeface="+mn-ea"/>
                </a:rPr>
                <a:t>9</a:t>
              </a:r>
              <a:r>
                <a:rPr lang="en-US" altLang="ja-JP" sz="1050" spc="51" dirty="0">
                  <a:solidFill>
                    <a:srgbClr val="231916"/>
                  </a:solidFill>
                  <a:latin typeface="+mn-ea"/>
                  <a:ea typeface="+mn-ea"/>
                </a:rPr>
                <a:t>.0</a:t>
              </a:r>
              <a:r>
                <a:rPr lang="ja-JP" altLang="en-US" sz="1050" spc="51" dirty="0">
                  <a:solidFill>
                    <a:srgbClr val="231916"/>
                  </a:solidFill>
                  <a:latin typeface="+mn-ea"/>
                  <a:ea typeface="+mn-ea"/>
                </a:rPr>
                <a:t>兆円）</a:t>
              </a:r>
            </a:p>
          </p:txBody>
        </p:sp>
        <p:sp>
          <p:nvSpPr>
            <p:cNvPr id="45" name="object 18">
              <a:extLst>
                <a:ext uri="{FF2B5EF4-FFF2-40B4-BE49-F238E27FC236}">
                  <a16:creationId xmlns:a16="http://schemas.microsoft.com/office/drawing/2014/main" id="{63ACDD42-10E3-41E3-89E6-97DD594D7A0C}"/>
                </a:ext>
              </a:extLst>
            </p:cNvPr>
            <p:cNvSpPr txBox="1"/>
            <p:nvPr/>
          </p:nvSpPr>
          <p:spPr>
            <a:xfrm>
              <a:off x="700921" y="2422506"/>
              <a:ext cx="1099638" cy="899733"/>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600" spc="74" dirty="0">
                  <a:solidFill>
                    <a:srgbClr val="D63636"/>
                  </a:solidFill>
                  <a:latin typeface="+mn-ea"/>
                  <a:ea typeface="+mn-ea"/>
                  <a:cs typeface="Meiryo"/>
                </a:rPr>
                <a:t>     </a:t>
              </a:r>
              <a:r>
                <a:rPr sz="1600" spc="74" dirty="0" err="1">
                  <a:solidFill>
                    <a:srgbClr val="D63636"/>
                  </a:solidFill>
                  <a:latin typeface="+mn-ea"/>
                  <a:ea typeface="+mn-ea"/>
                  <a:cs typeface="Meiryo"/>
                </a:rPr>
                <a:t>公債金</a:t>
              </a:r>
              <a:endParaRPr lang="en-US" sz="16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600" spc="74" dirty="0">
                  <a:solidFill>
                    <a:srgbClr val="D63636"/>
                  </a:solidFill>
                  <a:latin typeface="+mn-ea"/>
                  <a:ea typeface="+mn-ea"/>
                  <a:cs typeface="Meiryo"/>
                </a:rPr>
                <a:t>     （借金）</a:t>
              </a:r>
              <a:endParaRPr lang="en-US" altLang="ja-JP" sz="16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6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D63636"/>
                  </a:solidFill>
                  <a:latin typeface="+mn-ea"/>
                  <a:cs typeface="Meiryo"/>
                </a:rPr>
                <a:t>24</a:t>
              </a:r>
              <a:r>
                <a:rPr lang="en-US" altLang="ja-JP" sz="1100" spc="69" dirty="0">
                  <a:solidFill>
                    <a:srgbClr val="D63636"/>
                  </a:solidFill>
                  <a:latin typeface="+mn-ea"/>
                  <a:ea typeface="+mn-ea"/>
                  <a:cs typeface="Meiryo"/>
                </a:rPr>
                <a:t>.2</a:t>
              </a:r>
              <a:r>
                <a:rPr lang="ja-JP" altLang="en-US" sz="110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D63636"/>
                  </a:solidFill>
                  <a:latin typeface="+mn-ea"/>
                  <a:ea typeface="+mn-ea"/>
                  <a:cs typeface="Meiryo"/>
                </a:rPr>
                <a:t>（</a:t>
              </a:r>
              <a:r>
                <a:rPr lang="en-US" altLang="ja-JP" sz="1100" spc="69" dirty="0">
                  <a:solidFill>
                    <a:srgbClr val="D63636"/>
                  </a:solidFill>
                  <a:latin typeface="+mn-ea"/>
                  <a:cs typeface="Meiryo"/>
                </a:rPr>
                <a:t>29</a:t>
              </a:r>
              <a:r>
                <a:rPr lang="en-US" altLang="ja-JP" sz="1100" spc="69" dirty="0">
                  <a:solidFill>
                    <a:srgbClr val="D63636"/>
                  </a:solidFill>
                  <a:latin typeface="+mn-ea"/>
                  <a:ea typeface="+mn-ea"/>
                  <a:cs typeface="Meiryo"/>
                </a:rPr>
                <a:t>.6</a:t>
              </a:r>
              <a:r>
                <a:rPr lang="ja-JP" altLang="en-US" sz="1100" spc="69" dirty="0">
                  <a:solidFill>
                    <a:srgbClr val="D63636"/>
                  </a:solidFill>
                  <a:latin typeface="+mn-ea"/>
                  <a:ea typeface="+mn-ea"/>
                  <a:cs typeface="Meiryo"/>
                </a:rPr>
                <a:t>兆円）</a:t>
              </a:r>
            </a:p>
          </p:txBody>
        </p:sp>
        <p:sp>
          <p:nvSpPr>
            <p:cNvPr id="46" name="楕円 45">
              <a:extLst>
                <a:ext uri="{FF2B5EF4-FFF2-40B4-BE49-F238E27FC236}">
                  <a16:creationId xmlns:a16="http://schemas.microsoft.com/office/drawing/2014/main" id="{DD2D7DB3-BAF2-4DDE-A8A4-C73A7C97D74B}"/>
                </a:ext>
              </a:extLst>
            </p:cNvPr>
            <p:cNvSpPr/>
            <p:nvPr/>
          </p:nvSpPr>
          <p:spPr bwMode="auto">
            <a:xfrm>
              <a:off x="1623901" y="2906004"/>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04866CAA-D312-4908-A848-2338C64B5F4B}"/>
                </a:ext>
              </a:extLst>
            </p:cNvPr>
            <p:cNvSpPr txBox="1"/>
            <p:nvPr/>
          </p:nvSpPr>
          <p:spPr>
            <a:xfrm>
              <a:off x="1711264" y="3264178"/>
              <a:ext cx="1157094"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endParaRPr lang="en-US" sz="20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2000" spc="51" dirty="0">
                  <a:solidFill>
                    <a:srgbClr val="231916"/>
                  </a:solidFill>
                  <a:latin typeface="+mn-ea"/>
                  <a:ea typeface="+mn-ea"/>
                  <a:cs typeface="Meiryo"/>
                </a:rPr>
                <a:t>歳入</a:t>
              </a:r>
              <a:r>
                <a:rPr sz="2000" spc="51" dirty="0" err="1">
                  <a:solidFill>
                    <a:srgbClr val="231916"/>
                  </a:solidFill>
                  <a:latin typeface="+mn-ea"/>
                  <a:ea typeface="+mn-ea"/>
                  <a:cs typeface="Meiryo"/>
                </a:rPr>
                <a:t>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grpSp>
          <p:nvGrpSpPr>
            <p:cNvPr id="49" name="グループ化 48">
              <a:extLst>
                <a:ext uri="{FF2B5EF4-FFF2-40B4-BE49-F238E27FC236}">
                  <a16:creationId xmlns:a16="http://schemas.microsoft.com/office/drawing/2014/main" id="{9CE7BF9F-AC10-46C4-9D73-424167FF03D6}"/>
                </a:ext>
              </a:extLst>
            </p:cNvPr>
            <p:cNvGrpSpPr/>
            <p:nvPr/>
          </p:nvGrpSpPr>
          <p:grpSpPr>
            <a:xfrm>
              <a:off x="216015" y="1963479"/>
              <a:ext cx="828219" cy="284403"/>
              <a:chOff x="4781156" y="2669544"/>
              <a:chExt cx="828219" cy="284403"/>
            </a:xfrm>
          </p:grpSpPr>
          <p:sp>
            <p:nvSpPr>
              <p:cNvPr id="50" name="object 21">
                <a:extLst>
                  <a:ext uri="{FF2B5EF4-FFF2-40B4-BE49-F238E27FC236}">
                    <a16:creationId xmlns:a16="http://schemas.microsoft.com/office/drawing/2014/main" id="{6EFF549A-69FE-4BE3-BF08-6E97E53EDC47}"/>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入</a:t>
                </a:r>
                <a:endParaRPr sz="1600" dirty="0">
                  <a:solidFill>
                    <a:prstClr val="black"/>
                  </a:solidFill>
                  <a:latin typeface="+mn-ea"/>
                  <a:ea typeface="+mn-ea"/>
                  <a:cs typeface="Meiryo"/>
                </a:endParaRPr>
              </a:p>
            </p:txBody>
          </p:sp>
          <p:sp>
            <p:nvSpPr>
              <p:cNvPr id="51" name="正方形/長方形 50">
                <a:extLst>
                  <a:ext uri="{FF2B5EF4-FFF2-40B4-BE49-F238E27FC236}">
                    <a16:creationId xmlns:a16="http://schemas.microsoft.com/office/drawing/2014/main" id="{29F7B800-37E0-4E30-903C-E21EA4105C9F}"/>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grpSp>
      <p:grpSp>
        <p:nvGrpSpPr>
          <p:cNvPr id="52" name="グループ化 51">
            <a:extLst>
              <a:ext uri="{FF2B5EF4-FFF2-40B4-BE49-F238E27FC236}">
                <a16:creationId xmlns:a16="http://schemas.microsoft.com/office/drawing/2014/main" id="{22D6E676-6D50-465E-BAB2-C462D1B063EE}"/>
              </a:ext>
            </a:extLst>
          </p:cNvPr>
          <p:cNvGrpSpPr/>
          <p:nvPr/>
        </p:nvGrpSpPr>
        <p:grpSpPr>
          <a:xfrm>
            <a:off x="4599702" y="1755669"/>
            <a:ext cx="4177821" cy="4066744"/>
            <a:chOff x="4599702" y="1755669"/>
            <a:chExt cx="4177821" cy="4066744"/>
          </a:xfrm>
        </p:grpSpPr>
        <p:graphicFrame>
          <p:nvGraphicFramePr>
            <p:cNvPr id="53" name="グラフ 52">
              <a:extLst>
                <a:ext uri="{FF2B5EF4-FFF2-40B4-BE49-F238E27FC236}">
                  <a16:creationId xmlns:a16="http://schemas.microsoft.com/office/drawing/2014/main" id="{EEF39AAE-46D6-4D93-835E-7391C6A2E4A3}"/>
                </a:ext>
              </a:extLst>
            </p:cNvPr>
            <p:cNvGraphicFramePr/>
            <p:nvPr>
              <p:extLst>
                <p:ext uri="{D42A27DB-BD31-4B8C-83A1-F6EECF244321}">
                  <p14:modId xmlns:p14="http://schemas.microsoft.com/office/powerpoint/2010/main" val="725551986"/>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54" name="object 10">
              <a:extLst>
                <a:ext uri="{FF2B5EF4-FFF2-40B4-BE49-F238E27FC236}">
                  <a16:creationId xmlns:a16="http://schemas.microsoft.com/office/drawing/2014/main" id="{FEDB9343-B878-4BC1-B44A-2B15E39931BF}"/>
                </a:ext>
              </a:extLst>
            </p:cNvPr>
            <p:cNvSpPr txBox="1"/>
            <p:nvPr/>
          </p:nvSpPr>
          <p:spPr>
            <a:xfrm>
              <a:off x="7546140" y="2891727"/>
              <a:ext cx="986676" cy="294953"/>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100" spc="60" dirty="0">
                  <a:latin typeface="+mn-ea"/>
                  <a:ea typeface="+mn-ea"/>
                  <a:cs typeface="Meiryo"/>
                </a:rPr>
                <a:t>31.9</a:t>
              </a:r>
              <a:r>
                <a:rPr lang="ja-JP" altLang="en-US" sz="1100" spc="60" dirty="0">
                  <a:latin typeface="+mn-ea"/>
                  <a:ea typeface="+mn-ea"/>
                  <a:cs typeface="Meiryo"/>
                </a:rPr>
                <a:t>％</a:t>
              </a:r>
            </a:p>
            <a:p>
              <a:pPr marR="39859" algn="ctr" defTabSz="844083" eaLnBrk="1" fontAlgn="auto" hangingPunct="1">
                <a:lnSpc>
                  <a:spcPts val="1200"/>
                </a:lnSpc>
                <a:spcBef>
                  <a:spcPts val="0"/>
                </a:spcBef>
                <a:spcAft>
                  <a:spcPts val="0"/>
                </a:spcAft>
                <a:defRPr/>
              </a:pPr>
              <a:r>
                <a:rPr lang="ja-JP" altLang="en-US" sz="1100" spc="60" dirty="0">
                  <a:latin typeface="+mn-ea"/>
                  <a:ea typeface="+mn-ea"/>
                  <a:cs typeface="Meiryo"/>
                </a:rPr>
                <a:t>（</a:t>
              </a:r>
              <a:r>
                <a:rPr lang="en-US" altLang="ja-JP" sz="1100" spc="60" dirty="0">
                  <a:latin typeface="+mn-ea"/>
                  <a:ea typeface="+mn-ea"/>
                  <a:cs typeface="Meiryo"/>
                </a:rPr>
                <a:t>39.1</a:t>
              </a:r>
              <a:r>
                <a:rPr lang="ja-JP" altLang="en-US" sz="1100" spc="60" dirty="0">
                  <a:latin typeface="+mn-ea"/>
                  <a:ea typeface="+mn-ea"/>
                  <a:cs typeface="Meiryo"/>
                </a:rPr>
                <a:t>兆円）</a:t>
              </a:r>
            </a:p>
          </p:txBody>
        </p:sp>
        <p:sp>
          <p:nvSpPr>
            <p:cNvPr id="55" name="object 12">
              <a:extLst>
                <a:ext uri="{FF2B5EF4-FFF2-40B4-BE49-F238E27FC236}">
                  <a16:creationId xmlns:a16="http://schemas.microsoft.com/office/drawing/2014/main" id="{E2923F96-046C-4E4C-B2E8-D1029B9A257F}"/>
                </a:ext>
              </a:extLst>
            </p:cNvPr>
            <p:cNvSpPr txBox="1"/>
            <p:nvPr/>
          </p:nvSpPr>
          <p:spPr>
            <a:xfrm>
              <a:off x="7078619" y="4801124"/>
              <a:ext cx="820460" cy="351378"/>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100" spc="-28" dirty="0">
                  <a:latin typeface="+mn-ea"/>
                  <a:ea typeface="+mn-ea"/>
                  <a:cs typeface="Meiryo"/>
                </a:rPr>
                <a:t>17.1</a:t>
              </a:r>
              <a:r>
                <a:rPr lang="ja-JP" altLang="en-US" sz="1100" spc="-28" dirty="0">
                  <a:latin typeface="+mn-ea"/>
                  <a:ea typeface="+mn-ea"/>
                  <a:cs typeface="Meiryo"/>
                </a:rPr>
                <a:t>％</a:t>
              </a:r>
            </a:p>
            <a:p>
              <a:pPr algn="ctr" defTabSz="844083" eaLnBrk="1" fontAlgn="auto" hangingPunct="1">
                <a:spcBef>
                  <a:spcPts val="55"/>
                </a:spcBef>
                <a:spcAft>
                  <a:spcPts val="0"/>
                </a:spcAft>
                <a:defRPr/>
              </a:pPr>
              <a:r>
                <a:rPr lang="ja-JP" altLang="en-US" sz="1100" spc="-28" dirty="0">
                  <a:latin typeface="+mn-ea"/>
                  <a:ea typeface="+mn-ea"/>
                  <a:cs typeface="Meiryo"/>
                </a:rPr>
                <a:t>（</a:t>
              </a:r>
              <a:r>
                <a:rPr lang="en-US" altLang="ja-JP" sz="1100" spc="-28" dirty="0">
                  <a:latin typeface="+mn-ea"/>
                  <a:ea typeface="+mn-ea"/>
                  <a:cs typeface="Meiryo"/>
                </a:rPr>
                <a:t>20.9</a:t>
              </a:r>
              <a:r>
                <a:rPr lang="ja-JP" altLang="en-US" sz="1100" spc="-28" dirty="0">
                  <a:latin typeface="+mn-ea"/>
                  <a:ea typeface="+mn-ea"/>
                  <a:cs typeface="Meiryo"/>
                </a:rPr>
                <a:t>兆円）</a:t>
              </a:r>
            </a:p>
          </p:txBody>
        </p:sp>
        <p:sp>
          <p:nvSpPr>
            <p:cNvPr id="56" name="object 14">
              <a:extLst>
                <a:ext uri="{FF2B5EF4-FFF2-40B4-BE49-F238E27FC236}">
                  <a16:creationId xmlns:a16="http://schemas.microsoft.com/office/drawing/2014/main" id="{B929A392-B2B8-478B-9766-F2417FF767B1}"/>
                </a:ext>
              </a:extLst>
            </p:cNvPr>
            <p:cNvSpPr txBox="1"/>
            <p:nvPr/>
          </p:nvSpPr>
          <p:spPr>
            <a:xfrm>
              <a:off x="5315751" y="5281752"/>
              <a:ext cx="1003447" cy="540661"/>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a:solidFill>
                    <a:srgbClr val="231916"/>
                  </a:solidFill>
                  <a:latin typeface="+mn-ea"/>
                  <a:ea typeface="+mn-ea"/>
                  <a:cs typeface="Meiryo"/>
                </a:rPr>
                <a:t>公共事業</a:t>
              </a:r>
              <a:endParaRPr sz="14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50" spc="37" dirty="0">
                  <a:solidFill>
                    <a:srgbClr val="231916"/>
                  </a:solidFill>
                  <a:latin typeface="+mn-ea"/>
                  <a:ea typeface="+mn-ea"/>
                  <a:cs typeface="Meiryo"/>
                </a:rPr>
                <a:t>5.0</a:t>
              </a:r>
              <a:r>
                <a:rPr lang="ja-JP" altLang="en-US" sz="105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ea typeface="+mn-ea"/>
                  <a:cs typeface="Meiryo"/>
                </a:rPr>
                <a:t>6.1</a:t>
              </a:r>
              <a:r>
                <a:rPr lang="ja-JP" altLang="en-US" sz="1050" spc="37" dirty="0">
                  <a:solidFill>
                    <a:srgbClr val="231916"/>
                  </a:solidFill>
                  <a:latin typeface="+mn-ea"/>
                  <a:ea typeface="+mn-ea"/>
                  <a:cs typeface="Meiryo"/>
                </a:rPr>
                <a:t>兆円）</a:t>
              </a:r>
            </a:p>
          </p:txBody>
        </p:sp>
        <p:sp>
          <p:nvSpPr>
            <p:cNvPr id="57" name="object 15">
              <a:extLst>
                <a:ext uri="{FF2B5EF4-FFF2-40B4-BE49-F238E27FC236}">
                  <a16:creationId xmlns:a16="http://schemas.microsoft.com/office/drawing/2014/main" id="{013AE012-8793-4891-BA1C-A8593F072203}"/>
                </a:ext>
              </a:extLst>
            </p:cNvPr>
            <p:cNvSpPr txBox="1"/>
            <p:nvPr/>
          </p:nvSpPr>
          <p:spPr>
            <a:xfrm>
              <a:off x="4599702" y="4576597"/>
              <a:ext cx="762364" cy="77098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400" spc="-9" dirty="0" err="1">
                  <a:solidFill>
                    <a:srgbClr val="231916"/>
                  </a:solidFill>
                  <a:latin typeface="+mn-ea"/>
                  <a:ea typeface="+mn-ea"/>
                  <a:cs typeface="Meiryo"/>
                </a:rPr>
                <a:t>文教及び</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400" spc="-9" dirty="0" err="1">
                  <a:solidFill>
                    <a:srgbClr val="231916"/>
                  </a:solidFill>
                  <a:latin typeface="+mn-ea"/>
                  <a:ea typeface="+mn-ea"/>
                  <a:cs typeface="Meiryo"/>
                </a:rPr>
                <a:t>科学振興</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50" spc="37" dirty="0">
                  <a:solidFill>
                    <a:srgbClr val="231916"/>
                  </a:solidFill>
                  <a:latin typeface="+mn-ea"/>
                  <a:ea typeface="+mn-ea"/>
                  <a:cs typeface="Meiryo"/>
                </a:rPr>
                <a:t>4.9</a:t>
              </a:r>
              <a:r>
                <a:rPr lang="ja-JP" altLang="en-US" sz="1050" spc="37" dirty="0">
                  <a:solidFill>
                    <a:srgbClr val="231916"/>
                  </a:solidFill>
                  <a:latin typeface="+mn-ea"/>
                  <a:ea typeface="+mn-ea"/>
                  <a:cs typeface="Meiryo"/>
                </a:rPr>
                <a:t>％</a:t>
              </a:r>
            </a:p>
            <a:p>
              <a:pPr marL="11723" marR="4689"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cs typeface="Meiryo"/>
                </a:rPr>
                <a:t>6</a:t>
              </a:r>
              <a:r>
                <a:rPr lang="en-US" altLang="ja-JP" sz="105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sp>
          <p:nvSpPr>
            <p:cNvPr id="58" name="object 17">
              <a:extLst>
                <a:ext uri="{FF2B5EF4-FFF2-40B4-BE49-F238E27FC236}">
                  <a16:creationId xmlns:a16="http://schemas.microsoft.com/office/drawing/2014/main" id="{7E8D7BB9-6A9F-467C-9F2B-7F78B2B22B29}"/>
                </a:ext>
              </a:extLst>
            </p:cNvPr>
            <p:cNvSpPr txBox="1"/>
            <p:nvPr/>
          </p:nvSpPr>
          <p:spPr>
            <a:xfrm>
              <a:off x="5280575" y="3724066"/>
              <a:ext cx="750342" cy="523092"/>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400" spc="-9" dirty="0" err="1">
                  <a:solidFill>
                    <a:srgbClr val="231916"/>
                  </a:solidFill>
                  <a:latin typeface="+mn-ea"/>
                  <a:ea typeface="+mn-ea"/>
                  <a:cs typeface="Meiryo"/>
                </a:rPr>
                <a:t>その他</a:t>
              </a:r>
              <a:endParaRPr sz="14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900" spc="37" dirty="0">
                  <a:solidFill>
                    <a:srgbClr val="231916"/>
                  </a:solidFill>
                  <a:latin typeface="+mn-ea"/>
                  <a:ea typeface="+mn-ea"/>
                  <a:cs typeface="Meiryo"/>
                </a:rPr>
                <a:t>8.2</a:t>
              </a:r>
              <a:r>
                <a:rPr lang="ja-JP" altLang="en-US" sz="900"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900" spc="37" dirty="0">
                  <a:solidFill>
                    <a:srgbClr val="231916"/>
                  </a:solidFill>
                  <a:latin typeface="+mn-ea"/>
                  <a:ea typeface="+mn-ea"/>
                  <a:cs typeface="Meiryo"/>
                </a:rPr>
                <a:t>（</a:t>
              </a:r>
              <a:r>
                <a:rPr lang="en-US" altLang="ja-JP" sz="900" spc="37" dirty="0">
                  <a:solidFill>
                    <a:srgbClr val="231916"/>
                  </a:solidFill>
                  <a:latin typeface="+mn-ea"/>
                  <a:cs typeface="Meiryo"/>
                </a:rPr>
                <a:t>10</a:t>
              </a:r>
              <a:r>
                <a:rPr lang="en-US" altLang="ja-JP" sz="900" spc="37" dirty="0">
                  <a:solidFill>
                    <a:srgbClr val="231916"/>
                  </a:solidFill>
                  <a:latin typeface="+mn-ea"/>
                  <a:ea typeface="+mn-ea"/>
                  <a:cs typeface="Meiryo"/>
                </a:rPr>
                <a:t>.0</a:t>
              </a:r>
              <a:r>
                <a:rPr lang="ja-JP" altLang="en-US" sz="900" spc="37" dirty="0">
                  <a:solidFill>
                    <a:srgbClr val="231916"/>
                  </a:solidFill>
                  <a:latin typeface="+mn-ea"/>
                  <a:ea typeface="+mn-ea"/>
                  <a:cs typeface="Meiryo"/>
                </a:rPr>
                <a:t>兆円）</a:t>
              </a:r>
              <a:endParaRPr lang="ja-JP" altLang="en-US" sz="900" dirty="0">
                <a:solidFill>
                  <a:prstClr val="black"/>
                </a:solidFill>
                <a:latin typeface="+mn-ea"/>
                <a:ea typeface="+mn-ea"/>
                <a:cs typeface="Meiryo"/>
              </a:endParaRPr>
            </a:p>
          </p:txBody>
        </p:sp>
        <p:sp>
          <p:nvSpPr>
            <p:cNvPr id="60" name="object 13">
              <a:extLst>
                <a:ext uri="{FF2B5EF4-FFF2-40B4-BE49-F238E27FC236}">
                  <a16:creationId xmlns:a16="http://schemas.microsoft.com/office/drawing/2014/main" id="{808F08A8-5B40-4DF7-9FDE-52D1B271F275}"/>
                </a:ext>
              </a:extLst>
            </p:cNvPr>
            <p:cNvSpPr txBox="1"/>
            <p:nvPr/>
          </p:nvSpPr>
          <p:spPr>
            <a:xfrm>
              <a:off x="5411246" y="2257796"/>
              <a:ext cx="1534295" cy="677108"/>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600" spc="46" dirty="0" err="1">
                  <a:latin typeface="+mn-ea"/>
                  <a:ea typeface="+mn-ea"/>
                  <a:cs typeface="Meiryo"/>
                </a:rPr>
                <a:t>国債費</a:t>
              </a:r>
              <a:endParaRPr lang="en-US" sz="16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（過去の借金の</a:t>
              </a:r>
              <a:endParaRPr lang="en-US" altLang="ja-JP" sz="14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返済と利息）</a:t>
              </a:r>
              <a:endParaRPr lang="en-US" altLang="ja-JP" sz="1400" spc="46" dirty="0">
                <a:latin typeface="+mn-ea"/>
                <a:ea typeface="+mn-ea"/>
                <a:cs typeface="Meiryo"/>
              </a:endParaRPr>
            </a:p>
          </p:txBody>
        </p:sp>
        <p:sp>
          <p:nvSpPr>
            <p:cNvPr id="61" name="object 16">
              <a:extLst>
                <a:ext uri="{FF2B5EF4-FFF2-40B4-BE49-F238E27FC236}">
                  <a16:creationId xmlns:a16="http://schemas.microsoft.com/office/drawing/2014/main" id="{CEA209AA-9E88-4D73-9CB2-A385E9AC2FC2}"/>
                </a:ext>
              </a:extLst>
            </p:cNvPr>
            <p:cNvSpPr txBox="1"/>
            <p:nvPr/>
          </p:nvSpPr>
          <p:spPr>
            <a:xfrm>
              <a:off x="6290455" y="4669562"/>
              <a:ext cx="817800" cy="566309"/>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err="1">
                  <a:solidFill>
                    <a:srgbClr val="231916"/>
                  </a:solidFill>
                  <a:latin typeface="+mn-ea"/>
                  <a:ea typeface="+mn-ea"/>
                  <a:cs typeface="Meiryo"/>
                </a:rPr>
                <a:t>防衛</a:t>
              </a:r>
              <a:endParaRPr sz="1200" baseline="30000" dirty="0">
                <a:solidFill>
                  <a:prstClr val="black"/>
                </a:solidFill>
                <a:latin typeface="+mn-ea"/>
                <a:ea typeface="+mn-ea"/>
                <a:cs typeface="Meiryo"/>
              </a:endParaRPr>
            </a:p>
            <a:p>
              <a:pPr marL="11723" algn="ctr" defTabSz="844083" eaLnBrk="1" fontAlgn="auto" hangingPunct="1">
                <a:lnSpc>
                  <a:spcPts val="1200"/>
                </a:lnSpc>
                <a:spcBef>
                  <a:spcPts val="0"/>
                </a:spcBef>
                <a:spcAft>
                  <a:spcPts val="0"/>
                </a:spcAft>
                <a:defRPr/>
              </a:pPr>
              <a:r>
                <a:rPr lang="en-US" altLang="ja-JP" sz="1100" spc="37" dirty="0">
                  <a:solidFill>
                    <a:srgbClr val="231916"/>
                  </a:solidFill>
                  <a:latin typeface="+mn-ea"/>
                  <a:ea typeface="+mn-ea"/>
                  <a:cs typeface="Meiryo"/>
                </a:rPr>
                <a:t>7.3</a:t>
              </a:r>
              <a:r>
                <a:rPr lang="ja-JP" altLang="en-US" sz="110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100" spc="37" dirty="0">
                  <a:solidFill>
                    <a:srgbClr val="231916"/>
                  </a:solidFill>
                  <a:latin typeface="+mn-ea"/>
                  <a:ea typeface="+mn-ea"/>
                  <a:cs typeface="Meiryo"/>
                </a:rPr>
                <a:t>（</a:t>
              </a:r>
              <a:r>
                <a:rPr lang="en-US" altLang="ja-JP" sz="1100" spc="37" dirty="0">
                  <a:solidFill>
                    <a:srgbClr val="231916"/>
                  </a:solidFill>
                  <a:latin typeface="+mn-ea"/>
                  <a:cs typeface="Meiryo"/>
                </a:rPr>
                <a:t>9</a:t>
              </a:r>
              <a:r>
                <a:rPr lang="en-US" altLang="ja-JP" sz="110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grpSp>
          <p:nvGrpSpPr>
            <p:cNvPr id="62" name="グループ化 61">
              <a:extLst>
                <a:ext uri="{FF2B5EF4-FFF2-40B4-BE49-F238E27FC236}">
                  <a16:creationId xmlns:a16="http://schemas.microsoft.com/office/drawing/2014/main" id="{B6F04547-28F9-498D-B139-817E5D0C8946}"/>
                </a:ext>
              </a:extLst>
            </p:cNvPr>
            <p:cNvGrpSpPr/>
            <p:nvPr/>
          </p:nvGrpSpPr>
          <p:grpSpPr>
            <a:xfrm>
              <a:off x="4695917" y="1897979"/>
              <a:ext cx="828219" cy="284403"/>
              <a:chOff x="4781156" y="2669544"/>
              <a:chExt cx="828219" cy="284403"/>
            </a:xfrm>
          </p:grpSpPr>
          <p:sp>
            <p:nvSpPr>
              <p:cNvPr id="70" name="object 21">
                <a:extLst>
                  <a:ext uri="{FF2B5EF4-FFF2-40B4-BE49-F238E27FC236}">
                    <a16:creationId xmlns:a16="http://schemas.microsoft.com/office/drawing/2014/main" id="{3DAD4B0B-6FEE-4FD5-B3DE-D4C3EAA189D6}"/>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出</a:t>
                </a:r>
                <a:endParaRPr sz="1600" dirty="0">
                  <a:solidFill>
                    <a:prstClr val="black"/>
                  </a:solidFill>
                  <a:latin typeface="+mn-ea"/>
                  <a:ea typeface="+mn-ea"/>
                  <a:cs typeface="Meiryo"/>
                </a:endParaRPr>
              </a:p>
            </p:txBody>
          </p:sp>
          <p:sp>
            <p:nvSpPr>
              <p:cNvPr id="71" name="正方形/長方形 70">
                <a:extLst>
                  <a:ext uri="{FF2B5EF4-FFF2-40B4-BE49-F238E27FC236}">
                    <a16:creationId xmlns:a16="http://schemas.microsoft.com/office/drawing/2014/main" id="{F5A85CA0-28B4-4693-9264-88BE45505EC6}"/>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sp>
          <p:nvSpPr>
            <p:cNvPr id="63" name="楕円 62">
              <a:extLst>
                <a:ext uri="{FF2B5EF4-FFF2-40B4-BE49-F238E27FC236}">
                  <a16:creationId xmlns:a16="http://schemas.microsoft.com/office/drawing/2014/main" id="{4A53F4B4-9A15-4D15-B089-27273DF0BCC4}"/>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64" name="object 11">
              <a:extLst>
                <a:ext uri="{FF2B5EF4-FFF2-40B4-BE49-F238E27FC236}">
                  <a16:creationId xmlns:a16="http://schemas.microsoft.com/office/drawing/2014/main" id="{FC1FDBB7-118D-4A17-9601-5AD097BD96D1}"/>
                </a:ext>
              </a:extLst>
            </p:cNvPr>
            <p:cNvSpPr txBox="1"/>
            <p:nvPr/>
          </p:nvSpPr>
          <p:spPr>
            <a:xfrm>
              <a:off x="6294196" y="3156689"/>
              <a:ext cx="1214457"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r>
                <a:rPr sz="2000" spc="51" dirty="0">
                  <a:solidFill>
                    <a:srgbClr val="231916"/>
                  </a:solidFill>
                  <a:latin typeface="+mn-ea"/>
                  <a:ea typeface="+mn-ea"/>
                  <a:cs typeface="Meiryo"/>
                </a:rPr>
                <a:t> 歳出総額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sp>
          <p:nvSpPr>
            <p:cNvPr id="65" name="object 13">
              <a:extLst>
                <a:ext uri="{FF2B5EF4-FFF2-40B4-BE49-F238E27FC236}">
                  <a16:creationId xmlns:a16="http://schemas.microsoft.com/office/drawing/2014/main" id="{E9BB1678-53AA-4D81-9C86-B3563EF24BDA}"/>
                </a:ext>
              </a:extLst>
            </p:cNvPr>
            <p:cNvSpPr txBox="1"/>
            <p:nvPr/>
          </p:nvSpPr>
          <p:spPr>
            <a:xfrm>
              <a:off x="5310306" y="2969984"/>
              <a:ext cx="873425" cy="349648"/>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100" spc="88" dirty="0">
                  <a:latin typeface="+mn-ea"/>
                  <a:ea typeface="+mn-ea"/>
                  <a:cs typeface="Meiryo"/>
                </a:rPr>
                <a:t>25.6</a:t>
              </a:r>
              <a:r>
                <a:rPr lang="ja-JP" altLang="en-US" sz="110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100" spc="88" dirty="0">
                  <a:latin typeface="+mn-ea"/>
                  <a:ea typeface="+mn-ea"/>
                  <a:cs typeface="Meiryo"/>
                </a:rPr>
                <a:t>（</a:t>
              </a:r>
              <a:r>
                <a:rPr lang="en-US" altLang="ja-JP" sz="1100" spc="88" dirty="0">
                  <a:latin typeface="+mn-ea"/>
                  <a:cs typeface="Meiryo"/>
                </a:rPr>
                <a:t>31</a:t>
              </a:r>
              <a:r>
                <a:rPr lang="en-US" altLang="ja-JP" sz="1100" spc="88" dirty="0">
                  <a:latin typeface="+mn-ea"/>
                  <a:ea typeface="+mn-ea"/>
                  <a:cs typeface="Meiryo"/>
                </a:rPr>
                <a:t>.3</a:t>
              </a:r>
              <a:r>
                <a:rPr lang="ja-JP" altLang="en-US" sz="1100" spc="88" dirty="0">
                  <a:latin typeface="+mn-ea"/>
                  <a:ea typeface="+mn-ea"/>
                  <a:cs typeface="Meiryo"/>
                </a:rPr>
                <a:t>兆円）</a:t>
              </a:r>
            </a:p>
          </p:txBody>
        </p:sp>
        <p:sp>
          <p:nvSpPr>
            <p:cNvPr id="66" name="object 12">
              <a:extLst>
                <a:ext uri="{FF2B5EF4-FFF2-40B4-BE49-F238E27FC236}">
                  <a16:creationId xmlns:a16="http://schemas.microsoft.com/office/drawing/2014/main" id="{068C655E-DCCC-4C45-8D83-6493938DE37A}"/>
                </a:ext>
              </a:extLst>
            </p:cNvPr>
            <p:cNvSpPr txBox="1"/>
            <p:nvPr/>
          </p:nvSpPr>
          <p:spPr>
            <a:xfrm>
              <a:off x="7175989" y="4331449"/>
              <a:ext cx="1050388" cy="430887"/>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400" spc="46" dirty="0" err="1">
                  <a:latin typeface="+mn-ea"/>
                  <a:ea typeface="+mn-ea"/>
                  <a:cs typeface="Meiryo"/>
                </a:rPr>
                <a:t>地方交付税</a:t>
              </a:r>
              <a:r>
                <a:rPr sz="1400" spc="46" dirty="0">
                  <a:latin typeface="+mn-ea"/>
                  <a:ea typeface="+mn-ea"/>
                  <a:cs typeface="Meiryo"/>
                </a:rPr>
                <a:t>  </a:t>
              </a:r>
              <a:r>
                <a:rPr sz="1400" spc="46" dirty="0" err="1">
                  <a:latin typeface="+mn-ea"/>
                  <a:ea typeface="+mn-ea"/>
                  <a:cs typeface="Meiryo"/>
                </a:rPr>
                <a:t>交付金等</a:t>
              </a:r>
              <a:endParaRPr sz="1400" dirty="0">
                <a:latin typeface="+mn-ea"/>
                <a:ea typeface="+mn-ea"/>
                <a:cs typeface="Meiryo"/>
              </a:endParaRPr>
            </a:p>
          </p:txBody>
        </p:sp>
        <p:cxnSp>
          <p:nvCxnSpPr>
            <p:cNvPr id="67" name="直線コネクタ 66">
              <a:extLst>
                <a:ext uri="{FF2B5EF4-FFF2-40B4-BE49-F238E27FC236}">
                  <a16:creationId xmlns:a16="http://schemas.microsoft.com/office/drawing/2014/main" id="{8FF89C17-5F29-4DFF-9FB1-FF1FDDA0287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68" name="object 10">
              <a:extLst>
                <a:ext uri="{FF2B5EF4-FFF2-40B4-BE49-F238E27FC236}">
                  <a16:creationId xmlns:a16="http://schemas.microsoft.com/office/drawing/2014/main" id="{5EBAE7FC-7077-4FE3-A1D1-6461EF5793E7}"/>
                </a:ext>
              </a:extLst>
            </p:cNvPr>
            <p:cNvSpPr txBox="1"/>
            <p:nvPr/>
          </p:nvSpPr>
          <p:spPr>
            <a:xfrm>
              <a:off x="7208764" y="2551243"/>
              <a:ext cx="1114935" cy="243656"/>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600" spc="46" dirty="0" err="1">
                  <a:latin typeface="+mn-ea"/>
                  <a:ea typeface="+mn-ea"/>
                  <a:cs typeface="Meiryo"/>
                </a:rPr>
                <a:t>社会保障</a:t>
              </a:r>
              <a:endParaRPr sz="1600" dirty="0">
                <a:latin typeface="+mn-ea"/>
                <a:ea typeface="+mn-ea"/>
                <a:cs typeface="Meiryo"/>
              </a:endParaRPr>
            </a:p>
          </p:txBody>
        </p:sp>
        <p:cxnSp>
          <p:nvCxnSpPr>
            <p:cNvPr id="69" name="直線コネクタ 68">
              <a:extLst>
                <a:ext uri="{FF2B5EF4-FFF2-40B4-BE49-F238E27FC236}">
                  <a16:creationId xmlns:a16="http://schemas.microsoft.com/office/drawing/2014/main" id="{89050A96-5842-4EC9-95AE-74423BB912C9}"/>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38" name="角丸四角形 40">
            <a:extLst>
              <a:ext uri="{FF2B5EF4-FFF2-40B4-BE49-F238E27FC236}">
                <a16:creationId xmlns:a16="http://schemas.microsoft.com/office/drawing/2014/main" id="{51E588A0-76B5-486E-854F-C1711ADFA098}"/>
              </a:ext>
            </a:extLst>
          </p:cNvPr>
          <p:cNvSpPr/>
          <p:nvPr/>
        </p:nvSpPr>
        <p:spPr>
          <a:xfrm>
            <a:off x="246055" y="6476700"/>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令和８年度予算及び財政投融資計画の説明」　　　</a:t>
            </a:r>
          </a:p>
        </p:txBody>
      </p:sp>
    </p:spTree>
    <p:extLst>
      <p:ext uri="{BB962C8B-B14F-4D97-AF65-F5344CB8AC3E}">
        <p14:creationId xmlns:p14="http://schemas.microsoft.com/office/powerpoint/2010/main" val="399682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952937"/>
            <a:ext cx="8519134" cy="1023347"/>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266465" y="2165279"/>
            <a:ext cx="8479945" cy="4471494"/>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年度（令和８年度）予算の国の一般会計歳出</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dirty="0">
                <a:latin typeface="+mn-ea"/>
              </a:rPr>
              <a:t>は、主に、</a:t>
            </a:r>
            <a:endParaRPr kumimoji="1" lang="en-US" altLang="ja-JP" dirty="0">
              <a:latin typeface="+mn-ea"/>
            </a:endParaRPr>
          </a:p>
          <a:p>
            <a:pPr>
              <a:lnSpc>
                <a:spcPct val="110000"/>
              </a:lnSpc>
              <a:spcBef>
                <a:spcPts val="600"/>
              </a:spcBef>
              <a:buClr>
                <a:srgbClr val="005BAD"/>
              </a:buClr>
            </a:pPr>
            <a:r>
              <a:rPr kumimoji="1" lang="ja-JP" altLang="en-US" sz="2400" dirty="0">
                <a:solidFill>
                  <a:srgbClr val="005BAD"/>
                </a:solidFill>
                <a:latin typeface="+mn-ea"/>
              </a:rPr>
              <a:t>　①社会保障、</a:t>
            </a:r>
            <a:r>
              <a:rPr lang="en-US" altLang="ja-JP" sz="2400" dirty="0">
                <a:solidFill>
                  <a:srgbClr val="005BAD"/>
                </a:solidFill>
                <a:latin typeface="+mn-ea"/>
              </a:rPr>
              <a:t> </a:t>
            </a:r>
            <a:r>
              <a:rPr kumimoji="1" lang="ja-JP" altLang="en-US" sz="2400" dirty="0">
                <a:solidFill>
                  <a:srgbClr val="005BAD"/>
                </a:solidFill>
                <a:latin typeface="+mn-ea"/>
              </a:rPr>
              <a:t>②国債費、③地方交付税交付金等</a:t>
            </a:r>
            <a:endParaRPr kumimoji="1" lang="en-US" altLang="ja-JP" sz="2400" dirty="0">
              <a:solidFill>
                <a:srgbClr val="005BAD"/>
              </a:solidFill>
              <a:latin typeface="+mn-ea"/>
            </a:endParaRPr>
          </a:p>
          <a:p>
            <a:pPr>
              <a:lnSpc>
                <a:spcPct val="110000"/>
              </a:lnSpc>
              <a:spcBef>
                <a:spcPts val="600"/>
              </a:spcBef>
              <a:buClr>
                <a:srgbClr val="005BAD"/>
              </a:buClr>
            </a:pPr>
            <a:r>
              <a:rPr kumimoji="1" lang="ja-JP" altLang="en-US" sz="2400" dirty="0">
                <a:solidFill>
                  <a:srgbClr val="005BAD"/>
                </a:solidFill>
                <a:latin typeface="+mn-ea"/>
              </a:rPr>
              <a:t>　に使われており、これらで約</a:t>
            </a:r>
            <a:r>
              <a:rPr kumimoji="1" lang="en-US" altLang="ja-JP" sz="2400" dirty="0">
                <a:solidFill>
                  <a:srgbClr val="005BAD"/>
                </a:solidFill>
                <a:latin typeface="+mn-ea"/>
              </a:rPr>
              <a:t>3/</a:t>
            </a:r>
            <a:r>
              <a:rPr lang="en-US" altLang="ja-JP" sz="2400" dirty="0">
                <a:solidFill>
                  <a:srgbClr val="005BAD"/>
                </a:solidFill>
                <a:latin typeface="+mn-ea"/>
              </a:rPr>
              <a:t>4</a:t>
            </a:r>
            <a:r>
              <a:rPr kumimoji="1" lang="en-US" altLang="ja-JP" sz="2400" dirty="0">
                <a:solidFill>
                  <a:srgbClr val="005BAD"/>
                </a:solidFill>
                <a:latin typeface="+mn-ea"/>
              </a:rPr>
              <a:t> </a:t>
            </a:r>
            <a:r>
              <a:rPr kumimoji="1" lang="ja-JP" altLang="en-US" dirty="0">
                <a:latin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年度（令和８年度）予算の国の一般会計歳入</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sz="2000" dirty="0">
                <a:latin typeface="+mn-ea"/>
              </a:rPr>
              <a:t>は、</a:t>
            </a:r>
            <a:endParaRPr kumimoji="1" lang="en-US" altLang="ja-JP" sz="2000" dirty="0">
              <a:latin typeface="+mn-ea"/>
            </a:endParaRPr>
          </a:p>
          <a:p>
            <a:pPr>
              <a:lnSpc>
                <a:spcPct val="110000"/>
              </a:lnSpc>
              <a:spcBef>
                <a:spcPts val="600"/>
              </a:spcBef>
              <a:buClr>
                <a:srgbClr val="005BAD"/>
              </a:buClr>
            </a:pPr>
            <a:r>
              <a:rPr lang="en-US" altLang="ja-JP" sz="2000" dirty="0">
                <a:solidFill>
                  <a:srgbClr val="005BAD"/>
                </a:solidFill>
                <a:latin typeface="+mn-ea"/>
                <a:ea typeface="+mn-ea"/>
              </a:rPr>
              <a:t>   </a:t>
            </a:r>
            <a:r>
              <a:rPr kumimoji="1" lang="ja-JP" altLang="en-US" sz="24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現在、</a:t>
            </a:r>
            <a:r>
              <a:rPr kumimoji="1" lang="ja-JP" altLang="en-US" sz="2000" dirty="0">
                <a:solidFill>
                  <a:srgbClr val="005BAD"/>
                </a:solidFill>
                <a:latin typeface="+mn-ea"/>
              </a:rPr>
              <a:t>税収等では歳出全体の約</a:t>
            </a:r>
            <a:r>
              <a:rPr kumimoji="1" lang="en-US" altLang="ja-JP" sz="2000" dirty="0">
                <a:solidFill>
                  <a:srgbClr val="005BAD"/>
                </a:solidFill>
                <a:latin typeface="+mn-ea"/>
              </a:rPr>
              <a:t>3/</a:t>
            </a:r>
            <a:r>
              <a:rPr lang="en-US" altLang="ja-JP" sz="2000" dirty="0">
                <a:solidFill>
                  <a:srgbClr val="005BAD"/>
                </a:solidFill>
                <a:latin typeface="+mn-ea"/>
              </a:rPr>
              <a:t>4</a:t>
            </a:r>
            <a:r>
              <a:rPr kumimoji="1" lang="ja-JP" altLang="en-US" sz="2000" dirty="0">
                <a:solidFill>
                  <a:srgbClr val="005BAD"/>
                </a:solidFill>
                <a:latin typeface="+mn-ea"/>
              </a:rPr>
              <a:t>しか賄えておらず、</a:t>
            </a:r>
            <a:endParaRPr lang="en-US" altLang="ja-JP" sz="2000" dirty="0">
              <a:solidFill>
                <a:srgbClr val="005BAD"/>
              </a:solidFill>
              <a:latin typeface="+mn-ea"/>
            </a:endParaRPr>
          </a:p>
          <a:p>
            <a:pPr>
              <a:lnSpc>
                <a:spcPts val="3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ts val="3000"/>
              </a:lnSpc>
              <a:spcBef>
                <a:spcPts val="0"/>
              </a:spcBef>
              <a:buClr>
                <a:srgbClr val="005BAD"/>
              </a:buClr>
            </a:pPr>
            <a:r>
              <a:rPr kumimoji="1" lang="ja-JP" altLang="en-US" dirty="0">
                <a:latin typeface="+mn-ea"/>
                <a:ea typeface="+mn-ea"/>
              </a:rPr>
              <a:t>  </a:t>
            </a:r>
            <a:r>
              <a:rPr kumimoji="1" lang="ja-JP" altLang="en-US" spc="100" dirty="0">
                <a:latin typeface="+mn-ea"/>
                <a:ea typeface="+mn-ea"/>
              </a:rPr>
              <a:t> </a:t>
            </a:r>
            <a:r>
              <a:rPr kumimoji="1" lang="ja-JP" altLang="en-US" dirty="0">
                <a:latin typeface="+mn-ea"/>
                <a:ea typeface="+mn-ea"/>
              </a:rPr>
              <a:t>この借金の返済には将来世代の税収等が充てられることになるため、</a:t>
            </a:r>
            <a:endParaRPr kumimoji="1" lang="en-US" altLang="ja-JP" dirty="0">
              <a:latin typeface="+mn-ea"/>
              <a:ea typeface="+mn-ea"/>
            </a:endParaRPr>
          </a:p>
          <a:p>
            <a:pPr marL="252000" indent="-252000">
              <a:lnSpc>
                <a:spcPts val="3000"/>
              </a:lnSpc>
              <a:spcBef>
                <a:spcPts val="0"/>
              </a:spcBef>
              <a:buClr>
                <a:srgbClr val="005BAD"/>
              </a:buClr>
            </a:pPr>
            <a:r>
              <a:rPr lang="en-US" altLang="ja-JP" dirty="0">
                <a:latin typeface="+mn-ea"/>
                <a:ea typeface="+mn-ea"/>
              </a:rPr>
              <a:t>   </a:t>
            </a:r>
            <a:r>
              <a:rPr kumimoji="1" lang="ja-JP" altLang="en-US" dirty="0">
                <a:latin typeface="+mn-ea"/>
                <a:ea typeface="+mn-ea"/>
              </a:rPr>
              <a:t>将来世代へ負担を先送りしていることになります。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649915" y="999044"/>
            <a:ext cx="6050656" cy="90794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a:t>
            </a:r>
            <a:r>
              <a:rPr kumimoji="1" lang="ja-JP" altLang="en-US" sz="2400" dirty="0">
                <a:latin typeface="+mn-ea"/>
                <a:ea typeface="+mn-ea"/>
              </a:rPr>
              <a:t>「歳入」</a:t>
            </a:r>
            <a:r>
              <a:rPr kumimoji="1" lang="ja-JP" altLang="en-US" sz="1800" dirty="0">
                <a:latin typeface="+mn-ea"/>
                <a:ea typeface="+mn-ea"/>
              </a:rPr>
              <a:t>、支出を</a:t>
            </a:r>
            <a:r>
              <a:rPr kumimoji="1" lang="ja-JP" altLang="en-US" sz="2400" dirty="0">
                <a:latin typeface="+mn-ea"/>
                <a:ea typeface="+mn-ea"/>
              </a:rPr>
              <a:t>「歳出」</a:t>
            </a:r>
            <a:r>
              <a:rPr kumimoji="1" lang="ja-JP" altLang="en-US" sz="1800" dirty="0">
                <a:latin typeface="+mn-ea"/>
                <a:ea typeface="+mn-ea"/>
              </a:rPr>
              <a:t>といい、</a:t>
            </a:r>
          </a:p>
          <a:p>
            <a:pPr>
              <a:spcBef>
                <a:spcPts val="600"/>
              </a:spcBef>
            </a:pPr>
            <a:r>
              <a:rPr kumimoji="1" lang="ja-JP" altLang="en-US" sz="1800" dirty="0">
                <a:latin typeface="+mn-ea"/>
                <a:ea typeface="+mn-ea"/>
              </a:rPr>
              <a:t>国や地方公共団体が行う経済活動を</a:t>
            </a:r>
            <a:r>
              <a:rPr kumimoji="1" lang="ja-JP" altLang="en-US" sz="2400" dirty="0">
                <a:latin typeface="+mn-ea"/>
                <a:ea typeface="+mn-ea"/>
              </a:rPr>
              <a:t>「財政」</a:t>
            </a:r>
            <a:r>
              <a:rPr kumimoji="1" lang="ja-JP" altLang="en-US" sz="1800" dirty="0">
                <a:latin typeface="+mn-ea"/>
                <a:ea typeface="+mn-ea"/>
              </a:rPr>
              <a:t>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5937" y="938944"/>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7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25.9</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40016" y="2293813"/>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28.6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（令和７年度）</a:t>
                </a:r>
                <a:endParaRPr kumimoji="1" lang="en-US" altLang="ja-JP" sz="1050" kern="0" spc="40" dirty="0">
                  <a:latin typeface="+mn-ea"/>
                  <a:ea typeface="+mn-ea"/>
                </a:endParaRPr>
              </a:p>
              <a:p>
                <a:pPr algn="ctr"/>
                <a:r>
                  <a:rPr kumimoji="1" lang="en-US" altLang="ja-JP" sz="1200" kern="0" spc="40" dirty="0">
                    <a:latin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23.1</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86522" y="2306934"/>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2025</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（令和７年度）</a:t>
              </a:r>
              <a:endParaRPr kumimoji="1" lang="en-US" altLang="ja-JP" sz="1050" kern="0" spc="40" dirty="0">
                <a:latin typeface="+mn-ea"/>
              </a:endParaRPr>
            </a:p>
            <a:p>
              <a:pPr algn="ctr"/>
              <a:r>
                <a:rPr kumimoji="1" lang="en-US" altLang="ja-JP" sz="1200" kern="0" spc="40" dirty="0">
                  <a:latin typeface="+mn-ea"/>
                </a:rPr>
                <a:t>115.2</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+4.8</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+26.7</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+13.9</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62205" y="2144617"/>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436" y="3012986"/>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38.3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251411"/>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出所：財務省「これからの日本のために財政を考える」（令和７年４月）</a:t>
            </a:r>
            <a:endParaRPr lang="en-US" altLang="ja-JP" sz="1000" dirty="0">
              <a:latin typeface="+mn-ea"/>
              <a:ea typeface="+mn-ea"/>
            </a:endParaRPr>
          </a:p>
        </p:txBody>
      </p:sp>
    </p:spTree>
    <p:extLst>
      <p:ext uri="{BB962C8B-B14F-4D97-AF65-F5344CB8AC3E}">
        <p14:creationId xmlns:p14="http://schemas.microsoft.com/office/powerpoint/2010/main" val="42191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8BDAA98-4023-44D1-AEF5-6AFF356427D5}"/>
              </a:ext>
            </a:extLst>
          </p:cNvPr>
          <p:cNvSpPr/>
          <p:nvPr/>
        </p:nvSpPr>
        <p:spPr>
          <a:xfrm>
            <a:off x="555371" y="5204277"/>
            <a:ext cx="8155530" cy="153743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982434"/>
            <a:ext cx="8519134" cy="827030"/>
            <a:chOff x="323851" y="982434"/>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98243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620417" y="1196535"/>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495772" y="1891268"/>
            <a:ext cx="8479945" cy="323120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ea typeface="+mn-ea"/>
              </a:rPr>
              <a:t>1990</a:t>
            </a:r>
            <a:r>
              <a:rPr kumimoji="1" lang="ja-JP" altLang="en-US" dirty="0">
                <a:latin typeface="+mn-ea"/>
                <a:ea typeface="+mn-ea"/>
              </a:rPr>
              <a:t>年度（平成２年度）と現在の歳出を比較すると、</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kumimoji="1" lang="ja-JP" altLang="en-US" sz="2400" dirty="0">
                <a:solidFill>
                  <a:srgbClr val="005BAD"/>
                </a:solidFill>
                <a:latin typeface="+mn-ea"/>
                <a:ea typeface="+mn-ea"/>
              </a:rPr>
              <a:t>社会保障関係費や国債費が大きく伸びて</a:t>
            </a:r>
            <a:r>
              <a:rPr kumimoji="1" lang="ja-JP" altLang="en-US" dirty="0">
                <a:latin typeface="+mn-ea"/>
                <a:ea typeface="+mn-ea"/>
              </a:rPr>
              <a:t>います。</a:t>
            </a:r>
            <a:endParaRPr kumimoji="1" lang="en-US" altLang="ja-JP" dirty="0">
              <a:latin typeface="+mn-ea"/>
              <a:ea typeface="+mn-ea"/>
            </a:endParaRPr>
          </a:p>
          <a:p>
            <a:pPr>
              <a:lnSpc>
                <a:spcPct val="110000"/>
              </a:lnSpc>
              <a:spcBef>
                <a:spcPts val="600"/>
              </a:spcBef>
              <a:buClr>
                <a:srgbClr val="005BAD"/>
              </a:buClr>
            </a:pPr>
            <a:r>
              <a:rPr kumimoji="1" lang="ja-JP" altLang="en-US" dirty="0">
                <a:latin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lang="ja-JP" altLang="en-US" sz="2400" dirty="0">
                <a:solidFill>
                  <a:srgbClr val="005BAD"/>
                </a:solidFill>
                <a:latin typeface="+mn-ea"/>
                <a:ea typeface="+mn-ea"/>
              </a:rPr>
              <a:t>国の一般会計歳出の約</a:t>
            </a:r>
            <a:r>
              <a:rPr lang="en-US" altLang="ja-JP" sz="2400" dirty="0">
                <a:solidFill>
                  <a:srgbClr val="005BAD"/>
                </a:solidFill>
                <a:latin typeface="+mn-ea"/>
                <a:ea typeface="+mn-ea"/>
              </a:rPr>
              <a:t>1/3</a:t>
            </a:r>
            <a:r>
              <a:rPr kumimoji="1" lang="ja-JP" altLang="en-US"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歳出の増加に対し歳入は、経済成長の停滞などが影響して</a:t>
            </a:r>
            <a:endParaRPr lang="en-US" altLang="ja-JP" dirty="0">
              <a:latin typeface="+mn-ea"/>
              <a:ea typeface="+mn-ea"/>
            </a:endParaRPr>
          </a:p>
          <a:p>
            <a:pPr>
              <a:lnSpc>
                <a:spcPts val="3600"/>
              </a:lnSpc>
              <a:spcBef>
                <a:spcPts val="0"/>
              </a:spcBef>
              <a:buClr>
                <a:srgbClr val="005BAD"/>
              </a:buClr>
            </a:pPr>
            <a:r>
              <a:rPr lang="ja-JP" altLang="en-US" sz="2400" dirty="0">
                <a:solidFill>
                  <a:srgbClr val="005BAD"/>
                </a:solidFill>
                <a:latin typeface="+mn-ea"/>
                <a:ea typeface="+mn-ea"/>
              </a:rPr>
              <a:t>  </a:t>
            </a:r>
            <a:r>
              <a:rPr lang="ja-JP" altLang="en-US" sz="2400" spc="-200" dirty="0">
                <a:solidFill>
                  <a:srgbClr val="005BAD"/>
                </a:solidFill>
                <a:latin typeface="+mn-ea"/>
                <a:ea typeface="+mn-ea"/>
              </a:rPr>
              <a:t> </a:t>
            </a:r>
            <a:r>
              <a:rPr lang="ja-JP" altLang="en-US" sz="2400" dirty="0">
                <a:solidFill>
                  <a:srgbClr val="005BAD"/>
                </a:solidFill>
                <a:latin typeface="+mn-ea"/>
                <a:ea typeface="+mn-ea"/>
              </a:rPr>
              <a:t>税収の伸びが見合っておらず、不足分を</a:t>
            </a:r>
            <a:r>
              <a:rPr lang="ja-JP" altLang="en-US" sz="2400" dirty="0">
                <a:solidFill>
                  <a:srgbClr val="005BAD"/>
                </a:solidFill>
                <a:latin typeface="+mn-ea"/>
              </a:rPr>
              <a:t>公債金（借金）</a:t>
            </a:r>
            <a:r>
              <a:rPr lang="ja-JP" altLang="en-US" sz="2400" dirty="0">
                <a:solidFill>
                  <a:srgbClr val="005BAD"/>
                </a:solidFill>
                <a:latin typeface="+mn-ea"/>
                <a:ea typeface="+mn-ea"/>
              </a:rPr>
              <a:t>に</a:t>
            </a:r>
            <a:endParaRPr lang="en-US" altLang="ja-JP" sz="2400" dirty="0">
              <a:solidFill>
                <a:srgbClr val="005BAD"/>
              </a:solidFill>
              <a:latin typeface="+mn-ea"/>
              <a:ea typeface="+mn-ea"/>
            </a:endParaRPr>
          </a:p>
          <a:p>
            <a:pPr>
              <a:lnSpc>
                <a:spcPts val="3600"/>
              </a:lnSpc>
              <a:spcBef>
                <a:spcPts val="0"/>
              </a:spcBef>
              <a:buClr>
                <a:srgbClr val="005BAD"/>
              </a:buClr>
            </a:pPr>
            <a:r>
              <a:rPr lang="en-US" altLang="ja-JP" sz="2400" dirty="0">
                <a:solidFill>
                  <a:srgbClr val="005BAD"/>
                </a:solidFill>
                <a:latin typeface="+mn-ea"/>
              </a:rPr>
              <a:t>   </a:t>
            </a:r>
            <a:r>
              <a:rPr lang="ja-JP" altLang="en-US" sz="2400" dirty="0">
                <a:solidFill>
                  <a:srgbClr val="005BAD"/>
                </a:solidFill>
                <a:latin typeface="+mn-ea"/>
                <a:ea typeface="+mn-ea"/>
              </a:rPr>
              <a:t>頼っている</a:t>
            </a:r>
            <a:r>
              <a:rPr kumimoji="1" lang="ja-JP" altLang="en-US" dirty="0">
                <a:latin typeface="+mn-ea"/>
                <a:ea typeface="+mn-ea"/>
              </a:rPr>
              <a:t>ため、公債金は約５倍と大幅に増加しています。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a:extLst>
              <a:ext uri="{FF2B5EF4-FFF2-40B4-BE49-F238E27FC236}">
                <a16:creationId xmlns:a16="http://schemas.microsoft.com/office/drawing/2014/main" id="{5B5E4632-2063-4D58-B556-EF00F1D4C34B}"/>
              </a:ext>
            </a:extLst>
          </p:cNvPr>
          <p:cNvSpPr/>
          <p:nvPr/>
        </p:nvSpPr>
        <p:spPr>
          <a:xfrm>
            <a:off x="205882" y="5102611"/>
            <a:ext cx="1560033" cy="5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POINT</a:t>
            </a:r>
            <a:endParaRPr kumimoji="1" lang="ja-JP" altLang="en-US" dirty="0"/>
          </a:p>
        </p:txBody>
      </p:sp>
      <p:sp>
        <p:nvSpPr>
          <p:cNvPr id="6" name="テキスト ボックス 5">
            <a:extLst>
              <a:ext uri="{FF2B5EF4-FFF2-40B4-BE49-F238E27FC236}">
                <a16:creationId xmlns:a16="http://schemas.microsoft.com/office/drawing/2014/main" id="{443A8614-1599-4CDE-9699-F2CD83E825C5}"/>
              </a:ext>
            </a:extLst>
          </p:cNvPr>
          <p:cNvSpPr txBox="1"/>
          <p:nvPr/>
        </p:nvSpPr>
        <p:spPr>
          <a:xfrm>
            <a:off x="684419" y="5324101"/>
            <a:ext cx="8026482" cy="1344663"/>
          </a:xfrm>
          <a:prstGeom prst="rect">
            <a:avLst/>
          </a:prstGeom>
          <a:noFill/>
        </p:spPr>
        <p:txBody>
          <a:bodyPr wrap="square" rtlCol="0">
            <a:spAutoFit/>
          </a:bodyPr>
          <a:lstStyle/>
          <a:p>
            <a:pPr>
              <a:lnSpc>
                <a:spcPts val="2500"/>
              </a:lnSpc>
            </a:pPr>
            <a:r>
              <a:rPr kumimoji="1" lang="ja-JP" altLang="en-US" dirty="0"/>
              <a:t>　　　　　　　公債金とは、国が国民や銀行から借りた借金のことです。国は「国債」を発行して公債金（借金）による収入を得ています。</a:t>
            </a:r>
            <a:endParaRPr kumimoji="1" lang="en-US" altLang="ja-JP" dirty="0"/>
          </a:p>
          <a:p>
            <a:pPr>
              <a:lnSpc>
                <a:spcPts val="2500"/>
              </a:lnSpc>
            </a:pPr>
            <a:r>
              <a:rPr kumimoji="1" lang="ja-JP" altLang="en-US" dirty="0"/>
              <a:t>　 国が行う借金である「国債」と、地方公共団体が行う借金である「地方債」を合わせて、公債といいます。</a:t>
            </a:r>
          </a:p>
        </p:txBody>
      </p:sp>
    </p:spTree>
    <p:extLst>
      <p:ext uri="{BB962C8B-B14F-4D97-AF65-F5344CB8AC3E}">
        <p14:creationId xmlns:p14="http://schemas.microsoft.com/office/powerpoint/2010/main" val="16767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93819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561425" y="1314519"/>
              <a:ext cx="5420516" cy="369332"/>
            </a:xfrm>
            <a:prstGeom prst="rect">
              <a:avLst/>
            </a:prstGeom>
            <a:noFill/>
          </p:spPr>
          <p:txBody>
            <a:bodyPr wrap="square" rtlCol="0">
              <a:spAutoFit/>
            </a:bodyPr>
            <a:lstStyle/>
            <a:p>
              <a:r>
                <a:rPr kumimoji="1" lang="ja-JP" altLang="en-US" sz="1800" dirty="0">
                  <a:latin typeface="+mn-ea"/>
                  <a:ea typeface="+mn-ea"/>
                </a:rPr>
                <a:t>社会保障関係費はなぜ増えているのか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97591" y="2052252"/>
            <a:ext cx="4985568" cy="4449032"/>
          </a:xfrm>
          <a:prstGeom prst="rect">
            <a:avLst/>
          </a:prstGeom>
          <a:noFill/>
        </p:spPr>
        <p:txBody>
          <a:bodyPr wrap="square" lIns="0" rIns="0" rtlCol="0">
            <a:noAutofit/>
          </a:bodyPr>
          <a:lstStyle/>
          <a:p>
            <a:pPr indent="180000" algn="just">
              <a:lnSpc>
                <a:spcPts val="26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日本は、他国に類を見ない速度で高齢化が進んで</a:t>
            </a:r>
            <a:endParaRPr kumimoji="1" lang="en-US" altLang="ja-JP" sz="1700" dirty="0">
              <a:latin typeface="+mn-ea"/>
              <a:ea typeface="+mn-ea"/>
            </a:endParaRPr>
          </a:p>
          <a:p>
            <a:pPr marL="180000" algn="just">
              <a:lnSpc>
                <a:spcPts val="2800"/>
              </a:lnSpc>
              <a:buClr>
                <a:srgbClr val="005BAD"/>
              </a:buClr>
            </a:pPr>
            <a:r>
              <a:rPr kumimoji="1" lang="ja-JP" altLang="en-US" sz="1700" dirty="0">
                <a:latin typeface="+mn-ea"/>
                <a:ea typeface="+mn-ea"/>
              </a:rPr>
              <a:t>います。</a:t>
            </a:r>
            <a:r>
              <a:rPr kumimoji="1" lang="ja-JP" altLang="en-US" sz="2000" dirty="0">
                <a:solidFill>
                  <a:srgbClr val="005BAD"/>
                </a:solidFill>
                <a:latin typeface="+mn-ea"/>
                <a:ea typeface="+mn-ea"/>
              </a:rPr>
              <a:t>今後、高齢化はさらに進展</a:t>
            </a:r>
            <a:r>
              <a:rPr kumimoji="1" lang="ja-JP" altLang="en-US" sz="1700" dirty="0">
                <a:latin typeface="+mn-ea"/>
                <a:ea typeface="+mn-ea"/>
              </a:rPr>
              <a:t>し、</a:t>
            </a:r>
            <a:r>
              <a:rPr kumimoji="1" lang="en-US" altLang="ja-JP" sz="1700" dirty="0">
                <a:latin typeface="+mn-ea"/>
                <a:ea typeface="+mn-ea"/>
              </a:rPr>
              <a:t>2025</a:t>
            </a:r>
            <a:r>
              <a:rPr kumimoji="1" lang="ja-JP" altLang="en-US" sz="1700" dirty="0">
                <a:latin typeface="+mn-ea"/>
                <a:ea typeface="+mn-ea"/>
              </a:rPr>
              <a:t>年</a:t>
            </a:r>
            <a:endParaRPr kumimoji="1" lang="en-US" altLang="ja-JP" sz="1700" dirty="0">
              <a:latin typeface="+mn-ea"/>
              <a:ea typeface="+mn-ea"/>
            </a:endParaRPr>
          </a:p>
          <a:p>
            <a:pPr marL="180000" algn="just">
              <a:lnSpc>
                <a:spcPts val="2800"/>
              </a:lnSpc>
              <a:buClr>
                <a:srgbClr val="005BAD"/>
              </a:buClr>
            </a:pPr>
            <a:r>
              <a:rPr kumimoji="1" lang="en-US" altLang="ja-JP" sz="1700" dirty="0">
                <a:latin typeface="+mn-ea"/>
                <a:ea typeface="+mn-ea"/>
              </a:rPr>
              <a:t>(</a:t>
            </a:r>
            <a:r>
              <a:rPr kumimoji="1" lang="ja-JP" altLang="en-US" sz="1700" dirty="0">
                <a:latin typeface="+mn-ea"/>
                <a:ea typeface="+mn-ea"/>
              </a:rPr>
              <a:t>令和７年</a:t>
            </a:r>
            <a:r>
              <a:rPr kumimoji="1" lang="en-US" altLang="ja-JP" sz="1700" dirty="0">
                <a:latin typeface="+mn-ea"/>
                <a:ea typeface="+mn-ea"/>
              </a:rPr>
              <a:t>)</a:t>
            </a:r>
            <a:r>
              <a:rPr kumimoji="1" lang="ja-JP" altLang="en-US" sz="1700" dirty="0">
                <a:latin typeface="+mn-ea"/>
                <a:ea typeface="+mn-ea"/>
              </a:rPr>
              <a:t>には、</a:t>
            </a:r>
            <a:r>
              <a:rPr lang="ja-JP" altLang="en-US" sz="1700" dirty="0">
                <a:latin typeface="+mn-ea"/>
              </a:rPr>
              <a:t>いわゆる「団塊の世代（</a:t>
            </a:r>
            <a:r>
              <a:rPr lang="en-US" altLang="ja-JP" sz="1700" dirty="0">
                <a:latin typeface="+mn-ea"/>
              </a:rPr>
              <a:t>※</a:t>
            </a:r>
            <a:r>
              <a:rPr lang="ja-JP" altLang="en-US" sz="1700" dirty="0">
                <a:latin typeface="+mn-ea"/>
              </a:rPr>
              <a:t>）」の全員</a:t>
            </a:r>
            <a:endParaRPr lang="en-US" altLang="ja-JP" sz="1700" dirty="0">
              <a:latin typeface="+mn-ea"/>
            </a:endParaRPr>
          </a:p>
          <a:p>
            <a:pPr marL="180000" algn="just">
              <a:lnSpc>
                <a:spcPts val="2800"/>
              </a:lnSpc>
              <a:buClr>
                <a:srgbClr val="005BAD"/>
              </a:buClr>
            </a:pPr>
            <a:r>
              <a:rPr lang="ja-JP" altLang="en-US" sz="1700" dirty="0">
                <a:latin typeface="+mn-ea"/>
              </a:rPr>
              <a:t>が、後期高齢者である</a:t>
            </a:r>
            <a:r>
              <a:rPr lang="en-US" altLang="ja-JP" sz="1700" dirty="0">
                <a:latin typeface="+mn-ea"/>
              </a:rPr>
              <a:t>75</a:t>
            </a:r>
            <a:r>
              <a:rPr lang="ja-JP" altLang="en-US" sz="1700" dirty="0">
                <a:latin typeface="+mn-ea"/>
              </a:rPr>
              <a:t>歳以上となり</a:t>
            </a:r>
            <a:r>
              <a:rPr kumimoji="1" lang="ja-JP" altLang="en-US" sz="1700" dirty="0">
                <a:latin typeface="+mn-ea"/>
              </a:rPr>
              <a:t>ます。</a:t>
            </a:r>
            <a:endParaRPr lang="en-US" altLang="ja-JP" sz="1700" dirty="0">
              <a:latin typeface="+mn-ea"/>
            </a:endParaRPr>
          </a:p>
          <a:p>
            <a:pPr marL="180000" algn="just">
              <a:lnSpc>
                <a:spcPts val="28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a:t>
            </a:r>
            <a:endParaRPr kumimoji="1" lang="en-US" altLang="ja-JP" sz="1700" dirty="0">
              <a:latin typeface="+mn-ea"/>
              <a:ea typeface="+mn-ea"/>
            </a:endParaRPr>
          </a:p>
          <a:p>
            <a:pPr marL="360000" algn="just">
              <a:lnSpc>
                <a:spcPts val="2800"/>
              </a:lnSpc>
              <a:spcBef>
                <a:spcPts val="0"/>
              </a:spcBef>
              <a:buClr>
                <a:srgbClr val="005BAD"/>
              </a:buClr>
            </a:pPr>
            <a:r>
              <a:rPr kumimoji="1" lang="ja-JP" altLang="en-US" sz="1700" dirty="0">
                <a:latin typeface="+mn-ea"/>
                <a:ea typeface="+mn-ea"/>
              </a:rPr>
              <a:t>から昭和</a:t>
            </a:r>
            <a:r>
              <a:rPr kumimoji="1" lang="en-US" altLang="ja-JP" sz="1700" dirty="0">
                <a:latin typeface="+mn-ea"/>
                <a:ea typeface="+mn-ea"/>
              </a:rPr>
              <a:t>24</a:t>
            </a:r>
            <a:r>
              <a:rPr kumimoji="1" lang="ja-JP" altLang="en-US" sz="1700" dirty="0">
                <a:latin typeface="+mn-ea"/>
                <a:ea typeface="+mn-ea"/>
              </a:rPr>
              <a:t>年に生まれた世代</a:t>
            </a:r>
            <a:endParaRPr kumimoji="1" lang="en-US" altLang="ja-JP" sz="1700" dirty="0">
              <a:latin typeface="+mn-ea"/>
              <a:ea typeface="+mn-ea"/>
            </a:endParaRPr>
          </a:p>
          <a:p>
            <a:pPr marL="792000" indent="-396000" algn="just">
              <a:lnSpc>
                <a:spcPct val="110000"/>
              </a:lnSpc>
              <a:spcBef>
                <a:spcPts val="0"/>
              </a:spcBef>
              <a:buClr>
                <a:srgbClr val="005BAD"/>
              </a:buClr>
            </a:pPr>
            <a:endParaRPr kumimoji="1" lang="ja-JP" altLang="en-US" sz="1700" dirty="0">
              <a:latin typeface="+mn-ea"/>
              <a:ea typeface="+mn-ea"/>
            </a:endParaRPr>
          </a:p>
          <a:p>
            <a:pPr indent="-180000" algn="just">
              <a:lnSpc>
                <a:spcPct val="110000"/>
              </a:lnSpc>
              <a:buClr>
                <a:srgbClr val="005BAD"/>
              </a:buClr>
              <a:buSzPct val="85000"/>
              <a:buFont typeface="Wingdings" panose="05000000000000000000" pitchFamily="2" charset="2"/>
              <a:buChar char="l"/>
            </a:pPr>
            <a:r>
              <a:rPr lang="ja-JP" altLang="en-US" sz="1700" dirty="0">
                <a:solidFill>
                  <a:prstClr val="black"/>
                </a:solidFill>
                <a:latin typeface="+mn-ea"/>
              </a:rPr>
              <a:t>さらに、これまでの推計よりも相当程度早く少子化が</a:t>
            </a:r>
            <a:endParaRPr lang="en-US" altLang="ja-JP" sz="1700" dirty="0">
              <a:solidFill>
                <a:prstClr val="black"/>
              </a:solidFill>
              <a:latin typeface="+mn-ea"/>
            </a:endParaRPr>
          </a:p>
          <a:p>
            <a:pPr marL="180000" algn="just">
              <a:lnSpc>
                <a:spcPts val="3000"/>
              </a:lnSpc>
              <a:buClr>
                <a:srgbClr val="005BAD"/>
              </a:buClr>
              <a:buSzPct val="85000"/>
            </a:pPr>
            <a:r>
              <a:rPr lang="ja-JP" altLang="en-US" sz="1700" dirty="0">
                <a:solidFill>
                  <a:prstClr val="black"/>
                </a:solidFill>
                <a:latin typeface="+mn-ea"/>
              </a:rPr>
              <a:t>進行しており、</a:t>
            </a:r>
            <a:r>
              <a:rPr lang="ja-JP" altLang="en-US" sz="2000" dirty="0">
                <a:solidFill>
                  <a:srgbClr val="005BAD"/>
                </a:solidFill>
                <a:latin typeface="+mn-ea"/>
              </a:rPr>
              <a:t>社会保障制度の支え手である</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現役世代の人口が減少し、負担がより重く</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なる</a:t>
            </a: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7740" y="6039756"/>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出典：財務省「これからの日本のために財政を考える」（令和７年４月）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73740" y="2416764"/>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Tree>
    <p:extLst>
      <p:ext uri="{BB962C8B-B14F-4D97-AF65-F5344CB8AC3E}">
        <p14:creationId xmlns:p14="http://schemas.microsoft.com/office/powerpoint/2010/main" val="54600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48">
            <a:hlinkClick r:id="" action="ppaction://hlinkshowjump?jump=previousslide"/>
          </p:cNvPr>
          <p:cNvSpPr>
            <a:spLocks noChangeShapeType="1"/>
          </p:cNvSpPr>
          <p:nvPr/>
        </p:nvSpPr>
        <p:spPr bwMode="auto">
          <a:xfrm>
            <a:off x="8458200" y="142885"/>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142885"/>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xfrm>
            <a:off x="8608643" y="6454688"/>
            <a:ext cx="374107" cy="298426"/>
          </a:xfrm>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rgbClr val="005BAD"/>
                </a:solidFill>
                <a:latin typeface="HGP創英角ｺﾞｼｯｸUB" panose="020B0900000000000000" pitchFamily="50" charset="-128"/>
                <a:ea typeface="HGP創英角ｺﾞｼｯｸUB" panose="020B0900000000000000" pitchFamily="50" charset="-128"/>
              </a:rPr>
              <a:t>クイズ：税金について考えてみよう</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142737" y="864537"/>
            <a:ext cx="8780557" cy="428029"/>
            <a:chOff x="543947" y="1112751"/>
            <a:chExt cx="8142853" cy="795276"/>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8142853" cy="792000"/>
              <a:chOff x="403588" y="1116027"/>
              <a:chExt cx="814285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Ｑ１</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1240708" y="1112751"/>
              <a:ext cx="7135335"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国の税金の使い道で一番多いのはどれでしょうか。　（ヒント：スライド</a:t>
              </a:r>
              <a:r>
                <a:rPr lang="en-US" altLang="ja-JP" dirty="0">
                  <a:solidFill>
                    <a:srgbClr val="005BAD"/>
                  </a:solidFill>
                  <a:latin typeface="HGPｺﾞｼｯｸE" panose="020B0900000000000000" pitchFamily="50" charset="-128"/>
                  <a:ea typeface="HGPｺﾞｼｯｸE" panose="020B0900000000000000" pitchFamily="50" charset="-128"/>
                </a:rPr>
                <a:t>15</a:t>
              </a:r>
              <a:r>
                <a:rPr lang="ja-JP" altLang="en-US"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9" name="テキスト ボックス 48">
            <a:extLst>
              <a:ext uri="{FF2B5EF4-FFF2-40B4-BE49-F238E27FC236}">
                <a16:creationId xmlns:a16="http://schemas.microsoft.com/office/drawing/2014/main" id="{491E83C0-2B50-45FA-91A9-34E334A9CB24}"/>
              </a:ext>
            </a:extLst>
          </p:cNvPr>
          <p:cNvSpPr txBox="1"/>
          <p:nvPr/>
        </p:nvSpPr>
        <p:spPr>
          <a:xfrm>
            <a:off x="299676" y="1426969"/>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0" name="テキスト ボックス 49">
            <a:extLst>
              <a:ext uri="{FF2B5EF4-FFF2-40B4-BE49-F238E27FC236}">
                <a16:creationId xmlns:a16="http://schemas.microsoft.com/office/drawing/2014/main" id="{D9D70A47-5DA8-44E1-BD7E-41A8D2E5803C}"/>
              </a:ext>
            </a:extLst>
          </p:cNvPr>
          <p:cNvSpPr txBox="1"/>
          <p:nvPr/>
        </p:nvSpPr>
        <p:spPr>
          <a:xfrm>
            <a:off x="3137082" y="1422735"/>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sp>
        <p:nvSpPr>
          <p:cNvPr id="51" name="テキスト ボックス 50">
            <a:extLst>
              <a:ext uri="{FF2B5EF4-FFF2-40B4-BE49-F238E27FC236}">
                <a16:creationId xmlns:a16="http://schemas.microsoft.com/office/drawing/2014/main" id="{5289579B-EE50-4B76-AAAF-1AEC6BED730B}"/>
              </a:ext>
            </a:extLst>
          </p:cNvPr>
          <p:cNvSpPr txBox="1"/>
          <p:nvPr/>
        </p:nvSpPr>
        <p:spPr>
          <a:xfrm>
            <a:off x="6312318" y="1417431"/>
            <a:ext cx="2553278" cy="630942"/>
          </a:xfrm>
          <a:prstGeom prst="rect">
            <a:avLst/>
          </a:prstGeom>
          <a:solidFill>
            <a:schemeClr val="tx2">
              <a:lumMod val="50000"/>
              <a:lumOff val="5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③健康や生活を守る</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ための社会保障関係費</a:t>
            </a:r>
          </a:p>
        </p:txBody>
      </p:sp>
      <p:grpSp>
        <p:nvGrpSpPr>
          <p:cNvPr id="60" name="グループ化 59">
            <a:extLst>
              <a:ext uri="{FF2B5EF4-FFF2-40B4-BE49-F238E27FC236}">
                <a16:creationId xmlns:a16="http://schemas.microsoft.com/office/drawing/2014/main" id="{E343CA61-B154-48E9-A9A3-D440D6BAFE76}"/>
              </a:ext>
            </a:extLst>
          </p:cNvPr>
          <p:cNvGrpSpPr/>
          <p:nvPr/>
        </p:nvGrpSpPr>
        <p:grpSpPr>
          <a:xfrm>
            <a:off x="202193" y="3456211"/>
            <a:ext cx="8780557" cy="1141122"/>
            <a:chOff x="580949" y="549212"/>
            <a:chExt cx="8142853" cy="1954835"/>
          </a:xfrm>
        </p:grpSpPr>
        <p:grpSp>
          <p:nvGrpSpPr>
            <p:cNvPr id="61" name="グループ化 60">
              <a:extLst>
                <a:ext uri="{FF2B5EF4-FFF2-40B4-BE49-F238E27FC236}">
                  <a16:creationId xmlns:a16="http://schemas.microsoft.com/office/drawing/2014/main" id="{3363EFB9-6160-4479-AA06-13761C6E7E2E}"/>
                </a:ext>
              </a:extLst>
            </p:cNvPr>
            <p:cNvGrpSpPr/>
            <p:nvPr/>
          </p:nvGrpSpPr>
          <p:grpSpPr>
            <a:xfrm>
              <a:off x="580949" y="549212"/>
              <a:ext cx="8142853" cy="1954835"/>
              <a:chOff x="440590" y="549212"/>
              <a:chExt cx="8142853" cy="1954835"/>
            </a:xfrm>
          </p:grpSpPr>
          <p:sp>
            <p:nvSpPr>
              <p:cNvPr id="63" name="正方形/長方形 62">
                <a:extLst>
                  <a:ext uri="{FF2B5EF4-FFF2-40B4-BE49-F238E27FC236}">
                    <a16:creationId xmlns:a16="http://schemas.microsoft.com/office/drawing/2014/main" id="{95B53B48-E687-4EED-AFD7-D425FF7EEA98}"/>
                  </a:ext>
                </a:extLst>
              </p:cNvPr>
              <p:cNvSpPr/>
              <p:nvPr/>
            </p:nvSpPr>
            <p:spPr bwMode="auto">
              <a:xfrm>
                <a:off x="440590" y="549212"/>
                <a:ext cx="8142853" cy="1954835"/>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Ｑ２</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64" name="直線コネクタ 63">
                <a:extLst>
                  <a:ext uri="{FF2B5EF4-FFF2-40B4-BE49-F238E27FC236}">
                    <a16:creationId xmlns:a16="http://schemas.microsoft.com/office/drawing/2014/main" id="{1DC5C891-1F20-4BA2-8982-C69D7B238025}"/>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62" name="テキスト ボックス 61">
              <a:extLst>
                <a:ext uri="{FF2B5EF4-FFF2-40B4-BE49-F238E27FC236}">
                  <a16:creationId xmlns:a16="http://schemas.microsoft.com/office/drawing/2014/main" id="{7B338FDF-24AE-4787-B536-06CB0963F862}"/>
                </a:ext>
              </a:extLst>
            </p:cNvPr>
            <p:cNvSpPr txBox="1"/>
            <p:nvPr/>
          </p:nvSpPr>
          <p:spPr>
            <a:xfrm>
              <a:off x="1240708" y="784949"/>
              <a:ext cx="7356147" cy="1581739"/>
            </a:xfrm>
            <a:prstGeom prst="rect">
              <a:avLst/>
            </a:prstGeom>
            <a:noFill/>
          </p:spPr>
          <p:txBody>
            <a:bodyPr wrap="square" rtlCol="0">
              <a:spAutoFit/>
            </a:bodyPr>
            <a:lstStyle/>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国や地方公共団体（都道府県・市区町村）が負担している生徒</a:t>
              </a:r>
              <a:r>
                <a:rPr lang="en-US" altLang="ja-JP" sz="1800" dirty="0">
                  <a:solidFill>
                    <a:srgbClr val="005BAD"/>
                  </a:solidFill>
                  <a:latin typeface="HGPｺﾞｼｯｸE" panose="020B0900000000000000" pitchFamily="50" charset="-128"/>
                  <a:ea typeface="HGPｺﾞｼｯｸE" panose="020B0900000000000000" pitchFamily="50" charset="-128"/>
                </a:rPr>
                <a:t>1</a:t>
              </a:r>
              <a:r>
                <a:rPr lang="ja-JP" altLang="en-US" sz="1800" dirty="0">
                  <a:solidFill>
                    <a:srgbClr val="005BAD"/>
                  </a:solidFill>
                  <a:latin typeface="HGPｺﾞｼｯｸE" panose="020B0900000000000000" pitchFamily="50" charset="-128"/>
                  <a:ea typeface="HGPｺﾞｼｯｸE" panose="020B0900000000000000" pitchFamily="50" charset="-128"/>
                </a:rPr>
                <a:t>人当たりの</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教育費は、小学校入学から中学校卒業までの９年間の合計はいくらでしょうか。</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　（ヒント：スライド８）</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65" name="テキスト ボックス 64">
            <a:extLst>
              <a:ext uri="{FF2B5EF4-FFF2-40B4-BE49-F238E27FC236}">
                <a16:creationId xmlns:a16="http://schemas.microsoft.com/office/drawing/2014/main" id="{A810E394-A438-46F9-A911-C23DACAA2E6F}"/>
              </a:ext>
            </a:extLst>
          </p:cNvPr>
          <p:cNvSpPr txBox="1"/>
          <p:nvPr/>
        </p:nvSpPr>
        <p:spPr>
          <a:xfrm>
            <a:off x="556754" y="4744304"/>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約 ３０</a:t>
            </a:r>
            <a:r>
              <a:rPr lang="ja-JP" altLang="en-US" dirty="0">
                <a:solidFill>
                  <a:schemeClr val="bg1"/>
                </a:solidFill>
                <a:latin typeface="HGPｺﾞｼｯｸE" panose="020B0900000000000000" pitchFamily="50" charset="-128"/>
                <a:ea typeface="HGPｺﾞｼｯｸE" panose="020B0900000000000000" pitchFamily="50" charset="-128"/>
              </a:rPr>
              <a:t>０</a:t>
            </a:r>
            <a:r>
              <a:rPr lang="ja-JP" altLang="en-US" sz="1800" dirty="0">
                <a:solidFill>
                  <a:schemeClr val="bg1"/>
                </a:solidFill>
                <a:latin typeface="HGPｺﾞｼｯｸE" panose="020B0900000000000000" pitchFamily="50" charset="-128"/>
                <a:ea typeface="HGPｺﾞｼｯｸE" panose="020B0900000000000000" pitchFamily="50" charset="-128"/>
              </a:rPr>
              <a:t>万円</a:t>
            </a:r>
          </a:p>
        </p:txBody>
      </p:sp>
      <p:sp>
        <p:nvSpPr>
          <p:cNvPr id="66" name="テキスト ボックス 65">
            <a:extLst>
              <a:ext uri="{FF2B5EF4-FFF2-40B4-BE49-F238E27FC236}">
                <a16:creationId xmlns:a16="http://schemas.microsoft.com/office/drawing/2014/main" id="{7235D854-3E51-4F4F-8122-C60E5204B013}"/>
              </a:ext>
            </a:extLst>
          </p:cNvPr>
          <p:cNvSpPr txBox="1"/>
          <p:nvPr/>
        </p:nvSpPr>
        <p:spPr>
          <a:xfrm>
            <a:off x="3069847" y="4735277"/>
            <a:ext cx="1970897" cy="369332"/>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約 ６００万円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9F70F180-9D88-4E38-A61E-3020D5EA75E0}"/>
              </a:ext>
            </a:extLst>
          </p:cNvPr>
          <p:cNvSpPr txBox="1"/>
          <p:nvPr/>
        </p:nvSpPr>
        <p:spPr>
          <a:xfrm>
            <a:off x="5388803" y="4735277"/>
            <a:ext cx="2133431" cy="369332"/>
          </a:xfrm>
          <a:prstGeom prst="rect">
            <a:avLst/>
          </a:prstGeom>
          <a:solidFill>
            <a:schemeClr val="tx2">
              <a:lumMod val="50000"/>
              <a:lumOff val="5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約 ９００万円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pic>
        <p:nvPicPr>
          <p:cNvPr id="70" name="図 69" descr="挿絵, らくがき が含まれている画像&#10;&#10;自動的に生成された説明">
            <a:extLst>
              <a:ext uri="{FF2B5EF4-FFF2-40B4-BE49-F238E27FC236}">
                <a16:creationId xmlns:a16="http://schemas.microsoft.com/office/drawing/2014/main" id="{8ED91A13-7257-4B63-96BC-5F586A3BA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1279" y="5991700"/>
            <a:ext cx="657539" cy="871446"/>
          </a:xfrm>
          <a:prstGeom prst="rect">
            <a:avLst/>
          </a:prstGeom>
        </p:spPr>
      </p:pic>
      <p:pic>
        <p:nvPicPr>
          <p:cNvPr id="14" name="図 13">
            <a:extLst>
              <a:ext uri="{FF2B5EF4-FFF2-40B4-BE49-F238E27FC236}">
                <a16:creationId xmlns:a16="http://schemas.microsoft.com/office/drawing/2014/main" id="{F215F750-DB56-40D6-B5DE-FF9F8E076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70" y="1964338"/>
            <a:ext cx="1432351" cy="1432351"/>
          </a:xfrm>
          <a:prstGeom prst="rect">
            <a:avLst/>
          </a:prstGeom>
        </p:spPr>
      </p:pic>
      <p:pic>
        <p:nvPicPr>
          <p:cNvPr id="26" name="図 25">
            <a:extLst>
              <a:ext uri="{FF2B5EF4-FFF2-40B4-BE49-F238E27FC236}">
                <a16:creationId xmlns:a16="http://schemas.microsoft.com/office/drawing/2014/main" id="{5466E18F-B885-401F-83F0-B0B9CE4FB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8938" y="1747409"/>
            <a:ext cx="1699650" cy="1699650"/>
          </a:xfrm>
          <a:prstGeom prst="rect">
            <a:avLst/>
          </a:prstGeom>
        </p:spPr>
      </p:pic>
      <p:pic>
        <p:nvPicPr>
          <p:cNvPr id="29" name="図 28">
            <a:extLst>
              <a:ext uri="{FF2B5EF4-FFF2-40B4-BE49-F238E27FC236}">
                <a16:creationId xmlns:a16="http://schemas.microsoft.com/office/drawing/2014/main" id="{722F40F8-0D07-4070-96B2-D976F0848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8" y="1786239"/>
            <a:ext cx="1662211" cy="1662211"/>
          </a:xfrm>
          <a:prstGeom prst="rect">
            <a:avLst/>
          </a:prstGeom>
        </p:spPr>
      </p:pic>
      <p:grpSp>
        <p:nvGrpSpPr>
          <p:cNvPr id="40" name="グループ化 39">
            <a:extLst>
              <a:ext uri="{FF2B5EF4-FFF2-40B4-BE49-F238E27FC236}">
                <a16:creationId xmlns:a16="http://schemas.microsoft.com/office/drawing/2014/main" id="{D187DE12-125A-41ED-99AE-4E34EE6E432A}"/>
              </a:ext>
            </a:extLst>
          </p:cNvPr>
          <p:cNvGrpSpPr/>
          <p:nvPr/>
        </p:nvGrpSpPr>
        <p:grpSpPr>
          <a:xfrm>
            <a:off x="250313" y="5503236"/>
            <a:ext cx="8694829" cy="428029"/>
            <a:chOff x="543947" y="1112751"/>
            <a:chExt cx="8142853" cy="795276"/>
          </a:xfrm>
        </p:grpSpPr>
        <p:grpSp>
          <p:nvGrpSpPr>
            <p:cNvPr id="41" name="グループ化 40">
              <a:extLst>
                <a:ext uri="{FF2B5EF4-FFF2-40B4-BE49-F238E27FC236}">
                  <a16:creationId xmlns:a16="http://schemas.microsoft.com/office/drawing/2014/main" id="{FD98C4E2-299E-440A-A886-16930E2ECB99}"/>
                </a:ext>
              </a:extLst>
            </p:cNvPr>
            <p:cNvGrpSpPr/>
            <p:nvPr/>
          </p:nvGrpSpPr>
          <p:grpSpPr>
            <a:xfrm>
              <a:off x="543947" y="1116027"/>
              <a:ext cx="8142853" cy="792000"/>
              <a:chOff x="403588" y="1116027"/>
              <a:chExt cx="8142853" cy="792000"/>
            </a:xfrm>
          </p:grpSpPr>
          <p:sp>
            <p:nvSpPr>
              <p:cNvPr id="43" name="正方形/長方形 42">
                <a:extLst>
                  <a:ext uri="{FF2B5EF4-FFF2-40B4-BE49-F238E27FC236}">
                    <a16:creationId xmlns:a16="http://schemas.microsoft.com/office/drawing/2014/main" id="{4DF0766C-CFD9-4439-B8FC-7072D3B6F717}"/>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Ｑ３</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44" name="直線コネクタ 43">
                <a:extLst>
                  <a:ext uri="{FF2B5EF4-FFF2-40B4-BE49-F238E27FC236}">
                    <a16:creationId xmlns:a16="http://schemas.microsoft.com/office/drawing/2014/main" id="{525F6526-BA8A-4D17-8AD7-4335F8783A0D}"/>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42" name="テキスト ボックス 41">
              <a:extLst>
                <a:ext uri="{FF2B5EF4-FFF2-40B4-BE49-F238E27FC236}">
                  <a16:creationId xmlns:a16="http://schemas.microsoft.com/office/drawing/2014/main" id="{C5193AF0-FB8F-4FDA-9321-2A8389A73CB8}"/>
                </a:ext>
              </a:extLst>
            </p:cNvPr>
            <p:cNvSpPr txBox="1"/>
            <p:nvPr/>
          </p:nvSpPr>
          <p:spPr>
            <a:xfrm>
              <a:off x="1240708" y="1112751"/>
              <a:ext cx="6748917"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現在、日本にある税は次のうちどれでしょうか。　（ヒント：スライド４）</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 name="吹き出し: 角を丸めた四角形 3">
            <a:extLst>
              <a:ext uri="{FF2B5EF4-FFF2-40B4-BE49-F238E27FC236}">
                <a16:creationId xmlns:a16="http://schemas.microsoft.com/office/drawing/2014/main" id="{55F539FC-9862-480C-AC19-64879B14015E}"/>
              </a:ext>
            </a:extLst>
          </p:cNvPr>
          <p:cNvSpPr/>
          <p:nvPr/>
        </p:nvSpPr>
        <p:spPr>
          <a:xfrm>
            <a:off x="6995179" y="6037879"/>
            <a:ext cx="973729" cy="709629"/>
          </a:xfrm>
          <a:prstGeom prst="wedgeRoundRectCallout">
            <a:avLst>
              <a:gd name="adj1" fmla="val 69486"/>
              <a:gd name="adj2" fmla="val -20283"/>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7CA21A8-DEFD-4FA5-BAFE-00621A4E2022}"/>
              </a:ext>
            </a:extLst>
          </p:cNvPr>
          <p:cNvSpPr txBox="1"/>
          <p:nvPr/>
        </p:nvSpPr>
        <p:spPr>
          <a:xfrm>
            <a:off x="523848" y="6115210"/>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a:t>
            </a:r>
            <a:r>
              <a:rPr lang="ja-JP" altLang="en-US" dirty="0">
                <a:solidFill>
                  <a:schemeClr val="bg1"/>
                </a:solidFill>
                <a:latin typeface="HGPｺﾞｼｯｸE" panose="020B0900000000000000" pitchFamily="50" charset="-128"/>
                <a:ea typeface="HGPｺﾞｼｯｸE" panose="020B0900000000000000" pitchFamily="50" charset="-128"/>
              </a:rPr>
              <a:t>トランプ類税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2D514F3-DACC-4DE4-9CCC-B0D3DA47ECD8}"/>
              </a:ext>
            </a:extLst>
          </p:cNvPr>
          <p:cNvSpPr txBox="1"/>
          <p:nvPr/>
        </p:nvSpPr>
        <p:spPr>
          <a:xfrm>
            <a:off x="3008811" y="6113889"/>
            <a:ext cx="1379503" cy="369331"/>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犬税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6E1E079-B42D-4374-8D63-40BCA58A05E3}"/>
              </a:ext>
            </a:extLst>
          </p:cNvPr>
          <p:cNvSpPr txBox="1"/>
          <p:nvPr/>
        </p:nvSpPr>
        <p:spPr>
          <a:xfrm>
            <a:off x="4725493" y="6121268"/>
            <a:ext cx="2103017" cy="359517"/>
          </a:xfrm>
          <a:prstGeom prst="rect">
            <a:avLst/>
          </a:prstGeom>
          <a:solidFill>
            <a:schemeClr val="tx2">
              <a:lumMod val="50000"/>
              <a:lumOff val="50000"/>
            </a:schemeClr>
          </a:solidFill>
        </p:spPr>
        <p:txBody>
          <a:bodyPr wrap="square" lIns="36000" tIns="36000" rIns="36000" bIns="36000"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ゴルフ場利用税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B11EC98B-2985-49CE-ADED-53594A5385D6}"/>
              </a:ext>
            </a:extLst>
          </p:cNvPr>
          <p:cNvSpPr txBox="1"/>
          <p:nvPr/>
        </p:nvSpPr>
        <p:spPr>
          <a:xfrm>
            <a:off x="324484" y="1441307"/>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3" name="テキスト ボックス 52">
            <a:extLst>
              <a:ext uri="{FF2B5EF4-FFF2-40B4-BE49-F238E27FC236}">
                <a16:creationId xmlns:a16="http://schemas.microsoft.com/office/drawing/2014/main" id="{1206DAD9-0180-4645-A2A2-FD6372A80BB6}"/>
              </a:ext>
            </a:extLst>
          </p:cNvPr>
          <p:cNvSpPr txBox="1"/>
          <p:nvPr/>
        </p:nvSpPr>
        <p:spPr>
          <a:xfrm>
            <a:off x="3161890" y="1437073"/>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pic>
        <p:nvPicPr>
          <p:cNvPr id="54" name="図 53">
            <a:extLst>
              <a:ext uri="{FF2B5EF4-FFF2-40B4-BE49-F238E27FC236}">
                <a16:creationId xmlns:a16="http://schemas.microsoft.com/office/drawing/2014/main" id="{64854283-A4CF-46D0-957E-92CEEB287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40" y="1761747"/>
            <a:ext cx="1699650" cy="1699650"/>
          </a:xfrm>
          <a:prstGeom prst="rect">
            <a:avLst/>
          </a:prstGeom>
        </p:spPr>
      </p:pic>
      <p:pic>
        <p:nvPicPr>
          <p:cNvPr id="55" name="図 54">
            <a:extLst>
              <a:ext uri="{FF2B5EF4-FFF2-40B4-BE49-F238E27FC236}">
                <a16:creationId xmlns:a16="http://schemas.microsoft.com/office/drawing/2014/main" id="{83A8CF0C-E5D2-49F7-81C4-261289CE9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62" y="1800577"/>
            <a:ext cx="1662211" cy="1662211"/>
          </a:xfrm>
          <a:prstGeom prst="rect">
            <a:avLst/>
          </a:prstGeom>
        </p:spPr>
      </p:pic>
      <p:sp>
        <p:nvSpPr>
          <p:cNvPr id="5" name="テキスト ボックス 67">
            <a:extLst>
              <a:ext uri="{FF2B5EF4-FFF2-40B4-BE49-F238E27FC236}">
                <a16:creationId xmlns:a16="http://schemas.microsoft.com/office/drawing/2014/main" id="{4E75B824-F6C9-4D53-B429-1324AA571263}"/>
              </a:ext>
            </a:extLst>
          </p:cNvPr>
          <p:cNvSpPr txBox="1"/>
          <p:nvPr/>
        </p:nvSpPr>
        <p:spPr>
          <a:xfrm>
            <a:off x="6922808" y="6069527"/>
            <a:ext cx="995465"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HGPｺﾞｼｯｸE" panose="020B0900000000000000" pitchFamily="50" charset="-128"/>
                <a:ea typeface="HGPｺﾞｼｯｸE" panose="020B0900000000000000" pitchFamily="50" charset="-128"/>
              </a:rPr>
              <a:t>答えは、</a:t>
            </a:r>
            <a:endParaRPr lang="en-US" altLang="ja-JP" sz="1200" dirty="0">
              <a:latin typeface="HGPｺﾞｼｯｸE" panose="020B0900000000000000" pitchFamily="50" charset="-128"/>
              <a:ea typeface="HGPｺﾞｼｯｸE" panose="020B0900000000000000" pitchFamily="50" charset="-128"/>
            </a:endParaRPr>
          </a:p>
          <a:p>
            <a:pPr marL="105750">
              <a:buSzPct val="120000"/>
            </a:pPr>
            <a:r>
              <a:rPr lang="ja-JP" altLang="en-US" sz="1200" dirty="0">
                <a:latin typeface="HGPｺﾞｼｯｸE" panose="020B0900000000000000" pitchFamily="50" charset="-128"/>
                <a:ea typeface="HGPｺﾞｼｯｸE" panose="020B0900000000000000" pitchFamily="50" charset="-128"/>
              </a:rPr>
              <a:t>スライド</a:t>
            </a:r>
            <a:r>
              <a:rPr lang="en-US" altLang="ja-JP" sz="1200" dirty="0">
                <a:latin typeface="HGPｺﾞｼｯｸE" panose="020B0900000000000000" pitchFamily="50" charset="-128"/>
                <a:ea typeface="HGPｺﾞｼｯｸE" panose="020B0900000000000000" pitchFamily="50" charset="-128"/>
              </a:rPr>
              <a:t>28</a:t>
            </a:r>
          </a:p>
          <a:p>
            <a:pPr marL="105750">
              <a:buSzPct val="120000"/>
            </a:pPr>
            <a:r>
              <a:rPr lang="ja-JP" altLang="en-US" sz="1200" dirty="0">
                <a:latin typeface="HGPｺﾞｼｯｸE" panose="020B0900000000000000" pitchFamily="50" charset="-128"/>
                <a:ea typeface="HGPｺﾞｼｯｸE" panose="020B0900000000000000" pitchFamily="50" charset="-128"/>
              </a:rPr>
              <a:t>「おわりに」</a:t>
            </a: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713955" y="75252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grpSp>
        <p:nvGrpSpPr>
          <p:cNvPr id="19" name="グループ化 18">
            <a:extLst>
              <a:ext uri="{FF2B5EF4-FFF2-40B4-BE49-F238E27FC236}">
                <a16:creationId xmlns:a16="http://schemas.microsoft.com/office/drawing/2014/main" id="{8B90CC2E-5107-4E5D-84B4-574A2E1FEF45}"/>
              </a:ext>
            </a:extLst>
          </p:cNvPr>
          <p:cNvGrpSpPr>
            <a:grpSpLocks noChangeAspect="1"/>
          </p:cNvGrpSpPr>
          <p:nvPr/>
        </p:nvGrpSpPr>
        <p:grpSpPr>
          <a:xfrm>
            <a:off x="266748" y="2103670"/>
            <a:ext cx="8581881" cy="4344751"/>
            <a:chOff x="1142337" y="1800000"/>
            <a:chExt cx="6118082" cy="3097403"/>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3"/>
            <a:srcRect t="2034" b="52801"/>
            <a:stretch/>
          </p:blipFill>
          <p:spPr>
            <a:xfrm>
              <a:off x="1142337" y="1800000"/>
              <a:ext cx="6118082" cy="3097403"/>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noChangeAspect="1"/>
            </p:cNvPicPr>
            <p:nvPr/>
          </p:nvPicPr>
          <p:blipFill rotWithShape="1">
            <a:blip r:embed="rId3"/>
            <a:srcRect l="65061" t="283" b="94898"/>
            <a:stretch/>
          </p:blipFill>
          <p:spPr>
            <a:xfrm>
              <a:off x="3315470" y="1800000"/>
              <a:ext cx="2137576" cy="330505"/>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3856764" y="6426684"/>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
        <p:nvSpPr>
          <p:cNvPr id="9" name="object 23">
            <a:extLst>
              <a:ext uri="{FF2B5EF4-FFF2-40B4-BE49-F238E27FC236}">
                <a16:creationId xmlns:a16="http://schemas.microsoft.com/office/drawing/2014/main" id="{4FA9642B-9710-4DF8-AA20-7CF0E8973245}"/>
              </a:ext>
            </a:extLst>
          </p:cNvPr>
          <p:cNvSpPr txBox="1"/>
          <p:nvPr/>
        </p:nvSpPr>
        <p:spPr>
          <a:xfrm>
            <a:off x="1356852" y="1171512"/>
            <a:ext cx="7020231" cy="902662"/>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1700" dirty="0">
                <a:solidFill>
                  <a:prstClr val="black"/>
                </a:solidFill>
                <a:latin typeface="+mn-ea"/>
                <a:cs typeface="Yu Gothic"/>
              </a:rPr>
              <a:t>　普通国債残高は、増加の一途をたどっています。</a:t>
            </a:r>
            <a:endParaRPr lang="en-US" altLang="ja-JP" sz="1700" dirty="0">
              <a:solidFill>
                <a:prstClr val="black"/>
              </a:solidFill>
              <a:latin typeface="+mn-ea"/>
              <a:cs typeface="Yu Gothic"/>
            </a:endParaRPr>
          </a:p>
          <a:p>
            <a:pPr marL="185815" marR="4689" indent="-174678" defTabSz="844007">
              <a:lnSpc>
                <a:spcPct val="113999"/>
              </a:lnSpc>
              <a:defRPr/>
            </a:pPr>
            <a:r>
              <a:rPr lang="ja-JP" altLang="en-US" sz="1700" dirty="0">
                <a:solidFill>
                  <a:prstClr val="black"/>
                </a:solidFill>
                <a:latin typeface="+mn-ea"/>
                <a:cs typeface="Yu Gothic"/>
              </a:rPr>
              <a:t>　</a:t>
            </a:r>
            <a:r>
              <a:rPr lang="en-US" altLang="ja-JP" sz="1700" dirty="0">
                <a:solidFill>
                  <a:prstClr val="black"/>
                </a:solidFill>
                <a:latin typeface="+mn-ea"/>
                <a:cs typeface="Yu Gothic"/>
              </a:rPr>
              <a:t>2025</a:t>
            </a:r>
            <a:r>
              <a:rPr lang="ja-JP" altLang="en-US" sz="1700" dirty="0">
                <a:solidFill>
                  <a:prstClr val="black"/>
                </a:solidFill>
                <a:latin typeface="+mn-ea"/>
                <a:cs typeface="Yu Gothic"/>
              </a:rPr>
              <a:t>年度（令和７年度）末には、</a:t>
            </a:r>
            <a:r>
              <a:rPr lang="en-US" altLang="ja-JP" sz="1700" dirty="0">
                <a:solidFill>
                  <a:prstClr val="black"/>
                </a:solidFill>
                <a:latin typeface="+mn-ea"/>
                <a:cs typeface="Yu Gothic"/>
              </a:rPr>
              <a:t>1,129</a:t>
            </a:r>
            <a:r>
              <a:rPr lang="ja-JP" altLang="en-US" sz="1700" dirty="0">
                <a:solidFill>
                  <a:prstClr val="black"/>
                </a:solidFill>
                <a:latin typeface="+mn-ea"/>
                <a:cs typeface="Yu Gothic"/>
              </a:rPr>
              <a:t>兆円に上ると見込まれ、主要先進国の中でも高い水準となっています。</a:t>
            </a:r>
            <a:endParaRPr sz="1700" dirty="0">
              <a:solidFill>
                <a:prstClr val="black"/>
              </a:solidFill>
              <a:latin typeface="+mn-ea"/>
              <a:cs typeface="Yu Gothic"/>
            </a:endParaRPr>
          </a:p>
        </p:txBody>
      </p:sp>
    </p:spTree>
    <p:extLst>
      <p:ext uri="{BB962C8B-B14F-4D97-AF65-F5344CB8AC3E}">
        <p14:creationId xmlns:p14="http://schemas.microsoft.com/office/powerpoint/2010/main" val="41810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childTnLst>
                          </p:cTn>
                        </p:par>
                        <p:par>
                          <p:cTn id="12" fill="hold">
                            <p:stCondLst>
                              <p:cond delay="75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943394" y="759035"/>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a:t>
            </a:r>
            <a:r>
              <a:rPr lang="en-US" altLang="ja-JP" sz="2000" spc="32" dirty="0">
                <a:solidFill>
                  <a:srgbClr val="231916"/>
                </a:solidFill>
                <a:latin typeface="+mn-ea"/>
                <a:cs typeface="Meiryo"/>
              </a:rPr>
              <a:t>GDP</a:t>
            </a:r>
            <a:r>
              <a:rPr lang="ja-JP" altLang="en-US" sz="2000" spc="32" dirty="0">
                <a:solidFill>
                  <a:srgbClr val="231916"/>
                </a:solidFill>
                <a:latin typeface="+mn-ea"/>
                <a:cs typeface="Meiryo"/>
              </a:rPr>
              <a:t>比）</a:t>
            </a:r>
          </a:p>
        </p:txBody>
      </p:sp>
      <p:grpSp>
        <p:nvGrpSpPr>
          <p:cNvPr id="21" name="グループ化 20">
            <a:extLst>
              <a:ext uri="{FF2B5EF4-FFF2-40B4-BE49-F238E27FC236}">
                <a16:creationId xmlns:a16="http://schemas.microsoft.com/office/drawing/2014/main" id="{BC5062DE-D7D9-4A8D-A112-538A80B46ABA}"/>
              </a:ext>
            </a:extLst>
          </p:cNvPr>
          <p:cNvGrpSpPr>
            <a:grpSpLocks noChangeAspect="1"/>
          </p:cNvGrpSpPr>
          <p:nvPr/>
        </p:nvGrpSpPr>
        <p:grpSpPr>
          <a:xfrm>
            <a:off x="331470" y="1181364"/>
            <a:ext cx="8679562" cy="4861981"/>
            <a:chOff x="1099693" y="1153715"/>
            <a:chExt cx="8175543" cy="4843970"/>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4"/>
            <a:srcRect t="48464" b="1521"/>
            <a:stretch/>
          </p:blipFill>
          <p:spPr>
            <a:xfrm>
              <a:off x="1099693" y="1153715"/>
              <a:ext cx="8175543" cy="4843970"/>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p:cNvPicPr>
            <p:nvPr/>
          </p:nvPicPr>
          <p:blipFill rotWithShape="1">
            <a:blip r:embed="rId4"/>
            <a:srcRect l="65061" t="283" b="94898"/>
            <a:stretch/>
          </p:blipFill>
          <p:spPr>
            <a:xfrm>
              <a:off x="3277478" y="1168687"/>
              <a:ext cx="3600000" cy="396000"/>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4231296" y="604974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Tree>
    <p:extLst>
      <p:ext uri="{BB962C8B-B14F-4D97-AF65-F5344CB8AC3E}">
        <p14:creationId xmlns:p14="http://schemas.microsoft.com/office/powerpoint/2010/main" val="12530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32166" y="1041230"/>
            <a:ext cx="8519134" cy="802320"/>
            <a:chOff x="323851" y="1085671"/>
            <a:chExt cx="8519134" cy="709778"/>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1"/>
              <a:ext cx="8519134" cy="709778"/>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708910" y="1262331"/>
              <a:ext cx="5420516" cy="353960"/>
            </a:xfrm>
            <a:prstGeom prst="rect">
              <a:avLst/>
            </a:prstGeom>
            <a:noFill/>
          </p:spPr>
          <p:txBody>
            <a:bodyPr wrap="square" rtlCol="0">
              <a:spAutoFit/>
            </a:bodyPr>
            <a:lstStyle/>
            <a:p>
              <a:r>
                <a:rPr kumimoji="1" lang="ja-JP" altLang="en-US" sz="20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22</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827560" y="2214861"/>
            <a:ext cx="7113395" cy="3831192"/>
          </a:xfrm>
          <a:prstGeom prst="rect">
            <a:avLst/>
          </a:prstGeom>
          <a:noFill/>
        </p:spPr>
        <p:txBody>
          <a:bodyPr wrap="square" rtlCol="0">
            <a:noAutofit/>
          </a:bodyPr>
          <a:lstStyle/>
          <a:p>
            <a:pPr>
              <a:lnSpc>
                <a:spcPts val="3000"/>
              </a:lnSpc>
              <a:spcBef>
                <a:spcPts val="1800"/>
              </a:spcBef>
              <a:buClr>
                <a:srgbClr val="005BAD"/>
              </a:buClr>
            </a:pPr>
            <a:r>
              <a:rPr lang="ja-JP" altLang="en-US" sz="2000" dirty="0">
                <a:latin typeface="+mn-ea"/>
                <a:ea typeface="+mn-ea"/>
              </a:rPr>
              <a:t>　・　財政の持続可能性を見る上では、税収を生み出す元となる</a:t>
            </a:r>
            <a:endParaRPr lang="en-US" altLang="ja-JP" sz="2000" dirty="0">
              <a:latin typeface="+mn-ea"/>
              <a:ea typeface="+mn-ea"/>
            </a:endParaRPr>
          </a:p>
          <a:p>
            <a:pPr>
              <a:lnSpc>
                <a:spcPts val="3000"/>
              </a:lnSpc>
              <a:buClr>
                <a:srgbClr val="005BAD"/>
              </a:buClr>
            </a:pPr>
            <a:r>
              <a:rPr lang="ja-JP" altLang="en-US" sz="2000" dirty="0">
                <a:latin typeface="+mn-ea"/>
                <a:ea typeface="+mn-ea"/>
              </a:rPr>
              <a:t>　　　国の「経済規模（</a:t>
            </a:r>
            <a:r>
              <a:rPr lang="ja-JP" altLang="en-US" sz="2000" dirty="0">
                <a:latin typeface="+mn-ea"/>
              </a:rPr>
              <a:t>ＧＤＰ）」</a:t>
            </a:r>
            <a:r>
              <a:rPr lang="ja-JP" altLang="en-US" sz="2000" dirty="0">
                <a:latin typeface="+mn-ea"/>
                <a:ea typeface="+mn-ea"/>
              </a:rPr>
              <a:t>に対して、どのぐらいの借金をして</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いるかが重要な目安となります。</a:t>
            </a:r>
            <a:endParaRPr lang="en-US" altLang="ja-JP" sz="2000" dirty="0">
              <a:latin typeface="+mn-ea"/>
              <a:ea typeface="+mn-ea"/>
            </a:endParaRPr>
          </a:p>
          <a:p>
            <a:pPr>
              <a:lnSpc>
                <a:spcPts val="3000"/>
              </a:lnSpc>
              <a:buClr>
                <a:srgbClr val="005BAD"/>
              </a:buClr>
            </a:pPr>
            <a:r>
              <a:rPr lang="ja-JP" altLang="en-US" sz="2000" dirty="0">
                <a:latin typeface="+mn-ea"/>
              </a:rPr>
              <a:t>　　　⇒　</a:t>
            </a:r>
            <a:r>
              <a:rPr lang="ja-JP" altLang="en-US" sz="2000" dirty="0">
                <a:latin typeface="+mn-ea"/>
                <a:ea typeface="+mn-ea"/>
              </a:rPr>
              <a:t> 日本の債務残高は、</a:t>
            </a:r>
            <a:r>
              <a:rPr lang="ja-JP" altLang="en-US" sz="2000" dirty="0">
                <a:latin typeface="+mn-ea"/>
              </a:rPr>
              <a:t>ＧＤＰ</a:t>
            </a:r>
            <a:r>
              <a:rPr lang="ja-JP" altLang="en-US" sz="2000" dirty="0">
                <a:latin typeface="+mn-ea"/>
                <a:ea typeface="+mn-ea"/>
              </a:rPr>
              <a:t>の２倍を超えており、主要</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先進国の中で最も高い水準です。</a:t>
            </a:r>
            <a:endParaRPr lang="en-US" altLang="ja-JP" sz="2000" dirty="0">
              <a:latin typeface="+mn-ea"/>
              <a:ea typeface="+mn-ea"/>
            </a:endParaRPr>
          </a:p>
          <a:p>
            <a:pPr>
              <a:lnSpc>
                <a:spcPts val="3000"/>
              </a:lnSpc>
              <a:buClr>
                <a:srgbClr val="005BAD"/>
              </a:buClr>
            </a:pPr>
            <a:r>
              <a:rPr lang="ja-JP" altLang="en-US" sz="2000" dirty="0">
                <a:latin typeface="+mn-ea"/>
              </a:rPr>
              <a:t>　　　　　　　　　　　　　　　　　　　</a:t>
            </a:r>
            <a:endParaRPr lang="en-US" altLang="ja-JP" sz="2400" b="1" dirty="0">
              <a:latin typeface="+mn-ea"/>
            </a:endParaRPr>
          </a:p>
          <a:p>
            <a:pPr>
              <a:lnSpc>
                <a:spcPts val="3000"/>
              </a:lnSpc>
              <a:buClr>
                <a:srgbClr val="005BAD"/>
              </a:buClr>
            </a:pPr>
            <a:r>
              <a:rPr lang="ja-JP" altLang="en-US" sz="2000" dirty="0">
                <a:latin typeface="+mn-ea"/>
              </a:rPr>
              <a:t>　・　歳入と歳出の差が広がり借金が膨らんでおり、受益と負担の</a:t>
            </a:r>
            <a:endParaRPr lang="en-US" altLang="ja-JP" sz="2000" dirty="0">
              <a:latin typeface="+mn-ea"/>
            </a:endParaRPr>
          </a:p>
          <a:p>
            <a:pPr>
              <a:lnSpc>
                <a:spcPts val="3000"/>
              </a:lnSpc>
              <a:buClr>
                <a:srgbClr val="005BAD"/>
              </a:buClr>
            </a:pPr>
            <a:r>
              <a:rPr lang="ja-JP" altLang="en-US" sz="2000" dirty="0">
                <a:latin typeface="+mn-ea"/>
              </a:rPr>
              <a:t>　　　バランスがとれていない状況。</a:t>
            </a:r>
            <a:endParaRPr lang="en-US" altLang="ja-JP" sz="2000" dirty="0">
              <a:latin typeface="+mn-ea"/>
            </a:endParaRPr>
          </a:p>
          <a:p>
            <a:pPr>
              <a:lnSpc>
                <a:spcPts val="3000"/>
              </a:lnSpc>
              <a:buClr>
                <a:srgbClr val="005BAD"/>
              </a:buClr>
            </a:pPr>
            <a:r>
              <a:rPr lang="ja-JP" altLang="en-US" sz="2000" dirty="0">
                <a:latin typeface="+mn-ea"/>
              </a:rPr>
              <a:t>　　　⇒　</a:t>
            </a:r>
            <a:r>
              <a:rPr lang="ja-JP" altLang="en-US" sz="2000" dirty="0">
                <a:solidFill>
                  <a:srgbClr val="005BAD"/>
                </a:solidFill>
                <a:latin typeface="+mn-ea"/>
              </a:rPr>
              <a:t>将来世代に負担を先送りすることに</a:t>
            </a:r>
            <a:r>
              <a:rPr lang="ja-JP" altLang="en-US" sz="2000" dirty="0">
                <a:latin typeface="+mn-ea"/>
              </a:rPr>
              <a:t>なってしまいます。</a:t>
            </a:r>
            <a:endParaRPr lang="en-US" altLang="ja-JP" sz="2000" dirty="0">
              <a:latin typeface="+mn-ea"/>
            </a:endParaRPr>
          </a:p>
          <a:p>
            <a:pPr>
              <a:lnSpc>
                <a:spcPts val="3000"/>
              </a:lnSpc>
              <a:buClr>
                <a:srgbClr val="005BAD"/>
              </a:buClr>
            </a:pPr>
            <a:r>
              <a:rPr lang="ja-JP" altLang="en-US" sz="2000" dirty="0">
                <a:latin typeface="+mn-ea"/>
                <a:ea typeface="+mn-ea"/>
              </a:rPr>
              <a:t>　　　　　</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anim calcmode="lin" valueType="num">
                                      <p:cBhvr>
                                        <p:cTn id="8" dur="600" fill="hold"/>
                                        <p:tgtEl>
                                          <p:spTgt spid="8"/>
                                        </p:tgtEl>
                                        <p:attrNameLst>
                                          <p:attrName>ppt_x</p:attrName>
                                        </p:attrNameLst>
                                      </p:cBhvr>
                                      <p:tavLst>
                                        <p:tav tm="0">
                                          <p:val>
                                            <p:strVal val="#ppt_x"/>
                                          </p:val>
                                        </p:tav>
                                        <p:tav tm="100000">
                                          <p:val>
                                            <p:strVal val="#ppt_x"/>
                                          </p:val>
                                        </p:tav>
                                      </p:tavLst>
                                    </p:anim>
                                    <p:anim calcmode="lin" valueType="num">
                                      <p:cBhvr>
                                        <p:cTn id="9" dur="6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D20E4D3-069C-65C3-59B8-91CD60BDA4E6}"/>
              </a:ext>
            </a:extLst>
          </p:cNvPr>
          <p:cNvGrpSpPr/>
          <p:nvPr/>
        </p:nvGrpSpPr>
        <p:grpSpPr>
          <a:xfrm>
            <a:off x="323851" y="980160"/>
            <a:ext cx="8519134" cy="827030"/>
            <a:chOff x="323851" y="980160"/>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98016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340205" y="118153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2466759" y="2347908"/>
            <a:ext cx="4237057" cy="3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700" dirty="0">
                <a:solidFill>
                  <a:srgbClr val="000000"/>
                </a:solidFill>
                <a:latin typeface="+mn-ea"/>
                <a:ea typeface="+mn-ea"/>
                <a:cs typeface="メイリオ" panose="020B0604030504040204" pitchFamily="50" charset="-128"/>
              </a:rPr>
              <a:t>青森県の歳入の内訳（令和８年度当初予算）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253511" y="1857853"/>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851237" y="1833694"/>
            <a:ext cx="6165470" cy="400110"/>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a:t>
            </a:r>
            <a:r>
              <a:rPr lang="ja-JP" altLang="en-US" sz="2000" dirty="0">
                <a:solidFill>
                  <a:srgbClr val="005BAD"/>
                </a:solidFill>
                <a:latin typeface="+mj-ea"/>
                <a:ea typeface="+mj-ea"/>
              </a:rPr>
              <a:t>地方税と国からの給付金</a:t>
            </a:r>
            <a:r>
              <a:rPr lang="ja-JP" altLang="en-US" sz="1700" dirty="0">
                <a:solidFill>
                  <a:srgbClr val="005BAD"/>
                </a:solidFill>
                <a:latin typeface="+mj-ea"/>
                <a:ea typeface="+mj-ea"/>
              </a:rPr>
              <a:t>です。</a:t>
            </a:r>
          </a:p>
        </p:txBody>
      </p:sp>
      <p:grpSp>
        <p:nvGrpSpPr>
          <p:cNvPr id="27" name="グループ化 26">
            <a:extLst>
              <a:ext uri="{FF2B5EF4-FFF2-40B4-BE49-F238E27FC236}">
                <a16:creationId xmlns:a16="http://schemas.microsoft.com/office/drawing/2014/main" id="{EA523FEF-DE96-0A2E-9EFC-47A507B69A91}"/>
              </a:ext>
            </a:extLst>
          </p:cNvPr>
          <p:cNvGrpSpPr/>
          <p:nvPr/>
        </p:nvGrpSpPr>
        <p:grpSpPr>
          <a:xfrm>
            <a:off x="5513026" y="4793524"/>
            <a:ext cx="2613302" cy="231027"/>
            <a:chOff x="5428482" y="4811877"/>
            <a:chExt cx="2613302" cy="231027"/>
          </a:xfrm>
        </p:grpSpPr>
        <p:sp>
          <p:nvSpPr>
            <p:cNvPr id="114713" name="Rectangle 78">
              <a:extLst>
                <a:ext uri="{FF2B5EF4-FFF2-40B4-BE49-F238E27FC236}">
                  <a16:creationId xmlns:a16="http://schemas.microsoft.com/office/drawing/2014/main" id="{05D369C8-3231-A3F3-A17B-5BE3BF223131}"/>
                </a:ext>
              </a:extLst>
            </p:cNvPr>
            <p:cNvSpPr>
              <a:spLocks noChangeArrowheads="1"/>
            </p:cNvSpPr>
            <p:nvPr/>
          </p:nvSpPr>
          <p:spPr bwMode="auto">
            <a:xfrm>
              <a:off x="6067667" y="4811877"/>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国庫支出金</a:t>
              </a:r>
            </a:p>
          </p:txBody>
        </p:sp>
        <p:sp>
          <p:nvSpPr>
            <p:cNvPr id="114714" name="Rectangle 87">
              <a:extLst>
                <a:ext uri="{FF2B5EF4-FFF2-40B4-BE49-F238E27FC236}">
                  <a16:creationId xmlns:a16="http://schemas.microsoft.com/office/drawing/2014/main" id="{F9E7F137-AA7E-90E7-65D4-B37A826ABD19}"/>
                </a:ext>
              </a:extLst>
            </p:cNvPr>
            <p:cNvSpPr>
              <a:spLocks noChangeArrowheads="1"/>
            </p:cNvSpPr>
            <p:nvPr/>
          </p:nvSpPr>
          <p:spPr bwMode="auto">
            <a:xfrm>
              <a:off x="5428482" y="4811877"/>
              <a:ext cx="464098" cy="231027"/>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7206982" y="4811877"/>
              <a:ext cx="834802"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1,109</a:t>
              </a:r>
              <a:r>
                <a:rPr lang="ja-JP" altLang="en-US" sz="1400" dirty="0">
                  <a:solidFill>
                    <a:srgbClr val="000000"/>
                  </a:solidFill>
                  <a:latin typeface="+mn-ea"/>
                  <a:ea typeface="+mn-ea"/>
                  <a:cs typeface="メイリオ" panose="020B0604030504040204" pitchFamily="50" charset="-128"/>
                </a:rPr>
                <a:t>億円</a:t>
              </a:r>
            </a:p>
          </p:txBody>
        </p:sp>
      </p:grpSp>
      <p:grpSp>
        <p:nvGrpSpPr>
          <p:cNvPr id="28" name="グループ化 27">
            <a:extLst>
              <a:ext uri="{FF2B5EF4-FFF2-40B4-BE49-F238E27FC236}">
                <a16:creationId xmlns:a16="http://schemas.microsoft.com/office/drawing/2014/main" id="{06EBB279-5016-27F1-288E-E01833D508D1}"/>
              </a:ext>
            </a:extLst>
          </p:cNvPr>
          <p:cNvGrpSpPr/>
          <p:nvPr/>
        </p:nvGrpSpPr>
        <p:grpSpPr>
          <a:xfrm>
            <a:off x="5513024" y="4139144"/>
            <a:ext cx="2613303" cy="231027"/>
            <a:chOff x="5422350" y="4407069"/>
            <a:chExt cx="2613303" cy="231027"/>
          </a:xfrm>
        </p:grpSpPr>
        <p:sp>
          <p:nvSpPr>
            <p:cNvPr id="114710" name="Rectangle 53">
              <a:extLst>
                <a:ext uri="{FF2B5EF4-FFF2-40B4-BE49-F238E27FC236}">
                  <a16:creationId xmlns:a16="http://schemas.microsoft.com/office/drawing/2014/main" id="{08DF9BD3-EDA1-CCDC-8119-DC39E0258C16}"/>
                </a:ext>
              </a:extLst>
            </p:cNvPr>
            <p:cNvSpPr>
              <a:spLocks noChangeArrowheads="1"/>
            </p:cNvSpPr>
            <p:nvPr/>
          </p:nvSpPr>
          <p:spPr bwMode="auto">
            <a:xfrm>
              <a:off x="6061535" y="4407069"/>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地方交付税</a:t>
              </a:r>
            </a:p>
          </p:txBody>
        </p:sp>
        <p:sp>
          <p:nvSpPr>
            <p:cNvPr id="114711" name="Rectangle 86">
              <a:extLst>
                <a:ext uri="{FF2B5EF4-FFF2-40B4-BE49-F238E27FC236}">
                  <a16:creationId xmlns:a16="http://schemas.microsoft.com/office/drawing/2014/main" id="{449B3FA8-F3EC-BCBA-C721-51223E443614}"/>
                </a:ext>
              </a:extLst>
            </p:cNvPr>
            <p:cNvSpPr>
              <a:spLocks noChangeArrowheads="1"/>
            </p:cNvSpPr>
            <p:nvPr/>
          </p:nvSpPr>
          <p:spPr bwMode="auto">
            <a:xfrm>
              <a:off x="5422350" y="4407069"/>
              <a:ext cx="464097" cy="23102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2" name="Rectangle 53">
              <a:extLst>
                <a:ext uri="{FF2B5EF4-FFF2-40B4-BE49-F238E27FC236}">
                  <a16:creationId xmlns:a16="http://schemas.microsoft.com/office/drawing/2014/main" id="{E2C428E5-10C9-F030-C2AA-CB022B7397EB}"/>
                </a:ext>
              </a:extLst>
            </p:cNvPr>
            <p:cNvSpPr>
              <a:spLocks noChangeArrowheads="1"/>
            </p:cNvSpPr>
            <p:nvPr/>
          </p:nvSpPr>
          <p:spPr bwMode="auto">
            <a:xfrm>
              <a:off x="7246976" y="4407069"/>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2,150</a:t>
              </a:r>
              <a:r>
                <a:rPr lang="ja-JP" altLang="en-US" sz="1400" dirty="0">
                  <a:solidFill>
                    <a:srgbClr val="000000"/>
                  </a:solidFill>
                  <a:latin typeface="+mn-ea"/>
                  <a:ea typeface="+mn-ea"/>
                  <a:cs typeface="メイリオ" panose="020B0604030504040204" pitchFamily="50" charset="-128"/>
                </a:rPr>
                <a:t>億円</a:t>
              </a:r>
            </a:p>
          </p:txBody>
        </p:sp>
      </p:grpSp>
      <p:grpSp>
        <p:nvGrpSpPr>
          <p:cNvPr id="29" name="グループ化 28">
            <a:extLst>
              <a:ext uri="{FF2B5EF4-FFF2-40B4-BE49-F238E27FC236}">
                <a16:creationId xmlns:a16="http://schemas.microsoft.com/office/drawing/2014/main" id="{682652E8-6159-F0C6-C6E0-72D3F66C63F4}"/>
              </a:ext>
            </a:extLst>
          </p:cNvPr>
          <p:cNvGrpSpPr/>
          <p:nvPr/>
        </p:nvGrpSpPr>
        <p:grpSpPr>
          <a:xfrm>
            <a:off x="5518030" y="3855489"/>
            <a:ext cx="2594833" cy="245795"/>
            <a:chOff x="5424394" y="4007938"/>
            <a:chExt cx="2594833" cy="245795"/>
          </a:xfrm>
        </p:grpSpPr>
        <p:sp>
          <p:nvSpPr>
            <p:cNvPr id="114707" name="Rectangle 48">
              <a:extLst>
                <a:ext uri="{FF2B5EF4-FFF2-40B4-BE49-F238E27FC236}">
                  <a16:creationId xmlns:a16="http://schemas.microsoft.com/office/drawing/2014/main" id="{29B9CF19-7947-7ADF-7178-1DB3E964207D}"/>
                </a:ext>
              </a:extLst>
            </p:cNvPr>
            <p:cNvSpPr>
              <a:spLocks noChangeArrowheads="1"/>
            </p:cNvSpPr>
            <p:nvPr/>
          </p:nvSpPr>
          <p:spPr bwMode="auto">
            <a:xfrm>
              <a:off x="6063579" y="4022706"/>
              <a:ext cx="1256754"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地方特例交付金</a:t>
              </a:r>
            </a:p>
          </p:txBody>
        </p:sp>
        <p:sp>
          <p:nvSpPr>
            <p:cNvPr id="114708" name="Rectangle 85">
              <a:extLst>
                <a:ext uri="{FF2B5EF4-FFF2-40B4-BE49-F238E27FC236}">
                  <a16:creationId xmlns:a16="http://schemas.microsoft.com/office/drawing/2014/main" id="{900A5BEC-2303-F6C3-F090-582337819701}"/>
                </a:ext>
              </a:extLst>
            </p:cNvPr>
            <p:cNvSpPr>
              <a:spLocks noChangeArrowheads="1"/>
            </p:cNvSpPr>
            <p:nvPr/>
          </p:nvSpPr>
          <p:spPr bwMode="auto">
            <a:xfrm>
              <a:off x="5424394" y="4022706"/>
              <a:ext cx="464098" cy="231027"/>
            </a:xfrm>
            <a:prstGeom prst="rect">
              <a:avLst/>
            </a:prstGeom>
            <a:solidFill>
              <a:srgbClr val="009E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9" name="Rectangle 48">
              <a:extLst>
                <a:ext uri="{FF2B5EF4-FFF2-40B4-BE49-F238E27FC236}">
                  <a16:creationId xmlns:a16="http://schemas.microsoft.com/office/drawing/2014/main" id="{10ACAEB9-F7DF-FA37-92ED-816C0281DFD2}"/>
                </a:ext>
              </a:extLst>
            </p:cNvPr>
            <p:cNvSpPr>
              <a:spLocks noChangeArrowheads="1"/>
            </p:cNvSpPr>
            <p:nvPr/>
          </p:nvSpPr>
          <p:spPr bwMode="auto">
            <a:xfrm>
              <a:off x="7423819" y="4007938"/>
              <a:ext cx="595408"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75</a:t>
              </a:r>
              <a:r>
                <a:rPr lang="ja-JP" altLang="en-US" sz="1400" dirty="0">
                  <a:solidFill>
                    <a:srgbClr val="000000"/>
                  </a:solidFill>
                  <a:latin typeface="+mn-ea"/>
                  <a:ea typeface="+mn-ea"/>
                  <a:cs typeface="メイリオ" panose="020B0604030504040204" pitchFamily="50" charset="-128"/>
                </a:rPr>
                <a:t>億円</a:t>
              </a:r>
            </a:p>
          </p:txBody>
        </p:sp>
      </p:grpSp>
      <p:grpSp>
        <p:nvGrpSpPr>
          <p:cNvPr id="30" name="グループ化 29">
            <a:extLst>
              <a:ext uri="{FF2B5EF4-FFF2-40B4-BE49-F238E27FC236}">
                <a16:creationId xmlns:a16="http://schemas.microsoft.com/office/drawing/2014/main" id="{CC022D7C-4F64-4384-C3CC-EE46977131D9}"/>
              </a:ext>
            </a:extLst>
          </p:cNvPr>
          <p:cNvGrpSpPr/>
          <p:nvPr/>
        </p:nvGrpSpPr>
        <p:grpSpPr>
          <a:xfrm>
            <a:off x="5498695" y="2873837"/>
            <a:ext cx="2613303" cy="233071"/>
            <a:chOff x="5428481" y="3219821"/>
            <a:chExt cx="2613303" cy="233071"/>
          </a:xfrm>
        </p:grpSpPr>
        <p:sp>
          <p:nvSpPr>
            <p:cNvPr id="114704" name="Rectangle 43">
              <a:extLst>
                <a:ext uri="{FF2B5EF4-FFF2-40B4-BE49-F238E27FC236}">
                  <a16:creationId xmlns:a16="http://schemas.microsoft.com/office/drawing/2014/main" id="{5E6EAFD9-4104-08A4-A6B3-46800A043362}"/>
                </a:ext>
              </a:extLst>
            </p:cNvPr>
            <p:cNvSpPr>
              <a:spLocks noChangeArrowheads="1"/>
            </p:cNvSpPr>
            <p:nvPr/>
          </p:nvSpPr>
          <p:spPr bwMode="auto">
            <a:xfrm>
              <a:off x="6067666" y="3228634"/>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税</a:t>
              </a:r>
            </a:p>
          </p:txBody>
        </p:sp>
        <p:sp>
          <p:nvSpPr>
            <p:cNvPr id="114705" name="Rectangle 83">
              <a:extLst>
                <a:ext uri="{FF2B5EF4-FFF2-40B4-BE49-F238E27FC236}">
                  <a16:creationId xmlns:a16="http://schemas.microsoft.com/office/drawing/2014/main" id="{60A805E1-117E-CFC0-80B1-5A06A55B42CF}"/>
                </a:ext>
              </a:extLst>
            </p:cNvPr>
            <p:cNvSpPr>
              <a:spLocks noChangeArrowheads="1"/>
            </p:cNvSpPr>
            <p:nvPr/>
          </p:nvSpPr>
          <p:spPr bwMode="auto">
            <a:xfrm>
              <a:off x="5428481" y="3219821"/>
              <a:ext cx="464098" cy="233071"/>
            </a:xfrm>
            <a:prstGeom prst="rect">
              <a:avLst/>
            </a:prstGeom>
            <a:solidFill>
              <a:srgbClr val="6AE2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6" name="Rectangle 43">
              <a:extLst>
                <a:ext uri="{FF2B5EF4-FFF2-40B4-BE49-F238E27FC236}">
                  <a16:creationId xmlns:a16="http://schemas.microsoft.com/office/drawing/2014/main" id="{C4B0CE86-FB9A-C721-55D6-A8B7ECA544B4}"/>
                </a:ext>
              </a:extLst>
            </p:cNvPr>
            <p:cNvSpPr>
              <a:spLocks noChangeArrowheads="1"/>
            </p:cNvSpPr>
            <p:nvPr/>
          </p:nvSpPr>
          <p:spPr bwMode="auto">
            <a:xfrm>
              <a:off x="7253107" y="3228634"/>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1,622</a:t>
              </a:r>
              <a:r>
                <a:rPr lang="ja-JP" altLang="en-US" sz="1400" dirty="0">
                  <a:solidFill>
                    <a:srgbClr val="000000"/>
                  </a:solidFill>
                  <a:latin typeface="+mn-ea"/>
                  <a:ea typeface="+mn-ea"/>
                  <a:cs typeface="メイリオ" panose="020B0604030504040204" pitchFamily="50" charset="-128"/>
                </a:rPr>
                <a:t>億円</a:t>
              </a:r>
            </a:p>
          </p:txBody>
        </p:sp>
      </p:grpSp>
      <p:grpSp>
        <p:nvGrpSpPr>
          <p:cNvPr id="31" name="グループ化 30">
            <a:extLst>
              <a:ext uri="{FF2B5EF4-FFF2-40B4-BE49-F238E27FC236}">
                <a16:creationId xmlns:a16="http://schemas.microsoft.com/office/drawing/2014/main" id="{7F085248-66BD-5310-1A60-F5E20884CE01}"/>
              </a:ext>
            </a:extLst>
          </p:cNvPr>
          <p:cNvGrpSpPr/>
          <p:nvPr/>
        </p:nvGrpSpPr>
        <p:grpSpPr>
          <a:xfrm>
            <a:off x="5498695" y="3163897"/>
            <a:ext cx="2605633" cy="231027"/>
            <a:chOff x="5424394" y="3597454"/>
            <a:chExt cx="2605633" cy="231027"/>
          </a:xfrm>
        </p:grpSpPr>
        <p:sp>
          <p:nvSpPr>
            <p:cNvPr id="114701" name="Rectangle 84">
              <a:extLst>
                <a:ext uri="{FF2B5EF4-FFF2-40B4-BE49-F238E27FC236}">
                  <a16:creationId xmlns:a16="http://schemas.microsoft.com/office/drawing/2014/main" id="{A4B49B8E-7309-A6C5-F210-71D810F9F817}"/>
                </a:ext>
              </a:extLst>
            </p:cNvPr>
            <p:cNvSpPr>
              <a:spLocks noChangeArrowheads="1"/>
            </p:cNvSpPr>
            <p:nvPr/>
          </p:nvSpPr>
          <p:spPr bwMode="auto">
            <a:xfrm>
              <a:off x="5424394" y="3597454"/>
              <a:ext cx="464098" cy="231027"/>
            </a:xfrm>
            <a:prstGeom prst="rect">
              <a:avLst/>
            </a:prstGeom>
            <a:solidFill>
              <a:srgbClr val="EEC9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2" name="Rectangle 58">
              <a:extLst>
                <a:ext uri="{FF2B5EF4-FFF2-40B4-BE49-F238E27FC236}">
                  <a16:creationId xmlns:a16="http://schemas.microsoft.com/office/drawing/2014/main" id="{EC7372B5-9BE7-57E8-D1B7-9CE9BA473A73}"/>
                </a:ext>
              </a:extLst>
            </p:cNvPr>
            <p:cNvSpPr>
              <a:spLocks noChangeArrowheads="1"/>
            </p:cNvSpPr>
            <p:nvPr/>
          </p:nvSpPr>
          <p:spPr bwMode="auto">
            <a:xfrm>
              <a:off x="6063579" y="3597454"/>
              <a:ext cx="976968" cy="215444"/>
            </a:xfrm>
            <a:prstGeom prst="rect">
              <a:avLst/>
            </a:prstGeom>
            <a:noFill/>
            <a:ln w="9525">
              <a:noFill/>
              <a:miter lim="800000"/>
              <a:headEnd/>
              <a:tailEnd/>
            </a:ln>
          </p:spPr>
          <p:txBody>
            <a:bodyPr wrap="squar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地方譲与税</a:t>
              </a:r>
            </a:p>
          </p:txBody>
        </p:sp>
        <p:sp>
          <p:nvSpPr>
            <p:cNvPr id="114703" name="Rectangle 58">
              <a:extLst>
                <a:ext uri="{FF2B5EF4-FFF2-40B4-BE49-F238E27FC236}">
                  <a16:creationId xmlns:a16="http://schemas.microsoft.com/office/drawing/2014/main" id="{5F0A06DA-B798-9CA5-7554-017400D456C0}"/>
                </a:ext>
              </a:extLst>
            </p:cNvPr>
            <p:cNvSpPr>
              <a:spLocks noChangeArrowheads="1"/>
            </p:cNvSpPr>
            <p:nvPr/>
          </p:nvSpPr>
          <p:spPr bwMode="auto">
            <a:xfrm>
              <a:off x="7053058" y="3597454"/>
              <a:ext cx="976969"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302</a:t>
              </a:r>
              <a:r>
                <a:rPr lang="ja-JP" altLang="en-US" sz="1400" dirty="0">
                  <a:solidFill>
                    <a:srgbClr val="000000"/>
                  </a:solidFill>
                  <a:latin typeface="+mn-ea"/>
                  <a:ea typeface="+mn-ea"/>
                  <a:cs typeface="メイリオ" panose="020B0604030504040204" pitchFamily="50" charset="-128"/>
                </a:rPr>
                <a:t>億円</a:t>
              </a:r>
            </a:p>
          </p:txBody>
        </p:sp>
      </p:grpSp>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5498695" y="5817726"/>
            <a:ext cx="2616999" cy="231026"/>
            <a:chOff x="5428482" y="5615359"/>
            <a:chExt cx="2616999" cy="231026"/>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6067667" y="5615359"/>
              <a:ext cx="538609"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その他</a:t>
              </a:r>
            </a:p>
          </p:txBody>
        </p:sp>
        <p:sp>
          <p:nvSpPr>
            <p:cNvPr id="114699" name="Rectangle 89">
              <a:extLst>
                <a:ext uri="{FF2B5EF4-FFF2-40B4-BE49-F238E27FC236}">
                  <a16:creationId xmlns:a16="http://schemas.microsoft.com/office/drawing/2014/main" id="{8036F40A-C38C-2986-D495-7D919DCD068F}"/>
                </a:ext>
              </a:extLst>
            </p:cNvPr>
            <p:cNvSpPr>
              <a:spLocks noChangeArrowheads="1"/>
            </p:cNvSpPr>
            <p:nvPr/>
          </p:nvSpPr>
          <p:spPr bwMode="auto">
            <a:xfrm>
              <a:off x="5428482" y="5615359"/>
              <a:ext cx="464098" cy="23102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7256804" y="5616543"/>
              <a:ext cx="788677" cy="215444"/>
            </a:xfrm>
            <a:prstGeom prst="rect">
              <a:avLst/>
            </a:prstGeom>
            <a:noFill/>
            <a:ln w="9525">
              <a:noFill/>
              <a:miter lim="800000"/>
              <a:headEnd/>
              <a:tailEnd/>
            </a:ln>
          </p:spPr>
          <p:txBody>
            <a:bodyPr wrap="none" lIns="0" tIns="0" rIns="0" bIns="0">
              <a:spAutoFit/>
            </a:bodyPr>
            <a:lstStyle/>
            <a:p>
              <a:pPr algn="r" eaLnBrk="1" hangingPunct="1">
                <a:defRPr/>
              </a:pPr>
              <a:r>
                <a:rPr lang="en-US" altLang="ja-JP" sz="1400" dirty="0">
                  <a:solidFill>
                    <a:srgbClr val="000000"/>
                  </a:solidFill>
                  <a:latin typeface="+mn-ea"/>
                  <a:ea typeface="+mn-ea"/>
                  <a:cs typeface="メイリオ" panose="020B0604030504040204" pitchFamily="50" charset="-128"/>
                </a:rPr>
                <a:t>1,671</a:t>
              </a:r>
              <a:r>
                <a:rPr lang="ja-JP" altLang="en-US" sz="1400" dirty="0">
                  <a:solidFill>
                    <a:srgbClr val="000000"/>
                  </a:solidFill>
                  <a:latin typeface="+mn-ea"/>
                  <a:ea typeface="+mn-ea"/>
                  <a:cs typeface="メイリオ" panose="020B0604030504040204" pitchFamily="50" charset="-128"/>
                </a:rPr>
                <a:t>億円</a:t>
              </a:r>
            </a:p>
          </p:txBody>
        </p:sp>
      </p:grpSp>
      <p:grpSp>
        <p:nvGrpSpPr>
          <p:cNvPr id="114689" name="グループ化 114688">
            <a:extLst>
              <a:ext uri="{FF2B5EF4-FFF2-40B4-BE49-F238E27FC236}">
                <a16:creationId xmlns:a16="http://schemas.microsoft.com/office/drawing/2014/main" id="{1912B9C9-C802-4B15-A2AB-472CE1578804}"/>
              </a:ext>
            </a:extLst>
          </p:cNvPr>
          <p:cNvGrpSpPr/>
          <p:nvPr/>
        </p:nvGrpSpPr>
        <p:grpSpPr>
          <a:xfrm>
            <a:off x="5498695" y="5521769"/>
            <a:ext cx="2615278" cy="233071"/>
            <a:chOff x="5420305" y="5194196"/>
            <a:chExt cx="2615278" cy="233071"/>
          </a:xfrm>
        </p:grpSpPr>
        <p:sp>
          <p:nvSpPr>
            <p:cNvPr id="114694" name="Rectangle 68">
              <a:extLst>
                <a:ext uri="{FF2B5EF4-FFF2-40B4-BE49-F238E27FC236}">
                  <a16:creationId xmlns:a16="http://schemas.microsoft.com/office/drawing/2014/main" id="{4C432F48-3BEF-4AF1-06BD-8568FB257688}"/>
                </a:ext>
              </a:extLst>
            </p:cNvPr>
            <p:cNvSpPr>
              <a:spLocks noChangeArrowheads="1"/>
            </p:cNvSpPr>
            <p:nvPr/>
          </p:nvSpPr>
          <p:spPr bwMode="auto">
            <a:xfrm>
              <a:off x="6059490" y="5194196"/>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債</a:t>
              </a:r>
              <a:endParaRPr lang="ja-JP" altLang="en-US" sz="1200" dirty="0">
                <a:solidFill>
                  <a:srgbClr val="000000"/>
                </a:solidFill>
                <a:latin typeface="+mn-ea"/>
                <a:ea typeface="+mn-ea"/>
                <a:cs typeface="メイリオ" panose="020B0604030504040204" pitchFamily="50" charset="-128"/>
              </a:endParaRPr>
            </a:p>
          </p:txBody>
        </p:sp>
        <p:sp>
          <p:nvSpPr>
            <p:cNvPr id="114696" name="Rectangle 88">
              <a:extLst>
                <a:ext uri="{FF2B5EF4-FFF2-40B4-BE49-F238E27FC236}">
                  <a16:creationId xmlns:a16="http://schemas.microsoft.com/office/drawing/2014/main" id="{A5688121-0FD1-1E4A-F82F-77E710A78172}"/>
                </a:ext>
              </a:extLst>
            </p:cNvPr>
            <p:cNvSpPr>
              <a:spLocks noChangeArrowheads="1"/>
            </p:cNvSpPr>
            <p:nvPr/>
          </p:nvSpPr>
          <p:spPr bwMode="auto">
            <a:xfrm>
              <a:off x="5420305" y="5194196"/>
              <a:ext cx="464098" cy="233071"/>
            </a:xfrm>
            <a:prstGeom prst="rect">
              <a:avLst/>
            </a:prstGeom>
            <a:solidFill>
              <a:srgbClr val="A79C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697" name="Rectangle 68">
              <a:extLst>
                <a:ext uri="{FF2B5EF4-FFF2-40B4-BE49-F238E27FC236}">
                  <a16:creationId xmlns:a16="http://schemas.microsoft.com/office/drawing/2014/main" id="{AA9A72F7-E230-67EE-DB80-0BFA5BB8E003}"/>
                </a:ext>
              </a:extLst>
            </p:cNvPr>
            <p:cNvSpPr>
              <a:spLocks noChangeArrowheads="1"/>
            </p:cNvSpPr>
            <p:nvPr/>
          </p:nvSpPr>
          <p:spPr bwMode="auto">
            <a:xfrm>
              <a:off x="7383160" y="5194196"/>
              <a:ext cx="652423"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584</a:t>
              </a:r>
              <a:r>
                <a:rPr lang="ja-JP" altLang="en-US" sz="1400" dirty="0">
                  <a:solidFill>
                    <a:srgbClr val="000000"/>
                  </a:solidFill>
                  <a:latin typeface="+mn-ea"/>
                  <a:ea typeface="+mn-ea"/>
                  <a:cs typeface="メイリオ" panose="020B0604030504040204" pitchFamily="50" charset="-128"/>
                </a:rPr>
                <a:t>億円</a:t>
              </a:r>
            </a:p>
          </p:txBody>
        </p:sp>
      </p:gr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15" name="グループ化 14">
            <a:extLst>
              <a:ext uri="{FF2B5EF4-FFF2-40B4-BE49-F238E27FC236}">
                <a16:creationId xmlns:a16="http://schemas.microsoft.com/office/drawing/2014/main" id="{4D5AF31D-09FB-E228-D6F8-3035019F5FA9}"/>
              </a:ext>
            </a:extLst>
          </p:cNvPr>
          <p:cNvGrpSpPr/>
          <p:nvPr/>
        </p:nvGrpSpPr>
        <p:grpSpPr>
          <a:xfrm>
            <a:off x="-105865" y="2723271"/>
            <a:ext cx="5283451" cy="3869531"/>
            <a:chOff x="-105865" y="2723271"/>
            <a:chExt cx="5283451" cy="3869531"/>
          </a:xfrm>
        </p:grpSpPr>
        <p:graphicFrame>
          <p:nvGraphicFramePr>
            <p:cNvPr id="10" name="グラフ 9">
              <a:extLst>
                <a:ext uri="{FF2B5EF4-FFF2-40B4-BE49-F238E27FC236}">
                  <a16:creationId xmlns:a16="http://schemas.microsoft.com/office/drawing/2014/main" id="{C17BA96D-F769-A48D-7682-35C0C2D35497}"/>
                </a:ext>
              </a:extLst>
            </p:cNvPr>
            <p:cNvGraphicFramePr/>
            <p:nvPr/>
          </p:nvGraphicFramePr>
          <p:xfrm>
            <a:off x="-105865" y="2723271"/>
            <a:ext cx="4528345" cy="386953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グループ化 10">
              <a:extLst>
                <a:ext uri="{FF2B5EF4-FFF2-40B4-BE49-F238E27FC236}">
                  <a16:creationId xmlns:a16="http://schemas.microsoft.com/office/drawing/2014/main" id="{615B37AC-B649-4BF0-4256-3121FF31C05D}"/>
                </a:ext>
              </a:extLst>
            </p:cNvPr>
            <p:cNvGrpSpPr/>
            <p:nvPr/>
          </p:nvGrpSpPr>
          <p:grpSpPr>
            <a:xfrm>
              <a:off x="1413700" y="3958462"/>
              <a:ext cx="1490552" cy="1490552"/>
              <a:chOff x="1974616" y="3951980"/>
              <a:chExt cx="1490552" cy="1490552"/>
            </a:xfrm>
          </p:grpSpPr>
          <p:sp>
            <p:nvSpPr>
              <p:cNvPr id="20" name="楕円 19">
                <a:extLst>
                  <a:ext uri="{FF2B5EF4-FFF2-40B4-BE49-F238E27FC236}">
                    <a16:creationId xmlns:a16="http://schemas.microsoft.com/office/drawing/2014/main" id="{ADBB36D4-EF57-F033-793D-75C141B74542}"/>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1A8A0772-DBB9-D363-DA1C-32D99C448605}"/>
                  </a:ext>
                </a:extLst>
              </p:cNvPr>
              <p:cNvSpPr txBox="1"/>
              <p:nvPr/>
            </p:nvSpPr>
            <p:spPr>
              <a:xfrm>
                <a:off x="2205968" y="4419263"/>
                <a:ext cx="1027845" cy="538096"/>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歳入総額</a:t>
                </a:r>
                <a:endParaRPr lang="en-US" altLang="zh-TW" sz="1600" i="0" u="none" strike="noStrike" dirty="0">
                  <a:solidFill>
                    <a:srgbClr val="000000"/>
                  </a:solidFill>
                  <a:effectLst/>
                  <a:latin typeface="+mn-ea"/>
                  <a:ea typeface="+mn-ea"/>
                </a:endParaRPr>
              </a:p>
              <a:p>
                <a:pPr algn="ctr" rtl="0">
                  <a:lnSpc>
                    <a:spcPct val="80000"/>
                  </a:lnSpc>
                  <a:spcBef>
                    <a:spcPts val="0"/>
                  </a:spcBef>
                  <a:spcAft>
                    <a:spcPts val="500"/>
                  </a:spcAft>
                </a:pPr>
                <a:r>
                  <a:rPr lang="en-US" altLang="ja-JP" sz="1500" i="0" u="none" strike="noStrike" dirty="0">
                    <a:solidFill>
                      <a:srgbClr val="000000"/>
                    </a:solidFill>
                    <a:effectLst/>
                    <a:latin typeface="+mn-ea"/>
                    <a:ea typeface="+mn-ea"/>
                  </a:rPr>
                  <a:t>7,514</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sp>
          <p:nvSpPr>
            <p:cNvPr id="12" name="テキスト ボックス 11">
              <a:extLst>
                <a:ext uri="{FF2B5EF4-FFF2-40B4-BE49-F238E27FC236}">
                  <a16:creationId xmlns:a16="http://schemas.microsoft.com/office/drawing/2014/main" id="{BDFD7D88-C668-6BA1-9A00-E3E72329752B}"/>
                </a:ext>
              </a:extLst>
            </p:cNvPr>
            <p:cNvSpPr txBox="1"/>
            <p:nvPr/>
          </p:nvSpPr>
          <p:spPr>
            <a:xfrm>
              <a:off x="1088767" y="3429000"/>
              <a:ext cx="704039" cy="523220"/>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22.2%</a:t>
              </a:r>
              <a:endParaRPr kumimoji="1" lang="ja-JP" altLang="en-US" sz="1800" dirty="0">
                <a:latin typeface="+mn-ea"/>
                <a:ea typeface="+mn-ea"/>
              </a:endParaRPr>
            </a:p>
          </p:txBody>
        </p:sp>
        <p:sp>
          <p:nvSpPr>
            <p:cNvPr id="17" name="テキスト ボックス 16">
              <a:extLst>
                <a:ext uri="{FF2B5EF4-FFF2-40B4-BE49-F238E27FC236}">
                  <a16:creationId xmlns:a16="http://schemas.microsoft.com/office/drawing/2014/main" id="{82BE217D-8CFD-94B0-E207-D1C78CCAF320}"/>
                </a:ext>
              </a:extLst>
            </p:cNvPr>
            <p:cNvSpPr txBox="1"/>
            <p:nvPr/>
          </p:nvSpPr>
          <p:spPr>
            <a:xfrm>
              <a:off x="506232" y="4520736"/>
              <a:ext cx="543739" cy="523220"/>
            </a:xfrm>
            <a:prstGeom prst="rect">
              <a:avLst/>
            </a:prstGeom>
            <a:noFill/>
          </p:spPr>
          <p:txBody>
            <a:bodyPr wrap="none" rtlCol="0">
              <a:spAutoFit/>
            </a:bodyPr>
            <a:lstStyle/>
            <a:p>
              <a:pPr algn="ctr"/>
              <a:r>
                <a:rPr lang="ja-JP" altLang="en-US" sz="1400" dirty="0">
                  <a:solidFill>
                    <a:srgbClr val="000000"/>
                  </a:solidFill>
                  <a:latin typeface="+mn-ea"/>
                </a:rPr>
                <a:t>県</a:t>
              </a:r>
              <a:r>
                <a:rPr lang="ja-JP" altLang="en-US" sz="1400" b="0" i="0" u="none" strike="noStrike" dirty="0">
                  <a:solidFill>
                    <a:srgbClr val="000000"/>
                  </a:solidFill>
                  <a:effectLst/>
                  <a:latin typeface="+mn-ea"/>
                  <a:ea typeface="+mn-ea"/>
                </a:rPr>
                <a:t>債</a:t>
              </a:r>
            </a:p>
            <a:p>
              <a:pPr algn="ctr"/>
              <a:r>
                <a:rPr lang="en-US" altLang="ja-JP" sz="1400" b="0" i="0" u="none" strike="noStrike" dirty="0">
                  <a:solidFill>
                    <a:srgbClr val="000000"/>
                  </a:solidFill>
                  <a:effectLst/>
                  <a:latin typeface="+mn-ea"/>
                  <a:ea typeface="+mn-ea"/>
                </a:rPr>
                <a:t>7.8%</a:t>
              </a:r>
              <a:endParaRPr kumimoji="1" lang="ja-JP" altLang="en-US" sz="1800" dirty="0">
                <a:latin typeface="+mn-ea"/>
                <a:ea typeface="+mn-ea"/>
              </a:endParaRPr>
            </a:p>
          </p:txBody>
        </p:sp>
        <p:sp>
          <p:nvSpPr>
            <p:cNvPr id="18" name="テキスト ボックス 17">
              <a:extLst>
                <a:ext uri="{FF2B5EF4-FFF2-40B4-BE49-F238E27FC236}">
                  <a16:creationId xmlns:a16="http://schemas.microsoft.com/office/drawing/2014/main" id="{20706B96-1422-1821-9FFA-071571C94B22}"/>
                </a:ext>
              </a:extLst>
            </p:cNvPr>
            <p:cNvSpPr txBox="1"/>
            <p:nvPr/>
          </p:nvSpPr>
          <p:spPr>
            <a:xfrm>
              <a:off x="2224122" y="5424991"/>
              <a:ext cx="1082348" cy="523220"/>
            </a:xfrm>
            <a:prstGeom prst="rect">
              <a:avLst/>
            </a:prstGeom>
            <a:noFill/>
          </p:spPr>
          <p:txBody>
            <a:bodyPr wrap="none" rtlCol="0">
              <a:spAutoFit/>
            </a:bodyPr>
            <a:lstStyle/>
            <a:p>
              <a:pPr algn="ctr"/>
              <a:r>
                <a:rPr lang="ja-JP" altLang="en-US" sz="1400" dirty="0">
                  <a:latin typeface="+mn-ea"/>
                  <a:ea typeface="+mn-ea"/>
                </a:rPr>
                <a:t>地方交付税</a:t>
              </a:r>
            </a:p>
            <a:p>
              <a:pPr algn="ctr"/>
              <a:r>
                <a:rPr lang="en-US" altLang="ja-JP" sz="1400" b="0" i="0" u="none" strike="noStrike" dirty="0">
                  <a:solidFill>
                    <a:srgbClr val="000000"/>
                  </a:solidFill>
                  <a:effectLst/>
                  <a:latin typeface="+mn-ea"/>
                  <a:ea typeface="+mn-ea"/>
                </a:rPr>
                <a:t>28.6%</a:t>
              </a:r>
              <a:endParaRPr kumimoji="1" lang="ja-JP" altLang="en-US" sz="1800" dirty="0">
                <a:latin typeface="+mn-ea"/>
                <a:ea typeface="+mn-ea"/>
              </a:endParaRPr>
            </a:p>
          </p:txBody>
        </p:sp>
        <p:sp>
          <p:nvSpPr>
            <p:cNvPr id="32" name="テキスト ボックス 31">
              <a:extLst>
                <a:ext uri="{FF2B5EF4-FFF2-40B4-BE49-F238E27FC236}">
                  <a16:creationId xmlns:a16="http://schemas.microsoft.com/office/drawing/2014/main" id="{4703F55E-A8CD-D429-2302-F31C9B115A78}"/>
                </a:ext>
              </a:extLst>
            </p:cNvPr>
            <p:cNvSpPr txBox="1"/>
            <p:nvPr/>
          </p:nvSpPr>
          <p:spPr>
            <a:xfrm>
              <a:off x="3549178" y="4303835"/>
              <a:ext cx="1082348" cy="523220"/>
            </a:xfrm>
            <a:prstGeom prst="rect">
              <a:avLst/>
            </a:prstGeom>
            <a:noFill/>
          </p:spPr>
          <p:txBody>
            <a:bodyPr wrap="none" rtlCol="0">
              <a:spAutoFit/>
            </a:bodyPr>
            <a:lstStyle/>
            <a:p>
              <a:pPr algn="ctr"/>
              <a:r>
                <a:rPr kumimoji="1" lang="ja-JP" altLang="en-US" sz="1400" dirty="0">
                  <a:latin typeface="+mn-ea"/>
                  <a:ea typeface="+mn-ea"/>
                </a:rPr>
                <a:t>地方譲与税</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4.0%</a:t>
              </a:r>
              <a:endParaRPr kumimoji="1" lang="ja-JP" altLang="en-US" sz="1800" dirty="0">
                <a:latin typeface="+mn-ea"/>
                <a:ea typeface="+mn-ea"/>
              </a:endParaRPr>
            </a:p>
          </p:txBody>
        </p:sp>
        <p:sp>
          <p:nvSpPr>
            <p:cNvPr id="47" name="テキスト ボックス 46">
              <a:extLst>
                <a:ext uri="{FF2B5EF4-FFF2-40B4-BE49-F238E27FC236}">
                  <a16:creationId xmlns:a16="http://schemas.microsoft.com/office/drawing/2014/main" id="{C4FE1432-DFC3-3C21-93F6-2BA648904742}"/>
                </a:ext>
              </a:extLst>
            </p:cNvPr>
            <p:cNvSpPr txBox="1"/>
            <p:nvPr/>
          </p:nvSpPr>
          <p:spPr>
            <a:xfrm>
              <a:off x="3736166" y="5364309"/>
              <a:ext cx="1441420" cy="523220"/>
            </a:xfrm>
            <a:prstGeom prst="rect">
              <a:avLst/>
            </a:prstGeom>
            <a:noFill/>
          </p:spPr>
          <p:txBody>
            <a:bodyPr wrap="none" rtlCol="0">
              <a:spAutoFit/>
            </a:bodyPr>
            <a:lstStyle/>
            <a:p>
              <a:pPr algn="ctr"/>
              <a:r>
                <a:rPr kumimoji="1" lang="ja-JP" altLang="en-US" sz="1400" dirty="0">
                  <a:latin typeface="+mn-ea"/>
                  <a:ea typeface="+mn-ea"/>
                </a:rPr>
                <a:t>地方特例交付金</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1.0%</a:t>
              </a:r>
              <a:endParaRPr kumimoji="1" lang="ja-JP" altLang="en-US" sz="1800" dirty="0">
                <a:latin typeface="+mn-ea"/>
                <a:ea typeface="+mn-ea"/>
              </a:endParaRPr>
            </a:p>
          </p:txBody>
        </p:sp>
        <p:sp>
          <p:nvSpPr>
            <p:cNvPr id="55" name="テキスト ボックス 54">
              <a:extLst>
                <a:ext uri="{FF2B5EF4-FFF2-40B4-BE49-F238E27FC236}">
                  <a16:creationId xmlns:a16="http://schemas.microsoft.com/office/drawing/2014/main" id="{CE79B933-636C-49E8-2A96-B5DEBD728E03}"/>
                </a:ext>
              </a:extLst>
            </p:cNvPr>
            <p:cNvSpPr txBox="1"/>
            <p:nvPr/>
          </p:nvSpPr>
          <p:spPr>
            <a:xfrm>
              <a:off x="700774" y="5349871"/>
              <a:ext cx="1210589" cy="584775"/>
            </a:xfrm>
            <a:prstGeom prst="rect">
              <a:avLst/>
            </a:prstGeom>
            <a:noFill/>
          </p:spPr>
          <p:txBody>
            <a:bodyPr wrap="none" rtlCol="0">
              <a:spAutoFit/>
            </a:bodyPr>
            <a:lstStyle/>
            <a:p>
              <a:pPr algn="ctr"/>
              <a:r>
                <a:rPr lang="ja-JP" altLang="en-US" sz="1600" dirty="0">
                  <a:latin typeface="+mn-ea"/>
                  <a:ea typeface="+mn-ea"/>
                </a:rPr>
                <a:t>国庫支出金</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14.8%</a:t>
              </a:r>
              <a:endParaRPr kumimoji="1" lang="ja-JP" altLang="en-US" sz="2000" dirty="0">
                <a:latin typeface="+mn-ea"/>
                <a:ea typeface="+mn-ea"/>
              </a:endParaRPr>
            </a:p>
          </p:txBody>
        </p:sp>
        <p:sp>
          <p:nvSpPr>
            <p:cNvPr id="56" name="テキスト ボックス 55">
              <a:extLst>
                <a:ext uri="{FF2B5EF4-FFF2-40B4-BE49-F238E27FC236}">
                  <a16:creationId xmlns:a16="http://schemas.microsoft.com/office/drawing/2014/main" id="{2A406DCB-2088-A055-D9DF-C58115DDF226}"/>
                </a:ext>
              </a:extLst>
            </p:cNvPr>
            <p:cNvSpPr txBox="1"/>
            <p:nvPr/>
          </p:nvSpPr>
          <p:spPr>
            <a:xfrm>
              <a:off x="2405344" y="3495111"/>
              <a:ext cx="1143834" cy="584775"/>
            </a:xfrm>
            <a:prstGeom prst="rect">
              <a:avLst/>
            </a:prstGeom>
            <a:noFill/>
          </p:spPr>
          <p:txBody>
            <a:bodyPr wrap="square" rtlCol="0">
              <a:spAutoFit/>
            </a:bodyPr>
            <a:lstStyle/>
            <a:p>
              <a:pPr algn="ctr"/>
              <a:r>
                <a:rPr lang="ja-JP" altLang="en-US" sz="1600" dirty="0">
                  <a:latin typeface="+mn-ea"/>
                </a:rPr>
                <a:t>県</a:t>
              </a:r>
              <a:r>
                <a:rPr lang="ja-JP" altLang="en-US" sz="1600" dirty="0">
                  <a:latin typeface="+mn-ea"/>
                  <a:ea typeface="+mn-ea"/>
                </a:rPr>
                <a:t>税</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21.6%</a:t>
              </a:r>
              <a:endParaRPr kumimoji="1" lang="ja-JP" altLang="en-US" sz="2000" dirty="0">
                <a:latin typeface="+mn-ea"/>
                <a:ea typeface="+mn-ea"/>
              </a:endParaRPr>
            </a:p>
          </p:txBody>
        </p:sp>
      </p:grpSp>
      <p:pic>
        <p:nvPicPr>
          <p:cNvPr id="2" name="グラフィックス 1">
            <a:extLst>
              <a:ext uri="{FF2B5EF4-FFF2-40B4-BE49-F238E27FC236}">
                <a16:creationId xmlns:a16="http://schemas.microsoft.com/office/drawing/2014/main" id="{7AC784A8-B184-C9E9-F1A7-41CBE720DF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3047" y="2859911"/>
            <a:ext cx="276225" cy="3593277"/>
          </a:xfrm>
          <a:prstGeom prst="rect">
            <a:avLst/>
          </a:prstGeom>
        </p:spPr>
      </p:pic>
      <p:sp>
        <p:nvSpPr>
          <p:cNvPr id="4" name="object 66">
            <a:extLst>
              <a:ext uri="{FF2B5EF4-FFF2-40B4-BE49-F238E27FC236}">
                <a16:creationId xmlns:a16="http://schemas.microsoft.com/office/drawing/2014/main" id="{1BA00DC3-B3A9-5077-4AC9-F2EE62B27AA0}"/>
              </a:ext>
            </a:extLst>
          </p:cNvPr>
          <p:cNvSpPr txBox="1"/>
          <p:nvPr/>
        </p:nvSpPr>
        <p:spPr>
          <a:xfrm>
            <a:off x="5466818" y="4380779"/>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地方交付税等</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住民がどの地域に住んでいても一定の水準の公共サービスを受けられる</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ように、国が各地方公共団体の財政力を調整するために交付するもの。</a:t>
            </a:r>
          </a:p>
        </p:txBody>
      </p:sp>
      <p:sp>
        <p:nvSpPr>
          <p:cNvPr id="16" name="object 66">
            <a:extLst>
              <a:ext uri="{FF2B5EF4-FFF2-40B4-BE49-F238E27FC236}">
                <a16:creationId xmlns:a16="http://schemas.microsoft.com/office/drawing/2014/main" id="{CE32CDD8-BDF4-4650-F973-CCB9BE2263A6}"/>
              </a:ext>
            </a:extLst>
          </p:cNvPr>
          <p:cNvSpPr txBox="1"/>
          <p:nvPr/>
        </p:nvSpPr>
        <p:spPr>
          <a:xfrm>
            <a:off x="5466819" y="5091151"/>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国庫支出金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a:t>
            </a:r>
            <a:r>
              <a:rPr lang="ja-JP" altLang="en-US" sz="800" spc="300" dirty="0">
                <a:solidFill>
                  <a:prstClr val="black"/>
                </a:solidFill>
                <a:latin typeface="+mn-ea"/>
                <a:ea typeface="+mn-ea"/>
              </a:rPr>
              <a:t> </a:t>
            </a:r>
            <a:r>
              <a:rPr lang="ja-JP" altLang="en-US" sz="800" dirty="0">
                <a:solidFill>
                  <a:prstClr val="black"/>
                </a:solidFill>
                <a:latin typeface="+mn-ea"/>
                <a:ea typeface="+mn-ea"/>
              </a:rPr>
              <a:t>国と地方公共団体が協力して行う事業の財源にあてるため、国が補助金・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en-US" altLang="ja-JP" sz="800" spc="300" dirty="0">
                <a:solidFill>
                  <a:prstClr val="black"/>
                </a:solidFill>
                <a:latin typeface="+mn-ea"/>
                <a:ea typeface="+mn-ea"/>
              </a:rPr>
              <a:t> </a:t>
            </a:r>
            <a:r>
              <a:rPr lang="ja-JP" altLang="en-US" sz="800" dirty="0">
                <a:solidFill>
                  <a:prstClr val="black"/>
                </a:solidFill>
                <a:latin typeface="+mn-ea"/>
                <a:ea typeface="+mn-ea"/>
              </a:rPr>
              <a:t>負担金として支出するもの。</a:t>
            </a:r>
          </a:p>
        </p:txBody>
      </p:sp>
      <p:sp>
        <p:nvSpPr>
          <p:cNvPr id="24" name="object 66">
            <a:extLst>
              <a:ext uri="{FF2B5EF4-FFF2-40B4-BE49-F238E27FC236}">
                <a16:creationId xmlns:a16="http://schemas.microsoft.com/office/drawing/2014/main" id="{52319509-41CD-844A-2E1C-6AF7D7C48759}"/>
              </a:ext>
            </a:extLst>
          </p:cNvPr>
          <p:cNvSpPr txBox="1"/>
          <p:nvPr/>
        </p:nvSpPr>
        <p:spPr>
          <a:xfrm>
            <a:off x="5466818" y="6086559"/>
            <a:ext cx="3426169"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その他自主財源</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県が融資したお金の返済や宝くじの運営による諸収入、特別会計や基金から　</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spc="200" dirty="0">
                <a:solidFill>
                  <a:prstClr val="black"/>
                </a:solidFill>
                <a:latin typeface="+mn-ea"/>
                <a:ea typeface="+mn-ea"/>
              </a:rPr>
              <a:t>　</a:t>
            </a:r>
            <a:r>
              <a:rPr lang="ja-JP" altLang="en-US" sz="800" dirty="0">
                <a:solidFill>
                  <a:prstClr val="black"/>
                </a:solidFill>
                <a:latin typeface="+mn-ea"/>
                <a:ea typeface="+mn-ea"/>
              </a:rPr>
              <a:t>の繰入金、使用料・手数料などがある。</a:t>
            </a:r>
            <a:endParaRPr lang="en-US" altLang="ja-JP" sz="800" dirty="0">
              <a:solidFill>
                <a:prstClr val="black"/>
              </a:solidFill>
              <a:latin typeface="+mn-ea"/>
              <a:ea typeface="+mn-ea"/>
            </a:endParaRPr>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bject 66">
            <a:extLst>
              <a:ext uri="{FF2B5EF4-FFF2-40B4-BE49-F238E27FC236}">
                <a16:creationId xmlns:a16="http://schemas.microsoft.com/office/drawing/2014/main" id="{1F3692F9-3D1B-4935-B546-D39DDED35122}"/>
              </a:ext>
            </a:extLst>
          </p:cNvPr>
          <p:cNvSpPr txBox="1"/>
          <p:nvPr/>
        </p:nvSpPr>
        <p:spPr>
          <a:xfrm>
            <a:off x="5446827" y="3433017"/>
            <a:ext cx="3677182"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地方譲与税</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手続上、国税として納税されている税金、その全部又は一部が地方公共団体</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に譲与されるもの。特別法人事業剰余譲与</a:t>
            </a:r>
            <a:r>
              <a:rPr lang="ja-JP" altLang="en-US" sz="800" dirty="0">
                <a:solidFill>
                  <a:prstClr val="black"/>
                </a:solidFill>
                <a:latin typeface="+mn-ea"/>
              </a:rPr>
              <a:t>税</a:t>
            </a:r>
            <a:r>
              <a:rPr lang="ja-JP" altLang="en-US" sz="800" dirty="0">
                <a:solidFill>
                  <a:prstClr val="black"/>
                </a:solidFill>
                <a:latin typeface="+mn-ea"/>
                <a:ea typeface="+mn-ea"/>
              </a:rPr>
              <a:t>、地方揮発油譲与税などがある。</a:t>
            </a:r>
          </a:p>
        </p:txBody>
      </p:sp>
      <p:cxnSp>
        <p:nvCxnSpPr>
          <p:cNvPr id="61" name="直線コネクタ 60">
            <a:extLst>
              <a:ext uri="{FF2B5EF4-FFF2-40B4-BE49-F238E27FC236}">
                <a16:creationId xmlns:a16="http://schemas.microsoft.com/office/drawing/2014/main" id="{E92C43A3-8543-40DF-9593-564764086BE3}"/>
              </a:ext>
            </a:extLst>
          </p:cNvPr>
          <p:cNvCxnSpPr>
            <a:cxnSpLocks/>
          </p:cNvCxnSpPr>
          <p:nvPr/>
        </p:nvCxnSpPr>
        <p:spPr bwMode="auto">
          <a:xfrm rot="16200000" flipH="1">
            <a:off x="3575687" y="5044675"/>
            <a:ext cx="652927" cy="85064"/>
          </a:xfrm>
          <a:prstGeom prst="bentConnector3">
            <a:avLst>
              <a:gd name="adj1" fmla="val 1147"/>
            </a:avLst>
          </a:prstGeom>
          <a:noFill/>
          <a:ln w="9525" cap="flat" cmpd="sng" algn="ctr">
            <a:solidFill>
              <a:schemeClr val="tx1"/>
            </a:solidFill>
            <a:prstDash val="solid"/>
            <a:round/>
            <a:headEnd type="oval" w="sm" len="sm"/>
            <a:tailEnd type="none" w="sm" len="sm"/>
          </a:ln>
          <a:effectLst/>
        </p:spPr>
      </p:cxnSp>
    </p:spTree>
    <p:custDataLst>
      <p:tags r:id="rId1"/>
    </p:custDataLst>
    <p:extLst>
      <p:ext uri="{BB962C8B-B14F-4D97-AF65-F5344CB8AC3E}">
        <p14:creationId xmlns:p14="http://schemas.microsoft.com/office/powerpoint/2010/main" val="53768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129A898-4567-1B26-A345-4CD550004737}"/>
              </a:ext>
            </a:extLst>
          </p:cNvPr>
          <p:cNvGrpSpPr/>
          <p:nvPr/>
        </p:nvGrpSpPr>
        <p:grpSpPr>
          <a:xfrm>
            <a:off x="223835" y="828486"/>
            <a:ext cx="8519134" cy="731186"/>
            <a:chOff x="323851" y="1085670"/>
            <a:chExt cx="8519134" cy="691521"/>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1085670"/>
              <a:ext cx="8519134" cy="691521"/>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489830" y="1149723"/>
              <a:ext cx="5420516"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grpSp>
        <p:nvGrpSpPr>
          <p:cNvPr id="21508" name="グループ化 21507">
            <a:extLst>
              <a:ext uri="{FF2B5EF4-FFF2-40B4-BE49-F238E27FC236}">
                <a16:creationId xmlns:a16="http://schemas.microsoft.com/office/drawing/2014/main" id="{C33DE6FA-EEFE-EB3B-DBF3-E856FBA2777F}"/>
              </a:ext>
            </a:extLst>
          </p:cNvPr>
          <p:cNvGrpSpPr>
            <a:grpSpLocks/>
          </p:cNvGrpSpPr>
          <p:nvPr/>
        </p:nvGrpSpPr>
        <p:grpSpPr>
          <a:xfrm>
            <a:off x="44670" y="388663"/>
            <a:ext cx="5067671" cy="6356660"/>
            <a:chOff x="388519" y="342004"/>
            <a:chExt cx="5067671" cy="6356660"/>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p:cNvGraphicFramePr>
            <p:nvPr>
              <p:extLst>
                <p:ext uri="{D42A27DB-BD31-4B8C-83A1-F6EECF244321}">
                  <p14:modId xmlns:p14="http://schemas.microsoft.com/office/powerpoint/2010/main" val="2107093020"/>
                </p:ext>
              </p:extLst>
            </p:nvPr>
          </p:nvGraphicFramePr>
          <p:xfrm>
            <a:off x="562663" y="2829133"/>
            <a:ext cx="4893527" cy="3869531"/>
          </p:xfrm>
          <a:graphic>
            <a:graphicData uri="http://schemas.openxmlformats.org/drawingml/2006/chart">
              <c:chart xmlns:c="http://schemas.openxmlformats.org/drawingml/2006/chart" xmlns:r="http://schemas.openxmlformats.org/officeDocument/2006/relationships" r:id="rId4"/>
            </a:graphicData>
          </a:graphic>
        </p:graphicFrame>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1543942" y="342004"/>
              <a:ext cx="474196" cy="154398"/>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5EC500FC-AADD-3315-08E3-574CC40D6FB8}"/>
                </a:ext>
              </a:extLst>
            </p:cNvPr>
            <p:cNvSpPr txBox="1">
              <a:spLocks/>
            </p:cNvSpPr>
            <p:nvPr/>
          </p:nvSpPr>
          <p:spPr>
            <a:xfrm>
              <a:off x="388519" y="4429616"/>
              <a:ext cx="851516" cy="646331"/>
            </a:xfrm>
            <a:prstGeom prst="rect">
              <a:avLst/>
            </a:prstGeom>
            <a:noFill/>
          </p:spPr>
          <p:txBody>
            <a:bodyPr wrap="none" rtlCol="0">
              <a:spAutoFit/>
            </a:bodyPr>
            <a:lstStyle/>
            <a:p>
              <a:pPr algn="ctr"/>
              <a:r>
                <a:rPr lang="ja-JP" altLang="en-US" sz="1200" b="0" i="0" u="none" strike="noStrike" dirty="0">
                  <a:solidFill>
                    <a:srgbClr val="000000"/>
                  </a:solidFill>
                  <a:effectLst/>
                  <a:latin typeface="+mn-ea"/>
                  <a:ea typeface="+mn-ea"/>
                </a:rPr>
                <a:t>警察費 </a:t>
              </a:r>
              <a:endParaRPr lang="en-US" altLang="ja-JP" sz="1200" b="0" i="0" u="none" strike="noStrike" dirty="0">
                <a:solidFill>
                  <a:srgbClr val="000000"/>
                </a:solidFill>
                <a:effectLst/>
                <a:latin typeface="+mn-ea"/>
                <a:ea typeface="+mn-ea"/>
              </a:endParaRPr>
            </a:p>
            <a:p>
              <a:pPr algn="ctr"/>
              <a:r>
                <a:rPr lang="en-US" altLang="ja-JP" sz="1200" b="0" i="0" u="none" strike="noStrike" dirty="0">
                  <a:solidFill>
                    <a:srgbClr val="000000"/>
                  </a:solidFill>
                  <a:effectLst/>
                  <a:latin typeface="+mn-ea"/>
                  <a:ea typeface="+mn-ea"/>
                </a:rPr>
                <a:t>4.8%</a:t>
              </a:r>
            </a:p>
            <a:p>
              <a:pPr algn="ctr"/>
              <a:r>
                <a:rPr lang="en-US" altLang="ja-JP" sz="1200" dirty="0">
                  <a:solidFill>
                    <a:srgbClr val="000000"/>
                  </a:solidFill>
                  <a:latin typeface="+mn-ea"/>
                </a:rPr>
                <a:t>(360</a:t>
              </a:r>
              <a:r>
                <a:rPr lang="ja-JP" altLang="en-US" sz="1200" dirty="0">
                  <a:solidFill>
                    <a:srgbClr val="000000"/>
                  </a:solidFill>
                  <a:latin typeface="+mn-ea"/>
                </a:rPr>
                <a:t>億円</a:t>
              </a:r>
              <a:r>
                <a:rPr lang="en-US" altLang="ja-JP" sz="1200" dirty="0">
                  <a:solidFill>
                    <a:srgbClr val="000000"/>
                  </a:solidFill>
                  <a:latin typeface="+mn-ea"/>
                </a:rPr>
                <a:t>)</a:t>
              </a:r>
              <a:endParaRPr lang="en-US" altLang="ja-JP" sz="1200" b="0" i="0" u="none" strike="noStrike" dirty="0">
                <a:solidFill>
                  <a:srgbClr val="000000"/>
                </a:solidFill>
                <a:effectLst/>
                <a:latin typeface="+mn-ea"/>
                <a:ea typeface="+mn-ea"/>
              </a:endParaRPr>
            </a:p>
          </p:txBody>
        </p:sp>
        <p:sp>
          <p:nvSpPr>
            <p:cNvPr id="15" name="テキスト ボックス 14">
              <a:extLst>
                <a:ext uri="{FF2B5EF4-FFF2-40B4-BE49-F238E27FC236}">
                  <a16:creationId xmlns:a16="http://schemas.microsoft.com/office/drawing/2014/main" id="{68915BB6-BAF9-E2DA-98BC-852ACE552EE1}"/>
                </a:ext>
              </a:extLst>
            </p:cNvPr>
            <p:cNvSpPr txBox="1">
              <a:spLocks/>
            </p:cNvSpPr>
            <p:nvPr/>
          </p:nvSpPr>
          <p:spPr>
            <a:xfrm>
              <a:off x="1164371" y="4906829"/>
              <a:ext cx="1135247" cy="461665"/>
            </a:xfrm>
            <a:prstGeom prst="rect">
              <a:avLst/>
            </a:prstGeom>
            <a:noFill/>
          </p:spPr>
          <p:txBody>
            <a:bodyPr wrap="none" rtlCol="0">
              <a:spAutoFit/>
            </a:bodyPr>
            <a:lstStyle/>
            <a:p>
              <a:pPr algn="ctr"/>
              <a:r>
                <a:rPr lang="ja-JP" altLang="en-US" sz="1200" b="0" i="0" u="none" strike="noStrike" dirty="0">
                  <a:solidFill>
                    <a:srgbClr val="000000"/>
                  </a:solidFill>
                  <a:effectLst/>
                  <a:latin typeface="+mn-ea"/>
                  <a:ea typeface="+mn-ea"/>
                </a:rPr>
                <a:t>農林水産業費</a:t>
              </a:r>
              <a:endParaRPr lang="en-US" altLang="ja-JP" sz="1200" b="0" i="0" u="none" strike="noStrike" dirty="0">
                <a:solidFill>
                  <a:srgbClr val="000000"/>
                </a:solidFill>
                <a:effectLst/>
                <a:latin typeface="+mn-ea"/>
                <a:ea typeface="+mn-ea"/>
              </a:endParaRPr>
            </a:p>
            <a:p>
              <a:pPr algn="ctr"/>
              <a:r>
                <a:rPr lang="en-US" altLang="ja-JP" sz="1200" b="0" i="0" u="none" strike="noStrike" dirty="0">
                  <a:solidFill>
                    <a:srgbClr val="000000"/>
                  </a:solidFill>
                  <a:effectLst/>
                  <a:latin typeface="+mn-ea"/>
                  <a:ea typeface="+mn-ea"/>
                </a:rPr>
                <a:t>6.3%</a:t>
              </a:r>
              <a:r>
                <a:rPr lang="en-US" altLang="ja-JP" sz="1200" dirty="0">
                  <a:solidFill>
                    <a:srgbClr val="000000"/>
                  </a:solidFill>
                  <a:latin typeface="+mn-ea"/>
                </a:rPr>
                <a:t>(477</a:t>
              </a:r>
              <a:r>
                <a:rPr lang="ja-JP" altLang="en-US" sz="1200" dirty="0">
                  <a:solidFill>
                    <a:srgbClr val="000000"/>
                  </a:solidFill>
                  <a:latin typeface="+mn-ea"/>
                </a:rPr>
                <a:t>億円</a:t>
              </a:r>
              <a:r>
                <a:rPr lang="en-US" altLang="ja-JP" sz="1200" dirty="0">
                  <a:solidFill>
                    <a:srgbClr val="000000"/>
                  </a:solidFill>
                  <a:latin typeface="+mn-ea"/>
                </a:rPr>
                <a:t>)</a:t>
              </a:r>
              <a:endParaRPr lang="en-US" altLang="ja-JP" sz="1200" b="0" i="0" u="none" strike="noStrike" dirty="0">
                <a:solidFill>
                  <a:srgbClr val="000000"/>
                </a:solidFill>
                <a:effectLst/>
                <a:latin typeface="+mn-ea"/>
                <a:ea typeface="+mn-ea"/>
              </a:endParaRPr>
            </a:p>
          </p:txBody>
        </p:sp>
        <p:sp>
          <p:nvSpPr>
            <p:cNvPr id="16" name="テキスト ボックス 15">
              <a:extLst>
                <a:ext uri="{FF2B5EF4-FFF2-40B4-BE49-F238E27FC236}">
                  <a16:creationId xmlns:a16="http://schemas.microsoft.com/office/drawing/2014/main" id="{967B4CCC-D984-8D85-222B-0C29C8B54023}"/>
                </a:ext>
              </a:extLst>
            </p:cNvPr>
            <p:cNvSpPr txBox="1">
              <a:spLocks/>
            </p:cNvSpPr>
            <p:nvPr/>
          </p:nvSpPr>
          <p:spPr>
            <a:xfrm>
              <a:off x="1658054" y="5459087"/>
              <a:ext cx="851515" cy="646331"/>
            </a:xfrm>
            <a:prstGeom prst="rect">
              <a:avLst/>
            </a:prstGeom>
            <a:noFill/>
          </p:spPr>
          <p:txBody>
            <a:bodyPr wrap="none" rtlCol="0">
              <a:spAutoFit/>
            </a:bodyPr>
            <a:lstStyle/>
            <a:p>
              <a:pPr algn="ctr"/>
              <a:r>
                <a:rPr lang="ja-JP" altLang="en-US" sz="1200" b="0" i="0" u="none" strike="noStrike" dirty="0">
                  <a:solidFill>
                    <a:srgbClr val="000000"/>
                  </a:solidFill>
                  <a:effectLst/>
                  <a:latin typeface="+mn-ea"/>
                  <a:ea typeface="+mn-ea"/>
                </a:rPr>
                <a:t>商工費</a:t>
              </a:r>
              <a:endParaRPr lang="en-US" altLang="ja-JP" sz="1200" b="0" i="0" u="none" strike="noStrike" dirty="0">
                <a:solidFill>
                  <a:srgbClr val="000000"/>
                </a:solidFill>
                <a:effectLst/>
                <a:latin typeface="+mn-ea"/>
                <a:ea typeface="+mn-ea"/>
              </a:endParaRPr>
            </a:p>
            <a:p>
              <a:pPr algn="ctr"/>
              <a:r>
                <a:rPr lang="en-US" altLang="ja-JP" sz="1200" b="0" i="0" u="none" strike="noStrike" dirty="0">
                  <a:solidFill>
                    <a:srgbClr val="000000"/>
                  </a:solidFill>
                  <a:effectLst/>
                  <a:latin typeface="+mn-ea"/>
                  <a:ea typeface="+mn-ea"/>
                </a:rPr>
                <a:t>8.9%</a:t>
              </a:r>
            </a:p>
            <a:p>
              <a:pPr algn="ctr"/>
              <a:r>
                <a:rPr lang="en-US" altLang="ja-JP" sz="1200" b="0" i="0" u="none" strike="noStrike" dirty="0">
                  <a:solidFill>
                    <a:srgbClr val="000000"/>
                  </a:solidFill>
                  <a:effectLst/>
                  <a:latin typeface="+mn-ea"/>
                  <a:ea typeface="+mn-ea"/>
                </a:rPr>
                <a:t>(671</a:t>
              </a:r>
              <a:r>
                <a:rPr lang="ja-JP" altLang="en-US" sz="1200" b="0" i="0" u="none" strike="noStrike" dirty="0">
                  <a:solidFill>
                    <a:srgbClr val="000000"/>
                  </a:solidFill>
                  <a:effectLst/>
                  <a:latin typeface="+mn-ea"/>
                  <a:ea typeface="+mn-ea"/>
                </a:rPr>
                <a:t>億円</a:t>
              </a:r>
              <a:r>
                <a:rPr lang="en-US" altLang="ja-JP" sz="1200" b="0" i="0" u="none" strike="noStrike" dirty="0">
                  <a:solidFill>
                    <a:srgbClr val="000000"/>
                  </a:solidFill>
                  <a:effectLst/>
                  <a:latin typeface="+mn-ea"/>
                  <a:ea typeface="+mn-ea"/>
                </a:rPr>
                <a:t>)</a:t>
              </a:r>
            </a:p>
          </p:txBody>
        </p:sp>
        <p:sp>
          <p:nvSpPr>
            <p:cNvPr id="17" name="テキスト ボックス 16">
              <a:extLst>
                <a:ext uri="{FF2B5EF4-FFF2-40B4-BE49-F238E27FC236}">
                  <a16:creationId xmlns:a16="http://schemas.microsoft.com/office/drawing/2014/main" id="{47F65C42-C91D-523D-4A72-58BBEA7DF976}"/>
                </a:ext>
              </a:extLst>
            </p:cNvPr>
            <p:cNvSpPr txBox="1">
              <a:spLocks/>
            </p:cNvSpPr>
            <p:nvPr/>
          </p:nvSpPr>
          <p:spPr>
            <a:xfrm>
              <a:off x="1830070" y="3304396"/>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18.4%</a:t>
              </a:r>
            </a:p>
            <a:p>
              <a:pPr algn="ctr"/>
              <a:r>
                <a:rPr kumimoji="1" lang="en-US" altLang="ja-JP" sz="1400" dirty="0">
                  <a:solidFill>
                    <a:srgbClr val="000000"/>
                  </a:solidFill>
                  <a:latin typeface="+mn-ea"/>
                </a:rPr>
                <a:t>(1,380</a:t>
              </a:r>
              <a:r>
                <a:rPr kumimoji="1" lang="ja-JP" altLang="en-US" sz="1400" dirty="0">
                  <a:solidFill>
                    <a:srgbClr val="000000"/>
                  </a:solidFill>
                  <a:latin typeface="+mn-ea"/>
                </a:rPr>
                <a:t>億円</a:t>
              </a:r>
              <a:r>
                <a:rPr kumimoji="1" lang="en-US" altLang="ja-JP" sz="1400" dirty="0">
                  <a:solidFill>
                    <a:srgbClr val="000000"/>
                  </a:solidFill>
                  <a:latin typeface="+mn-ea"/>
                </a:rPr>
                <a:t>)</a:t>
              </a:r>
              <a:endParaRPr kumimoji="1" lang="ja-JP" altLang="en-US" sz="1800" dirty="0">
                <a:latin typeface="+mn-ea"/>
                <a:ea typeface="+mn-ea"/>
              </a:endParaRPr>
            </a:p>
          </p:txBody>
        </p:sp>
        <p:sp>
          <p:nvSpPr>
            <p:cNvPr id="18" name="テキスト ボックス 17">
              <a:extLst>
                <a:ext uri="{FF2B5EF4-FFF2-40B4-BE49-F238E27FC236}">
                  <a16:creationId xmlns:a16="http://schemas.microsoft.com/office/drawing/2014/main" id="{8625D8F8-9220-A8A7-5B83-553B344E0DCD}"/>
                </a:ext>
              </a:extLst>
            </p:cNvPr>
            <p:cNvSpPr txBox="1">
              <a:spLocks/>
            </p:cNvSpPr>
            <p:nvPr/>
          </p:nvSpPr>
          <p:spPr>
            <a:xfrm>
              <a:off x="3174440" y="3320678"/>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教育費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19.5%</a:t>
              </a:r>
            </a:p>
            <a:p>
              <a:pPr algn="ctr"/>
              <a:r>
                <a:rPr lang="en-US" altLang="ja-JP" sz="1400" dirty="0">
                  <a:solidFill>
                    <a:srgbClr val="000000"/>
                  </a:solidFill>
                  <a:latin typeface="+mn-ea"/>
                </a:rPr>
                <a:t>(1,468</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19" name="テキスト ボックス 18">
              <a:extLst>
                <a:ext uri="{FF2B5EF4-FFF2-40B4-BE49-F238E27FC236}">
                  <a16:creationId xmlns:a16="http://schemas.microsoft.com/office/drawing/2014/main" id="{27A7283A-032C-AB26-8203-48F138BEBC15}"/>
                </a:ext>
              </a:extLst>
            </p:cNvPr>
            <p:cNvSpPr txBox="1">
              <a:spLocks/>
            </p:cNvSpPr>
            <p:nvPr/>
          </p:nvSpPr>
          <p:spPr>
            <a:xfrm>
              <a:off x="3706428" y="4734285"/>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民生費</a:t>
              </a:r>
            </a:p>
            <a:p>
              <a:pPr algn="ctr"/>
              <a:r>
                <a:rPr lang="en-US" altLang="ja-JP" sz="1400" b="0" i="0" u="none" strike="noStrike" dirty="0">
                  <a:solidFill>
                    <a:srgbClr val="000000"/>
                  </a:solidFill>
                  <a:effectLst/>
                  <a:latin typeface="+mn-ea"/>
                  <a:ea typeface="+mn-ea"/>
                </a:rPr>
                <a:t>16.4%</a:t>
              </a:r>
            </a:p>
            <a:p>
              <a:pPr algn="ctr"/>
              <a:r>
                <a:rPr lang="en-US" altLang="ja-JP" sz="1400" dirty="0">
                  <a:solidFill>
                    <a:srgbClr val="000000"/>
                  </a:solidFill>
                  <a:latin typeface="+mn-ea"/>
                </a:rPr>
                <a:t>(1,232</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20" name="テキスト ボックス 19">
              <a:extLst>
                <a:ext uri="{FF2B5EF4-FFF2-40B4-BE49-F238E27FC236}">
                  <a16:creationId xmlns:a16="http://schemas.microsoft.com/office/drawing/2014/main" id="{93A21735-4BF7-3602-BBFB-B843BB32F385}"/>
                </a:ext>
              </a:extLst>
            </p:cNvPr>
            <p:cNvSpPr txBox="1">
              <a:spLocks/>
            </p:cNvSpPr>
            <p:nvPr/>
          </p:nvSpPr>
          <p:spPr>
            <a:xfrm>
              <a:off x="3138144" y="5532494"/>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公債費</a:t>
              </a:r>
            </a:p>
            <a:p>
              <a:pPr algn="ctr"/>
              <a:r>
                <a:rPr lang="en-US" altLang="ja-JP" sz="1400" b="0" i="0" u="none" strike="noStrike" dirty="0">
                  <a:solidFill>
                    <a:srgbClr val="000000"/>
                  </a:solidFill>
                  <a:effectLst/>
                  <a:latin typeface="+mn-ea"/>
                  <a:ea typeface="+mn-ea"/>
                </a:rPr>
                <a:t>11.6%</a:t>
              </a:r>
            </a:p>
            <a:p>
              <a:pPr algn="ctr"/>
              <a:r>
                <a:rPr lang="en-US" altLang="ja-JP" sz="1400" dirty="0">
                  <a:solidFill>
                    <a:srgbClr val="000000"/>
                  </a:solidFill>
                  <a:latin typeface="+mn-ea"/>
                </a:rPr>
                <a:t>(867</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21" name="テキスト ボックス 20">
              <a:extLst>
                <a:ext uri="{FF2B5EF4-FFF2-40B4-BE49-F238E27FC236}">
                  <a16:creationId xmlns:a16="http://schemas.microsoft.com/office/drawing/2014/main" id="{CCB85CB8-8641-50D7-1D4F-43D21CA13C0D}"/>
                </a:ext>
              </a:extLst>
            </p:cNvPr>
            <p:cNvSpPr txBox="1">
              <a:spLocks/>
            </p:cNvSpPr>
            <p:nvPr/>
          </p:nvSpPr>
          <p:spPr>
            <a:xfrm>
              <a:off x="2297011" y="5698946"/>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土木費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9.2%</a:t>
              </a:r>
            </a:p>
            <a:p>
              <a:pPr algn="ctr"/>
              <a:r>
                <a:rPr lang="en-US" altLang="ja-JP" sz="1400" dirty="0">
                  <a:solidFill>
                    <a:srgbClr val="000000"/>
                  </a:solidFill>
                  <a:latin typeface="+mn-ea"/>
                </a:rPr>
                <a:t>(691</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grpSp>
      <p:sp>
        <p:nvSpPr>
          <p:cNvPr id="25615" name="Rectangle 8"/>
          <p:cNvSpPr>
            <a:spLocks noChangeArrowheads="1"/>
          </p:cNvSpPr>
          <p:nvPr/>
        </p:nvSpPr>
        <p:spPr bwMode="auto">
          <a:xfrm>
            <a:off x="1833138" y="1981187"/>
            <a:ext cx="4316697" cy="3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700" dirty="0">
                <a:solidFill>
                  <a:srgbClr val="000000"/>
                </a:solidFill>
                <a:latin typeface="+mn-ea"/>
                <a:ea typeface="+mn-ea"/>
                <a:cs typeface="メイリオ" panose="020B0604030504040204" pitchFamily="50" charset="-128"/>
              </a:rPr>
              <a:t>青森県の歳出の内訳（</a:t>
            </a:r>
            <a:r>
              <a:rPr lang="ja-JP" altLang="en-US" sz="1700" dirty="0">
                <a:latin typeface="+mn-ea"/>
                <a:ea typeface="+mn-ea"/>
                <a:cs typeface="メイリオ" panose="020B0604030504040204" pitchFamily="50" charset="-128"/>
              </a:rPr>
              <a:t>令和８年度</a:t>
            </a:r>
            <a:r>
              <a:rPr lang="ja-JP" altLang="en-US" sz="1700" dirty="0">
                <a:solidFill>
                  <a:srgbClr val="000000"/>
                </a:solidFill>
                <a:latin typeface="+mn-ea"/>
                <a:ea typeface="+mn-ea"/>
                <a:cs typeface="メイリオ" panose="020B0604030504040204" pitchFamily="50" charset="-128"/>
              </a:rPr>
              <a:t>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04126" y="-33876"/>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地方の財政②ー歳出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65570" y="1607603"/>
            <a:ext cx="1515981" cy="290938"/>
          </a:xfrm>
          <a:prstGeom prst="rect">
            <a:avLst/>
          </a:prstGeom>
          <a:noFill/>
          <a:ln w="19050" cap="flat" cmpd="sng" algn="ctr">
            <a:solidFill>
              <a:srgbClr val="005BAD"/>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1657680" y="1583875"/>
            <a:ext cx="6737742" cy="369332"/>
          </a:xfrm>
          <a:prstGeom prst="rect">
            <a:avLst/>
          </a:prstGeom>
          <a:noFill/>
        </p:spPr>
        <p:txBody>
          <a:bodyPr wrap="none" rtlCol="0">
            <a:spAutoFit/>
          </a:bodyPr>
          <a:lstStyle/>
          <a:p>
            <a:r>
              <a:rPr lang="ja-JP" altLang="en-US" sz="1700" dirty="0">
                <a:solidFill>
                  <a:srgbClr val="005BAD"/>
                </a:solidFill>
                <a:latin typeface="+mj-ea"/>
                <a:ea typeface="+mj-ea"/>
              </a:rPr>
              <a:t>地方公共団体で</a:t>
            </a:r>
            <a:r>
              <a:rPr lang="ja-JP" altLang="en-US" sz="1700">
                <a:solidFill>
                  <a:srgbClr val="005BAD"/>
                </a:solidFill>
                <a:latin typeface="+mj-ea"/>
                <a:ea typeface="+mj-ea"/>
              </a:rPr>
              <a:t>は</a:t>
            </a:r>
            <a:r>
              <a:rPr lang="ja-JP" altLang="en-US">
                <a:solidFill>
                  <a:srgbClr val="005BAD"/>
                </a:solidFill>
                <a:latin typeface="+mj-ea"/>
                <a:ea typeface="+mj-ea"/>
              </a:rPr>
              <a:t>住民の</a:t>
            </a:r>
            <a:r>
              <a:rPr lang="ja-JP" altLang="en-US" dirty="0">
                <a:solidFill>
                  <a:srgbClr val="005BAD"/>
                </a:solidFill>
                <a:latin typeface="+mj-ea"/>
                <a:ea typeface="+mj-ea"/>
              </a:rPr>
              <a:t>生活を支えるため</a:t>
            </a:r>
            <a:r>
              <a:rPr lang="ja-JP" altLang="en-US" sz="1700" dirty="0">
                <a:solidFill>
                  <a:srgbClr val="005BAD"/>
                </a:solidFill>
                <a:latin typeface="+mj-ea"/>
                <a:ea typeface="+mj-ea"/>
              </a:rPr>
              <a:t>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877394" y="502811"/>
            <a:ext cx="1085172" cy="12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楕円 65">
            <a:extLst>
              <a:ext uri="{FF2B5EF4-FFF2-40B4-BE49-F238E27FC236}">
                <a16:creationId xmlns:a16="http://schemas.microsoft.com/office/drawing/2014/main" id="{4EAF99EB-4611-4686-AD33-C9FA467870BF}"/>
              </a:ext>
            </a:extLst>
          </p:cNvPr>
          <p:cNvSpPr>
            <a:spLocks/>
          </p:cNvSpPr>
          <p:nvPr/>
        </p:nvSpPr>
        <p:spPr bwMode="auto">
          <a:xfrm>
            <a:off x="1936702" y="4012362"/>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9" name="テキスト ボックス 58">
            <a:extLst>
              <a:ext uri="{FF2B5EF4-FFF2-40B4-BE49-F238E27FC236}">
                <a16:creationId xmlns:a16="http://schemas.microsoft.com/office/drawing/2014/main" id="{4D46B63D-81E3-4EB3-B5D7-B7D45581DAEF}"/>
              </a:ext>
            </a:extLst>
          </p:cNvPr>
          <p:cNvSpPr txBox="1">
            <a:spLocks/>
          </p:cNvSpPr>
          <p:nvPr/>
        </p:nvSpPr>
        <p:spPr>
          <a:xfrm>
            <a:off x="2149324" y="4511696"/>
            <a:ext cx="1101585" cy="550407"/>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歳出総額</a:t>
            </a:r>
            <a:endParaRPr lang="zh-TW" altLang="en-US" sz="1600" dirty="0">
              <a:effectLst/>
              <a:latin typeface="+mn-ea"/>
              <a:ea typeface="+mn-ea"/>
            </a:endParaRPr>
          </a:p>
          <a:p>
            <a:pPr algn="ctr" rtl="0">
              <a:lnSpc>
                <a:spcPct val="80000"/>
              </a:lnSpc>
              <a:spcBef>
                <a:spcPts val="0"/>
              </a:spcBef>
              <a:spcAft>
                <a:spcPts val="500"/>
              </a:spcAft>
            </a:pPr>
            <a:r>
              <a:rPr lang="en-US" altLang="ja-JP" sz="1600" i="0" u="none" strike="noStrike" dirty="0">
                <a:solidFill>
                  <a:srgbClr val="000000"/>
                </a:solidFill>
                <a:effectLst/>
                <a:latin typeface="+mn-ea"/>
                <a:ea typeface="+mn-ea"/>
              </a:rPr>
              <a:t>7,514</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sp>
        <p:nvSpPr>
          <p:cNvPr id="48" name="テキスト ボックス 47">
            <a:extLst>
              <a:ext uri="{FF2B5EF4-FFF2-40B4-BE49-F238E27FC236}">
                <a16:creationId xmlns:a16="http://schemas.microsoft.com/office/drawing/2014/main" id="{5F03848A-7B45-4432-B5FF-D40235AA9971}"/>
              </a:ext>
            </a:extLst>
          </p:cNvPr>
          <p:cNvSpPr txBox="1"/>
          <p:nvPr/>
        </p:nvSpPr>
        <p:spPr>
          <a:xfrm>
            <a:off x="4766599" y="2403384"/>
            <a:ext cx="3934047" cy="615553"/>
          </a:xfrm>
          <a:prstGeom prst="rect">
            <a:avLst/>
          </a:prstGeom>
          <a:noFill/>
        </p:spPr>
        <p:txBody>
          <a:bodyPr wrap="square" rtlCol="0">
            <a:spAutoFit/>
          </a:bodyPr>
          <a:lstStyle/>
          <a:p>
            <a:r>
              <a:rPr kumimoji="1" lang="ja-JP" altLang="en-US" sz="1600" dirty="0"/>
              <a:t>◎ 青森県の歳出を県民１人当たりにすると </a:t>
            </a:r>
            <a:endParaRPr kumimoji="1" lang="en-US" altLang="ja-JP" sz="1600" dirty="0"/>
          </a:p>
          <a:p>
            <a:r>
              <a:rPr kumimoji="1" lang="en-US" altLang="ja-JP" sz="1600" dirty="0"/>
              <a:t>     </a:t>
            </a:r>
            <a:r>
              <a:rPr kumimoji="1" lang="ja-JP" altLang="en-US" sz="1600" dirty="0"/>
              <a:t>⇒ </a:t>
            </a:r>
            <a:r>
              <a:rPr kumimoji="1" lang="ja-JP" altLang="en-US" dirty="0">
                <a:solidFill>
                  <a:srgbClr val="FF0000"/>
                </a:solidFill>
                <a:latin typeface="HGSｺﾞｼｯｸE" panose="020B0900000000000000" pitchFamily="50" charset="-128"/>
                <a:ea typeface="HGSｺﾞｼｯｸE" panose="020B0900000000000000" pitchFamily="50" charset="-128"/>
              </a:rPr>
              <a:t>約 </a:t>
            </a:r>
            <a:r>
              <a:rPr kumimoji="1" lang="en-US" altLang="ja-JP" dirty="0">
                <a:solidFill>
                  <a:srgbClr val="FF0000"/>
                </a:solidFill>
                <a:latin typeface="HGSｺﾞｼｯｸE" panose="020B0900000000000000" pitchFamily="50" charset="-128"/>
                <a:ea typeface="HGSｺﾞｼｯｸE" panose="020B0900000000000000" pitchFamily="50" charset="-128"/>
              </a:rPr>
              <a:t>658,100 </a:t>
            </a:r>
            <a:r>
              <a:rPr kumimoji="1" lang="ja-JP" altLang="en-US" dirty="0">
                <a:solidFill>
                  <a:srgbClr val="FF0000"/>
                </a:solidFill>
                <a:latin typeface="HGSｺﾞｼｯｸE" panose="020B0900000000000000" pitchFamily="50" charset="-128"/>
                <a:ea typeface="HGSｺﾞｼｯｸE" panose="020B0900000000000000" pitchFamily="50" charset="-128"/>
              </a:rPr>
              <a:t>円</a:t>
            </a:r>
          </a:p>
        </p:txBody>
      </p:sp>
      <p:sp>
        <p:nvSpPr>
          <p:cNvPr id="76" name="テキスト ボックス 75">
            <a:extLst>
              <a:ext uri="{FF2B5EF4-FFF2-40B4-BE49-F238E27FC236}">
                <a16:creationId xmlns:a16="http://schemas.microsoft.com/office/drawing/2014/main" id="{BBAC8FFA-FFD2-47DE-874C-E3B6B97BA389}"/>
              </a:ext>
            </a:extLst>
          </p:cNvPr>
          <p:cNvSpPr txBox="1"/>
          <p:nvPr/>
        </p:nvSpPr>
        <p:spPr>
          <a:xfrm>
            <a:off x="5281086" y="2920982"/>
            <a:ext cx="3723944" cy="261610"/>
          </a:xfrm>
          <a:prstGeom prst="rect">
            <a:avLst/>
          </a:prstGeom>
          <a:noFill/>
        </p:spPr>
        <p:txBody>
          <a:bodyPr wrap="square" rtlCol="0">
            <a:spAutoFit/>
          </a:bodyPr>
          <a:lstStyle/>
          <a:p>
            <a:r>
              <a:rPr kumimoji="1" lang="en-US" altLang="ja-JP" sz="1100" dirty="0"/>
              <a:t>※</a:t>
            </a:r>
            <a:r>
              <a:rPr kumimoji="1" lang="ja-JP" altLang="en-US" sz="1100" dirty="0"/>
              <a:t>青森県内の人口（</a:t>
            </a:r>
            <a:r>
              <a:rPr kumimoji="1" lang="en-US" altLang="ja-JP" sz="1100" dirty="0"/>
              <a:t>R8.1.1</a:t>
            </a:r>
            <a:r>
              <a:rPr kumimoji="1" lang="ja-JP" altLang="en-US" sz="1100" dirty="0"/>
              <a:t>現在）  </a:t>
            </a:r>
            <a:r>
              <a:rPr kumimoji="1" lang="en-US" altLang="ja-JP" sz="1100" dirty="0"/>
              <a:t>114</a:t>
            </a:r>
            <a:r>
              <a:rPr kumimoji="1" lang="ja-JP" altLang="en-US" sz="1100" dirty="0"/>
              <a:t>万</a:t>
            </a:r>
            <a:r>
              <a:rPr kumimoji="1" lang="en-US" altLang="ja-JP" sz="1100" dirty="0"/>
              <a:t>1,748</a:t>
            </a:r>
            <a:r>
              <a:rPr kumimoji="1" lang="ja-JP" altLang="en-US" sz="1100" dirty="0"/>
              <a:t>人で計算</a:t>
            </a:r>
            <a:endParaRPr kumimoji="1" lang="ja-JP" altLang="en-US" sz="1100" dirty="0">
              <a:solidFill>
                <a:srgbClr val="FF0000"/>
              </a:solidFill>
            </a:endParaRPr>
          </a:p>
        </p:txBody>
      </p:sp>
      <p:sp>
        <p:nvSpPr>
          <p:cNvPr id="77" name="テキスト ボックス 76">
            <a:extLst>
              <a:ext uri="{FF2B5EF4-FFF2-40B4-BE49-F238E27FC236}">
                <a16:creationId xmlns:a16="http://schemas.microsoft.com/office/drawing/2014/main" id="{DD13897D-4201-4495-81C3-213850554C6D}"/>
              </a:ext>
            </a:extLst>
          </p:cNvPr>
          <p:cNvSpPr txBox="1"/>
          <p:nvPr/>
        </p:nvSpPr>
        <p:spPr>
          <a:xfrm>
            <a:off x="5041224" y="3197167"/>
            <a:ext cx="1893288" cy="307777"/>
          </a:xfrm>
          <a:prstGeom prst="rect">
            <a:avLst/>
          </a:prstGeom>
          <a:noFill/>
        </p:spPr>
        <p:txBody>
          <a:bodyPr wrap="square" rtlCol="0">
            <a:spAutoFit/>
          </a:bodyPr>
          <a:lstStyle/>
          <a:p>
            <a:r>
              <a:rPr kumimoji="1" lang="ja-JP" altLang="en-US" sz="1400" dirty="0"/>
              <a:t>主な項目を紹介します。</a:t>
            </a:r>
            <a:endParaRPr kumimoji="1" lang="ja-JP" altLang="en-US" sz="1400" dirty="0">
              <a:solidFill>
                <a:srgbClr val="FF0000"/>
              </a:solidFill>
            </a:endParaRPr>
          </a:p>
        </p:txBody>
      </p:sp>
      <p:sp>
        <p:nvSpPr>
          <p:cNvPr id="2" name="正方形/長方形 1">
            <a:extLst>
              <a:ext uri="{FF2B5EF4-FFF2-40B4-BE49-F238E27FC236}">
                <a16:creationId xmlns:a16="http://schemas.microsoft.com/office/drawing/2014/main" id="{D0714F12-CB63-4AB1-9EB9-FEA85FDF01ED}"/>
              </a:ext>
            </a:extLst>
          </p:cNvPr>
          <p:cNvSpPr/>
          <p:nvPr/>
        </p:nvSpPr>
        <p:spPr>
          <a:xfrm>
            <a:off x="4889561" y="3548954"/>
            <a:ext cx="1851472" cy="1573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教育費</a:t>
            </a:r>
            <a:r>
              <a:rPr kumimoji="1" lang="en-US" altLang="ja-JP" sz="1400" dirty="0">
                <a:solidFill>
                  <a:schemeClr val="tx1"/>
                </a:solidFill>
              </a:rPr>
              <a:t>】</a:t>
            </a:r>
          </a:p>
          <a:p>
            <a:r>
              <a:rPr kumimoji="1" lang="ja-JP" altLang="en-US" sz="1200" dirty="0">
                <a:solidFill>
                  <a:schemeClr val="tx1"/>
                </a:solidFill>
              </a:rPr>
              <a:t>　学校教育や文化振興のための費用</a:t>
            </a:r>
          </a:p>
        </p:txBody>
      </p:sp>
      <p:pic>
        <p:nvPicPr>
          <p:cNvPr id="74" name="図 73">
            <a:extLst>
              <a:ext uri="{FF2B5EF4-FFF2-40B4-BE49-F238E27FC236}">
                <a16:creationId xmlns:a16="http://schemas.microsoft.com/office/drawing/2014/main" id="{DF248CA8-7918-43A0-9F0D-420EA89DA8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790" y="4108614"/>
            <a:ext cx="1204993" cy="735322"/>
          </a:xfrm>
          <a:prstGeom prst="rect">
            <a:avLst/>
          </a:prstGeom>
          <a:ln w="6350">
            <a:noFill/>
          </a:ln>
        </p:spPr>
      </p:pic>
      <p:sp>
        <p:nvSpPr>
          <p:cNvPr id="78" name="正方形/長方形 77">
            <a:extLst>
              <a:ext uri="{FF2B5EF4-FFF2-40B4-BE49-F238E27FC236}">
                <a16:creationId xmlns:a16="http://schemas.microsoft.com/office/drawing/2014/main" id="{05FE772C-B64A-47B6-9ADD-BE3EB70149A1}"/>
              </a:ext>
            </a:extLst>
          </p:cNvPr>
          <p:cNvSpPr/>
          <p:nvPr/>
        </p:nvSpPr>
        <p:spPr>
          <a:xfrm>
            <a:off x="5046579" y="4840138"/>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128,600</a:t>
            </a:r>
            <a:r>
              <a:rPr kumimoji="1" lang="ja-JP" altLang="en-US" sz="1400" dirty="0">
                <a:solidFill>
                  <a:schemeClr val="tx1"/>
                </a:solidFill>
              </a:rPr>
              <a:t>円</a:t>
            </a:r>
          </a:p>
        </p:txBody>
      </p:sp>
      <p:sp>
        <p:nvSpPr>
          <p:cNvPr id="69" name="正方形/長方形 68">
            <a:extLst>
              <a:ext uri="{FF2B5EF4-FFF2-40B4-BE49-F238E27FC236}">
                <a16:creationId xmlns:a16="http://schemas.microsoft.com/office/drawing/2014/main" id="{5C8FC76E-5AD3-472B-8770-C37537AD3D1F}"/>
              </a:ext>
            </a:extLst>
          </p:cNvPr>
          <p:cNvSpPr/>
          <p:nvPr/>
        </p:nvSpPr>
        <p:spPr>
          <a:xfrm>
            <a:off x="4914494" y="519301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土木費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道路の整備やまちづくりのための費用</a:t>
            </a:r>
          </a:p>
        </p:txBody>
      </p:sp>
      <p:sp>
        <p:nvSpPr>
          <p:cNvPr id="70" name="正方形/長方形 69">
            <a:extLst>
              <a:ext uri="{FF2B5EF4-FFF2-40B4-BE49-F238E27FC236}">
                <a16:creationId xmlns:a16="http://schemas.microsoft.com/office/drawing/2014/main" id="{62E7811D-9F22-4CF2-90ED-C6647F4F8F67}"/>
              </a:ext>
            </a:extLst>
          </p:cNvPr>
          <p:cNvSpPr/>
          <p:nvPr/>
        </p:nvSpPr>
        <p:spPr>
          <a:xfrm>
            <a:off x="6922332" y="352535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民生費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福祉の充実を図るための費用</a:t>
            </a:r>
          </a:p>
        </p:txBody>
      </p:sp>
      <p:sp>
        <p:nvSpPr>
          <p:cNvPr id="75" name="正方形/長方形 74">
            <a:extLst>
              <a:ext uri="{FF2B5EF4-FFF2-40B4-BE49-F238E27FC236}">
                <a16:creationId xmlns:a16="http://schemas.microsoft.com/office/drawing/2014/main" id="{54404FB7-82B6-4C21-89E9-F471F38E3C64}"/>
              </a:ext>
            </a:extLst>
          </p:cNvPr>
          <p:cNvSpPr/>
          <p:nvPr/>
        </p:nvSpPr>
        <p:spPr>
          <a:xfrm>
            <a:off x="6982638" y="481556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107,900</a:t>
            </a:r>
            <a:r>
              <a:rPr kumimoji="1" lang="ja-JP" altLang="en-US" sz="1400" dirty="0">
                <a:solidFill>
                  <a:schemeClr val="tx1"/>
                </a:solidFill>
              </a:rPr>
              <a:t>円</a:t>
            </a:r>
          </a:p>
        </p:txBody>
      </p:sp>
      <p:pic>
        <p:nvPicPr>
          <p:cNvPr id="80" name="図 79">
            <a:extLst>
              <a:ext uri="{FF2B5EF4-FFF2-40B4-BE49-F238E27FC236}">
                <a16:creationId xmlns:a16="http://schemas.microsoft.com/office/drawing/2014/main" id="{72A4BE84-9392-4D0D-9C2F-724E280488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0051" y="4012362"/>
            <a:ext cx="1065457" cy="809834"/>
          </a:xfrm>
          <a:prstGeom prst="rect">
            <a:avLst/>
          </a:prstGeom>
          <a:ln w="6350">
            <a:noFill/>
          </a:ln>
        </p:spPr>
      </p:pic>
      <p:pic>
        <p:nvPicPr>
          <p:cNvPr id="81" name="図 80">
            <a:extLst>
              <a:ext uri="{FF2B5EF4-FFF2-40B4-BE49-F238E27FC236}">
                <a16:creationId xmlns:a16="http://schemas.microsoft.com/office/drawing/2014/main" id="{D417D5CD-4CA5-4EE8-870E-AE63CACF77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809" y="5519608"/>
            <a:ext cx="1270225" cy="1270225"/>
          </a:xfrm>
          <a:prstGeom prst="rect">
            <a:avLst/>
          </a:prstGeom>
        </p:spPr>
      </p:pic>
      <p:sp>
        <p:nvSpPr>
          <p:cNvPr id="82" name="正方形/長方形 81">
            <a:extLst>
              <a:ext uri="{FF2B5EF4-FFF2-40B4-BE49-F238E27FC236}">
                <a16:creationId xmlns:a16="http://schemas.microsoft.com/office/drawing/2014/main" id="{224D21A0-12DC-444D-A071-AF19A8920324}"/>
              </a:ext>
            </a:extLst>
          </p:cNvPr>
          <p:cNvSpPr/>
          <p:nvPr/>
        </p:nvSpPr>
        <p:spPr>
          <a:xfrm>
            <a:off x="5036476" y="650018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60,500</a:t>
            </a:r>
            <a:r>
              <a:rPr kumimoji="1" lang="ja-JP" altLang="en-US" sz="1400" dirty="0">
                <a:solidFill>
                  <a:schemeClr val="tx1"/>
                </a:solidFill>
              </a:rPr>
              <a:t>円</a:t>
            </a:r>
          </a:p>
        </p:txBody>
      </p:sp>
      <p:sp>
        <p:nvSpPr>
          <p:cNvPr id="40" name="正方形/長方形 39">
            <a:extLst>
              <a:ext uri="{FF2B5EF4-FFF2-40B4-BE49-F238E27FC236}">
                <a16:creationId xmlns:a16="http://schemas.microsoft.com/office/drawing/2014/main" id="{FFEEFC62-DB88-4BF1-B721-408EF854DA71}"/>
              </a:ext>
            </a:extLst>
          </p:cNvPr>
          <p:cNvSpPr/>
          <p:nvPr/>
        </p:nvSpPr>
        <p:spPr>
          <a:xfrm>
            <a:off x="6924426" y="5174599"/>
            <a:ext cx="1835381" cy="160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警察費</a:t>
            </a:r>
            <a:r>
              <a:rPr kumimoji="1" lang="en-US" altLang="ja-JP" sz="1400" dirty="0">
                <a:solidFill>
                  <a:schemeClr val="tx1"/>
                </a:solidFill>
              </a:rPr>
              <a:t>】</a:t>
            </a:r>
          </a:p>
          <a:p>
            <a:r>
              <a:rPr kumimoji="1" lang="ja-JP" altLang="en-US" sz="1200" dirty="0">
                <a:solidFill>
                  <a:schemeClr val="tx1"/>
                </a:solidFill>
              </a:rPr>
              <a:t>　事故や犯罪防止などのための費用</a:t>
            </a:r>
          </a:p>
        </p:txBody>
      </p:sp>
      <p:pic>
        <p:nvPicPr>
          <p:cNvPr id="41" name="図 40">
            <a:extLst>
              <a:ext uri="{FF2B5EF4-FFF2-40B4-BE49-F238E27FC236}">
                <a16:creationId xmlns:a16="http://schemas.microsoft.com/office/drawing/2014/main" id="{063BB11F-F372-461F-8BA3-686485FF9E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8606" y="5653525"/>
            <a:ext cx="558291" cy="957995"/>
          </a:xfrm>
          <a:prstGeom prst="rect">
            <a:avLst/>
          </a:prstGeom>
        </p:spPr>
      </p:pic>
      <p:pic>
        <p:nvPicPr>
          <p:cNvPr id="42" name="図 41">
            <a:extLst>
              <a:ext uri="{FF2B5EF4-FFF2-40B4-BE49-F238E27FC236}">
                <a16:creationId xmlns:a16="http://schemas.microsoft.com/office/drawing/2014/main" id="{40CB4E3B-E555-4925-992D-47A7811622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963" y="5820643"/>
            <a:ext cx="949859" cy="498551"/>
          </a:xfrm>
          <a:prstGeom prst="rect">
            <a:avLst/>
          </a:prstGeom>
        </p:spPr>
      </p:pic>
      <p:sp>
        <p:nvSpPr>
          <p:cNvPr id="43" name="正方形/長方形 42">
            <a:extLst>
              <a:ext uri="{FF2B5EF4-FFF2-40B4-BE49-F238E27FC236}">
                <a16:creationId xmlns:a16="http://schemas.microsoft.com/office/drawing/2014/main" id="{01096FDF-D3D3-48DB-8E99-C2E978E3DD12}"/>
              </a:ext>
            </a:extLst>
          </p:cNvPr>
          <p:cNvSpPr/>
          <p:nvPr/>
        </p:nvSpPr>
        <p:spPr>
          <a:xfrm>
            <a:off x="7021299" y="6484269"/>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31,500</a:t>
            </a:r>
            <a:r>
              <a:rPr kumimoji="1" lang="ja-JP" altLang="en-US" sz="1400" dirty="0">
                <a:solidFill>
                  <a:schemeClr val="tx1"/>
                </a:solidFill>
              </a:rPr>
              <a:t>円</a:t>
            </a:r>
          </a:p>
        </p:txBody>
      </p:sp>
      <p:cxnSp>
        <p:nvCxnSpPr>
          <p:cNvPr id="24" name="直線コネクタ 23">
            <a:extLst>
              <a:ext uri="{FF2B5EF4-FFF2-40B4-BE49-F238E27FC236}">
                <a16:creationId xmlns:a16="http://schemas.microsoft.com/office/drawing/2014/main" id="{7D60450F-90E7-7DBD-E2E4-302EE4E5DB02}"/>
              </a:ext>
            </a:extLst>
          </p:cNvPr>
          <p:cNvCxnSpPr>
            <a:cxnSpLocks/>
          </p:cNvCxnSpPr>
          <p:nvPr/>
        </p:nvCxnSpPr>
        <p:spPr>
          <a:xfrm flipH="1" flipV="1">
            <a:off x="748766" y="4688093"/>
            <a:ext cx="450219" cy="12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3CC3A3AF-49BF-FFF8-A628-FCE0A5DDC7FB}"/>
              </a:ext>
            </a:extLst>
          </p:cNvPr>
          <p:cNvCxnSpPr>
            <a:cxnSpLocks/>
          </p:cNvCxnSpPr>
          <p:nvPr/>
        </p:nvCxnSpPr>
        <p:spPr>
          <a:xfrm flipH="1" flipV="1">
            <a:off x="852649" y="4124808"/>
            <a:ext cx="461556" cy="1618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7188D503-D9CC-A110-F414-7D6F79CB7A2D}"/>
              </a:ext>
            </a:extLst>
          </p:cNvPr>
          <p:cNvCxnSpPr>
            <a:cxnSpLocks/>
          </p:cNvCxnSpPr>
          <p:nvPr/>
        </p:nvCxnSpPr>
        <p:spPr>
          <a:xfrm flipH="1" flipV="1">
            <a:off x="1012635" y="3717615"/>
            <a:ext cx="230800" cy="3629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0462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③その他の地域</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a:xfrm>
            <a:off x="8745829"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83" name="テキスト ボックス 82">
            <a:extLst>
              <a:ext uri="{FF2B5EF4-FFF2-40B4-BE49-F238E27FC236}">
                <a16:creationId xmlns:a16="http://schemas.microsoft.com/office/drawing/2014/main" id="{6D5F2E17-138C-4A50-BF41-02C89FFB8D02}"/>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租税教育教材（中学生用）」へリンク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84" name="図 83">
            <a:extLst>
              <a:ext uri="{FF2B5EF4-FFF2-40B4-BE49-F238E27FC236}">
                <a16:creationId xmlns:a16="http://schemas.microsoft.com/office/drawing/2014/main" id="{5743F18F-8D87-43C3-A4C0-F114FC73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85" name="図 84">
            <a:extLst>
              <a:ext uri="{FF2B5EF4-FFF2-40B4-BE49-F238E27FC236}">
                <a16:creationId xmlns:a16="http://schemas.microsoft.com/office/drawing/2014/main" id="{CBD5DAC5-C45F-46D0-8DEC-6A3AA88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88" name="テキスト ボックス 87">
            <a:extLst>
              <a:ext uri="{FF2B5EF4-FFF2-40B4-BE49-F238E27FC236}">
                <a16:creationId xmlns:a16="http://schemas.microsoft.com/office/drawing/2014/main" id="{B1886D2B-76DD-43B6-A00B-C3AAFD8B2298}"/>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23</a:t>
            </a:r>
            <a:r>
              <a:rPr kumimoji="1" lang="ja-JP" altLang="en-US" sz="1600" dirty="0"/>
              <a:t>・</a:t>
            </a:r>
            <a:r>
              <a:rPr kumimoji="1" lang="en-US" altLang="ja-JP" sz="1600" dirty="0"/>
              <a:t>24</a:t>
            </a:r>
            <a:r>
              <a:rPr kumimoji="1" lang="ja-JP" altLang="en-US" sz="1600" dirty="0"/>
              <a:t>ページ目に予算のグラフがあります。</a:t>
            </a:r>
          </a:p>
        </p:txBody>
      </p:sp>
      <p:pic>
        <p:nvPicPr>
          <p:cNvPr id="90" name="図 89">
            <a:extLst>
              <a:ext uri="{FF2B5EF4-FFF2-40B4-BE49-F238E27FC236}">
                <a16:creationId xmlns:a16="http://schemas.microsoft.com/office/drawing/2014/main" id="{269F41C6-6A4C-440E-9578-B0C44B186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92" name="テキスト ボックス 91">
            <a:extLst>
              <a:ext uri="{FF2B5EF4-FFF2-40B4-BE49-F238E27FC236}">
                <a16:creationId xmlns:a16="http://schemas.microsoft.com/office/drawing/2014/main" id="{DE4C6669-CE0E-49F3-9A7F-4EAAB5EA8DA0}"/>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3" name="図 92">
            <a:extLst>
              <a:ext uri="{FF2B5EF4-FFF2-40B4-BE49-F238E27FC236}">
                <a16:creationId xmlns:a16="http://schemas.microsoft.com/office/drawing/2014/main" id="{06550859-8F0E-4149-B843-67064214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94" name="図 93">
            <a:extLst>
              <a:ext uri="{FF2B5EF4-FFF2-40B4-BE49-F238E27FC236}">
                <a16:creationId xmlns:a16="http://schemas.microsoft.com/office/drawing/2014/main" id="{E2239862-6F1C-4340-A998-60FA08AF2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95" name="四角形: 角を丸くする 94">
            <a:extLst>
              <a:ext uri="{FF2B5EF4-FFF2-40B4-BE49-F238E27FC236}">
                <a16:creationId xmlns:a16="http://schemas.microsoft.com/office/drawing/2014/main" id="{9DF2CBD6-135C-4EDC-AF4E-855D86A23EF1}"/>
              </a:ext>
            </a:extLst>
          </p:cNvPr>
          <p:cNvSpPr/>
          <p:nvPr/>
        </p:nvSpPr>
        <p:spPr bwMode="auto">
          <a:xfrm>
            <a:off x="144380" y="869130"/>
            <a:ext cx="4238934"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9">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96" name="四角形: 角を丸くする 95">
            <a:extLst>
              <a:ext uri="{FF2B5EF4-FFF2-40B4-BE49-F238E27FC236}">
                <a16:creationId xmlns:a16="http://schemas.microsoft.com/office/drawing/2014/main" id="{7784BFC1-BEF4-4CAD-A06B-D7401AEFC9B3}"/>
              </a:ext>
            </a:extLst>
          </p:cNvPr>
          <p:cNvSpPr/>
          <p:nvPr/>
        </p:nvSpPr>
        <p:spPr bwMode="auto">
          <a:xfrm>
            <a:off x="18491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97" name="四角形: 角を丸くする 96">
            <a:extLst>
              <a:ext uri="{FF2B5EF4-FFF2-40B4-BE49-F238E27FC236}">
                <a16:creationId xmlns:a16="http://schemas.microsoft.com/office/drawing/2014/main" id="{C3B636DF-5D76-4D76-A5A4-C2E1427E0829}"/>
              </a:ext>
            </a:extLst>
          </p:cNvPr>
          <p:cNvSpPr/>
          <p:nvPr/>
        </p:nvSpPr>
        <p:spPr bwMode="auto">
          <a:xfrm>
            <a:off x="509219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98" name="テキスト ボックス 97">
            <a:extLst>
              <a:ext uri="{FF2B5EF4-FFF2-40B4-BE49-F238E27FC236}">
                <a16:creationId xmlns:a16="http://schemas.microsoft.com/office/drawing/2014/main" id="{D1A260F2-FFF8-4808-860F-C80CD2A7A0E5}"/>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99" name="テキスト ボックス 98">
            <a:extLst>
              <a:ext uri="{FF2B5EF4-FFF2-40B4-BE49-F238E27FC236}">
                <a16:creationId xmlns:a16="http://schemas.microsoft.com/office/drawing/2014/main" id="{986A9368-EBEC-48C6-82AE-4EB3EE808CBE}"/>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103" name="角丸四角形 40">
            <a:extLst>
              <a:ext uri="{FF2B5EF4-FFF2-40B4-BE49-F238E27FC236}">
                <a16:creationId xmlns:a16="http://schemas.microsoft.com/office/drawing/2014/main" id="{3909C36B-17B1-409A-8EDC-F714DB6DC12D}"/>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a:t>
            </a:r>
            <a:r>
              <a:rPr lang="ja-JP" altLang="en-US" sz="1050" dirty="0">
                <a:solidFill>
                  <a:schemeClr val="tx1"/>
                </a:solidFill>
                <a:latin typeface="+mn-ea"/>
              </a:rPr>
              <a:t>－</a:t>
            </a:r>
            <a:r>
              <a:rPr lang="en-US" altLang="ja-JP" sz="1050" dirty="0">
                <a:solidFill>
                  <a:schemeClr val="tx1"/>
                </a:solidFill>
                <a:latin typeface="+mn-ea"/>
              </a:rPr>
              <a:t>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イータくん</a:t>
            </a:r>
          </a:p>
        </p:txBody>
      </p:sp>
      <p:sp>
        <p:nvSpPr>
          <p:cNvPr id="105" name="正方形/長方形 104">
            <a:hlinkClick r:id="rId10"/>
            <a:extLst>
              <a:ext uri="{FF2B5EF4-FFF2-40B4-BE49-F238E27FC236}">
                <a16:creationId xmlns:a16="http://schemas.microsoft.com/office/drawing/2014/main" id="{DBD1997B-E575-4557-9623-1F0B16CBC9F7}"/>
              </a:ext>
            </a:extLst>
          </p:cNvPr>
          <p:cNvSpPr/>
          <p:nvPr/>
        </p:nvSpPr>
        <p:spPr>
          <a:xfrm>
            <a:off x="-71960" y="4111218"/>
            <a:ext cx="4255212" cy="256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正方形/長方形 105">
            <a:hlinkClick r:id="rId11"/>
            <a:extLst>
              <a:ext uri="{FF2B5EF4-FFF2-40B4-BE49-F238E27FC236}">
                <a16:creationId xmlns:a16="http://schemas.microsoft.com/office/drawing/2014/main" id="{9811F634-F71F-4DF5-BB5C-AEB8C9341AA9}"/>
              </a:ext>
            </a:extLst>
          </p:cNvPr>
          <p:cNvSpPr/>
          <p:nvPr/>
        </p:nvSpPr>
        <p:spPr>
          <a:xfrm>
            <a:off x="5092195" y="4168352"/>
            <a:ext cx="3945473" cy="243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図 106">
            <a:extLst>
              <a:ext uri="{FF2B5EF4-FFF2-40B4-BE49-F238E27FC236}">
                <a16:creationId xmlns:a16="http://schemas.microsoft.com/office/drawing/2014/main" id="{D234A160-FAF9-491B-8250-98772E823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082" y="2355208"/>
            <a:ext cx="1338936" cy="1338936"/>
          </a:xfrm>
          <a:prstGeom prst="rect">
            <a:avLst/>
          </a:prstGeom>
        </p:spPr>
      </p:pic>
      <p:pic>
        <p:nvPicPr>
          <p:cNvPr id="108" name="図 107">
            <a:extLst>
              <a:ext uri="{FF2B5EF4-FFF2-40B4-BE49-F238E27FC236}">
                <a16:creationId xmlns:a16="http://schemas.microsoft.com/office/drawing/2014/main" id="{0BEE4DBA-FE8E-4FCB-8359-DA31EA233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8951" y="2339297"/>
            <a:ext cx="1338936" cy="1338936"/>
          </a:xfrm>
          <a:prstGeom prst="rect">
            <a:avLst/>
          </a:prstGeom>
        </p:spPr>
      </p:pic>
      <p:pic>
        <p:nvPicPr>
          <p:cNvPr id="109" name="図 108">
            <a:extLst>
              <a:ext uri="{FF2B5EF4-FFF2-40B4-BE49-F238E27FC236}">
                <a16:creationId xmlns:a16="http://schemas.microsoft.com/office/drawing/2014/main" id="{D7854831-BC9D-4B1D-9CB4-BCD2190264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3" y="2308805"/>
            <a:ext cx="1338936" cy="1338936"/>
          </a:xfrm>
          <a:prstGeom prst="rect">
            <a:avLst/>
          </a:prstGeom>
        </p:spPr>
      </p:pic>
      <p:sp>
        <p:nvSpPr>
          <p:cNvPr id="101" name="正方形/長方形 100">
            <a:hlinkClick r:id="rId9"/>
            <a:extLst>
              <a:ext uri="{FF2B5EF4-FFF2-40B4-BE49-F238E27FC236}">
                <a16:creationId xmlns:a16="http://schemas.microsoft.com/office/drawing/2014/main" id="{F0B5906D-D11C-4934-91C2-E823545D44B9}"/>
              </a:ext>
            </a:extLst>
          </p:cNvPr>
          <p:cNvSpPr/>
          <p:nvPr/>
        </p:nvSpPr>
        <p:spPr>
          <a:xfrm>
            <a:off x="210403" y="1482480"/>
            <a:ext cx="8855240" cy="26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1865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東日本大震災</a:t>
            </a:r>
          </a:p>
        </p:txBody>
      </p:sp>
      <p:sp>
        <p:nvSpPr>
          <p:cNvPr id="25" name="四角形: 角を丸くする 24">
            <a:extLst>
              <a:ext uri="{FF2B5EF4-FFF2-40B4-BE49-F238E27FC236}">
                <a16:creationId xmlns:a16="http://schemas.microsoft.com/office/drawing/2014/main" id="{5E36E8DF-5484-4E43-9486-D3F26C86BED8}"/>
              </a:ext>
            </a:extLst>
          </p:cNvPr>
          <p:cNvSpPr/>
          <p:nvPr/>
        </p:nvSpPr>
        <p:spPr>
          <a:xfrm>
            <a:off x="4465744" y="2019051"/>
            <a:ext cx="4363346" cy="1493907"/>
          </a:xfrm>
          <a:prstGeom prst="roundRect">
            <a:avLst/>
          </a:prstGeom>
          <a:solidFill>
            <a:srgbClr val="CEECFE">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6A4F0BA0-0979-4FB3-8604-11EEB3175D28}"/>
              </a:ext>
            </a:extLst>
          </p:cNvPr>
          <p:cNvGrpSpPr/>
          <p:nvPr/>
        </p:nvGrpSpPr>
        <p:grpSpPr>
          <a:xfrm>
            <a:off x="193865" y="2206814"/>
            <a:ext cx="4007651" cy="998576"/>
            <a:chOff x="300121" y="2249676"/>
            <a:chExt cx="4007651" cy="998576"/>
          </a:xfrm>
        </p:grpSpPr>
        <p:sp>
          <p:nvSpPr>
            <p:cNvPr id="27" name="正方形/長方形 26">
              <a:extLst>
                <a:ext uri="{FF2B5EF4-FFF2-40B4-BE49-F238E27FC236}">
                  <a16:creationId xmlns:a16="http://schemas.microsoft.com/office/drawing/2014/main" id="{952B5E26-BD05-4110-9951-E8C2E4C3F6BA}"/>
                </a:ext>
              </a:extLst>
            </p:cNvPr>
            <p:cNvSpPr/>
            <p:nvPr/>
          </p:nvSpPr>
          <p:spPr bwMode="auto">
            <a:xfrm>
              <a:off x="314779" y="2250466"/>
              <a:ext cx="3992993" cy="997786"/>
            </a:xfrm>
            <a:prstGeom prst="rect">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28" name="正方形/長方形 27">
              <a:extLst>
                <a:ext uri="{FF2B5EF4-FFF2-40B4-BE49-F238E27FC236}">
                  <a16:creationId xmlns:a16="http://schemas.microsoft.com/office/drawing/2014/main" id="{EDFC8A7B-6B05-4FDE-B1BF-6BEAF90E5DAD}"/>
                </a:ext>
              </a:extLst>
            </p:cNvPr>
            <p:cNvSpPr/>
            <p:nvPr/>
          </p:nvSpPr>
          <p:spPr bwMode="auto">
            <a:xfrm>
              <a:off x="300121" y="2249676"/>
              <a:ext cx="1784173" cy="997787"/>
            </a:xfrm>
            <a:prstGeom prst="rect">
              <a:avLst/>
            </a:prstGeom>
            <a:solidFill>
              <a:srgbClr val="0070C0"/>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令和８年度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29" name="Rectangle 36">
            <a:extLst>
              <a:ext uri="{FF2B5EF4-FFF2-40B4-BE49-F238E27FC236}">
                <a16:creationId xmlns:a16="http://schemas.microsoft.com/office/drawing/2014/main" id="{CA13E0D2-9F79-487F-A34D-0902C7851F30}"/>
              </a:ext>
            </a:extLst>
          </p:cNvPr>
          <p:cNvSpPr>
            <a:spLocks noChangeArrowheads="1"/>
          </p:cNvSpPr>
          <p:nvPr/>
        </p:nvSpPr>
        <p:spPr bwMode="auto">
          <a:xfrm>
            <a:off x="2052547" y="2476701"/>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400" spc="180" dirty="0">
                <a:latin typeface="HGPｺﾞｼｯｸE"/>
                <a:ea typeface="HGPｺﾞｼｯｸE"/>
              </a:rPr>
              <a:t>　　</a:t>
            </a:r>
          </a:p>
        </p:txBody>
      </p:sp>
      <p:sp>
        <p:nvSpPr>
          <p:cNvPr id="30" name="四角形: 角を丸くする 29">
            <a:extLst>
              <a:ext uri="{FF2B5EF4-FFF2-40B4-BE49-F238E27FC236}">
                <a16:creationId xmlns:a16="http://schemas.microsoft.com/office/drawing/2014/main" id="{882BBB3B-7F5F-41FA-865F-D0075DDC91E1}"/>
              </a:ext>
            </a:extLst>
          </p:cNvPr>
          <p:cNvSpPr/>
          <p:nvPr/>
        </p:nvSpPr>
        <p:spPr>
          <a:xfrm>
            <a:off x="0" y="3779838"/>
            <a:ext cx="8522228" cy="2751936"/>
          </a:xfrm>
          <a:prstGeom prst="roundRect">
            <a:avLst/>
          </a:prstGeom>
          <a:solidFill>
            <a:srgbClr val="CEEC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Rectangle 26">
            <a:extLst>
              <a:ext uri="{FF2B5EF4-FFF2-40B4-BE49-F238E27FC236}">
                <a16:creationId xmlns:a16="http://schemas.microsoft.com/office/drawing/2014/main" id="{07C0FB0C-53F8-4269-B3CF-C5E43D2CF2D3}"/>
              </a:ext>
            </a:extLst>
          </p:cNvPr>
          <p:cNvSpPr>
            <a:spLocks noChangeArrowheads="1"/>
          </p:cNvSpPr>
          <p:nvPr/>
        </p:nvSpPr>
        <p:spPr bwMode="white">
          <a:xfrm>
            <a:off x="82233" y="914161"/>
            <a:ext cx="87761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復興事業に関する国の経理を明確にするために、</a:t>
            </a:r>
            <a:r>
              <a:rPr lang="ja-JP" altLang="en-US" sz="2000" dirty="0">
                <a:solidFill>
                  <a:srgbClr val="000000"/>
                </a:solidFill>
                <a:latin typeface="HGPｺﾞｼｯｸE" panose="020B0900000000000000" pitchFamily="50" charset="-128"/>
                <a:ea typeface="HGPｺﾞｼｯｸE" panose="020B0900000000000000" pitchFamily="50" charset="-128"/>
              </a:rPr>
              <a:t>平成</a:t>
            </a:r>
            <a:r>
              <a:rPr lang="en-US" altLang="ja-JP" sz="2000" dirty="0">
                <a:solidFill>
                  <a:srgbClr val="000000"/>
                </a:solidFill>
                <a:latin typeface="HGPｺﾞｼｯｸE" panose="020B0900000000000000" pitchFamily="50" charset="-128"/>
                <a:ea typeface="HGPｺﾞｼｯｸE" panose="020B0900000000000000" pitchFamily="50" charset="-128"/>
              </a:rPr>
              <a:t>24</a:t>
            </a:r>
            <a:r>
              <a:rPr lang="ja-JP" altLang="en-US" sz="2000" dirty="0">
                <a:solidFill>
                  <a:srgbClr val="000000"/>
                </a:solidFill>
                <a:latin typeface="HGPｺﾞｼｯｸE" panose="020B0900000000000000" pitchFamily="50" charset="-128"/>
                <a:ea typeface="HGPｺﾞｼｯｸE" panose="020B0900000000000000" pitchFamily="50" charset="-128"/>
              </a:rPr>
              <a:t>年度から</a:t>
            </a:r>
            <a:r>
              <a:rPr lang="ja-JP" altLang="en-US" sz="2000" dirty="0">
                <a:solidFill>
                  <a:schemeClr val="tx2">
                    <a:lumMod val="75000"/>
                    <a:lumOff val="25000"/>
                  </a:schemeClr>
                </a:solidFill>
                <a:latin typeface="HGPｺﾞｼｯｸE" panose="020B0900000000000000" pitchFamily="50" charset="-128"/>
                <a:ea typeface="HGPｺﾞｼｯｸE" panose="020B0900000000000000" pitchFamily="50" charset="-128"/>
              </a:rPr>
              <a:t>東日本大震災復興特別会計</a:t>
            </a:r>
            <a:r>
              <a:rPr lang="ja-JP" altLang="en-US" sz="1800" dirty="0">
                <a:solidFill>
                  <a:srgbClr val="000000"/>
                </a:solidFill>
                <a:latin typeface="HGPｺﾞｼｯｸE" panose="020B0900000000000000" pitchFamily="50" charset="-128"/>
                <a:ea typeface="HGPｺﾞｼｯｸE" panose="020B0900000000000000" pitchFamily="50" charset="-128"/>
              </a:rPr>
              <a:t>が創設されました。</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復興にかかる財源については、一般会計からの繰入金のほか、復興特別税や復興債を発行して確保することとなっています。</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endParaRPr lang="en-US" altLang="ja-JP" sz="18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36">
            <a:extLst>
              <a:ext uri="{FF2B5EF4-FFF2-40B4-BE49-F238E27FC236}">
                <a16:creationId xmlns:a16="http://schemas.microsoft.com/office/drawing/2014/main" id="{65141B20-18D3-42EA-820B-7FFEFC6E8157}"/>
              </a:ext>
            </a:extLst>
          </p:cNvPr>
          <p:cNvSpPr>
            <a:spLocks noChangeArrowheads="1"/>
          </p:cNvSpPr>
          <p:nvPr/>
        </p:nvSpPr>
        <p:spPr bwMode="auto">
          <a:xfrm>
            <a:off x="4640832" y="1936285"/>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34" name="四角形: 角を丸くする 33">
            <a:extLst>
              <a:ext uri="{FF2B5EF4-FFF2-40B4-BE49-F238E27FC236}">
                <a16:creationId xmlns:a16="http://schemas.microsoft.com/office/drawing/2014/main" id="{254826DA-6F70-4702-87B4-91111B214FB2}"/>
              </a:ext>
            </a:extLst>
          </p:cNvPr>
          <p:cNvSpPr/>
          <p:nvPr/>
        </p:nvSpPr>
        <p:spPr bwMode="auto">
          <a:xfrm>
            <a:off x="568537" y="3590464"/>
            <a:ext cx="2968023" cy="486179"/>
          </a:xfrm>
          <a:prstGeom prst="roundRect">
            <a:avLst>
              <a:gd name="adj" fmla="val 50000"/>
            </a:avLst>
          </a:prstGeom>
          <a:solidFill>
            <a:srgbClr val="005BAD"/>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35" name="矢印: 右 34">
            <a:extLst>
              <a:ext uri="{FF2B5EF4-FFF2-40B4-BE49-F238E27FC236}">
                <a16:creationId xmlns:a16="http://schemas.microsoft.com/office/drawing/2014/main" id="{748A8F5E-2380-4BE2-88AD-E53DA6435B74}"/>
              </a:ext>
            </a:extLst>
          </p:cNvPr>
          <p:cNvSpPr/>
          <p:nvPr/>
        </p:nvSpPr>
        <p:spPr>
          <a:xfrm>
            <a:off x="3756754" y="4807363"/>
            <a:ext cx="889525" cy="486179"/>
          </a:xfrm>
          <a:prstGeom prst="rightArrow">
            <a:avLst/>
          </a:prstGeom>
          <a:solidFill>
            <a:srgbClr val="005BA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95A6AA-A5DF-42D8-BEAC-AF0D3346FA30}"/>
              </a:ext>
            </a:extLst>
          </p:cNvPr>
          <p:cNvSpPr txBox="1"/>
          <p:nvPr/>
        </p:nvSpPr>
        <p:spPr>
          <a:xfrm>
            <a:off x="1758484" y="6197535"/>
            <a:ext cx="802962" cy="276999"/>
          </a:xfrm>
          <a:prstGeom prst="rect">
            <a:avLst/>
          </a:prstGeom>
          <a:noFill/>
        </p:spPr>
        <p:txBody>
          <a:bodyPr wrap="square" rtlCol="0">
            <a:spAutoFit/>
          </a:bodyPr>
          <a:lstStyle/>
          <a:p>
            <a:r>
              <a:rPr kumimoji="1" lang="ja-JP" altLang="en-US" sz="1200" dirty="0"/>
              <a:t>被災直後</a:t>
            </a:r>
          </a:p>
        </p:txBody>
      </p:sp>
      <p:sp>
        <p:nvSpPr>
          <p:cNvPr id="37" name="テキスト ボックス 36">
            <a:extLst>
              <a:ext uri="{FF2B5EF4-FFF2-40B4-BE49-F238E27FC236}">
                <a16:creationId xmlns:a16="http://schemas.microsoft.com/office/drawing/2014/main" id="{451DE3D1-8FEB-4E32-9CC0-61DADBA613FB}"/>
              </a:ext>
            </a:extLst>
          </p:cNvPr>
          <p:cNvSpPr txBox="1"/>
          <p:nvPr/>
        </p:nvSpPr>
        <p:spPr>
          <a:xfrm>
            <a:off x="5674401" y="6177091"/>
            <a:ext cx="1235483" cy="287324"/>
          </a:xfrm>
          <a:prstGeom prst="rect">
            <a:avLst/>
          </a:prstGeom>
          <a:noFill/>
        </p:spPr>
        <p:txBody>
          <a:bodyPr wrap="square" rtlCol="0">
            <a:spAutoFit/>
          </a:bodyPr>
          <a:lstStyle/>
          <a:p>
            <a:r>
              <a:rPr kumimoji="1" lang="ja-JP" altLang="en-US" sz="1200" dirty="0"/>
              <a:t>被災から９年後</a:t>
            </a:r>
          </a:p>
        </p:txBody>
      </p:sp>
      <p:sp>
        <p:nvSpPr>
          <p:cNvPr id="38" name="テキスト ボックス 37">
            <a:extLst>
              <a:ext uri="{FF2B5EF4-FFF2-40B4-BE49-F238E27FC236}">
                <a16:creationId xmlns:a16="http://schemas.microsoft.com/office/drawing/2014/main" id="{29BEC995-56B1-4D1D-BDE1-EE6918CEE7C6}"/>
              </a:ext>
            </a:extLst>
          </p:cNvPr>
          <p:cNvSpPr txBox="1"/>
          <p:nvPr/>
        </p:nvSpPr>
        <p:spPr>
          <a:xfrm>
            <a:off x="6921152" y="3855074"/>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39" name="図 38">
            <a:extLst>
              <a:ext uri="{FF2B5EF4-FFF2-40B4-BE49-F238E27FC236}">
                <a16:creationId xmlns:a16="http://schemas.microsoft.com/office/drawing/2014/main" id="{95C655E2-DF75-459A-9B45-427AF5BC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84" y="4157877"/>
            <a:ext cx="2719544" cy="2039658"/>
          </a:xfrm>
          <a:prstGeom prst="rect">
            <a:avLst/>
          </a:prstGeom>
        </p:spPr>
      </p:pic>
      <p:pic>
        <p:nvPicPr>
          <p:cNvPr id="40" name="図 39">
            <a:extLst>
              <a:ext uri="{FF2B5EF4-FFF2-40B4-BE49-F238E27FC236}">
                <a16:creationId xmlns:a16="http://schemas.microsoft.com/office/drawing/2014/main" id="{83359A49-CEDA-4503-B64A-C84ADA7C5CE8}"/>
              </a:ext>
            </a:extLst>
          </p:cNvPr>
          <p:cNvPicPr>
            <a:picLocks noChangeAspect="1"/>
          </p:cNvPicPr>
          <p:nvPr/>
        </p:nvPicPr>
        <p:blipFill rotWithShape="1">
          <a:blip r:embed="rId5">
            <a:extLst>
              <a:ext uri="{28A0092B-C50C-407E-A947-70E740481C1C}">
                <a14:useLocalDpi xmlns:a14="http://schemas.microsoft.com/office/drawing/2010/main" val="0"/>
              </a:ext>
            </a:extLst>
          </a:blip>
          <a:srcRect l="7323" r="24240"/>
          <a:stretch/>
        </p:blipFill>
        <p:spPr>
          <a:xfrm>
            <a:off x="5009675" y="4157877"/>
            <a:ext cx="2481526" cy="2039658"/>
          </a:xfrm>
          <a:prstGeom prst="rect">
            <a:avLst/>
          </a:prstGeom>
        </p:spPr>
      </p:pic>
      <p:sp>
        <p:nvSpPr>
          <p:cNvPr id="47" name="二等辺三角形 46">
            <a:extLst>
              <a:ext uri="{FF2B5EF4-FFF2-40B4-BE49-F238E27FC236}">
                <a16:creationId xmlns:a16="http://schemas.microsoft.com/office/drawing/2014/main" id="{7F591370-6478-4E08-9067-9AC4A37ABAFF}"/>
              </a:ext>
            </a:extLst>
          </p:cNvPr>
          <p:cNvSpPr/>
          <p:nvPr/>
        </p:nvSpPr>
        <p:spPr>
          <a:xfrm rot="5400000">
            <a:off x="4138112" y="2569924"/>
            <a:ext cx="632530" cy="327440"/>
          </a:xfrm>
          <a:prstGeom prst="triangl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F9E24EE-248B-4116-BB55-0BCCFBB00F81}"/>
              </a:ext>
            </a:extLst>
          </p:cNvPr>
          <p:cNvSpPr txBox="1"/>
          <p:nvPr/>
        </p:nvSpPr>
        <p:spPr>
          <a:xfrm>
            <a:off x="129115" y="3297240"/>
            <a:ext cx="4096792" cy="253916"/>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出所：財務省「令和８年度予算及び財政投融資計画の説明」</a:t>
            </a:r>
          </a:p>
        </p:txBody>
      </p:sp>
      <p:sp>
        <p:nvSpPr>
          <p:cNvPr id="54" name="Rectangle 36">
            <a:extLst>
              <a:ext uri="{FF2B5EF4-FFF2-40B4-BE49-F238E27FC236}">
                <a16:creationId xmlns:a16="http://schemas.microsoft.com/office/drawing/2014/main" id="{63B5DB46-E4A6-4200-95F5-D0A21FAC4D33}"/>
              </a:ext>
            </a:extLst>
          </p:cNvPr>
          <p:cNvSpPr>
            <a:spLocks noChangeArrowheads="1"/>
          </p:cNvSpPr>
          <p:nvPr/>
        </p:nvSpPr>
        <p:spPr bwMode="auto">
          <a:xfrm>
            <a:off x="2183424" y="2550406"/>
            <a:ext cx="1929128" cy="4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200" spc="180" dirty="0">
                <a:latin typeface="HGPｺﾞｼｯｸE"/>
                <a:ea typeface="HGPｺﾞｼｯｸE"/>
              </a:rPr>
              <a:t>約</a:t>
            </a:r>
            <a:r>
              <a:rPr lang="en-US" altLang="ja-JP" sz="2200" spc="180" dirty="0">
                <a:latin typeface="HGPｺﾞｼｯｸE"/>
                <a:ea typeface="HGPｺﾞｼｯｸE"/>
              </a:rPr>
              <a:t>6,300</a:t>
            </a:r>
            <a:r>
              <a:rPr lang="ja-JP" altLang="en-US" sz="2200" spc="180" dirty="0">
                <a:latin typeface="HGPｺﾞｼｯｸE"/>
                <a:ea typeface="HGPｺﾞｼｯｸE"/>
              </a:rPr>
              <a:t>億円</a:t>
            </a:r>
          </a:p>
        </p:txBody>
      </p:sp>
      <p:sp>
        <p:nvSpPr>
          <p:cNvPr id="55" name="四角形: 角を丸くする 54">
            <a:extLst>
              <a:ext uri="{FF2B5EF4-FFF2-40B4-BE49-F238E27FC236}">
                <a16:creationId xmlns:a16="http://schemas.microsoft.com/office/drawing/2014/main" id="{016AA6FA-C6DA-443A-9357-B7458BA7213A}"/>
              </a:ext>
            </a:extLst>
          </p:cNvPr>
          <p:cNvSpPr/>
          <p:nvPr/>
        </p:nvSpPr>
        <p:spPr bwMode="auto">
          <a:xfrm>
            <a:off x="4503169" y="1920131"/>
            <a:ext cx="1420706" cy="392971"/>
          </a:xfrm>
          <a:prstGeom prst="roundRect">
            <a:avLst>
              <a:gd name="adj" fmla="val 50000"/>
            </a:avLst>
          </a:prstGeom>
          <a:solidFill>
            <a:srgbClr val="005BAD"/>
          </a:solidFill>
          <a:ln w="6350" cap="flat" cmpd="sng" algn="ctr">
            <a:solidFill>
              <a:schemeClr val="accent1"/>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使い道</a:t>
            </a:r>
          </a:p>
        </p:txBody>
      </p:sp>
      <p:sp>
        <p:nvSpPr>
          <p:cNvPr id="41" name="スライド番号プレースホルダー 55">
            <a:extLst>
              <a:ext uri="{FF2B5EF4-FFF2-40B4-BE49-F238E27FC236}">
                <a16:creationId xmlns:a16="http://schemas.microsoft.com/office/drawing/2014/main" id="{596503C5-ACC1-424E-B828-54CB05A36B6A}"/>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26</a:t>
            </a:fld>
            <a:endParaRPr lang="en-US" altLang="ja-JP" dirty="0"/>
          </a:p>
        </p:txBody>
      </p:sp>
    </p:spTree>
    <p:custDataLst>
      <p:tags r:id="rId1"/>
    </p:custDataLst>
    <p:extLst>
      <p:ext uri="{BB962C8B-B14F-4D97-AF65-F5344CB8AC3E}">
        <p14:creationId xmlns:p14="http://schemas.microsoft.com/office/powerpoint/2010/main" val="42131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CD2BF6B4-B4BA-48FF-BE2F-E7B38DC842E1}"/>
              </a:ext>
            </a:extLst>
          </p:cNvPr>
          <p:cNvSpPr txBox="1"/>
          <p:nvPr/>
        </p:nvSpPr>
        <p:spPr>
          <a:xfrm>
            <a:off x="115925" y="4588513"/>
            <a:ext cx="1482136" cy="369332"/>
          </a:xfrm>
          <a:prstGeom prst="rect">
            <a:avLst/>
          </a:prstGeom>
          <a:solidFill>
            <a:srgbClr val="46B1E1"/>
          </a:solidFill>
        </p:spPr>
        <p:txBody>
          <a:bodyPr wrap="square" rtlCol="0">
            <a:spAutoFit/>
          </a:bodyPr>
          <a:lstStyle/>
          <a:p>
            <a:pPr algn="ctr"/>
            <a:r>
              <a:rPr kumimoji="1" lang="ja-JP" altLang="en-US" dirty="0"/>
              <a:t>小さい政府</a:t>
            </a:r>
          </a:p>
        </p:txBody>
      </p:sp>
      <p:sp>
        <p:nvSpPr>
          <p:cNvPr id="19" name="矢印: 左右 18">
            <a:extLst>
              <a:ext uri="{FF2B5EF4-FFF2-40B4-BE49-F238E27FC236}">
                <a16:creationId xmlns:a16="http://schemas.microsoft.com/office/drawing/2014/main" id="{501F3AA4-D029-44F8-BC1F-9D0A26B8F27B}"/>
              </a:ext>
            </a:extLst>
          </p:cNvPr>
          <p:cNvSpPr/>
          <p:nvPr/>
        </p:nvSpPr>
        <p:spPr>
          <a:xfrm rot="19683949">
            <a:off x="1561845" y="2428101"/>
            <a:ext cx="5252373" cy="1774099"/>
          </a:xfrm>
          <a:prstGeom prst="leftRightArrow">
            <a:avLst/>
          </a:prstGeom>
          <a:solidFill>
            <a:schemeClr val="tx2">
              <a:lumMod val="25000"/>
              <a:lumOff val="75000"/>
              <a:alpha val="69804"/>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日本と外国の税金比較</a:t>
            </a:r>
          </a:p>
        </p:txBody>
      </p:sp>
      <p:graphicFrame>
        <p:nvGraphicFramePr>
          <p:cNvPr id="4" name="グラフ 3">
            <a:extLst>
              <a:ext uri="{FF2B5EF4-FFF2-40B4-BE49-F238E27FC236}">
                <a16:creationId xmlns:a16="http://schemas.microsoft.com/office/drawing/2014/main" id="{11BA5DFE-F1F1-45B0-A57D-279140376F4B}"/>
              </a:ext>
            </a:extLst>
          </p:cNvPr>
          <p:cNvGraphicFramePr/>
          <p:nvPr>
            <p:extLst>
              <p:ext uri="{D42A27DB-BD31-4B8C-83A1-F6EECF244321}">
                <p14:modId xmlns:p14="http://schemas.microsoft.com/office/powerpoint/2010/main" val="2577567520"/>
              </p:ext>
            </p:extLst>
          </p:nvPr>
        </p:nvGraphicFramePr>
        <p:xfrm>
          <a:off x="1005536" y="1463584"/>
          <a:ext cx="6234112" cy="4160838"/>
        </p:xfrm>
        <a:graphic>
          <a:graphicData uri="http://schemas.openxmlformats.org/drawingml/2006/chart">
            <c:chart xmlns:c="http://schemas.openxmlformats.org/drawingml/2006/chart" xmlns:r="http://schemas.openxmlformats.org/officeDocument/2006/relationships" r:id="rId4"/>
          </a:graphicData>
        </a:graphic>
      </p:graphicFrame>
      <p:sp>
        <p:nvSpPr>
          <p:cNvPr id="55" name="四角形: 角を丸くする 54">
            <a:extLst>
              <a:ext uri="{FF2B5EF4-FFF2-40B4-BE49-F238E27FC236}">
                <a16:creationId xmlns:a16="http://schemas.microsoft.com/office/drawing/2014/main" id="{2FA20BBA-5DAF-4DC9-9F73-1E7FC5B0A0F1}"/>
              </a:ext>
            </a:extLst>
          </p:cNvPr>
          <p:cNvSpPr/>
          <p:nvPr/>
        </p:nvSpPr>
        <p:spPr bwMode="auto">
          <a:xfrm>
            <a:off x="1079913" y="793747"/>
            <a:ext cx="5829218"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lang="ja-JP" altLang="en-US" sz="2400" dirty="0">
                <a:latin typeface="+mn-ea"/>
              </a:rPr>
              <a:t>国民負担率（対国民所得比）の国際比較</a:t>
            </a:r>
          </a:p>
        </p:txBody>
      </p:sp>
      <p:sp>
        <p:nvSpPr>
          <p:cNvPr id="5" name="吹き出し: 四角形 4">
            <a:extLst>
              <a:ext uri="{FF2B5EF4-FFF2-40B4-BE49-F238E27FC236}">
                <a16:creationId xmlns:a16="http://schemas.microsoft.com/office/drawing/2014/main" id="{4123DCB4-B3E5-431F-AF36-8AA0EE44370B}"/>
              </a:ext>
            </a:extLst>
          </p:cNvPr>
          <p:cNvSpPr/>
          <p:nvPr/>
        </p:nvSpPr>
        <p:spPr>
          <a:xfrm>
            <a:off x="6336179" y="2640595"/>
            <a:ext cx="1128712" cy="430504"/>
          </a:xfrm>
          <a:prstGeom prst="wedgeRectCallout">
            <a:avLst>
              <a:gd name="adj1" fmla="val -29711"/>
              <a:gd name="adj2" fmla="val -1001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フランス</a:t>
            </a:r>
          </a:p>
        </p:txBody>
      </p:sp>
      <p:sp>
        <p:nvSpPr>
          <p:cNvPr id="56" name="吹き出し: 四角形 55">
            <a:extLst>
              <a:ext uri="{FF2B5EF4-FFF2-40B4-BE49-F238E27FC236}">
                <a16:creationId xmlns:a16="http://schemas.microsoft.com/office/drawing/2014/main" id="{E12C7839-7D2B-476E-A1EB-2AEB58E3BBF5}"/>
              </a:ext>
            </a:extLst>
          </p:cNvPr>
          <p:cNvSpPr/>
          <p:nvPr/>
        </p:nvSpPr>
        <p:spPr>
          <a:xfrm>
            <a:off x="3189619" y="2278942"/>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日本</a:t>
            </a:r>
          </a:p>
        </p:txBody>
      </p:sp>
      <p:sp>
        <p:nvSpPr>
          <p:cNvPr id="57" name="吹き出し: 四角形 56">
            <a:extLst>
              <a:ext uri="{FF2B5EF4-FFF2-40B4-BE49-F238E27FC236}">
                <a16:creationId xmlns:a16="http://schemas.microsoft.com/office/drawing/2014/main" id="{7D80F170-3C30-4555-8076-8889B9D17076}"/>
              </a:ext>
            </a:extLst>
          </p:cNvPr>
          <p:cNvSpPr/>
          <p:nvPr/>
        </p:nvSpPr>
        <p:spPr>
          <a:xfrm>
            <a:off x="1956131" y="2915475"/>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アメリカ</a:t>
            </a:r>
          </a:p>
        </p:txBody>
      </p:sp>
      <p:sp>
        <p:nvSpPr>
          <p:cNvPr id="58" name="吹き出し: 四角形 57">
            <a:extLst>
              <a:ext uri="{FF2B5EF4-FFF2-40B4-BE49-F238E27FC236}">
                <a16:creationId xmlns:a16="http://schemas.microsoft.com/office/drawing/2014/main" id="{95B7B9D3-EA79-498E-B5F7-860DD18627F0}"/>
              </a:ext>
            </a:extLst>
          </p:cNvPr>
          <p:cNvSpPr/>
          <p:nvPr/>
        </p:nvSpPr>
        <p:spPr>
          <a:xfrm>
            <a:off x="3994522" y="4023496"/>
            <a:ext cx="1128712" cy="430504"/>
          </a:xfrm>
          <a:prstGeom prst="wedgeRectCallout">
            <a:avLst>
              <a:gd name="adj1" fmla="val -67685"/>
              <a:gd name="adj2" fmla="val -3374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韓国</a:t>
            </a:r>
          </a:p>
        </p:txBody>
      </p:sp>
      <p:pic>
        <p:nvPicPr>
          <p:cNvPr id="8" name="図 7">
            <a:extLst>
              <a:ext uri="{FF2B5EF4-FFF2-40B4-BE49-F238E27FC236}">
                <a16:creationId xmlns:a16="http://schemas.microsoft.com/office/drawing/2014/main" id="{6F408B96-44FC-488E-B091-2F947012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308" y="2751737"/>
            <a:ext cx="828000" cy="563414"/>
          </a:xfrm>
          <a:prstGeom prst="rect">
            <a:avLst/>
          </a:prstGeom>
        </p:spPr>
      </p:pic>
      <p:pic>
        <p:nvPicPr>
          <p:cNvPr id="10" name="図 9">
            <a:extLst>
              <a:ext uri="{FF2B5EF4-FFF2-40B4-BE49-F238E27FC236}">
                <a16:creationId xmlns:a16="http://schemas.microsoft.com/office/drawing/2014/main" id="{848335F8-3A86-4020-83CA-C52A2B35D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1828281"/>
            <a:ext cx="828000" cy="563413"/>
          </a:xfrm>
          <a:prstGeom prst="rect">
            <a:avLst/>
          </a:prstGeom>
        </p:spPr>
      </p:pic>
      <p:pic>
        <p:nvPicPr>
          <p:cNvPr id="12" name="図 11">
            <a:extLst>
              <a:ext uri="{FF2B5EF4-FFF2-40B4-BE49-F238E27FC236}">
                <a16:creationId xmlns:a16="http://schemas.microsoft.com/office/drawing/2014/main" id="{602DCC57-9230-41B7-BD78-449F5D6EE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821" y="1628304"/>
            <a:ext cx="828000" cy="563414"/>
          </a:xfrm>
          <a:prstGeom prst="rect">
            <a:avLst/>
          </a:prstGeom>
        </p:spPr>
      </p:pic>
      <p:pic>
        <p:nvPicPr>
          <p:cNvPr id="14" name="図 13">
            <a:extLst>
              <a:ext uri="{FF2B5EF4-FFF2-40B4-BE49-F238E27FC236}">
                <a16:creationId xmlns:a16="http://schemas.microsoft.com/office/drawing/2014/main" id="{7C564D5D-2E6B-4981-8E3B-8D2742C65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843" y="4238749"/>
            <a:ext cx="828000" cy="563413"/>
          </a:xfrm>
          <a:prstGeom prst="rect">
            <a:avLst/>
          </a:prstGeom>
        </p:spPr>
      </p:pic>
      <p:pic>
        <p:nvPicPr>
          <p:cNvPr id="16" name="図 15">
            <a:extLst>
              <a:ext uri="{FF2B5EF4-FFF2-40B4-BE49-F238E27FC236}">
                <a16:creationId xmlns:a16="http://schemas.microsoft.com/office/drawing/2014/main" id="{F88F8C90-41D9-49CA-9DAE-3F103E130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17" y="1650696"/>
            <a:ext cx="828000" cy="563413"/>
          </a:xfrm>
          <a:prstGeom prst="rect">
            <a:avLst/>
          </a:prstGeom>
        </p:spPr>
      </p:pic>
      <p:pic>
        <p:nvPicPr>
          <p:cNvPr id="18" name="図 17">
            <a:extLst>
              <a:ext uri="{FF2B5EF4-FFF2-40B4-BE49-F238E27FC236}">
                <a16:creationId xmlns:a16="http://schemas.microsoft.com/office/drawing/2014/main" id="{A5275948-71AE-476D-95DD-DA11A488E242}"/>
              </a:ext>
            </a:extLst>
          </p:cNvPr>
          <p:cNvPicPr>
            <a:picLocks noChangeAspect="1"/>
          </p:cNvPicPr>
          <p:nvPr/>
        </p:nvPicPr>
        <p:blipFill rotWithShape="1">
          <a:blip r:embed="rId10">
            <a:extLst>
              <a:ext uri="{28A0092B-C50C-407E-A947-70E740481C1C}">
                <a14:useLocalDpi xmlns:a14="http://schemas.microsoft.com/office/drawing/2010/main" val="0"/>
              </a:ext>
            </a:extLst>
          </a:blip>
          <a:srcRect t="31216" b="28628"/>
          <a:stretch/>
        </p:blipFill>
        <p:spPr>
          <a:xfrm>
            <a:off x="1744023" y="3404191"/>
            <a:ext cx="1403060" cy="563413"/>
          </a:xfrm>
          <a:prstGeom prst="rect">
            <a:avLst/>
          </a:prstGeom>
        </p:spPr>
      </p:pic>
      <p:sp>
        <p:nvSpPr>
          <p:cNvPr id="59" name="テキスト ボックス 1">
            <a:extLst>
              <a:ext uri="{FF2B5EF4-FFF2-40B4-BE49-F238E27FC236}">
                <a16:creationId xmlns:a16="http://schemas.microsoft.com/office/drawing/2014/main" id="{B62B6C34-7E20-44E7-9DB4-FED8048DCDCD}"/>
              </a:ext>
            </a:extLst>
          </p:cNvPr>
          <p:cNvSpPr txBox="1"/>
          <p:nvPr/>
        </p:nvSpPr>
        <p:spPr>
          <a:xfrm>
            <a:off x="5964489" y="1514201"/>
            <a:ext cx="1233488" cy="430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solidFill>
                  <a:schemeClr val="tx2">
                    <a:lumMod val="75000"/>
                    <a:lumOff val="25000"/>
                  </a:schemeClr>
                </a:solidFill>
              </a:rPr>
              <a:t>大きい政府</a:t>
            </a:r>
          </a:p>
        </p:txBody>
      </p:sp>
      <p:sp>
        <p:nvSpPr>
          <p:cNvPr id="60" name="テキスト ボックス 59">
            <a:extLst>
              <a:ext uri="{FF2B5EF4-FFF2-40B4-BE49-F238E27FC236}">
                <a16:creationId xmlns:a16="http://schemas.microsoft.com/office/drawing/2014/main" id="{4345721F-4037-4338-8D73-14F8796E5484}"/>
              </a:ext>
            </a:extLst>
          </p:cNvPr>
          <p:cNvSpPr txBox="1"/>
          <p:nvPr/>
        </p:nvSpPr>
        <p:spPr>
          <a:xfrm>
            <a:off x="2057400" y="5621780"/>
            <a:ext cx="6418026" cy="101491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lang="ja-JP" altLang="en-US" dirty="0">
                <a:latin typeface="+mn-ea"/>
                <a:ea typeface="+mn-ea"/>
              </a:rPr>
              <a:t>国民負担率</a:t>
            </a:r>
            <a:r>
              <a:rPr lang="en-US" altLang="ja-JP" dirty="0">
                <a:latin typeface="+mn-ea"/>
              </a:rPr>
              <a:t>…</a:t>
            </a:r>
            <a:r>
              <a:rPr lang="ja-JP" altLang="en-US" dirty="0">
                <a:latin typeface="+mn-ea"/>
              </a:rPr>
              <a:t>税負担と社会保障費負担（公的年金や公的医療保険など）の合計の、国民所得に占める割合のこと。</a:t>
            </a:r>
            <a:endParaRPr lang="ja-JP" altLang="en-US" dirty="0">
              <a:latin typeface="+mn-ea"/>
              <a:ea typeface="+mn-ea"/>
            </a:endParaRPr>
          </a:p>
        </p:txBody>
      </p:sp>
      <p:sp>
        <p:nvSpPr>
          <p:cNvPr id="20" name="テキスト ボックス 19">
            <a:extLst>
              <a:ext uri="{FF2B5EF4-FFF2-40B4-BE49-F238E27FC236}">
                <a16:creationId xmlns:a16="http://schemas.microsoft.com/office/drawing/2014/main" id="{240AC73A-B3BB-4864-A8C6-DF705FCFD4B2}"/>
              </a:ext>
            </a:extLst>
          </p:cNvPr>
          <p:cNvSpPr txBox="1"/>
          <p:nvPr/>
        </p:nvSpPr>
        <p:spPr>
          <a:xfrm>
            <a:off x="7545121" y="870120"/>
            <a:ext cx="1494000" cy="369332"/>
          </a:xfrm>
          <a:prstGeom prst="rect">
            <a:avLst/>
          </a:prstGeom>
          <a:solidFill>
            <a:srgbClr val="FF7C80"/>
          </a:solidFill>
        </p:spPr>
        <p:txBody>
          <a:bodyPr wrap="square" rtlCol="0">
            <a:spAutoFit/>
          </a:bodyPr>
          <a:lstStyle/>
          <a:p>
            <a:pPr algn="ctr"/>
            <a:r>
              <a:rPr kumimoji="1" lang="ja-JP" altLang="en-US" dirty="0"/>
              <a:t>大きい政府</a:t>
            </a:r>
          </a:p>
        </p:txBody>
      </p:sp>
      <p:sp>
        <p:nvSpPr>
          <p:cNvPr id="21" name="テキスト ボックス 20">
            <a:extLst>
              <a:ext uri="{FF2B5EF4-FFF2-40B4-BE49-F238E27FC236}">
                <a16:creationId xmlns:a16="http://schemas.microsoft.com/office/drawing/2014/main" id="{7ED6A421-DBB7-4F61-AD8B-A6B4FE743A2C}"/>
              </a:ext>
            </a:extLst>
          </p:cNvPr>
          <p:cNvSpPr txBox="1"/>
          <p:nvPr/>
        </p:nvSpPr>
        <p:spPr>
          <a:xfrm>
            <a:off x="7545120" y="1191398"/>
            <a:ext cx="1494000" cy="1923604"/>
          </a:xfrm>
          <a:prstGeom prst="rect">
            <a:avLst/>
          </a:prstGeom>
          <a:noFill/>
          <a:ln>
            <a:solidFill>
              <a:srgbClr val="FF7C80"/>
            </a:solidFill>
          </a:ln>
        </p:spPr>
        <p:txBody>
          <a:bodyPr wrap="square" rtlCol="0">
            <a:spAutoFit/>
          </a:bodyPr>
          <a:lstStyle/>
          <a:p>
            <a:r>
              <a:rPr kumimoji="1" lang="ja-JP" altLang="en-US" sz="1700" dirty="0"/>
              <a:t>公的サービスの水準は高くなりますが、その分国民の負担も大きくなります。</a:t>
            </a:r>
            <a:r>
              <a:rPr kumimoji="1" lang="en-US" altLang="ja-JP" sz="1700" dirty="0"/>
              <a:t>【</a:t>
            </a:r>
            <a:r>
              <a:rPr kumimoji="1" lang="ja-JP" altLang="en-US" sz="1700" dirty="0">
                <a:solidFill>
                  <a:srgbClr val="FF7C80"/>
                </a:solidFill>
              </a:rPr>
              <a:t>高福祉・高負担</a:t>
            </a:r>
            <a:r>
              <a:rPr kumimoji="1" lang="en-US" altLang="ja-JP" sz="1700" dirty="0"/>
              <a:t>】</a:t>
            </a:r>
            <a:endParaRPr kumimoji="1" lang="ja-JP" altLang="en-US" sz="1700" dirty="0"/>
          </a:p>
        </p:txBody>
      </p:sp>
      <p:sp>
        <p:nvSpPr>
          <p:cNvPr id="62" name="テキスト ボックス 61">
            <a:extLst>
              <a:ext uri="{FF2B5EF4-FFF2-40B4-BE49-F238E27FC236}">
                <a16:creationId xmlns:a16="http://schemas.microsoft.com/office/drawing/2014/main" id="{F6FE2BC7-2BEE-4951-B5A4-86C66A50552B}"/>
              </a:ext>
            </a:extLst>
          </p:cNvPr>
          <p:cNvSpPr txBox="1"/>
          <p:nvPr/>
        </p:nvSpPr>
        <p:spPr>
          <a:xfrm>
            <a:off x="115926" y="4959391"/>
            <a:ext cx="1482136" cy="1815882"/>
          </a:xfrm>
          <a:prstGeom prst="rect">
            <a:avLst/>
          </a:prstGeom>
          <a:noFill/>
          <a:ln>
            <a:solidFill>
              <a:srgbClr val="46B1E1"/>
            </a:solidFill>
          </a:ln>
        </p:spPr>
        <p:txBody>
          <a:bodyPr wrap="square" rtlCol="0">
            <a:spAutoFit/>
          </a:bodyPr>
          <a:lstStyle/>
          <a:p>
            <a:r>
              <a:rPr kumimoji="1" lang="ja-JP" altLang="en-US" sz="1600" dirty="0"/>
              <a:t>公的サービスの水準は低くなりますが、その分国民の負担も小さくなります。</a:t>
            </a:r>
            <a:r>
              <a:rPr kumimoji="1" lang="en-US" altLang="ja-JP" sz="1600" dirty="0"/>
              <a:t>【</a:t>
            </a:r>
            <a:r>
              <a:rPr kumimoji="1" lang="ja-JP" altLang="en-US" sz="1600" dirty="0">
                <a:solidFill>
                  <a:srgbClr val="46B1E1"/>
                </a:solidFill>
              </a:rPr>
              <a:t>低福祉・低負担</a:t>
            </a:r>
            <a:r>
              <a:rPr kumimoji="1" lang="en-US" altLang="ja-JP" sz="1600" dirty="0"/>
              <a:t>】</a:t>
            </a:r>
            <a:endParaRPr kumimoji="1" lang="ja-JP" altLang="en-US" sz="1600" dirty="0"/>
          </a:p>
        </p:txBody>
      </p:sp>
      <p:sp>
        <p:nvSpPr>
          <p:cNvPr id="63" name="角丸四角形 31">
            <a:extLst>
              <a:ext uri="{FF2B5EF4-FFF2-40B4-BE49-F238E27FC236}">
                <a16:creationId xmlns:a16="http://schemas.microsoft.com/office/drawing/2014/main" id="{934E3B0A-E224-477C-AA7C-C31B5C1A2C5F}"/>
              </a:ext>
            </a:extLst>
          </p:cNvPr>
          <p:cNvSpPr/>
          <p:nvPr/>
        </p:nvSpPr>
        <p:spPr>
          <a:xfrm>
            <a:off x="2633591" y="6417425"/>
            <a:ext cx="6136301"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参考資料：日本：内閣府「国民経済計算」等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100" dirty="0">
              <a:solidFill>
                <a:schemeClr val="tx1"/>
              </a:solidFill>
              <a:latin typeface="+mn-ea"/>
            </a:endParaRPr>
          </a:p>
          <a:p>
            <a:r>
              <a:rPr lang="ja-JP" altLang="en-US" sz="1200" dirty="0">
                <a:solidFill>
                  <a:schemeClr val="tx1"/>
                </a:solidFill>
                <a:latin typeface="+mn-ea"/>
              </a:rPr>
              <a:t>　　　　　　　　 ：諸外国：</a:t>
            </a:r>
            <a:r>
              <a:rPr lang="en-US" altLang="ja-JP" sz="1200" dirty="0" err="1">
                <a:solidFill>
                  <a:schemeClr val="tx1"/>
                </a:solidFill>
                <a:latin typeface="+mn-ea"/>
              </a:rPr>
              <a:t>OECD”National</a:t>
            </a:r>
            <a:r>
              <a:rPr lang="en-US" altLang="ja-JP" sz="1200" dirty="0">
                <a:solidFill>
                  <a:schemeClr val="tx1"/>
                </a:solidFill>
                <a:latin typeface="+mn-ea"/>
              </a:rPr>
              <a:t> Accounts”</a:t>
            </a:r>
            <a:r>
              <a:rPr lang="ja-JP" altLang="en-US" sz="1200" dirty="0">
                <a:solidFill>
                  <a:schemeClr val="tx1"/>
                </a:solidFill>
                <a:latin typeface="+mn-ea"/>
              </a:rPr>
              <a:t>、</a:t>
            </a:r>
            <a:r>
              <a:rPr lang="en-US" altLang="ja-JP" sz="1200" dirty="0">
                <a:solidFill>
                  <a:schemeClr val="tx1"/>
                </a:solidFill>
                <a:latin typeface="+mn-ea"/>
              </a:rPr>
              <a:t>”Revenue Statistics”</a:t>
            </a:r>
            <a:r>
              <a:rPr lang="ja-JP" altLang="en-US" sz="1200" dirty="0">
                <a:solidFill>
                  <a:schemeClr val="tx1"/>
                </a:solidFill>
                <a:latin typeface="+mn-ea"/>
              </a:rPr>
              <a:t>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200" dirty="0">
              <a:solidFill>
                <a:schemeClr val="tx1"/>
              </a:solidFill>
              <a:latin typeface="+mn-ea"/>
            </a:endParaRPr>
          </a:p>
        </p:txBody>
      </p:sp>
      <p:sp>
        <p:nvSpPr>
          <p:cNvPr id="23" name="スライド番号プレースホルダー 55">
            <a:extLst>
              <a:ext uri="{FF2B5EF4-FFF2-40B4-BE49-F238E27FC236}">
                <a16:creationId xmlns:a16="http://schemas.microsoft.com/office/drawing/2014/main" id="{78B25D2F-1766-473D-9714-440718721D29}"/>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27</a:t>
            </a:fld>
            <a:endParaRPr lang="en-US" altLang="ja-JP" dirty="0"/>
          </a:p>
        </p:txBody>
      </p:sp>
    </p:spTree>
    <p:custDataLst>
      <p:tags r:id="rId1"/>
    </p:custDataLst>
    <p:extLst>
      <p:ext uri="{BB962C8B-B14F-4D97-AF65-F5344CB8AC3E}">
        <p14:creationId xmlns:p14="http://schemas.microsoft.com/office/powerpoint/2010/main" val="16071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
                                        </p:tgtEl>
                                      </p:cBhvr>
                                    </p:animEffect>
                                    <p:animScale>
                                      <p:cBhvr>
                                        <p:cTn id="10" dur="375" autoRev="1" fill="hold"/>
                                        <p:tgtEl>
                                          <p:spTgt spid="10"/>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750" tmFilter="0, 0; .2, .5; .8, .5; 1, 0"/>
                                        <p:tgtEl>
                                          <p:spTgt spid="18"/>
                                        </p:tgtEl>
                                      </p:cBhvr>
                                    </p:animEffect>
                                    <p:animScale>
                                      <p:cBhvr>
                                        <p:cTn id="21" dur="375" autoRev="1" fill="hold"/>
                                        <p:tgtEl>
                                          <p:spTgt spid="18"/>
                                        </p:tgtEl>
                                      </p:cBhvr>
                                      <p:by x="105000" y="105000"/>
                                    </p:animScale>
                                  </p:childTnLst>
                                </p:cTn>
                              </p:par>
                              <p:par>
                                <p:cTn id="22" presetID="26" presetClass="emph" presetSubtype="0" fill="hold" grpId="0" nodeType="withEffect">
                                  <p:stCondLst>
                                    <p:cond delay="0"/>
                                  </p:stCondLst>
                                  <p:childTnLst>
                                    <p:animEffect transition="out" filter="fade">
                                      <p:cBhvr>
                                        <p:cTn id="23" dur="750" tmFilter="0, 0; .2, .5; .8, .5; 1, 0"/>
                                        <p:tgtEl>
                                          <p:spTgt spid="57"/>
                                        </p:tgtEl>
                                      </p:cBhvr>
                                    </p:animEffect>
                                    <p:animScale>
                                      <p:cBhvr>
                                        <p:cTn id="24" dur="375" autoRev="1" fill="hold"/>
                                        <p:tgtEl>
                                          <p:spTgt spid="57"/>
                                        </p:tgtEl>
                                      </p:cBhvr>
                                      <p:by x="105000" y="105000"/>
                                    </p:animScale>
                                  </p:childTnLst>
                                </p:cTn>
                              </p:par>
                              <p:par>
                                <p:cTn id="25" presetID="10" presetClass="entr" presetSubtype="0" fill="hold" grpId="0" nodeType="withEffect">
                                  <p:stCondLst>
                                    <p:cond delay="7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750"/>
                                        <p:tgtEl>
                                          <p:spTgt spid="6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57" grpId="0" animBg="1"/>
      <p:bldP spid="20" grpId="0" animBg="1"/>
      <p:bldP spid="2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13181" y="221220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2" name="グループ化 11">
            <a:extLst>
              <a:ext uri="{FF2B5EF4-FFF2-40B4-BE49-F238E27FC236}">
                <a16:creationId xmlns:a16="http://schemas.microsoft.com/office/drawing/2014/main" id="{4092EC01-C487-4EE3-8B9D-FA6A8ED3F775}"/>
              </a:ext>
            </a:extLst>
          </p:cNvPr>
          <p:cNvGrpSpPr/>
          <p:nvPr/>
        </p:nvGrpSpPr>
        <p:grpSpPr>
          <a:xfrm>
            <a:off x="1284348" y="878401"/>
            <a:ext cx="6947065" cy="1354602"/>
            <a:chOff x="1170048" y="751401"/>
            <a:chExt cx="6947065" cy="1354602"/>
          </a:xfrm>
        </p:grpSpPr>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1170048" y="751401"/>
              <a:ext cx="6947065" cy="1354602"/>
            </a:xfrm>
            <a:prstGeom prst="roundRect">
              <a:avLst>
                <a:gd name="adj" fmla="val 0"/>
              </a:avLst>
            </a:prstGeom>
            <a:solidFill>
              <a:srgbClr val="FFFFCC"/>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1300673" y="751401"/>
              <a:ext cx="6706177" cy="1279975"/>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a:t>
              </a:r>
              <a:r>
                <a:rPr kumimoji="1" lang="ja-JP" altLang="en-US" sz="1700" dirty="0">
                  <a:latin typeface="+mn-ea"/>
                </a:rPr>
                <a:t>問題</a:t>
              </a:r>
              <a:r>
                <a:rPr kumimoji="1" lang="ja-JP" altLang="en-US" sz="1700" dirty="0">
                  <a:latin typeface="+mn-ea"/>
                  <a:ea typeface="+mn-ea"/>
                </a:rPr>
                <a:t>がある中で、誰もが豊かで安心して暮らせる未来のため、</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公平な税負担と給付・受益（福祉・公共サービス）の関係について、</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私たち一人ひとりがこれからも考えることが大切です。</a:t>
              </a:r>
            </a:p>
          </p:txBody>
        </p:sp>
      </p:grpSp>
      <p:grpSp>
        <p:nvGrpSpPr>
          <p:cNvPr id="13" name="グループ化 12">
            <a:extLst>
              <a:ext uri="{FF2B5EF4-FFF2-40B4-BE49-F238E27FC236}">
                <a16:creationId xmlns:a16="http://schemas.microsoft.com/office/drawing/2014/main" id="{BB216EAB-9D30-466C-BAD8-72D42CBC59B4}"/>
              </a:ext>
            </a:extLst>
          </p:cNvPr>
          <p:cNvGrpSpPr/>
          <p:nvPr/>
        </p:nvGrpSpPr>
        <p:grpSpPr>
          <a:xfrm>
            <a:off x="126804" y="3095180"/>
            <a:ext cx="2546598" cy="1354601"/>
            <a:chOff x="126804" y="3095180"/>
            <a:chExt cx="2546598" cy="1354601"/>
          </a:xfrm>
        </p:grpSpPr>
        <p:sp>
          <p:nvSpPr>
            <p:cNvPr id="17" name="楕円 16">
              <a:extLst>
                <a:ext uri="{FF2B5EF4-FFF2-40B4-BE49-F238E27FC236}">
                  <a16:creationId xmlns:a16="http://schemas.microsoft.com/office/drawing/2014/main" id="{414D78E0-0AA2-EA10-B0F4-217FCAAA0264}"/>
                </a:ext>
              </a:extLst>
            </p:cNvPr>
            <p:cNvSpPr/>
            <p:nvPr/>
          </p:nvSpPr>
          <p:spPr bwMode="auto">
            <a:xfrm>
              <a:off x="126804" y="3095180"/>
              <a:ext cx="2546598" cy="1354601"/>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283205" y="3392225"/>
              <a:ext cx="2284600" cy="854080"/>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700" dirty="0">
                  <a:solidFill>
                    <a:prstClr val="black"/>
                  </a:solidFill>
                  <a:latin typeface="+mn-ea"/>
                  <a:ea typeface="+mn-ea"/>
                </a:rPr>
                <a:t>公債の残高</a:t>
              </a:r>
              <a:r>
                <a:rPr lang="ja-JP" altLang="en-US" sz="1700" dirty="0">
                  <a:solidFill>
                    <a:prstClr val="black"/>
                  </a:solidFill>
                  <a:latin typeface="+mn-ea"/>
                </a:rPr>
                <a:t>、</a:t>
              </a:r>
              <a:r>
                <a:rPr lang="ja-JP" altLang="en-US" sz="1700" dirty="0">
                  <a:solidFill>
                    <a:prstClr val="black"/>
                  </a:solidFill>
                  <a:latin typeface="+mn-ea"/>
                  <a:ea typeface="+mn-ea"/>
                </a:rPr>
                <a:t>財政赤字</a:t>
              </a:r>
              <a:endParaRPr lang="en-US" altLang="ja-JP" sz="17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200" spc="-90" dirty="0">
                  <a:solidFill>
                    <a:prstClr val="black"/>
                  </a:solidFill>
                  <a:latin typeface="+mn-ea"/>
                  <a:ea typeface="+mn-ea"/>
                </a:rPr>
                <a:t>（財政健全化、歳出見直し、</a:t>
              </a:r>
              <a:endParaRPr lang="en-US" altLang="ja-JP" sz="1200" spc="-90" dirty="0">
                <a:solidFill>
                  <a:prstClr val="black"/>
                </a:solidFill>
                <a:latin typeface="+mn-ea"/>
                <a:ea typeface="+mn-ea"/>
              </a:endParaRPr>
            </a:p>
            <a:p>
              <a:pPr algn="ctr" defTabSz="390997" eaLnBrk="1" fontAlgn="auto" hangingPunct="1">
                <a:spcBef>
                  <a:spcPts val="0"/>
                </a:spcBef>
                <a:spcAft>
                  <a:spcPts val="0"/>
                </a:spcAft>
              </a:pPr>
              <a:r>
                <a:rPr lang="ja-JP" altLang="en-US" sz="1200" spc="-90" dirty="0">
                  <a:solidFill>
                    <a:prstClr val="black"/>
                  </a:solidFill>
                  <a:latin typeface="+mn-ea"/>
                  <a:ea typeface="+mn-ea"/>
                </a:rPr>
                <a:t>技術革新による生産性の向上）</a:t>
              </a:r>
            </a:p>
          </p:txBody>
        </p:sp>
      </p:grpSp>
      <p:grpSp>
        <p:nvGrpSpPr>
          <p:cNvPr id="4" name="グループ化 3">
            <a:extLst>
              <a:ext uri="{FF2B5EF4-FFF2-40B4-BE49-F238E27FC236}">
                <a16:creationId xmlns:a16="http://schemas.microsoft.com/office/drawing/2014/main" id="{CF5B73FC-EEC4-449E-97A1-7BE4103A7C39}"/>
              </a:ext>
            </a:extLst>
          </p:cNvPr>
          <p:cNvGrpSpPr/>
          <p:nvPr/>
        </p:nvGrpSpPr>
        <p:grpSpPr>
          <a:xfrm>
            <a:off x="5926771" y="3211760"/>
            <a:ext cx="2546597" cy="1354601"/>
            <a:chOff x="6165762" y="1505658"/>
            <a:chExt cx="2546597" cy="1354601"/>
          </a:xfrm>
        </p:grpSpPr>
        <p:sp>
          <p:nvSpPr>
            <p:cNvPr id="51" name="楕円 50">
              <a:extLst>
                <a:ext uri="{FF2B5EF4-FFF2-40B4-BE49-F238E27FC236}">
                  <a16:creationId xmlns:a16="http://schemas.microsoft.com/office/drawing/2014/main" id="{48705674-673A-9F1C-008C-15993B7A10D2}"/>
                </a:ext>
              </a:extLst>
            </p:cNvPr>
            <p:cNvSpPr/>
            <p:nvPr/>
          </p:nvSpPr>
          <p:spPr bwMode="auto">
            <a:xfrm>
              <a:off x="6165762" y="1505658"/>
              <a:ext cx="2546597" cy="1354601"/>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6367672" y="1687185"/>
              <a:ext cx="2160848" cy="823302"/>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少子高齢化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dirty="0">
                  <a:solidFill>
                    <a:prstClr val="black"/>
                  </a:solidFill>
                  <a:latin typeface="+mn-ea"/>
                </a:rPr>
                <a:t>（</a:t>
              </a:r>
              <a:r>
                <a:rPr lang="ja-JP" altLang="en-US" sz="1200" spc="-90" dirty="0">
                  <a:solidFill>
                    <a:prstClr val="black"/>
                  </a:solidFill>
                  <a:latin typeface="+mn-ea"/>
                </a:rPr>
                <a:t>社会</a:t>
              </a:r>
              <a:r>
                <a:rPr lang="ja-JP" altLang="en-US" sz="1200" spc="-90" dirty="0">
                  <a:solidFill>
                    <a:prstClr val="black"/>
                  </a:solidFill>
                  <a:latin typeface="+mn-ea"/>
                  <a:ea typeface="+mn-ea"/>
                </a:rPr>
                <a:t>保障費の増加等）</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000" spc="-90" dirty="0">
                  <a:solidFill>
                    <a:prstClr val="black"/>
                  </a:solidFill>
                  <a:latin typeface="+mn-ea"/>
                  <a:ea typeface="+mn-ea"/>
                </a:rPr>
                <a:t>（</a:t>
              </a:r>
              <a:r>
                <a:rPr lang="ja-JP" altLang="en-US" sz="1200" spc="-90" dirty="0">
                  <a:solidFill>
                    <a:prstClr val="black"/>
                  </a:solidFill>
                  <a:latin typeface="+mn-ea"/>
                </a:rPr>
                <a:t>子育て・教育支援等による改善</a:t>
              </a:r>
              <a:r>
                <a:rPr lang="ja-JP" altLang="en-US" sz="1200" spc="-90" dirty="0">
                  <a:solidFill>
                    <a:prstClr val="black"/>
                  </a:solidFill>
                  <a:latin typeface="+mn-ea"/>
                  <a:ea typeface="+mn-ea"/>
                </a:rPr>
                <a:t>）</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28</a:t>
            </a:fld>
            <a:endParaRPr lang="en-US" altLang="ja-JP" dirty="0"/>
          </a:p>
        </p:txBody>
      </p:sp>
      <p:grpSp>
        <p:nvGrpSpPr>
          <p:cNvPr id="3" name="グループ化 2">
            <a:extLst>
              <a:ext uri="{FF2B5EF4-FFF2-40B4-BE49-F238E27FC236}">
                <a16:creationId xmlns:a16="http://schemas.microsoft.com/office/drawing/2014/main" id="{D44A4A21-9C58-410A-9F22-08C605FA0C21}"/>
              </a:ext>
            </a:extLst>
          </p:cNvPr>
          <p:cNvGrpSpPr/>
          <p:nvPr/>
        </p:nvGrpSpPr>
        <p:grpSpPr>
          <a:xfrm>
            <a:off x="79148" y="4912111"/>
            <a:ext cx="2241913" cy="1229834"/>
            <a:chOff x="240030" y="3542490"/>
            <a:chExt cx="2241913" cy="1229834"/>
          </a:xfrm>
        </p:grpSpPr>
        <p:sp>
          <p:nvSpPr>
            <p:cNvPr id="20" name="楕円 19">
              <a:extLst>
                <a:ext uri="{FF2B5EF4-FFF2-40B4-BE49-F238E27FC236}">
                  <a16:creationId xmlns:a16="http://schemas.microsoft.com/office/drawing/2014/main" id="{2A3EB963-331D-2E5B-3136-5F3C5915FF99}"/>
                </a:ext>
              </a:extLst>
            </p:cNvPr>
            <p:cNvSpPr/>
            <p:nvPr/>
          </p:nvSpPr>
          <p:spPr bwMode="auto">
            <a:xfrm>
              <a:off x="240030" y="3542490"/>
              <a:ext cx="2241913" cy="1229834"/>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626555" y="3801278"/>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1" name="グループ化 10">
            <a:extLst>
              <a:ext uri="{FF2B5EF4-FFF2-40B4-BE49-F238E27FC236}">
                <a16:creationId xmlns:a16="http://schemas.microsoft.com/office/drawing/2014/main" id="{F8BE03E0-A118-43E2-BAA8-EBF6F71B67F9}"/>
              </a:ext>
            </a:extLst>
          </p:cNvPr>
          <p:cNvGrpSpPr/>
          <p:nvPr/>
        </p:nvGrpSpPr>
        <p:grpSpPr>
          <a:xfrm>
            <a:off x="6248922" y="4848785"/>
            <a:ext cx="2546597" cy="1331260"/>
            <a:chOff x="6248922" y="4848785"/>
            <a:chExt cx="2546597" cy="1331260"/>
          </a:xfrm>
        </p:grpSpPr>
        <p:sp>
          <p:nvSpPr>
            <p:cNvPr id="48" name="楕円 47">
              <a:extLst>
                <a:ext uri="{FF2B5EF4-FFF2-40B4-BE49-F238E27FC236}">
                  <a16:creationId xmlns:a16="http://schemas.microsoft.com/office/drawing/2014/main" id="{A5DE2CC3-CFA2-649B-1937-D63522413876}"/>
                </a:ext>
              </a:extLst>
            </p:cNvPr>
            <p:cNvSpPr/>
            <p:nvPr/>
          </p:nvSpPr>
          <p:spPr bwMode="auto">
            <a:xfrm>
              <a:off x="6248922" y="4848785"/>
              <a:ext cx="2546597" cy="1331260"/>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6489003" y="5095946"/>
              <a:ext cx="2195794" cy="810478"/>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雇用環境の変化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spc="-90" dirty="0">
                  <a:solidFill>
                    <a:prstClr val="black"/>
                  </a:solidFill>
                  <a:latin typeface="+mn-ea"/>
                  <a:ea typeface="+mn-ea"/>
                </a:rPr>
                <a:t>（働き手も減少）</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200" b="1" spc="-9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200" spc="-90" dirty="0">
                  <a:solidFill>
                    <a:prstClr val="black"/>
                  </a:solidFill>
                  <a:latin typeface="+mn-ea"/>
                  <a:ea typeface="+mn-ea"/>
                </a:rPr>
                <a:t>（Ａ</a:t>
              </a:r>
              <a:r>
                <a:rPr lang="en-US" altLang="ja-JP" sz="1200" spc="-90" dirty="0">
                  <a:solidFill>
                    <a:prstClr val="black"/>
                  </a:solidFill>
                  <a:latin typeface="+mn-ea"/>
                  <a:ea typeface="+mn-ea"/>
                </a:rPr>
                <a:t>Ⅰ</a:t>
              </a:r>
              <a:r>
                <a:rPr lang="ja-JP" altLang="en-US" sz="1200" spc="-90" dirty="0">
                  <a:solidFill>
                    <a:prstClr val="black"/>
                  </a:solidFill>
                  <a:latin typeface="+mn-ea"/>
                  <a:ea typeface="+mn-ea"/>
                </a:rPr>
                <a:t>技術の導入、リモートワーク）</a:t>
              </a:r>
            </a:p>
          </p:txBody>
        </p:sp>
      </p:grpSp>
      <p:sp>
        <p:nvSpPr>
          <p:cNvPr id="2" name="テキスト ボックス 1">
            <a:extLst>
              <a:ext uri="{FF2B5EF4-FFF2-40B4-BE49-F238E27FC236}">
                <a16:creationId xmlns:a16="http://schemas.microsoft.com/office/drawing/2014/main" id="{3EC60B4B-DC2D-7C10-B04A-7E44A6526659}"/>
              </a:ext>
            </a:extLst>
          </p:cNvPr>
          <p:cNvSpPr txBox="1"/>
          <p:nvPr/>
        </p:nvSpPr>
        <p:spPr>
          <a:xfrm>
            <a:off x="-8071" y="6530961"/>
            <a:ext cx="3380999" cy="276999"/>
          </a:xfrm>
          <a:prstGeom prst="rect">
            <a:avLst/>
          </a:prstGeom>
          <a:noFill/>
          <a:ln w="19050">
            <a:noFill/>
            <a:prstDash val="dash"/>
          </a:ln>
        </p:spPr>
        <p:txBody>
          <a:bodyPr wrap="square" rtlCol="0">
            <a:spAutoFit/>
          </a:bodyPr>
          <a:lstStyle/>
          <a:p>
            <a:pPr marL="105750">
              <a:buSzPct val="120000"/>
            </a:pPr>
            <a:r>
              <a:rPr lang="ja-JP" altLang="en-US" sz="1200" dirty="0">
                <a:latin typeface="BIZ UDPゴシック" panose="020B0400000000000000" pitchFamily="50" charset="-128"/>
                <a:ea typeface="BIZ UDPゴシック" panose="020B0400000000000000" pitchFamily="50" charset="-128"/>
              </a:rPr>
              <a:t>クイズの答え　</a:t>
            </a:r>
            <a:r>
              <a:rPr lang="en-US" altLang="ja-JP" sz="1200" dirty="0">
                <a:latin typeface="BIZ UDPゴシック" panose="020B0400000000000000" pitchFamily="50" charset="-128"/>
                <a:ea typeface="BIZ UDPゴシック" panose="020B0400000000000000" pitchFamily="50" charset="-128"/>
              </a:rPr>
              <a:t>Q1</a:t>
            </a:r>
            <a:r>
              <a:rPr lang="ja-JP" altLang="en-US" sz="1200" dirty="0">
                <a:latin typeface="BIZ UDPゴシック" panose="020B0400000000000000" pitchFamily="50" charset="-128"/>
                <a:ea typeface="BIZ UDPゴシック" panose="020B0400000000000000" pitchFamily="50" charset="-128"/>
              </a:rPr>
              <a:t>： ③　</a:t>
            </a:r>
            <a:r>
              <a:rPr lang="en-US" altLang="ja-JP" sz="1200" dirty="0">
                <a:latin typeface="BIZ UDPゴシック" panose="020B0400000000000000" pitchFamily="50" charset="-128"/>
                <a:ea typeface="BIZ UDPゴシック" panose="020B0400000000000000" pitchFamily="50" charset="-128"/>
              </a:rPr>
              <a:t>Q2</a:t>
            </a:r>
            <a:r>
              <a:rPr lang="ja-JP" altLang="en-US" sz="1200" dirty="0">
                <a:latin typeface="BIZ UDPゴシック" panose="020B0400000000000000" pitchFamily="50" charset="-128"/>
                <a:ea typeface="BIZ UDPゴシック" panose="020B0400000000000000" pitchFamily="50" charset="-128"/>
              </a:rPr>
              <a:t>： ③　Ｑ</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 ③　</a:t>
            </a:r>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29</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210679" y="82365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2725" y="3781736"/>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5" y="1492805"/>
            <a:ext cx="1589073" cy="3288745"/>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r>
              <a:rPr kumimoji="1" lang="en-US" altLang="ja-JP" sz="1100" dirty="0">
                <a:latin typeface="ＭＳ Ｐゴシック" panose="020B0600070205080204" pitchFamily="50" charset="-128"/>
                <a:ea typeface="ＭＳ Ｐゴシック" panose="020B0600070205080204" pitchFamily="50" charset="-128"/>
              </a:rPr>
              <a:t> (</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2921669" y="1246685"/>
            <a:ext cx="5636167" cy="4341558"/>
          </a:xfrm>
          <a:prstGeom prst="rect">
            <a:avLst/>
          </a:prstGeom>
          <a:ln w="25400">
            <a:solidFill>
              <a:schemeClr val="tx1"/>
            </a:solidFill>
          </a:ln>
        </p:spPr>
      </p:pic>
      <p:sp>
        <p:nvSpPr>
          <p:cNvPr id="20" name="テキスト ボックス 19">
            <a:extLst>
              <a:ext uri="{FF2B5EF4-FFF2-40B4-BE49-F238E27FC236}">
                <a16:creationId xmlns:a16="http://schemas.microsoft.com/office/drawing/2014/main" id="{205647E6-F3D9-4BE5-BD2F-F454D1CA6714}"/>
              </a:ext>
            </a:extLst>
          </p:cNvPr>
          <p:cNvSpPr txBox="1"/>
          <p:nvPr/>
        </p:nvSpPr>
        <p:spPr>
          <a:xfrm>
            <a:off x="709510" y="5602267"/>
            <a:ext cx="8087583" cy="811825"/>
          </a:xfrm>
          <a:prstGeom prst="rect">
            <a:avLst/>
          </a:prstGeom>
          <a:noFill/>
        </p:spPr>
        <p:txBody>
          <a:bodyPr wrap="square" rtlCol="0">
            <a:spAutoFit/>
          </a:bodyPr>
          <a:lstStyle/>
          <a:p>
            <a:pPr>
              <a:lnSpc>
                <a:spcPts val="2200"/>
              </a:lnSpc>
            </a:pPr>
            <a:r>
              <a:rPr kumimoji="1" lang="ja-JP" altLang="en-US" sz="1200" dirty="0"/>
              <a:t>　この教材についての</a:t>
            </a:r>
            <a:r>
              <a:rPr kumimoji="1" lang="ja-JP" altLang="en-US" sz="1200" dirty="0">
                <a:latin typeface="+mn-ea"/>
              </a:rPr>
              <a:t>問合せ先：</a:t>
            </a:r>
            <a:r>
              <a:rPr kumimoji="1" lang="zh-TW" altLang="en-US" sz="1200" dirty="0">
                <a:latin typeface="+mn-ea"/>
              </a:rPr>
              <a:t>〒０３０</a:t>
            </a:r>
            <a:r>
              <a:rPr kumimoji="1" lang="en-US" altLang="zh-TW" sz="1200" dirty="0">
                <a:latin typeface="+mn-ea"/>
              </a:rPr>
              <a:t>-</a:t>
            </a:r>
            <a:r>
              <a:rPr kumimoji="1" lang="zh-TW" altLang="en-US" sz="1200" dirty="0">
                <a:latin typeface="+mn-ea"/>
              </a:rPr>
              <a:t>０８６１　青森市長島１丁目３</a:t>
            </a:r>
            <a:r>
              <a:rPr kumimoji="1" lang="en-US" altLang="zh-TW" sz="1200" dirty="0">
                <a:latin typeface="+mn-ea"/>
              </a:rPr>
              <a:t>-</a:t>
            </a:r>
            <a:r>
              <a:rPr kumimoji="1" lang="zh-TW" altLang="en-US" sz="1200" dirty="0">
                <a:latin typeface="+mn-ea"/>
              </a:rPr>
              <a:t>５</a:t>
            </a:r>
            <a:r>
              <a:rPr kumimoji="1" lang="ja-JP" altLang="en-US" sz="1200" dirty="0">
                <a:latin typeface="+mn-ea"/>
              </a:rPr>
              <a:t>　</a:t>
            </a:r>
            <a:r>
              <a:rPr kumimoji="1" lang="zh-TW" altLang="en-US" sz="1200" dirty="0"/>
              <a:t>青森第二合同庁舎</a:t>
            </a:r>
          </a:p>
          <a:p>
            <a:pPr>
              <a:lnSpc>
                <a:spcPts val="1800"/>
              </a:lnSpc>
            </a:pPr>
            <a:r>
              <a:rPr kumimoji="1" lang="ja-JP" altLang="en-US" sz="1200" dirty="0"/>
              <a:t>　　　　　　　　　　　　　　　　　　　　　青森県租税教育推進協議会事務局　</a:t>
            </a:r>
            <a:endParaRPr kumimoji="1" lang="en-US" altLang="ja-JP" sz="1200" dirty="0"/>
          </a:p>
          <a:p>
            <a:pPr>
              <a:lnSpc>
                <a:spcPts val="1800"/>
              </a:lnSpc>
            </a:pPr>
            <a:r>
              <a:rPr kumimoji="1" lang="ja-JP" altLang="en-US" sz="1200" dirty="0"/>
              <a:t>　　　　　　　　　　　　　　　　　　　　　青森税務署　税務広報広聴官　</a:t>
            </a:r>
            <a:r>
              <a:rPr kumimoji="1" lang="en-US" altLang="ja-JP" sz="1200" dirty="0">
                <a:latin typeface="+mn-ea"/>
              </a:rPr>
              <a:t>TEL</a:t>
            </a:r>
            <a:r>
              <a:rPr kumimoji="1" lang="ja-JP" altLang="en-US" sz="1200" dirty="0">
                <a:latin typeface="+mn-ea"/>
              </a:rPr>
              <a:t>　</a:t>
            </a:r>
            <a:r>
              <a:rPr kumimoji="1" lang="ja-JP" altLang="en-US" sz="1200" dirty="0"/>
              <a:t>０１７</a:t>
            </a:r>
            <a:r>
              <a:rPr kumimoji="1" lang="en-US" altLang="ja-JP" sz="1200" dirty="0"/>
              <a:t>-</a:t>
            </a:r>
            <a:r>
              <a:rPr kumimoji="1" lang="ja-JP" altLang="en-US" sz="1200" dirty="0"/>
              <a:t>７７６</a:t>
            </a:r>
            <a:r>
              <a:rPr kumimoji="1" lang="en-US" altLang="ja-JP" sz="1200" dirty="0"/>
              <a:t>-</a:t>
            </a:r>
            <a:r>
              <a:rPr kumimoji="1" lang="ja-JP" altLang="en-US" sz="1200" dirty="0"/>
              <a:t>４２４３</a:t>
            </a:r>
          </a:p>
        </p:txBody>
      </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27319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4</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3" y="6473251"/>
            <a:ext cx="6573009"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r>
              <a:rPr kumimoji="1" lang="en-US" altLang="ja-JP" sz="1100" dirty="0">
                <a:latin typeface="ＭＳ Ｐゴシック" panose="020B0600070205080204" pitchFamily="50" charset="-128"/>
                <a:ea typeface="ＭＳ Ｐゴシック" panose="020B0600070205080204" pitchFamily="50" charset="-128"/>
              </a:rPr>
              <a:t> (</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750"/>
                                        <p:tgtEl>
                                          <p:spTgt spid="33">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wipe(left)">
                                      <p:cBhvr>
                                        <p:cTn id="11" dur="900"/>
                                        <p:tgtEl>
                                          <p:spTgt spid="3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wipe(left)">
                                      <p:cBhvr>
                                        <p:cTn id="16" dur="2100"/>
                                        <p:tgtEl>
                                          <p:spTgt spid="33">
                                            <p:txEl>
                                              <p:pRg st="2" end="2"/>
                                            </p:txEl>
                                          </p:spTgt>
                                        </p:tgtEl>
                                      </p:cBhvr>
                                    </p:animEffect>
                                  </p:childTnLst>
                                </p:cTn>
                              </p:par>
                            </p:childTnLst>
                          </p:cTn>
                        </p:par>
                        <p:par>
                          <p:cTn id="17" fill="hold">
                            <p:stCondLst>
                              <p:cond delay="2100"/>
                            </p:stCondLst>
                            <p:childTnLst>
                              <p:par>
                                <p:cTn id="18" presetID="22" presetClass="entr" presetSubtype="8" fill="hold" nodeType="afterEffect">
                                  <p:stCondLst>
                                    <p:cond delay="0"/>
                                  </p:stCondLst>
                                  <p:childTnLst>
                                    <p:set>
                                      <p:cBhvr>
                                        <p:cTn id="19" dur="1" fill="hold">
                                          <p:stCondLst>
                                            <p:cond delay="0"/>
                                          </p:stCondLst>
                                        </p:cTn>
                                        <p:tgtEl>
                                          <p:spTgt spid="33">
                                            <p:txEl>
                                              <p:pRg st="3" end="3"/>
                                            </p:txEl>
                                          </p:spTgt>
                                        </p:tgtEl>
                                        <p:attrNameLst>
                                          <p:attrName>style.visibility</p:attrName>
                                        </p:attrNameLst>
                                      </p:cBhvr>
                                      <p:to>
                                        <p:strVal val="visible"/>
                                      </p:to>
                                    </p:set>
                                    <p:animEffect transition="in" filter="wipe(left)">
                                      <p:cBhvr>
                                        <p:cTn id="20"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a:latin typeface="HGPｺﾞｼｯｸE" panose="020B0900000000000000" pitchFamily="50" charset="-128"/>
                  <a:ea typeface="HGPｺﾞｼｯｸE" panose="020B0900000000000000" pitchFamily="50" charset="-128"/>
                </a:rPr>
                <a:t>商品</a:t>
              </a:r>
              <a:r>
                <a:rPr lang="ja-JP" altLang="en-US" sz="1200" b="0" i="0" u="none" strike="noStrike">
                  <a:effectLst/>
                  <a:latin typeface="HGPｺﾞｼｯｸE" panose="020B0900000000000000" pitchFamily="50" charset="-128"/>
                  <a:ea typeface="HGPｺﾞｼｯｸE" panose="020B0900000000000000" pitchFamily="50" charset="-128"/>
                </a:rPr>
                <a:t>の</a:t>
              </a:r>
              <a:r>
                <a:rPr lang="ja-JP" altLang="en-US" sz="1200" b="0" i="0" u="none" strike="noStrike" dirty="0">
                  <a:effectLst/>
                  <a:latin typeface="HGPｺﾞｼｯｸE" panose="020B0900000000000000" pitchFamily="50" charset="-128"/>
                  <a:ea typeface="HGPｺﾞｼｯｸE" panose="020B0900000000000000" pitchFamily="50" charset="-128"/>
                </a:rPr>
                <a:t>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16433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消費税のしくみ</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500"/>
                                        <p:tgtEl>
                                          <p:spTgt spid="114"/>
                                        </p:tgtEl>
                                      </p:cBhvr>
                                    </p:animEffec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25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grpId="0" nodeType="withEffect">
                                  <p:stCondLst>
                                    <p:cond delay="25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fade">
                                      <p:cBhvr>
                                        <p:cTn id="54" dur="500"/>
                                        <p:tgtEl>
                                          <p:spTgt spid="174"/>
                                        </p:tgtEl>
                                      </p:cBhvr>
                                    </p:animEffect>
                                  </p:childTnLst>
                                </p:cTn>
                              </p:par>
                            </p:childTnLst>
                          </p:cTn>
                        </p:par>
                        <p:par>
                          <p:cTn id="55" fill="hold">
                            <p:stCondLst>
                              <p:cond delay="37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22" presetClass="entr" presetSubtype="1" fill="hold" grpId="0"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123"/>
                                        </p:tgtEl>
                                        <p:attrNameLst>
                                          <p:attrName>style.visibility</p:attrName>
                                        </p:attrNameLst>
                                      </p:cBhvr>
                                      <p:to>
                                        <p:strVal val="visible"/>
                                      </p:to>
                                    </p:set>
                                    <p:animEffect transition="in" filter="wipe(up)">
                                      <p:cBhvr>
                                        <p:cTn id="67" dur="500"/>
                                        <p:tgtEl>
                                          <p:spTgt spid="123"/>
                                        </p:tgtEl>
                                      </p:cBhvr>
                                    </p:animEffect>
                                  </p:childTnLst>
                                </p:cTn>
                              </p:par>
                              <p:par>
                                <p:cTn id="68" presetID="10" presetClass="entr" presetSubtype="0" fill="hold"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475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77266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80264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78765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5EFE61AD-73F3-62DE-6197-05FF32C5EBF6}"/>
              </a:ext>
            </a:extLst>
          </p:cNvPr>
          <p:cNvGrpSpPr/>
          <p:nvPr/>
        </p:nvGrpSpPr>
        <p:grpSpPr>
          <a:xfrm>
            <a:off x="2338653" y="4699869"/>
            <a:ext cx="6022752" cy="604694"/>
            <a:chOff x="1845906" y="4699869"/>
            <a:chExt cx="602275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079371" y="469986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845906" y="487251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381032" y="483229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6</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している方は、自分</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で税金を計算して</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13" name="グループ化 12">
            <a:extLst>
              <a:ext uri="{FF2B5EF4-FFF2-40B4-BE49-F238E27FC236}">
                <a16:creationId xmlns:a16="http://schemas.microsoft.com/office/drawing/2014/main" id="{7EEB1EE9-E051-46D6-A659-644109EDCDA4}"/>
              </a:ext>
            </a:extLst>
          </p:cNvPr>
          <p:cNvGrpSpPr/>
          <p:nvPr/>
        </p:nvGrpSpPr>
        <p:grpSpPr>
          <a:xfrm>
            <a:off x="3270527" y="3242378"/>
            <a:ext cx="5544150" cy="1440000"/>
            <a:chOff x="3276000" y="3303310"/>
            <a:chExt cx="5544150" cy="1440000"/>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33033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28181" y="35973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3901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737587"/>
              <a:ext cx="1758815"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税務署に申告（申し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出ること）し、納めます。 </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7C95B94-A640-4937-918A-6B514C27D128}"/>
              </a:ext>
            </a:extLst>
          </p:cNvPr>
          <p:cNvGrpSpPr/>
          <p:nvPr/>
        </p:nvGrpSpPr>
        <p:grpSpPr>
          <a:xfrm>
            <a:off x="6069674" y="3390161"/>
            <a:ext cx="2925284" cy="1265594"/>
            <a:chOff x="6069674" y="3390161"/>
            <a:chExt cx="2925284" cy="1265594"/>
          </a:xfrm>
        </p:grpSpPr>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2663" y="3627491"/>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3901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69674" y="3678212"/>
              <a:ext cx="1431802"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4599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263334" y="524599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25834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77274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61682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674" y="538984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731564"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8" name="グループ化 17">
            <a:extLst>
              <a:ext uri="{FF2B5EF4-FFF2-40B4-BE49-F238E27FC236}">
                <a16:creationId xmlns:a16="http://schemas.microsoft.com/office/drawing/2014/main" id="{BBDDDDD8-E6EF-4ECB-98E3-04E78AE81638}"/>
              </a:ext>
            </a:extLst>
          </p:cNvPr>
          <p:cNvGrpSpPr/>
          <p:nvPr/>
        </p:nvGrpSpPr>
        <p:grpSpPr>
          <a:xfrm>
            <a:off x="533849" y="4704175"/>
            <a:ext cx="4907581" cy="523469"/>
            <a:chOff x="533849" y="4704175"/>
            <a:chExt cx="4907581" cy="523469"/>
          </a:xfrm>
        </p:grpSpPr>
        <p:grpSp>
          <p:nvGrpSpPr>
            <p:cNvPr id="12" name="グループ化 11">
              <a:extLst>
                <a:ext uri="{FF2B5EF4-FFF2-40B4-BE49-F238E27FC236}">
                  <a16:creationId xmlns:a16="http://schemas.microsoft.com/office/drawing/2014/main" id="{21D18A8F-60BB-DB25-7859-AFE50AF34B1F}"/>
                </a:ext>
              </a:extLst>
            </p:cNvPr>
            <p:cNvGrpSpPr/>
            <p:nvPr/>
          </p:nvGrpSpPr>
          <p:grpSpPr>
            <a:xfrm>
              <a:off x="533849" y="4704175"/>
              <a:ext cx="1487626" cy="523469"/>
              <a:chOff x="533849" y="4350441"/>
              <a:chExt cx="1487626" cy="523469"/>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33849" y="444063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757405" y="4350441"/>
                <a:ext cx="264070" cy="523469"/>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0" name="矢印: 折線 59">
              <a:extLst>
                <a:ext uri="{FF2B5EF4-FFF2-40B4-BE49-F238E27FC236}">
                  <a16:creationId xmlns:a16="http://schemas.microsoft.com/office/drawing/2014/main" id="{F0C5DE8A-6D67-4C88-9FEB-2935FB7CD549}"/>
                </a:ext>
              </a:extLst>
            </p:cNvPr>
            <p:cNvSpPr/>
            <p:nvPr/>
          </p:nvSpPr>
          <p:spPr>
            <a:xfrm rot="5400000">
              <a:off x="3480533" y="3238596"/>
              <a:ext cx="420241" cy="3501552"/>
            </a:xfrm>
            <a:prstGeom prst="bentArrow">
              <a:avLst>
                <a:gd name="adj1" fmla="val 21566"/>
                <a:gd name="adj2" fmla="val 31870"/>
                <a:gd name="adj3" fmla="val 25000"/>
                <a:gd name="adj4" fmla="val 43750"/>
              </a:avLst>
            </a:prstGeom>
            <a:solidFill>
              <a:srgbClr val="45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フリーフォーム: 図形 61">
            <a:extLst>
              <a:ext uri="{FF2B5EF4-FFF2-40B4-BE49-F238E27FC236}">
                <a16:creationId xmlns:a16="http://schemas.microsoft.com/office/drawing/2014/main" id="{EF038C86-84BB-4803-AFE1-D1AC39CCF215}"/>
              </a:ext>
            </a:extLst>
          </p:cNvPr>
          <p:cNvSpPr/>
          <p:nvPr/>
        </p:nvSpPr>
        <p:spPr bwMode="auto">
          <a:xfrm>
            <a:off x="3566352" y="4703911"/>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59" name="正方形/長方形 58">
            <a:extLst>
              <a:ext uri="{FF2B5EF4-FFF2-40B4-BE49-F238E27FC236}">
                <a16:creationId xmlns:a16="http://schemas.microsoft.com/office/drawing/2014/main" id="{3AA1070A-6982-439B-8A53-0086A62585D9}"/>
              </a:ext>
            </a:extLst>
          </p:cNvPr>
          <p:cNvSpPr/>
          <p:nvPr/>
        </p:nvSpPr>
        <p:spPr>
          <a:xfrm>
            <a:off x="6115671" y="4332455"/>
            <a:ext cx="1145722" cy="25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FF3300"/>
                </a:solidFill>
                <a:latin typeface="BIZ UDゴシック" panose="020B0400000000000000" pitchFamily="49" charset="-128"/>
                <a:ea typeface="BIZ UDゴシック" panose="020B0400000000000000" pitchFamily="49" charset="-128"/>
              </a:rPr>
              <a:t>【 </a:t>
            </a:r>
            <a:r>
              <a:rPr kumimoji="1" lang="ja-JP" altLang="en-US" sz="1250" b="1" dirty="0">
                <a:solidFill>
                  <a:srgbClr val="FF3300"/>
                </a:solidFill>
                <a:latin typeface="BIZ UDゴシック" panose="020B0400000000000000" pitchFamily="49" charset="-128"/>
                <a:ea typeface="BIZ UDゴシック" panose="020B0400000000000000" pitchFamily="49" charset="-128"/>
              </a:rPr>
              <a:t>源泉徴収 </a:t>
            </a:r>
            <a:r>
              <a:rPr kumimoji="1" lang="en-US" altLang="ja-JP" sz="1250" b="1" dirty="0">
                <a:solidFill>
                  <a:srgbClr val="FF3300"/>
                </a:solidFill>
                <a:latin typeface="BIZ UDゴシック" panose="020B0400000000000000" pitchFamily="49" charset="-128"/>
                <a:ea typeface="BIZ UDゴシック" panose="020B0400000000000000" pitchFamily="49" charset="-128"/>
              </a:rPr>
              <a:t>】</a:t>
            </a:r>
            <a:endParaRPr kumimoji="1" lang="ja-JP" altLang="en-US" sz="1250" b="1" dirty="0">
              <a:solidFill>
                <a:srgbClr val="FF3300"/>
              </a:solidFill>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40A2E58-3575-47FC-8DE7-18C4A7DA07C4}"/>
              </a:ext>
            </a:extLst>
          </p:cNvPr>
          <p:cNvSpPr/>
          <p:nvPr/>
        </p:nvSpPr>
        <p:spPr>
          <a:xfrm>
            <a:off x="3356996" y="4310744"/>
            <a:ext cx="1174057" cy="30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0000FF"/>
                </a:solidFill>
                <a:latin typeface="BIZ UDゴシック" panose="020B0400000000000000" pitchFamily="49" charset="-128"/>
                <a:ea typeface="BIZ UDゴシック" panose="020B0400000000000000" pitchFamily="49" charset="-128"/>
              </a:rPr>
              <a:t>【 </a:t>
            </a:r>
            <a:r>
              <a:rPr kumimoji="1" lang="ja-JP" altLang="en-US" sz="1250" b="1" dirty="0">
                <a:solidFill>
                  <a:srgbClr val="0000FF"/>
                </a:solidFill>
                <a:latin typeface="BIZ UDゴシック" panose="020B0400000000000000" pitchFamily="49" charset="-128"/>
                <a:ea typeface="BIZ UDゴシック" panose="020B0400000000000000" pitchFamily="49" charset="-128"/>
              </a:rPr>
              <a:t>確定申告 </a:t>
            </a:r>
            <a:r>
              <a:rPr kumimoji="1" lang="en-US" altLang="ja-JP" sz="1250" b="1" dirty="0">
                <a:solidFill>
                  <a:srgbClr val="0000FF"/>
                </a:solidFill>
                <a:latin typeface="BIZ UDゴシック" panose="020B0400000000000000" pitchFamily="49" charset="-128"/>
                <a:ea typeface="BIZ UDゴシック" panose="020B0400000000000000" pitchFamily="49" charset="-128"/>
              </a:rPr>
              <a:t>】</a:t>
            </a:r>
            <a:endParaRPr kumimoji="1" lang="ja-JP" altLang="en-US" sz="1250" b="1" dirty="0">
              <a:solidFill>
                <a:srgbClr val="0000F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71"/>
                                        </p:tgtEl>
                                        <p:attrNameLst>
                                          <p:attrName>style.visibility</p:attrName>
                                        </p:attrNameLst>
                                      </p:cBhvr>
                                      <p:to>
                                        <p:strVal val="visible"/>
                                      </p:to>
                                    </p:se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2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45" presetClass="entr" presetSubtype="0" fill="hold" grpId="0" nodeType="withEffect">
                                  <p:stCondLst>
                                    <p:cond delay="25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ppt_w</p:attrName>
                                        </p:attrNameLst>
                                      </p:cBhvr>
                                      <p:tavLst>
                                        <p:tav tm="0" fmla="#ppt_w*sin(2.5*pi*$)">
                                          <p:val>
                                            <p:fltVal val="0"/>
                                          </p:val>
                                        </p:tav>
                                        <p:tav tm="100000">
                                          <p:val>
                                            <p:fltVal val="1"/>
                                          </p:val>
                                        </p:tav>
                                      </p:tavLst>
                                    </p:anim>
                                    <p:anim calcmode="lin" valueType="num">
                                      <p:cBhvr>
                                        <p:cTn id="65" dur="1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 grpId="0" animBg="1"/>
      <p:bldP spid="31" grpId="0" animBg="1"/>
      <p:bldP spid="62" grpId="0" animBg="1"/>
      <p:bldP spid="59"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1166390" y="1204253"/>
            <a:ext cx="5563402" cy="344966"/>
          </a:xfrm>
          <a:prstGeom prst="rect">
            <a:avLst/>
          </a:prstGeom>
          <a:noFill/>
          <a:ln w="9525">
            <a:solidFill>
              <a:srgbClr val="3333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7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r>
              <a:rPr kumimoji="1" lang="ja-JP" altLang="en-US" sz="17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9</a:t>
              </a:r>
              <a:r>
                <a:rPr kumimoji="1" lang="en-US" altLang="ja-JP" sz="1300" b="1" dirty="0">
                  <a:latin typeface="HGPｺﾞｼｯｸM" panose="020B0600000000000000" pitchFamily="50" charset="-128"/>
                  <a:ea typeface="HGPｺﾞｼｯｸM" panose="020B0600000000000000" pitchFamily="50" charset="-128"/>
                </a:rPr>
                <a:t>,285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23,700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zh-TW" sz="1300" b="1" dirty="0">
                  <a:latin typeface="HGPｺﾞｼｯｸM" panose="020B0600000000000000" pitchFamily="50" charset="-128"/>
                  <a:ea typeface="HGPｺﾞｼｯｸM" panose="020B0600000000000000" pitchFamily="50" charset="-128"/>
                </a:rPr>
                <a:t>18</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兆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lang="ja-JP" altLang="en-US" sz="1100" b="1" baseline="30000" dirty="0">
                  <a:latin typeface="HGPｺﾞｼｯｸM" panose="020B0600000000000000" pitchFamily="50" charset="-128"/>
                  <a:ea typeface="HGPｺﾞｼｯｸM" panose="020B0600000000000000" pitchFamily="50" charset="-128"/>
                </a:rPr>
                <a:t>３</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145,000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8</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,081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46,900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2301821"/>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latin typeface="HGPｺﾞｼｯｸM" panose="020B0600000000000000" pitchFamily="50" charset="-128"/>
                  <a:ea typeface="HGPｺﾞｼｯｸM" panose="020B0600000000000000" pitchFamily="50" charset="-128"/>
                </a:rPr>
                <a:t>6,715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ja-JP" altLang="en-US" sz="1100" b="1" baseline="30000" dirty="0">
                  <a:solidFill>
                    <a:srgbClr val="000000"/>
                  </a:solidFill>
                  <a:latin typeface="HGPｺﾞｼｯｸM" panose="020B0600000000000000" pitchFamily="50" charset="-128"/>
                  <a:ea typeface="HGPｺﾞｼｯｸM" panose="020B0600000000000000" pitchFamily="50" charset="-128"/>
                </a:rPr>
                <a:t>４</a:t>
              </a:r>
              <a:endParaRPr lang="en-US" altLang="ja-JP" sz="1100" b="1" baseline="30000"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13,500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496405"/>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73</a:t>
              </a:r>
              <a:r>
                <a:rPr kumimoji="1" lang="en-US" altLang="zh-TW" sz="1300" b="1" dirty="0">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５</a:t>
              </a:r>
              <a:endPar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 </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6</a:t>
              </a:r>
              <a:r>
                <a:rPr kumimoji="1" lang="en-US" altLang="ja-JP" sz="1300" b="1" dirty="0">
                  <a:latin typeface="HGPｺﾞｼｯｸM" panose="020B0600000000000000" pitchFamily="50" charset="-128"/>
                  <a:ea typeface="HGPｺﾞｼｯｸM" panose="020B0600000000000000" pitchFamily="50" charset="-128"/>
                </a:rPr>
                <a:t>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7</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a:t>
              </a:r>
              <a:r>
                <a:rPr lang="en-US" altLang="ja-JP" sz="800" dirty="0">
                  <a:solidFill>
                    <a:schemeClr val="tx1"/>
                  </a:solidFill>
                  <a:latin typeface="+mn-ea"/>
                </a:rPr>
                <a:t>2</a:t>
              </a:r>
              <a:r>
                <a:rPr lang="ja-JP" altLang="en-US" sz="800" dirty="0">
                  <a:solidFill>
                    <a:schemeClr val="tx1"/>
                  </a:solidFill>
                  <a:latin typeface="+mn-ea"/>
                </a:rPr>
                <a:t>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a:t>
              </a:r>
              <a:r>
                <a:rPr lang="en-US" altLang="ja-JP" sz="800" dirty="0">
                  <a:solidFill>
                    <a:schemeClr val="tx1"/>
                  </a:solidFill>
                  <a:latin typeface="+mn-ea"/>
                </a:rPr>
                <a:t>5</a:t>
              </a:r>
              <a:r>
                <a:rPr lang="ja-JP" altLang="en-US" sz="800" dirty="0">
                  <a:solidFill>
                    <a:schemeClr val="tx1"/>
                  </a:solidFill>
                  <a:latin typeface="+mn-ea"/>
                </a:rPr>
                <a:t>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616933" y="73978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8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8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正方形/長方形 9">
            <a:extLst>
              <a:ext uri="{FF2B5EF4-FFF2-40B4-BE49-F238E27FC236}">
                <a16:creationId xmlns:a16="http://schemas.microsoft.com/office/drawing/2014/main" id="{9CDC32CC-563E-4818-B5E9-69F2A2618889}"/>
              </a:ext>
            </a:extLst>
          </p:cNvPr>
          <p:cNvSpPr/>
          <p:nvPr/>
        </p:nvSpPr>
        <p:spPr>
          <a:xfrm>
            <a:off x="1141094" y="1580326"/>
            <a:ext cx="5625263" cy="65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a:t>
            </a:r>
            <a:endParaRPr kumimoji="1" lang="en-US" altLang="ja-JP"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「公共サービス」や「公共施設」があります。</a:t>
            </a:r>
            <a:endParaRPr kumimoji="1" lang="ja-JP" altLang="en-US" dirty="0">
              <a:solidFill>
                <a:schemeClr val="tx1"/>
              </a:solidFill>
            </a:endParaRP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wipe(left)">
                                      <p:cBhvr>
                                        <p:cTn id="16" dur="750"/>
                                        <p:tgtEl>
                                          <p:spTgt spid="6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wipe(left)">
                                      <p:cBhvr>
                                        <p:cTn id="25" dur="900"/>
                                        <p:tgtEl>
                                          <p:spTgt spid="6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500"/>
                                        <p:tgtEl>
                                          <p:spTgt spid="615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94"/>
                                        </p:tgtEl>
                                        <p:attrNameLst>
                                          <p:attrName>style.visibility</p:attrName>
                                        </p:attrNameLst>
                                      </p:cBhvr>
                                      <p:to>
                                        <p:strVal val="visible"/>
                                      </p:to>
                                    </p:set>
                                    <p:animEffect transition="in" filter="fade">
                                      <p:cBhvr>
                                        <p:cTn id="64" dur="500"/>
                                        <p:tgtEl>
                                          <p:spTgt spid="61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95"/>
                                        </p:tgtEl>
                                        <p:attrNameLst>
                                          <p:attrName>style.visibility</p:attrName>
                                        </p:attrNameLst>
                                      </p:cBhvr>
                                      <p:to>
                                        <p:strVal val="visible"/>
                                      </p:to>
                                    </p:set>
                                    <p:animEffect transition="in" filter="fade">
                                      <p:cBhvr>
                                        <p:cTn id="67"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5989645" y="1738614"/>
            <a:ext cx="2431357" cy="4224353"/>
            <a:chOff x="5989645" y="1738614"/>
            <a:chExt cx="243135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5989645" y="5554281"/>
              <a:ext cx="2431357"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zh-TW" sz="2600" spc="-30" dirty="0">
                  <a:latin typeface="+mn-ea"/>
                </a:rPr>
                <a:t>064</a:t>
              </a:r>
              <a:r>
                <a:rPr kumimoji="1" lang="en-US" altLang="ja-JP" sz="2600" spc="-30" dirty="0">
                  <a:latin typeface="+mn-ea"/>
                  <a:ea typeface="+mn-ea"/>
                </a:rPr>
                <a:t>,000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352782" y="2121440"/>
            <a:ext cx="2431357" cy="3841526"/>
            <a:chOff x="3352782" y="2121440"/>
            <a:chExt cx="243135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352782" y="5554281"/>
              <a:ext cx="2431357"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1,083,000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793013"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968,000</a:t>
              </a:r>
              <a:r>
                <a:rPr kumimoji="1" lang="zh-TW" altLang="en-US" sz="2000" spc="-30" dirty="0">
                  <a:latin typeface="+mn-ea"/>
                  <a:ea typeface="+mn-ea"/>
                </a:rPr>
                <a:t>円</a:t>
              </a:r>
              <a:r>
                <a:rPr kumimoji="1" lang="en-US" altLang="zh-TW" sz="1400" spc="-30" dirty="0">
                  <a:latin typeface="+mn-ea"/>
                  <a:ea typeface="+mn-ea"/>
                </a:rPr>
                <a:t>/</a:t>
              </a:r>
              <a:r>
                <a:rPr kumimoji="1" lang="ja-JP" altLang="en-US" sz="1400" spc="-30" dirty="0">
                  <a:latin typeface="+mn-ea"/>
                  <a:ea typeface="+mn-ea"/>
                </a:rPr>
                <a:t>年間</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8</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29590"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CAEAE36E-BD59-4979-8354-4AD2E636EAF6}"/>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9095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9</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01851" y="6176151"/>
            <a:ext cx="3055784" cy="492443"/>
          </a:xfrm>
          <a:prstGeom prst="rect">
            <a:avLst/>
          </a:prstGeom>
          <a:noFill/>
        </p:spPr>
        <p:txBody>
          <a:bodyPr wrap="square" rtlCol="0">
            <a:spAutoFit/>
          </a:bodyPr>
          <a:lstStyle/>
          <a:p>
            <a:pPr algn="ctr"/>
            <a:r>
              <a:rPr lang="ja-JP" altLang="en-US" sz="1300" dirty="0">
                <a:latin typeface="+mn-ea"/>
                <a:ea typeface="+mn-ea"/>
              </a:rPr>
              <a:t>大会やコンクールなどが行われる競技場</a:t>
            </a:r>
            <a:endParaRPr lang="en-US" altLang="ja-JP" sz="1300" dirty="0">
              <a:latin typeface="+mn-ea"/>
              <a:ea typeface="+mn-ea"/>
            </a:endParaRPr>
          </a:p>
          <a:p>
            <a:pPr algn="ctr"/>
            <a:r>
              <a:rPr lang="ja-JP" altLang="en-US" sz="1300" dirty="0">
                <a:latin typeface="+mn-ea"/>
                <a:ea typeface="+mn-ea"/>
              </a:rPr>
              <a:t>や</a:t>
            </a:r>
            <a:r>
              <a:rPr lang="ja-JP" altLang="en-US" sz="1300" dirty="0">
                <a:latin typeface="+mn-ea"/>
              </a:rPr>
              <a:t>公共のホール</a:t>
            </a:r>
            <a:r>
              <a:rPr lang="ja-JP" altLang="en-US" sz="1300" dirty="0">
                <a:latin typeface="+mn-ea"/>
                <a:ea typeface="+mn-ea"/>
              </a:rPr>
              <a:t>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animEffect transition="in" filter="fade">
                                      <p:cBhvr>
                                        <p:cTn id="13" dur="500"/>
                                        <p:tgtEl>
                                          <p:spTgt spid="1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Effect transition="in" filter="fade">
                                      <p:cBhvr>
                                        <p:cTn id="16" dur="500"/>
                                        <p:tgtEl>
                                          <p:spTgt spid="110">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left)">
                                      <p:cBhvr>
                                        <p:cTn id="20" dur="550"/>
                                        <p:tgtEl>
                                          <p:spTgt spid="139"/>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par>
                          <p:cTn id="31" fill="hold">
                            <p:stCondLst>
                              <p:cond delay="1550"/>
                            </p:stCondLst>
                            <p:childTnLst>
                              <p:par>
                                <p:cTn id="32" presetID="22" presetClass="entr" presetSubtype="1" fill="hold" grpId="0" nodeType="after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up)">
                                      <p:cBhvr>
                                        <p:cTn id="34" dur="650"/>
                                        <p:tgtEl>
                                          <p:spTgt spid="140"/>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childTnLst>
                          </p:cTn>
                        </p:par>
                        <p:par>
                          <p:cTn id="45" fill="hold">
                            <p:stCondLst>
                              <p:cond delay="2700"/>
                            </p:stCondLst>
                            <p:childTnLst>
                              <p:par>
                                <p:cTn id="46" presetID="22" presetClass="entr" presetSubtype="2" fill="hold" grpId="0"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right)">
                                      <p:cBhvr>
                                        <p:cTn id="48" dur="550"/>
                                        <p:tgtEl>
                                          <p:spTgt spid="141"/>
                                        </p:tgtEl>
                                      </p:cBhvr>
                                    </p:animEffect>
                                  </p:childTnLst>
                                </p:cTn>
                              </p:par>
                            </p:childTnLst>
                          </p:cTn>
                        </p:par>
                        <p:par>
                          <p:cTn id="49" fill="hold">
                            <p:stCondLst>
                              <p:cond delay="3250"/>
                            </p:stCondLst>
                            <p:childTnLst>
                              <p:par>
                                <p:cTn id="50" presetID="10" presetClass="entr" presetSubtype="0" fill="hold" nodeType="after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par>
                          <p:cTn id="59" fill="hold">
                            <p:stCondLst>
                              <p:cond delay="3750"/>
                            </p:stCondLst>
                            <p:childTnLst>
                              <p:par>
                                <p:cTn id="60" presetID="22" presetClass="entr" presetSubtype="2"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right)">
                                      <p:cBhvr>
                                        <p:cTn id="62" dur="550"/>
                                        <p:tgtEl>
                                          <p:spTgt spid="142"/>
                                        </p:tgtEl>
                                      </p:cBhvr>
                                    </p:animEffect>
                                  </p:childTnLst>
                                </p:cTn>
                              </p:par>
                            </p:childTnLst>
                          </p:cTn>
                        </p:par>
                        <p:par>
                          <p:cTn id="63" fill="hold">
                            <p:stCondLst>
                              <p:cond delay="4300"/>
                            </p:stCondLst>
                            <p:childTnLst>
                              <p:par>
                                <p:cTn id="64" presetID="10" presetClass="entr" presetSubtype="0"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500"/>
                                        <p:tgtEl>
                                          <p:spTgt spid="10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par>
                          <p:cTn id="73" fill="hold">
                            <p:stCondLst>
                              <p:cond delay="4800"/>
                            </p:stCondLst>
                            <p:childTnLst>
                              <p:par>
                                <p:cTn id="74" presetID="22" presetClass="entr" presetSubtype="4"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650"/>
                                        <p:tgtEl>
                                          <p:spTgt spid="6"/>
                                        </p:tgtEl>
                                      </p:cBhvr>
                                    </p:animEffect>
                                  </p:childTnLst>
                                </p:cTn>
                              </p:par>
                            </p:childTnLst>
                          </p:cTn>
                        </p:par>
                        <p:par>
                          <p:cTn id="77" fill="hold">
                            <p:stCondLst>
                              <p:cond delay="545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950"/>
                            </p:stCondLst>
                            <p:childTnLst>
                              <p:par>
                                <p:cTn id="85" presetID="10" presetClass="entr" presetSubtype="0" fill="hold" nodeType="after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64B35AFCFB1224C97B7B212B426B861" ma:contentTypeVersion="14" ma:contentTypeDescription="新しいドキュメントを作成します。" ma:contentTypeScope="" ma:versionID="f8493ff576d3fb8a0b634c798ca0c5f4">
  <xsd:schema xmlns:xsd="http://www.w3.org/2001/XMLSchema" xmlns:xs="http://www.w3.org/2001/XMLSchema" xmlns:p="http://schemas.microsoft.com/office/2006/metadata/properties" xmlns:ns2="2f6c676b-5a16-477f-a04e-00976933222a" xmlns:ns3="0a7020ca-3043-4f00-8933-a083807a8802" targetNamespace="http://schemas.microsoft.com/office/2006/metadata/properties" ma:root="true" ma:fieldsID="94696b54a13ac8a90bbe0ef6fdda4dec" ns2:_="" ns3:_="">
    <xsd:import namespace="2f6c676b-5a16-477f-a04e-00976933222a"/>
    <xsd:import namespace="0a7020ca-3043-4f00-8933-a083807a88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c676b-5a16-477f-a04e-00976933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020ca-3043-4f00-8933-a083807a880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5cd888-214b-4258-ac13-eebc6586dcaf}" ma:internalName="TaxCatchAll" ma:showField="CatchAllData" ma:web="0a7020ca-3043-4f00-8933-a083807a8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a7020ca-3043-4f00-8933-a083807a8802" xsi:nil="true"/>
    <lcf76f155ced4ddcb4097134ff3c332f xmlns="2f6c676b-5a16-477f-a04e-00976933222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F5709C-CC02-416F-AAB7-24A0D31A11F1}"/>
</file>

<file path=customXml/itemProps2.xml><?xml version="1.0" encoding="utf-8"?>
<ds:datastoreItem xmlns:ds="http://schemas.openxmlformats.org/officeDocument/2006/customXml" ds:itemID="{2BD8AAD9-E590-4290-A363-413F466E722A}">
  <ds:schemaRefs>
    <ds:schemaRef ds:uri="http://schemas.microsoft.com/office/infopath/2007/PartnerControls"/>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2f6c676b-5a16-477f-a04e-00976933222a"/>
    <ds:schemaRef ds:uri="http://www.w3.org/XML/1998/namespace"/>
    <ds:schemaRef ds:uri="0a7020ca-3043-4f00-8933-a083807a8802"/>
    <ds:schemaRef ds:uri="http://purl.org/dc/terms/"/>
  </ds:schemaRefs>
</ds:datastoreItem>
</file>

<file path=customXml/itemProps3.xml><?xml version="1.0" encoding="utf-8"?>
<ds:datastoreItem xmlns:ds="http://schemas.openxmlformats.org/officeDocument/2006/customXml" ds:itemID="{04FB32A4-64E6-487D-B74B-5DA76832B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4174</Words>
  <Application>Microsoft Office PowerPoint</Application>
  <PresentationFormat>画面に合わせる (4:3)</PresentationFormat>
  <Paragraphs>691</Paragraphs>
  <Slides>29</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Arial</vt:lpstr>
      <vt:lpstr>BIZ UDPゴシック</vt:lpstr>
      <vt:lpstr>HGSｺﾞｼｯｸE</vt:lpstr>
      <vt:lpstr>BIZ UDゴシック</vt:lpstr>
      <vt:lpstr>HGP創英角ｺﾞｼｯｸUB</vt:lpstr>
      <vt:lpstr>ＭＳ Ｐゴシック</vt:lpstr>
      <vt:lpstr>HGPｺﾞｼｯｸE</vt:lpstr>
      <vt:lpstr>HGPｺﾞｼｯｸM</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2026-04-24T09:41:05Z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0x010100164B35AFCFB1224C97B7B212B426B861</vt:lpwstr>
  </property>
  <property fmtid="{D5CDD505-2E9C-101B-9397-08002B2CF9AE}" pid="3" name="MediaServiceImageTags">
    <vt:lpwstr/>
  </property>
</Properties>
</file>