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363" r:id="rId7"/>
    <p:sldId id="350" r:id="rId8"/>
    <p:sldId id="353" r:id="rId9"/>
    <p:sldId id="344" r:id="rId10"/>
    <p:sldId id="355" r:id="rId11"/>
    <p:sldId id="292" r:id="rId12"/>
    <p:sldId id="341" r:id="rId13"/>
    <p:sldId id="352" r:id="rId14"/>
    <p:sldId id="280" r:id="rId15"/>
    <p:sldId id="337" r:id="rId16"/>
    <p:sldId id="366" r:id="rId17"/>
    <p:sldId id="356" r:id="rId18"/>
    <p:sldId id="284" r:id="rId19"/>
    <p:sldId id="365" r:id="rId20"/>
    <p:sldId id="336" r:id="rId21"/>
  </p:sldIdLst>
  <p:sldSz cx="9144000" cy="6858000" type="screen4x3"/>
  <p:notesSz cx="6735763" cy="9866313"/>
  <p:embeddedFontLst>
    <p:embeddedFont>
      <p:font typeface="HGPｺﾞｼｯｸE" panose="020B0900000000000000" pitchFamily="50" charset="-128"/>
      <p:regular r:id="rId24"/>
    </p:embeddedFont>
    <p:embeddedFont>
      <p:font typeface="HGPｺﾞｼｯｸM" panose="020B0600000000000000" pitchFamily="50" charset="-128"/>
      <p:regular r:id="rId25"/>
    </p:embeddedFont>
    <p:embeddedFont>
      <p:font typeface="HGP創英角ｺﾞｼｯｸUB" panose="020B0900000000000000" pitchFamily="50" charset="-128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25CB697-54A4-4050-891E-2C9C1F25A8AD}">
          <p14:sldIdLst>
            <p14:sldId id="257"/>
            <p14:sldId id="258"/>
            <p14:sldId id="363"/>
            <p14:sldId id="350"/>
            <p14:sldId id="353"/>
            <p14:sldId id="344"/>
            <p14:sldId id="355"/>
            <p14:sldId id="292"/>
            <p14:sldId id="341"/>
            <p14:sldId id="352"/>
            <p14:sldId id="280"/>
            <p14:sldId id="337"/>
            <p14:sldId id="366"/>
            <p14:sldId id="356"/>
            <p14:sldId id="284"/>
            <p14:sldId id="36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C62"/>
    <a:srgbClr val="E97436"/>
    <a:srgbClr val="92D050"/>
    <a:srgbClr val="EEF8E4"/>
    <a:srgbClr val="3B7D23"/>
    <a:srgbClr val="DEF1CA"/>
    <a:srgbClr val="14A0D6"/>
    <a:srgbClr val="D971CD"/>
    <a:srgbClr val="154C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195" autoAdjust="0"/>
  </p:normalViewPr>
  <p:slideViewPr>
    <p:cSldViewPr snapToGrid="0">
      <p:cViewPr>
        <p:scale>
          <a:sx n="125" d="100"/>
          <a:sy n="125" d="100"/>
        </p:scale>
        <p:origin x="-936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7D-4EE4-AD8C-19FC5C9EA2E6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7D-4EE4-AD8C-19FC5C9EA2E6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7D-4EE4-AD8C-19FC5C9EA2E6}"/>
              </c:ext>
            </c:extLst>
          </c:dPt>
          <c:dPt>
            <c:idx val="3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7D-4EE4-AD8C-19FC5C9EA2E6}"/>
              </c:ext>
            </c:extLst>
          </c:dPt>
          <c:dPt>
            <c:idx val="4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7D-4EE4-AD8C-19FC5C9EA2E6}"/>
              </c:ext>
            </c:extLst>
          </c:dPt>
          <c:dPt>
            <c:idx val="5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7D-4EE4-AD8C-19FC5C9EA2E6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7D-4EE4-AD8C-19FC5C9EA2E6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D7D-4EE4-AD8C-19FC5C9EA2E6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5.3</c:v>
                </c:pt>
                <c:pt idx="2">
                  <c:v>4.9000000000000004</c:v>
                </c:pt>
                <c:pt idx="3">
                  <c:v>16.399999999999999</c:v>
                </c:pt>
                <c:pt idx="4">
                  <c:v>24.5</c:v>
                </c:pt>
                <c:pt idx="5">
                  <c:v>15.7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構成割合（％）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都道府県や市区町村の財政をおぎなうために</c:v>
                      </c:pt>
                      <c:pt idx="4">
                        <c:v>国の借金を返したり利子を払ったりするために</c:v>
                      </c:pt>
                      <c:pt idx="5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7D7D-4EE4-AD8C-19FC5C9EA2E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F35-4C21-9539-9E0ADFC52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F35-4C21-9539-9E0ADFC52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F35-4C21-9539-9E0ADFC528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F35-4C21-9539-9E0ADFC528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F35-4C21-9539-9E0ADFC528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F35-4C21-9539-9E0ADFC528AD}"/>
              </c:ext>
            </c:extLst>
          </c:dP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参考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都道府県や市区町村の財政をおぎなうために</c:v>
                      </c:pt>
                      <c:pt idx="4">
                        <c:v>国の借金を返したり利子を払ったりするために</c:v>
                      </c:pt>
                      <c:pt idx="5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1-7D7D-4EE4-AD8C-19FC5C9EA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67.599999999999994</c:v>
                </c:pt>
                <c:pt idx="1">
                  <c:v>24.9</c:v>
                </c:pt>
                <c:pt idx="2">
                  <c:v>7.5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B-4BB0-B601-BFE11FDBE408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B-4BB0-B601-BFE11FDBE408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5B-4BB0-B601-BFE11FDBE408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5B-4BB0-B601-BFE11FDBE408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5B-4BB0-B601-BFE11FDBE408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5B-4BB0-B601-BFE11FDBE408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5B-4BB0-B601-BFE11FDBE408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5B-4BB0-B601-BFE11FDBE408}"/>
              </c:ext>
            </c:extLst>
          </c:dPt>
          <c:val>
            <c:numRef>
              <c:f>Sheet1!$B$2:$B$5</c:f>
              <c:numCache>
                <c:formatCode>0.0%</c:formatCode>
                <c:ptCount val="4"/>
                <c:pt idx="0">
                  <c:v>0.17026468014669413</c:v>
                </c:pt>
                <c:pt idx="1">
                  <c:v>0.51785285874397968</c:v>
                </c:pt>
                <c:pt idx="2">
                  <c:v>7.7792155684101277E-2</c:v>
                </c:pt>
                <c:pt idx="3">
                  <c:v>0.23409030542522494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構成比（％）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県税</c:v>
                      </c:pt>
                      <c:pt idx="1">
                        <c:v>地方交付税交付金等</c:v>
                      </c:pt>
                      <c:pt idx="2">
                        <c:v>県債</c:v>
                      </c:pt>
                      <c:pt idx="3">
                        <c:v>その他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505B-4BB0-B601-BFE11FDBE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5-420F-9036-C810778B30EA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5-420F-9036-C810778B30EA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5-420F-9036-C810778B30EA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5-420F-9036-C810778B30EA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95-420F-9036-C810778B30EA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95-420F-9036-C810778B30EA}"/>
              </c:ext>
            </c:extLst>
          </c:dPt>
          <c:dPt>
            <c:idx val="6"/>
            <c:bubble3D val="0"/>
            <c:spPr>
              <a:solidFill>
                <a:srgbClr val="E6866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95-420F-9036-C810778B30EA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95-420F-9036-C810778B30E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DE1-4E8B-A860-5539ADFF199C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E1-4E8B-A860-5539ADFF199C}"/>
              </c:ext>
            </c:extLst>
          </c:dPt>
          <c:val>
            <c:numRef>
              <c:f>Sheet1!$B$2:$B$11</c:f>
              <c:numCache>
                <c:formatCode>0.0%</c:formatCode>
                <c:ptCount val="10"/>
                <c:pt idx="0">
                  <c:v>0.13167562653700887</c:v>
                </c:pt>
                <c:pt idx="1">
                  <c:v>0.12477009678436644</c:v>
                </c:pt>
                <c:pt idx="2">
                  <c:v>0.16759257290659577</c:v>
                </c:pt>
                <c:pt idx="3">
                  <c:v>9.5114403059434222E-2</c:v>
                </c:pt>
                <c:pt idx="4">
                  <c:v>5.8243697615850312E-2</c:v>
                </c:pt>
                <c:pt idx="5">
                  <c:v>0.14741319684521756</c:v>
                </c:pt>
                <c:pt idx="6">
                  <c:v>3.4787870936411322E-2</c:v>
                </c:pt>
                <c:pt idx="7">
                  <c:v>4.128569080822423E-2</c:v>
                </c:pt>
                <c:pt idx="8">
                  <c:v>3.9855291308062105E-2</c:v>
                </c:pt>
                <c:pt idx="9">
                  <c:v>0.15926155319882918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構成比（％）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公債費</c:v>
                      </c:pt>
                      <c:pt idx="1">
                        <c:v>民生費</c:v>
                      </c:pt>
                      <c:pt idx="2">
                        <c:v>教育費</c:v>
                      </c:pt>
                      <c:pt idx="3">
                        <c:v>土木費</c:v>
                      </c:pt>
                      <c:pt idx="4">
                        <c:v>農林水産業費</c:v>
                      </c:pt>
                      <c:pt idx="5">
                        <c:v>商工費</c:v>
                      </c:pt>
                      <c:pt idx="6">
                        <c:v>衛生費</c:v>
                      </c:pt>
                      <c:pt idx="7">
                        <c:v>警察費</c:v>
                      </c:pt>
                      <c:pt idx="8">
                        <c:v>災害復旧費</c:v>
                      </c:pt>
                      <c:pt idx="9">
                        <c:v>その他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CF95-420F-9036-C810778B3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485A8FA-5CC2-40B4-90FF-50E52AF9D939}" type="datetimeFigureOut">
              <a:rPr kumimoji="1" lang="ja-JP" altLang="en-US" smtClean="0"/>
              <a:t>2026/2/19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C1590E8-BF0F-4D58-AE9F-87B6FEB1C323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02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40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0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数値は令和</a:t>
            </a:r>
            <a:r>
              <a:rPr kumimoji="1" lang="en-US" altLang="ja-JP" dirty="0"/>
              <a:t>6</a:t>
            </a:r>
            <a:r>
              <a:rPr kumimoji="1" lang="ja-JP" altLang="en-US" dirty="0"/>
              <a:t>年度まま。令和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年度版に要更新（局広報室作業）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　庁から国予算のデータ提供は令和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年４月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167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令和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年度版に要更新（広報官作業）</a:t>
            </a:r>
          </a:p>
          <a:p>
            <a:pPr algn="l"/>
            <a:r>
              <a:rPr kumimoji="1" lang="ja-JP" altLang="en-US" dirty="0"/>
              <a:t>・グラフ編集方法詳細は別紙メモ参照。グラフと別個にテキストボックスを編集・位置調整する必要あり。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・ふりがなチェックは局広報室で一括作業するため、広報官において考慮不要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94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リンク設定については、各都道府県のサイトで規約を確認</a:t>
            </a:r>
            <a:endParaRPr kumimoji="1" lang="en-US" altLang="ja-JP" dirty="0"/>
          </a:p>
          <a:p>
            <a:r>
              <a:rPr kumimoji="1" lang="ja-JP" altLang="en-US" dirty="0"/>
              <a:t>東京都　⇒　明記すればＯＫ</a:t>
            </a:r>
            <a:endParaRPr kumimoji="1" lang="en-US" altLang="ja-JP" dirty="0"/>
          </a:p>
          <a:p>
            <a:r>
              <a:rPr kumimoji="1" lang="ja-JP" altLang="en-US" dirty="0"/>
              <a:t>大阪府・北海道　⇒　ページ作成課へ事前連絡の上許可が必要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052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54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271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FB809D-F836-43B7-934E-855D58CAD745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AD90D6B9-3084-48F0-B3D3-9945C47B8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B0F22C-F6F3-4205-A81C-83F6EF3955CC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1B675DAD-6BC6-46B6-BCFA-8D827E92F27B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3E8D00-AE16-4D47-93FB-D1C3939119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400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2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a.go.jp/about/organization/sendai/education/index.htm#a-07" TargetMode="External"/><Relationship Id="rId13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hyperlink" Target="https://web.pref.hyogo.lg.jp/ac02/kids_bu.html" TargetMode="External"/><Relationship Id="rId4" Type="http://schemas.openxmlformats.org/officeDocument/2006/relationships/image" Target="../media/image53.png"/><Relationship Id="rId9" Type="http://schemas.openxmlformats.org/officeDocument/2006/relationships/hyperlink" Target="https://www.zaimu.metro.tokyo.lg.jp/zaisei/zaisei/dashboard/redirect01r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a.go.jp/publication/webtaxtv/201503/webtaxtv_wb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s://www.nta.go.jp/taxes/kids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mof.go.jp/kids/2018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nta.go.jp/taxes/kids/video/index.htm#ani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ww.mof.go.jp/tax_policy/publication/brochure/zeikin_drill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>
          <a:xfrm>
            <a:off x="3828046" y="533765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E37F2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令和８年度版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B51867-70AF-4989-92B4-D1E5EF70FB9C}"/>
              </a:ext>
            </a:extLst>
          </p:cNvPr>
          <p:cNvSpPr txBox="1"/>
          <p:nvPr/>
        </p:nvSpPr>
        <p:spPr>
          <a:xfrm>
            <a:off x="5553635" y="55572"/>
            <a:ext cx="3590366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500" dirty="0">
                <a:solidFill>
                  <a:schemeClr val="accent2"/>
                </a:solidFill>
              </a:rPr>
              <a:t>企画・制作／山形県租税教育推進協議会、</a:t>
            </a:r>
            <a:endParaRPr kumimoji="1" lang="en-US" altLang="ja-JP" sz="1500" dirty="0">
              <a:solidFill>
                <a:schemeClr val="accent2"/>
              </a:solidFill>
            </a:endParaRPr>
          </a:p>
          <a:p>
            <a:pPr>
              <a:lnSpc>
                <a:spcPts val="2500"/>
              </a:lnSpc>
            </a:pPr>
            <a:r>
              <a:rPr kumimoji="1" lang="ja-JP" altLang="en-US" sz="1500" dirty="0">
                <a:solidFill>
                  <a:schemeClr val="accent2"/>
                </a:solidFill>
              </a:rPr>
              <a:t>　　　　　　　　仙台国税局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8E7207-8E3D-473D-8CCC-E5A4CD8D4690}"/>
              </a:ext>
            </a:extLst>
          </p:cNvPr>
          <p:cNvSpPr txBox="1"/>
          <p:nvPr/>
        </p:nvSpPr>
        <p:spPr>
          <a:xfrm>
            <a:off x="5639360" y="19045"/>
            <a:ext cx="4090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accent2"/>
                </a:solidFill>
              </a:rPr>
              <a:t>きかく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8DE14B-79EA-4494-91C8-5CF3F559C764}"/>
              </a:ext>
            </a:extLst>
          </p:cNvPr>
          <p:cNvSpPr txBox="1"/>
          <p:nvPr/>
        </p:nvSpPr>
        <p:spPr>
          <a:xfrm>
            <a:off x="6649010" y="25"/>
            <a:ext cx="23330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accent2"/>
                </a:solidFill>
              </a:rPr>
              <a:t>やまがたけん</a:t>
            </a:r>
            <a:r>
              <a:rPr kumimoji="1" lang="ja-JP" altLang="en-US" sz="700" dirty="0" err="1">
                <a:solidFill>
                  <a:schemeClr val="accent2"/>
                </a:solidFill>
              </a:rPr>
              <a:t>そぜい</a:t>
            </a:r>
            <a:r>
              <a:rPr kumimoji="1" lang="ja-JP" altLang="en-US" sz="700" dirty="0">
                <a:solidFill>
                  <a:schemeClr val="accent2"/>
                </a:solidFill>
              </a:rPr>
              <a:t>きょういくすいしんきょうぎかい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FF2776-EB1F-4A31-A584-EC491FB7A791}"/>
              </a:ext>
            </a:extLst>
          </p:cNvPr>
          <p:cNvSpPr txBox="1"/>
          <p:nvPr/>
        </p:nvSpPr>
        <p:spPr>
          <a:xfrm>
            <a:off x="4325470" y="6315100"/>
            <a:ext cx="4656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accent2"/>
                </a:solidFill>
              </a:rPr>
              <a:t>そぜい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573B1A-0521-4FBA-A5F8-72C3DB12DAD0}"/>
              </a:ext>
            </a:extLst>
          </p:cNvPr>
          <p:cNvSpPr txBox="1"/>
          <p:nvPr/>
        </p:nvSpPr>
        <p:spPr>
          <a:xfrm>
            <a:off x="6572810" y="332944"/>
            <a:ext cx="23330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accent2"/>
                </a:solidFill>
              </a:rPr>
              <a:t>せんだいこく</a:t>
            </a:r>
            <a:r>
              <a:rPr kumimoji="1" lang="ja-JP" altLang="en-US" sz="700" dirty="0" err="1">
                <a:solidFill>
                  <a:schemeClr val="accent2"/>
                </a:solidFill>
              </a:rPr>
              <a:t>ぜいきょく</a:t>
            </a:r>
            <a:endParaRPr kumimoji="1" lang="ja-JP" altLang="en-US" sz="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6752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税金の使い道はどうやって決めるの？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auto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国　民</a:t>
              </a:r>
              <a:endParaRPr kumimoji="1" lang="ja-JP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solidFill>
                  <a:schemeClr val="bg1"/>
                </a:solidFill>
                <a:latin typeface="+mn-ea"/>
                <a:ea typeface="+mn-ea"/>
              </a:rPr>
              <a:t>都道府県・市区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町村の議会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auto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都道府県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知事・市区町村長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6BA42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  <a:endParaRPr lang="en-US" altLang="ja-JP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auto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auto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>
            <a:xfrm>
              <a:off x="318269" y="5981062"/>
              <a:ext cx="2491388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国会の話合いで予算が決まります。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auto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ja-JP" altLang="en-US" sz="2400" dirty="0"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auto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>
            <a:xfrm>
              <a:off x="6306936" y="5981062"/>
              <a:ext cx="2491388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議会の話合いで予算が決まります。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>
          <a:xfrm>
            <a:off x="2928279" y="3454930"/>
            <a:ext cx="1308371" cy="988990"/>
            <a:chOff x="2928279" y="3454930"/>
            <a:chExt cx="1308371" cy="988990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>
            <a:xfrm>
              <a:off x="3440617" y="3454930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>
          <a:xfrm>
            <a:off x="5189573" y="3442573"/>
            <a:ext cx="1170513" cy="1289101"/>
            <a:chOff x="5189573" y="3405502"/>
            <a:chExt cx="1170513" cy="128910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>
            <a:xfrm>
              <a:off x="5189573" y="3945872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都道府県・市区町村議会議員を選びます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>
          <a:xfrm>
            <a:off x="5189574" y="2576505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都道府県知事・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市区町村長を選びます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endParaRPr lang="en-US" altLang="ja-JP" sz="12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lang="en-US" altLang="ja-JP" sz="12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29A8B9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>
          <a:xfrm>
            <a:off x="107504" y="926511"/>
            <a:ext cx="8726573" cy="351483"/>
            <a:chOff x="107504" y="926511"/>
            <a:chExt cx="8726573" cy="351483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928155"/>
              <a:ext cx="8726573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419207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国の税金に関する法律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（税負担の方法）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と税金の使い道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（予算）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は、国民の代表である国会議員が決めています。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>
            <a:xfrm>
              <a:off x="2207401" y="926511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42A50E5-F2CC-4722-982A-0FDA7CAB91B5}"/>
              </a:ext>
            </a:extLst>
          </p:cNvPr>
          <p:cNvSpPr txBox="1"/>
          <p:nvPr/>
        </p:nvSpPr>
        <p:spPr>
          <a:xfrm>
            <a:off x="1553282" y="852371"/>
            <a:ext cx="61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ほうりつ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98CBA75-978E-4E33-BC0F-2B689D9CF139}"/>
              </a:ext>
            </a:extLst>
          </p:cNvPr>
          <p:cNvSpPr txBox="1"/>
          <p:nvPr/>
        </p:nvSpPr>
        <p:spPr>
          <a:xfrm>
            <a:off x="1314884" y="1802593"/>
            <a:ext cx="61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/>
              <a:t>ないかく</a:t>
            </a:r>
          </a:p>
        </p:txBody>
      </p:sp>
    </p:spTree>
    <p:extLst>
      <p:ext uri="{BB962C8B-B14F-4D97-AF65-F5344CB8AC3E}">
        <p14:creationId xmlns:p14="http://schemas.microsoft.com/office/powerpoint/2010/main" val="4607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グラフ 32">
            <a:extLst>
              <a:ext uri="{FF2B5EF4-FFF2-40B4-BE49-F238E27FC236}">
                <a16:creationId xmlns:a16="http://schemas.microsoft.com/office/drawing/2014/main" id="{0B974F1D-ECDA-431D-A11E-A1389DF4A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740067"/>
              </p:ext>
            </p:extLst>
          </p:nvPr>
        </p:nvGraphicFramePr>
        <p:xfrm>
          <a:off x="4928042" y="2153354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685727"/>
              </p:ext>
            </p:extLst>
          </p:nvPr>
        </p:nvGraphicFramePr>
        <p:xfrm>
          <a:off x="398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歳出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r>
                <a:rPr lang="en-US" altLang="zh-TW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115</a:t>
              </a:r>
              <a:r>
                <a:rPr lang="zh-TW" altLang="en-US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1,978</a:t>
              </a:r>
              <a:r>
                <a:rPr lang="zh-TW" altLang="en-US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386438" y="4504985"/>
            <a:ext cx="173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67.6%</a:t>
            </a: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12768" y="2868841"/>
            <a:ext cx="165172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公債金</a:t>
            </a:r>
            <a:endParaRPr lang="en-US" altLang="ja-JP" sz="1600" dirty="0">
              <a:ln w="5080">
                <a:noFill/>
              </a:ln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（国の借金など）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en-US" altLang="ja-JP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.9%</a:t>
            </a: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>
          <a:xfrm>
            <a:off x="1608359" y="1707791"/>
            <a:ext cx="164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7.5%</a:t>
            </a: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684351" y="1178574"/>
            <a:ext cx="22657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社会保障費</a:t>
            </a:r>
            <a:endParaRPr kumimoji="1"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（わたしたちの健康や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生活を守るために）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33.2%</a:t>
            </a: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30562" y="4684456"/>
            <a:ext cx="149723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1" lang="ja-JP" altLang="en-US" sz="1600" kern="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道路や</a:t>
            </a:r>
            <a:endParaRPr kumimoji="1" lang="en-US" altLang="ja-JP" sz="1600" kern="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1300"/>
              </a:lnSpc>
            </a:pPr>
            <a:endParaRPr kumimoji="1" lang="en-US" altLang="ja-JP" sz="1400" kern="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1300"/>
              </a:lnSpc>
            </a:pPr>
            <a:r>
              <a:rPr kumimoji="1" lang="ja-JP" altLang="en-US" sz="1600" kern="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住宅などの</a:t>
            </a:r>
            <a:endParaRPr kumimoji="1" lang="en-US" altLang="ja-JP" sz="1600" kern="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整備のために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5.3%</a:t>
            </a: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6013114" y="5676943"/>
            <a:ext cx="191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教育や科学技術を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さかんにするために　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4.9%</a:t>
            </a: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762672" y="4594852"/>
            <a:ext cx="1586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市区町村の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財政をおぎなう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ために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16.4%</a:t>
            </a: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529901" y="1791571"/>
            <a:ext cx="20515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国債費</a:t>
            </a:r>
            <a:endParaRPr kumimoji="1"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（国の借金を返したり</a:t>
            </a: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利子をはらったりするために）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24.5%</a:t>
            </a: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831502" y="208725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408747" y="1746707"/>
            <a:ext cx="132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15.7%</a:t>
            </a: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579683" y="3131843"/>
            <a:ext cx="1348446" cy="1300682"/>
            <a:chOff x="1903536" y="3951980"/>
            <a:chExt cx="1609194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903536" y="4348234"/>
              <a:ext cx="1609194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歳入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zh-TW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1,978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56942" y="2317347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348691" y="4966650"/>
            <a:ext cx="953804" cy="2858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17574" y="4966650"/>
            <a:ext cx="213128" cy="67862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677925" y="4612286"/>
            <a:ext cx="321386" cy="2146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4826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税金の使い道を見てみよう</a:t>
            </a:r>
          </a:p>
        </p:txBody>
      </p:sp>
      <p:sp>
        <p:nvSpPr>
          <p:cNvPr id="29" name="角丸四角形 40">
            <a:extLst>
              <a:ext uri="{FF2B5EF4-FFF2-40B4-BE49-F238E27FC236}">
                <a16:creationId xmlns:a16="http://schemas.microsoft.com/office/drawing/2014/main" id="{AA63710B-99C0-456D-A8C2-156E3E69CA5D}"/>
              </a:ext>
            </a:extLst>
          </p:cNvPr>
          <p:cNvSpPr/>
          <p:nvPr/>
        </p:nvSpPr>
        <p:spPr>
          <a:xfrm>
            <a:off x="155743" y="6465411"/>
            <a:ext cx="4661265" cy="189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ja-JP" sz="105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出所：財務省</a:t>
            </a:r>
            <a:r>
              <a:rPr lang="en-US" altLang="ja-JP" sz="1050" dirty="0">
                <a:solidFill>
                  <a:schemeClr val="tx1"/>
                </a:solidFill>
                <a:latin typeface="+mn-ea"/>
              </a:rPr>
              <a:t>｢</a:t>
            </a: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令和</a:t>
            </a:r>
            <a:r>
              <a:rPr lang="en-US" altLang="ja-JP" sz="1050" dirty="0">
                <a:solidFill>
                  <a:schemeClr val="tx1"/>
                </a:solidFill>
                <a:latin typeface="+mn-ea"/>
              </a:rPr>
              <a:t>7</a:t>
            </a: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年度予算及び財政投融資計画の説明」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EA0049E-6E81-4C6A-AE38-CEF704E3F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45" y="2153354"/>
            <a:ext cx="1138773" cy="11387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6F08B74-FB31-4DE4-8519-2365A87EE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54" y="5433117"/>
            <a:ext cx="1181503" cy="11815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53B87C9-5578-41D7-9D89-54500F7A6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33" y="5476453"/>
            <a:ext cx="1144300" cy="11443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65B8F35-D1D5-4375-A346-0D29846755AA}"/>
              </a:ext>
            </a:extLst>
          </p:cNvPr>
          <p:cNvSpPr txBox="1"/>
          <p:nvPr/>
        </p:nvSpPr>
        <p:spPr>
          <a:xfrm>
            <a:off x="583607" y="2761119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こうさいきん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75EC4B-AD4C-4659-BD6A-E34404BAA504}"/>
              </a:ext>
            </a:extLst>
          </p:cNvPr>
          <p:cNvSpPr txBox="1"/>
          <p:nvPr/>
        </p:nvSpPr>
        <p:spPr>
          <a:xfrm>
            <a:off x="1724058" y="3333669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err="1"/>
              <a:t>さいにゅう</a:t>
            </a:r>
            <a:endParaRPr kumimoji="1" lang="ja-JP" altLang="en-US" sz="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FA7FCD3-ABE9-4851-9B5A-8D4595D0895E}"/>
              </a:ext>
            </a:extLst>
          </p:cNvPr>
          <p:cNvSpPr txBox="1"/>
          <p:nvPr/>
        </p:nvSpPr>
        <p:spPr>
          <a:xfrm>
            <a:off x="6250644" y="3321278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err="1"/>
              <a:t>さいしゅつ</a:t>
            </a:r>
            <a:endParaRPr kumimoji="1" lang="ja-JP" altLang="en-US" sz="8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65CB8B2-852F-4116-B3F4-D7CB7F25EA8A}"/>
              </a:ext>
            </a:extLst>
          </p:cNvPr>
          <p:cNvSpPr txBox="1"/>
          <p:nvPr/>
        </p:nvSpPr>
        <p:spPr>
          <a:xfrm>
            <a:off x="7806754" y="1103290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</a:rPr>
              <a:t>ほし</a:t>
            </a:r>
            <a:r>
              <a:rPr kumimoji="1" lang="ja-JP" altLang="en-US" sz="800" b="1" dirty="0" err="1">
                <a:solidFill>
                  <a:srgbClr val="FF0000"/>
                </a:solidFill>
              </a:rPr>
              <a:t>ょうひ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A5DCE34-21A9-4A8C-B26F-9F4651AD8AB9}"/>
              </a:ext>
            </a:extLst>
          </p:cNvPr>
          <p:cNvSpPr txBox="1"/>
          <p:nvPr/>
        </p:nvSpPr>
        <p:spPr>
          <a:xfrm>
            <a:off x="7797751" y="4828687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err="1"/>
              <a:t>じゅう</a:t>
            </a:r>
            <a:r>
              <a:rPr kumimoji="1" lang="ja-JP" altLang="en-US" sz="800" b="1" dirty="0"/>
              <a:t>たく</a:t>
            </a:r>
          </a:p>
        </p:txBody>
      </p:sp>
      <p:sp>
        <p:nvSpPr>
          <p:cNvPr id="39" name="角丸四角形 40">
            <a:extLst>
              <a:ext uri="{FF2B5EF4-FFF2-40B4-BE49-F238E27FC236}">
                <a16:creationId xmlns:a16="http://schemas.microsoft.com/office/drawing/2014/main" id="{38DBBACA-33C0-4B9D-905E-494B2C580239}"/>
              </a:ext>
            </a:extLst>
          </p:cNvPr>
          <p:cNvSpPr/>
          <p:nvPr/>
        </p:nvSpPr>
        <p:spPr>
          <a:xfrm flipH="1">
            <a:off x="1969581" y="6374195"/>
            <a:ext cx="380546" cy="119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およ</a:t>
            </a:r>
          </a:p>
        </p:txBody>
      </p:sp>
      <p:sp>
        <p:nvSpPr>
          <p:cNvPr id="40" name="角丸四角形 40">
            <a:extLst>
              <a:ext uri="{FF2B5EF4-FFF2-40B4-BE49-F238E27FC236}">
                <a16:creationId xmlns:a16="http://schemas.microsoft.com/office/drawing/2014/main" id="{9439D8E5-7C70-44AF-8485-4193835E76B0}"/>
              </a:ext>
            </a:extLst>
          </p:cNvPr>
          <p:cNvSpPr/>
          <p:nvPr/>
        </p:nvSpPr>
        <p:spPr>
          <a:xfrm flipH="1">
            <a:off x="2263759" y="6362830"/>
            <a:ext cx="1128095" cy="130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600" dirty="0" err="1">
                <a:solidFill>
                  <a:schemeClr val="tx1"/>
                </a:solidFill>
                <a:latin typeface="+mn-ea"/>
              </a:rPr>
              <a:t>ざい</a:t>
            </a:r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せいとうゆうしけいかく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B5FD993-899A-4C86-9A2C-609782037CB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82606" y="3165645"/>
            <a:ext cx="755756" cy="5715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FCF05-4EAF-D1F9-F409-59BEA16D23CA}"/>
              </a:ext>
            </a:extLst>
          </p:cNvPr>
          <p:cNvSpPr txBox="1"/>
          <p:nvPr/>
        </p:nvSpPr>
        <p:spPr>
          <a:xfrm>
            <a:off x="139768" y="942237"/>
            <a:ext cx="55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山形県の予算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048E3C-2714-82F5-E691-24B1F3CA00F9}"/>
              </a:ext>
            </a:extLst>
          </p:cNvPr>
          <p:cNvGrpSpPr/>
          <p:nvPr/>
        </p:nvGrpSpPr>
        <p:grpSpPr>
          <a:xfrm>
            <a:off x="139768" y="1373541"/>
            <a:ext cx="9625177" cy="5126193"/>
            <a:chOff x="443525" y="1902794"/>
            <a:chExt cx="9220577" cy="4805925"/>
          </a:xfrm>
        </p:grpSpPr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1D75A731-813E-E2DA-12A3-2181E7F4814D}"/>
                </a:ext>
              </a:extLst>
            </p:cNvPr>
            <p:cNvGraphicFramePr/>
            <p:nvPr/>
          </p:nvGraphicFramePr>
          <p:xfrm>
            <a:off x="443525" y="2399320"/>
            <a:ext cx="3710573" cy="3301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38179A08-650E-C082-52EE-B0910B671F5E}"/>
                </a:ext>
              </a:extLst>
            </p:cNvPr>
            <p:cNvGraphicFramePr/>
            <p:nvPr/>
          </p:nvGraphicFramePr>
          <p:xfrm>
            <a:off x="4941843" y="2391939"/>
            <a:ext cx="3710573" cy="3301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677B0A1-22D8-6F6F-69EF-BBE14B20E05E}"/>
                </a:ext>
              </a:extLst>
            </p:cNvPr>
            <p:cNvGrpSpPr/>
            <p:nvPr/>
          </p:nvGrpSpPr>
          <p:grpSpPr>
            <a:xfrm>
              <a:off x="6148441" y="3399913"/>
              <a:ext cx="1249027" cy="1300682"/>
              <a:chOff x="1974616" y="3951980"/>
              <a:chExt cx="1490552" cy="1490552"/>
            </a:xfrm>
          </p:grpSpPr>
          <p:sp>
            <p:nvSpPr>
              <p:cNvPr id="16393" name="楕円 16392">
                <a:extLst>
                  <a:ext uri="{FF2B5EF4-FFF2-40B4-BE49-F238E27FC236}">
                    <a16:creationId xmlns:a16="http://schemas.microsoft.com/office/drawing/2014/main" id="{54C5D6B6-142F-A6A8-5F32-B91E604B6D91}"/>
                  </a:ext>
                </a:extLst>
              </p:cNvPr>
              <p:cNvSpPr/>
              <p:nvPr/>
            </p:nvSpPr>
            <p:spPr bwMode="auto">
              <a:xfrm>
                <a:off x="1974616" y="3951980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16394" name="テキスト ボックス 16393">
                <a:extLst>
                  <a:ext uri="{FF2B5EF4-FFF2-40B4-BE49-F238E27FC236}">
                    <a16:creationId xmlns:a16="http://schemas.microsoft.com/office/drawing/2014/main" id="{B2F2DD10-D5E7-AF91-53D8-12005F190419}"/>
                  </a:ext>
                </a:extLst>
              </p:cNvPr>
              <p:cNvSpPr txBox="1"/>
              <p:nvPr/>
            </p:nvSpPr>
            <p:spPr>
              <a:xfrm>
                <a:off x="2090155" y="4373998"/>
                <a:ext cx="1259337" cy="61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県の支出</a:t>
                </a:r>
                <a:endPara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６，７５４</a:t>
                </a:r>
                <a:r>
                  <a:rPr lang="zh-TW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億円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F66DCE-B825-519D-B2BF-1F028DBB3896}"/>
                </a:ext>
              </a:extLst>
            </p:cNvPr>
            <p:cNvSpPr txBox="1"/>
            <p:nvPr/>
          </p:nvSpPr>
          <p:spPr>
            <a:xfrm>
              <a:off x="564482" y="2707025"/>
              <a:ext cx="1641815" cy="54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その他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２３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33C0806-2364-C270-50C8-D8071A74C759}"/>
                </a:ext>
              </a:extLst>
            </p:cNvPr>
            <p:cNvSpPr txBox="1"/>
            <p:nvPr/>
          </p:nvSpPr>
          <p:spPr>
            <a:xfrm>
              <a:off x="6701501" y="1902794"/>
              <a:ext cx="2962601" cy="8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公債費</a:t>
              </a:r>
              <a:endPara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（県の借金を返したり</a:t>
              </a:r>
              <a:endPara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利子をはらったりするために）</a:t>
              </a:r>
              <a:endPara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１３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cxnSp>
          <p:nvCxnSpPr>
            <p:cNvPr id="16391" name="直線コネクタ 16390">
              <a:extLst>
                <a:ext uri="{FF2B5EF4-FFF2-40B4-BE49-F238E27FC236}">
                  <a16:creationId xmlns:a16="http://schemas.microsoft.com/office/drawing/2014/main" id="{17CDEF16-C786-C185-2B91-15BFDBEBE1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35954" y="2738090"/>
              <a:ext cx="274933" cy="19182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749437-35AC-96EF-C8DC-483EFC8E2517}"/>
                </a:ext>
              </a:extLst>
            </p:cNvPr>
            <p:cNvSpPr txBox="1"/>
            <p:nvPr/>
          </p:nvSpPr>
          <p:spPr>
            <a:xfrm>
              <a:off x="7553276" y="3326453"/>
              <a:ext cx="1497233" cy="9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民生費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ts val="2500"/>
                </a:lnSpc>
              </a:pP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（福祉の充実のために）</a:t>
              </a:r>
              <a:endPara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ts val="2500"/>
                </a:lnSpc>
              </a:pP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１２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06F6E7E-AE3F-4894-9C6B-CDD3A2321BEB}"/>
                </a:ext>
              </a:extLst>
            </p:cNvPr>
            <p:cNvSpPr txBox="1"/>
            <p:nvPr/>
          </p:nvSpPr>
          <p:spPr>
            <a:xfrm>
              <a:off x="7517553" y="5381538"/>
              <a:ext cx="1620216" cy="8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教育費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（教育や文化を</a:t>
              </a:r>
              <a:endPara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さかんにするために）</a:t>
              </a:r>
              <a:endPara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１６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FD79010-EDB6-7C81-DF80-B1B5EBAB60D0}"/>
                </a:ext>
              </a:extLst>
            </p:cNvPr>
            <p:cNvSpPr txBox="1"/>
            <p:nvPr/>
          </p:nvSpPr>
          <p:spPr>
            <a:xfrm>
              <a:off x="4284762" y="5724195"/>
              <a:ext cx="1763572" cy="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農林水産業費</a:t>
              </a:r>
              <a:endPara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（農林漁業を助けるために）</a:t>
              </a:r>
              <a:endPara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7FD8929-AC0E-BE8C-E2E9-B668EC060A1A}"/>
                </a:ext>
              </a:extLst>
            </p:cNvPr>
            <p:cNvSpPr txBox="1"/>
            <p:nvPr/>
          </p:nvSpPr>
          <p:spPr>
            <a:xfrm>
              <a:off x="3534772" y="4961930"/>
              <a:ext cx="1829897" cy="779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商工費</a:t>
              </a:r>
              <a:endPara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（商工業を助けるために）</a:t>
              </a: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１４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7D4988-4A83-7993-993A-12E8EE3D8803}"/>
                </a:ext>
              </a:extLst>
            </p:cNvPr>
            <p:cNvSpPr txBox="1"/>
            <p:nvPr/>
          </p:nvSpPr>
          <p:spPr>
            <a:xfrm>
              <a:off x="6194316" y="5814222"/>
              <a:ext cx="1324996" cy="89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土木費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（道路の整備や</a:t>
              </a:r>
              <a:endPara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まちづくりのために）</a:t>
              </a:r>
              <a:endPara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0F7ED70-BE31-CCA7-2CD2-2D5529D9DF23}"/>
                </a:ext>
              </a:extLst>
            </p:cNvPr>
            <p:cNvGrpSpPr/>
            <p:nvPr/>
          </p:nvGrpSpPr>
          <p:grpSpPr>
            <a:xfrm>
              <a:off x="1702234" y="3399913"/>
              <a:ext cx="1249027" cy="1300681"/>
              <a:chOff x="1898228" y="3951980"/>
              <a:chExt cx="1490552" cy="1490551"/>
            </a:xfrm>
          </p:grpSpPr>
          <p:sp>
            <p:nvSpPr>
              <p:cNvPr id="16387" name="楕円 16386">
                <a:extLst>
                  <a:ext uri="{FF2B5EF4-FFF2-40B4-BE49-F238E27FC236}">
                    <a16:creationId xmlns:a16="http://schemas.microsoft.com/office/drawing/2014/main" id="{75DFE10B-4BFB-8D30-8991-7156597B4FC4}"/>
                  </a:ext>
                </a:extLst>
              </p:cNvPr>
              <p:cNvSpPr/>
              <p:nvPr/>
            </p:nvSpPr>
            <p:spPr bwMode="auto">
              <a:xfrm>
                <a:off x="1898228" y="3951980"/>
                <a:ext cx="1490552" cy="1490551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16388" name="テキスト ボックス 16387">
                <a:extLst>
                  <a:ext uri="{FF2B5EF4-FFF2-40B4-BE49-F238E27FC236}">
                    <a16:creationId xmlns:a16="http://schemas.microsoft.com/office/drawing/2014/main" id="{CE6AA30A-393C-A989-BAB2-4C28AB5039F9}"/>
                  </a:ext>
                </a:extLst>
              </p:cNvPr>
              <p:cNvSpPr txBox="1"/>
              <p:nvPr/>
            </p:nvSpPr>
            <p:spPr>
              <a:xfrm>
                <a:off x="2013835" y="4362344"/>
                <a:ext cx="1259338" cy="61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県の収入</a:t>
                </a:r>
                <a:endPara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６，７５４</a:t>
                </a:r>
                <a:r>
                  <a:rPr lang="zh-TW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億円</a:t>
                </a: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8ABF5E7-601E-D89B-58E7-338F3DC532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56544" y="5381538"/>
              <a:ext cx="370088" cy="30792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BECE59D-83B2-E704-76E8-0C257FE913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14998" y="4892522"/>
              <a:ext cx="288095" cy="36209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7BB174-48B2-B517-56C4-6C298092DEEC}"/>
                </a:ext>
              </a:extLst>
            </p:cNvPr>
            <p:cNvSpPr txBox="1"/>
            <p:nvPr/>
          </p:nvSpPr>
          <p:spPr>
            <a:xfrm>
              <a:off x="2298811" y="2198064"/>
              <a:ext cx="1734926" cy="9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県税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ts val="2500"/>
                </a:lnSpc>
              </a:pP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（県民が納める税金）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endParaRPr kumimoji="1"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ts val="2500"/>
                </a:lnSpc>
              </a:pP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１７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DE9D0B8-3D7C-4208-F746-6EB7CDD9768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84272" y="3519239"/>
              <a:ext cx="393069" cy="3464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AD8EC463-CA4B-71E8-ADB6-CA946C2CE7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76058" y="4146046"/>
              <a:ext cx="56908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B856853-00AB-09B3-8C3E-2EC0A136A9B4}"/>
                </a:ext>
              </a:extLst>
            </p:cNvPr>
            <p:cNvSpPr txBox="1"/>
            <p:nvPr/>
          </p:nvSpPr>
          <p:spPr>
            <a:xfrm>
              <a:off x="7869715" y="3582738"/>
              <a:ext cx="782701" cy="20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じゅうじつ</a:t>
              </a:r>
              <a:endPara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E19386-6F74-D320-29F0-7D7D738EC9E5}"/>
                </a:ext>
              </a:extLst>
            </p:cNvPr>
            <p:cNvSpPr txBox="1"/>
            <p:nvPr/>
          </p:nvSpPr>
          <p:spPr>
            <a:xfrm>
              <a:off x="7474769" y="3579813"/>
              <a:ext cx="742739" cy="20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  <a:endPara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3D33E42-7FE2-A3F4-E63A-4AE4DE361EEB}"/>
                </a:ext>
              </a:extLst>
            </p:cNvPr>
            <p:cNvSpPr txBox="1"/>
            <p:nvPr/>
          </p:nvSpPr>
          <p:spPr>
            <a:xfrm>
              <a:off x="1111037" y="5526873"/>
              <a:ext cx="2332398" cy="937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地方交付税</a:t>
              </a:r>
              <a:endParaRPr lang="en-US" altLang="ja-JP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交付金等</a:t>
              </a:r>
              <a:endParaRPr lang="en-US" altLang="ja-JP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（国から地方に交付されるお金</a:t>
              </a:r>
              <a:r>
                <a:rPr kumimoji="1" lang="ja-JP" altLang="en-US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）</a:t>
              </a:r>
              <a:endParaRPr kumimoji="1" lang="en-US" altLang="ja-JP" sz="14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５１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</p:grp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8A5F803-C9F5-430E-9861-5BA26C453C81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6834473" y="5052038"/>
            <a:ext cx="21904" cy="49359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DBC3BF-3008-4CDB-A540-FE5B07237FA0}"/>
              </a:ext>
            </a:extLst>
          </p:cNvPr>
          <p:cNvSpPr txBox="1"/>
          <p:nvPr/>
        </p:nvSpPr>
        <p:spPr>
          <a:xfrm>
            <a:off x="6249210" y="1126765"/>
            <a:ext cx="11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その他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2E768DD-2EDF-B244-51E1-C920D8DB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51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税金の使いみちを見てみよう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000F4D-BEF6-45E9-9BCB-E61274C88D6E}"/>
              </a:ext>
            </a:extLst>
          </p:cNvPr>
          <p:cNvSpPr txBox="1"/>
          <p:nvPr/>
        </p:nvSpPr>
        <p:spPr>
          <a:xfrm>
            <a:off x="-260209" y="3494549"/>
            <a:ext cx="171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県債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（県の借金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553DDE8-BC13-40CA-9535-ABDB5D18632B}"/>
              </a:ext>
            </a:extLst>
          </p:cNvPr>
          <p:cNvSpPr txBox="1"/>
          <p:nvPr/>
        </p:nvSpPr>
        <p:spPr>
          <a:xfrm>
            <a:off x="2726493" y="1985836"/>
            <a:ext cx="6201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おさ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586918B-3C72-4D5A-8BF4-9A0DC4509B30}"/>
              </a:ext>
            </a:extLst>
          </p:cNvPr>
          <p:cNvSpPr txBox="1"/>
          <p:nvPr/>
        </p:nvSpPr>
        <p:spPr>
          <a:xfrm>
            <a:off x="1951829" y="3172024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しゅうにゅう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4E935D-72DC-4CAB-90CA-9C1525DF4088}"/>
              </a:ext>
            </a:extLst>
          </p:cNvPr>
          <p:cNvSpPr txBox="1"/>
          <p:nvPr/>
        </p:nvSpPr>
        <p:spPr>
          <a:xfrm>
            <a:off x="7875553" y="1299455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こう さい ひ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27FDC79-F091-4D41-B0A8-57DD8F33C7B6}"/>
              </a:ext>
            </a:extLst>
          </p:cNvPr>
          <p:cNvSpPr txBox="1"/>
          <p:nvPr/>
        </p:nvSpPr>
        <p:spPr>
          <a:xfrm>
            <a:off x="3130333" y="2400559"/>
            <a:ext cx="260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警察費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（事故や犯罪防止のために）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CFE3708-3211-4DD1-BA99-5C6D3A0AB781}"/>
              </a:ext>
            </a:extLst>
          </p:cNvPr>
          <p:cNvSpPr txBox="1"/>
          <p:nvPr/>
        </p:nvSpPr>
        <p:spPr>
          <a:xfrm>
            <a:off x="3614748" y="3600984"/>
            <a:ext cx="157207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衛生費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（健康増進や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環境衛生のために）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D5E56C8-D604-4E66-B701-D8B9C1E84910}"/>
              </a:ext>
            </a:extLst>
          </p:cNvPr>
          <p:cNvSpPr txBox="1"/>
          <p:nvPr/>
        </p:nvSpPr>
        <p:spPr>
          <a:xfrm>
            <a:off x="4521224" y="1239756"/>
            <a:ext cx="1959863" cy="112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災害復旧費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（災害で壊れた道路を</a:t>
            </a:r>
            <a:endParaRPr kumimoji="1"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修理するために）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45E0835-657A-423B-B208-29B292C3894D}"/>
              </a:ext>
            </a:extLst>
          </p:cNvPr>
          <p:cNvSpPr txBox="1"/>
          <p:nvPr/>
        </p:nvSpPr>
        <p:spPr>
          <a:xfrm>
            <a:off x="5228413" y="1557983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こわ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04B5597-CD13-4C06-8DB7-9E59CF8E59A0}"/>
              </a:ext>
            </a:extLst>
          </p:cNvPr>
          <p:cNvSpPr txBox="1"/>
          <p:nvPr/>
        </p:nvSpPr>
        <p:spPr>
          <a:xfrm>
            <a:off x="4051701" y="2291936"/>
            <a:ext cx="7364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けい  さつ  ひ</a:t>
            </a: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5CC8A92-F89D-4677-8583-5B887EF7EE6F}"/>
              </a:ext>
            </a:extLst>
          </p:cNvPr>
          <p:cNvCxnSpPr>
            <a:cxnSpLocks/>
          </p:cNvCxnSpPr>
          <p:nvPr/>
        </p:nvCxnSpPr>
        <p:spPr bwMode="auto">
          <a:xfrm flipH="1">
            <a:off x="4924764" y="4365131"/>
            <a:ext cx="711604" cy="59936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2453F8E-1FBF-4AEA-BD1F-1F3561076B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20672" y="3041956"/>
            <a:ext cx="638800" cy="3752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6FE0270-459A-4B4B-939B-46E885637238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 flipV="1">
            <a:off x="6196082" y="1835206"/>
            <a:ext cx="476263" cy="6885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98882062-2EFC-44C4-936E-21FD7EEC0D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34248" y="2494156"/>
            <a:ext cx="152165" cy="5420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12F6FC8-EBBC-4CDB-B65D-64B140912E29}"/>
              </a:ext>
            </a:extLst>
          </p:cNvPr>
          <p:cNvSpPr txBox="1"/>
          <p:nvPr/>
        </p:nvSpPr>
        <p:spPr>
          <a:xfrm>
            <a:off x="328793" y="3374059"/>
            <a:ext cx="6201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けんさい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71E3EA2-E258-4DE0-ABFD-EBD30593901C}"/>
              </a:ext>
            </a:extLst>
          </p:cNvPr>
          <p:cNvSpPr txBox="1"/>
          <p:nvPr/>
        </p:nvSpPr>
        <p:spPr>
          <a:xfrm>
            <a:off x="3682768" y="3992842"/>
            <a:ext cx="6201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かんきょう</a:t>
            </a: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7AEB9AD5-E813-465D-AA12-C73ED658A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307C92-9527-401A-B817-187BBC94E663}"/>
              </a:ext>
            </a:extLst>
          </p:cNvPr>
          <p:cNvSpPr txBox="1"/>
          <p:nvPr/>
        </p:nvSpPr>
        <p:spPr>
          <a:xfrm>
            <a:off x="3222410" y="6518691"/>
            <a:ext cx="5400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（注）円グラフは、割合を四捨五入しているので、合計が</a:t>
            </a:r>
            <a:r>
              <a:rPr kumimoji="1" lang="en-US" altLang="ja-JP" sz="1100" dirty="0"/>
              <a:t>100</a:t>
            </a:r>
            <a:r>
              <a:rPr kumimoji="1" lang="ja-JP" altLang="en-US" sz="1100" dirty="0"/>
              <a:t>％にならないものがあります。</a:t>
            </a:r>
          </a:p>
        </p:txBody>
      </p:sp>
      <p:sp>
        <p:nvSpPr>
          <p:cNvPr id="52" name="テキスト ボックス 53">
            <a:extLst>
              <a:ext uri="{FF2B5EF4-FFF2-40B4-BE49-F238E27FC236}">
                <a16:creationId xmlns:a16="http://schemas.microsoft.com/office/drawing/2014/main" id="{0299441F-93F0-42EC-B9BB-605AD31897F1}"/>
              </a:ext>
            </a:extLst>
          </p:cNvPr>
          <p:cNvSpPr txBox="1"/>
          <p:nvPr/>
        </p:nvSpPr>
        <p:spPr>
          <a:xfrm>
            <a:off x="4202668" y="6380906"/>
            <a:ext cx="5686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700" b="1" dirty="0"/>
              <a:t>わりあい</a:t>
            </a:r>
          </a:p>
        </p:txBody>
      </p:sp>
      <p:sp>
        <p:nvSpPr>
          <p:cNvPr id="55" name="テキスト ボックス 53">
            <a:extLst>
              <a:ext uri="{FF2B5EF4-FFF2-40B4-BE49-F238E27FC236}">
                <a16:creationId xmlns:a16="http://schemas.microsoft.com/office/drawing/2014/main" id="{7ADF97BA-402D-4417-8C09-6D5A1979DFEA}"/>
              </a:ext>
            </a:extLst>
          </p:cNvPr>
          <p:cNvSpPr txBox="1"/>
          <p:nvPr/>
        </p:nvSpPr>
        <p:spPr>
          <a:xfrm>
            <a:off x="4675068" y="6399722"/>
            <a:ext cx="7675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700" b="1" dirty="0"/>
              <a:t>ししゃごにゅう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67DA219-DE0B-44FA-A38D-A1B41817B845}"/>
              </a:ext>
            </a:extLst>
          </p:cNvPr>
          <p:cNvSpPr txBox="1"/>
          <p:nvPr/>
        </p:nvSpPr>
        <p:spPr>
          <a:xfrm>
            <a:off x="102704" y="6519302"/>
            <a:ext cx="268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（出展）山形県「予算に関する説明書」</a:t>
            </a:r>
          </a:p>
        </p:txBody>
      </p:sp>
    </p:spTree>
    <p:extLst>
      <p:ext uri="{BB962C8B-B14F-4D97-AF65-F5344CB8AC3E}">
        <p14:creationId xmlns:p14="http://schemas.microsoft.com/office/powerpoint/2010/main" val="23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2E768DD-2EDF-B244-51E1-C920D8DB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522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他の地域の予算も見てみよう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293803-D04A-46B1-8844-993CDAA236CB}"/>
              </a:ext>
            </a:extLst>
          </p:cNvPr>
          <p:cNvSpPr txBox="1"/>
          <p:nvPr/>
        </p:nvSpPr>
        <p:spPr>
          <a:xfrm>
            <a:off x="-16278" y="1486863"/>
            <a:ext cx="9144000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kumimoji="1" lang="ja-JP" altLang="en-US" sz="2000" dirty="0"/>
              <a:t>　　⇒　</a:t>
            </a:r>
            <a:r>
              <a:rPr kumimoji="1" lang="ja-JP" altLang="en-US" dirty="0"/>
              <a:t>国税庁ホームページ「仙台国税局　租税教育教材（小学生用）」へリンク</a:t>
            </a:r>
            <a:endParaRPr kumimoji="1" lang="en-US" altLang="ja-JP" sz="2000" dirty="0"/>
          </a:p>
          <a:p>
            <a:pPr>
              <a:lnSpc>
                <a:spcPts val="3300"/>
              </a:lnSpc>
            </a:pPr>
            <a:r>
              <a:rPr kumimoji="1" lang="ja-JP" altLang="en-US" sz="2000" dirty="0"/>
              <a:t>　　 　</a:t>
            </a:r>
            <a:r>
              <a:rPr kumimoji="1" lang="ja-JP" altLang="en-US" sz="2000" dirty="0">
                <a:solidFill>
                  <a:schemeClr val="accent4"/>
                </a:solidFill>
              </a:rPr>
              <a:t>青森県</a:t>
            </a:r>
            <a:r>
              <a:rPr kumimoji="1" lang="ja-JP" altLang="en-US" sz="2000" dirty="0"/>
              <a:t>　　　　</a:t>
            </a:r>
            <a:r>
              <a:rPr kumimoji="1" lang="ja-JP" altLang="en-US" sz="2000" dirty="0">
                <a:solidFill>
                  <a:schemeClr val="accent2">
                    <a:lumMod val="75000"/>
                  </a:schemeClr>
                </a:solidFill>
              </a:rPr>
              <a:t>岩手県</a:t>
            </a:r>
            <a:r>
              <a:rPr kumimoji="1" lang="ja-JP" altLang="en-US" sz="2000" dirty="0"/>
              <a:t>　　　　</a:t>
            </a:r>
            <a:r>
              <a:rPr kumimoji="1" lang="ja-JP" altLang="en-US" sz="2000" dirty="0">
                <a:solidFill>
                  <a:schemeClr val="accent6"/>
                </a:solidFill>
              </a:rPr>
              <a:t>宮城県</a:t>
            </a:r>
            <a:r>
              <a:rPr kumimoji="1" lang="ja-JP" altLang="en-US" sz="2000" dirty="0"/>
              <a:t>　　　　</a:t>
            </a:r>
            <a:r>
              <a:rPr kumimoji="1" lang="ja-JP" altLang="en-US" sz="2000" dirty="0">
                <a:solidFill>
                  <a:schemeClr val="accent2"/>
                </a:solidFill>
              </a:rPr>
              <a:t>秋田県</a:t>
            </a:r>
            <a:r>
              <a:rPr kumimoji="1" lang="ja-JP" altLang="en-US" sz="2000" dirty="0"/>
              <a:t>　　　　</a:t>
            </a:r>
            <a:r>
              <a:rPr kumimoji="1" lang="ja-JP" altLang="en-US" sz="2000" dirty="0">
                <a:solidFill>
                  <a:schemeClr val="accent1">
                    <a:lumMod val="75000"/>
                  </a:schemeClr>
                </a:solidFill>
              </a:rPr>
              <a:t>山形県</a:t>
            </a:r>
            <a:r>
              <a:rPr kumimoji="1" lang="ja-JP" altLang="en-US" sz="2000" dirty="0"/>
              <a:t>　　　　</a:t>
            </a:r>
            <a:r>
              <a:rPr kumimoji="1" lang="ja-JP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福島県</a:t>
            </a:r>
            <a:endParaRPr kumimoji="1" lang="en-US" altLang="ja-JP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DD7275-AB77-4BAD-A445-5109DE708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5" y="2432698"/>
            <a:ext cx="1199037" cy="11990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A7BF42-3A21-49C6-A4EF-1FD9E45C5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18" y="2434692"/>
            <a:ext cx="1199037" cy="119903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3216E9-CAAB-4286-B340-164A52F9EC66}"/>
              </a:ext>
            </a:extLst>
          </p:cNvPr>
          <p:cNvSpPr txBox="1"/>
          <p:nvPr/>
        </p:nvSpPr>
        <p:spPr>
          <a:xfrm>
            <a:off x="1082550" y="3673552"/>
            <a:ext cx="766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　６県とも、パワーポイント資料の</a:t>
            </a:r>
            <a:r>
              <a:rPr kumimoji="1" lang="en-US" altLang="ja-JP" sz="1600" dirty="0"/>
              <a:t>12</a:t>
            </a:r>
            <a:r>
              <a:rPr kumimoji="1" lang="ja-JP" altLang="en-US" sz="1600" dirty="0"/>
              <a:t>ページ目に予算のグラフがあります。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CD13A1-036B-484D-B7DC-BA52450525AC}"/>
              </a:ext>
            </a:extLst>
          </p:cNvPr>
          <p:cNvSpPr txBox="1"/>
          <p:nvPr/>
        </p:nvSpPr>
        <p:spPr>
          <a:xfrm>
            <a:off x="4229100" y="1448832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そぜい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15DA434-4821-49B0-BD05-2529C21F5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71" y="2417382"/>
            <a:ext cx="1199037" cy="1199037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1F3208-BDD1-4FBF-AFBF-26D8182765CA}"/>
              </a:ext>
            </a:extLst>
          </p:cNvPr>
          <p:cNvSpPr txBox="1"/>
          <p:nvPr/>
        </p:nvSpPr>
        <p:spPr>
          <a:xfrm>
            <a:off x="761374" y="1318096"/>
            <a:ext cx="1001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こく</a:t>
            </a:r>
            <a:r>
              <a:rPr kumimoji="1" lang="ja-JP" altLang="en-US" sz="900" dirty="0" err="1"/>
              <a:t>ぜい</a:t>
            </a:r>
            <a:r>
              <a:rPr kumimoji="1" lang="ja-JP" altLang="en-US" sz="900" dirty="0"/>
              <a:t>ちょう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A38BC4D-C934-42F6-AE84-138736D33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3" y="5095304"/>
            <a:ext cx="1196840" cy="11968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0C645F-9B16-427D-BEF2-350BD7E8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60" y="5037601"/>
            <a:ext cx="1188000" cy="1188000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65E33D3-220F-4AC7-AF6E-1C43FF6E4AD4}"/>
              </a:ext>
            </a:extLst>
          </p:cNvPr>
          <p:cNvSpPr/>
          <p:nvPr/>
        </p:nvSpPr>
        <p:spPr bwMode="auto">
          <a:xfrm>
            <a:off x="144380" y="869130"/>
            <a:ext cx="4238934" cy="6698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ja-JP" altLang="en-US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東北地方の他の県の予算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5C461B3-C06E-4DCA-B6E0-57F3DA205E8D}"/>
              </a:ext>
            </a:extLst>
          </p:cNvPr>
          <p:cNvSpPr/>
          <p:nvPr/>
        </p:nvSpPr>
        <p:spPr bwMode="auto">
          <a:xfrm>
            <a:off x="184916" y="4235069"/>
            <a:ext cx="3811823" cy="6698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ja-JP" altLang="en-US" sz="2400" dirty="0"/>
              <a:t>東京都の予算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A09DAC5-5B22-424C-868E-B982F9332A0D}"/>
              </a:ext>
            </a:extLst>
          </p:cNvPr>
          <p:cNvSpPr/>
          <p:nvPr/>
        </p:nvSpPr>
        <p:spPr bwMode="auto">
          <a:xfrm>
            <a:off x="5092196" y="4235069"/>
            <a:ext cx="3811823" cy="6698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ja-JP" altLang="en-US" sz="2400" dirty="0"/>
              <a:t>兵庫県の予算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035C13-3717-452B-8B89-C802B2019E81}"/>
              </a:ext>
            </a:extLst>
          </p:cNvPr>
          <p:cNvSpPr txBox="1"/>
          <p:nvPr/>
        </p:nvSpPr>
        <p:spPr>
          <a:xfrm>
            <a:off x="549080" y="5121454"/>
            <a:ext cx="2417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⇒　外部サイト「東京都財務局ホームページ</a:t>
            </a:r>
            <a:r>
              <a:rPr kumimoji="1" lang="en-US" altLang="ja-JP" dirty="0"/>
              <a:t>『</a:t>
            </a:r>
            <a:r>
              <a:rPr kumimoji="1" lang="ja-JP" altLang="en-US" dirty="0"/>
              <a:t>ＴＯＫＹＯ予算見える化ボード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」へリンク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138CAFB-D173-4E84-86A5-45B0E2521736}"/>
              </a:ext>
            </a:extLst>
          </p:cNvPr>
          <p:cNvSpPr txBox="1"/>
          <p:nvPr/>
        </p:nvSpPr>
        <p:spPr>
          <a:xfrm>
            <a:off x="5356962" y="5022539"/>
            <a:ext cx="241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⇒　外部サイト「兵庫県ホームページ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こどものひろば（県の予算）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」へリンク</a:t>
            </a:r>
          </a:p>
        </p:txBody>
      </p:sp>
      <p:sp>
        <p:nvSpPr>
          <p:cNvPr id="35" name="正方形/長方形 34">
            <a:hlinkClick r:id="rId8"/>
            <a:extLst>
              <a:ext uri="{FF2B5EF4-FFF2-40B4-BE49-F238E27FC236}">
                <a16:creationId xmlns:a16="http://schemas.microsoft.com/office/drawing/2014/main" id="{31544E3A-70C9-4154-80B9-982C9A836CEA}"/>
              </a:ext>
            </a:extLst>
          </p:cNvPr>
          <p:cNvSpPr/>
          <p:nvPr/>
        </p:nvSpPr>
        <p:spPr>
          <a:xfrm>
            <a:off x="8235570" y="850961"/>
            <a:ext cx="764050" cy="326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hlinkClick r:id="rId8"/>
            <a:extLst>
              <a:ext uri="{FF2B5EF4-FFF2-40B4-BE49-F238E27FC236}">
                <a16:creationId xmlns:a16="http://schemas.microsoft.com/office/drawing/2014/main" id="{474F7658-6880-4DB8-B541-48D1599CE8BB}"/>
              </a:ext>
            </a:extLst>
          </p:cNvPr>
          <p:cNvSpPr/>
          <p:nvPr/>
        </p:nvSpPr>
        <p:spPr>
          <a:xfrm>
            <a:off x="184916" y="1003361"/>
            <a:ext cx="8967103" cy="326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C1863D5-F69D-400A-AD68-261BF33AD042}"/>
              </a:ext>
            </a:extLst>
          </p:cNvPr>
          <p:cNvSpPr txBox="1"/>
          <p:nvPr/>
        </p:nvSpPr>
        <p:spPr>
          <a:xfrm>
            <a:off x="1854071" y="-19856"/>
            <a:ext cx="61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ちいき</a:t>
            </a:r>
          </a:p>
        </p:txBody>
      </p:sp>
      <p:sp>
        <p:nvSpPr>
          <p:cNvPr id="28" name="角丸四角形 40">
            <a:extLst>
              <a:ext uri="{FF2B5EF4-FFF2-40B4-BE49-F238E27FC236}">
                <a16:creationId xmlns:a16="http://schemas.microsoft.com/office/drawing/2014/main" id="{3F11C9CA-5B5E-45F4-9674-8EACDE6FD68E}"/>
              </a:ext>
            </a:extLst>
          </p:cNvPr>
          <p:cNvSpPr/>
          <p:nvPr/>
        </p:nvSpPr>
        <p:spPr>
          <a:xfrm>
            <a:off x="7437999" y="6249315"/>
            <a:ext cx="1944598" cy="359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国税庁</a:t>
            </a:r>
            <a:r>
              <a:rPr lang="en-US" altLang="ja-JP" sz="1050" dirty="0">
                <a:solidFill>
                  <a:schemeClr val="tx1"/>
                </a:solidFill>
                <a:latin typeface="+mn-ea"/>
              </a:rPr>
              <a:t>e-Tax</a:t>
            </a: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キャラクター</a:t>
            </a: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イータ君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3CC003E-D536-4577-B756-BFC9522969A6}"/>
              </a:ext>
            </a:extLst>
          </p:cNvPr>
          <p:cNvSpPr txBox="1"/>
          <p:nvPr/>
        </p:nvSpPr>
        <p:spPr>
          <a:xfrm>
            <a:off x="773065" y="1475834"/>
            <a:ext cx="764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こく</a:t>
            </a:r>
            <a:r>
              <a:rPr kumimoji="1" lang="ja-JP" altLang="en-US" sz="800" b="1" dirty="0" err="1"/>
              <a:t>ぜい</a:t>
            </a:r>
            <a:r>
              <a:rPr kumimoji="1" lang="ja-JP" altLang="en-US" sz="800" b="1" dirty="0"/>
              <a:t>ちょう</a:t>
            </a:r>
          </a:p>
        </p:txBody>
      </p:sp>
      <p:sp>
        <p:nvSpPr>
          <p:cNvPr id="41" name="正方形/長方形 40">
            <a:hlinkClick r:id="rId9"/>
            <a:extLst>
              <a:ext uri="{FF2B5EF4-FFF2-40B4-BE49-F238E27FC236}">
                <a16:creationId xmlns:a16="http://schemas.microsoft.com/office/drawing/2014/main" id="{6F32BDEB-1582-4201-85F8-B81EDE4A5F57}"/>
              </a:ext>
            </a:extLst>
          </p:cNvPr>
          <p:cNvSpPr/>
          <p:nvPr/>
        </p:nvSpPr>
        <p:spPr>
          <a:xfrm>
            <a:off x="121024" y="4249270"/>
            <a:ext cx="4262290" cy="2349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正方形/長方形 41">
            <a:hlinkClick r:id="rId10"/>
            <a:extLst>
              <a:ext uri="{FF2B5EF4-FFF2-40B4-BE49-F238E27FC236}">
                <a16:creationId xmlns:a16="http://schemas.microsoft.com/office/drawing/2014/main" id="{1CEF77BF-DD4A-48D4-A849-CD17631944A3}"/>
              </a:ext>
            </a:extLst>
          </p:cNvPr>
          <p:cNvSpPr/>
          <p:nvPr/>
        </p:nvSpPr>
        <p:spPr>
          <a:xfrm>
            <a:off x="4812546" y="4116778"/>
            <a:ext cx="4255212" cy="241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5302EA-91A5-4D92-B43E-30642C5743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4" y="2452847"/>
            <a:ext cx="1198800" cy="11988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8A6F318-EA28-4DA6-81FC-799FF94C3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63" y="2436936"/>
            <a:ext cx="1198800" cy="11988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E3597DF-4E2F-4A5F-B852-6AB144D9D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95" y="2406444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4632026" y="1456638"/>
            <a:ext cx="4428000" cy="5176000"/>
          </a:xfrm>
          <a:prstGeom prst="rect">
            <a:avLst/>
          </a:prstGeom>
          <a:solidFill>
            <a:srgbClr val="36BFD2">
              <a:alpha val="10000"/>
            </a:srgbClr>
          </a:solidFill>
          <a:ln w="6350" cap="flat" cmpd="sng" algn="ctr">
            <a:solidFill>
              <a:srgbClr val="36BF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4620680" y="1120527"/>
            <a:ext cx="4439976" cy="485507"/>
          </a:xfrm>
          <a:prstGeom prst="rect">
            <a:avLst/>
          </a:prstGeom>
          <a:solidFill>
            <a:srgbClr val="36BFD2"/>
          </a:solidFill>
          <a:ln w="6350" cap="flat" cmpd="sng" algn="ctr">
            <a:solidFill>
              <a:srgbClr val="36BF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みんなが利用できる施設のために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72000" y="1449846"/>
            <a:ext cx="4428000" cy="5167029"/>
          </a:xfrm>
          <a:prstGeom prst="rect">
            <a:avLst/>
          </a:prstGeom>
          <a:solidFill>
            <a:srgbClr val="FFC000">
              <a:alpha val="10000"/>
            </a:srgbClr>
          </a:solidFill>
          <a:ln w="63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72000" y="1120528"/>
            <a:ext cx="4439976" cy="485506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みんなの安全や快適なくらしのために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51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税金の使いみちを見てみよう</a:t>
            </a:r>
            <a:endParaRPr lang="en-US" altLang="ja-JP" dirty="0">
              <a:solidFill>
                <a:srgbClr val="FFFF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5533171" y="6370828"/>
            <a:ext cx="2268802" cy="197587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山形県立図書館（山形市）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1140278" y="3816298"/>
            <a:ext cx="2256292" cy="24723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事故や犯罪防止の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ために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5232046" y="3802811"/>
            <a:ext cx="2771676" cy="251768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山形県総合文化芸術館（山形市）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テキスト ボックス 18">
            <a:extLst>
              <a:ext uri="{FF2B5EF4-FFF2-40B4-BE49-F238E27FC236}">
                <a16:creationId xmlns:a16="http://schemas.microsoft.com/office/drawing/2014/main" id="{3668E1ED-8345-6221-5D9E-A682D981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6" y="734937"/>
            <a:ext cx="8726573" cy="3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419207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5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県や市町村の税金は、次のようなことに使われています。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D92195A4-B075-4469-8E7C-317ED4D40BA4}"/>
              </a:ext>
            </a:extLst>
          </p:cNvPr>
          <p:cNvSpPr/>
          <p:nvPr/>
        </p:nvSpPr>
        <p:spPr bwMode="auto">
          <a:xfrm>
            <a:off x="1116569" y="6318172"/>
            <a:ext cx="2256292" cy="24723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雪道を安全に通行する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ために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4A13263-463C-4B4C-8BF9-959C352A6AA2}"/>
              </a:ext>
            </a:extLst>
          </p:cNvPr>
          <p:cNvSpPr txBox="1"/>
          <p:nvPr/>
        </p:nvSpPr>
        <p:spPr>
          <a:xfrm>
            <a:off x="515516" y="4231852"/>
            <a:ext cx="350581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画像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BCC4555-E9AA-4E25-A159-A152D07E8571}"/>
              </a:ext>
            </a:extLst>
          </p:cNvPr>
          <p:cNvSpPr txBox="1"/>
          <p:nvPr/>
        </p:nvSpPr>
        <p:spPr>
          <a:xfrm>
            <a:off x="5059220" y="1687143"/>
            <a:ext cx="350581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画像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E20001C-6820-4C86-9E40-CEB105381411}"/>
              </a:ext>
            </a:extLst>
          </p:cNvPr>
          <p:cNvSpPr txBox="1"/>
          <p:nvPr/>
        </p:nvSpPr>
        <p:spPr>
          <a:xfrm>
            <a:off x="5047339" y="4238255"/>
            <a:ext cx="350581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画像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57D94A-803B-44EF-9D90-2D98A1CE1A9D}"/>
              </a:ext>
            </a:extLst>
          </p:cNvPr>
          <p:cNvSpPr txBox="1"/>
          <p:nvPr/>
        </p:nvSpPr>
        <p:spPr>
          <a:xfrm>
            <a:off x="533091" y="1692502"/>
            <a:ext cx="350581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画像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15D7A7-F54D-4C51-A0EC-899D0548C324}"/>
              </a:ext>
            </a:extLst>
          </p:cNvPr>
          <p:cNvSpPr txBox="1"/>
          <p:nvPr/>
        </p:nvSpPr>
        <p:spPr>
          <a:xfrm>
            <a:off x="7176622" y="1063612"/>
            <a:ext cx="616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</a:rPr>
              <a:t>しせつ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33E163-166C-4F44-840F-8607037A2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/>
          <a:stretch/>
        </p:blipFill>
        <p:spPr>
          <a:xfrm>
            <a:off x="521115" y="4250679"/>
            <a:ext cx="3492010" cy="20313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15BD4D1-E0CF-48B8-B955-5CAA5F5BC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30139" b="73"/>
          <a:stretch/>
        </p:blipFill>
        <p:spPr>
          <a:xfrm>
            <a:off x="5070566" y="1725925"/>
            <a:ext cx="3540343" cy="19707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C65C5E-9AA7-48AB-A787-A4D5428698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 b="6007"/>
          <a:stretch/>
        </p:blipFill>
        <p:spPr>
          <a:xfrm>
            <a:off x="5042763" y="4261689"/>
            <a:ext cx="3546279" cy="201001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AAE0EE9-F179-494A-9B28-7275EB398F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552484" y="1679268"/>
            <a:ext cx="3497770" cy="2053120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91C2A6A-AA98-4736-A3B9-3F0A692BFDAB}"/>
              </a:ext>
            </a:extLst>
          </p:cNvPr>
          <p:cNvGrpSpPr/>
          <p:nvPr/>
        </p:nvGrpSpPr>
        <p:grpSpPr>
          <a:xfrm>
            <a:off x="7176621" y="2753059"/>
            <a:ext cx="1791106" cy="988520"/>
            <a:chOff x="2986780" y="3211512"/>
            <a:chExt cx="1354290" cy="951089"/>
          </a:xfrm>
          <a:solidFill>
            <a:srgbClr val="36BFD2"/>
          </a:solidFill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9DBCB79D-0085-49A8-91FF-38439D85F2F4}"/>
                </a:ext>
              </a:extLst>
            </p:cNvPr>
            <p:cNvSpPr/>
            <p:nvPr/>
          </p:nvSpPr>
          <p:spPr>
            <a:xfrm>
              <a:off x="2986780" y="3211512"/>
              <a:ext cx="1354290" cy="95108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B6CBFAB-D929-4915-8CC4-53C4CCF446AC}"/>
                </a:ext>
              </a:extLst>
            </p:cNvPr>
            <p:cNvSpPr txBox="1"/>
            <p:nvPr/>
          </p:nvSpPr>
          <p:spPr>
            <a:xfrm>
              <a:off x="3022957" y="3318065"/>
              <a:ext cx="1318113" cy="71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+mn-ea"/>
                </a:rPr>
                <a:t>総工費</a:t>
              </a:r>
              <a:endParaRPr lang="en-US" altLang="ja-JP" sz="12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約１４８億円</a:t>
              </a:r>
              <a:endParaRPr lang="en-US" altLang="ja-JP" sz="16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（平成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+mn-ea"/>
                </a:rPr>
                <a:t>29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～令和２</a:t>
              </a:r>
              <a:r>
                <a:rPr lang="ja-JP" altLang="en-US" sz="1200" dirty="0">
                  <a:solidFill>
                    <a:schemeClr val="bg1"/>
                  </a:solidFill>
                  <a:latin typeface="+mn-ea"/>
                </a:rPr>
                <a:t>年度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）</a:t>
              </a:r>
              <a:endParaRPr lang="en-US" altLang="ja-JP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87B0A65-85A9-4A0C-844C-DDE58AD5BD38}"/>
              </a:ext>
            </a:extLst>
          </p:cNvPr>
          <p:cNvGrpSpPr/>
          <p:nvPr/>
        </p:nvGrpSpPr>
        <p:grpSpPr>
          <a:xfrm>
            <a:off x="7176621" y="5248275"/>
            <a:ext cx="1823157" cy="1093114"/>
            <a:chOff x="2986780" y="3211512"/>
            <a:chExt cx="1354290" cy="951089"/>
          </a:xfrm>
          <a:solidFill>
            <a:srgbClr val="36BFD2"/>
          </a:solidFill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3CAFA952-D6FF-4F32-8AE1-AF866AA6DA7B}"/>
                </a:ext>
              </a:extLst>
            </p:cNvPr>
            <p:cNvSpPr/>
            <p:nvPr/>
          </p:nvSpPr>
          <p:spPr>
            <a:xfrm>
              <a:off x="2986780" y="3211512"/>
              <a:ext cx="1354290" cy="95108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7A99096-AE1A-4436-AD25-54A3B8AFAC80}"/>
                </a:ext>
              </a:extLst>
            </p:cNvPr>
            <p:cNvSpPr txBox="1"/>
            <p:nvPr/>
          </p:nvSpPr>
          <p:spPr>
            <a:xfrm>
              <a:off x="3022957" y="3318065"/>
              <a:ext cx="1318113" cy="64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+mn-ea"/>
                </a:rPr>
                <a:t>改修工事費</a:t>
              </a:r>
              <a:endParaRPr lang="en-US" altLang="ja-JP" sz="12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約</a:t>
              </a:r>
              <a:r>
                <a:rPr lang="en-US" altLang="ja-JP" dirty="0">
                  <a:solidFill>
                    <a:schemeClr val="bg1"/>
                  </a:solidFill>
                  <a:latin typeface="+mn-ea"/>
                </a:rPr>
                <a:t>12</a:t>
              </a:r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億円</a:t>
              </a:r>
              <a:endParaRPr lang="en-US" altLang="ja-JP" sz="16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（平成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+mn-ea"/>
                </a:rPr>
                <a:t>30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～令和元</a:t>
              </a:r>
              <a:r>
                <a:rPr lang="ja-JP" altLang="en-US" sz="1200" dirty="0">
                  <a:solidFill>
                    <a:schemeClr val="bg1"/>
                  </a:solidFill>
                  <a:latin typeface="+mn-ea"/>
                </a:rPr>
                <a:t>年度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）</a:t>
              </a:r>
              <a:endParaRPr lang="en-US" altLang="ja-JP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B4F5C86-3363-458F-9565-445B11CFD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54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5" grpId="0" animBg="1"/>
      <p:bldP spid="53" grpId="0" animBg="1"/>
      <p:bldP spid="54" grpId="0" animBg="1"/>
      <p:bldP spid="67" grpId="0" animBg="1"/>
      <p:bldP spid="74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納税は国民の義務</a:t>
            </a:r>
          </a:p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税金がないと、わたしたちの生活は成り立たなくなります。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税金は、社会の一員として暮らしていくために支払わなければならない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会費のようなものです。税金を納めることは、</a:t>
            </a:r>
            <a:r>
              <a:rPr lang="ja-JP" altLang="en-US" sz="1700" spc="-9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国民の義務として憲法に定められています。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endParaRPr lang="ja-JP" altLang="en-US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EE7612"/>
                </a:solidFill>
                <a:latin typeface="+mn-ea"/>
                <a:ea typeface="+mn-ea"/>
              </a:rPr>
              <a:t>ふりかえろう</a:t>
            </a:r>
            <a:r>
              <a:rPr kumimoji="1" lang="ja-JP" altLang="en-US" sz="1100" b="1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dirty="0">
                <a:latin typeface="+mn-lt"/>
                <a:ea typeface="+mn-ea"/>
              </a:rPr>
              <a:t>　</a:t>
            </a:r>
            <a:r>
              <a:rPr lang="ja-JP" altLang="en-US" sz="1100" dirty="0">
                <a:latin typeface="+mn-lt"/>
                <a:ea typeface="+mn-ea"/>
              </a:rPr>
              <a:t>（</a:t>
            </a:r>
            <a:r>
              <a:rPr lang="en-US" altLang="ja-JP" sz="1100" dirty="0">
                <a:latin typeface="+mn-lt"/>
                <a:ea typeface="+mn-ea"/>
              </a:rPr>
              <a:t>Web-TAX-TV</a:t>
            </a:r>
            <a:r>
              <a:rPr lang="ja-JP" altLang="en-US" sz="1100" dirty="0">
                <a:latin typeface="+mn-lt"/>
                <a:ea typeface="+mn-ea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税金がなぜ必要かもう一度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だれがどのように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税金の使い道を決めているか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EE761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のうぜい</a:t>
            </a:r>
          </a:p>
        </p:txBody>
      </p:sp>
      <p:grpSp>
        <p:nvGrpSpPr>
          <p:cNvPr id="30724" name="グループ化 30723">
            <a:extLst>
              <a:ext uri="{FF2B5EF4-FFF2-40B4-BE49-F238E27FC236}">
                <a16:creationId xmlns:a16="http://schemas.microsoft.com/office/drawing/2014/main" id="{18A4471C-C0CD-5A2F-A3CD-BCF3FF25AB4C}"/>
              </a:ext>
            </a:extLst>
          </p:cNvPr>
          <p:cNvGrpSpPr/>
          <p:nvPr/>
        </p:nvGrpSpPr>
        <p:grpSpPr>
          <a:xfrm>
            <a:off x="179388" y="2759671"/>
            <a:ext cx="8927631" cy="992193"/>
            <a:chOff x="179388" y="2615771"/>
            <a:chExt cx="8927631" cy="992193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0ED18C7-EE4A-5C3A-168A-79E957B96D16}"/>
                </a:ext>
              </a:extLst>
            </p:cNvPr>
            <p:cNvSpPr/>
            <p:nvPr/>
          </p:nvSpPr>
          <p:spPr bwMode="auto">
            <a:xfrm>
              <a:off x="179388" y="2615771"/>
              <a:ext cx="8776123" cy="9921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B96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4A55676-92D5-1603-9678-E12EA3E2FB47}"/>
                </a:ext>
              </a:extLst>
            </p:cNvPr>
            <p:cNvSpPr/>
            <p:nvPr/>
          </p:nvSpPr>
          <p:spPr bwMode="auto">
            <a:xfrm>
              <a:off x="179389" y="2615771"/>
              <a:ext cx="2019701" cy="992193"/>
            </a:xfrm>
            <a:prstGeom prst="rect">
              <a:avLst/>
            </a:prstGeom>
            <a:solidFill>
              <a:srgbClr val="FB964B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rPr>
                <a:t>日本国憲法</a:t>
              </a:r>
              <a:endParaRPr lang="en-US" altLang="ja-JP" sz="2000" spc="120" dirty="0">
                <a:solidFill>
                  <a:srgbClr val="FFFFFF"/>
                </a:solidFill>
                <a:latin typeface="HGPｺﾞｼｯｸE"/>
                <a:ea typeface="HGPｺﾞｼｯｸE"/>
              </a:endParaRPr>
            </a:p>
            <a:p>
              <a:pPr algn="ctr" eaLnBrk="1" hangingPunct="1"/>
              <a:r>
                <a:rPr lang="ja-JP" altLang="en-US" spc="120" dirty="0">
                  <a:solidFill>
                    <a:srgbClr val="FFFFFF"/>
                  </a:solidFill>
                  <a:latin typeface="HGPｺﾞｼｯｸE"/>
                  <a:ea typeface="HGPｺﾞｼｯｸE"/>
                </a:rPr>
                <a:t>第</a:t>
              </a:r>
              <a:r>
                <a: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rPr>
                <a:t>３０</a:t>
              </a:r>
              <a:r>
                <a:rPr lang="ja-JP" altLang="en-US" spc="120" dirty="0">
                  <a:solidFill>
                    <a:srgbClr val="FFFFFF"/>
                  </a:solidFill>
                  <a:latin typeface="HGPｺﾞｼｯｸE"/>
                  <a:ea typeface="HGPｺﾞｼｯｸE"/>
                </a:rPr>
                <a:t>条</a:t>
              </a:r>
              <a:endParaRPr lang="ja-JP" altLang="en-US" sz="2000" spc="120" dirty="0">
                <a:solidFill>
                  <a:srgbClr val="FFFFFF"/>
                </a:solidFill>
                <a:latin typeface="HGPｺﾞｼｯｸE"/>
                <a:ea typeface="HGPｺﾞｼｯｸE"/>
              </a:endParaRPr>
            </a:p>
          </p:txBody>
        </p:sp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866DA002-FF9C-911A-59C5-56CF9329E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818" y="2755207"/>
              <a:ext cx="6961201" cy="78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38413" eaLnBrk="1" hangingPunct="1">
                <a:lnSpc>
                  <a:spcPct val="120000"/>
                </a:lnSpc>
                <a:defRPr/>
              </a:pPr>
              <a:r>
                <a:rPr lang="ja-JP" altLang="en-US" sz="2100" spc="130" dirty="0">
                  <a:solidFill>
                    <a:srgbClr val="EE7612"/>
                  </a:solidFill>
                  <a:latin typeface="HGPｺﾞｼｯｸE"/>
                  <a:ea typeface="HGPｺﾞｼｯｸE"/>
                </a:rPr>
                <a:t>国民は、法律の定めるところにより、納税の義務を負ふ。</a:t>
              </a:r>
              <a:endParaRPr lang="en-US" altLang="ja-JP" sz="2100" spc="130" dirty="0">
                <a:solidFill>
                  <a:srgbClr val="EE7612"/>
                </a:solidFill>
                <a:latin typeface="HGPｺﾞｼｯｸE"/>
                <a:ea typeface="HGPｺﾞｼｯｸE"/>
              </a:endParaRPr>
            </a:p>
            <a:p>
              <a:pPr algn="ctr" defTabSz="838413" eaLnBrk="1" hangingPunct="1">
                <a:lnSpc>
                  <a:spcPct val="120000"/>
                </a:lnSpc>
                <a:defRPr/>
              </a:pPr>
              <a:r>
                <a:rPr lang="ja-JP" altLang="en-US" sz="1900" spc="180" dirty="0">
                  <a:solidFill>
                    <a:srgbClr val="EE7612"/>
                  </a:solidFill>
                  <a:latin typeface="HGPｺﾞｼｯｸE"/>
                  <a:ea typeface="HGPｺﾞｼｯｸE"/>
                </a:rPr>
                <a:t>（納税の義務）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215CDBA-CE85-49FC-AEA9-060C1C5EF02E}"/>
              </a:ext>
            </a:extLst>
          </p:cNvPr>
          <p:cNvSpPr txBox="1"/>
          <p:nvPr/>
        </p:nvSpPr>
        <p:spPr>
          <a:xfrm>
            <a:off x="5712905" y="2129934"/>
            <a:ext cx="624702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けんぽう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32CBCF62-EB6A-4753-B8FB-4C32AF1F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2536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学習を終えて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218E5E7B-6737-4C55-9F76-21548D15F9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77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税の学習を通して分かったこと、気付いたこと、もっとくわしく知りたいと思ったことなどを入力してみましょう。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15C012-9062-4AA8-8BD7-D22FACC25F70}"/>
              </a:ext>
            </a:extLst>
          </p:cNvPr>
          <p:cNvSpPr txBox="1">
            <a:spLocks/>
          </p:cNvSpPr>
          <p:nvPr/>
        </p:nvSpPr>
        <p:spPr>
          <a:xfrm>
            <a:off x="497133" y="1824089"/>
            <a:ext cx="8172000" cy="3780000"/>
          </a:xfrm>
          <a:prstGeom prst="rect">
            <a:avLst/>
          </a:prstGeom>
          <a:noFill/>
          <a:ln w="9525">
            <a:solidFill>
              <a:srgbClr val="E97436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kumimoji="1" lang="ja-JP" altLang="en-US" dirty="0"/>
              <a:t>（自由入力スペース）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D52CFAD3-D8B5-4A94-B006-22B9909B7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</p:spPr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A9C30D4-96EF-49B2-AC49-6D6C83420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4976974"/>
            <a:ext cx="2093509" cy="15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>
          <a:xfrm>
            <a:off x="1997371" y="1476306"/>
            <a:ext cx="590747" cy="3752989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4" y="112671"/>
            <a:ext cx="606279" cy="6020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" y="914430"/>
            <a:ext cx="8635697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税金について、もっとくわしく知りたい人は、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国税庁ホームページの「税の学習コーナー」</a:t>
            </a: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税の学習コーナー</a:t>
            </a:r>
            <a:r>
              <a:rPr kumimoji="1"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https://www.nta.go.jp/taxes/kids/index.htm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D87F4B-5024-486B-963E-7084A2294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118" y="1393174"/>
            <a:ext cx="5624702" cy="42403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>
          <a:xfrm>
            <a:off x="137786" y="4118487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9FA090-8866-4E66-8DE2-EBC9954C7637}"/>
              </a:ext>
            </a:extLst>
          </p:cNvPr>
          <p:cNvSpPr txBox="1"/>
          <p:nvPr/>
        </p:nvSpPr>
        <p:spPr>
          <a:xfrm>
            <a:off x="1431554" y="5592247"/>
            <a:ext cx="606632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200" dirty="0"/>
              <a:t>この教材についての問合せ先：〒</a:t>
            </a:r>
            <a:r>
              <a:rPr kumimoji="1" lang="en-US" altLang="ja-JP" sz="1200" dirty="0"/>
              <a:t>990-8606</a:t>
            </a:r>
            <a:r>
              <a:rPr kumimoji="1" lang="ja-JP" altLang="en-US" sz="1200" dirty="0"/>
              <a:t>　山形市大手町</a:t>
            </a:r>
            <a:r>
              <a:rPr kumimoji="1" lang="en-US" altLang="ja-JP" sz="1200" dirty="0"/>
              <a:t>1-23</a:t>
            </a:r>
          </a:p>
          <a:p>
            <a:pPr>
              <a:lnSpc>
                <a:spcPts val="2200"/>
              </a:lnSpc>
            </a:pPr>
            <a:r>
              <a:rPr kumimoji="1" lang="ja-JP" altLang="en-US" sz="1200" dirty="0"/>
              <a:t>山形県租税教育推進協議会事務局</a:t>
            </a:r>
            <a:endParaRPr kumimoji="1" lang="en-US" altLang="ja-JP" sz="1200" dirty="0"/>
          </a:p>
          <a:p>
            <a:pPr>
              <a:lnSpc>
                <a:spcPts val="2200"/>
              </a:lnSpc>
            </a:pPr>
            <a:r>
              <a:rPr kumimoji="1" lang="ja-JP" altLang="en-US" sz="1200" dirty="0"/>
              <a:t>山形税務署　税務広報広聴官　</a:t>
            </a:r>
            <a:r>
              <a:rPr kumimoji="1" lang="en-US" altLang="ja-JP" sz="1200" dirty="0"/>
              <a:t>TEL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023-622-0788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29FCAA-2694-4231-A46A-422B379A48FD}"/>
              </a:ext>
            </a:extLst>
          </p:cNvPr>
          <p:cNvSpPr txBox="1"/>
          <p:nvPr/>
        </p:nvSpPr>
        <p:spPr>
          <a:xfrm>
            <a:off x="1063928" y="0"/>
            <a:ext cx="624702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けんさく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15F659-EADF-4573-A417-36CD01FABBD8}"/>
              </a:ext>
            </a:extLst>
          </p:cNvPr>
          <p:cNvSpPr txBox="1"/>
          <p:nvPr/>
        </p:nvSpPr>
        <p:spPr>
          <a:xfrm>
            <a:off x="3116150" y="822959"/>
            <a:ext cx="827200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こく</a:t>
            </a:r>
            <a:r>
              <a:rPr kumimoji="1" lang="ja-JP" altLang="en-US" sz="800" dirty="0" err="1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ぜい</a:t>
            </a:r>
            <a:r>
              <a:rPr kumimoji="1" lang="ja-JP" altLang="en-US" sz="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ちょう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1FF2EE-A33C-4FED-A3FD-CFA5B749928E}"/>
              </a:ext>
            </a:extLst>
          </p:cNvPr>
          <p:cNvSpPr txBox="1"/>
          <p:nvPr/>
        </p:nvSpPr>
        <p:spPr>
          <a:xfrm>
            <a:off x="1415308" y="5819206"/>
            <a:ext cx="2832842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やまがたけん</a:t>
            </a:r>
            <a:r>
              <a:rPr kumimoji="1" lang="ja-JP" altLang="en-US" sz="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そぜい</a:t>
            </a: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きょういくすいしんきょうぎかいじむきょく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A22334-9722-4BC0-9C7C-4C5E20666ADC}"/>
              </a:ext>
            </a:extLst>
          </p:cNvPr>
          <p:cNvSpPr txBox="1"/>
          <p:nvPr/>
        </p:nvSpPr>
        <p:spPr>
          <a:xfrm>
            <a:off x="1431555" y="6088981"/>
            <a:ext cx="232129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やまがた</a:t>
            </a:r>
            <a:r>
              <a:rPr kumimoji="1" lang="ja-JP" altLang="en-US" sz="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ぜいむしょ</a:t>
            </a: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ぜい</a:t>
            </a: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むこうほうこうちょうかん</a:t>
            </a:r>
          </a:p>
        </p:txBody>
      </p:sp>
    </p:spTree>
    <p:extLst>
      <p:ext uri="{BB962C8B-B14F-4D97-AF65-F5344CB8AC3E}">
        <p14:creationId xmlns:p14="http://schemas.microsoft.com/office/powerpoint/2010/main" val="2038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833" y="1459311"/>
            <a:ext cx="8775699" cy="78630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1AC329-FC95-4805-9A31-EF59AEB6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7" y="2443561"/>
            <a:ext cx="2288441" cy="22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>
          <a:xfrm>
            <a:off x="208906" y="1547909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次のようなときには、どんな税金がかかるでしょうか？？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>
          <a:xfrm>
            <a:off x="570022" y="996377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1800" dirty="0">
                <a:solidFill>
                  <a:srgbClr val="0DABDD"/>
                </a:solidFill>
              </a:rPr>
              <a:t>税金の種類は</a:t>
            </a:r>
            <a:r>
              <a:rPr lang="ja-JP" altLang="en-US" sz="2800" dirty="0">
                <a:solidFill>
                  <a:srgbClr val="0DABDD"/>
                </a:solidFill>
              </a:rPr>
              <a:t>約</a:t>
            </a:r>
            <a:r>
              <a:rPr lang="en-US" altLang="ja-JP" sz="2800" b="1" dirty="0">
                <a:solidFill>
                  <a:srgbClr val="0DABDD"/>
                </a:solidFill>
                <a:latin typeface="+mj-lt"/>
              </a:rPr>
              <a:t>50</a:t>
            </a:r>
            <a:r>
              <a:rPr lang="ja-JP" altLang="en-US" sz="2800" dirty="0">
                <a:solidFill>
                  <a:srgbClr val="0DABDD"/>
                </a:solidFill>
              </a:rPr>
              <a:t>種類</a:t>
            </a:r>
            <a:r>
              <a:rPr lang="ja-JP" altLang="en-US" sz="1800" dirty="0">
                <a:solidFill>
                  <a:srgbClr val="0DABDD"/>
                </a:solidFill>
              </a:rPr>
              <a:t>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D85AF"/>
                </a:solidFill>
                <a:latin typeface="+mn-ea"/>
                <a:ea typeface="+mn-ea"/>
              </a:rPr>
              <a:t>詳しく学ぼう：財務省キッズコーナーファイナンスらんど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lang="ja-JP" altLang="en-US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車を持っていると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自動車税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温泉に入ったときは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ja-JP" altLang="en-US" sz="14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入湯税</a:t>
              </a:r>
              <a:r>
                <a:rPr lang="ja-JP" altLang="en-US" sz="11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（地方税）</a:t>
              </a:r>
              <a:endPara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spc="60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住民税とは、都道府県税と市（区）町村民税を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900" spc="-31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所得税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lang="ja-JP" altLang="en-US" sz="12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2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固定資産税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spc="6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・地方消費税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給料をもらったら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お店でお買い物をしたときは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>
          <a:xfrm rot="5400000">
            <a:off x="312839" y="1141543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>
          <a:xfrm>
            <a:off x="614884" y="978188"/>
            <a:ext cx="4123409" cy="40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>
          <a:xfrm>
            <a:off x="278832" y="1047650"/>
            <a:ext cx="283252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>
          <a:xfrm>
            <a:off x="5912872" y="4928164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国税は、「国に納める税金」、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地方税は「都道府県や市区町村に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>
          <a:xfrm>
            <a:off x="170442" y="2009761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車を持っていると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温泉に入ったときは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給料をもらったら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家を持っていると</a:t>
              </a:r>
              <a:r>
                <a:rPr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お店でお買い物をしたときは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134CBD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くわしく</a:t>
              </a: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324D902-1AAA-4A6F-952C-2DFCFC42CFE4}"/>
              </a:ext>
            </a:extLst>
          </p:cNvPr>
          <p:cNvSpPr txBox="1"/>
          <p:nvPr/>
        </p:nvSpPr>
        <p:spPr>
          <a:xfrm>
            <a:off x="3499342" y="4245960"/>
            <a:ext cx="61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auto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買い物客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ゲーム</a:t>
              </a:r>
              <a:endParaRPr kumimoji="1" lang="en-US" altLang="ja-JP" sz="1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1,100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品物の金額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1,000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円と一緒に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円を支払う。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消費税を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負担する</a:t>
                </a: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>
          <a:xfrm rot="10800000">
            <a:off x="5856607" y="2126844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kern="0" spc="-15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>
          <a:xfrm>
            <a:off x="5326437" y="2143247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826D01-94CB-B4AD-7F8E-09A21B9C8A6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auto">
            <a:xfrm>
              <a:off x="3188676" y="3909698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auto"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日本銀行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EFA24E-5E41-9214-A2EB-8E63B311F02E}"/>
                </a:ext>
              </a:extLst>
            </p:cNvPr>
            <p:cNvSpPr txBox="1"/>
            <p:nvPr/>
          </p:nvSpPr>
          <p:spPr>
            <a:xfrm>
              <a:off x="3204878" y="4386091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預けられた消費税を国のお金 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として保管する。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７８円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２２円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auto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auto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　（国税）</a:t>
              </a:r>
              <a:endPara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>
            <a:xfrm>
              <a:off x="4243590" y="5920259"/>
              <a:ext cx="792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6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７．８％</a:t>
              </a:r>
              <a:endParaRPr lang="en-US" altLang="ja-JP" sz="16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auto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auto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>
            <a:xfrm>
              <a:off x="7232047" y="5920259"/>
              <a:ext cx="792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lang="ja-JP" altLang="en-US" sz="16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．２％</a:t>
              </a:r>
              <a:endParaRPr lang="en-US" altLang="ja-JP" sz="16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144BE0E6-166C-A767-6E73-5BC334B637E6}"/>
                </a:ext>
              </a:extLst>
            </p:cNvPr>
            <p:cNvSpPr txBox="1"/>
            <p:nvPr/>
          </p:nvSpPr>
          <p:spPr>
            <a:xfrm>
              <a:off x="982205" y="4504712"/>
              <a:ext cx="1853392" cy="495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 消費税を預かって</a:t>
              </a:r>
              <a:endParaRPr lang="en-US" altLang="ja-JP" sz="11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まとめて納めているんだね。</a:t>
              </a:r>
              <a:endParaRPr lang="ja-JP" altLang="en-US" sz="105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E64F318-C0D8-1545-8A76-1AB516038C8C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auto">
            <a:xfrm>
              <a:off x="3188676" y="2525899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8834665-E70E-E691-9EA2-E1CF89DBC2DF}"/>
                </a:ext>
              </a:extLst>
            </p:cNvPr>
            <p:cNvSpPr/>
            <p:nvPr/>
          </p:nvSpPr>
          <p:spPr bwMode="auto"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08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A91BAB5-9E34-142D-5127-100AFF81243F}"/>
                </a:ext>
              </a:extLst>
            </p:cNvPr>
            <p:cNvSpPr txBox="1"/>
            <p:nvPr/>
          </p:nvSpPr>
          <p:spPr>
            <a:xfrm>
              <a:off x="3204878" y="2995835"/>
              <a:ext cx="2848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納められた消費税を日本銀行に預ける。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1B34325-3F4C-5EE1-7094-71609EF6421F}"/>
                </a:ext>
              </a:extLst>
            </p:cNvPr>
            <p:cNvSpPr/>
            <p:nvPr/>
          </p:nvSpPr>
          <p:spPr bwMode="auto">
            <a:xfrm>
              <a:off x="3184581" y="2409500"/>
              <a:ext cx="1262017" cy="34659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7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>
            <a:xfrm>
              <a:off x="5418411" y="1116218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solidFill>
                    <a:srgbClr val="0C98C4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お店の売上げ</a:t>
              </a:r>
              <a:endParaRPr lang="ja-JP" altLang="en-US" sz="1100" b="0" dirty="0">
                <a:solidFill>
                  <a:srgbClr val="0C98C4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０００</a:t>
                </a:r>
              </a:p>
            </p:txBody>
          </p:sp>
        </p:grp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>
          <a:xfrm>
            <a:off x="2488772" y="6399537"/>
            <a:ext cx="6166500" cy="2517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消費税は国税（消費税）と地方税（地方消費税）に分かれていて、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10%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のうち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7.8%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が国税、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2.2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％が地方税です。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>
          <a:xfrm>
            <a:off x="186083" y="728979"/>
            <a:ext cx="46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消費税のしくみはどうなっているのでしょうか？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64EBC58-3504-47B8-8BE8-FCB2557C53F9}"/>
              </a:ext>
            </a:extLst>
          </p:cNvPr>
          <p:cNvSpPr txBox="1"/>
          <p:nvPr/>
        </p:nvSpPr>
        <p:spPr>
          <a:xfrm>
            <a:off x="4552454" y="2983202"/>
            <a:ext cx="4203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にっぽん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2140B32-8B53-4A66-91F4-5CAC4C7EAD7C}"/>
              </a:ext>
            </a:extLst>
          </p:cNvPr>
          <p:cNvGrpSpPr/>
          <p:nvPr/>
        </p:nvGrpSpPr>
        <p:grpSpPr>
          <a:xfrm>
            <a:off x="3165967" y="1092272"/>
            <a:ext cx="5727207" cy="976722"/>
            <a:chOff x="3165967" y="1092272"/>
            <a:chExt cx="5727207" cy="97672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EA74961-1D4C-9D5B-CD43-997C3C2A41DA}"/>
                </a:ext>
              </a:extLst>
            </p:cNvPr>
            <p:cNvGrpSpPr/>
            <p:nvPr/>
          </p:nvGrpSpPr>
          <p:grpSpPr>
            <a:xfrm>
              <a:off x="3165967" y="1092272"/>
              <a:ext cx="5727207" cy="976722"/>
              <a:chOff x="3165967" y="1065378"/>
              <a:chExt cx="5727207" cy="976722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9210D0B-EEF2-126C-3FEA-EF355D1C8B03}"/>
                  </a:ext>
                </a:extLst>
              </p:cNvPr>
              <p:cNvSpPr/>
              <p:nvPr/>
            </p:nvSpPr>
            <p:spPr bwMode="auto">
              <a:xfrm>
                <a:off x="3165967" y="1065378"/>
                <a:ext cx="5727207" cy="976722"/>
              </a:xfrm>
              <a:prstGeom prst="rect">
                <a:avLst/>
              </a:prstGeom>
              <a:noFill/>
              <a:ln w="22225">
                <a:solidFill>
                  <a:srgbClr val="26C1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244A57C7-695E-921E-1E54-29BF42858094}"/>
                  </a:ext>
                </a:extLst>
              </p:cNvPr>
              <p:cNvSpPr/>
              <p:nvPr/>
            </p:nvSpPr>
            <p:spPr bwMode="auto">
              <a:xfrm>
                <a:off x="3165967" y="1066181"/>
                <a:ext cx="1262017" cy="346596"/>
              </a:xfrm>
              <a:prstGeom prst="rect">
                <a:avLst/>
              </a:prstGeom>
              <a:solidFill>
                <a:srgbClr val="26C1F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ja-JP" altLang="en-US" sz="16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お店</a:t>
                </a:r>
              </a:p>
            </p:txBody>
          </p: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B933A441-2A86-3474-B35C-DCEED43E6C8F}"/>
                  </a:ext>
                </a:extLst>
              </p:cNvPr>
              <p:cNvGrpSpPr/>
              <p:nvPr/>
            </p:nvGrpSpPr>
            <p:grpSpPr>
              <a:xfrm>
                <a:off x="3204878" y="1444057"/>
                <a:ext cx="2194832" cy="525785"/>
                <a:chOff x="3204878" y="1444057"/>
                <a:chExt cx="2194832" cy="525785"/>
              </a:xfrm>
            </p:grpSpPr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4D72DAFE-19D1-313F-5912-F9181F2CA06F}"/>
                    </a:ext>
                  </a:extLst>
                </p:cNvPr>
                <p:cNvSpPr txBox="1"/>
                <p:nvPr/>
              </p:nvSpPr>
              <p:spPr>
                <a:xfrm>
                  <a:off x="3204878" y="1444057"/>
                  <a:ext cx="2194832" cy="525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rtl="0"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買い物客</a:t>
                  </a:r>
                  <a:r>
                    <a:rPr lang="ja-JP" altLang="en-US" sz="1200" b="0" i="0" u="none" strike="noStrike" dirty="0">
                      <a:effectLst/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から預かった</a:t>
                  </a:r>
                  <a:endPara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  <a:p>
                  <a:pPr rtl="0"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200" b="0" i="0" u="none" strike="noStrike" dirty="0">
                      <a:effectLst/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消費税の額を計算して納める。</a:t>
                  </a:r>
                  <a:endParaRPr lang="ja-JP" altLang="en-US" sz="11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01" name="テキスト ボックス 100">
                  <a:extLst>
                    <a:ext uri="{FF2B5EF4-FFF2-40B4-BE49-F238E27FC236}">
                      <a16:creationId xmlns:a16="http://schemas.microsoft.com/office/drawing/2014/main" id="{39C94CE9-A13C-342F-EB5D-6E040B003621}"/>
                    </a:ext>
                  </a:extLst>
                </p:cNvPr>
                <p:cNvSpPr txBox="1"/>
                <p:nvPr/>
              </p:nvSpPr>
              <p:spPr>
                <a:xfrm>
                  <a:off x="4677488" y="1622310"/>
                  <a:ext cx="295274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rtl="0"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500" b="0" dirty="0">
                      <a:effectLst/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おさ</a:t>
                  </a:r>
                </a:p>
              </p:txBody>
            </p:sp>
          </p:grpSp>
        </p:grp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39E5677-AE88-42A2-99B2-4FF843A4FAD7}"/>
                </a:ext>
              </a:extLst>
            </p:cNvPr>
            <p:cNvSpPr txBox="1"/>
            <p:nvPr/>
          </p:nvSpPr>
          <p:spPr>
            <a:xfrm>
              <a:off x="4100822" y="1406883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5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あず</a:t>
              </a:r>
              <a:endPara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8" grpId="0" animBg="1"/>
      <p:bldP spid="81" grpId="0" animBg="1"/>
      <p:bldP spid="105" grpId="0"/>
      <p:bldP spid="9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auto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auto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144AD0-27D2-282D-21B0-7103E5EE5B00}"/>
              </a:ext>
            </a:extLst>
          </p:cNvPr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88" name="矢印: 下 87">
              <a:extLst>
                <a:ext uri="{FF2B5EF4-FFF2-40B4-BE49-F238E27FC236}">
                  <a16:creationId xmlns:a16="http://schemas.microsoft.com/office/drawing/2014/main" id="{DCB89B6D-E374-4592-D250-175E9E144842}"/>
                </a:ext>
              </a:extLst>
            </p:cNvPr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7" name="矢印: 下 86">
              <a:extLst>
                <a:ext uri="{FF2B5EF4-FFF2-40B4-BE49-F238E27FC236}">
                  <a16:creationId xmlns:a16="http://schemas.microsoft.com/office/drawing/2014/main" id="{6C56D0A2-78F2-225A-6134-163749E29D51}"/>
                </a:ext>
              </a:extLst>
            </p:cNvPr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矢印: 下 82">
              <a:extLst>
                <a:ext uri="{FF2B5EF4-FFF2-40B4-BE49-F238E27FC236}">
                  <a16:creationId xmlns:a16="http://schemas.microsoft.com/office/drawing/2014/main" id="{F0ECE115-9E74-1931-928B-33982A2C7C8C}"/>
                </a:ext>
              </a:extLst>
            </p:cNvPr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auto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auto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>
            <a:xfrm>
              <a:off x="259803" y="1466301"/>
              <a:ext cx="1731564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お店で商品を買う時に、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代金 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円と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支払います。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>
          <a:xfrm>
            <a:off x="3276624" y="1344996"/>
            <a:ext cx="2810920" cy="1465439"/>
            <a:chOff x="3276624" y="1066181"/>
            <a:chExt cx="2810920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auto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55" y="1404539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auto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>
            <a:xfrm>
              <a:off x="3276624" y="1401246"/>
              <a:ext cx="1933543" cy="1130374"/>
              <a:chOff x="3218596" y="1377136"/>
              <a:chExt cx="1933543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>
              <a:xfrm>
                <a:off x="3218596" y="1377136"/>
                <a:ext cx="1933543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ユーチューバーや大工さん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など自分で商売を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している方は、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確定申告で税金を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納めています。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auto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auto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>
            <a:xfrm>
              <a:off x="6180616" y="1466301"/>
              <a:ext cx="1919115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会社員は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毎月会社から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支払われる給料の中から、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所得税・住民税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が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差し引かれています。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auto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auto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auto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自分で税金を計算して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税務署に申告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申し出ること）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 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ぜいむしょ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しんこく</a:t>
                </a: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会社は、社員から預かった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税金をまとめて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げんせんちょうしゅう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auto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auto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auto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4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auto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39B1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auto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auto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20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  <a:endParaRPr lang="en-US" altLang="ja-JP" sz="20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</p:spPr>
        </p:pic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auto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auto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お店は、預かった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>
          <a:xfrm>
            <a:off x="194203" y="90349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1812C5E-468F-4596-B6FD-3784E60D6C75}"/>
              </a:ext>
            </a:extLst>
          </p:cNvPr>
          <p:cNvSpPr txBox="1"/>
          <p:nvPr/>
        </p:nvSpPr>
        <p:spPr>
          <a:xfrm>
            <a:off x="7186909" y="1255457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つと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B50520D-8ECE-4FF1-B389-237F58F02FF6}"/>
              </a:ext>
            </a:extLst>
          </p:cNvPr>
          <p:cNvSpPr txBox="1"/>
          <p:nvPr/>
        </p:nvSpPr>
        <p:spPr>
          <a:xfrm>
            <a:off x="784067" y="3597021"/>
            <a:ext cx="30649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あず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71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  <a:ln>
            <a:noFill/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7E381-970B-EE52-6DBF-AE27F37BB308}"/>
              </a:ext>
            </a:extLst>
          </p:cNvPr>
          <p:cNvSpPr txBox="1"/>
          <p:nvPr/>
        </p:nvSpPr>
        <p:spPr>
          <a:xfrm>
            <a:off x="107504" y="985883"/>
            <a:ext cx="8935094" cy="38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kumimoji="1" lang="ja-JP" altLang="en-US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次の街の絵の中で、税金を使って建てられたり、運営されたりしている施設はどれでしょう？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市立病院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660CF-88AE-75D2-BC39-BDFFDE524F2E}"/>
              </a:ext>
            </a:extLst>
          </p:cNvPr>
          <p:cNvSpPr txBox="1"/>
          <p:nvPr/>
        </p:nvSpPr>
        <p:spPr>
          <a:xfrm>
            <a:off x="6720609" y="87947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B59D90C-A62B-4859-9F70-99F5EAFB4866}"/>
              </a:ext>
            </a:extLst>
          </p:cNvPr>
          <p:cNvSpPr/>
          <p:nvPr/>
        </p:nvSpPr>
        <p:spPr>
          <a:xfrm>
            <a:off x="958072" y="2216580"/>
            <a:ext cx="1224136" cy="7118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A5CD8D-8A81-4B8D-A31E-AB2791A29A7C}"/>
              </a:ext>
            </a:extLst>
          </p:cNvPr>
          <p:cNvSpPr/>
          <p:nvPr/>
        </p:nvSpPr>
        <p:spPr>
          <a:xfrm>
            <a:off x="6750160" y="2105891"/>
            <a:ext cx="1878324" cy="814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0522813-FD7D-476C-8C2A-FE8A61C44FB0}"/>
              </a:ext>
            </a:extLst>
          </p:cNvPr>
          <p:cNvSpPr/>
          <p:nvPr/>
        </p:nvSpPr>
        <p:spPr>
          <a:xfrm>
            <a:off x="3915966" y="2558212"/>
            <a:ext cx="1224136" cy="7118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DA00087D-4FD7-4082-A71A-76A5CD4EC153}"/>
              </a:ext>
            </a:extLst>
          </p:cNvPr>
          <p:cNvSpPr/>
          <p:nvPr/>
        </p:nvSpPr>
        <p:spPr>
          <a:xfrm>
            <a:off x="2549458" y="3667595"/>
            <a:ext cx="1029674" cy="6550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AB485544-B65F-4AAD-9136-BA9B095545C3}"/>
              </a:ext>
            </a:extLst>
          </p:cNvPr>
          <p:cNvSpPr/>
          <p:nvPr/>
        </p:nvSpPr>
        <p:spPr>
          <a:xfrm>
            <a:off x="3998710" y="5520473"/>
            <a:ext cx="1029674" cy="6550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537A7FAF-EECC-4B7D-BBFC-4916AB273880}"/>
              </a:ext>
            </a:extLst>
          </p:cNvPr>
          <p:cNvSpPr/>
          <p:nvPr/>
        </p:nvSpPr>
        <p:spPr>
          <a:xfrm>
            <a:off x="6408204" y="4372908"/>
            <a:ext cx="1322631" cy="6550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39C861FA-F321-42B3-A4CE-9BA248E81384}"/>
              </a:ext>
            </a:extLst>
          </p:cNvPr>
          <p:cNvSpPr/>
          <p:nvPr/>
        </p:nvSpPr>
        <p:spPr>
          <a:xfrm>
            <a:off x="7305853" y="5544605"/>
            <a:ext cx="1322631" cy="6550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6EBDB80-E5A5-43AF-AEB8-B9E0C18CC99B}"/>
              </a:ext>
            </a:extLst>
          </p:cNvPr>
          <p:cNvSpPr txBox="1"/>
          <p:nvPr/>
        </p:nvSpPr>
        <p:spPr>
          <a:xfrm>
            <a:off x="7617327" y="2136568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しょりじょう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83728EF1-6FC7-4DAC-B2C8-4B451AD59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619832"/>
            <a:ext cx="8785225" cy="4630596"/>
          </a:xfrm>
          <a:prstGeom prst="rect">
            <a:avLst/>
          </a:prstGeom>
          <a:ln>
            <a:noFill/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8166AD3-9BCD-45D8-AE43-BBB7B641C49C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BC88AD2-AEC0-4228-B847-A1A1632D833F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92EB070-7FCC-4474-B99F-72E2BF80696E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DC7A0F8-E480-417A-99B8-2C66AC03A52F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市立病院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2649CCB-517E-4788-805A-5E6128B51F3F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5CE2CEA-2B10-4BA4-9AB7-26B1EDBBD52A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360EFEA-112C-45F7-9449-B8BED4949509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0A5A6B6-6CB5-4814-B9B3-4AFDA20290B8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2D912D7-5784-4828-BE08-1D77C8D18597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1C8A42A-8235-43F2-AF42-D7695C5206E6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3B591B-8F16-4B83-BF66-5A87291366E1}"/>
              </a:ext>
            </a:extLst>
          </p:cNvPr>
          <p:cNvSpPr txBox="1"/>
          <p:nvPr/>
        </p:nvSpPr>
        <p:spPr>
          <a:xfrm>
            <a:off x="7617327" y="2136568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しょりじょう</a:t>
            </a:r>
          </a:p>
        </p:txBody>
      </p:sp>
    </p:spTree>
    <p:extLst>
      <p:ext uri="{BB962C8B-B14F-4D97-AF65-F5344CB8AC3E}">
        <p14:creationId xmlns:p14="http://schemas.microsoft.com/office/powerpoint/2010/main" val="31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  <p:bldP spid="29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auto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A30D1E-B06E-375D-654B-6AFB36721A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税金は、何のために、どのくらい使われているのだろう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F25044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わたしたちの身の回りには、国や地方公共団体による「公共サービス」や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「公共施設」があります。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CDE9B2-3E47-4893-E37C-1872143E744C}"/>
              </a:ext>
            </a:extLst>
          </p:cNvPr>
          <p:cNvSpPr/>
          <p:nvPr/>
        </p:nvSpPr>
        <p:spPr bwMode="auto">
          <a:xfrm>
            <a:off x="5457554" y="2613228"/>
            <a:ext cx="3507057" cy="371314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8238CF-DE13-9F62-7667-ACBFEF4DF2BB}"/>
              </a:ext>
            </a:extLst>
          </p:cNvPr>
          <p:cNvSpPr/>
          <p:nvPr/>
        </p:nvSpPr>
        <p:spPr bwMode="auto">
          <a:xfrm>
            <a:off x="188491" y="2613228"/>
            <a:ext cx="5171477" cy="370476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383FFF-07BE-E2A0-C0AA-227607E58C0D}"/>
              </a:ext>
            </a:extLst>
          </p:cNvPr>
          <p:cNvGrpSpPr/>
          <p:nvPr/>
        </p:nvGrpSpPr>
        <p:grpSpPr>
          <a:xfrm>
            <a:off x="6000291" y="2729215"/>
            <a:ext cx="2281056" cy="547009"/>
            <a:chOff x="6299670" y="2713461"/>
            <a:chExt cx="2281056" cy="547009"/>
          </a:xfrm>
        </p:grpSpPr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ED5FCAF9-1215-B3EF-34FA-5E5C234D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93" y="2713461"/>
              <a:ext cx="1016833" cy="54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道路、学校、公園 など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BE8F26B-E08B-E853-00D5-0CC5101F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70" y="278691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20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公共施設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B791AE-AD20-5401-5B98-2B038EE0F404}"/>
              </a:ext>
            </a:extLst>
          </p:cNvPr>
          <p:cNvGrpSpPr/>
          <p:nvPr/>
        </p:nvGrpSpPr>
        <p:grpSpPr>
          <a:xfrm>
            <a:off x="646720" y="2744173"/>
            <a:ext cx="4501344" cy="458601"/>
            <a:chOff x="840424" y="2728419"/>
            <a:chExt cx="4501344" cy="458601"/>
          </a:xfrm>
        </p:grpSpPr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BDC22A22-56A8-8696-0410-EC6A4DA3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警察、消防、ごみ収集、福祉 など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A453E829-7A69-8DB4-39AF-BF9AF8FE6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24" y="2786910"/>
              <a:ext cx="1579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公共サービス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A843609-16CE-58AC-39CA-415FDAA2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744" y="2728419"/>
              <a:ext cx="445347" cy="2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auto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300" dirty="0">
                  <a:solidFill>
                    <a:srgbClr val="F46C62"/>
                  </a:solidFill>
                  <a:latin typeface="+mn-ea"/>
                </a:rPr>
                <a:t>ごみ処理費用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（令和</a:t>
              </a:r>
              <a:r>
                <a:rPr lang="en-US" altLang="ja-JP" sz="1200" dirty="0">
                  <a:solidFill>
                    <a:srgbClr val="F46C62"/>
                  </a:solidFill>
                  <a:latin typeface="+mn-ea"/>
                </a:rPr>
                <a:t>5</a:t>
              </a: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年度）</a:t>
              </a:r>
              <a:endParaRPr lang="en-US" altLang="ja-JP" sz="1200" dirty="0">
                <a:solidFill>
                  <a:srgbClr val="F46C62"/>
                </a:solidFill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6,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002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20,900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auto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4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dirty="0">
                  <a:solidFill>
                    <a:srgbClr val="000000"/>
                  </a:solidFill>
                  <a:latin typeface="+mn-ea"/>
                </a:rPr>
                <a:t>6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,837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ja-JP" sz="1300" baseline="30000" dirty="0">
                  <a:solidFill>
                    <a:srgbClr val="000000"/>
                  </a:solidFill>
                  <a:latin typeface="+mn-ea"/>
                </a:rPr>
                <a:t>3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141,500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auto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auto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dirty="0">
                  <a:solidFill>
                    <a:srgbClr val="F46C6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auto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,456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43,800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auto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en-US" altLang="zh-TW" sz="1200" dirty="0">
                  <a:solidFill>
                    <a:srgbClr val="F46C62"/>
                  </a:solidFill>
                  <a:latin typeface="+mn-ea"/>
                </a:rPr>
                <a:t>7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6,7</a:t>
              </a:r>
              <a:r>
                <a:rPr kumimoji="1" lang="en-US" altLang="zh-TW" sz="1300" dirty="0">
                  <a:solidFill>
                    <a:srgbClr val="000000"/>
                  </a:solidFill>
                  <a:latin typeface="+mn-ea"/>
                </a:rPr>
                <a:t>21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zh-TW" sz="1300" baseline="30000" dirty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auto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36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※5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auto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auto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auto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１・２　出所：総務省「令和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7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年版地方財政白書」　　　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３　出所：厚生労働省「令和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4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（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2022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４・５　出所：財務省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｢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令和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7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年度予算及び財政投融資計画の説明」　　　</a:t>
              </a:r>
            </a:p>
          </p:txBody>
        </p:sp>
      </p:grp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>
          <a:xfrm>
            <a:off x="179388" y="2127848"/>
            <a:ext cx="8796019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2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>
          <a:xfrm>
            <a:off x="2622492" y="2169641"/>
            <a:ext cx="390812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「税金」</a:t>
            </a:r>
            <a:r>
              <a:rPr lang="ja-JP" altLang="en-US" sz="2800" kern="0" spc="-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によりまかなわれて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います。</a:t>
            </a:r>
            <a:endParaRPr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7F078E7-F45F-2F71-75C2-ADBA0BD66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62278" y="1653411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571892EC-DCCC-4CE7-A7CB-C03376CA4A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291086" y="2712150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けいさつ</a:t>
            </a: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736CA2C2-9674-42FE-9889-9E3EC7583B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90166" y="2732119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 err="1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しゅうしゅう</a:t>
            </a:r>
            <a:endParaRPr lang="ja-JP" altLang="en-US" sz="8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187B5399-7550-4241-83E5-35046F9D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820" y="4343655"/>
            <a:ext cx="445347" cy="2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しょり</a:t>
            </a:r>
          </a:p>
        </p:txBody>
      </p:sp>
      <p:sp>
        <p:nvSpPr>
          <p:cNvPr id="49" name="角丸四角形 40">
            <a:extLst>
              <a:ext uri="{FF2B5EF4-FFF2-40B4-BE49-F238E27FC236}">
                <a16:creationId xmlns:a16="http://schemas.microsoft.com/office/drawing/2014/main" id="{ED172402-D1B5-4740-8DCF-9076C57FB83F}"/>
              </a:ext>
            </a:extLst>
          </p:cNvPr>
          <p:cNvSpPr/>
          <p:nvPr/>
        </p:nvSpPr>
        <p:spPr>
          <a:xfrm flipH="1">
            <a:off x="4841012" y="6368364"/>
            <a:ext cx="610841" cy="1206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600" dirty="0" err="1">
                <a:solidFill>
                  <a:schemeClr val="tx1"/>
                </a:solidFill>
                <a:latin typeface="+mn-ea"/>
              </a:rPr>
              <a:t>がい</a:t>
            </a:r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きょう</a:t>
            </a:r>
          </a:p>
        </p:txBody>
      </p:sp>
      <p:sp>
        <p:nvSpPr>
          <p:cNvPr id="50" name="角丸四角形 40">
            <a:extLst>
              <a:ext uri="{FF2B5EF4-FFF2-40B4-BE49-F238E27FC236}">
                <a16:creationId xmlns:a16="http://schemas.microsoft.com/office/drawing/2014/main" id="{56DE6002-944F-4D1F-A222-2F29532A9694}"/>
              </a:ext>
            </a:extLst>
          </p:cNvPr>
          <p:cNvSpPr/>
          <p:nvPr/>
        </p:nvSpPr>
        <p:spPr>
          <a:xfrm flipH="1">
            <a:off x="6970861" y="6388934"/>
            <a:ext cx="380546" cy="119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およ</a:t>
            </a:r>
          </a:p>
        </p:txBody>
      </p:sp>
      <p:sp>
        <p:nvSpPr>
          <p:cNvPr id="51" name="角丸四角形 40">
            <a:extLst>
              <a:ext uri="{FF2B5EF4-FFF2-40B4-BE49-F238E27FC236}">
                <a16:creationId xmlns:a16="http://schemas.microsoft.com/office/drawing/2014/main" id="{02C05609-9C6E-4978-9595-FBA76396F18A}"/>
              </a:ext>
            </a:extLst>
          </p:cNvPr>
          <p:cNvSpPr/>
          <p:nvPr/>
        </p:nvSpPr>
        <p:spPr>
          <a:xfrm flipH="1">
            <a:off x="7162777" y="6377046"/>
            <a:ext cx="1128095" cy="130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600" dirty="0" err="1">
                <a:solidFill>
                  <a:schemeClr val="tx1"/>
                </a:solidFill>
                <a:latin typeface="+mn-ea"/>
              </a:rPr>
              <a:t>ざい</a:t>
            </a:r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せいとうゆうしけいかく</a:t>
            </a:r>
          </a:p>
        </p:txBody>
      </p:sp>
    </p:spTree>
    <p:extLst>
      <p:ext uri="{BB962C8B-B14F-4D97-AF65-F5344CB8AC3E}">
        <p14:creationId xmlns:p14="http://schemas.microsoft.com/office/powerpoint/2010/main" val="3735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動画で学ぼう</a:t>
            </a:r>
            <a:r>
              <a:rPr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：</a:t>
            </a:r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「税の学習コーナー」　</a:t>
            </a:r>
            <a:r>
              <a:rPr lang="en-US" altLang="ja-JP" sz="1100" dirty="0"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5" dirty="0">
                <a:solidFill>
                  <a:schemeClr val="tx1"/>
                </a:solidFill>
              </a:rPr>
              <a:t>※</a:t>
            </a:r>
            <a:r>
              <a:rPr lang="ja-JP" altLang="en-US" sz="855" dirty="0">
                <a:solidFill>
                  <a:schemeClr val="tx1"/>
                </a:solidFill>
              </a:rPr>
              <a:t>出所：</a:t>
            </a:r>
            <a:r>
              <a:rPr lang="zh-TW" altLang="en-US" sz="855" dirty="0">
                <a:solidFill>
                  <a:schemeClr val="tx1"/>
                </a:solidFill>
              </a:rPr>
              <a:t>文部科学省「令和</a:t>
            </a:r>
            <a:r>
              <a:rPr lang="ja-JP" altLang="en-US" sz="855" dirty="0">
                <a:solidFill>
                  <a:schemeClr val="tx1"/>
                </a:solidFill>
              </a:rPr>
              <a:t>４</a:t>
            </a:r>
            <a:r>
              <a:rPr lang="zh-TW" altLang="en-US" sz="855" dirty="0">
                <a:solidFill>
                  <a:schemeClr val="tx1"/>
                </a:solidFill>
              </a:rPr>
              <a:t>年度地方教育費調査（令和</a:t>
            </a:r>
            <a:r>
              <a:rPr lang="ja-JP" altLang="en-US" sz="855" dirty="0">
                <a:solidFill>
                  <a:schemeClr val="tx1"/>
                </a:solidFill>
              </a:rPr>
              <a:t>３</a:t>
            </a:r>
            <a:r>
              <a:rPr lang="zh-TW" altLang="en-US" sz="855" dirty="0">
                <a:solidFill>
                  <a:schemeClr val="tx1"/>
                </a:solidFill>
              </a:rPr>
              <a:t>会計年度）」</a:t>
            </a:r>
            <a:r>
              <a:rPr lang="ja-JP" altLang="en-US" sz="855" dirty="0">
                <a:solidFill>
                  <a:schemeClr val="tx1"/>
                </a:solidFill>
              </a:rPr>
              <a:t>　　　</a:t>
            </a:r>
            <a:endParaRPr lang="en-US" altLang="ja-JP" sz="855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（全国平均）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DB81B8-6F41-9FF1-64D8-82915216051D}"/>
              </a:ext>
            </a:extLst>
          </p:cNvPr>
          <p:cNvGrpSpPr/>
          <p:nvPr/>
        </p:nvGrpSpPr>
        <p:grpSpPr>
          <a:xfrm>
            <a:off x="6282876" y="1981173"/>
            <a:ext cx="2450505" cy="3806339"/>
            <a:chOff x="6282876" y="1981173"/>
            <a:chExt cx="2450505" cy="3806339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高校生</a:t>
              </a:r>
              <a:r>
                <a:rPr lang="ja-JP" altLang="en-US" sz="16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（全日制）</a:t>
              </a:r>
              <a:endParaRPr lang="ja-JP" altLang="en-US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55561E3-6D80-C667-EE7F-423EAC4612AF}"/>
                </a:ext>
              </a:extLst>
            </p:cNvPr>
            <p:cNvSpPr txBox="1"/>
            <p:nvPr/>
          </p:nvSpPr>
          <p:spPr>
            <a:xfrm>
              <a:off x="6282876" y="5378826"/>
              <a:ext cx="2450505" cy="40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127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r>
                <a:rPr kumimoji="1" lang="ja-JP" altLang="en-US" sz="14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／年間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08D2D86-4ADD-0A76-CA05-477D98777917}"/>
              </a:ext>
            </a:extLst>
          </p:cNvPr>
          <p:cNvGrpSpPr/>
          <p:nvPr/>
        </p:nvGrpSpPr>
        <p:grpSpPr>
          <a:xfrm>
            <a:off x="3377107" y="2343882"/>
            <a:ext cx="2450506" cy="3443630"/>
            <a:chOff x="3377107" y="2343882"/>
            <a:chExt cx="2450506" cy="3443630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中学生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54B40CA-0EF6-5B3F-5519-6CE3F7BF2D99}"/>
                </a:ext>
              </a:extLst>
            </p:cNvPr>
            <p:cNvSpPr txBox="1"/>
            <p:nvPr/>
          </p:nvSpPr>
          <p:spPr>
            <a:xfrm>
              <a:off x="3377107" y="5378827"/>
              <a:ext cx="2450506" cy="408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086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r>
                <a:rPr kumimoji="1" lang="ja-JP" altLang="en-US" sz="14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／年間</a:t>
              </a:r>
              <a:endParaRPr kumimoji="1" lang="zh-TW" altLang="en-US" sz="14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5214E7-FE7E-1D21-4C57-46B2BD4CFDC8}"/>
              </a:ext>
            </a:extLst>
          </p:cNvPr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小学生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0C1AD7-693F-2E39-9B0D-4755A1F489AF}"/>
                </a:ext>
              </a:extLst>
            </p:cNvPr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94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r>
                <a:rPr kumimoji="1" lang="ja-JP" altLang="en-US" sz="14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／年間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公立学校の児童・生徒一人当たりの一年間の公費負担額 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6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年度）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普段通っている学校で使う用品や施設のほか、教科書の無償配付などにも、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税金が使われています。みなさんのためにどのぐらい使われているか、確認してみましょう。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1">
            <a:off x="7462114" y="573980"/>
            <a:ext cx="1794754" cy="1074360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665767" y="863194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9FD571A-17EF-2DA5-F4D7-95200760E2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381756" y="1247168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むしょう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18636375-12F1-4DBD-849F-870CFCE5D2D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75107" y="12440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ふだん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A9B26C3-3ED0-4BE7-A08F-31939449A0DB}"/>
              </a:ext>
            </a:extLst>
          </p:cNvPr>
          <p:cNvSpPr txBox="1"/>
          <p:nvPr/>
        </p:nvSpPr>
        <p:spPr>
          <a:xfrm>
            <a:off x="6615331" y="1560363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かくにん</a:t>
            </a:r>
          </a:p>
        </p:txBody>
      </p:sp>
    </p:spTree>
    <p:extLst>
      <p:ext uri="{BB962C8B-B14F-4D97-AF65-F5344CB8AC3E}">
        <p14:creationId xmlns:p14="http://schemas.microsoft.com/office/powerpoint/2010/main" val="9518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7" grpId="0"/>
      <p:bldP spid="63" grpId="0"/>
      <p:bldP spid="12" grpId="0"/>
      <p:bldP spid="13" grpId="0"/>
      <p:bldP spid="14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税金の使い道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そのために必要なたくさんのお金を、</a:t>
            </a:r>
            <a:r>
              <a:rPr kumimoji="1" lang="ja-JP" altLang="en-US" sz="17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みんなで出し合って</a:t>
            </a: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auto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税金は、みんなで社会を支えるための</a:t>
              </a:r>
              <a:endPara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ゲームで学ぼう：うんこ税金ドリル</a:t>
            </a:r>
            <a:r>
              <a:rPr lang="en-US" altLang="ja-JP" sz="1100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7FB9F5-5EB7-49CB-849A-A5935B88B3D2}"/>
              </a:ext>
            </a:extLst>
          </p:cNvPr>
          <p:cNvSpPr txBox="1"/>
          <p:nvPr/>
        </p:nvSpPr>
        <p:spPr>
          <a:xfrm>
            <a:off x="2867677" y="1260462"/>
            <a:ext cx="61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けいさつ</a:t>
            </a:r>
          </a:p>
        </p:txBody>
      </p:sp>
    </p:spTree>
    <p:extLst>
      <p:ext uri="{BB962C8B-B14F-4D97-AF65-F5344CB8AC3E}">
        <p14:creationId xmlns:p14="http://schemas.microsoft.com/office/powerpoint/2010/main" val="312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217E08946B6C4B85EDC662FC36E188" ma:contentTypeVersion="1" ma:contentTypeDescription="新しいドキュメントを作成します。" ma:contentTypeScope="" ma:versionID="8a241f6a7f9aeaef788d7d62d57b1c4b">
  <xsd:schema xmlns:xsd="http://www.w3.org/2001/XMLSchema" xmlns:xs="http://www.w3.org/2001/XMLSchema" xmlns:p="http://schemas.microsoft.com/office/2006/metadata/properties" xmlns:ns2="8fe4d1f7-9dac-473b-bde5-951e1cbc35f9" targetNamespace="http://schemas.microsoft.com/office/2006/metadata/properties" ma:root="true" ma:fieldsID="807f183524838323c146851159054393" ns2:_="">
    <xsd:import namespace="8fe4d1f7-9dac-473b-bde5-951e1cbc35f9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4d1f7-9dac-473b-bde5-951e1cbc35f9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8fe4d1f7-9dac-473b-bde5-951e1cbc35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CF112-3B88-4611-9757-97139F1B0039}"/>
</file>

<file path=customXml/itemProps2.xml><?xml version="1.0" encoding="utf-8"?>
<ds:datastoreItem xmlns:ds="http://schemas.openxmlformats.org/officeDocument/2006/customXml" ds:itemID="{AD7217FA-0208-4749-87E3-82E57DC6E338}"/>
</file>

<file path=customXml/itemProps3.xml><?xml version="1.0" encoding="utf-8"?>
<ds:datastoreItem xmlns:ds="http://schemas.openxmlformats.org/officeDocument/2006/customXml" ds:itemID="{91B50B90-19ED-4848-B69C-8DC88C7982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2317</Words>
  <Application>Microsoft Office PowerPoint</Application>
  <PresentationFormat>画面に合わせる (4:3)</PresentationFormat>
  <Paragraphs>488</Paragraphs>
  <Slides>17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HGPｺﾞｼｯｸM</vt:lpstr>
      <vt:lpstr>Arial</vt:lpstr>
      <vt:lpstr>HGPｺﾞｼｯｸE</vt:lpstr>
      <vt:lpstr>HGP創英角ｺﾞｼｯｸUB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2026-02-19T02:18:44Z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