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3"/>
  </p:notesMasterIdLst>
  <p:handoutMasterIdLst>
    <p:handoutMasterId r:id="rId24"/>
  </p:handoutMasterIdLst>
  <p:sldIdLst>
    <p:sldId id="257" r:id="rId5"/>
    <p:sldId id="258" r:id="rId6"/>
    <p:sldId id="363" r:id="rId7"/>
    <p:sldId id="350" r:id="rId8"/>
    <p:sldId id="353" r:id="rId9"/>
    <p:sldId id="344" r:id="rId10"/>
    <p:sldId id="355" r:id="rId11"/>
    <p:sldId id="292" r:id="rId12"/>
    <p:sldId id="341" r:id="rId13"/>
    <p:sldId id="352" r:id="rId14"/>
    <p:sldId id="280" r:id="rId15"/>
    <p:sldId id="337" r:id="rId16"/>
    <p:sldId id="366" r:id="rId17"/>
    <p:sldId id="356" r:id="rId18"/>
    <p:sldId id="362" r:id="rId19"/>
    <p:sldId id="284" r:id="rId20"/>
    <p:sldId id="365" r:id="rId21"/>
    <p:sldId id="336" r:id="rId22"/>
  </p:sldIdLst>
  <p:sldSz cx="9144000" cy="6858000" type="screen4x3"/>
  <p:notesSz cx="6735763" cy="9866313"/>
  <p:embeddedFontLst>
    <p:embeddedFont>
      <p:font typeface="HGPｺﾞｼｯｸE" panose="020B0900000000000000" pitchFamily="50" charset="-128"/>
      <p:regular r:id="rId25"/>
    </p:embeddedFont>
    <p:embeddedFont>
      <p:font typeface="HGPｺﾞｼｯｸM" panose="020B0600000000000000" pitchFamily="50" charset="-128"/>
      <p:regular r:id="rId26"/>
    </p:embeddedFont>
    <p:embeddedFont>
      <p:font typeface="HGP創英角ｺﾞｼｯｸUB" panose="020B0900000000000000" pitchFamily="50" charset="-128"/>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25CB697-54A4-4050-891E-2C9C1F25A8AD}">
          <p14:sldIdLst>
            <p14:sldId id="257"/>
            <p14:sldId id="258"/>
            <p14:sldId id="363"/>
            <p14:sldId id="350"/>
            <p14:sldId id="353"/>
            <p14:sldId id="344"/>
            <p14:sldId id="355"/>
            <p14:sldId id="292"/>
            <p14:sldId id="341"/>
            <p14:sldId id="352"/>
            <p14:sldId id="280"/>
            <p14:sldId id="337"/>
            <p14:sldId id="366"/>
            <p14:sldId id="356"/>
            <p14:sldId id="362"/>
            <p14:sldId id="284"/>
            <p14:sldId id="365"/>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C62"/>
    <a:srgbClr val="E97436"/>
    <a:srgbClr val="92D050"/>
    <a:srgbClr val="EEF8E4"/>
    <a:srgbClr val="3B7D23"/>
    <a:srgbClr val="DEF1CA"/>
    <a:srgbClr val="14A0D6"/>
    <a:srgbClr val="D971CD"/>
    <a:srgbClr val="154C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47" autoAdjust="0"/>
    <p:restoredTop sz="94195" autoAdjust="0"/>
  </p:normalViewPr>
  <p:slideViewPr>
    <p:cSldViewPr snapToGrid="0">
      <p:cViewPr>
        <p:scale>
          <a:sx n="100" d="100"/>
          <a:sy n="100" d="100"/>
        </p:scale>
        <p:origin x="330" y="-12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7D7D-4EE4-AD8C-19FC5C9EA2E6}"/>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7D7D-4EE4-AD8C-19FC5C9EA2E6}"/>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7D7D-4EE4-AD8C-19FC5C9EA2E6}"/>
              </c:ext>
            </c:extLst>
          </c:dPt>
          <c:dPt>
            <c:idx val="3"/>
            <c:bubble3D val="0"/>
            <c:spPr>
              <a:solidFill>
                <a:srgbClr val="A79CD8"/>
              </a:solidFill>
              <a:ln w="6350">
                <a:solidFill>
                  <a:schemeClr val="bg1"/>
                </a:solidFill>
              </a:ln>
              <a:effectLst/>
            </c:spPr>
            <c:extLst>
              <c:ext xmlns:c16="http://schemas.microsoft.com/office/drawing/2014/chart" uri="{C3380CC4-5D6E-409C-BE32-E72D297353CC}">
                <c16:uniqueId val="{00000007-7D7D-4EE4-AD8C-19FC5C9EA2E6}"/>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7D7D-4EE4-AD8C-19FC5C9EA2E6}"/>
              </c:ext>
            </c:extLst>
          </c:dPt>
          <c:dPt>
            <c:idx val="5"/>
            <c:bubble3D val="0"/>
            <c:spPr>
              <a:solidFill>
                <a:srgbClr val="C38765"/>
              </a:solidFill>
              <a:ln w="6350">
                <a:solidFill>
                  <a:schemeClr val="bg1"/>
                </a:solidFill>
              </a:ln>
              <a:effectLst/>
            </c:spPr>
            <c:extLst>
              <c:ext xmlns:c16="http://schemas.microsoft.com/office/drawing/2014/chart" uri="{C3380CC4-5D6E-409C-BE32-E72D297353CC}">
                <c16:uniqueId val="{0000000B-7D7D-4EE4-AD8C-19FC5C9EA2E6}"/>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7D7D-4EE4-AD8C-19FC5C9EA2E6}"/>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7D7D-4EE4-AD8C-19FC5C9EA2E6}"/>
              </c:ext>
            </c:extLst>
          </c:dPt>
          <c:val>
            <c:numRef>
              <c:f>Sheet1!$B$2:$B$7</c:f>
              <c:numCache>
                <c:formatCode>General</c:formatCode>
                <c:ptCount val="6"/>
                <c:pt idx="0">
                  <c:v>33.200000000000003</c:v>
                </c:pt>
                <c:pt idx="1">
                  <c:v>5.3</c:v>
                </c:pt>
                <c:pt idx="2">
                  <c:v>4.9000000000000004</c:v>
                </c:pt>
                <c:pt idx="3">
                  <c:v>16.399999999999999</c:v>
                </c:pt>
                <c:pt idx="4">
                  <c:v>24.5</c:v>
                </c:pt>
                <c:pt idx="5">
                  <c:v>15.7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構成割合（％）</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都道府県や市区町村の財政をおぎなうために</c:v>
                      </c:pt>
                      <c:pt idx="4">
                        <c:v>国の借金を返したり利子を払ったりするために</c:v>
                      </c:pt>
                      <c:pt idx="5">
                        <c:v>そのほか</c:v>
                      </c:pt>
                    </c:strCache>
                  </c:strRef>
                </c15:cat>
              </c15:filteredCategoryTitle>
            </c:ext>
            <c:ext xmlns:c16="http://schemas.microsoft.com/office/drawing/2014/chart" uri="{C3380CC4-5D6E-409C-BE32-E72D297353CC}">
              <c16:uniqueId val="{00000010-7D7D-4EE4-AD8C-19FC5C9EA2E6}"/>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1-BF35-4C21-9539-9E0ADFC528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3-BF35-4C21-9539-9E0ADFC528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5-BF35-4C21-9539-9E0ADFC528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7-BF35-4C21-9539-9E0ADFC528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9-BF35-4C21-9539-9E0ADFC528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B-BF35-4C21-9539-9E0ADFC528AD}"/>
              </c:ext>
            </c:extLst>
          </c:dPt>
          <c:val>
            <c:numRef>
              <c:f>Sheet1!$C$2:$C$7</c:f>
              <c:numCache>
                <c:formatCode>General</c:formatCode>
                <c:ptCount val="6"/>
                <c:pt idx="0">
                  <c:v>0</c:v>
                </c:pt>
                <c:pt idx="1">
                  <c:v>0</c:v>
                </c:pt>
                <c:pt idx="2">
                  <c:v>0</c:v>
                </c:pt>
                <c:pt idx="3">
                  <c:v>0</c:v>
                </c:pt>
                <c:pt idx="4">
                  <c:v>0</c:v>
                </c:pt>
                <c:pt idx="5">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参考</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都道府県や市区町村の財政をおぎなうために</c:v>
                      </c:pt>
                      <c:pt idx="4">
                        <c:v>国の借金を返したり利子を払ったりするために</c:v>
                      </c:pt>
                      <c:pt idx="5">
                        <c:v>そのほか</c:v>
                      </c:pt>
                    </c:strCache>
                  </c:strRef>
                </c15:cat>
              </c15:filteredCategoryTitle>
            </c:ext>
            <c:ext xmlns:c16="http://schemas.microsoft.com/office/drawing/2014/chart" uri="{C3380CC4-5D6E-409C-BE32-E72D297353CC}">
              <c16:uniqueId val="{00000011-7D7D-4EE4-AD8C-19FC5C9EA2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505B-4BB0-B601-BFE11FDBE408}"/>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505B-4BB0-B601-BFE11FDBE408}"/>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505B-4BB0-B601-BFE11FDBE408}"/>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505B-4BB0-B601-BFE11FDBE408}"/>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505B-4BB0-B601-BFE11FDBE408}"/>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505B-4BB0-B601-BFE11FDBE408}"/>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505B-4BB0-B601-BFE11FDBE40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505B-4BB0-B601-BFE11FDBE408}"/>
              </c:ext>
            </c:extLst>
          </c:dPt>
          <c:val>
            <c:numRef>
              <c:f>Sheet1!$B$2:$B$5</c:f>
              <c:numCache>
                <c:formatCode>0.0%</c:formatCode>
                <c:ptCount val="4"/>
                <c:pt idx="0">
                  <c:v>0.50574745083095896</c:v>
                </c:pt>
                <c:pt idx="1">
                  <c:v>0.17675739808953053</c:v>
                </c:pt>
                <c:pt idx="2">
                  <c:v>8.601269604829001E-2</c:v>
                </c:pt>
                <c:pt idx="3">
                  <c:v>0.2314824550312205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構成比（％）</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地方交付税交付金等</c:v>
                      </c:pt>
                      <c:pt idx="1">
                        <c:v>県税</c:v>
                      </c:pt>
                      <c:pt idx="2">
                        <c:v>県債</c:v>
                      </c:pt>
                      <c:pt idx="3">
                        <c:v>その他</c:v>
                      </c:pt>
                    </c:strCache>
                  </c:strRef>
                </c15:cat>
              </c15:filteredCategoryTitle>
            </c:ext>
            <c:ext xmlns:c16="http://schemas.microsoft.com/office/drawing/2014/chart" uri="{C3380CC4-5D6E-409C-BE32-E72D297353CC}">
              <c16:uniqueId val="{00000010-505B-4BB0-B601-BFE11FDBE4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D99FD"/>
              </a:solidFill>
              <a:ln w="6350">
                <a:solidFill>
                  <a:schemeClr val="bg1"/>
                </a:solidFill>
              </a:ln>
              <a:effectLst/>
            </c:spPr>
            <c:extLst>
              <c:ext xmlns:c16="http://schemas.microsoft.com/office/drawing/2014/chart" uri="{C3380CC4-5D6E-409C-BE32-E72D297353CC}">
                <c16:uniqueId val="{00000001-CF95-420F-9036-C810778B30EA}"/>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CF95-420F-9036-C810778B30EA}"/>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CF95-420F-9036-C810778B30EA}"/>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CF95-420F-9036-C810778B30EA}"/>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CF95-420F-9036-C810778B30EA}"/>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CF95-420F-9036-C810778B30EA}"/>
              </c:ext>
            </c:extLst>
          </c:dPt>
          <c:dPt>
            <c:idx val="6"/>
            <c:bubble3D val="0"/>
            <c:spPr>
              <a:solidFill>
                <a:srgbClr val="E6866C"/>
              </a:solidFill>
              <a:ln w="6350">
                <a:solidFill>
                  <a:schemeClr val="bg1"/>
                </a:solidFill>
              </a:ln>
              <a:effectLst/>
            </c:spPr>
            <c:extLst>
              <c:ext xmlns:c16="http://schemas.microsoft.com/office/drawing/2014/chart" uri="{C3380CC4-5D6E-409C-BE32-E72D297353CC}">
                <c16:uniqueId val="{0000000D-CF95-420F-9036-C810778B30EA}"/>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CF95-420F-9036-C810778B30EA}"/>
              </c:ext>
            </c:extLst>
          </c:dPt>
          <c:dPt>
            <c:idx val="8"/>
            <c:bubble3D val="0"/>
            <c:spPr>
              <a:solidFill>
                <a:schemeClr val="accent3">
                  <a:lumMod val="60000"/>
                  <a:lumOff val="40000"/>
                </a:schemeClr>
              </a:solidFill>
              <a:ln w="6350">
                <a:solidFill>
                  <a:schemeClr val="bg1"/>
                </a:solidFill>
              </a:ln>
              <a:effectLst/>
            </c:spPr>
            <c:extLst>
              <c:ext xmlns:c16="http://schemas.microsoft.com/office/drawing/2014/chart" uri="{C3380CC4-5D6E-409C-BE32-E72D297353CC}">
                <c16:uniqueId val="{00000012-3DE1-4E8B-A860-5539ADFF199C}"/>
              </c:ext>
            </c:extLst>
          </c:dPt>
          <c:dPt>
            <c:idx val="9"/>
            <c:bubble3D val="0"/>
            <c:spPr>
              <a:solidFill>
                <a:srgbClr val="EEC92E"/>
              </a:solidFill>
              <a:ln w="6350">
                <a:solidFill>
                  <a:schemeClr val="bg1"/>
                </a:solidFill>
              </a:ln>
              <a:effectLst/>
            </c:spPr>
            <c:extLst>
              <c:ext xmlns:c16="http://schemas.microsoft.com/office/drawing/2014/chart" uri="{C3380CC4-5D6E-409C-BE32-E72D297353CC}">
                <c16:uniqueId val="{00000011-3DE1-4E8B-A860-5539ADFF199C}"/>
              </c:ext>
            </c:extLst>
          </c:dPt>
          <c:val>
            <c:numRef>
              <c:f>Sheet1!$B$2:$B$11</c:f>
              <c:numCache>
                <c:formatCode>0.0%</c:formatCode>
                <c:ptCount val="10"/>
                <c:pt idx="0">
                  <c:v>0.18087089175449689</c:v>
                </c:pt>
                <c:pt idx="1">
                  <c:v>0.15797160103577584</c:v>
                </c:pt>
                <c:pt idx="2">
                  <c:v>0.14273430271328236</c:v>
                </c:pt>
                <c:pt idx="3">
                  <c:v>0.10087607236574318</c:v>
                </c:pt>
                <c:pt idx="4">
                  <c:v>7.986400505763451E-2</c:v>
                </c:pt>
                <c:pt idx="5">
                  <c:v>6.627513878183755E-2</c:v>
                </c:pt>
                <c:pt idx="6">
                  <c:v>4.6611746875784843E-2</c:v>
                </c:pt>
                <c:pt idx="7">
                  <c:v>2.9104161290043215E-2</c:v>
                </c:pt>
                <c:pt idx="8">
                  <c:v>2.8097004390788868E-2</c:v>
                </c:pt>
                <c:pt idx="9">
                  <c:v>0.16700000000000001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構成比（％）</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教育費</c:v>
                      </c:pt>
                      <c:pt idx="1">
                        <c:v>公債費</c:v>
                      </c:pt>
                      <c:pt idx="2">
                        <c:v>民生費</c:v>
                      </c:pt>
                      <c:pt idx="3">
                        <c:v>土木費</c:v>
                      </c:pt>
                      <c:pt idx="4">
                        <c:v>農林水産業費</c:v>
                      </c:pt>
                      <c:pt idx="5">
                        <c:v>商工費</c:v>
                      </c:pt>
                      <c:pt idx="6">
                        <c:v>警察費</c:v>
                      </c:pt>
                      <c:pt idx="7">
                        <c:v>災害復旧費</c:v>
                      </c:pt>
                      <c:pt idx="8">
                        <c:v>衛生費</c:v>
                      </c:pt>
                      <c:pt idx="9">
                        <c:v>その他</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26" tIns="45713" rIns="91426" bIns="45713" rtlCol="0"/>
          <a:lstStyle>
            <a:lvl1pPr algn="r">
              <a:defRPr sz="1200"/>
            </a:lvl1pPr>
          </a:lstStyle>
          <a:p>
            <a:fld id="{2485A8FA-5CC2-40B4-90FF-50E52AF9D939}" type="datetimeFigureOut">
              <a:rPr kumimoji="1" lang="ja-JP" altLang="en-US" smtClean="0"/>
              <a:t>2026/2/19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26" tIns="45713" rIns="91426" bIns="45713"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26" tIns="45713" rIns="91426" bIns="45713" rtlCol="0"/>
          <a:lstStyle>
            <a:lvl1pPr algn="r">
              <a:defRPr sz="1200"/>
            </a:lvl1pPr>
          </a:lstStyle>
          <a:p>
            <a:fld id="{8C1590E8-BF0F-4D58-AE9F-87B6FEB1C323}" type="datetimeFigureOut">
              <a:rPr kumimoji="1" lang="ja-JP" altLang="en-US" smtClean="0"/>
              <a:t>2026/2/19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26" tIns="45713" rIns="91426" bIns="45713"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18</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2576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数値は令和</a:t>
            </a:r>
            <a:r>
              <a:rPr kumimoji="1" lang="en-US" altLang="ja-JP" dirty="0"/>
              <a:t>6</a:t>
            </a:r>
            <a:r>
              <a:rPr kumimoji="1" lang="ja-JP" altLang="en-US" dirty="0"/>
              <a:t>年度まま。令和</a:t>
            </a:r>
            <a:r>
              <a:rPr kumimoji="1" lang="en-US" altLang="ja-JP" dirty="0"/>
              <a:t>7</a:t>
            </a:r>
            <a:r>
              <a:rPr kumimoji="1" lang="ja-JP" altLang="en-US" dirty="0"/>
              <a:t>年度版に要更新（局広報室作業）</a:t>
            </a:r>
            <a:r>
              <a:rPr kumimoji="1" lang="en-US" altLang="ja-JP" dirty="0"/>
              <a:t>※</a:t>
            </a:r>
            <a:r>
              <a:rPr kumimoji="1" lang="ja-JP" altLang="en-US" dirty="0"/>
              <a:t>　庁から国予算のデータ提供は令和</a:t>
            </a:r>
            <a:r>
              <a:rPr kumimoji="1" lang="en-US" altLang="ja-JP" dirty="0"/>
              <a:t>7</a:t>
            </a:r>
            <a:r>
              <a:rPr kumimoji="1" lang="ja-JP" altLang="en-US" dirty="0"/>
              <a:t>年４月</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令和</a:t>
            </a:r>
            <a:r>
              <a:rPr kumimoji="1" lang="en-US" altLang="ja-JP" dirty="0"/>
              <a:t>7</a:t>
            </a:r>
            <a:r>
              <a:rPr kumimoji="1" lang="ja-JP" altLang="en-US" dirty="0"/>
              <a:t>年度版に要更新（広報官作業）</a:t>
            </a:r>
          </a:p>
          <a:p>
            <a:pPr algn="l"/>
            <a:r>
              <a:rPr kumimoji="1" lang="ja-JP" altLang="en-US" dirty="0"/>
              <a:t>・グラフ編集方法詳細は別紙メモ参照。グラフと別個にテキストボックスを編集・位置調整する必要あり。</a:t>
            </a:r>
            <a:endParaRPr kumimoji="1" lang="en-US" altLang="ja-JP" dirty="0"/>
          </a:p>
          <a:p>
            <a:pPr algn="l"/>
            <a:r>
              <a:rPr kumimoji="1" lang="ja-JP" altLang="en-US" dirty="0"/>
              <a:t>・ふりがなチェックは局広報室で一括作業するため、広報官において考慮不要</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414594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リンク設定については、各都道府県のサイトで規約を確認</a:t>
            </a:r>
            <a:endParaRPr kumimoji="1" lang="en-US" altLang="ja-JP" dirty="0"/>
          </a:p>
          <a:p>
            <a:r>
              <a:rPr kumimoji="1" lang="ja-JP" altLang="en-US" dirty="0"/>
              <a:t>東京都　⇒　明記すればＯＫ</a:t>
            </a:r>
            <a:endParaRPr kumimoji="1" lang="en-US" altLang="ja-JP" dirty="0"/>
          </a:p>
          <a:p>
            <a:r>
              <a:rPr kumimoji="1" lang="ja-JP" altLang="en-US" dirty="0"/>
              <a:t>大阪府・北海道　⇒　ページ作成課へ事前連絡の上許可が必要</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46052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14</a:t>
            </a:fld>
            <a:endParaRPr kumimoji="1" lang="ja-JP" altLang="en-US"/>
          </a:p>
        </p:txBody>
      </p:sp>
    </p:spTree>
    <p:extLst>
      <p:ext uri="{BB962C8B-B14F-4D97-AF65-F5344CB8AC3E}">
        <p14:creationId xmlns:p14="http://schemas.microsoft.com/office/powerpoint/2010/main" val="384754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15</a:t>
            </a:fld>
            <a:endParaRPr kumimoji="1" lang="ja-JP" altLang="en-US"/>
          </a:p>
        </p:txBody>
      </p:sp>
    </p:spTree>
    <p:extLst>
      <p:ext uri="{BB962C8B-B14F-4D97-AF65-F5344CB8AC3E}">
        <p14:creationId xmlns:p14="http://schemas.microsoft.com/office/powerpoint/2010/main" val="84339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373271373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CFB809D-F836-43B7-934E-855D58CAD745}"/>
              </a:ext>
            </a:extLst>
          </p:cNvPr>
          <p:cNvSpPr/>
          <p:nvPr userDrawn="1"/>
        </p:nvSpPr>
        <p:spPr>
          <a:xfrm>
            <a:off x="0" y="2564"/>
            <a:ext cx="9144000" cy="78630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4" name="グラフィックス 3">
            <a:extLst>
              <a:ext uri="{FF2B5EF4-FFF2-40B4-BE49-F238E27FC236}">
                <a16:creationId xmlns:a16="http://schemas.microsoft.com/office/drawing/2014/main" id="{AD90D6B9-3084-48F0-B3D3-9945C47B8C51}"/>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5" name="正方形/長方形 4">
            <a:extLst>
              <a:ext uri="{FF2B5EF4-FFF2-40B4-BE49-F238E27FC236}">
                <a16:creationId xmlns:a16="http://schemas.microsoft.com/office/drawing/2014/main" id="{1FB0F22C-F6F3-4205-A81C-83F6EF3955CC}"/>
              </a:ext>
            </a:extLst>
          </p:cNvPr>
          <p:cNvSpPr/>
          <p:nvPr userDrawn="1"/>
        </p:nvSpPr>
        <p:spPr>
          <a:xfrm>
            <a:off x="0" y="6743093"/>
            <a:ext cx="9144000" cy="11490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四角形: 上の 2 つの角を丸める 5">
            <a:extLst>
              <a:ext uri="{FF2B5EF4-FFF2-40B4-BE49-F238E27FC236}">
                <a16:creationId xmlns:a16="http://schemas.microsoft.com/office/drawing/2014/main" id="{1B675DAD-6BC6-46B6-BCFA-8D827E92F27B}"/>
              </a:ext>
            </a:extLst>
          </p:cNvPr>
          <p:cNvSpPr/>
          <p:nvPr userDrawn="1"/>
        </p:nvSpPr>
        <p:spPr>
          <a:xfrm>
            <a:off x="8532440" y="6488990"/>
            <a:ext cx="611560" cy="254103"/>
          </a:xfrm>
          <a:prstGeom prst="round2SameRect">
            <a:avLst>
              <a:gd name="adj1" fmla="val 21588"/>
              <a:gd name="adj2" fmla="val 0"/>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6">
            <a:extLst>
              <a:ext uri="{FF2B5EF4-FFF2-40B4-BE49-F238E27FC236}">
                <a16:creationId xmlns:a16="http://schemas.microsoft.com/office/drawing/2014/main" id="{EF3E8D00-AE16-4D47-93FB-D1C3939119DD}"/>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7400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2" r:id="rId11"/>
    <p:sldLayoutId id="2147483670" r:id="rId12"/>
    <p:sldLayoutId id="214748367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nta.go.jp/about/organization/sendai/education/index.htm#a-07" TargetMode="External"/><Relationship Id="rId13" Type="http://schemas.openxmlformats.org/officeDocument/2006/relationships/image" Target="../media/image59.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hyperlink" Target="https://web.pref.hyogo.lg.jp/ac02/kids_bu.html" TargetMode="External"/><Relationship Id="rId4" Type="http://schemas.openxmlformats.org/officeDocument/2006/relationships/image" Target="../media/image53.png"/><Relationship Id="rId9" Type="http://schemas.openxmlformats.org/officeDocument/2006/relationships/hyperlink" Target="https://www.zaimu.metro.tokyo.lg.jp/zaisei/zaisei/dashboard/redirect01r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1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nta.go.jp/publication/webtaxtv/201503/webtaxtv_wb.html" TargetMode="External"/><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hyperlink" Target="https://www.nta.go.jp/taxes/kids/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of.go.jp/kids/2018"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3828046" y="5337656"/>
            <a:ext cx="1487908" cy="369332"/>
          </a:xfrm>
          <a:prstGeom prst="rect">
            <a:avLst/>
          </a:prstGeom>
          <a:noFill/>
        </p:spPr>
        <p:txBody>
          <a:bodyPr wrap="none" rtlCol="0">
            <a:spAutoFit/>
          </a:bodyPr>
          <a:lstStyle/>
          <a:p>
            <a:r>
              <a:rPr kumimoji="1" lang="ja-JP" altLang="en-US" dirty="0">
                <a:solidFill>
                  <a:srgbClr val="E37F2D"/>
                </a:solidFill>
                <a:latin typeface="HGPｺﾞｼｯｸE" panose="020B0900000000000000" pitchFamily="50" charset="-128"/>
                <a:ea typeface="HGPｺﾞｼｯｸE" panose="020B0900000000000000" pitchFamily="50" charset="-128"/>
              </a:rPr>
              <a:t>令和８年度版</a:t>
            </a:r>
          </a:p>
        </p:txBody>
      </p:sp>
      <p:sp>
        <p:nvSpPr>
          <p:cNvPr id="3" name="テキスト ボックス 2">
            <a:extLst>
              <a:ext uri="{FF2B5EF4-FFF2-40B4-BE49-F238E27FC236}">
                <a16:creationId xmlns:a16="http://schemas.microsoft.com/office/drawing/2014/main" id="{18B51867-70AF-4989-92B4-D1E5EF70FB9C}"/>
              </a:ext>
            </a:extLst>
          </p:cNvPr>
          <p:cNvSpPr txBox="1"/>
          <p:nvPr/>
        </p:nvSpPr>
        <p:spPr>
          <a:xfrm>
            <a:off x="5553635" y="55572"/>
            <a:ext cx="3590366" cy="695127"/>
          </a:xfrm>
          <a:prstGeom prst="rect">
            <a:avLst/>
          </a:prstGeom>
          <a:noFill/>
        </p:spPr>
        <p:txBody>
          <a:bodyPr wrap="square" rtlCol="0">
            <a:spAutoFit/>
          </a:bodyPr>
          <a:lstStyle/>
          <a:p>
            <a:pPr>
              <a:lnSpc>
                <a:spcPts val="2500"/>
              </a:lnSpc>
            </a:pPr>
            <a:r>
              <a:rPr kumimoji="1" lang="ja-JP" altLang="en-US" sz="1500" dirty="0">
                <a:solidFill>
                  <a:schemeClr val="accent2"/>
                </a:solidFill>
              </a:rPr>
              <a:t>企画・制作／秋田県租税教育推進協議会、</a:t>
            </a:r>
            <a:endParaRPr kumimoji="1" lang="en-US" altLang="ja-JP" sz="1500" dirty="0">
              <a:solidFill>
                <a:schemeClr val="accent2"/>
              </a:solidFill>
            </a:endParaRPr>
          </a:p>
          <a:p>
            <a:pPr>
              <a:lnSpc>
                <a:spcPts val="2500"/>
              </a:lnSpc>
            </a:pPr>
            <a:r>
              <a:rPr kumimoji="1" lang="ja-JP" altLang="en-US" sz="1500" dirty="0">
                <a:solidFill>
                  <a:schemeClr val="accent2"/>
                </a:solidFill>
              </a:rPr>
              <a:t>　　　　　　　　仙台国税局</a:t>
            </a:r>
          </a:p>
        </p:txBody>
      </p:sp>
      <p:sp>
        <p:nvSpPr>
          <p:cNvPr id="4" name="テキスト ボックス 3">
            <a:extLst>
              <a:ext uri="{FF2B5EF4-FFF2-40B4-BE49-F238E27FC236}">
                <a16:creationId xmlns:a16="http://schemas.microsoft.com/office/drawing/2014/main" id="{0C8E7207-8E3D-473D-8CCC-E5A4CD8D4690}"/>
              </a:ext>
            </a:extLst>
          </p:cNvPr>
          <p:cNvSpPr txBox="1"/>
          <p:nvPr/>
        </p:nvSpPr>
        <p:spPr>
          <a:xfrm>
            <a:off x="5639360" y="19045"/>
            <a:ext cx="409015" cy="200055"/>
          </a:xfrm>
          <a:prstGeom prst="rect">
            <a:avLst/>
          </a:prstGeom>
          <a:noFill/>
        </p:spPr>
        <p:txBody>
          <a:bodyPr wrap="square" rtlCol="0">
            <a:spAutoFit/>
          </a:bodyPr>
          <a:lstStyle/>
          <a:p>
            <a:r>
              <a:rPr kumimoji="1" lang="ja-JP" altLang="en-US" sz="700" dirty="0">
                <a:solidFill>
                  <a:schemeClr val="accent2"/>
                </a:solidFill>
              </a:rPr>
              <a:t>きかく</a:t>
            </a:r>
          </a:p>
        </p:txBody>
      </p:sp>
      <p:sp>
        <p:nvSpPr>
          <p:cNvPr id="5" name="テキスト ボックス 4">
            <a:extLst>
              <a:ext uri="{FF2B5EF4-FFF2-40B4-BE49-F238E27FC236}">
                <a16:creationId xmlns:a16="http://schemas.microsoft.com/office/drawing/2014/main" id="{B08DE14B-79EA-4494-91C8-5CF3F559C764}"/>
              </a:ext>
            </a:extLst>
          </p:cNvPr>
          <p:cNvSpPr txBox="1"/>
          <p:nvPr/>
        </p:nvSpPr>
        <p:spPr>
          <a:xfrm>
            <a:off x="6649010" y="25"/>
            <a:ext cx="2333065" cy="200055"/>
          </a:xfrm>
          <a:prstGeom prst="rect">
            <a:avLst/>
          </a:prstGeom>
          <a:noFill/>
        </p:spPr>
        <p:txBody>
          <a:bodyPr wrap="square" rtlCol="0">
            <a:spAutoFit/>
          </a:bodyPr>
          <a:lstStyle/>
          <a:p>
            <a:r>
              <a:rPr kumimoji="1" lang="ja-JP" altLang="en-US" sz="700" dirty="0">
                <a:solidFill>
                  <a:schemeClr val="accent2"/>
                </a:solidFill>
              </a:rPr>
              <a:t>あきたけん</a:t>
            </a:r>
            <a:r>
              <a:rPr kumimoji="1" lang="ja-JP" altLang="en-US" sz="700" dirty="0" err="1">
                <a:solidFill>
                  <a:schemeClr val="accent2"/>
                </a:solidFill>
              </a:rPr>
              <a:t>そぜい</a:t>
            </a:r>
            <a:r>
              <a:rPr kumimoji="1" lang="ja-JP" altLang="en-US" sz="700" dirty="0">
                <a:solidFill>
                  <a:schemeClr val="accent2"/>
                </a:solidFill>
              </a:rPr>
              <a:t>きょういくすいしんきょうぎかい</a:t>
            </a:r>
          </a:p>
        </p:txBody>
      </p:sp>
      <p:sp>
        <p:nvSpPr>
          <p:cNvPr id="6" name="テキスト ボックス 5">
            <a:extLst>
              <a:ext uri="{FF2B5EF4-FFF2-40B4-BE49-F238E27FC236}">
                <a16:creationId xmlns:a16="http://schemas.microsoft.com/office/drawing/2014/main" id="{07FF2776-EB1F-4A31-A584-EC491FB7A791}"/>
              </a:ext>
            </a:extLst>
          </p:cNvPr>
          <p:cNvSpPr txBox="1"/>
          <p:nvPr/>
        </p:nvSpPr>
        <p:spPr>
          <a:xfrm>
            <a:off x="4325470" y="6315100"/>
            <a:ext cx="465605" cy="200055"/>
          </a:xfrm>
          <a:prstGeom prst="rect">
            <a:avLst/>
          </a:prstGeom>
          <a:noFill/>
        </p:spPr>
        <p:txBody>
          <a:bodyPr wrap="square" rtlCol="0">
            <a:spAutoFit/>
          </a:bodyPr>
          <a:lstStyle/>
          <a:p>
            <a:r>
              <a:rPr kumimoji="1" lang="ja-JP" altLang="en-US" sz="700" dirty="0">
                <a:solidFill>
                  <a:schemeClr val="accent2"/>
                </a:solidFill>
              </a:rPr>
              <a:t>そぜい</a:t>
            </a:r>
          </a:p>
        </p:txBody>
      </p:sp>
      <p:sp>
        <p:nvSpPr>
          <p:cNvPr id="7" name="テキスト ボックス 6">
            <a:extLst>
              <a:ext uri="{FF2B5EF4-FFF2-40B4-BE49-F238E27FC236}">
                <a16:creationId xmlns:a16="http://schemas.microsoft.com/office/drawing/2014/main" id="{9C573B1A-0521-4FBA-A5F8-72C3DB12DAD0}"/>
              </a:ext>
            </a:extLst>
          </p:cNvPr>
          <p:cNvSpPr txBox="1"/>
          <p:nvPr/>
        </p:nvSpPr>
        <p:spPr>
          <a:xfrm>
            <a:off x="6572810" y="332944"/>
            <a:ext cx="2333065" cy="200055"/>
          </a:xfrm>
          <a:prstGeom prst="rect">
            <a:avLst/>
          </a:prstGeom>
          <a:noFill/>
        </p:spPr>
        <p:txBody>
          <a:bodyPr wrap="square" rtlCol="0">
            <a:spAutoFit/>
          </a:bodyPr>
          <a:lstStyle/>
          <a:p>
            <a:r>
              <a:rPr kumimoji="1" lang="ja-JP" altLang="en-US" sz="700" dirty="0">
                <a:solidFill>
                  <a:schemeClr val="accent2"/>
                </a:solidFill>
              </a:rPr>
              <a:t>せんだいこく</a:t>
            </a:r>
            <a:r>
              <a:rPr kumimoji="1" lang="ja-JP" altLang="en-US" sz="700" dirty="0" err="1">
                <a:solidFill>
                  <a:schemeClr val="accent2"/>
                </a:solidFill>
              </a:rPr>
              <a:t>ぜいきょく</a:t>
            </a:r>
            <a:endParaRPr kumimoji="1" lang="ja-JP" altLang="en-US" sz="7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10</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6752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都道府県・市区</a:t>
            </a:r>
            <a:r>
              <a:rPr lang="ja-JP" altLang="en-US" sz="1200" dirty="0">
                <a:solidFill>
                  <a:schemeClr val="bg1"/>
                </a:solidFill>
                <a:latin typeface="+mn-ea"/>
                <a:ea typeface="+mn-ea"/>
              </a:rPr>
              <a:t>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lang="ja-JP" altLang="en-US" sz="1200" dirty="0">
                <a:solidFill>
                  <a:schemeClr val="bg1"/>
                </a:solidFill>
                <a:latin typeface="+mn-ea"/>
                <a:ea typeface="+mn-ea"/>
              </a:rPr>
              <a:t>都道府県</a:t>
            </a:r>
            <a:r>
              <a:rPr lang="ja-JP" altLang="en-US" sz="1200" dirty="0">
                <a:solidFill>
                  <a:schemeClr val="bg1"/>
                </a:solidFill>
                <a:latin typeface="+mn-ea"/>
              </a:rPr>
              <a:t>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491388"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491388"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都道府県・市区町村議会議員を選びます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都道府県知事・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市区町村長を選びます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grpSp>
      <p:sp>
        <p:nvSpPr>
          <p:cNvPr id="59" name="テキスト ボックス 58">
            <a:extLst>
              <a:ext uri="{FF2B5EF4-FFF2-40B4-BE49-F238E27FC236}">
                <a16:creationId xmlns:a16="http://schemas.microsoft.com/office/drawing/2014/main" id="{F42A50E5-F2CC-4722-982A-0FDA7CAB91B5}"/>
              </a:ext>
            </a:extLst>
          </p:cNvPr>
          <p:cNvSpPr txBox="1"/>
          <p:nvPr/>
        </p:nvSpPr>
        <p:spPr>
          <a:xfrm>
            <a:off x="1553282" y="852371"/>
            <a:ext cx="616779" cy="215444"/>
          </a:xfrm>
          <a:prstGeom prst="rect">
            <a:avLst/>
          </a:prstGeom>
          <a:noFill/>
        </p:spPr>
        <p:txBody>
          <a:bodyPr wrap="square" rtlCol="0">
            <a:spAutoFit/>
          </a:bodyPr>
          <a:lstStyle/>
          <a:p>
            <a:r>
              <a:rPr kumimoji="1" lang="ja-JP" altLang="en-US" sz="800" b="1" dirty="0"/>
              <a:t>ほうりつ</a:t>
            </a:r>
          </a:p>
        </p:txBody>
      </p:sp>
      <p:sp>
        <p:nvSpPr>
          <p:cNvPr id="60" name="テキスト ボックス 59">
            <a:extLst>
              <a:ext uri="{FF2B5EF4-FFF2-40B4-BE49-F238E27FC236}">
                <a16:creationId xmlns:a16="http://schemas.microsoft.com/office/drawing/2014/main" id="{D98CBA75-978E-4E33-BC0F-2B689D9CF139}"/>
              </a:ext>
            </a:extLst>
          </p:cNvPr>
          <p:cNvSpPr txBox="1"/>
          <p:nvPr/>
        </p:nvSpPr>
        <p:spPr>
          <a:xfrm>
            <a:off x="1314884" y="1802593"/>
            <a:ext cx="616779" cy="215444"/>
          </a:xfrm>
          <a:prstGeom prst="rect">
            <a:avLst/>
          </a:prstGeom>
          <a:noFill/>
        </p:spPr>
        <p:txBody>
          <a:bodyPr wrap="square" rtlCol="0">
            <a:spAutoFit/>
          </a:bodyPr>
          <a:lstStyle/>
          <a:p>
            <a:pPr algn="ctr"/>
            <a:r>
              <a:rPr kumimoji="1" lang="ja-JP" altLang="en-US" sz="800" b="1" dirty="0"/>
              <a:t>ないかく</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0"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0B974F1D-ECDA-431D-A11E-A1389DF4A8A5}"/>
              </a:ext>
            </a:extLst>
          </p:cNvPr>
          <p:cNvGraphicFramePr/>
          <p:nvPr>
            <p:extLst>
              <p:ext uri="{D42A27DB-BD31-4B8C-83A1-F6EECF244321}">
                <p14:modId xmlns:p14="http://schemas.microsoft.com/office/powerpoint/2010/main" val="1824740067"/>
              </p:ext>
            </p:extLst>
          </p:nvPr>
        </p:nvGraphicFramePr>
        <p:xfrm>
          <a:off x="4928042" y="2153354"/>
          <a:ext cx="3710572" cy="3301866"/>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fld id="{12C3962C-59A4-486A-8D44-A9781E017F69}" type="slidenum">
              <a:rPr lang="en-US" altLang="ja-JP" smtClean="0"/>
              <a:pPr>
                <a:defRPr/>
              </a:pPr>
              <a:t>11</a:t>
            </a:fld>
            <a:endParaRPr lang="en-US" altLang="ja-JP" dirty="0"/>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extLst>
              <p:ext uri="{D42A27DB-BD31-4B8C-83A1-F6EECF244321}">
                <p14:modId xmlns:p14="http://schemas.microsoft.com/office/powerpoint/2010/main" val="3763685727"/>
              </p:ext>
            </p:extLst>
          </p:nvPr>
        </p:nvGraphicFramePr>
        <p:xfrm>
          <a:off x="398615"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zh-TW" sz="1300" dirty="0">
                  <a:solidFill>
                    <a:srgbClr val="000000"/>
                  </a:solidFill>
                  <a:latin typeface="HGPｺﾞｼｯｸE" panose="020B0900000000000000" pitchFamily="50" charset="-128"/>
                  <a:ea typeface="HGPｺﾞｼｯｸE" panose="020B0900000000000000" pitchFamily="50" charset="-128"/>
                </a:rPr>
                <a:t>115</a:t>
              </a:r>
              <a:r>
                <a:rPr lang="zh-TW" altLang="en-US" sz="1300" dirty="0">
                  <a:solidFill>
                    <a:srgbClr val="000000"/>
                  </a:solidFill>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1,978</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386438" y="4504985"/>
            <a:ext cx="1734926" cy="461665"/>
          </a:xfrm>
          <a:prstGeom prst="rect">
            <a:avLst/>
          </a:prstGeom>
          <a:noFill/>
        </p:spPr>
        <p:txBody>
          <a:bodyPr wrap="square" rtlCol="0">
            <a:spAutoFit/>
          </a:bodyPr>
          <a:lstStyle/>
          <a:p>
            <a:pPr algn="ctr"/>
            <a:r>
              <a:rPr kumimoji="1" lang="ja-JP" altLang="en-US" sz="2400" dirty="0">
                <a:solidFill>
                  <a:srgbClr val="FF0000"/>
                </a:solidFill>
                <a:latin typeface="HGPｺﾞｼｯｸE" panose="020B0900000000000000" pitchFamily="50" charset="-128"/>
                <a:ea typeface="HGPｺﾞｼｯｸE" panose="020B0900000000000000" pitchFamily="50" charset="-128"/>
              </a:rPr>
              <a:t>税金</a:t>
            </a:r>
            <a:r>
              <a:rPr kumimoji="1" lang="ja-JP" altLang="en-US" sz="1600" dirty="0">
                <a:latin typeface="HGPｺﾞｼｯｸE" panose="020B0900000000000000" pitchFamily="50" charset="-128"/>
                <a:ea typeface="HGPｺﾞｼｯｸE" panose="020B0900000000000000" pitchFamily="50" charset="-128"/>
              </a:rPr>
              <a:t>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12768" y="2868841"/>
            <a:ext cx="1651728" cy="892552"/>
          </a:xfrm>
          <a:prstGeom prst="rect">
            <a:avLst/>
          </a:prstGeom>
          <a:noFill/>
          <a:ln>
            <a:noFill/>
          </a:ln>
        </p:spPr>
        <p:txBody>
          <a:bodyPr wrap="square" rtlCol="0">
            <a:spAutoFit/>
          </a:bodyPr>
          <a:lstStyle/>
          <a:p>
            <a:pPr algn="ctr"/>
            <a:r>
              <a:rPr lang="ja-JP" altLang="en-US" sz="2000" dirty="0">
                <a:ln w="5080">
                  <a:noFill/>
                </a:ln>
                <a:latin typeface="HGPｺﾞｼｯｸE" panose="020B0900000000000000" pitchFamily="50" charset="-128"/>
                <a:ea typeface="HGPｺﾞｼｯｸE" panose="020B0900000000000000" pitchFamily="50" charset="-128"/>
              </a:rPr>
              <a:t>公債金</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latin typeface="HGPｺﾞｼｯｸE" panose="020B0900000000000000" pitchFamily="50" charset="-128"/>
                <a:ea typeface="HGPｺﾞｼｯｸE" panose="020B0900000000000000" pitchFamily="50" charset="-128"/>
              </a:rPr>
              <a:t>24</a:t>
            </a:r>
            <a:r>
              <a:rPr kumimoji="1" lang="en-US" altLang="ja-JP" sz="1600" dirty="0">
                <a:ln w="5080">
                  <a:noFill/>
                </a:ln>
                <a:effectLst/>
                <a:latin typeface="HGPｺﾞｼｯｸE" panose="020B0900000000000000" pitchFamily="50" charset="-128"/>
                <a:ea typeface="HGPｺﾞｼｯｸE" panose="020B0900000000000000" pitchFamily="50" charset="-128"/>
              </a:rPr>
              <a:t>.9%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608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 </a:t>
            </a:r>
            <a:r>
              <a:rPr kumimoji="1" lang="en-US" altLang="ja-JP" sz="1600" dirty="0">
                <a:latin typeface="HGPｺﾞｼｯｸE" panose="020B0900000000000000" pitchFamily="50" charset="-128"/>
                <a:ea typeface="HGPｺﾞｼｯｸE" panose="020B0900000000000000" pitchFamily="50" charset="-128"/>
              </a:rPr>
              <a:t>7.5%</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684351" y="1178574"/>
            <a:ext cx="2265754" cy="1138773"/>
          </a:xfrm>
          <a:prstGeom prst="rect">
            <a:avLst/>
          </a:prstGeom>
          <a:noFill/>
        </p:spPr>
        <p:txBody>
          <a:bodyPr wrap="square" rtlCol="0">
            <a:spAutoFit/>
          </a:bodyPr>
          <a:lstStyle/>
          <a:p>
            <a:pPr algn="ctr"/>
            <a:r>
              <a:rPr kumimoji="1" lang="ja-JP" altLang="en-US" sz="2000" dirty="0">
                <a:solidFill>
                  <a:srgbClr val="FF0000"/>
                </a:solidFill>
                <a:latin typeface="HGPｺﾞｼｯｸE" panose="020B0900000000000000" pitchFamily="50" charset="-128"/>
                <a:ea typeface="HGPｺﾞｼｯｸE" panose="020B0900000000000000" pitchFamily="50" charset="-128"/>
              </a:rPr>
              <a:t>社会保障費</a:t>
            </a:r>
            <a:endParaRPr kumimoji="1" lang="en-US" altLang="ja-JP" sz="2000" dirty="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30562" y="4684456"/>
            <a:ext cx="1497233" cy="1084912"/>
          </a:xfrm>
          <a:prstGeom prst="rect">
            <a:avLst/>
          </a:prstGeom>
          <a:noFill/>
        </p:spPr>
        <p:txBody>
          <a:bodyPr wrap="square" rtlCol="0">
            <a:spAutoFit/>
          </a:bodyPr>
          <a:lstStyle/>
          <a:p>
            <a:pPr algn="ctr">
              <a:lnSpc>
                <a:spcPts val="1300"/>
              </a:lnSpc>
            </a:pPr>
            <a:r>
              <a:rPr kumimoji="1" lang="ja-JP" altLang="en-US" sz="1600" kern="0" dirty="0">
                <a:latin typeface="HGPｺﾞｼｯｸE" panose="020B0900000000000000" pitchFamily="50" charset="-128"/>
                <a:ea typeface="HGPｺﾞｼｯｸE" panose="020B0900000000000000" pitchFamily="50" charset="-128"/>
              </a:rPr>
              <a:t>道路や</a:t>
            </a:r>
            <a:endParaRPr kumimoji="1" lang="en-US" altLang="ja-JP" sz="1600" kern="0" dirty="0">
              <a:latin typeface="HGPｺﾞｼｯｸE" panose="020B0900000000000000" pitchFamily="50" charset="-128"/>
              <a:ea typeface="HGPｺﾞｼｯｸE" panose="020B0900000000000000" pitchFamily="50" charset="-128"/>
            </a:endParaRPr>
          </a:p>
          <a:p>
            <a:pPr algn="ctr">
              <a:lnSpc>
                <a:spcPts val="1300"/>
              </a:lnSpc>
            </a:pPr>
            <a:endParaRPr kumimoji="1" lang="en-US" altLang="ja-JP" sz="1400" kern="0" dirty="0">
              <a:latin typeface="HGPｺﾞｼｯｸE" panose="020B0900000000000000" pitchFamily="50" charset="-128"/>
              <a:ea typeface="HGPｺﾞｼｯｸE" panose="020B0900000000000000" pitchFamily="50" charset="-128"/>
            </a:endParaRPr>
          </a:p>
          <a:p>
            <a:pPr algn="ctr">
              <a:lnSpc>
                <a:spcPts val="1300"/>
              </a:lnSpc>
            </a:pPr>
            <a:r>
              <a:rPr kumimoji="1" lang="ja-JP" altLang="en-US" sz="1600" kern="0" dirty="0">
                <a:latin typeface="HGPｺﾞｼｯｸE" panose="020B0900000000000000" pitchFamily="50" charset="-128"/>
                <a:ea typeface="HGPｺﾞｼｯｸE" panose="020B0900000000000000" pitchFamily="50" charset="-128"/>
              </a:rPr>
              <a:t>住宅などの</a:t>
            </a:r>
            <a:endParaRPr kumimoji="1" lang="en-US" altLang="ja-JP" sz="1600" kern="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6013114" y="5676943"/>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762672" y="4594852"/>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529901" y="1791571"/>
            <a:ext cx="2051563" cy="1329210"/>
          </a:xfrm>
          <a:prstGeom prst="rect">
            <a:avLst/>
          </a:prstGeom>
          <a:noFill/>
        </p:spPr>
        <p:txBody>
          <a:bodyPr wrap="square" rtlCol="0">
            <a:spAutoFit/>
          </a:bodyPr>
          <a:lstStyle/>
          <a:p>
            <a:pPr algn="ctr">
              <a:lnSpc>
                <a:spcPts val="2500"/>
              </a:lnSpc>
            </a:pPr>
            <a:r>
              <a:rPr kumimoji="1" lang="ja-JP" altLang="en-US" sz="2000" dirty="0">
                <a:latin typeface="HGPｺﾞｼｯｸE" panose="020B0900000000000000" pitchFamily="50" charset="-128"/>
                <a:ea typeface="HGPｺﾞｼｯｸE" panose="020B0900000000000000" pitchFamily="50" charset="-128"/>
              </a:rPr>
              <a:t>国債費</a:t>
            </a:r>
            <a:endParaRPr kumimoji="1" lang="en-US" altLang="ja-JP" sz="2000" dirty="0">
              <a:latin typeface="HGPｺﾞｼｯｸE" panose="020B0900000000000000" pitchFamily="50" charset="-128"/>
              <a:ea typeface="HGPｺﾞｼｯｸE" panose="020B0900000000000000" pitchFamily="50" charset="-128"/>
            </a:endParaRP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利子をはらったりするために）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831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408747" y="1746707"/>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579683" y="3131843"/>
            <a:ext cx="1348446" cy="1300682"/>
            <a:chOff x="1903536" y="3951980"/>
            <a:chExt cx="1609194"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6" y="4348234"/>
              <a:ext cx="1609194"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a:t>
              </a:r>
              <a:r>
                <a:rPr lang="en-US" altLang="zh-TW" sz="1300" dirty="0">
                  <a:solidFill>
                    <a:srgbClr val="000000"/>
                  </a:solidFill>
                  <a:latin typeface="HGPｺﾞｼｯｸE" panose="020B0900000000000000" pitchFamily="50" charset="-128"/>
                  <a:ea typeface="HGPｺﾞｼｯｸE" panose="020B0900000000000000" pitchFamily="50" charset="-128"/>
                </a:rPr>
                <a:t>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dirty="0">
                  <a:solidFill>
                    <a:srgbClr val="000000"/>
                  </a:solidFill>
                  <a:latin typeface="HGPｺﾞｼｯｸE" panose="020B0900000000000000" pitchFamily="50" charset="-128"/>
                  <a:ea typeface="HGPｺﾞｼｯｸE" panose="020B0900000000000000" pitchFamily="50" charset="-128"/>
                </a:rPr>
                <a:t>1,978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6156942" y="2317347"/>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348691" y="4966650"/>
            <a:ext cx="953804" cy="285857"/>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17574" y="4966650"/>
            <a:ext cx="213128" cy="67862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677925" y="4612286"/>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税金の使い道を見てみよう</a:t>
            </a:r>
          </a:p>
        </p:txBody>
      </p:sp>
      <p:sp>
        <p:nvSpPr>
          <p:cNvPr id="29" name="角丸四角形 40">
            <a:extLst>
              <a:ext uri="{FF2B5EF4-FFF2-40B4-BE49-F238E27FC236}">
                <a16:creationId xmlns:a16="http://schemas.microsoft.com/office/drawing/2014/main" id="{AA63710B-99C0-456D-A8C2-156E3E69CA5D}"/>
              </a:ext>
            </a:extLst>
          </p:cNvPr>
          <p:cNvSpPr/>
          <p:nvPr/>
        </p:nvSpPr>
        <p:spPr>
          <a:xfrm>
            <a:off x="155743" y="6465411"/>
            <a:ext cx="4661265" cy="189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1050" dirty="0">
                <a:solidFill>
                  <a:schemeClr val="tx1"/>
                </a:solidFill>
                <a:latin typeface="+mn-ea"/>
              </a:rPr>
              <a:t>※</a:t>
            </a:r>
            <a:r>
              <a:rPr lang="ja-JP" altLang="en-US" sz="1050" dirty="0">
                <a:solidFill>
                  <a:schemeClr val="tx1"/>
                </a:solidFill>
                <a:latin typeface="+mn-ea"/>
              </a:rPr>
              <a:t>出所：財務省</a:t>
            </a:r>
            <a:r>
              <a:rPr lang="en-US" altLang="ja-JP" sz="1050" dirty="0">
                <a:solidFill>
                  <a:schemeClr val="tx1"/>
                </a:solidFill>
                <a:latin typeface="+mn-ea"/>
              </a:rPr>
              <a:t>｢</a:t>
            </a:r>
            <a:r>
              <a:rPr lang="ja-JP" altLang="en-US" sz="1050" dirty="0">
                <a:solidFill>
                  <a:schemeClr val="tx1"/>
                </a:solidFill>
                <a:latin typeface="+mn-ea"/>
              </a:rPr>
              <a:t>令和</a:t>
            </a:r>
            <a:r>
              <a:rPr lang="en-US" altLang="ja-JP" sz="1050" dirty="0">
                <a:solidFill>
                  <a:schemeClr val="tx1"/>
                </a:solidFill>
                <a:latin typeface="+mn-ea"/>
              </a:rPr>
              <a:t>7</a:t>
            </a:r>
            <a:r>
              <a:rPr lang="ja-JP" altLang="en-US" sz="1050" dirty="0">
                <a:solidFill>
                  <a:schemeClr val="tx1"/>
                </a:solidFill>
                <a:latin typeface="+mn-ea"/>
              </a:rPr>
              <a:t>年度予算及び財政投融資計画の説明」　　　</a:t>
            </a:r>
          </a:p>
        </p:txBody>
      </p:sp>
      <p:pic>
        <p:nvPicPr>
          <p:cNvPr id="8" name="図 7">
            <a:extLst>
              <a:ext uri="{FF2B5EF4-FFF2-40B4-BE49-F238E27FC236}">
                <a16:creationId xmlns:a16="http://schemas.microsoft.com/office/drawing/2014/main" id="{DEA0049E-6E81-4C6A-AE38-CEF704E3F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4345" y="2153354"/>
            <a:ext cx="1138773" cy="1138773"/>
          </a:xfrm>
          <a:prstGeom prst="rect">
            <a:avLst/>
          </a:prstGeom>
        </p:spPr>
      </p:pic>
      <p:pic>
        <p:nvPicPr>
          <p:cNvPr id="10" name="図 9">
            <a:extLst>
              <a:ext uri="{FF2B5EF4-FFF2-40B4-BE49-F238E27FC236}">
                <a16:creationId xmlns:a16="http://schemas.microsoft.com/office/drawing/2014/main" id="{96F08B74-FB31-4DE4-8519-2365A87EE4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6754" y="5433117"/>
            <a:ext cx="1181503" cy="1181503"/>
          </a:xfrm>
          <a:prstGeom prst="rect">
            <a:avLst/>
          </a:prstGeom>
        </p:spPr>
      </p:pic>
      <p:pic>
        <p:nvPicPr>
          <p:cNvPr id="12" name="図 11">
            <a:extLst>
              <a:ext uri="{FF2B5EF4-FFF2-40B4-BE49-F238E27FC236}">
                <a16:creationId xmlns:a16="http://schemas.microsoft.com/office/drawing/2014/main" id="{E53B87C9-5578-41D7-9D89-54500F7A6C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3133" y="5476453"/>
            <a:ext cx="1144300" cy="1144300"/>
          </a:xfrm>
          <a:prstGeom prst="rect">
            <a:avLst/>
          </a:prstGeom>
        </p:spPr>
      </p:pic>
      <p:sp>
        <p:nvSpPr>
          <p:cNvPr id="34" name="テキスト ボックス 33">
            <a:extLst>
              <a:ext uri="{FF2B5EF4-FFF2-40B4-BE49-F238E27FC236}">
                <a16:creationId xmlns:a16="http://schemas.microsoft.com/office/drawing/2014/main" id="{F65B8F35-D1D5-4375-A346-0D29846755AA}"/>
              </a:ext>
            </a:extLst>
          </p:cNvPr>
          <p:cNvSpPr txBox="1"/>
          <p:nvPr/>
        </p:nvSpPr>
        <p:spPr>
          <a:xfrm>
            <a:off x="583607" y="2761119"/>
            <a:ext cx="764050" cy="215444"/>
          </a:xfrm>
          <a:prstGeom prst="rect">
            <a:avLst/>
          </a:prstGeom>
          <a:noFill/>
        </p:spPr>
        <p:txBody>
          <a:bodyPr wrap="square" rtlCol="0">
            <a:spAutoFit/>
          </a:bodyPr>
          <a:lstStyle/>
          <a:p>
            <a:r>
              <a:rPr kumimoji="1" lang="ja-JP" altLang="en-US" sz="800" b="1" dirty="0"/>
              <a:t>こうさいきん</a:t>
            </a:r>
          </a:p>
        </p:txBody>
      </p:sp>
      <p:sp>
        <p:nvSpPr>
          <p:cNvPr id="35" name="テキスト ボックス 34">
            <a:extLst>
              <a:ext uri="{FF2B5EF4-FFF2-40B4-BE49-F238E27FC236}">
                <a16:creationId xmlns:a16="http://schemas.microsoft.com/office/drawing/2014/main" id="{FA75EC4B-AD4C-4659-BD6A-E34404BAA504}"/>
              </a:ext>
            </a:extLst>
          </p:cNvPr>
          <p:cNvSpPr txBox="1"/>
          <p:nvPr/>
        </p:nvSpPr>
        <p:spPr>
          <a:xfrm>
            <a:off x="1724058" y="3333669"/>
            <a:ext cx="764050" cy="215444"/>
          </a:xfrm>
          <a:prstGeom prst="rect">
            <a:avLst/>
          </a:prstGeom>
          <a:noFill/>
        </p:spPr>
        <p:txBody>
          <a:bodyPr wrap="square" rtlCol="0">
            <a:spAutoFit/>
          </a:bodyPr>
          <a:lstStyle/>
          <a:p>
            <a:r>
              <a:rPr kumimoji="1" lang="ja-JP" altLang="en-US" sz="800" b="1" dirty="0" err="1"/>
              <a:t>さいにゅう</a:t>
            </a:r>
            <a:endParaRPr kumimoji="1" lang="ja-JP" altLang="en-US" sz="800" b="1" dirty="0"/>
          </a:p>
        </p:txBody>
      </p:sp>
      <p:sp>
        <p:nvSpPr>
          <p:cNvPr id="36" name="テキスト ボックス 35">
            <a:extLst>
              <a:ext uri="{FF2B5EF4-FFF2-40B4-BE49-F238E27FC236}">
                <a16:creationId xmlns:a16="http://schemas.microsoft.com/office/drawing/2014/main" id="{EFA7FCD3-ABE9-4851-9B5A-8D4595D0895E}"/>
              </a:ext>
            </a:extLst>
          </p:cNvPr>
          <p:cNvSpPr txBox="1"/>
          <p:nvPr/>
        </p:nvSpPr>
        <p:spPr>
          <a:xfrm>
            <a:off x="6250644" y="3321278"/>
            <a:ext cx="764050" cy="215444"/>
          </a:xfrm>
          <a:prstGeom prst="rect">
            <a:avLst/>
          </a:prstGeom>
          <a:noFill/>
        </p:spPr>
        <p:txBody>
          <a:bodyPr wrap="square" rtlCol="0">
            <a:spAutoFit/>
          </a:bodyPr>
          <a:lstStyle/>
          <a:p>
            <a:r>
              <a:rPr kumimoji="1" lang="ja-JP" altLang="en-US" sz="800" b="1" dirty="0" err="1"/>
              <a:t>さいしゅつ</a:t>
            </a:r>
            <a:endParaRPr kumimoji="1" lang="ja-JP" altLang="en-US" sz="800" b="1" dirty="0"/>
          </a:p>
        </p:txBody>
      </p:sp>
      <p:sp>
        <p:nvSpPr>
          <p:cNvPr id="37" name="テキスト ボックス 36">
            <a:extLst>
              <a:ext uri="{FF2B5EF4-FFF2-40B4-BE49-F238E27FC236}">
                <a16:creationId xmlns:a16="http://schemas.microsoft.com/office/drawing/2014/main" id="{B65CB8B2-852F-4116-B3F4-D7CB7F25EA8A}"/>
              </a:ext>
            </a:extLst>
          </p:cNvPr>
          <p:cNvSpPr txBox="1"/>
          <p:nvPr/>
        </p:nvSpPr>
        <p:spPr>
          <a:xfrm>
            <a:off x="7806754" y="1103290"/>
            <a:ext cx="764050" cy="215444"/>
          </a:xfrm>
          <a:prstGeom prst="rect">
            <a:avLst/>
          </a:prstGeom>
          <a:noFill/>
        </p:spPr>
        <p:txBody>
          <a:bodyPr wrap="square" rtlCol="0">
            <a:spAutoFit/>
          </a:bodyPr>
          <a:lstStyle/>
          <a:p>
            <a:r>
              <a:rPr kumimoji="1" lang="ja-JP" altLang="en-US" sz="800" b="1" dirty="0">
                <a:solidFill>
                  <a:srgbClr val="FF0000"/>
                </a:solidFill>
              </a:rPr>
              <a:t>ほし</a:t>
            </a:r>
            <a:r>
              <a:rPr kumimoji="1" lang="ja-JP" altLang="en-US" sz="800" b="1" dirty="0" err="1">
                <a:solidFill>
                  <a:srgbClr val="FF0000"/>
                </a:solidFill>
              </a:rPr>
              <a:t>ょうひ</a:t>
            </a:r>
            <a:endParaRPr kumimoji="1" lang="ja-JP" altLang="en-US" sz="800" b="1" dirty="0">
              <a:solidFill>
                <a:srgbClr val="FF0000"/>
              </a:solidFill>
            </a:endParaRPr>
          </a:p>
        </p:txBody>
      </p:sp>
      <p:sp>
        <p:nvSpPr>
          <p:cNvPr id="38" name="テキスト ボックス 37">
            <a:extLst>
              <a:ext uri="{FF2B5EF4-FFF2-40B4-BE49-F238E27FC236}">
                <a16:creationId xmlns:a16="http://schemas.microsoft.com/office/drawing/2014/main" id="{0A5DCE34-21A9-4A8C-B26F-9F4651AD8AB9}"/>
              </a:ext>
            </a:extLst>
          </p:cNvPr>
          <p:cNvSpPr txBox="1"/>
          <p:nvPr/>
        </p:nvSpPr>
        <p:spPr>
          <a:xfrm>
            <a:off x="7797751" y="4828687"/>
            <a:ext cx="764050" cy="215444"/>
          </a:xfrm>
          <a:prstGeom prst="rect">
            <a:avLst/>
          </a:prstGeom>
          <a:noFill/>
        </p:spPr>
        <p:txBody>
          <a:bodyPr wrap="square" rtlCol="0">
            <a:spAutoFit/>
          </a:bodyPr>
          <a:lstStyle/>
          <a:p>
            <a:r>
              <a:rPr kumimoji="1" lang="ja-JP" altLang="en-US" sz="800" b="1" dirty="0" err="1"/>
              <a:t>じゅう</a:t>
            </a:r>
            <a:r>
              <a:rPr kumimoji="1" lang="ja-JP" altLang="en-US" sz="800" b="1" dirty="0"/>
              <a:t>たく</a:t>
            </a:r>
          </a:p>
        </p:txBody>
      </p:sp>
      <p:sp>
        <p:nvSpPr>
          <p:cNvPr id="39" name="角丸四角形 40">
            <a:extLst>
              <a:ext uri="{FF2B5EF4-FFF2-40B4-BE49-F238E27FC236}">
                <a16:creationId xmlns:a16="http://schemas.microsoft.com/office/drawing/2014/main" id="{38DBBACA-33C0-4B9D-905E-494B2C580239}"/>
              </a:ext>
            </a:extLst>
          </p:cNvPr>
          <p:cNvSpPr/>
          <p:nvPr/>
        </p:nvSpPr>
        <p:spPr>
          <a:xfrm flipH="1">
            <a:off x="1969949" y="6381557"/>
            <a:ext cx="380546" cy="119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a:solidFill>
                  <a:schemeClr val="tx1"/>
                </a:solidFill>
                <a:latin typeface="+mn-ea"/>
              </a:rPr>
              <a:t>およ</a:t>
            </a:r>
          </a:p>
        </p:txBody>
      </p:sp>
      <p:sp>
        <p:nvSpPr>
          <p:cNvPr id="40" name="角丸四角形 40">
            <a:extLst>
              <a:ext uri="{FF2B5EF4-FFF2-40B4-BE49-F238E27FC236}">
                <a16:creationId xmlns:a16="http://schemas.microsoft.com/office/drawing/2014/main" id="{9439D8E5-7C70-44AF-8485-4193835E76B0}"/>
              </a:ext>
            </a:extLst>
          </p:cNvPr>
          <p:cNvSpPr/>
          <p:nvPr/>
        </p:nvSpPr>
        <p:spPr>
          <a:xfrm flipH="1">
            <a:off x="2253901" y="6373009"/>
            <a:ext cx="1128095" cy="13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ざい</a:t>
            </a:r>
            <a:r>
              <a:rPr lang="ja-JP" altLang="en-US" sz="600" dirty="0">
                <a:solidFill>
                  <a:schemeClr val="tx1"/>
                </a:solidFill>
                <a:latin typeface="+mn-ea"/>
              </a:rPr>
              <a:t>せいとうゆうしけいかく</a:t>
            </a:r>
          </a:p>
        </p:txBody>
      </p:sp>
      <p:cxnSp>
        <p:nvCxnSpPr>
          <p:cNvPr id="44" name="直線コネクタ 43">
            <a:extLst>
              <a:ext uri="{FF2B5EF4-FFF2-40B4-BE49-F238E27FC236}">
                <a16:creationId xmlns:a16="http://schemas.microsoft.com/office/drawing/2014/main" id="{CB5FD993-899A-4C86-9A2C-609782037CBC}"/>
              </a:ext>
            </a:extLst>
          </p:cNvPr>
          <p:cNvCxnSpPr>
            <a:cxnSpLocks/>
          </p:cNvCxnSpPr>
          <p:nvPr/>
        </p:nvCxnSpPr>
        <p:spPr bwMode="auto">
          <a:xfrm flipH="1" flipV="1">
            <a:off x="4682606" y="3165645"/>
            <a:ext cx="755756" cy="571575"/>
          </a:xfrm>
          <a:prstGeom prst="line">
            <a:avLst/>
          </a:prstGeom>
          <a:noFill/>
          <a:ln w="12700" cap="flat" cmpd="sng" algn="ctr">
            <a:solidFill>
              <a:schemeClr val="tx1"/>
            </a:solidFill>
            <a:prstDash val="solid"/>
            <a:round/>
            <a:headEnd type="oval"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秋田県の予算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grpSp>
        <p:nvGrpSpPr>
          <p:cNvPr id="5" name="グループ化 4">
            <a:extLst>
              <a:ext uri="{FF2B5EF4-FFF2-40B4-BE49-F238E27FC236}">
                <a16:creationId xmlns:a16="http://schemas.microsoft.com/office/drawing/2014/main" id="{95048E3C-2714-82F5-E691-24B1F3CA00F9}"/>
              </a:ext>
            </a:extLst>
          </p:cNvPr>
          <p:cNvGrpSpPr/>
          <p:nvPr/>
        </p:nvGrpSpPr>
        <p:grpSpPr>
          <a:xfrm>
            <a:off x="54075" y="1837166"/>
            <a:ext cx="9668203" cy="3929267"/>
            <a:chOff x="443525" y="2391939"/>
            <a:chExt cx="9261794" cy="3683779"/>
          </a:xfrm>
        </p:grpSpPr>
        <p:graphicFrame>
          <p:nvGraphicFramePr>
            <p:cNvPr id="6" name="グラフ 5">
              <a:extLst>
                <a:ext uri="{FF2B5EF4-FFF2-40B4-BE49-F238E27FC236}">
                  <a16:creationId xmlns:a16="http://schemas.microsoft.com/office/drawing/2014/main" id="{1D75A731-813E-E2DA-12A3-2181E7F4814D}"/>
                </a:ext>
              </a:extLst>
            </p:cNvPr>
            <p:cNvGraphicFramePr/>
            <p:nvPr/>
          </p:nvGraphicFramePr>
          <p:xfrm>
            <a:off x="443525" y="2399320"/>
            <a:ext cx="3710573" cy="3301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nvGraphicFramePr>
          <p:xfrm>
            <a:off x="4941843" y="2391939"/>
            <a:ext cx="3710573" cy="3301867"/>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グループ化 7">
              <a:extLst>
                <a:ext uri="{FF2B5EF4-FFF2-40B4-BE49-F238E27FC236}">
                  <a16:creationId xmlns:a16="http://schemas.microsoft.com/office/drawing/2014/main" id="{D677B0A1-22D8-6F6F-69EF-BBE14B20E05E}"/>
                </a:ext>
              </a:extLst>
            </p:cNvPr>
            <p:cNvGrpSpPr/>
            <p:nvPr/>
          </p:nvGrpSpPr>
          <p:grpSpPr>
            <a:xfrm>
              <a:off x="6148441" y="3399913"/>
              <a:ext cx="1249027" cy="1300682"/>
              <a:chOff x="1974616" y="3951980"/>
              <a:chExt cx="1490552" cy="1490552"/>
            </a:xfrm>
          </p:grpSpPr>
          <p:sp>
            <p:nvSpPr>
              <p:cNvPr id="16393" name="楕円 16392">
                <a:extLst>
                  <a:ext uri="{FF2B5EF4-FFF2-40B4-BE49-F238E27FC236}">
                    <a16:creationId xmlns:a16="http://schemas.microsoft.com/office/drawing/2014/main" id="{54C5D6B6-142F-A6A8-5F32-B91E604B6D9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394" name="テキスト ボックス 16393">
                <a:extLst>
                  <a:ext uri="{FF2B5EF4-FFF2-40B4-BE49-F238E27FC236}">
                    <a16:creationId xmlns:a16="http://schemas.microsoft.com/office/drawing/2014/main" id="{B2F2DD10-D5E7-AF91-53D8-12005F190419}"/>
                  </a:ext>
                </a:extLst>
              </p:cNvPr>
              <p:cNvSpPr txBox="1"/>
              <p:nvPr/>
            </p:nvSpPr>
            <p:spPr>
              <a:xfrm>
                <a:off x="2090155" y="4373998"/>
                <a:ext cx="1259337" cy="6137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県の支出</a:t>
                </a:r>
                <a:endPar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5,773</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2" name="テキスト ボックス 11">
              <a:extLst>
                <a:ext uri="{FF2B5EF4-FFF2-40B4-BE49-F238E27FC236}">
                  <a16:creationId xmlns:a16="http://schemas.microsoft.com/office/drawing/2014/main" id="{37F66DCE-B825-519D-B2BF-1F028DBB3896}"/>
                </a:ext>
              </a:extLst>
            </p:cNvPr>
            <p:cNvSpPr txBox="1"/>
            <p:nvPr/>
          </p:nvSpPr>
          <p:spPr>
            <a:xfrm>
              <a:off x="794057" y="2919102"/>
              <a:ext cx="1641815" cy="548240"/>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23.1%</a:t>
              </a:r>
            </a:p>
          </p:txBody>
        </p:sp>
        <p:sp>
          <p:nvSpPr>
            <p:cNvPr id="13" name="テキスト ボックス 12">
              <a:extLst>
                <a:ext uri="{FF2B5EF4-FFF2-40B4-BE49-F238E27FC236}">
                  <a16:creationId xmlns:a16="http://schemas.microsoft.com/office/drawing/2014/main" id="{133C0806-2364-C270-50C8-D8071A74C759}"/>
                </a:ext>
              </a:extLst>
            </p:cNvPr>
            <p:cNvSpPr txBox="1"/>
            <p:nvPr/>
          </p:nvSpPr>
          <p:spPr>
            <a:xfrm>
              <a:off x="6742718" y="3700180"/>
              <a:ext cx="2962601" cy="865643"/>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公債費</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（県の借金を返したり</a:t>
              </a:r>
              <a:endParaRPr lang="en-US" altLang="ja-JP" sz="11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利子をはらったりするために）</a:t>
              </a:r>
              <a:endParaRPr lang="en-US" altLang="ja-JP" sz="11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15.8%</a:t>
              </a:r>
            </a:p>
          </p:txBody>
        </p:sp>
        <p:sp>
          <p:nvSpPr>
            <p:cNvPr id="15" name="テキスト ボックス 14">
              <a:extLst>
                <a:ext uri="{FF2B5EF4-FFF2-40B4-BE49-F238E27FC236}">
                  <a16:creationId xmlns:a16="http://schemas.microsoft.com/office/drawing/2014/main" id="{DF749437-35AC-96EF-C8DC-483EFC8E2517}"/>
                </a:ext>
              </a:extLst>
            </p:cNvPr>
            <p:cNvSpPr txBox="1"/>
            <p:nvPr/>
          </p:nvSpPr>
          <p:spPr>
            <a:xfrm>
              <a:off x="6876206" y="4787131"/>
              <a:ext cx="1497233" cy="840395"/>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民生費</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1800"/>
                </a:lnSpc>
              </a:pPr>
              <a:r>
                <a:rPr kumimoji="1" lang="ja-JP" altLang="en-US" sz="1100" dirty="0">
                  <a:latin typeface="HGPｺﾞｼｯｸE" panose="020B0900000000000000" pitchFamily="50" charset="-128"/>
                  <a:ea typeface="HGPｺﾞｼｯｸE" panose="020B0900000000000000" pitchFamily="50" charset="-128"/>
                </a:rPr>
                <a:t>（福祉の充実のために）</a:t>
              </a:r>
              <a:endParaRPr kumimoji="1" lang="en-US" altLang="ja-JP" sz="1100" dirty="0">
                <a:latin typeface="HGPｺﾞｼｯｸE" panose="020B0900000000000000" pitchFamily="50" charset="-128"/>
                <a:ea typeface="HGPｺﾞｼｯｸE" panose="020B0900000000000000" pitchFamily="50" charset="-128"/>
              </a:endParaRPr>
            </a:p>
            <a:p>
              <a:pPr algn="ctr">
                <a:lnSpc>
                  <a:spcPts val="1800"/>
                </a:lnSpc>
              </a:pPr>
              <a:r>
                <a:rPr kumimoji="1" lang="en-US" altLang="ja-JP" sz="1600" dirty="0">
                  <a:latin typeface="HGPｺﾞｼｯｸE" panose="020B0900000000000000" pitchFamily="50" charset="-128"/>
                  <a:ea typeface="HGPｺﾞｼｯｸE" panose="020B0900000000000000" pitchFamily="50" charset="-128"/>
                </a:rPr>
                <a:t>14.3%</a:t>
              </a:r>
            </a:p>
          </p:txBody>
        </p:sp>
        <p:sp>
          <p:nvSpPr>
            <p:cNvPr id="16" name="テキスト ボックス 15">
              <a:extLst>
                <a:ext uri="{FF2B5EF4-FFF2-40B4-BE49-F238E27FC236}">
                  <a16:creationId xmlns:a16="http://schemas.microsoft.com/office/drawing/2014/main" id="{B06F6E7E-AE3F-4894-9C6B-CDD3A2321BEB}"/>
                </a:ext>
              </a:extLst>
            </p:cNvPr>
            <p:cNvSpPr txBox="1"/>
            <p:nvPr/>
          </p:nvSpPr>
          <p:spPr>
            <a:xfrm>
              <a:off x="6631392" y="2746113"/>
              <a:ext cx="1620216" cy="865643"/>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教育費</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（教育や文化を</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さかんにするために）</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18.1%</a:t>
              </a:r>
            </a:p>
          </p:txBody>
        </p:sp>
        <p:sp>
          <p:nvSpPr>
            <p:cNvPr id="17" name="テキスト ボックス 16">
              <a:extLst>
                <a:ext uri="{FF2B5EF4-FFF2-40B4-BE49-F238E27FC236}">
                  <a16:creationId xmlns:a16="http://schemas.microsoft.com/office/drawing/2014/main" id="{7FD79010-EDB6-7C81-DF80-B1B5EBAB60D0}"/>
                </a:ext>
              </a:extLst>
            </p:cNvPr>
            <p:cNvSpPr txBox="1"/>
            <p:nvPr/>
          </p:nvSpPr>
          <p:spPr>
            <a:xfrm>
              <a:off x="4384867" y="5368776"/>
              <a:ext cx="1763572" cy="706942"/>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農林水産業費</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（農林漁業を助けるために）</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8.0%</a:t>
              </a:r>
            </a:p>
          </p:txBody>
        </p:sp>
        <p:sp>
          <p:nvSpPr>
            <p:cNvPr id="18" name="テキスト ボックス 17">
              <a:extLst>
                <a:ext uri="{FF2B5EF4-FFF2-40B4-BE49-F238E27FC236}">
                  <a16:creationId xmlns:a16="http://schemas.microsoft.com/office/drawing/2014/main" id="{47FD8929-AC0E-BE8C-E2E9-B668EC060A1A}"/>
                </a:ext>
              </a:extLst>
            </p:cNvPr>
            <p:cNvSpPr txBox="1"/>
            <p:nvPr/>
          </p:nvSpPr>
          <p:spPr>
            <a:xfrm>
              <a:off x="3999094" y="4708049"/>
              <a:ext cx="1829897" cy="702133"/>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商工費</a:t>
              </a:r>
              <a:endParaRPr lang="en-US" altLang="ja-JP" sz="1100" dirty="0">
                <a:latin typeface="HGPｺﾞｼｯｸE" panose="020B0900000000000000" pitchFamily="50" charset="-128"/>
                <a:ea typeface="HGPｺﾞｼｯｸE" panose="020B0900000000000000" pitchFamily="50" charset="-128"/>
              </a:endParaRPr>
            </a:p>
            <a:p>
              <a:pPr algn="ctr">
                <a:lnSpc>
                  <a:spcPts val="1600"/>
                </a:lnSpc>
              </a:pPr>
              <a:r>
                <a:rPr lang="ja-JP" altLang="en-US" sz="1100" dirty="0">
                  <a:latin typeface="HGPｺﾞｼｯｸE" panose="020B0900000000000000" pitchFamily="50" charset="-128"/>
                  <a:ea typeface="HGPｺﾞｼｯｸE" panose="020B0900000000000000" pitchFamily="50" charset="-128"/>
                </a:rPr>
                <a:t>（商工業を助けるために）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1600"/>
                </a:lnSpc>
              </a:pPr>
              <a:r>
                <a:rPr kumimoji="1" lang="en-US" altLang="ja-JP" sz="1600" dirty="0">
                  <a:latin typeface="HGPｺﾞｼｯｸE" panose="020B0900000000000000" pitchFamily="50" charset="-128"/>
                  <a:ea typeface="HGPｺﾞｼｯｸE" panose="020B0900000000000000" pitchFamily="50" charset="-128"/>
                </a:rPr>
                <a:t>6.6%</a:t>
              </a: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5890431" y="5025300"/>
              <a:ext cx="1324996" cy="8944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土木費</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（道路の整備や</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ja-JP" altLang="en-US" sz="1100" dirty="0">
                  <a:latin typeface="HGPｺﾞｼｯｸE" panose="020B0900000000000000" pitchFamily="50" charset="-128"/>
                  <a:ea typeface="HGPｺﾞｼｯｸE" panose="020B0900000000000000" pitchFamily="50" charset="-128"/>
                </a:rPr>
                <a:t>まちづくりのために）</a:t>
              </a:r>
              <a:endParaRPr kumimoji="1" lang="en-US" altLang="ja-JP" sz="11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10.1%</a:t>
              </a:r>
            </a:p>
          </p:txBody>
        </p:sp>
        <p:grpSp>
          <p:nvGrpSpPr>
            <p:cNvPr id="21" name="グループ化 20">
              <a:extLst>
                <a:ext uri="{FF2B5EF4-FFF2-40B4-BE49-F238E27FC236}">
                  <a16:creationId xmlns:a16="http://schemas.microsoft.com/office/drawing/2014/main" id="{60F7ED70-BE31-CCA7-2CD2-2D5529D9DF23}"/>
                </a:ext>
              </a:extLst>
            </p:cNvPr>
            <p:cNvGrpSpPr/>
            <p:nvPr/>
          </p:nvGrpSpPr>
          <p:grpSpPr>
            <a:xfrm>
              <a:off x="1702234" y="3399913"/>
              <a:ext cx="1249027" cy="1300681"/>
              <a:chOff x="1898228" y="3951980"/>
              <a:chExt cx="1490552" cy="1490551"/>
            </a:xfrm>
          </p:grpSpPr>
          <p:sp>
            <p:nvSpPr>
              <p:cNvPr id="16387" name="楕円 16386">
                <a:extLst>
                  <a:ext uri="{FF2B5EF4-FFF2-40B4-BE49-F238E27FC236}">
                    <a16:creationId xmlns:a16="http://schemas.microsoft.com/office/drawing/2014/main" id="{75DFE10B-4BFB-8D30-8991-7156597B4FC4}"/>
                  </a:ext>
                </a:extLst>
              </p:cNvPr>
              <p:cNvSpPr/>
              <p:nvPr/>
            </p:nvSpPr>
            <p:spPr bwMode="auto">
              <a:xfrm>
                <a:off x="1898228" y="3951980"/>
                <a:ext cx="1490552" cy="1490551"/>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388" name="テキスト ボックス 16387">
                <a:extLst>
                  <a:ext uri="{FF2B5EF4-FFF2-40B4-BE49-F238E27FC236}">
                    <a16:creationId xmlns:a16="http://schemas.microsoft.com/office/drawing/2014/main" id="{CE6AA30A-393C-A989-BAB2-4C28AB5039F9}"/>
                  </a:ext>
                </a:extLst>
              </p:cNvPr>
              <p:cNvSpPr txBox="1"/>
              <p:nvPr/>
            </p:nvSpPr>
            <p:spPr>
              <a:xfrm>
                <a:off x="2013835" y="4362344"/>
                <a:ext cx="1259338" cy="6137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県の収入</a:t>
                </a:r>
                <a:endPar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110000"/>
                  </a:lnSpc>
                  <a:spcBef>
                    <a:spcPts val="0"/>
                  </a:spcBef>
                  <a:spcAft>
                    <a:spcPts val="500"/>
                  </a:spcAft>
                </a:pP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5,773</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30" name="直線コネクタ 29">
              <a:extLst>
                <a:ext uri="{FF2B5EF4-FFF2-40B4-BE49-F238E27FC236}">
                  <a16:creationId xmlns:a16="http://schemas.microsoft.com/office/drawing/2014/main" id="{A8ABF5E7-601E-D89B-58E7-338F3DC53237}"/>
                </a:ext>
              </a:extLst>
            </p:cNvPr>
            <p:cNvCxnSpPr>
              <a:cxnSpLocks/>
            </p:cNvCxnSpPr>
            <p:nvPr/>
          </p:nvCxnSpPr>
          <p:spPr bwMode="auto">
            <a:xfrm flipH="1">
              <a:off x="5447959" y="5019748"/>
              <a:ext cx="377204" cy="387634"/>
            </a:xfrm>
            <a:prstGeom prst="line">
              <a:avLst/>
            </a:prstGeom>
            <a:noFill/>
            <a:ln w="12700" cap="flat" cmpd="sng" algn="ctr">
              <a:solidFill>
                <a:schemeClr val="tx1"/>
              </a:solidFill>
              <a:prstDash val="solid"/>
              <a:round/>
              <a:headEnd type="oval" w="med" len="med"/>
              <a:tailEnd type="none" w="med" len="med"/>
            </a:ln>
            <a:effectLst/>
          </p:spPr>
        </p:cxnSp>
        <p:sp>
          <p:nvSpPr>
            <p:cNvPr id="9" name="テキスト ボックス 8">
              <a:extLst>
                <a:ext uri="{FF2B5EF4-FFF2-40B4-BE49-F238E27FC236}">
                  <a16:creationId xmlns:a16="http://schemas.microsoft.com/office/drawing/2014/main" id="{BD7BB174-48B2-B517-56C4-6C298092DEEC}"/>
                </a:ext>
              </a:extLst>
            </p:cNvPr>
            <p:cNvSpPr txBox="1"/>
            <p:nvPr/>
          </p:nvSpPr>
          <p:spPr>
            <a:xfrm>
              <a:off x="655599" y="4614442"/>
              <a:ext cx="1734926" cy="945594"/>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県税</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2500"/>
                </a:lnSpc>
              </a:pPr>
              <a:r>
                <a:rPr kumimoji="1" lang="ja-JP" altLang="en-US" sz="1100" dirty="0">
                  <a:latin typeface="HGPｺﾞｼｯｸE" panose="020B0900000000000000" pitchFamily="50" charset="-128"/>
                  <a:ea typeface="HGPｺﾞｼｯｸE" panose="020B0900000000000000" pitchFamily="50" charset="-128"/>
                </a:rPr>
                <a:t>（県民が納める税金）</a:t>
              </a:r>
              <a:r>
                <a:rPr kumimoji="1" lang="ja-JP" altLang="en-US" sz="1400" dirty="0">
                  <a:latin typeface="HGPｺﾞｼｯｸE" panose="020B0900000000000000" pitchFamily="50" charset="-128"/>
                  <a:ea typeface="HGPｺﾞｼｯｸE" panose="020B0900000000000000" pitchFamily="50" charset="-128"/>
                </a:rPr>
                <a:t> </a:t>
              </a:r>
              <a:endParaRPr kumimoji="1" lang="en-US" altLang="ja-JP" sz="1400" dirty="0">
                <a:latin typeface="HGPｺﾞｼｯｸE" panose="020B0900000000000000" pitchFamily="50" charset="-128"/>
                <a:ea typeface="HGPｺﾞｼｯｸE" panose="020B0900000000000000" pitchFamily="50" charset="-128"/>
              </a:endParaRPr>
            </a:p>
            <a:p>
              <a:pPr algn="ctr">
                <a:lnSpc>
                  <a:spcPts val="2500"/>
                </a:lnSpc>
              </a:pPr>
              <a:r>
                <a:rPr kumimoji="1" lang="en-US" altLang="ja-JP" sz="1600" dirty="0">
                  <a:latin typeface="HGPｺﾞｼｯｸE" panose="020B0900000000000000" pitchFamily="50" charset="-128"/>
                  <a:ea typeface="HGPｺﾞｼｯｸE" panose="020B0900000000000000" pitchFamily="50" charset="-128"/>
                </a:rPr>
                <a:t>17.7%</a:t>
              </a:r>
            </a:p>
          </p:txBody>
        </p:sp>
        <p:sp>
          <p:nvSpPr>
            <p:cNvPr id="10" name="テキスト ボックス 9">
              <a:extLst>
                <a:ext uri="{FF2B5EF4-FFF2-40B4-BE49-F238E27FC236}">
                  <a16:creationId xmlns:a16="http://schemas.microsoft.com/office/drawing/2014/main" id="{9B856853-00AB-09B3-8C3E-2EC0A136A9B4}"/>
                </a:ext>
              </a:extLst>
            </p:cNvPr>
            <p:cNvSpPr txBox="1"/>
            <p:nvPr/>
          </p:nvSpPr>
          <p:spPr>
            <a:xfrm>
              <a:off x="7211840" y="5028822"/>
              <a:ext cx="782701" cy="201984"/>
            </a:xfrm>
            <a:prstGeom prst="rect">
              <a:avLst/>
            </a:prstGeom>
            <a:noFill/>
          </p:spPr>
          <p:txBody>
            <a:bodyPr wrap="square" rtlCol="0">
              <a:spAutoFit/>
            </a:bodyPr>
            <a:lstStyle/>
            <a:p>
              <a:pPr algn="ctr"/>
              <a:r>
                <a:rPr kumimoji="1" lang="ja-JP" altLang="en-US" sz="800" dirty="0">
                  <a:latin typeface="HGPｺﾞｼｯｸE" panose="020B0900000000000000" pitchFamily="50" charset="-128"/>
                  <a:ea typeface="HGPｺﾞｼｯｸE" panose="020B0900000000000000" pitchFamily="50" charset="-128"/>
                </a:rPr>
                <a:t>じゅうじつ</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A5E19386-6F74-D320-29F0-7D7D738EC9E5}"/>
                </a:ext>
              </a:extLst>
            </p:cNvPr>
            <p:cNvSpPr txBox="1"/>
            <p:nvPr/>
          </p:nvSpPr>
          <p:spPr>
            <a:xfrm>
              <a:off x="6811904" y="5032345"/>
              <a:ext cx="742739" cy="201984"/>
            </a:xfrm>
            <a:prstGeom prst="rect">
              <a:avLst/>
            </a:prstGeom>
            <a:noFill/>
          </p:spPr>
          <p:txBody>
            <a:bodyPr wrap="square" rtlCol="0">
              <a:spAutoFit/>
            </a:bodyPr>
            <a:lstStyle/>
            <a:p>
              <a:pPr algn="ctr"/>
              <a:r>
                <a:rPr kumimoji="1" lang="ja-JP" altLang="en-US" sz="800" dirty="0">
                  <a:latin typeface="HGPｺﾞｼｯｸE" panose="020B0900000000000000" pitchFamily="50" charset="-128"/>
                  <a:ea typeface="HGPｺﾞｼｯｸE" panose="020B0900000000000000" pitchFamily="50" charset="-128"/>
                </a:rPr>
                <a:t>ふくし</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D3D33E42-7FE2-A3F4-E63A-4AE4DE361EEB}"/>
                </a:ext>
              </a:extLst>
            </p:cNvPr>
            <p:cNvSpPr txBox="1"/>
            <p:nvPr/>
          </p:nvSpPr>
          <p:spPr>
            <a:xfrm>
              <a:off x="2255267" y="3613645"/>
              <a:ext cx="2332398" cy="1096481"/>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地方交付税</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交付金等</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100" dirty="0">
                  <a:ln w="5080">
                    <a:noFill/>
                  </a:ln>
                  <a:latin typeface="HGPｺﾞｼｯｸE" panose="020B0900000000000000" pitchFamily="50" charset="-128"/>
                  <a:ea typeface="HGPｺﾞｼｯｸE" panose="020B0900000000000000" pitchFamily="50" charset="-128"/>
                </a:rPr>
                <a:t>（国から地方に</a:t>
              </a:r>
              <a:endParaRPr lang="en-US" altLang="ja-JP" sz="1100" dirty="0">
                <a:ln w="5080">
                  <a:noFill/>
                </a:ln>
                <a:latin typeface="HGPｺﾞｼｯｸE" panose="020B0900000000000000" pitchFamily="50" charset="-128"/>
                <a:ea typeface="HGPｺﾞｼｯｸE" panose="020B0900000000000000" pitchFamily="50" charset="-128"/>
              </a:endParaRPr>
            </a:p>
            <a:p>
              <a:pPr algn="ctr"/>
              <a:r>
                <a:rPr lang="ja-JP" altLang="en-US" sz="1100" dirty="0">
                  <a:ln w="5080">
                    <a:noFill/>
                  </a:ln>
                  <a:latin typeface="HGPｺﾞｼｯｸE" panose="020B0900000000000000" pitchFamily="50" charset="-128"/>
                  <a:ea typeface="HGPｺﾞｼｯｸE" panose="020B0900000000000000" pitchFamily="50" charset="-128"/>
                </a:rPr>
                <a:t>交付されるお金</a:t>
              </a:r>
              <a:r>
                <a:rPr kumimoji="1" lang="ja-JP" altLang="en-US" sz="1100" dirty="0">
                  <a:ln w="5080">
                    <a:noFill/>
                  </a:ln>
                  <a:latin typeface="HGPｺﾞｼｯｸE" panose="020B0900000000000000" pitchFamily="50" charset="-128"/>
                  <a:ea typeface="HGPｺﾞｼｯｸE" panose="020B0900000000000000" pitchFamily="50" charset="-128"/>
                </a:rPr>
                <a:t>）</a:t>
              </a:r>
              <a:endParaRPr kumimoji="1" lang="en-US" altLang="ja-JP" sz="1400" dirty="0">
                <a:ln w="5080">
                  <a:noFill/>
                </a:ln>
                <a:effectLst/>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50.6%</a:t>
              </a:r>
            </a:p>
          </p:txBody>
        </p:sp>
      </p:grpSp>
      <p:sp>
        <p:nvSpPr>
          <p:cNvPr id="47" name="テキスト ボックス 46">
            <a:extLst>
              <a:ext uri="{FF2B5EF4-FFF2-40B4-BE49-F238E27FC236}">
                <a16:creationId xmlns:a16="http://schemas.microsoft.com/office/drawing/2014/main" id="{9EDBC3BF-3008-4CDB-A540-FE5B07237FA0}"/>
              </a:ext>
            </a:extLst>
          </p:cNvPr>
          <p:cNvSpPr txBox="1"/>
          <p:nvPr/>
        </p:nvSpPr>
        <p:spPr>
          <a:xfrm>
            <a:off x="5554473" y="2323506"/>
            <a:ext cx="1149640"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16.7%</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51844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税金の使いみちを見てみよう</a:t>
            </a:r>
          </a:p>
        </p:txBody>
      </p:sp>
      <p:sp>
        <p:nvSpPr>
          <p:cNvPr id="32" name="テキスト ボックス 31">
            <a:extLst>
              <a:ext uri="{FF2B5EF4-FFF2-40B4-BE49-F238E27FC236}">
                <a16:creationId xmlns:a16="http://schemas.microsoft.com/office/drawing/2014/main" id="{B0000F4D-BEF6-45E9-9BCB-E61274C88D6E}"/>
              </a:ext>
            </a:extLst>
          </p:cNvPr>
          <p:cNvSpPr txBox="1"/>
          <p:nvPr/>
        </p:nvSpPr>
        <p:spPr>
          <a:xfrm>
            <a:off x="-274637" y="3386478"/>
            <a:ext cx="1713858" cy="769441"/>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県債</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（県の借金</a:t>
            </a:r>
            <a:r>
              <a:rPr kumimoji="1" lang="ja-JP" altLang="en-US" sz="11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8.6%</a:t>
            </a:r>
          </a:p>
        </p:txBody>
      </p:sp>
      <p:sp>
        <p:nvSpPr>
          <p:cNvPr id="34" name="テキスト ボックス 33">
            <a:extLst>
              <a:ext uri="{FF2B5EF4-FFF2-40B4-BE49-F238E27FC236}">
                <a16:creationId xmlns:a16="http://schemas.microsoft.com/office/drawing/2014/main" id="{0553DDE8-BC13-40CA-9535-ABDB5D18632B}"/>
              </a:ext>
            </a:extLst>
          </p:cNvPr>
          <p:cNvSpPr txBox="1"/>
          <p:nvPr/>
        </p:nvSpPr>
        <p:spPr>
          <a:xfrm>
            <a:off x="968527" y="4532523"/>
            <a:ext cx="616779" cy="200055"/>
          </a:xfrm>
          <a:prstGeom prst="rect">
            <a:avLst/>
          </a:prstGeom>
          <a:noFill/>
        </p:spPr>
        <p:txBody>
          <a:bodyPr wrap="square" rtlCol="0">
            <a:spAutoFit/>
          </a:bodyPr>
          <a:lstStyle/>
          <a:p>
            <a:r>
              <a:rPr kumimoji="1" lang="ja-JP" altLang="en-US" sz="700" b="1" dirty="0"/>
              <a:t>おさ</a:t>
            </a:r>
          </a:p>
        </p:txBody>
      </p:sp>
      <p:sp>
        <p:nvSpPr>
          <p:cNvPr id="35" name="テキスト ボックス 34">
            <a:extLst>
              <a:ext uri="{FF2B5EF4-FFF2-40B4-BE49-F238E27FC236}">
                <a16:creationId xmlns:a16="http://schemas.microsoft.com/office/drawing/2014/main" id="{D586918B-3C72-4D5A-8BF4-9A0DC4509B30}"/>
              </a:ext>
            </a:extLst>
          </p:cNvPr>
          <p:cNvSpPr txBox="1"/>
          <p:nvPr/>
        </p:nvSpPr>
        <p:spPr>
          <a:xfrm>
            <a:off x="1951829" y="3172024"/>
            <a:ext cx="616779" cy="200055"/>
          </a:xfrm>
          <a:prstGeom prst="rect">
            <a:avLst/>
          </a:prstGeom>
          <a:noFill/>
        </p:spPr>
        <p:txBody>
          <a:bodyPr wrap="square" rtlCol="0">
            <a:spAutoFit/>
          </a:bodyPr>
          <a:lstStyle/>
          <a:p>
            <a:r>
              <a:rPr kumimoji="1" lang="ja-JP" altLang="en-US" sz="700" b="1" dirty="0"/>
              <a:t>しゅうにゅう</a:t>
            </a:r>
          </a:p>
        </p:txBody>
      </p:sp>
      <p:sp>
        <p:nvSpPr>
          <p:cNvPr id="36" name="テキスト ボックス 35">
            <a:extLst>
              <a:ext uri="{FF2B5EF4-FFF2-40B4-BE49-F238E27FC236}">
                <a16:creationId xmlns:a16="http://schemas.microsoft.com/office/drawing/2014/main" id="{314E935D-72DC-4CAB-90CA-9C1525DF4088}"/>
              </a:ext>
            </a:extLst>
          </p:cNvPr>
          <p:cNvSpPr txBox="1"/>
          <p:nvPr/>
        </p:nvSpPr>
        <p:spPr>
          <a:xfrm>
            <a:off x="7848643" y="3170497"/>
            <a:ext cx="616779" cy="200055"/>
          </a:xfrm>
          <a:prstGeom prst="rect">
            <a:avLst/>
          </a:prstGeom>
          <a:noFill/>
        </p:spPr>
        <p:txBody>
          <a:bodyPr wrap="square" rtlCol="0">
            <a:spAutoFit/>
          </a:bodyPr>
          <a:lstStyle/>
          <a:p>
            <a:r>
              <a:rPr kumimoji="1" lang="ja-JP" altLang="en-US" sz="700" b="1" dirty="0"/>
              <a:t>こう さい ひ</a:t>
            </a:r>
          </a:p>
        </p:txBody>
      </p:sp>
      <p:sp>
        <p:nvSpPr>
          <p:cNvPr id="48" name="テキスト ボックス 47">
            <a:extLst>
              <a:ext uri="{FF2B5EF4-FFF2-40B4-BE49-F238E27FC236}">
                <a16:creationId xmlns:a16="http://schemas.microsoft.com/office/drawing/2014/main" id="{527FDC79-F091-4D41-B0A8-57DD8F33C7B6}"/>
              </a:ext>
            </a:extLst>
          </p:cNvPr>
          <p:cNvSpPr txBox="1"/>
          <p:nvPr/>
        </p:nvSpPr>
        <p:spPr>
          <a:xfrm>
            <a:off x="3241859" y="3431127"/>
            <a:ext cx="2603615" cy="97975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警察費</a:t>
            </a:r>
            <a:endParaRPr lang="en-US" altLang="ja-JP" sz="1100" dirty="0">
              <a:latin typeface="HGPｺﾞｼｯｸE" panose="020B0900000000000000" pitchFamily="50" charset="-128"/>
              <a:ea typeface="HGPｺﾞｼｯｸE" panose="020B0900000000000000" pitchFamily="50" charset="-128"/>
            </a:endParaRPr>
          </a:p>
          <a:p>
            <a:pPr algn="ctr">
              <a:lnSpc>
                <a:spcPts val="1500"/>
              </a:lnSpc>
            </a:pPr>
            <a:r>
              <a:rPr lang="ja-JP" altLang="en-US" sz="1100" dirty="0">
                <a:latin typeface="HGPｺﾞｼｯｸE" panose="020B0900000000000000" pitchFamily="50" charset="-128"/>
                <a:ea typeface="HGPｺﾞｼｯｸE" panose="020B0900000000000000" pitchFamily="50" charset="-128"/>
              </a:rPr>
              <a:t>（事故や犯罪防止</a:t>
            </a:r>
            <a:endParaRPr lang="en-US" altLang="ja-JP" sz="1100" dirty="0">
              <a:latin typeface="HGPｺﾞｼｯｸE" panose="020B0900000000000000" pitchFamily="50" charset="-128"/>
              <a:ea typeface="HGPｺﾞｼｯｸE" panose="020B0900000000000000" pitchFamily="50" charset="-128"/>
            </a:endParaRPr>
          </a:p>
          <a:p>
            <a:pPr algn="ctr">
              <a:lnSpc>
                <a:spcPts val="1500"/>
              </a:lnSpc>
            </a:pPr>
            <a:r>
              <a:rPr lang="ja-JP" altLang="en-US" sz="1100" dirty="0">
                <a:latin typeface="HGPｺﾞｼｯｸE" panose="020B0900000000000000" pitchFamily="50" charset="-128"/>
                <a:ea typeface="HGPｺﾞｼｯｸE" panose="020B0900000000000000" pitchFamily="50" charset="-128"/>
              </a:rPr>
              <a:t>のために）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lnSpc>
                <a:spcPts val="1800"/>
              </a:lnSpc>
            </a:pPr>
            <a:r>
              <a:rPr kumimoji="1" lang="en-US" altLang="ja-JP" sz="1600" dirty="0">
                <a:latin typeface="HGPｺﾞｼｯｸE" panose="020B0900000000000000" pitchFamily="50" charset="-128"/>
                <a:ea typeface="HGPｺﾞｼｯｸE" panose="020B0900000000000000" pitchFamily="50" charset="-128"/>
              </a:rPr>
              <a:t>4.7%</a:t>
            </a:r>
          </a:p>
        </p:txBody>
      </p:sp>
      <p:sp>
        <p:nvSpPr>
          <p:cNvPr id="49" name="テキスト ボックス 48">
            <a:extLst>
              <a:ext uri="{FF2B5EF4-FFF2-40B4-BE49-F238E27FC236}">
                <a16:creationId xmlns:a16="http://schemas.microsoft.com/office/drawing/2014/main" id="{9CFE3708-3211-4DD1-BA99-5C6D3A0AB781}"/>
              </a:ext>
            </a:extLst>
          </p:cNvPr>
          <p:cNvSpPr txBox="1"/>
          <p:nvPr/>
        </p:nvSpPr>
        <p:spPr>
          <a:xfrm>
            <a:off x="5223285" y="1085640"/>
            <a:ext cx="1572075" cy="1000274"/>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衛生費</a:t>
            </a:r>
            <a:endParaRPr lang="en-US" altLang="ja-JP" sz="11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（健康増進や</a:t>
            </a:r>
            <a:endParaRPr lang="en-US" altLang="ja-JP" sz="1100" dirty="0">
              <a:latin typeface="HGPｺﾞｼｯｸE" panose="020B0900000000000000" pitchFamily="50" charset="-128"/>
              <a:ea typeface="HGPｺﾞｼｯｸE" panose="020B0900000000000000" pitchFamily="50" charset="-128"/>
            </a:endParaRPr>
          </a:p>
          <a:p>
            <a:pPr algn="ctr"/>
            <a:r>
              <a:rPr lang="ja-JP" altLang="en-US" sz="1100" dirty="0">
                <a:latin typeface="HGPｺﾞｼｯｸE" panose="020B0900000000000000" pitchFamily="50" charset="-128"/>
                <a:ea typeface="HGPｺﾞｼｯｸE" panose="020B0900000000000000" pitchFamily="50" charset="-128"/>
              </a:rPr>
              <a:t>環境衛生のために）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2.8%</a:t>
            </a:r>
          </a:p>
        </p:txBody>
      </p:sp>
      <p:sp>
        <p:nvSpPr>
          <p:cNvPr id="51" name="テキスト ボックス 50">
            <a:extLst>
              <a:ext uri="{FF2B5EF4-FFF2-40B4-BE49-F238E27FC236}">
                <a16:creationId xmlns:a16="http://schemas.microsoft.com/office/drawing/2014/main" id="{5D5E56C8-D604-4E66-B701-D8B9C1E84910}"/>
              </a:ext>
            </a:extLst>
          </p:cNvPr>
          <p:cNvSpPr txBox="1"/>
          <p:nvPr/>
        </p:nvSpPr>
        <p:spPr>
          <a:xfrm>
            <a:off x="3414289" y="2332995"/>
            <a:ext cx="1959863" cy="1069524"/>
          </a:xfrm>
          <a:prstGeom prst="rect">
            <a:avLst/>
          </a:prstGeom>
          <a:noFill/>
        </p:spPr>
        <p:txBody>
          <a:bodyPr wrap="square" rtlCol="0">
            <a:spAutoFit/>
          </a:bodyPr>
          <a:lstStyle/>
          <a:p>
            <a:pPr algn="ctr">
              <a:lnSpc>
                <a:spcPts val="2500"/>
              </a:lnSpc>
            </a:pPr>
            <a:r>
              <a:rPr lang="ja-JP" altLang="en-US" sz="1600" dirty="0">
                <a:latin typeface="HGPｺﾞｼｯｸE" panose="020B0900000000000000" pitchFamily="50" charset="-128"/>
                <a:ea typeface="HGPｺﾞｼｯｸE" panose="020B0900000000000000" pitchFamily="50" charset="-128"/>
              </a:rPr>
              <a:t>災害復旧費</a:t>
            </a:r>
            <a:endParaRPr lang="en-US" altLang="ja-JP" sz="1100" dirty="0">
              <a:latin typeface="HGPｺﾞｼｯｸE" panose="020B0900000000000000" pitchFamily="50" charset="-128"/>
              <a:ea typeface="HGPｺﾞｼｯｸE" panose="020B0900000000000000" pitchFamily="50" charset="-128"/>
            </a:endParaRPr>
          </a:p>
          <a:p>
            <a:pPr algn="ctr">
              <a:lnSpc>
                <a:spcPts val="1600"/>
              </a:lnSpc>
            </a:pPr>
            <a:r>
              <a:rPr lang="ja-JP" altLang="en-US" sz="1100" dirty="0">
                <a:latin typeface="HGPｺﾞｼｯｸE" panose="020B0900000000000000" pitchFamily="50" charset="-128"/>
                <a:ea typeface="HGPｺﾞｼｯｸE" panose="020B0900000000000000" pitchFamily="50" charset="-128"/>
              </a:rPr>
              <a:t>（災害で壊れた道路などを</a:t>
            </a:r>
            <a:endParaRPr lang="en-US" altLang="ja-JP" sz="1100" dirty="0">
              <a:latin typeface="HGPｺﾞｼｯｸE" panose="020B0900000000000000" pitchFamily="50" charset="-128"/>
              <a:ea typeface="HGPｺﾞｼｯｸE" panose="020B0900000000000000" pitchFamily="50" charset="-128"/>
            </a:endParaRPr>
          </a:p>
          <a:p>
            <a:pPr algn="ctr">
              <a:lnSpc>
                <a:spcPts val="1600"/>
              </a:lnSpc>
            </a:pPr>
            <a:r>
              <a:rPr lang="ja-JP" altLang="en-US" sz="1100" dirty="0">
                <a:latin typeface="HGPｺﾞｼｯｸE" panose="020B0900000000000000" pitchFamily="50" charset="-128"/>
                <a:ea typeface="HGPｺﾞｼｯｸE" panose="020B0900000000000000" pitchFamily="50" charset="-128"/>
              </a:rPr>
              <a:t>修理するために）</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2.9%</a:t>
            </a:r>
          </a:p>
        </p:txBody>
      </p:sp>
      <p:sp>
        <p:nvSpPr>
          <p:cNvPr id="53" name="テキスト ボックス 52">
            <a:extLst>
              <a:ext uri="{FF2B5EF4-FFF2-40B4-BE49-F238E27FC236}">
                <a16:creationId xmlns:a16="http://schemas.microsoft.com/office/drawing/2014/main" id="{045E0835-657A-423B-B208-29B292C3894D}"/>
              </a:ext>
            </a:extLst>
          </p:cNvPr>
          <p:cNvSpPr txBox="1"/>
          <p:nvPr/>
        </p:nvSpPr>
        <p:spPr>
          <a:xfrm>
            <a:off x="3984991" y="2592677"/>
            <a:ext cx="616779" cy="200055"/>
          </a:xfrm>
          <a:prstGeom prst="rect">
            <a:avLst/>
          </a:prstGeom>
          <a:noFill/>
        </p:spPr>
        <p:txBody>
          <a:bodyPr wrap="square" rtlCol="0">
            <a:spAutoFit/>
          </a:bodyPr>
          <a:lstStyle/>
          <a:p>
            <a:r>
              <a:rPr kumimoji="1" lang="ja-JP" altLang="en-US" sz="700" b="1" dirty="0"/>
              <a:t>こわ</a:t>
            </a:r>
          </a:p>
        </p:txBody>
      </p:sp>
      <p:sp>
        <p:nvSpPr>
          <p:cNvPr id="54" name="テキスト ボックス 53">
            <a:extLst>
              <a:ext uri="{FF2B5EF4-FFF2-40B4-BE49-F238E27FC236}">
                <a16:creationId xmlns:a16="http://schemas.microsoft.com/office/drawing/2014/main" id="{B04B5597-CD13-4C06-8DB7-9E59CF8E59A0}"/>
              </a:ext>
            </a:extLst>
          </p:cNvPr>
          <p:cNvSpPr txBox="1"/>
          <p:nvPr/>
        </p:nvSpPr>
        <p:spPr>
          <a:xfrm>
            <a:off x="4190804" y="3366005"/>
            <a:ext cx="736419" cy="200055"/>
          </a:xfrm>
          <a:prstGeom prst="rect">
            <a:avLst/>
          </a:prstGeom>
          <a:noFill/>
        </p:spPr>
        <p:txBody>
          <a:bodyPr wrap="square" rtlCol="0">
            <a:spAutoFit/>
          </a:bodyPr>
          <a:lstStyle/>
          <a:p>
            <a:r>
              <a:rPr kumimoji="1" lang="ja-JP" altLang="en-US" sz="700" b="1" dirty="0"/>
              <a:t>けい  さつ  ひ</a:t>
            </a:r>
          </a:p>
        </p:txBody>
      </p:sp>
      <p:cxnSp>
        <p:nvCxnSpPr>
          <p:cNvPr id="60" name="直線コネクタ 59">
            <a:extLst>
              <a:ext uri="{FF2B5EF4-FFF2-40B4-BE49-F238E27FC236}">
                <a16:creationId xmlns:a16="http://schemas.microsoft.com/office/drawing/2014/main" id="{A5CC8A92-F89D-4677-8583-5B887EF7EE6F}"/>
              </a:ext>
            </a:extLst>
          </p:cNvPr>
          <p:cNvCxnSpPr>
            <a:cxnSpLocks/>
          </p:cNvCxnSpPr>
          <p:nvPr/>
        </p:nvCxnSpPr>
        <p:spPr bwMode="auto">
          <a:xfrm flipH="1">
            <a:off x="5020029" y="4143835"/>
            <a:ext cx="258075" cy="214540"/>
          </a:xfrm>
          <a:prstGeom prst="line">
            <a:avLst/>
          </a:prstGeom>
          <a:noFill/>
          <a:ln w="12700" cap="flat" cmpd="sng" algn="ctr">
            <a:solidFill>
              <a:schemeClr val="tx1"/>
            </a:solidFill>
            <a:prstDash val="solid"/>
            <a:round/>
            <a:headEnd type="oval" w="med" len="med"/>
            <a:tailEnd type="none" w="med" len="med"/>
          </a:ln>
          <a:effectLst/>
        </p:spPr>
      </p:cxnSp>
      <p:cxnSp>
        <p:nvCxnSpPr>
          <p:cNvPr id="62" name="直線コネクタ 61">
            <a:extLst>
              <a:ext uri="{FF2B5EF4-FFF2-40B4-BE49-F238E27FC236}">
                <a16:creationId xmlns:a16="http://schemas.microsoft.com/office/drawing/2014/main" id="{B2453F8E-1FBF-4AEA-BD1F-1F3561076BFC}"/>
              </a:ext>
            </a:extLst>
          </p:cNvPr>
          <p:cNvCxnSpPr>
            <a:cxnSpLocks/>
          </p:cNvCxnSpPr>
          <p:nvPr/>
        </p:nvCxnSpPr>
        <p:spPr bwMode="auto">
          <a:xfrm flipH="1">
            <a:off x="4918274" y="3559145"/>
            <a:ext cx="284098" cy="53293"/>
          </a:xfrm>
          <a:prstGeom prst="line">
            <a:avLst/>
          </a:prstGeom>
          <a:noFill/>
          <a:ln w="12700" cap="flat" cmpd="sng" algn="ctr">
            <a:solidFill>
              <a:schemeClr val="tx1"/>
            </a:solidFill>
            <a:prstDash val="solid"/>
            <a:round/>
            <a:headEnd type="oval" w="med" len="med"/>
            <a:tailEnd type="none" w="med" len="med"/>
          </a:ln>
          <a:effectLst/>
        </p:spPr>
      </p:cxnSp>
      <p:cxnSp>
        <p:nvCxnSpPr>
          <p:cNvPr id="58" name="コネクタ: カギ線 57">
            <a:extLst>
              <a:ext uri="{FF2B5EF4-FFF2-40B4-BE49-F238E27FC236}">
                <a16:creationId xmlns:a16="http://schemas.microsoft.com/office/drawing/2014/main" id="{1CA22604-0988-4B0A-9E84-A6EE9592DDCF}"/>
              </a:ext>
            </a:extLst>
          </p:cNvPr>
          <p:cNvCxnSpPr>
            <a:cxnSpLocks/>
          </p:cNvCxnSpPr>
          <p:nvPr/>
        </p:nvCxnSpPr>
        <p:spPr>
          <a:xfrm rot="5400000" flipH="1" flipV="1">
            <a:off x="4615450" y="2053006"/>
            <a:ext cx="1684686" cy="231728"/>
          </a:xfrm>
          <a:prstGeom prst="bentConnector3">
            <a:avLst>
              <a:gd name="adj1" fmla="val 100319"/>
            </a:avLst>
          </a:prstGeom>
          <a:ln w="12700">
            <a:solidFill>
              <a:schemeClr val="tx1"/>
            </a:solidFill>
            <a:round/>
            <a:headEnd type="oval"/>
          </a:ln>
        </p:spPr>
        <p:style>
          <a:lnRef idx="2">
            <a:schemeClr val="accent1"/>
          </a:lnRef>
          <a:fillRef idx="0">
            <a:schemeClr val="accent1"/>
          </a:fillRef>
          <a:effectRef idx="1">
            <a:schemeClr val="accent1"/>
          </a:effectRef>
          <a:fontRef idx="minor">
            <a:schemeClr val="tx1"/>
          </a:fontRef>
        </p:style>
      </p:cxnSp>
      <p:cxnSp>
        <p:nvCxnSpPr>
          <p:cNvPr id="87" name="コネクタ: カギ線 86">
            <a:extLst>
              <a:ext uri="{FF2B5EF4-FFF2-40B4-BE49-F238E27FC236}">
                <a16:creationId xmlns:a16="http://schemas.microsoft.com/office/drawing/2014/main" id="{79EC00E6-4135-419C-9A98-B50A9D23886E}"/>
              </a:ext>
            </a:extLst>
          </p:cNvPr>
          <p:cNvCxnSpPr>
            <a:cxnSpLocks/>
          </p:cNvCxnSpPr>
          <p:nvPr/>
        </p:nvCxnSpPr>
        <p:spPr>
          <a:xfrm rot="16200000" flipV="1">
            <a:off x="4763593" y="2767638"/>
            <a:ext cx="676267" cy="288732"/>
          </a:xfrm>
          <a:prstGeom prst="bentConnector3">
            <a:avLst>
              <a:gd name="adj1" fmla="val 99296"/>
            </a:avLst>
          </a:prstGeom>
          <a:ln w="12700">
            <a:solidFill>
              <a:schemeClr val="tx1"/>
            </a:solidFill>
            <a:round/>
            <a:headEnd type="oval"/>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5B4D41D4-47E6-4C3D-9EF1-AFCC8F333597}"/>
              </a:ext>
            </a:extLst>
          </p:cNvPr>
          <p:cNvSpPr txBox="1"/>
          <p:nvPr/>
        </p:nvSpPr>
        <p:spPr>
          <a:xfrm>
            <a:off x="285915" y="3273496"/>
            <a:ext cx="616779" cy="200055"/>
          </a:xfrm>
          <a:prstGeom prst="rect">
            <a:avLst/>
          </a:prstGeom>
          <a:noFill/>
        </p:spPr>
        <p:txBody>
          <a:bodyPr wrap="square" rtlCol="0">
            <a:spAutoFit/>
          </a:bodyPr>
          <a:lstStyle/>
          <a:p>
            <a:r>
              <a:rPr kumimoji="1" lang="ja-JP" altLang="en-US" sz="700" b="1" dirty="0"/>
              <a:t>けんさい</a:t>
            </a:r>
          </a:p>
        </p:txBody>
      </p:sp>
      <p:sp>
        <p:nvSpPr>
          <p:cNvPr id="41" name="テキスト ボックス 40">
            <a:extLst>
              <a:ext uri="{FF2B5EF4-FFF2-40B4-BE49-F238E27FC236}">
                <a16:creationId xmlns:a16="http://schemas.microsoft.com/office/drawing/2014/main" id="{DF9A0776-0352-4E2A-9CAE-8AA4C21D6935}"/>
              </a:ext>
            </a:extLst>
          </p:cNvPr>
          <p:cNvSpPr txBox="1"/>
          <p:nvPr/>
        </p:nvSpPr>
        <p:spPr>
          <a:xfrm>
            <a:off x="5278104" y="1482996"/>
            <a:ext cx="616779" cy="200055"/>
          </a:xfrm>
          <a:prstGeom prst="rect">
            <a:avLst/>
          </a:prstGeom>
          <a:noFill/>
        </p:spPr>
        <p:txBody>
          <a:bodyPr wrap="square" rtlCol="0">
            <a:spAutoFit/>
          </a:bodyPr>
          <a:lstStyle/>
          <a:p>
            <a:r>
              <a:rPr kumimoji="1" lang="ja-JP" altLang="en-US" sz="700" b="1" dirty="0"/>
              <a:t>かんきょう</a:t>
            </a:r>
          </a:p>
        </p:txBody>
      </p:sp>
      <p:sp>
        <p:nvSpPr>
          <p:cNvPr id="3" name="スライド番号プレースホルダー 2">
            <a:extLst>
              <a:ext uri="{FF2B5EF4-FFF2-40B4-BE49-F238E27FC236}">
                <a16:creationId xmlns:a16="http://schemas.microsoft.com/office/drawing/2014/main" id="{7876C775-1412-41F8-BAFA-07B99EC4A660}"/>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Tree>
    <p:extLst>
      <p:ext uri="{BB962C8B-B14F-4D97-AF65-F5344CB8AC3E}">
        <p14:creationId xmlns:p14="http://schemas.microsoft.com/office/powerpoint/2010/main" val="238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522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他の地域の予算も見てみよう</a:t>
            </a:r>
          </a:p>
        </p:txBody>
      </p:sp>
      <p:sp>
        <p:nvSpPr>
          <p:cNvPr id="14" name="テキスト ボックス 13">
            <a:extLst>
              <a:ext uri="{FF2B5EF4-FFF2-40B4-BE49-F238E27FC236}">
                <a16:creationId xmlns:a16="http://schemas.microsoft.com/office/drawing/2014/main" id="{33293803-D04A-46B1-8844-993CDAA236CB}"/>
              </a:ext>
            </a:extLst>
          </p:cNvPr>
          <p:cNvSpPr txBox="1"/>
          <p:nvPr/>
        </p:nvSpPr>
        <p:spPr>
          <a:xfrm>
            <a:off x="-16278" y="1486863"/>
            <a:ext cx="9144000" cy="888577"/>
          </a:xfrm>
          <a:prstGeom prst="rect">
            <a:avLst/>
          </a:prstGeom>
          <a:noFill/>
        </p:spPr>
        <p:txBody>
          <a:bodyPr wrap="square" rtlCol="0">
            <a:spAutoFit/>
          </a:bodyPr>
          <a:lstStyle/>
          <a:p>
            <a:pPr>
              <a:lnSpc>
                <a:spcPts val="3300"/>
              </a:lnSpc>
            </a:pPr>
            <a:r>
              <a:rPr kumimoji="1" lang="ja-JP" altLang="en-US" sz="2000" dirty="0"/>
              <a:t>　　⇒　</a:t>
            </a:r>
            <a:r>
              <a:rPr kumimoji="1" lang="ja-JP" altLang="en-US" dirty="0"/>
              <a:t>国税庁ホームページ「仙台国税局　租税教育教材（小学生用）」へリンク</a:t>
            </a:r>
            <a:endParaRPr kumimoji="1" lang="en-US" altLang="ja-JP" sz="2000" dirty="0"/>
          </a:p>
          <a:p>
            <a:pPr>
              <a:lnSpc>
                <a:spcPts val="3300"/>
              </a:lnSpc>
            </a:pPr>
            <a:r>
              <a:rPr kumimoji="1" lang="ja-JP" altLang="en-US" sz="2000" dirty="0"/>
              <a:t>　　 　</a:t>
            </a:r>
            <a:r>
              <a:rPr kumimoji="1" lang="ja-JP" altLang="en-US" sz="2000" dirty="0">
                <a:solidFill>
                  <a:schemeClr val="accent4"/>
                </a:solidFill>
              </a:rPr>
              <a:t>青森県</a:t>
            </a:r>
            <a:r>
              <a:rPr kumimoji="1" lang="ja-JP" altLang="en-US" sz="2000" dirty="0"/>
              <a:t>　　　　</a:t>
            </a:r>
            <a:r>
              <a:rPr kumimoji="1" lang="ja-JP" altLang="en-US" sz="2000" dirty="0">
                <a:solidFill>
                  <a:schemeClr val="accent2">
                    <a:lumMod val="75000"/>
                  </a:schemeClr>
                </a:solidFill>
              </a:rPr>
              <a:t>岩手県</a:t>
            </a:r>
            <a:r>
              <a:rPr kumimoji="1" lang="ja-JP" altLang="en-US" sz="2000" dirty="0"/>
              <a:t>　　　　</a:t>
            </a:r>
            <a:r>
              <a:rPr kumimoji="1" lang="ja-JP" altLang="en-US" sz="2000" dirty="0">
                <a:solidFill>
                  <a:schemeClr val="accent6"/>
                </a:solidFill>
              </a:rPr>
              <a:t>宮城県</a:t>
            </a:r>
            <a:r>
              <a:rPr kumimoji="1" lang="ja-JP" altLang="en-US" sz="2000" dirty="0"/>
              <a:t>　　　　</a:t>
            </a:r>
            <a:r>
              <a:rPr kumimoji="1" lang="ja-JP" altLang="en-US" sz="2000" dirty="0">
                <a:solidFill>
                  <a:schemeClr val="accent2"/>
                </a:solidFill>
              </a:rPr>
              <a:t>秋田県</a:t>
            </a:r>
            <a:r>
              <a:rPr kumimoji="1" lang="ja-JP" altLang="en-US" sz="2000" dirty="0"/>
              <a:t>　　　　</a:t>
            </a:r>
            <a:r>
              <a:rPr kumimoji="1" lang="ja-JP" altLang="en-US" sz="2000" dirty="0">
                <a:solidFill>
                  <a:schemeClr val="accent1">
                    <a:lumMod val="75000"/>
                  </a:schemeClr>
                </a:solidFill>
              </a:rPr>
              <a:t>山形県</a:t>
            </a:r>
            <a:r>
              <a:rPr kumimoji="1" lang="ja-JP" altLang="en-US" sz="2000" dirty="0"/>
              <a:t>　　　　</a:t>
            </a:r>
            <a:r>
              <a:rPr kumimoji="1" lang="ja-JP" altLang="en-US" sz="2000" dirty="0">
                <a:solidFill>
                  <a:schemeClr val="accent5">
                    <a:lumMod val="60000"/>
                    <a:lumOff val="40000"/>
                  </a:schemeClr>
                </a:solidFill>
              </a:rPr>
              <a:t>福島県</a:t>
            </a:r>
            <a:endParaRPr kumimoji="1" lang="en-US" altLang="ja-JP" sz="2000" dirty="0">
              <a:solidFill>
                <a:schemeClr val="accent5">
                  <a:lumMod val="60000"/>
                  <a:lumOff val="40000"/>
                </a:schemeClr>
              </a:solidFill>
            </a:endParaRPr>
          </a:p>
        </p:txBody>
      </p:sp>
      <p:pic>
        <p:nvPicPr>
          <p:cNvPr id="6" name="図 5">
            <a:extLst>
              <a:ext uri="{FF2B5EF4-FFF2-40B4-BE49-F238E27FC236}">
                <a16:creationId xmlns:a16="http://schemas.microsoft.com/office/drawing/2014/main" id="{20DD7275-AB77-4BAD-A445-5109DE708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85" y="2432698"/>
            <a:ext cx="1199037" cy="1199037"/>
          </a:xfrm>
          <a:prstGeom prst="rect">
            <a:avLst/>
          </a:prstGeom>
        </p:spPr>
      </p:pic>
      <p:pic>
        <p:nvPicPr>
          <p:cNvPr id="10" name="図 9">
            <a:extLst>
              <a:ext uri="{FF2B5EF4-FFF2-40B4-BE49-F238E27FC236}">
                <a16:creationId xmlns:a16="http://schemas.microsoft.com/office/drawing/2014/main" id="{C9A7BF42-3A21-49C6-A4EF-1FD9E45C5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218" y="2434692"/>
            <a:ext cx="1199037" cy="1199037"/>
          </a:xfrm>
          <a:prstGeom prst="rect">
            <a:avLst/>
          </a:prstGeom>
        </p:spPr>
      </p:pic>
      <p:sp>
        <p:nvSpPr>
          <p:cNvPr id="26" name="テキスト ボックス 25">
            <a:extLst>
              <a:ext uri="{FF2B5EF4-FFF2-40B4-BE49-F238E27FC236}">
                <a16:creationId xmlns:a16="http://schemas.microsoft.com/office/drawing/2014/main" id="{833216E9-CAAB-4286-B340-164A52F9EC66}"/>
              </a:ext>
            </a:extLst>
          </p:cNvPr>
          <p:cNvSpPr txBox="1"/>
          <p:nvPr/>
        </p:nvSpPr>
        <p:spPr>
          <a:xfrm>
            <a:off x="1082550" y="3673552"/>
            <a:ext cx="7664700" cy="338554"/>
          </a:xfrm>
          <a:prstGeom prst="rect">
            <a:avLst/>
          </a:prstGeom>
          <a:noFill/>
        </p:spPr>
        <p:txBody>
          <a:bodyPr wrap="square" rtlCol="0">
            <a:spAutoFit/>
          </a:bodyPr>
          <a:lstStyle/>
          <a:p>
            <a:r>
              <a:rPr kumimoji="1" lang="en-US" altLang="ja-JP" sz="1600" dirty="0"/>
              <a:t>※</a:t>
            </a:r>
            <a:r>
              <a:rPr kumimoji="1" lang="ja-JP" altLang="en-US" sz="1600" dirty="0"/>
              <a:t>　６県とも、パワーポイント資料の</a:t>
            </a:r>
            <a:r>
              <a:rPr kumimoji="1" lang="en-US" altLang="ja-JP" sz="1600" dirty="0"/>
              <a:t>12</a:t>
            </a:r>
            <a:r>
              <a:rPr kumimoji="1" lang="ja-JP" altLang="en-US" sz="1600" dirty="0"/>
              <a:t>ページ目に予算のグラフがあります。</a:t>
            </a:r>
          </a:p>
        </p:txBody>
      </p:sp>
      <p:sp>
        <p:nvSpPr>
          <p:cNvPr id="3" name="テキスト ボックス 2">
            <a:extLst>
              <a:ext uri="{FF2B5EF4-FFF2-40B4-BE49-F238E27FC236}">
                <a16:creationId xmlns:a16="http://schemas.microsoft.com/office/drawing/2014/main" id="{52CD13A1-036B-484D-B7DC-BA52450525AC}"/>
              </a:ext>
            </a:extLst>
          </p:cNvPr>
          <p:cNvSpPr txBox="1"/>
          <p:nvPr/>
        </p:nvSpPr>
        <p:spPr>
          <a:xfrm>
            <a:off x="4229100" y="1448832"/>
            <a:ext cx="685800" cy="246221"/>
          </a:xfrm>
          <a:prstGeom prst="rect">
            <a:avLst/>
          </a:prstGeom>
          <a:noFill/>
        </p:spPr>
        <p:txBody>
          <a:bodyPr wrap="square" rtlCol="0">
            <a:spAutoFit/>
          </a:bodyPr>
          <a:lstStyle/>
          <a:p>
            <a:r>
              <a:rPr kumimoji="1" lang="ja-JP" altLang="en-US" sz="1000" dirty="0"/>
              <a:t>そぜい</a:t>
            </a:r>
          </a:p>
        </p:txBody>
      </p:sp>
      <p:pic>
        <p:nvPicPr>
          <p:cNvPr id="21" name="図 20">
            <a:extLst>
              <a:ext uri="{FF2B5EF4-FFF2-40B4-BE49-F238E27FC236}">
                <a16:creationId xmlns:a16="http://schemas.microsoft.com/office/drawing/2014/main" id="{F15DA434-4821-49B0-BD05-2529C21F5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071" y="2417382"/>
            <a:ext cx="1199037" cy="1199037"/>
          </a:xfrm>
          <a:prstGeom prst="rect">
            <a:avLst/>
          </a:prstGeom>
        </p:spPr>
      </p:pic>
      <p:sp>
        <p:nvSpPr>
          <p:cNvPr id="27" name="テキスト ボックス 26">
            <a:extLst>
              <a:ext uri="{FF2B5EF4-FFF2-40B4-BE49-F238E27FC236}">
                <a16:creationId xmlns:a16="http://schemas.microsoft.com/office/drawing/2014/main" id="{381F3208-BDD1-4FBF-AFBF-26D8182765CA}"/>
              </a:ext>
            </a:extLst>
          </p:cNvPr>
          <p:cNvSpPr txBox="1"/>
          <p:nvPr/>
        </p:nvSpPr>
        <p:spPr>
          <a:xfrm>
            <a:off x="761374" y="1318096"/>
            <a:ext cx="1001760" cy="230832"/>
          </a:xfrm>
          <a:prstGeom prst="rect">
            <a:avLst/>
          </a:prstGeom>
          <a:noFill/>
        </p:spPr>
        <p:txBody>
          <a:bodyPr wrap="square" rtlCol="0">
            <a:spAutoFit/>
          </a:bodyPr>
          <a:lstStyle/>
          <a:p>
            <a:r>
              <a:rPr kumimoji="1" lang="ja-JP" altLang="en-US" sz="900" dirty="0"/>
              <a:t>こく</a:t>
            </a:r>
            <a:r>
              <a:rPr kumimoji="1" lang="ja-JP" altLang="en-US" sz="900" dirty="0" err="1"/>
              <a:t>ぜい</a:t>
            </a:r>
            <a:r>
              <a:rPr kumimoji="1" lang="ja-JP" altLang="en-US" sz="900" dirty="0"/>
              <a:t>ちょう</a:t>
            </a:r>
          </a:p>
        </p:txBody>
      </p:sp>
      <p:pic>
        <p:nvPicPr>
          <p:cNvPr id="9" name="図 8">
            <a:extLst>
              <a:ext uri="{FF2B5EF4-FFF2-40B4-BE49-F238E27FC236}">
                <a16:creationId xmlns:a16="http://schemas.microsoft.com/office/drawing/2014/main" id="{6A38BC4D-C934-42F6-AE84-138736D33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4363" y="5095304"/>
            <a:ext cx="1196840" cy="1196840"/>
          </a:xfrm>
          <a:prstGeom prst="rect">
            <a:avLst/>
          </a:prstGeom>
        </p:spPr>
      </p:pic>
      <p:pic>
        <p:nvPicPr>
          <p:cNvPr id="13" name="図 12">
            <a:extLst>
              <a:ext uri="{FF2B5EF4-FFF2-40B4-BE49-F238E27FC236}">
                <a16:creationId xmlns:a16="http://schemas.microsoft.com/office/drawing/2014/main" id="{E90C645F-9B16-427D-BEF2-350BD7E88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9060" y="5037601"/>
            <a:ext cx="1188000" cy="1188000"/>
          </a:xfrm>
          <a:prstGeom prst="rect">
            <a:avLst/>
          </a:prstGeom>
        </p:spPr>
      </p:pic>
      <p:sp>
        <p:nvSpPr>
          <p:cNvPr id="30" name="四角形: 角を丸くする 29">
            <a:extLst>
              <a:ext uri="{FF2B5EF4-FFF2-40B4-BE49-F238E27FC236}">
                <a16:creationId xmlns:a16="http://schemas.microsoft.com/office/drawing/2014/main" id="{B65E33D3-220F-4AC7-AF6E-1C43FF6E4AD4}"/>
              </a:ext>
            </a:extLst>
          </p:cNvPr>
          <p:cNvSpPr/>
          <p:nvPr/>
        </p:nvSpPr>
        <p:spPr bwMode="auto">
          <a:xfrm>
            <a:off x="144380" y="869130"/>
            <a:ext cx="4238934" cy="669837"/>
          </a:xfrm>
          <a:prstGeom prst="roundRect">
            <a:avLst>
              <a:gd name="adj" fmla="val 50000"/>
            </a:avLst>
          </a:prstGeom>
          <a:solidFill>
            <a:schemeClr val="accent6">
              <a:lumMod val="20000"/>
              <a:lumOff val="80000"/>
            </a:schemeClr>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a:r>
              <a:rPr kumimoji="1" lang="ja-JP" altLang="en-US" sz="2400" dirty="0">
                <a:hlinkClick r:id="rId8">
                  <a:extLst>
                    <a:ext uri="{A12FA001-AC4F-418D-AE19-62706E023703}">
                      <ahyp:hlinkClr xmlns:ahyp="http://schemas.microsoft.com/office/drawing/2018/hyperlinkcolor" val="tx"/>
                    </a:ext>
                  </a:extLst>
                </a:hlinkClick>
              </a:rPr>
              <a:t>東北地方の他の県の予算</a:t>
            </a:r>
            <a:endParaRPr lang="ja-JP" altLang="en-US" sz="2400" dirty="0">
              <a:latin typeface="+mn-ea"/>
            </a:endParaRPr>
          </a:p>
        </p:txBody>
      </p:sp>
      <p:sp>
        <p:nvSpPr>
          <p:cNvPr id="31" name="四角形: 角を丸くする 30">
            <a:extLst>
              <a:ext uri="{FF2B5EF4-FFF2-40B4-BE49-F238E27FC236}">
                <a16:creationId xmlns:a16="http://schemas.microsoft.com/office/drawing/2014/main" id="{D5C461B3-C06E-4DCA-B6E0-57F3DA205E8D}"/>
              </a:ext>
            </a:extLst>
          </p:cNvPr>
          <p:cNvSpPr/>
          <p:nvPr/>
        </p:nvSpPr>
        <p:spPr bwMode="auto">
          <a:xfrm>
            <a:off x="184916" y="4235069"/>
            <a:ext cx="3811823" cy="669837"/>
          </a:xfrm>
          <a:prstGeom prst="roundRect">
            <a:avLst>
              <a:gd name="adj" fmla="val 50000"/>
            </a:avLst>
          </a:prstGeom>
          <a:solidFill>
            <a:schemeClr val="accent6">
              <a:lumMod val="20000"/>
              <a:lumOff val="80000"/>
            </a:schemeClr>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a:r>
              <a:rPr kumimoji="1" lang="ja-JP" altLang="en-US" sz="2400" dirty="0"/>
              <a:t>東京都の予算</a:t>
            </a:r>
            <a:endParaRPr lang="ja-JP" altLang="en-US" sz="2400" dirty="0">
              <a:latin typeface="+mn-ea"/>
            </a:endParaRPr>
          </a:p>
        </p:txBody>
      </p:sp>
      <p:sp>
        <p:nvSpPr>
          <p:cNvPr id="32" name="四角形: 角を丸くする 31">
            <a:extLst>
              <a:ext uri="{FF2B5EF4-FFF2-40B4-BE49-F238E27FC236}">
                <a16:creationId xmlns:a16="http://schemas.microsoft.com/office/drawing/2014/main" id="{9A09DAC5-5B22-424C-868E-B982F9332A0D}"/>
              </a:ext>
            </a:extLst>
          </p:cNvPr>
          <p:cNvSpPr/>
          <p:nvPr/>
        </p:nvSpPr>
        <p:spPr bwMode="auto">
          <a:xfrm>
            <a:off x="5092196" y="4235069"/>
            <a:ext cx="3811823" cy="669837"/>
          </a:xfrm>
          <a:prstGeom prst="roundRect">
            <a:avLst>
              <a:gd name="adj" fmla="val 50000"/>
            </a:avLst>
          </a:prstGeom>
          <a:solidFill>
            <a:schemeClr val="accent6">
              <a:lumMod val="20000"/>
              <a:lumOff val="80000"/>
            </a:schemeClr>
          </a:solidFill>
          <a:ln w="635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a:r>
              <a:rPr kumimoji="1" lang="ja-JP" altLang="en-US" sz="2400" dirty="0"/>
              <a:t>兵庫県の予算</a:t>
            </a:r>
            <a:endParaRPr lang="ja-JP" altLang="en-US" sz="2400" dirty="0">
              <a:latin typeface="+mn-ea"/>
            </a:endParaRPr>
          </a:p>
        </p:txBody>
      </p:sp>
      <p:sp>
        <p:nvSpPr>
          <p:cNvPr id="33" name="テキスト ボックス 32">
            <a:extLst>
              <a:ext uri="{FF2B5EF4-FFF2-40B4-BE49-F238E27FC236}">
                <a16:creationId xmlns:a16="http://schemas.microsoft.com/office/drawing/2014/main" id="{26035C13-3717-452B-8B89-C802B2019E81}"/>
              </a:ext>
            </a:extLst>
          </p:cNvPr>
          <p:cNvSpPr txBox="1"/>
          <p:nvPr/>
        </p:nvSpPr>
        <p:spPr>
          <a:xfrm>
            <a:off x="549080" y="5121454"/>
            <a:ext cx="2417308" cy="1477328"/>
          </a:xfrm>
          <a:prstGeom prst="rect">
            <a:avLst/>
          </a:prstGeom>
          <a:noFill/>
        </p:spPr>
        <p:txBody>
          <a:bodyPr wrap="square" rtlCol="0">
            <a:spAutoFit/>
          </a:bodyPr>
          <a:lstStyle/>
          <a:p>
            <a:r>
              <a:rPr kumimoji="1" lang="ja-JP" altLang="en-US" dirty="0"/>
              <a:t>⇒　外部サイト「東京都財務局ホームページ</a:t>
            </a:r>
            <a:r>
              <a:rPr kumimoji="1" lang="en-US" altLang="ja-JP" dirty="0"/>
              <a:t>『</a:t>
            </a:r>
            <a:r>
              <a:rPr kumimoji="1" lang="ja-JP" altLang="en-US" dirty="0"/>
              <a:t>ＴＯＫＹＯ予算見える化ボード</a:t>
            </a:r>
            <a:r>
              <a:rPr kumimoji="1" lang="en-US" altLang="ja-JP" dirty="0"/>
              <a:t>』</a:t>
            </a:r>
            <a:r>
              <a:rPr kumimoji="1" lang="ja-JP" altLang="en-US" dirty="0"/>
              <a:t>」へリンク</a:t>
            </a:r>
            <a:endParaRPr kumimoji="1" lang="en-US" altLang="ja-JP" dirty="0"/>
          </a:p>
          <a:p>
            <a:endParaRPr kumimoji="1" lang="ja-JP" altLang="en-US" dirty="0"/>
          </a:p>
        </p:txBody>
      </p:sp>
      <p:sp>
        <p:nvSpPr>
          <p:cNvPr id="34" name="テキスト ボックス 33">
            <a:extLst>
              <a:ext uri="{FF2B5EF4-FFF2-40B4-BE49-F238E27FC236}">
                <a16:creationId xmlns:a16="http://schemas.microsoft.com/office/drawing/2014/main" id="{A138CAFB-D173-4E84-86A5-45B0E2521736}"/>
              </a:ext>
            </a:extLst>
          </p:cNvPr>
          <p:cNvSpPr txBox="1"/>
          <p:nvPr/>
        </p:nvSpPr>
        <p:spPr>
          <a:xfrm>
            <a:off x="5356962" y="5022539"/>
            <a:ext cx="2417308" cy="1200329"/>
          </a:xfrm>
          <a:prstGeom prst="rect">
            <a:avLst/>
          </a:prstGeom>
          <a:noFill/>
        </p:spPr>
        <p:txBody>
          <a:bodyPr wrap="square" rtlCol="0">
            <a:spAutoFit/>
          </a:bodyPr>
          <a:lstStyle/>
          <a:p>
            <a:r>
              <a:rPr kumimoji="1" lang="ja-JP" altLang="en-US" dirty="0"/>
              <a:t>⇒　外部サイト「兵庫県ホームページ</a:t>
            </a:r>
            <a:r>
              <a:rPr kumimoji="1" lang="en-US" altLang="ja-JP" dirty="0"/>
              <a:t>『</a:t>
            </a:r>
            <a:r>
              <a:rPr kumimoji="1" lang="ja-JP" altLang="en-US" dirty="0"/>
              <a:t>こどものひろば（県の予算）</a:t>
            </a:r>
            <a:r>
              <a:rPr kumimoji="1" lang="en-US" altLang="ja-JP" dirty="0"/>
              <a:t>』</a:t>
            </a:r>
            <a:r>
              <a:rPr kumimoji="1" lang="ja-JP" altLang="en-US" dirty="0"/>
              <a:t>」へリンク</a:t>
            </a:r>
          </a:p>
        </p:txBody>
      </p:sp>
      <p:sp>
        <p:nvSpPr>
          <p:cNvPr id="35" name="正方形/長方形 34">
            <a:hlinkClick r:id="rId8"/>
            <a:extLst>
              <a:ext uri="{FF2B5EF4-FFF2-40B4-BE49-F238E27FC236}">
                <a16:creationId xmlns:a16="http://schemas.microsoft.com/office/drawing/2014/main" id="{31544E3A-70C9-4154-80B9-982C9A836CEA}"/>
              </a:ext>
            </a:extLst>
          </p:cNvPr>
          <p:cNvSpPr/>
          <p:nvPr/>
        </p:nvSpPr>
        <p:spPr>
          <a:xfrm>
            <a:off x="8235570" y="850961"/>
            <a:ext cx="764050" cy="326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hlinkClick r:id="rId8"/>
            <a:extLst>
              <a:ext uri="{FF2B5EF4-FFF2-40B4-BE49-F238E27FC236}">
                <a16:creationId xmlns:a16="http://schemas.microsoft.com/office/drawing/2014/main" id="{474F7658-6880-4DB8-B541-48D1599CE8BB}"/>
              </a:ext>
            </a:extLst>
          </p:cNvPr>
          <p:cNvSpPr/>
          <p:nvPr/>
        </p:nvSpPr>
        <p:spPr>
          <a:xfrm>
            <a:off x="184916" y="1003361"/>
            <a:ext cx="8967103" cy="326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DC1863D5-F69D-400A-AD68-261BF33AD042}"/>
              </a:ext>
            </a:extLst>
          </p:cNvPr>
          <p:cNvSpPr txBox="1"/>
          <p:nvPr/>
        </p:nvSpPr>
        <p:spPr>
          <a:xfrm>
            <a:off x="1854071" y="-19856"/>
            <a:ext cx="616779" cy="276999"/>
          </a:xfrm>
          <a:prstGeom prst="rect">
            <a:avLst/>
          </a:prstGeom>
          <a:noFill/>
        </p:spPr>
        <p:txBody>
          <a:bodyPr wrap="square" rtlCol="0">
            <a:spAutoFit/>
          </a:bodyPr>
          <a:lstStyle/>
          <a:p>
            <a:r>
              <a:rPr kumimoji="1" lang="ja-JP" altLang="en-US" sz="1200" b="1" dirty="0">
                <a:solidFill>
                  <a:schemeClr val="bg1"/>
                </a:solidFill>
              </a:rPr>
              <a:t>ちいき</a:t>
            </a:r>
          </a:p>
        </p:txBody>
      </p:sp>
      <p:sp>
        <p:nvSpPr>
          <p:cNvPr id="28" name="角丸四角形 40">
            <a:extLst>
              <a:ext uri="{FF2B5EF4-FFF2-40B4-BE49-F238E27FC236}">
                <a16:creationId xmlns:a16="http://schemas.microsoft.com/office/drawing/2014/main" id="{3F11C9CA-5B5E-45F4-9674-8EACDE6FD68E}"/>
              </a:ext>
            </a:extLst>
          </p:cNvPr>
          <p:cNvSpPr/>
          <p:nvPr/>
        </p:nvSpPr>
        <p:spPr>
          <a:xfrm>
            <a:off x="7437999" y="6249315"/>
            <a:ext cx="1944598" cy="359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050" dirty="0">
                <a:solidFill>
                  <a:schemeClr val="tx1"/>
                </a:solidFill>
                <a:latin typeface="+mn-ea"/>
              </a:rPr>
              <a:t>国税庁</a:t>
            </a:r>
            <a:r>
              <a:rPr lang="en-US" altLang="ja-JP" sz="1050" dirty="0">
                <a:solidFill>
                  <a:schemeClr val="tx1"/>
                </a:solidFill>
                <a:latin typeface="+mn-ea"/>
              </a:rPr>
              <a:t>e-Tax</a:t>
            </a:r>
            <a:r>
              <a:rPr lang="ja-JP" altLang="en-US" sz="1050" dirty="0">
                <a:solidFill>
                  <a:schemeClr val="tx1"/>
                </a:solidFill>
                <a:latin typeface="+mn-ea"/>
              </a:rPr>
              <a:t>キャラクター</a:t>
            </a:r>
            <a:endParaRPr lang="en-US" altLang="ja-JP" sz="1050" dirty="0">
              <a:solidFill>
                <a:schemeClr val="tx1"/>
              </a:solidFill>
              <a:latin typeface="+mn-ea"/>
            </a:endParaRPr>
          </a:p>
          <a:p>
            <a:pPr>
              <a:lnSpc>
                <a:spcPct val="110000"/>
              </a:lnSpc>
            </a:pPr>
            <a:r>
              <a:rPr lang="ja-JP" altLang="en-US" sz="1050" dirty="0">
                <a:solidFill>
                  <a:schemeClr val="tx1"/>
                </a:solidFill>
                <a:latin typeface="+mn-ea"/>
              </a:rPr>
              <a:t>イータ君</a:t>
            </a:r>
          </a:p>
        </p:txBody>
      </p:sp>
      <p:sp>
        <p:nvSpPr>
          <p:cNvPr id="29" name="テキスト ボックス 28">
            <a:extLst>
              <a:ext uri="{FF2B5EF4-FFF2-40B4-BE49-F238E27FC236}">
                <a16:creationId xmlns:a16="http://schemas.microsoft.com/office/drawing/2014/main" id="{B3CC003E-D536-4577-B756-BFC9522969A6}"/>
              </a:ext>
            </a:extLst>
          </p:cNvPr>
          <p:cNvSpPr txBox="1"/>
          <p:nvPr/>
        </p:nvSpPr>
        <p:spPr>
          <a:xfrm>
            <a:off x="773065" y="1475834"/>
            <a:ext cx="764050" cy="215444"/>
          </a:xfrm>
          <a:prstGeom prst="rect">
            <a:avLst/>
          </a:prstGeom>
          <a:noFill/>
        </p:spPr>
        <p:txBody>
          <a:bodyPr wrap="square" rtlCol="0">
            <a:spAutoFit/>
          </a:bodyPr>
          <a:lstStyle/>
          <a:p>
            <a:r>
              <a:rPr kumimoji="1" lang="ja-JP" altLang="en-US" sz="800" b="1" dirty="0"/>
              <a:t>こく</a:t>
            </a:r>
            <a:r>
              <a:rPr kumimoji="1" lang="ja-JP" altLang="en-US" sz="800" b="1" dirty="0" err="1"/>
              <a:t>ぜい</a:t>
            </a:r>
            <a:r>
              <a:rPr kumimoji="1" lang="ja-JP" altLang="en-US" sz="800" b="1" dirty="0"/>
              <a:t>ちょう</a:t>
            </a:r>
          </a:p>
        </p:txBody>
      </p:sp>
      <p:sp>
        <p:nvSpPr>
          <p:cNvPr id="41" name="正方形/長方形 40">
            <a:hlinkClick r:id="rId9"/>
            <a:extLst>
              <a:ext uri="{FF2B5EF4-FFF2-40B4-BE49-F238E27FC236}">
                <a16:creationId xmlns:a16="http://schemas.microsoft.com/office/drawing/2014/main" id="{6F32BDEB-1582-4201-85F8-B81EDE4A5F57}"/>
              </a:ext>
            </a:extLst>
          </p:cNvPr>
          <p:cNvSpPr/>
          <p:nvPr/>
        </p:nvSpPr>
        <p:spPr>
          <a:xfrm>
            <a:off x="121024" y="4249270"/>
            <a:ext cx="4262290" cy="23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10"/>
            <a:extLst>
              <a:ext uri="{FF2B5EF4-FFF2-40B4-BE49-F238E27FC236}">
                <a16:creationId xmlns:a16="http://schemas.microsoft.com/office/drawing/2014/main" id="{1CEF77BF-DD4A-48D4-A849-CD17631944A3}"/>
              </a:ext>
            </a:extLst>
          </p:cNvPr>
          <p:cNvSpPr/>
          <p:nvPr/>
        </p:nvSpPr>
        <p:spPr>
          <a:xfrm>
            <a:off x="4769640" y="4162883"/>
            <a:ext cx="4255212" cy="241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45302EA-91A5-4D92-B43E-30642C5743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694" y="2452847"/>
            <a:ext cx="1198800" cy="1198800"/>
          </a:xfrm>
          <a:prstGeom prst="rect">
            <a:avLst/>
          </a:prstGeom>
        </p:spPr>
      </p:pic>
      <p:pic>
        <p:nvPicPr>
          <p:cNvPr id="8" name="図 7">
            <a:extLst>
              <a:ext uri="{FF2B5EF4-FFF2-40B4-BE49-F238E27FC236}">
                <a16:creationId xmlns:a16="http://schemas.microsoft.com/office/drawing/2014/main" id="{68A6F318-EA28-4DA6-81FC-799FF94C33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7563" y="2436936"/>
            <a:ext cx="1198800" cy="1198800"/>
          </a:xfrm>
          <a:prstGeom prst="rect">
            <a:avLst/>
          </a:prstGeom>
        </p:spPr>
      </p:pic>
      <p:pic>
        <p:nvPicPr>
          <p:cNvPr id="16" name="図 15">
            <a:extLst>
              <a:ext uri="{FF2B5EF4-FFF2-40B4-BE49-F238E27FC236}">
                <a16:creationId xmlns:a16="http://schemas.microsoft.com/office/drawing/2014/main" id="{7E3597DF-4E2F-4A5F-B852-6AB144D9D1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4795" y="2406444"/>
            <a:ext cx="1198800" cy="1198800"/>
          </a:xfrm>
          <a:prstGeom prst="rect">
            <a:avLst/>
          </a:prstGeom>
        </p:spPr>
      </p:pic>
    </p:spTree>
    <p:extLst>
      <p:ext uri="{BB962C8B-B14F-4D97-AF65-F5344CB8AC3E}">
        <p14:creationId xmlns:p14="http://schemas.microsoft.com/office/powerpoint/2010/main" val="3977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4630051" y="1398636"/>
            <a:ext cx="4428000" cy="5227210"/>
          </a:xfrm>
          <a:prstGeom prst="rect">
            <a:avLst/>
          </a:prstGeom>
          <a:solidFill>
            <a:srgbClr val="36BFD2">
              <a:alpha val="10000"/>
            </a:srgbClr>
          </a:solidFill>
          <a:ln w="6350" cap="flat" cmpd="sng" algn="ctr">
            <a:solidFill>
              <a:srgbClr val="36BF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pic>
        <p:nvPicPr>
          <p:cNvPr id="16" name="図 15">
            <a:extLst>
              <a:ext uri="{FF2B5EF4-FFF2-40B4-BE49-F238E27FC236}">
                <a16:creationId xmlns:a16="http://schemas.microsoft.com/office/drawing/2014/main" id="{469244BB-DE48-4DC3-9D66-466096ADD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382" y="4231133"/>
            <a:ext cx="3530470" cy="2062627"/>
          </a:xfrm>
          <a:prstGeom prst="rect">
            <a:avLst/>
          </a:prstGeom>
        </p:spPr>
      </p:pic>
      <p:pic>
        <p:nvPicPr>
          <p:cNvPr id="12" name="図 11">
            <a:extLst>
              <a:ext uri="{FF2B5EF4-FFF2-40B4-BE49-F238E27FC236}">
                <a16:creationId xmlns:a16="http://schemas.microsoft.com/office/drawing/2014/main" id="{3F653886-8834-4AE7-9187-F918DEAE8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483" y="1672849"/>
            <a:ext cx="3538369" cy="2091980"/>
          </a:xfrm>
          <a:prstGeom prst="rect">
            <a:avLst/>
          </a:prstGeom>
        </p:spPr>
      </p:pic>
      <p:sp>
        <p:nvSpPr>
          <p:cNvPr id="36" name="正方形/長方形 35">
            <a:extLst>
              <a:ext uri="{FF2B5EF4-FFF2-40B4-BE49-F238E27FC236}">
                <a16:creationId xmlns:a16="http://schemas.microsoft.com/office/drawing/2014/main" id="{9A23F97A-5065-E83E-4198-7094F3342CAC}"/>
              </a:ext>
            </a:extLst>
          </p:cNvPr>
          <p:cNvSpPr/>
          <p:nvPr/>
        </p:nvSpPr>
        <p:spPr bwMode="auto">
          <a:xfrm>
            <a:off x="4620680" y="1120527"/>
            <a:ext cx="4439976" cy="485507"/>
          </a:xfrm>
          <a:prstGeom prst="rect">
            <a:avLst/>
          </a:prstGeom>
          <a:solidFill>
            <a:srgbClr val="36BFD2"/>
          </a:solidFill>
          <a:ln w="6350" cap="flat" cmpd="sng" algn="ctr">
            <a:solidFill>
              <a:srgbClr val="36BFD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みんなが利用できる施設のために</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72000" y="1449846"/>
            <a:ext cx="4428000" cy="5176000"/>
          </a:xfrm>
          <a:prstGeom prst="rect">
            <a:avLst/>
          </a:prstGeom>
          <a:solidFill>
            <a:srgbClr val="FFC000">
              <a:alpha val="10000"/>
            </a:srgbClr>
          </a:solidFill>
          <a:ln w="63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72000" y="1120528"/>
            <a:ext cx="4439976" cy="485506"/>
          </a:xfrm>
          <a:prstGeom prst="rect">
            <a:avLst/>
          </a:prstGeom>
          <a:solidFill>
            <a:srgbClr val="FFC00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みんなの安全や快適なくらしのために</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51844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税金の使いみちを見てみよう</a:t>
            </a:r>
            <a:endParaRPr lang="en-US" altLang="ja-JP" dirty="0">
              <a:solidFill>
                <a:srgbClr val="FFFFFF"/>
              </a:solidFill>
              <a:latin typeface="HGPｺﾞｼｯｸE" panose="020B0900000000000000" pitchFamily="50" charset="-128"/>
              <a:ea typeface="HGPｺﾞｼｯｸE" panose="020B0900000000000000" pitchFamily="50" charset="-128"/>
            </a:endParaRPr>
          </a:p>
        </p:txBody>
      </p:sp>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5153527" y="6327214"/>
            <a:ext cx="2529070" cy="244655"/>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kumimoji="1" lang="ja-JP" altLang="en-US" sz="1200" dirty="0">
                <a:solidFill>
                  <a:schemeClr val="bg1"/>
                </a:solidFill>
                <a:latin typeface="+mn-ea"/>
              </a:rPr>
              <a:t>あきた芸術劇場ミルハス（秋田市）</a:t>
            </a:r>
            <a:endParaRPr kumimoji="1" lang="en-US" altLang="ja-JP" sz="1200" dirty="0">
              <a:solidFill>
                <a:schemeClr val="bg1"/>
              </a:solidFill>
              <a:latin typeface="+mn-ea"/>
            </a:endParaRP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1140278" y="3816297"/>
            <a:ext cx="2256292" cy="248397"/>
          </a:xfrm>
          <a:prstGeom prst="roundRect">
            <a:avLst>
              <a:gd name="adj" fmla="val 50000"/>
            </a:avLst>
          </a:prstGeom>
          <a:solidFill>
            <a:srgbClr val="FFC00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安全に通行できるように</a:t>
            </a: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5153526" y="3816879"/>
            <a:ext cx="2526465" cy="247815"/>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kumimoji="1" lang="ja-JP" altLang="en-US" sz="1200" dirty="0">
                <a:solidFill>
                  <a:schemeClr val="bg1"/>
                </a:solidFill>
                <a:latin typeface="+mn-ea"/>
              </a:rPr>
              <a:t>秋田県立美術館（秋田市）</a:t>
            </a:r>
            <a:endParaRPr kumimoji="1" lang="en-US" altLang="ja-JP" sz="1200" b="0" i="0" u="none" strike="noStrike" cap="none" normalizeH="0" baseline="0" dirty="0">
              <a:ln>
                <a:noFill/>
              </a:ln>
              <a:solidFill>
                <a:schemeClr val="bg1"/>
              </a:solidFill>
              <a:effectLst/>
              <a:latin typeface="+mn-ea"/>
              <a:ea typeface="+mn-ea"/>
            </a:endParaRPr>
          </a:p>
        </p:txBody>
      </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49356" y="734937"/>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県や市町村の税金は、次のようなことに使われています。</a:t>
            </a:r>
          </a:p>
        </p:txBody>
      </p:sp>
      <p:sp>
        <p:nvSpPr>
          <p:cNvPr id="53" name="四角形: 角を丸くする 52">
            <a:extLst>
              <a:ext uri="{FF2B5EF4-FFF2-40B4-BE49-F238E27FC236}">
                <a16:creationId xmlns:a16="http://schemas.microsoft.com/office/drawing/2014/main" id="{D92195A4-B075-4469-8E7C-317ED4D40BA4}"/>
              </a:ext>
            </a:extLst>
          </p:cNvPr>
          <p:cNvSpPr/>
          <p:nvPr/>
        </p:nvSpPr>
        <p:spPr bwMode="auto">
          <a:xfrm>
            <a:off x="1116569" y="6318171"/>
            <a:ext cx="2256292" cy="253698"/>
          </a:xfrm>
          <a:prstGeom prst="roundRect">
            <a:avLst>
              <a:gd name="adj" fmla="val 50000"/>
            </a:avLst>
          </a:prstGeom>
          <a:solidFill>
            <a:srgbClr val="FFC00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rPr>
              <a:t>病気の治療のために</a:t>
            </a:r>
            <a:endParaRPr lang="ja-JP" altLang="en-US" sz="1200" dirty="0">
              <a:solidFill>
                <a:schemeClr val="bg1"/>
              </a:solidFill>
              <a:latin typeface="+mn-ea"/>
              <a:ea typeface="+mn-ea"/>
            </a:endParaRPr>
          </a:p>
        </p:txBody>
      </p:sp>
      <p:sp>
        <p:nvSpPr>
          <p:cNvPr id="24" name="テキスト ボックス 23">
            <a:extLst>
              <a:ext uri="{FF2B5EF4-FFF2-40B4-BE49-F238E27FC236}">
                <a16:creationId xmlns:a16="http://schemas.microsoft.com/office/drawing/2014/main" id="{D515D7A7-F54D-4C51-A0EC-899D0548C324}"/>
              </a:ext>
            </a:extLst>
          </p:cNvPr>
          <p:cNvSpPr txBox="1"/>
          <p:nvPr/>
        </p:nvSpPr>
        <p:spPr>
          <a:xfrm>
            <a:off x="7176622" y="1063612"/>
            <a:ext cx="616779" cy="253916"/>
          </a:xfrm>
          <a:prstGeom prst="rect">
            <a:avLst/>
          </a:prstGeom>
          <a:noFill/>
        </p:spPr>
        <p:txBody>
          <a:bodyPr wrap="square" rtlCol="0">
            <a:spAutoFit/>
          </a:bodyPr>
          <a:lstStyle/>
          <a:p>
            <a:r>
              <a:rPr kumimoji="1" lang="ja-JP" altLang="en-US" sz="1050" b="1" dirty="0">
                <a:solidFill>
                  <a:schemeClr val="bg1"/>
                </a:solidFill>
              </a:rPr>
              <a:t>しせつ</a:t>
            </a:r>
          </a:p>
        </p:txBody>
      </p:sp>
      <p:pic>
        <p:nvPicPr>
          <p:cNvPr id="6" name="図 5">
            <a:extLst>
              <a:ext uri="{FF2B5EF4-FFF2-40B4-BE49-F238E27FC236}">
                <a16:creationId xmlns:a16="http://schemas.microsoft.com/office/drawing/2014/main" id="{037410CB-6240-47FB-9A86-FB72EB126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61" y="1675037"/>
            <a:ext cx="3517793" cy="2089792"/>
          </a:xfrm>
          <a:prstGeom prst="rect">
            <a:avLst/>
          </a:prstGeom>
        </p:spPr>
      </p:pic>
      <p:pic>
        <p:nvPicPr>
          <p:cNvPr id="9" name="図 8">
            <a:extLst>
              <a:ext uri="{FF2B5EF4-FFF2-40B4-BE49-F238E27FC236}">
                <a16:creationId xmlns:a16="http://schemas.microsoft.com/office/drawing/2014/main" id="{8EDF8379-E2C1-425B-BEF2-990EF68227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619" y="4238255"/>
            <a:ext cx="3532762" cy="2060831"/>
          </a:xfrm>
          <a:prstGeom prst="rect">
            <a:avLst/>
          </a:prstGeom>
        </p:spPr>
      </p:pic>
      <p:grpSp>
        <p:nvGrpSpPr>
          <p:cNvPr id="34" name="グループ化 33">
            <a:extLst>
              <a:ext uri="{FF2B5EF4-FFF2-40B4-BE49-F238E27FC236}">
                <a16:creationId xmlns:a16="http://schemas.microsoft.com/office/drawing/2014/main" id="{B187A646-99B1-4B34-BB4C-45B5821C81D0}"/>
              </a:ext>
            </a:extLst>
          </p:cNvPr>
          <p:cNvGrpSpPr/>
          <p:nvPr/>
        </p:nvGrpSpPr>
        <p:grpSpPr>
          <a:xfrm>
            <a:off x="7486651" y="5748326"/>
            <a:ext cx="1521766" cy="978665"/>
            <a:chOff x="2986780" y="3211513"/>
            <a:chExt cx="1354290" cy="1032117"/>
          </a:xfrm>
          <a:solidFill>
            <a:srgbClr val="36BFD2"/>
          </a:solidFill>
        </p:grpSpPr>
        <p:sp>
          <p:nvSpPr>
            <p:cNvPr id="35" name="楕円 34">
              <a:extLst>
                <a:ext uri="{FF2B5EF4-FFF2-40B4-BE49-F238E27FC236}">
                  <a16:creationId xmlns:a16="http://schemas.microsoft.com/office/drawing/2014/main" id="{8AC41F1B-73A8-4F1A-BE17-1153EC925423}"/>
                </a:ext>
              </a:extLst>
            </p:cNvPr>
            <p:cNvSpPr/>
            <p:nvPr/>
          </p:nvSpPr>
          <p:spPr>
            <a:xfrm>
              <a:off x="2986780" y="3211513"/>
              <a:ext cx="1354290" cy="9510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E0A6B4F-0AF1-4D56-A0AD-35DDFA00BF2A}"/>
                </a:ext>
              </a:extLst>
            </p:cNvPr>
            <p:cNvSpPr txBox="1"/>
            <p:nvPr/>
          </p:nvSpPr>
          <p:spPr>
            <a:xfrm>
              <a:off x="3022957" y="3318064"/>
              <a:ext cx="1318113" cy="925566"/>
            </a:xfrm>
            <a:prstGeom prst="rect">
              <a:avLst/>
            </a:prstGeom>
            <a:noFill/>
          </p:spPr>
          <p:txBody>
            <a:bodyPr wrap="square" rtlCol="0">
              <a:spAutoFit/>
            </a:bodyPr>
            <a:lstStyle/>
            <a:p>
              <a:pPr algn="ctr"/>
              <a:r>
                <a:rPr lang="ja-JP" altLang="en-US" sz="1200" dirty="0">
                  <a:solidFill>
                    <a:schemeClr val="bg1"/>
                  </a:solidFill>
                  <a:latin typeface="+mn-ea"/>
                </a:rPr>
                <a:t>総工費</a:t>
              </a:r>
              <a:endParaRPr lang="en-US" altLang="ja-JP" sz="1200" dirty="0">
                <a:solidFill>
                  <a:schemeClr val="bg1"/>
                </a:solidFill>
                <a:latin typeface="+mn-ea"/>
              </a:endParaRPr>
            </a:p>
            <a:p>
              <a:pPr algn="ctr"/>
              <a:r>
                <a:rPr lang="ja-JP" altLang="en-US" dirty="0">
                  <a:solidFill>
                    <a:schemeClr val="bg1"/>
                  </a:solidFill>
                  <a:latin typeface="+mn-ea"/>
                </a:rPr>
                <a:t>約</a:t>
              </a:r>
              <a:r>
                <a:rPr lang="en-US" altLang="ja-JP" dirty="0">
                  <a:solidFill>
                    <a:schemeClr val="bg1"/>
                  </a:solidFill>
                  <a:latin typeface="+mn-ea"/>
                </a:rPr>
                <a:t>254</a:t>
              </a:r>
              <a:r>
                <a:rPr lang="ja-JP" altLang="en-US" dirty="0">
                  <a:solidFill>
                    <a:schemeClr val="bg1"/>
                  </a:solidFill>
                  <a:latin typeface="+mn-ea"/>
                </a:rPr>
                <a:t>億円</a:t>
              </a:r>
              <a:endParaRPr lang="en-US" altLang="ja-JP" dirty="0">
                <a:solidFill>
                  <a:schemeClr val="bg1"/>
                </a:solidFill>
                <a:latin typeface="+mn-ea"/>
              </a:endParaRPr>
            </a:p>
            <a:p>
              <a:pPr algn="ctr"/>
              <a:r>
                <a:rPr lang="ja-JP" altLang="en-US" sz="1200" dirty="0">
                  <a:solidFill>
                    <a:schemeClr val="bg1"/>
                  </a:solidFill>
                  <a:latin typeface="+mn-ea"/>
                </a:rPr>
                <a:t>（令和４年度）</a:t>
              </a:r>
              <a:endParaRPr lang="en-US" altLang="ja-JP" sz="1200" dirty="0">
                <a:solidFill>
                  <a:schemeClr val="bg1"/>
                </a:solidFill>
                <a:latin typeface="+mn-ea"/>
              </a:endParaRPr>
            </a:p>
          </p:txBody>
        </p:sp>
      </p:grpSp>
      <p:grpSp>
        <p:nvGrpSpPr>
          <p:cNvPr id="28" name="グループ化 27">
            <a:extLst>
              <a:ext uri="{FF2B5EF4-FFF2-40B4-BE49-F238E27FC236}">
                <a16:creationId xmlns:a16="http://schemas.microsoft.com/office/drawing/2014/main" id="{335D16D3-88B8-4157-BFD3-DE269CA1BFBE}"/>
              </a:ext>
            </a:extLst>
          </p:cNvPr>
          <p:cNvGrpSpPr/>
          <p:nvPr/>
        </p:nvGrpSpPr>
        <p:grpSpPr>
          <a:xfrm>
            <a:off x="7423081" y="3210829"/>
            <a:ext cx="1585336" cy="979750"/>
            <a:chOff x="2986780" y="3211513"/>
            <a:chExt cx="1354292" cy="1032116"/>
          </a:xfrm>
          <a:solidFill>
            <a:srgbClr val="36BFD2"/>
          </a:solidFill>
        </p:grpSpPr>
        <p:sp>
          <p:nvSpPr>
            <p:cNvPr id="29" name="楕円 28">
              <a:extLst>
                <a:ext uri="{FF2B5EF4-FFF2-40B4-BE49-F238E27FC236}">
                  <a16:creationId xmlns:a16="http://schemas.microsoft.com/office/drawing/2014/main" id="{1B874633-4F52-47B1-BF88-70C063C36F34}"/>
                </a:ext>
              </a:extLst>
            </p:cNvPr>
            <p:cNvSpPr/>
            <p:nvPr/>
          </p:nvSpPr>
          <p:spPr>
            <a:xfrm>
              <a:off x="2986780" y="3211513"/>
              <a:ext cx="1354290" cy="9510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B233226-68A7-45F1-8FD6-614C7367A5D5}"/>
                </a:ext>
              </a:extLst>
            </p:cNvPr>
            <p:cNvSpPr txBox="1"/>
            <p:nvPr/>
          </p:nvSpPr>
          <p:spPr>
            <a:xfrm>
              <a:off x="3022959" y="3318064"/>
              <a:ext cx="1318113" cy="925565"/>
            </a:xfrm>
            <a:prstGeom prst="rect">
              <a:avLst/>
            </a:prstGeom>
            <a:noFill/>
          </p:spPr>
          <p:txBody>
            <a:bodyPr wrap="square" rtlCol="0">
              <a:spAutoFit/>
            </a:bodyPr>
            <a:lstStyle/>
            <a:p>
              <a:pPr algn="ctr"/>
              <a:r>
                <a:rPr lang="ja-JP" altLang="en-US" sz="1200" dirty="0">
                  <a:solidFill>
                    <a:schemeClr val="bg1"/>
                  </a:solidFill>
                  <a:latin typeface="+mn-ea"/>
                </a:rPr>
                <a:t>総工費</a:t>
              </a:r>
              <a:endParaRPr lang="en-US" altLang="ja-JP" sz="1200" dirty="0">
                <a:solidFill>
                  <a:schemeClr val="bg1"/>
                </a:solidFill>
                <a:latin typeface="+mn-ea"/>
              </a:endParaRPr>
            </a:p>
            <a:p>
              <a:pPr algn="ctr"/>
              <a:r>
                <a:rPr lang="ja-JP" altLang="en-US" dirty="0">
                  <a:solidFill>
                    <a:schemeClr val="bg1"/>
                  </a:solidFill>
                  <a:latin typeface="+mn-ea"/>
                </a:rPr>
                <a:t>約</a:t>
              </a:r>
              <a:r>
                <a:rPr lang="en-US" altLang="ja-JP" dirty="0">
                  <a:solidFill>
                    <a:schemeClr val="bg1"/>
                  </a:solidFill>
                  <a:latin typeface="+mn-ea"/>
                </a:rPr>
                <a:t>21</a:t>
              </a:r>
              <a:r>
                <a:rPr lang="ja-JP" altLang="en-US" dirty="0">
                  <a:solidFill>
                    <a:schemeClr val="bg1"/>
                  </a:solidFill>
                  <a:latin typeface="+mn-ea"/>
                </a:rPr>
                <a:t>億円</a:t>
              </a:r>
              <a:endParaRPr lang="en-US" altLang="ja-JP" dirty="0">
                <a:solidFill>
                  <a:schemeClr val="bg1"/>
                </a:solidFill>
                <a:latin typeface="+mn-ea"/>
              </a:endParaRPr>
            </a:p>
            <a:p>
              <a:pPr algn="ctr"/>
              <a:r>
                <a:rPr lang="ja-JP" altLang="en-US" sz="1200" dirty="0">
                  <a:solidFill>
                    <a:schemeClr val="bg1"/>
                  </a:solidFill>
                  <a:latin typeface="+mn-ea"/>
                </a:rPr>
                <a:t>（平成</a:t>
              </a:r>
              <a:r>
                <a:rPr lang="en-US" altLang="ja-JP" sz="1200" dirty="0">
                  <a:solidFill>
                    <a:schemeClr val="bg1"/>
                  </a:solidFill>
                  <a:latin typeface="+mn-ea"/>
                </a:rPr>
                <a:t>25</a:t>
              </a:r>
              <a:r>
                <a:rPr lang="ja-JP" altLang="en-US" sz="1200" dirty="0">
                  <a:solidFill>
                    <a:schemeClr val="bg1"/>
                  </a:solidFill>
                  <a:latin typeface="+mn-ea"/>
                </a:rPr>
                <a:t>年度）</a:t>
              </a:r>
              <a:endParaRPr lang="en-US" altLang="ja-JP" sz="1200" dirty="0">
                <a:solidFill>
                  <a:schemeClr val="bg1"/>
                </a:solidFill>
                <a:latin typeface="+mn-ea"/>
              </a:endParaRPr>
            </a:p>
          </p:txBody>
        </p:sp>
      </p:grpSp>
      <p:sp>
        <p:nvSpPr>
          <p:cNvPr id="26" name="テキスト ボックス 25">
            <a:extLst>
              <a:ext uri="{FF2B5EF4-FFF2-40B4-BE49-F238E27FC236}">
                <a16:creationId xmlns:a16="http://schemas.microsoft.com/office/drawing/2014/main" id="{032DEB38-41E1-4AF1-B472-CA496F9164FA}"/>
              </a:ext>
            </a:extLst>
          </p:cNvPr>
          <p:cNvSpPr txBox="1"/>
          <p:nvPr/>
        </p:nvSpPr>
        <p:spPr>
          <a:xfrm>
            <a:off x="1936325" y="6475538"/>
            <a:ext cx="616779" cy="230832"/>
          </a:xfrm>
          <a:prstGeom prst="rect">
            <a:avLst/>
          </a:prstGeom>
          <a:noFill/>
        </p:spPr>
        <p:txBody>
          <a:bodyPr wrap="square" rtlCol="0">
            <a:spAutoFit/>
          </a:bodyPr>
          <a:lstStyle/>
          <a:p>
            <a:r>
              <a:rPr kumimoji="1" lang="ja-JP" altLang="en-US" sz="900" b="1" dirty="0"/>
              <a:t>ちりょう</a:t>
            </a:r>
          </a:p>
        </p:txBody>
      </p:sp>
      <p:sp>
        <p:nvSpPr>
          <p:cNvPr id="27" name="テキスト ボックス 26">
            <a:extLst>
              <a:ext uri="{FF2B5EF4-FFF2-40B4-BE49-F238E27FC236}">
                <a16:creationId xmlns:a16="http://schemas.microsoft.com/office/drawing/2014/main" id="{BEB69ABE-D968-4A40-858F-6D5AF8F9BFC4}"/>
              </a:ext>
            </a:extLst>
          </p:cNvPr>
          <p:cNvSpPr txBox="1"/>
          <p:nvPr/>
        </p:nvSpPr>
        <p:spPr>
          <a:xfrm>
            <a:off x="5907292" y="6487597"/>
            <a:ext cx="657430" cy="230832"/>
          </a:xfrm>
          <a:prstGeom prst="rect">
            <a:avLst/>
          </a:prstGeom>
          <a:noFill/>
        </p:spPr>
        <p:txBody>
          <a:bodyPr wrap="square" rtlCol="0">
            <a:spAutoFit/>
          </a:bodyPr>
          <a:lstStyle/>
          <a:p>
            <a:r>
              <a:rPr kumimoji="1" lang="ja-JP" altLang="en-US" sz="900" b="1" dirty="0"/>
              <a:t>げきじょう</a:t>
            </a:r>
          </a:p>
        </p:txBody>
      </p:sp>
      <p:sp>
        <p:nvSpPr>
          <p:cNvPr id="2" name="スライド番号プレースホルダー 1">
            <a:extLst>
              <a:ext uri="{FF2B5EF4-FFF2-40B4-BE49-F238E27FC236}">
                <a16:creationId xmlns:a16="http://schemas.microsoft.com/office/drawing/2014/main" id="{979502EB-EEAE-4A19-88DF-E9D980441DF1}"/>
              </a:ext>
            </a:extLst>
          </p:cNvPr>
          <p:cNvSpPr>
            <a:spLocks noGrp="1"/>
          </p:cNvSpPr>
          <p:nvPr>
            <p:ph type="sldNum" sz="quarter" idx="4"/>
          </p:nvPr>
        </p:nvSpPr>
        <p:spPr/>
        <p:txBody>
          <a:bodyPr/>
          <a:lstStyle/>
          <a:p>
            <a:pPr>
              <a:defRPr/>
            </a:pPr>
            <a:fld id="{12C3962C-59A4-486A-8D44-A9781E017F69}" type="slidenum">
              <a:rPr lang="en-US" altLang="ja-JP" smtClean="0"/>
              <a:pPr>
                <a:defRPr/>
              </a:pPr>
              <a:t>14</a:t>
            </a:fld>
            <a:endParaRPr lang="en-US" altLang="ja-JP" dirty="0"/>
          </a:p>
        </p:txBody>
      </p:sp>
    </p:spTree>
    <p:extLst>
      <p:ext uri="{BB962C8B-B14F-4D97-AF65-F5344CB8AC3E}">
        <p14:creationId xmlns:p14="http://schemas.microsoft.com/office/powerpoint/2010/main" val="10554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5" grpId="0" animBg="1"/>
      <p:bldP spid="53" grpId="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A8D4C09-3ABD-45D0-A938-94DC5A4C1E28}"/>
              </a:ext>
            </a:extLst>
          </p:cNvPr>
          <p:cNvSpPr/>
          <p:nvPr/>
        </p:nvSpPr>
        <p:spPr>
          <a:xfrm>
            <a:off x="4572000" y="2061913"/>
            <a:ext cx="4363346" cy="1493907"/>
          </a:xfrm>
          <a:prstGeom prst="roundRect">
            <a:avLst/>
          </a:prstGeom>
          <a:solidFill>
            <a:srgbClr val="DEF1CA">
              <a:alpha val="50000"/>
            </a:srgbClr>
          </a:solidFill>
          <a:ln>
            <a:solidFill>
              <a:srgbClr val="EEF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B3903101-26EB-4564-824B-246A72FD2C34}"/>
              </a:ext>
            </a:extLst>
          </p:cNvPr>
          <p:cNvGrpSpPr/>
          <p:nvPr/>
        </p:nvGrpSpPr>
        <p:grpSpPr>
          <a:xfrm>
            <a:off x="300121" y="2249676"/>
            <a:ext cx="4007651" cy="998576"/>
            <a:chOff x="300121" y="2249676"/>
            <a:chExt cx="4007651" cy="998576"/>
          </a:xfrm>
        </p:grpSpPr>
        <p:sp>
          <p:nvSpPr>
            <p:cNvPr id="34" name="正方形/長方形 33">
              <a:extLst>
                <a:ext uri="{FF2B5EF4-FFF2-40B4-BE49-F238E27FC236}">
                  <a16:creationId xmlns:a16="http://schemas.microsoft.com/office/drawing/2014/main" id="{B5CEA287-ED9A-4A05-82D9-AD5B7431DBCA}"/>
                </a:ext>
              </a:extLst>
            </p:cNvPr>
            <p:cNvSpPr/>
            <p:nvPr/>
          </p:nvSpPr>
          <p:spPr bwMode="auto">
            <a:xfrm>
              <a:off x="314779" y="2250466"/>
              <a:ext cx="3992993" cy="997786"/>
            </a:xfrm>
            <a:prstGeom prst="rect">
              <a:avLst/>
            </a:prstGeom>
            <a:solidFill>
              <a:srgbClr val="FFFFFF"/>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92D050"/>
                </a:solidFill>
                <a:effectLst/>
                <a:uLnTx/>
                <a:uFillTx/>
                <a:latin typeface="+mn-ea"/>
              </a:endParaRPr>
            </a:p>
          </p:txBody>
        </p:sp>
        <p:sp>
          <p:nvSpPr>
            <p:cNvPr id="35" name="正方形/長方形 34">
              <a:extLst>
                <a:ext uri="{FF2B5EF4-FFF2-40B4-BE49-F238E27FC236}">
                  <a16:creationId xmlns:a16="http://schemas.microsoft.com/office/drawing/2014/main" id="{A418E14B-208C-4F1C-B162-0199B59A00C4}"/>
                </a:ext>
              </a:extLst>
            </p:cNvPr>
            <p:cNvSpPr/>
            <p:nvPr/>
          </p:nvSpPr>
          <p:spPr bwMode="auto">
            <a:xfrm>
              <a:off x="300121" y="2249676"/>
              <a:ext cx="1784173" cy="997787"/>
            </a:xfrm>
            <a:prstGeom prst="rect">
              <a:avLst/>
            </a:prstGeom>
            <a:solidFill>
              <a:srgbClr val="92D050"/>
            </a:solidFill>
            <a:ln w="635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pc="120" dirty="0">
                  <a:solidFill>
                    <a:schemeClr val="bg1"/>
                  </a:solidFill>
                  <a:latin typeface="HGPｺﾞｼｯｸE"/>
                  <a:ea typeface="HGPｺﾞｼｯｸE"/>
                </a:rPr>
                <a:t>令和７年度</a:t>
              </a:r>
              <a:endParaRPr lang="en-US" altLang="ja-JP" spc="120" dirty="0">
                <a:solidFill>
                  <a:schemeClr val="bg1"/>
                </a:solidFill>
                <a:latin typeface="HGPｺﾞｼｯｸE"/>
                <a:ea typeface="HGPｺﾞｼｯｸE"/>
              </a:endParaRPr>
            </a:p>
            <a:p>
              <a:pPr algn="ctr" eaLnBrk="1" hangingPunct="1"/>
              <a:r>
                <a:rPr lang="ja-JP" altLang="en-US" spc="120" dirty="0">
                  <a:solidFill>
                    <a:schemeClr val="bg1"/>
                  </a:solidFill>
                  <a:latin typeface="HGPｺﾞｼｯｸE"/>
                  <a:ea typeface="HGPｺﾞｼｯｸE"/>
                </a:rPr>
                <a:t>東日本大震災</a:t>
              </a:r>
              <a:endParaRPr lang="en-US" altLang="ja-JP" spc="120" dirty="0">
                <a:solidFill>
                  <a:schemeClr val="bg1"/>
                </a:solidFill>
                <a:latin typeface="HGPｺﾞｼｯｸE"/>
                <a:ea typeface="HGPｺﾞｼｯｸE"/>
              </a:endParaRPr>
            </a:p>
            <a:p>
              <a:pPr algn="ctr" eaLnBrk="1" hangingPunct="1"/>
              <a:r>
                <a:rPr lang="ja-JP" altLang="en-US" spc="120" dirty="0">
                  <a:solidFill>
                    <a:schemeClr val="bg1"/>
                  </a:solidFill>
                  <a:latin typeface="HGPｺﾞｼｯｸE"/>
                  <a:ea typeface="HGPｺﾞｼｯｸE"/>
                </a:rPr>
                <a:t>復興特別会計</a:t>
              </a:r>
            </a:p>
          </p:txBody>
        </p:sp>
      </p:grpSp>
      <p:sp>
        <p:nvSpPr>
          <p:cNvPr id="38" name="Rectangle 36">
            <a:extLst>
              <a:ext uri="{FF2B5EF4-FFF2-40B4-BE49-F238E27FC236}">
                <a16:creationId xmlns:a16="http://schemas.microsoft.com/office/drawing/2014/main" id="{4E227395-8417-455B-9D5D-E8A73768FED9}"/>
              </a:ext>
            </a:extLst>
          </p:cNvPr>
          <p:cNvSpPr>
            <a:spLocks noChangeArrowheads="1"/>
          </p:cNvSpPr>
          <p:nvPr/>
        </p:nvSpPr>
        <p:spPr bwMode="auto">
          <a:xfrm>
            <a:off x="2158803" y="2519563"/>
            <a:ext cx="1929128" cy="47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838413" eaLnBrk="1" hangingPunct="1">
              <a:lnSpc>
                <a:spcPct val="120000"/>
              </a:lnSpc>
              <a:defRPr/>
            </a:pPr>
            <a:r>
              <a:rPr lang="en-US" altLang="ja-JP" sz="2400" spc="180" dirty="0">
                <a:latin typeface="HGPｺﾞｼｯｸE"/>
                <a:ea typeface="HGPｺﾞｼｯｸE"/>
              </a:rPr>
              <a:t>6,592</a:t>
            </a:r>
            <a:endParaRPr lang="ja-JP" altLang="en-US" sz="2400" spc="180" dirty="0">
              <a:latin typeface="HGPｺﾞｼｯｸE"/>
              <a:ea typeface="HGPｺﾞｼｯｸE"/>
            </a:endParaRPr>
          </a:p>
        </p:txBody>
      </p:sp>
      <p:sp>
        <p:nvSpPr>
          <p:cNvPr id="8" name="四角形: 角を丸くする 7">
            <a:extLst>
              <a:ext uri="{FF2B5EF4-FFF2-40B4-BE49-F238E27FC236}">
                <a16:creationId xmlns:a16="http://schemas.microsoft.com/office/drawing/2014/main" id="{7148642C-9ABE-48A2-AB83-11A438B950C8}"/>
              </a:ext>
            </a:extLst>
          </p:cNvPr>
          <p:cNvSpPr/>
          <p:nvPr/>
        </p:nvSpPr>
        <p:spPr>
          <a:xfrm>
            <a:off x="106256" y="3822700"/>
            <a:ext cx="8522228" cy="2751936"/>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15</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税金の使い道を見てみよう</a:t>
            </a:r>
          </a:p>
        </p:txBody>
      </p:sp>
      <p:sp>
        <p:nvSpPr>
          <p:cNvPr id="32" name="Rectangle 26">
            <a:extLst>
              <a:ext uri="{FF2B5EF4-FFF2-40B4-BE49-F238E27FC236}">
                <a16:creationId xmlns:a16="http://schemas.microsoft.com/office/drawing/2014/main" id="{12EBA935-7B93-4BB0-A346-8396C052894E}"/>
              </a:ext>
            </a:extLst>
          </p:cNvPr>
          <p:cNvSpPr>
            <a:spLocks noChangeArrowheads="1"/>
          </p:cNvSpPr>
          <p:nvPr/>
        </p:nvSpPr>
        <p:spPr bwMode="white">
          <a:xfrm>
            <a:off x="188489" y="957023"/>
            <a:ext cx="8776123"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600" dirty="0">
                <a:solidFill>
                  <a:srgbClr val="000000"/>
                </a:solidFill>
                <a:latin typeface="HGPｺﾞｼｯｸE" panose="020B0900000000000000" pitchFamily="50" charset="-128"/>
                <a:ea typeface="HGPｺﾞｼｯｸE" panose="020B0900000000000000" pitchFamily="50" charset="-128"/>
              </a:rPr>
              <a:t>　地震や大雨などの自然災害によって被災された人たちやまちを助けるためにも、税金が使われています。例えば、</a:t>
            </a:r>
            <a:r>
              <a:rPr lang="en-US" altLang="ja-JP" sz="1600" dirty="0">
                <a:solidFill>
                  <a:srgbClr val="000000"/>
                </a:solidFill>
                <a:latin typeface="HGPｺﾞｼｯｸE" panose="020B0900000000000000" pitchFamily="50" charset="-128"/>
                <a:ea typeface="HGPｺﾞｼｯｸE" panose="020B0900000000000000" pitchFamily="50" charset="-128"/>
              </a:rPr>
              <a:t>2011</a:t>
            </a:r>
            <a:r>
              <a:rPr lang="ja-JP" altLang="en-US" sz="1600" dirty="0">
                <a:solidFill>
                  <a:srgbClr val="000000"/>
                </a:solidFill>
                <a:latin typeface="HGPｺﾞｼｯｸE" panose="020B0900000000000000" pitchFamily="50" charset="-128"/>
                <a:ea typeface="HGPｺﾞｼｯｸE" panose="020B0900000000000000" pitchFamily="50" charset="-128"/>
              </a:rPr>
              <a:t>年に発生した「東日本大震災」の復興のためにも、税金が使われています。</a:t>
            </a:r>
            <a:endParaRPr lang="en-US" altLang="ja-JP" sz="1600" dirty="0">
              <a:solidFill>
                <a:srgbClr val="000000"/>
              </a:solidFill>
              <a:latin typeface="HGPｺﾞｼｯｸE" panose="020B0900000000000000" pitchFamily="50" charset="-128"/>
              <a:ea typeface="HGPｺﾞｼｯｸE" panose="020B0900000000000000" pitchFamily="50" charset="-128"/>
            </a:endParaRPr>
          </a:p>
        </p:txBody>
      </p:sp>
      <p:sp>
        <p:nvSpPr>
          <p:cNvPr id="42" name="Rectangle 36">
            <a:extLst>
              <a:ext uri="{FF2B5EF4-FFF2-40B4-BE49-F238E27FC236}">
                <a16:creationId xmlns:a16="http://schemas.microsoft.com/office/drawing/2014/main" id="{D67E85BB-75EE-416C-8C29-92A20C87A348}"/>
              </a:ext>
            </a:extLst>
          </p:cNvPr>
          <p:cNvSpPr>
            <a:spLocks noChangeArrowheads="1"/>
          </p:cNvSpPr>
          <p:nvPr/>
        </p:nvSpPr>
        <p:spPr bwMode="auto">
          <a:xfrm>
            <a:off x="4747088" y="1979147"/>
            <a:ext cx="4188258" cy="15119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838413" eaLnBrk="1" hangingPunct="1">
              <a:lnSpc>
                <a:spcPct val="150000"/>
              </a:lnSpc>
              <a:defRPr/>
            </a:pPr>
            <a:endParaRPr lang="en-US" altLang="ja-JP" sz="1600" spc="180" dirty="0">
              <a:latin typeface="HGPｺﾞｼｯｸE"/>
              <a:ea typeface="HGPｺﾞｼｯｸE"/>
            </a:endParaRPr>
          </a:p>
          <a:p>
            <a:pPr defTabSz="838413" eaLnBrk="1" hangingPunct="1">
              <a:lnSpc>
                <a:spcPct val="150000"/>
              </a:lnSpc>
              <a:defRPr/>
            </a:pPr>
            <a:r>
              <a:rPr lang="ja-JP" altLang="en-US" sz="1600" spc="180" dirty="0">
                <a:latin typeface="HGPｺﾞｼｯｸE"/>
                <a:ea typeface="HGPｺﾞｼｯｸE"/>
              </a:rPr>
              <a:t>・住宅・河川・海岸・道路・港湾・下水道の</a:t>
            </a:r>
            <a:endParaRPr lang="en-US" altLang="ja-JP" sz="1600" spc="180" dirty="0">
              <a:latin typeface="HGPｺﾞｼｯｸE"/>
              <a:ea typeface="HGPｺﾞｼｯｸE"/>
            </a:endParaRPr>
          </a:p>
          <a:p>
            <a:pPr defTabSz="838413" eaLnBrk="1" hangingPunct="1">
              <a:lnSpc>
                <a:spcPct val="150000"/>
              </a:lnSpc>
              <a:defRPr/>
            </a:pPr>
            <a:r>
              <a:rPr lang="ja-JP" altLang="en-US" sz="1600" spc="180" dirty="0">
                <a:latin typeface="HGPｺﾞｼｯｸE"/>
                <a:ea typeface="HGPｺﾞｼｯｸE"/>
              </a:rPr>
              <a:t>　整備などのため</a:t>
            </a:r>
            <a:endParaRPr lang="en-US" altLang="ja-JP" sz="1600" spc="180" dirty="0">
              <a:latin typeface="HGPｺﾞｼｯｸE"/>
              <a:ea typeface="HGPｺﾞｼｯｸE"/>
            </a:endParaRPr>
          </a:p>
          <a:p>
            <a:pPr defTabSz="838413" eaLnBrk="1" hangingPunct="1">
              <a:lnSpc>
                <a:spcPct val="150000"/>
              </a:lnSpc>
              <a:defRPr/>
            </a:pPr>
            <a:r>
              <a:rPr lang="ja-JP" altLang="en-US" sz="1600" spc="180" dirty="0">
                <a:latin typeface="HGPｺﾞｼｯｸE"/>
                <a:ea typeface="HGPｺﾞｼｯｸE"/>
              </a:rPr>
              <a:t>・仮設住宅の補修工事などのため</a:t>
            </a:r>
            <a:endParaRPr lang="en-US" altLang="ja-JP" sz="1600" spc="180" dirty="0">
              <a:latin typeface="HGPｺﾞｼｯｸE"/>
              <a:ea typeface="HGPｺﾞｼｯｸE"/>
            </a:endParaRPr>
          </a:p>
        </p:txBody>
      </p:sp>
      <p:sp>
        <p:nvSpPr>
          <p:cNvPr id="19" name="四角形: 角を丸くする 18">
            <a:extLst>
              <a:ext uri="{FF2B5EF4-FFF2-40B4-BE49-F238E27FC236}">
                <a16:creationId xmlns:a16="http://schemas.microsoft.com/office/drawing/2014/main" id="{2D97FBA9-53C6-42DE-BF1C-3DCD6EFDB7E7}"/>
              </a:ext>
            </a:extLst>
          </p:cNvPr>
          <p:cNvSpPr/>
          <p:nvPr/>
        </p:nvSpPr>
        <p:spPr bwMode="auto">
          <a:xfrm>
            <a:off x="674793" y="3633326"/>
            <a:ext cx="2968023" cy="486179"/>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dirty="0">
                <a:solidFill>
                  <a:schemeClr val="bg1"/>
                </a:solidFill>
                <a:latin typeface="+mn-ea"/>
              </a:rPr>
              <a:t>福島県相馬市の復興状況</a:t>
            </a:r>
          </a:p>
        </p:txBody>
      </p:sp>
      <p:sp>
        <p:nvSpPr>
          <p:cNvPr id="10" name="矢印: 右 9">
            <a:extLst>
              <a:ext uri="{FF2B5EF4-FFF2-40B4-BE49-F238E27FC236}">
                <a16:creationId xmlns:a16="http://schemas.microsoft.com/office/drawing/2014/main" id="{1C136823-DBA8-4504-A4A5-DD8503AD1D00}"/>
              </a:ext>
            </a:extLst>
          </p:cNvPr>
          <p:cNvSpPr/>
          <p:nvPr/>
        </p:nvSpPr>
        <p:spPr>
          <a:xfrm>
            <a:off x="3863010" y="4850225"/>
            <a:ext cx="889525" cy="48617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66A0235-11B5-421B-B214-AC06FC059205}"/>
              </a:ext>
            </a:extLst>
          </p:cNvPr>
          <p:cNvSpPr txBox="1"/>
          <p:nvPr/>
        </p:nvSpPr>
        <p:spPr>
          <a:xfrm>
            <a:off x="1864740" y="6240397"/>
            <a:ext cx="802962" cy="276999"/>
          </a:xfrm>
          <a:prstGeom prst="rect">
            <a:avLst/>
          </a:prstGeom>
          <a:noFill/>
        </p:spPr>
        <p:txBody>
          <a:bodyPr wrap="square" rtlCol="0">
            <a:spAutoFit/>
          </a:bodyPr>
          <a:lstStyle/>
          <a:p>
            <a:r>
              <a:rPr kumimoji="1" lang="ja-JP" altLang="en-US" sz="1200" dirty="0"/>
              <a:t>被災直後</a:t>
            </a:r>
          </a:p>
        </p:txBody>
      </p:sp>
      <p:sp>
        <p:nvSpPr>
          <p:cNvPr id="22" name="テキスト ボックス 21">
            <a:extLst>
              <a:ext uri="{FF2B5EF4-FFF2-40B4-BE49-F238E27FC236}">
                <a16:creationId xmlns:a16="http://schemas.microsoft.com/office/drawing/2014/main" id="{3FE12378-42D5-4120-A4C9-CC8C6754CF3A}"/>
              </a:ext>
            </a:extLst>
          </p:cNvPr>
          <p:cNvSpPr txBox="1"/>
          <p:nvPr/>
        </p:nvSpPr>
        <p:spPr>
          <a:xfrm>
            <a:off x="5780657" y="6219953"/>
            <a:ext cx="1235483" cy="287324"/>
          </a:xfrm>
          <a:prstGeom prst="rect">
            <a:avLst/>
          </a:prstGeom>
          <a:noFill/>
        </p:spPr>
        <p:txBody>
          <a:bodyPr wrap="square" rtlCol="0">
            <a:spAutoFit/>
          </a:bodyPr>
          <a:lstStyle/>
          <a:p>
            <a:r>
              <a:rPr kumimoji="1" lang="ja-JP" altLang="en-US" sz="1200" dirty="0"/>
              <a:t>被災から９年後</a:t>
            </a:r>
          </a:p>
        </p:txBody>
      </p:sp>
      <p:sp>
        <p:nvSpPr>
          <p:cNvPr id="23" name="テキスト ボックス 22">
            <a:extLst>
              <a:ext uri="{FF2B5EF4-FFF2-40B4-BE49-F238E27FC236}">
                <a16:creationId xmlns:a16="http://schemas.microsoft.com/office/drawing/2014/main" id="{BACD6BFE-E827-429E-AE7E-6C9861F9D35B}"/>
              </a:ext>
            </a:extLst>
          </p:cNvPr>
          <p:cNvSpPr txBox="1"/>
          <p:nvPr/>
        </p:nvSpPr>
        <p:spPr>
          <a:xfrm>
            <a:off x="7027408" y="3897936"/>
            <a:ext cx="1379351" cy="261610"/>
          </a:xfrm>
          <a:prstGeom prst="rect">
            <a:avLst/>
          </a:prstGeom>
          <a:noFill/>
        </p:spPr>
        <p:txBody>
          <a:bodyPr wrap="square" rtlCol="0">
            <a:spAutoFit/>
          </a:bodyPr>
          <a:lstStyle/>
          <a:p>
            <a:r>
              <a:rPr kumimoji="1" lang="ja-JP" altLang="en-US" sz="1100" dirty="0"/>
              <a:t>写真提供：福島県</a:t>
            </a:r>
            <a:endParaRPr kumimoji="1" lang="en-US" altLang="ja-JP" sz="1100" dirty="0"/>
          </a:p>
        </p:txBody>
      </p:sp>
      <p:pic>
        <p:nvPicPr>
          <p:cNvPr id="18" name="図 17">
            <a:extLst>
              <a:ext uri="{FF2B5EF4-FFF2-40B4-BE49-F238E27FC236}">
                <a16:creationId xmlns:a16="http://schemas.microsoft.com/office/drawing/2014/main" id="{05C56EFB-F83F-4E34-8A5D-54FA02F12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40" y="4200739"/>
            <a:ext cx="2719544" cy="2039658"/>
          </a:xfrm>
          <a:prstGeom prst="rect">
            <a:avLst/>
          </a:prstGeom>
        </p:spPr>
      </p:pic>
      <p:pic>
        <p:nvPicPr>
          <p:cNvPr id="21" name="図 20">
            <a:extLst>
              <a:ext uri="{FF2B5EF4-FFF2-40B4-BE49-F238E27FC236}">
                <a16:creationId xmlns:a16="http://schemas.microsoft.com/office/drawing/2014/main" id="{624B8DE4-BF5E-4F87-BDF1-DF845CE2A2BD}"/>
              </a:ext>
            </a:extLst>
          </p:cNvPr>
          <p:cNvPicPr>
            <a:picLocks noChangeAspect="1"/>
          </p:cNvPicPr>
          <p:nvPr/>
        </p:nvPicPr>
        <p:blipFill rotWithShape="1">
          <a:blip r:embed="rId4">
            <a:extLst>
              <a:ext uri="{28A0092B-C50C-407E-A947-70E740481C1C}">
                <a14:useLocalDpi xmlns:a14="http://schemas.microsoft.com/office/drawing/2010/main" val="0"/>
              </a:ext>
            </a:extLst>
          </a:blip>
          <a:srcRect l="7323" r="24240"/>
          <a:stretch/>
        </p:blipFill>
        <p:spPr>
          <a:xfrm>
            <a:off x="5115931" y="4200739"/>
            <a:ext cx="2481526" cy="2039658"/>
          </a:xfrm>
          <a:prstGeom prst="rect">
            <a:avLst/>
          </a:prstGeom>
        </p:spPr>
      </p:pic>
      <p:sp>
        <p:nvSpPr>
          <p:cNvPr id="20" name="テキスト ボックス 19">
            <a:extLst>
              <a:ext uri="{FF2B5EF4-FFF2-40B4-BE49-F238E27FC236}">
                <a16:creationId xmlns:a16="http://schemas.microsoft.com/office/drawing/2014/main" id="{496C1B86-DE1C-47B1-9CBF-4E6B50B8E170}"/>
              </a:ext>
            </a:extLst>
          </p:cNvPr>
          <p:cNvSpPr txBox="1"/>
          <p:nvPr/>
        </p:nvSpPr>
        <p:spPr>
          <a:xfrm>
            <a:off x="366403" y="900226"/>
            <a:ext cx="616779" cy="253916"/>
          </a:xfrm>
          <a:prstGeom prst="rect">
            <a:avLst/>
          </a:prstGeom>
          <a:noFill/>
        </p:spPr>
        <p:txBody>
          <a:bodyPr wrap="square" rtlCol="0">
            <a:spAutoFit/>
          </a:bodyPr>
          <a:lstStyle/>
          <a:p>
            <a:r>
              <a:rPr kumimoji="1" lang="ja-JP" altLang="en-US" sz="1050" dirty="0"/>
              <a:t>じしん</a:t>
            </a:r>
          </a:p>
        </p:txBody>
      </p:sp>
      <p:sp>
        <p:nvSpPr>
          <p:cNvPr id="24" name="テキスト ボックス 23">
            <a:extLst>
              <a:ext uri="{FF2B5EF4-FFF2-40B4-BE49-F238E27FC236}">
                <a16:creationId xmlns:a16="http://schemas.microsoft.com/office/drawing/2014/main" id="{0C2E3E30-F21E-4BD2-BAFA-70016B78C4C4}"/>
              </a:ext>
            </a:extLst>
          </p:cNvPr>
          <p:cNvSpPr txBox="1"/>
          <p:nvPr/>
        </p:nvSpPr>
        <p:spPr>
          <a:xfrm>
            <a:off x="3485271" y="918678"/>
            <a:ext cx="616779" cy="253916"/>
          </a:xfrm>
          <a:prstGeom prst="rect">
            <a:avLst/>
          </a:prstGeom>
          <a:noFill/>
        </p:spPr>
        <p:txBody>
          <a:bodyPr wrap="square" rtlCol="0">
            <a:spAutoFit/>
          </a:bodyPr>
          <a:lstStyle/>
          <a:p>
            <a:r>
              <a:rPr kumimoji="1" lang="ja-JP" altLang="en-US" sz="1050" dirty="0"/>
              <a:t>ひさい</a:t>
            </a:r>
          </a:p>
        </p:txBody>
      </p:sp>
      <p:sp>
        <p:nvSpPr>
          <p:cNvPr id="25" name="テキスト ボックス 24">
            <a:extLst>
              <a:ext uri="{FF2B5EF4-FFF2-40B4-BE49-F238E27FC236}">
                <a16:creationId xmlns:a16="http://schemas.microsoft.com/office/drawing/2014/main" id="{6AEEE3E3-D4C2-4061-B7CC-3B3745A3670E}"/>
              </a:ext>
            </a:extLst>
          </p:cNvPr>
          <p:cNvSpPr txBox="1"/>
          <p:nvPr/>
        </p:nvSpPr>
        <p:spPr>
          <a:xfrm>
            <a:off x="2975504" y="1277160"/>
            <a:ext cx="1775012" cy="253916"/>
          </a:xfrm>
          <a:prstGeom prst="rect">
            <a:avLst/>
          </a:prstGeom>
          <a:noFill/>
        </p:spPr>
        <p:txBody>
          <a:bodyPr wrap="square" rtlCol="0">
            <a:spAutoFit/>
          </a:bodyPr>
          <a:lstStyle/>
          <a:p>
            <a:r>
              <a:rPr kumimoji="1" lang="ja-JP" altLang="en-US" sz="1050" dirty="0" err="1"/>
              <a:t>ひがし</a:t>
            </a:r>
            <a:r>
              <a:rPr kumimoji="1" lang="ja-JP" altLang="en-US" sz="1050" dirty="0"/>
              <a:t>にほんだいしんさい</a:t>
            </a:r>
          </a:p>
        </p:txBody>
      </p:sp>
      <p:sp>
        <p:nvSpPr>
          <p:cNvPr id="26" name="テキスト ボックス 25">
            <a:extLst>
              <a:ext uri="{FF2B5EF4-FFF2-40B4-BE49-F238E27FC236}">
                <a16:creationId xmlns:a16="http://schemas.microsoft.com/office/drawing/2014/main" id="{6F41726C-30BA-42FD-AA35-FCCD99767A1D}"/>
              </a:ext>
            </a:extLst>
          </p:cNvPr>
          <p:cNvSpPr txBox="1"/>
          <p:nvPr/>
        </p:nvSpPr>
        <p:spPr>
          <a:xfrm>
            <a:off x="7152128" y="2297070"/>
            <a:ext cx="797314" cy="253916"/>
          </a:xfrm>
          <a:prstGeom prst="rect">
            <a:avLst/>
          </a:prstGeom>
          <a:noFill/>
        </p:spPr>
        <p:txBody>
          <a:bodyPr wrap="square" rtlCol="0">
            <a:spAutoFit/>
          </a:bodyPr>
          <a:lstStyle/>
          <a:p>
            <a:r>
              <a:rPr kumimoji="1" lang="ja-JP" altLang="en-US" sz="1050" dirty="0"/>
              <a:t>こうわん</a:t>
            </a:r>
          </a:p>
        </p:txBody>
      </p:sp>
      <p:sp>
        <p:nvSpPr>
          <p:cNvPr id="27" name="テキスト ボックス 26">
            <a:extLst>
              <a:ext uri="{FF2B5EF4-FFF2-40B4-BE49-F238E27FC236}">
                <a16:creationId xmlns:a16="http://schemas.microsoft.com/office/drawing/2014/main" id="{EE3299E8-16FF-4C96-8BBD-B38ED364EC08}"/>
              </a:ext>
            </a:extLst>
          </p:cNvPr>
          <p:cNvSpPr txBox="1"/>
          <p:nvPr/>
        </p:nvSpPr>
        <p:spPr>
          <a:xfrm>
            <a:off x="5999741" y="3018164"/>
            <a:ext cx="797314" cy="253916"/>
          </a:xfrm>
          <a:prstGeom prst="rect">
            <a:avLst/>
          </a:prstGeom>
          <a:noFill/>
        </p:spPr>
        <p:txBody>
          <a:bodyPr wrap="square" rtlCol="0">
            <a:spAutoFit/>
          </a:bodyPr>
          <a:lstStyle/>
          <a:p>
            <a:r>
              <a:rPr kumimoji="1" lang="ja-JP" altLang="en-US" sz="1050" dirty="0"/>
              <a:t>ほしゅう</a:t>
            </a:r>
          </a:p>
        </p:txBody>
      </p:sp>
      <p:sp>
        <p:nvSpPr>
          <p:cNvPr id="28" name="四角形: 角を丸くする 27">
            <a:extLst>
              <a:ext uri="{FF2B5EF4-FFF2-40B4-BE49-F238E27FC236}">
                <a16:creationId xmlns:a16="http://schemas.microsoft.com/office/drawing/2014/main" id="{871F6C56-4F43-4226-AF75-9D5FF3359002}"/>
              </a:ext>
            </a:extLst>
          </p:cNvPr>
          <p:cNvSpPr/>
          <p:nvPr/>
        </p:nvSpPr>
        <p:spPr bwMode="auto">
          <a:xfrm>
            <a:off x="5115931" y="1911788"/>
            <a:ext cx="3271869" cy="392971"/>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dirty="0">
                <a:solidFill>
                  <a:schemeClr val="bg1"/>
                </a:solidFill>
                <a:latin typeface="+mn-ea"/>
              </a:rPr>
              <a:t>こんなことに使われているよ</a:t>
            </a:r>
          </a:p>
        </p:txBody>
      </p:sp>
      <p:sp>
        <p:nvSpPr>
          <p:cNvPr id="9" name="二等辺三角形 8">
            <a:extLst>
              <a:ext uri="{FF2B5EF4-FFF2-40B4-BE49-F238E27FC236}">
                <a16:creationId xmlns:a16="http://schemas.microsoft.com/office/drawing/2014/main" id="{33C183A2-5CB8-45D9-8628-129BAEC0F918}"/>
              </a:ext>
            </a:extLst>
          </p:cNvPr>
          <p:cNvSpPr/>
          <p:nvPr/>
        </p:nvSpPr>
        <p:spPr>
          <a:xfrm rot="5400000">
            <a:off x="4244368" y="2612786"/>
            <a:ext cx="632530" cy="32744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B641E8B-C1B0-488F-BC84-244F776E1DF6}"/>
              </a:ext>
            </a:extLst>
          </p:cNvPr>
          <p:cNvSpPr txBox="1"/>
          <p:nvPr/>
        </p:nvSpPr>
        <p:spPr>
          <a:xfrm>
            <a:off x="1850414" y="6396965"/>
            <a:ext cx="616779" cy="253916"/>
          </a:xfrm>
          <a:prstGeom prst="rect">
            <a:avLst/>
          </a:prstGeom>
          <a:noFill/>
        </p:spPr>
        <p:txBody>
          <a:bodyPr wrap="square" rtlCol="0">
            <a:spAutoFit/>
          </a:bodyPr>
          <a:lstStyle/>
          <a:p>
            <a:r>
              <a:rPr kumimoji="1" lang="ja-JP" altLang="en-US" sz="1050" dirty="0"/>
              <a:t>ひさい</a:t>
            </a:r>
          </a:p>
        </p:txBody>
      </p:sp>
      <p:sp>
        <p:nvSpPr>
          <p:cNvPr id="30" name="テキスト ボックス 29">
            <a:extLst>
              <a:ext uri="{FF2B5EF4-FFF2-40B4-BE49-F238E27FC236}">
                <a16:creationId xmlns:a16="http://schemas.microsoft.com/office/drawing/2014/main" id="{710C66A6-1341-46FE-9714-97F45AF7C416}"/>
              </a:ext>
            </a:extLst>
          </p:cNvPr>
          <p:cNvSpPr txBox="1"/>
          <p:nvPr/>
        </p:nvSpPr>
        <p:spPr>
          <a:xfrm>
            <a:off x="562752" y="3362680"/>
            <a:ext cx="4096792" cy="253916"/>
          </a:xfrm>
          <a:prstGeom prst="rect">
            <a:avLst/>
          </a:prstGeom>
          <a:noFill/>
        </p:spPr>
        <p:txBody>
          <a:bodyPr wrap="square" rtlCol="0">
            <a:spAutoFit/>
          </a:bodyPr>
          <a:lstStyle/>
          <a:p>
            <a:r>
              <a:rPr kumimoji="1" lang="ja-JP" altLang="en-US" sz="1050" dirty="0"/>
              <a:t>出所：財務省「令和</a:t>
            </a:r>
            <a:r>
              <a:rPr kumimoji="1" lang="en-US" altLang="ja-JP" sz="1050" dirty="0"/>
              <a:t>7</a:t>
            </a:r>
            <a:r>
              <a:rPr kumimoji="1" lang="ja-JP" altLang="en-US" sz="1050" dirty="0"/>
              <a:t>年度予算及び財政投融資計画の説明」</a:t>
            </a:r>
          </a:p>
        </p:txBody>
      </p:sp>
      <p:sp>
        <p:nvSpPr>
          <p:cNvPr id="31" name="テキスト ボックス 30">
            <a:extLst>
              <a:ext uri="{FF2B5EF4-FFF2-40B4-BE49-F238E27FC236}">
                <a16:creationId xmlns:a16="http://schemas.microsoft.com/office/drawing/2014/main" id="{F4AF2803-3059-49DA-B2D0-CF99614DA655}"/>
              </a:ext>
            </a:extLst>
          </p:cNvPr>
          <p:cNvSpPr txBox="1"/>
          <p:nvPr/>
        </p:nvSpPr>
        <p:spPr>
          <a:xfrm>
            <a:off x="4899440" y="2280587"/>
            <a:ext cx="797314" cy="253916"/>
          </a:xfrm>
          <a:prstGeom prst="rect">
            <a:avLst/>
          </a:prstGeom>
          <a:noFill/>
        </p:spPr>
        <p:txBody>
          <a:bodyPr wrap="square" rtlCol="0">
            <a:spAutoFit/>
          </a:bodyPr>
          <a:lstStyle/>
          <a:p>
            <a:r>
              <a:rPr kumimoji="1" lang="ja-JP" altLang="en-US" sz="1050" dirty="0" err="1"/>
              <a:t>じゅう</a:t>
            </a:r>
            <a:r>
              <a:rPr kumimoji="1" lang="ja-JP" altLang="en-US" sz="1050" dirty="0"/>
              <a:t>たく</a:t>
            </a:r>
          </a:p>
        </p:txBody>
      </p:sp>
      <p:sp>
        <p:nvSpPr>
          <p:cNvPr id="33" name="テキスト ボックス 32">
            <a:extLst>
              <a:ext uri="{FF2B5EF4-FFF2-40B4-BE49-F238E27FC236}">
                <a16:creationId xmlns:a16="http://schemas.microsoft.com/office/drawing/2014/main" id="{793E1F0A-337F-4BF0-A3A8-2BB30976F944}"/>
              </a:ext>
            </a:extLst>
          </p:cNvPr>
          <p:cNvSpPr txBox="1"/>
          <p:nvPr/>
        </p:nvSpPr>
        <p:spPr>
          <a:xfrm>
            <a:off x="7152128" y="3761924"/>
            <a:ext cx="797314" cy="230832"/>
          </a:xfrm>
          <a:prstGeom prst="rect">
            <a:avLst/>
          </a:prstGeom>
          <a:noFill/>
        </p:spPr>
        <p:txBody>
          <a:bodyPr wrap="square" rtlCol="0">
            <a:spAutoFit/>
          </a:bodyPr>
          <a:lstStyle/>
          <a:p>
            <a:r>
              <a:rPr kumimoji="1" lang="ja-JP" altLang="en-US" sz="900" dirty="0"/>
              <a:t>ていきょう</a:t>
            </a:r>
          </a:p>
        </p:txBody>
      </p:sp>
      <p:sp>
        <p:nvSpPr>
          <p:cNvPr id="36" name="角丸四角形 40">
            <a:extLst>
              <a:ext uri="{FF2B5EF4-FFF2-40B4-BE49-F238E27FC236}">
                <a16:creationId xmlns:a16="http://schemas.microsoft.com/office/drawing/2014/main" id="{63CC9723-A6F1-4C6D-A53F-2D0F59D5E534}"/>
              </a:ext>
            </a:extLst>
          </p:cNvPr>
          <p:cNvSpPr/>
          <p:nvPr/>
        </p:nvSpPr>
        <p:spPr>
          <a:xfrm flipH="1">
            <a:off x="2204514" y="3307164"/>
            <a:ext cx="380546" cy="119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a:solidFill>
                  <a:schemeClr val="tx1"/>
                </a:solidFill>
                <a:latin typeface="+mn-ea"/>
              </a:rPr>
              <a:t>およ</a:t>
            </a:r>
          </a:p>
        </p:txBody>
      </p:sp>
      <p:sp>
        <p:nvSpPr>
          <p:cNvPr id="37" name="角丸四角形 40">
            <a:extLst>
              <a:ext uri="{FF2B5EF4-FFF2-40B4-BE49-F238E27FC236}">
                <a16:creationId xmlns:a16="http://schemas.microsoft.com/office/drawing/2014/main" id="{964DC684-6AD8-4FD4-8F8B-BC508FFDDF34}"/>
              </a:ext>
            </a:extLst>
          </p:cNvPr>
          <p:cNvSpPr/>
          <p:nvPr/>
        </p:nvSpPr>
        <p:spPr>
          <a:xfrm flipH="1">
            <a:off x="2515261" y="3297525"/>
            <a:ext cx="1128095" cy="13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ざい</a:t>
            </a:r>
            <a:r>
              <a:rPr lang="ja-JP" altLang="en-US" sz="600" dirty="0">
                <a:solidFill>
                  <a:schemeClr val="tx1"/>
                </a:solidFill>
                <a:latin typeface="+mn-ea"/>
              </a:rPr>
              <a:t>せいとうゆうしけいかく</a:t>
            </a:r>
          </a:p>
        </p:txBody>
      </p:sp>
      <p:sp>
        <p:nvSpPr>
          <p:cNvPr id="39" name="Rectangle 36">
            <a:extLst>
              <a:ext uri="{FF2B5EF4-FFF2-40B4-BE49-F238E27FC236}">
                <a16:creationId xmlns:a16="http://schemas.microsoft.com/office/drawing/2014/main" id="{43211AFC-C91C-49CE-ADF9-119ACE6C0BBA}"/>
              </a:ext>
            </a:extLst>
          </p:cNvPr>
          <p:cNvSpPr>
            <a:spLocks noChangeArrowheads="1"/>
          </p:cNvSpPr>
          <p:nvPr/>
        </p:nvSpPr>
        <p:spPr bwMode="auto">
          <a:xfrm>
            <a:off x="2289680" y="2593268"/>
            <a:ext cx="1929128" cy="38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838413" eaLnBrk="1" hangingPunct="1">
              <a:lnSpc>
                <a:spcPct val="120000"/>
              </a:lnSpc>
              <a:defRPr/>
            </a:pPr>
            <a:r>
              <a:rPr lang="ja-JP" altLang="en-US" spc="180" dirty="0">
                <a:latin typeface="HGPｺﾞｼｯｸE"/>
                <a:ea typeface="HGPｺﾞｼｯｸE"/>
              </a:rPr>
              <a:t>約　　　　　億円</a:t>
            </a:r>
            <a:endParaRPr lang="ja-JP" altLang="en-US" sz="2400" spc="180" dirty="0">
              <a:latin typeface="HGPｺﾞｼｯｸE"/>
              <a:ea typeface="HGPｺﾞｼｯｸE"/>
            </a:endParaRPr>
          </a:p>
        </p:txBody>
      </p:sp>
    </p:spTree>
    <p:extLst>
      <p:ext uri="{BB962C8B-B14F-4D97-AF65-F5344CB8AC3E}">
        <p14:creationId xmlns:p14="http://schemas.microsoft.com/office/powerpoint/2010/main" val="103088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26" grpId="0"/>
      <p:bldP spid="27"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16</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493840"/>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719851" y="4247130"/>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だれがどのように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税金の使い道を決めているか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0884"/>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
        <p:nvSpPr>
          <p:cNvPr id="24" name="テキスト ボックス 23">
            <a:extLst>
              <a:ext uri="{FF2B5EF4-FFF2-40B4-BE49-F238E27FC236}">
                <a16:creationId xmlns:a16="http://schemas.microsoft.com/office/drawing/2014/main" id="{D215CDBA-CE85-49FC-AEA9-060C1C5EF02E}"/>
              </a:ext>
            </a:extLst>
          </p:cNvPr>
          <p:cNvSpPr txBox="1"/>
          <p:nvPr/>
        </p:nvSpPr>
        <p:spPr>
          <a:xfrm>
            <a:off x="5712905" y="2129934"/>
            <a:ext cx="624702"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けんぽう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500"/>
                                        <p:tgtEl>
                                          <p:spTgt spid="307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nodeType="afterEffect">
                                  <p:stCondLst>
                                    <p:cond delay="2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600"/>
                                        <p:tgtEl>
                                          <p:spTgt spid="25"/>
                                        </p:tgtEl>
                                      </p:cBhvr>
                                    </p:animEffect>
                                  </p:childTnLst>
                                </p:cTn>
                              </p:par>
                              <p:par>
                                <p:cTn id="27" presetID="10" presetClass="entr" presetSubtype="0" fill="hold" nodeType="withEffect">
                                  <p:stCondLst>
                                    <p:cond delay="2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600"/>
                                        <p:tgtEl>
                                          <p:spTgt spid="18"/>
                                        </p:tgtEl>
                                      </p:cBhvr>
                                    </p:animEffect>
                                  </p:childTnLst>
                                </p:cTn>
                              </p:par>
                            </p:childTnLst>
                          </p:cTn>
                        </p:par>
                        <p:par>
                          <p:cTn id="30" fill="hold">
                            <p:stCondLst>
                              <p:cond delay="13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18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32CBCF62-EB6A-4753-B8FB-4C32AF1F5EF5}"/>
              </a:ext>
            </a:extLst>
          </p:cNvPr>
          <p:cNvSpPr txBox="1">
            <a:spLocks noChangeArrowheads="1"/>
          </p:cNvSpPr>
          <p:nvPr/>
        </p:nvSpPr>
        <p:spPr bwMode="auto">
          <a:xfrm>
            <a:off x="843129" y="75788"/>
            <a:ext cx="2536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学習を終えて</a:t>
            </a:r>
          </a:p>
        </p:txBody>
      </p:sp>
      <p:sp>
        <p:nvSpPr>
          <p:cNvPr id="3" name="Rectangle 26">
            <a:extLst>
              <a:ext uri="{FF2B5EF4-FFF2-40B4-BE49-F238E27FC236}">
                <a16:creationId xmlns:a16="http://schemas.microsoft.com/office/drawing/2014/main" id="{218E5E7B-6737-4C55-9F76-21548D15F9DF}"/>
              </a:ext>
            </a:extLst>
          </p:cNvPr>
          <p:cNvSpPr>
            <a:spLocks noChangeArrowheads="1"/>
          </p:cNvSpPr>
          <p:nvPr/>
        </p:nvSpPr>
        <p:spPr bwMode="white">
          <a:xfrm>
            <a:off x="188489" y="957023"/>
            <a:ext cx="8776123" cy="77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税の学習を通して分かったこと、気付いたこと、もっとくわしく知りたいと思ったことなどを入力してみましょう。</a:t>
            </a:r>
          </a:p>
        </p:txBody>
      </p:sp>
      <p:sp>
        <p:nvSpPr>
          <p:cNvPr id="4" name="テキスト ボックス 3">
            <a:extLst>
              <a:ext uri="{FF2B5EF4-FFF2-40B4-BE49-F238E27FC236}">
                <a16:creationId xmlns:a16="http://schemas.microsoft.com/office/drawing/2014/main" id="{3215C012-9062-4AA8-8BD7-D22FACC25F70}"/>
              </a:ext>
            </a:extLst>
          </p:cNvPr>
          <p:cNvSpPr txBox="1">
            <a:spLocks/>
          </p:cNvSpPr>
          <p:nvPr/>
        </p:nvSpPr>
        <p:spPr>
          <a:xfrm>
            <a:off x="497133" y="1824089"/>
            <a:ext cx="8172000" cy="3780000"/>
          </a:xfrm>
          <a:prstGeom prst="rect">
            <a:avLst/>
          </a:prstGeom>
          <a:noFill/>
          <a:ln w="9525">
            <a:solidFill>
              <a:srgbClr val="E97436"/>
            </a:solidFill>
            <a:prstDash val="dash"/>
          </a:ln>
        </p:spPr>
        <p:txBody>
          <a:bodyPr wrap="square" rtlCol="0">
            <a:noAutofit/>
          </a:bodyPr>
          <a:lstStyle/>
          <a:p>
            <a:r>
              <a:rPr kumimoji="1" lang="ja-JP" altLang="en-US" dirty="0"/>
              <a:t>（自由入力スペース）</a:t>
            </a:r>
            <a:endParaRPr kumimoji="1" lang="en-US" altLang="ja-JP" dirty="0"/>
          </a:p>
          <a:p>
            <a:r>
              <a:rPr kumimoji="1" lang="ja-JP" altLang="en-US" dirty="0"/>
              <a:t>　</a:t>
            </a:r>
            <a:endParaRPr kumimoji="1" lang="en-US" altLang="ja-JP" dirty="0"/>
          </a:p>
        </p:txBody>
      </p:sp>
      <p:sp>
        <p:nvSpPr>
          <p:cNvPr id="5" name="スライド番号プレースホルダー 1">
            <a:extLst>
              <a:ext uri="{FF2B5EF4-FFF2-40B4-BE49-F238E27FC236}">
                <a16:creationId xmlns:a16="http://schemas.microsoft.com/office/drawing/2014/main" id="{D52CFAD3-D8B5-4A94-B006-22B9909B79C5}"/>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17</a:t>
            </a:fld>
            <a:endParaRPr lang="en-US" altLang="ja-JP"/>
          </a:p>
        </p:txBody>
      </p:sp>
      <p:pic>
        <p:nvPicPr>
          <p:cNvPr id="8" name="図 7">
            <a:extLst>
              <a:ext uri="{FF2B5EF4-FFF2-40B4-BE49-F238E27FC236}">
                <a16:creationId xmlns:a16="http://schemas.microsoft.com/office/drawing/2014/main" id="{EA9C30D4-96EF-49B2-AC49-6D6C83420F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24600" y="4976974"/>
            <a:ext cx="2093509" cy="1597662"/>
          </a:xfrm>
          <a:prstGeom prst="rect">
            <a:avLst/>
          </a:prstGeom>
        </p:spPr>
      </p:pic>
    </p:spTree>
    <p:extLst>
      <p:ext uri="{BB962C8B-B14F-4D97-AF65-F5344CB8AC3E}">
        <p14:creationId xmlns:p14="http://schemas.microsoft.com/office/powerpoint/2010/main" val="314587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F2755E1D-94EC-109C-AFD3-AF974C492594}"/>
              </a:ext>
            </a:extLst>
          </p:cNvPr>
          <p:cNvSpPr/>
          <p:nvPr/>
        </p:nvSpPr>
        <p:spPr>
          <a:xfrm>
            <a:off x="1997371" y="1476306"/>
            <a:ext cx="590747" cy="3752989"/>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stretch>
            <a:fillRect/>
          </a:stretch>
        </p:blipFill>
        <p:spPr>
          <a:xfrm>
            <a:off x="8358334" y="112671"/>
            <a:ext cx="606279" cy="602069"/>
          </a:xfrm>
          <a:prstGeom prst="rect">
            <a:avLst/>
          </a:prstGeom>
        </p:spPr>
      </p:pic>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18</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190151" y="914430"/>
            <a:ext cx="8635697"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税金について、もっとくわしく知りたい人は、</a:t>
            </a:r>
            <a:r>
              <a:rPr lang="ja-JP" altLang="en-US" sz="2000" u="sng" dirty="0">
                <a:solidFill>
                  <a:srgbClr val="FF0000"/>
                </a:solidFill>
                <a:latin typeface="HGPｺﾞｼｯｸE" panose="020B0900000000000000" pitchFamily="50" charset="-128"/>
                <a:ea typeface="HGPｺﾞｼｯｸE" panose="020B0900000000000000" pitchFamily="50" charset="-128"/>
              </a:rPr>
              <a:t>国税庁ホームページの「税の学習コーナー」</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pic>
        <p:nvPicPr>
          <p:cNvPr id="11" name="図 10">
            <a:extLst>
              <a:ext uri="{FF2B5EF4-FFF2-40B4-BE49-F238E27FC236}">
                <a16:creationId xmlns:a16="http://schemas.microsoft.com/office/drawing/2014/main" id="{1CD87F4B-5024-486B-963E-7084A2294498}"/>
              </a:ext>
            </a:extLst>
          </p:cNvPr>
          <p:cNvPicPr>
            <a:picLocks noChangeAspect="1"/>
          </p:cNvPicPr>
          <p:nvPr/>
        </p:nvPicPr>
        <p:blipFill>
          <a:blip r:embed="rId5"/>
          <a:stretch>
            <a:fillRect/>
          </a:stretch>
        </p:blipFill>
        <p:spPr>
          <a:xfrm>
            <a:off x="2588118" y="1393174"/>
            <a:ext cx="5624702" cy="4240317"/>
          </a:xfrm>
          <a:prstGeom prst="rect">
            <a:avLst/>
          </a:prstGeom>
          <a:ln w="28575">
            <a:solidFill>
              <a:schemeClr val="tx1"/>
            </a:solidFill>
          </a:ln>
        </p:spPr>
      </p:pic>
      <p:grpSp>
        <p:nvGrpSpPr>
          <p:cNvPr id="15" name="グループ化 14">
            <a:extLst>
              <a:ext uri="{FF2B5EF4-FFF2-40B4-BE49-F238E27FC236}">
                <a16:creationId xmlns:a16="http://schemas.microsoft.com/office/drawing/2014/main" id="{884E93C4-6468-A499-D81E-2ECD41FF4EEF}"/>
              </a:ext>
            </a:extLst>
          </p:cNvPr>
          <p:cNvGrpSpPr/>
          <p:nvPr/>
        </p:nvGrpSpPr>
        <p:grpSpPr>
          <a:xfrm>
            <a:off x="137786" y="4118487"/>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5"/>
            <a:srcRect l="1501" t="1897" r="1674" b="18851"/>
            <a:stretch/>
          </p:blipFill>
          <p:spPr>
            <a:xfrm>
              <a:off x="978769" y="4869160"/>
              <a:ext cx="1085083" cy="669551"/>
            </a:xfrm>
            <a:prstGeom prst="rect">
              <a:avLst/>
            </a:prstGeom>
            <a:ln w="12700">
              <a:solidFill>
                <a:schemeClr val="tx1"/>
              </a:solidFill>
            </a:ln>
          </p:spPr>
        </p:pic>
      </p:grpSp>
      <p:sp>
        <p:nvSpPr>
          <p:cNvPr id="2" name="テキスト ボックス 1">
            <a:extLst>
              <a:ext uri="{FF2B5EF4-FFF2-40B4-BE49-F238E27FC236}">
                <a16:creationId xmlns:a16="http://schemas.microsoft.com/office/drawing/2014/main" id="{379FA090-8866-4E66-8DE2-EBC9954C7637}"/>
              </a:ext>
            </a:extLst>
          </p:cNvPr>
          <p:cNvSpPr txBox="1"/>
          <p:nvPr/>
        </p:nvSpPr>
        <p:spPr>
          <a:xfrm>
            <a:off x="1431554" y="5592247"/>
            <a:ext cx="6066328" cy="901593"/>
          </a:xfrm>
          <a:prstGeom prst="rect">
            <a:avLst/>
          </a:prstGeom>
          <a:noFill/>
        </p:spPr>
        <p:txBody>
          <a:bodyPr wrap="square" rtlCol="0">
            <a:spAutoFit/>
          </a:bodyPr>
          <a:lstStyle/>
          <a:p>
            <a:pPr>
              <a:lnSpc>
                <a:spcPts val="2200"/>
              </a:lnSpc>
            </a:pPr>
            <a:r>
              <a:rPr kumimoji="1" lang="ja-JP" altLang="en-US" sz="1200" dirty="0"/>
              <a:t>この教材についての問合せ先：〒</a:t>
            </a:r>
            <a:r>
              <a:rPr kumimoji="1" lang="en-US" altLang="ja-JP" sz="1200" dirty="0"/>
              <a:t>010-8622</a:t>
            </a:r>
            <a:r>
              <a:rPr kumimoji="1" lang="ja-JP" altLang="en-US" sz="1200" dirty="0"/>
              <a:t>　秋田市中通</a:t>
            </a:r>
            <a:r>
              <a:rPr kumimoji="1" lang="en-US" altLang="ja-JP" sz="1200" dirty="0"/>
              <a:t>5</a:t>
            </a:r>
            <a:r>
              <a:rPr kumimoji="1" lang="ja-JP" altLang="en-US" sz="1200" dirty="0"/>
              <a:t>丁目</a:t>
            </a:r>
            <a:r>
              <a:rPr kumimoji="1" lang="en-US" altLang="ja-JP" sz="1200" dirty="0"/>
              <a:t>5-2</a:t>
            </a:r>
          </a:p>
          <a:p>
            <a:pPr>
              <a:lnSpc>
                <a:spcPts val="2200"/>
              </a:lnSpc>
            </a:pPr>
            <a:r>
              <a:rPr kumimoji="1" lang="ja-JP" altLang="en-US" sz="1200" dirty="0"/>
              <a:t>秋田県租税教育推進協議会事務局</a:t>
            </a:r>
            <a:endParaRPr kumimoji="1" lang="en-US" altLang="ja-JP" sz="1200" dirty="0"/>
          </a:p>
          <a:p>
            <a:pPr>
              <a:lnSpc>
                <a:spcPts val="2200"/>
              </a:lnSpc>
            </a:pPr>
            <a:r>
              <a:rPr kumimoji="1" lang="ja-JP" altLang="en-US" sz="1200" dirty="0"/>
              <a:t>秋田南税務署　税務広報広聴官　</a:t>
            </a:r>
            <a:r>
              <a:rPr kumimoji="1" lang="en-US" altLang="ja-JP" sz="1200" dirty="0"/>
              <a:t>TEL</a:t>
            </a:r>
            <a:r>
              <a:rPr kumimoji="1" lang="ja-JP" altLang="en-US" sz="1200" dirty="0"/>
              <a:t>　</a:t>
            </a:r>
            <a:r>
              <a:rPr kumimoji="1" lang="en-US" altLang="ja-JP" sz="1200" dirty="0"/>
              <a:t>018-833-5262</a:t>
            </a:r>
            <a:endParaRPr kumimoji="1" lang="ja-JP" altLang="en-US" sz="1200" dirty="0"/>
          </a:p>
        </p:txBody>
      </p:sp>
      <p:sp>
        <p:nvSpPr>
          <p:cNvPr id="14" name="テキスト ボックス 13">
            <a:extLst>
              <a:ext uri="{FF2B5EF4-FFF2-40B4-BE49-F238E27FC236}">
                <a16:creationId xmlns:a16="http://schemas.microsoft.com/office/drawing/2014/main" id="{0829FCAA-2694-4231-A46A-422B379A48FD}"/>
              </a:ext>
            </a:extLst>
          </p:cNvPr>
          <p:cNvSpPr txBox="1"/>
          <p:nvPr/>
        </p:nvSpPr>
        <p:spPr>
          <a:xfrm>
            <a:off x="1063928" y="0"/>
            <a:ext cx="624702" cy="229678"/>
          </a:xfrm>
          <a:prstGeom prst="rect">
            <a:avLst/>
          </a:prstGeom>
          <a:noFill/>
        </p:spPr>
        <p:txBody>
          <a:bodyPr wrap="square" rtlCol="0">
            <a:spAutoFit/>
          </a:bodyPr>
          <a:lstStyle/>
          <a:p>
            <a:pPr algn="ctr">
              <a:lnSpc>
                <a:spcPct val="130000"/>
              </a:lnSpc>
            </a:pPr>
            <a:r>
              <a:rPr kumimoji="1" lang="ja-JP" altLang="en-US" sz="800" dirty="0">
                <a:solidFill>
                  <a:schemeClr val="bg1"/>
                </a:solidFill>
                <a:latin typeface="HGPｺﾞｼｯｸE" panose="020B0900000000000000" pitchFamily="50" charset="-128"/>
                <a:ea typeface="HGPｺﾞｼｯｸE" panose="020B0900000000000000" pitchFamily="50" charset="-128"/>
              </a:rPr>
              <a:t>けんさく</a:t>
            </a:r>
          </a:p>
        </p:txBody>
      </p:sp>
      <p:sp>
        <p:nvSpPr>
          <p:cNvPr id="16" name="テキスト ボックス 15">
            <a:extLst>
              <a:ext uri="{FF2B5EF4-FFF2-40B4-BE49-F238E27FC236}">
                <a16:creationId xmlns:a16="http://schemas.microsoft.com/office/drawing/2014/main" id="{FF15F659-EADF-4573-A417-36CD01FABBD8}"/>
              </a:ext>
            </a:extLst>
          </p:cNvPr>
          <p:cNvSpPr txBox="1"/>
          <p:nvPr/>
        </p:nvSpPr>
        <p:spPr>
          <a:xfrm>
            <a:off x="3116150" y="822959"/>
            <a:ext cx="827200" cy="229678"/>
          </a:xfrm>
          <a:prstGeom prst="rect">
            <a:avLst/>
          </a:prstGeom>
          <a:noFill/>
        </p:spPr>
        <p:txBody>
          <a:bodyPr wrap="square" rtlCol="0">
            <a:spAutoFit/>
          </a:bodyPr>
          <a:lstStyle/>
          <a:p>
            <a:pPr algn="ctr">
              <a:lnSpc>
                <a:spcPct val="130000"/>
              </a:lnSpc>
            </a:pPr>
            <a:r>
              <a:rPr kumimoji="1" lang="ja-JP" altLang="en-US" sz="800" dirty="0">
                <a:solidFill>
                  <a:srgbClr val="FF0000"/>
                </a:solidFill>
                <a:latin typeface="HGPｺﾞｼｯｸE" panose="020B0900000000000000" pitchFamily="50" charset="-128"/>
                <a:ea typeface="HGPｺﾞｼｯｸE" panose="020B0900000000000000" pitchFamily="50" charset="-128"/>
              </a:rPr>
              <a:t>こく</a:t>
            </a:r>
            <a:r>
              <a:rPr kumimoji="1" lang="ja-JP" altLang="en-US" sz="800" dirty="0" err="1">
                <a:solidFill>
                  <a:srgbClr val="FF0000"/>
                </a:solidFill>
                <a:latin typeface="HGPｺﾞｼｯｸE" panose="020B0900000000000000" pitchFamily="50" charset="-128"/>
                <a:ea typeface="HGPｺﾞｼｯｸE" panose="020B0900000000000000" pitchFamily="50" charset="-128"/>
              </a:rPr>
              <a:t>ぜい</a:t>
            </a:r>
            <a:r>
              <a:rPr kumimoji="1" lang="ja-JP" altLang="en-US" sz="800" dirty="0">
                <a:solidFill>
                  <a:srgbClr val="FF0000"/>
                </a:solidFill>
                <a:latin typeface="HGPｺﾞｼｯｸE" panose="020B0900000000000000" pitchFamily="50" charset="-128"/>
                <a:ea typeface="HGPｺﾞｼｯｸE" panose="020B0900000000000000" pitchFamily="50" charset="-128"/>
              </a:rPr>
              <a:t>ちょう</a:t>
            </a:r>
          </a:p>
        </p:txBody>
      </p:sp>
      <p:sp>
        <p:nvSpPr>
          <p:cNvPr id="17" name="テキスト ボックス 16">
            <a:extLst>
              <a:ext uri="{FF2B5EF4-FFF2-40B4-BE49-F238E27FC236}">
                <a16:creationId xmlns:a16="http://schemas.microsoft.com/office/drawing/2014/main" id="{161FF2EE-A33C-4FED-A3FD-CFA5B749928E}"/>
              </a:ext>
            </a:extLst>
          </p:cNvPr>
          <p:cNvSpPr txBox="1"/>
          <p:nvPr/>
        </p:nvSpPr>
        <p:spPr>
          <a:xfrm>
            <a:off x="1415308" y="5819206"/>
            <a:ext cx="2979812" cy="229678"/>
          </a:xfrm>
          <a:prstGeom prst="rect">
            <a:avLst/>
          </a:prstGeom>
          <a:noFill/>
        </p:spPr>
        <p:txBody>
          <a:bodyPr wrap="square" rtlCol="0">
            <a:spAutoFit/>
          </a:bodyPr>
          <a:lstStyle/>
          <a:p>
            <a:pPr>
              <a:lnSpc>
                <a:spcPct val="130000"/>
              </a:lnSpc>
            </a:pPr>
            <a:r>
              <a:rPr kumimoji="1" lang="ja-JP" altLang="en-US" sz="800" dirty="0">
                <a:latin typeface="HGPｺﾞｼｯｸE" panose="020B0900000000000000" pitchFamily="50" charset="-128"/>
                <a:ea typeface="HGPｺﾞｼｯｸE" panose="020B0900000000000000" pitchFamily="50" charset="-128"/>
              </a:rPr>
              <a:t>あきたけん</a:t>
            </a:r>
            <a:r>
              <a:rPr kumimoji="1" lang="ja-JP" altLang="en-US" sz="800" dirty="0" err="1">
                <a:latin typeface="HGPｺﾞｼｯｸE" panose="020B0900000000000000" pitchFamily="50" charset="-128"/>
                <a:ea typeface="HGPｺﾞｼｯｸE" panose="020B0900000000000000" pitchFamily="50" charset="-128"/>
              </a:rPr>
              <a:t>そぜい</a:t>
            </a:r>
            <a:r>
              <a:rPr kumimoji="1" lang="ja-JP" altLang="en-US" sz="800" dirty="0">
                <a:latin typeface="HGPｺﾞｼｯｸE" panose="020B0900000000000000" pitchFamily="50" charset="-128"/>
                <a:ea typeface="HGPｺﾞｼｯｸE" panose="020B0900000000000000" pitchFamily="50" charset="-128"/>
              </a:rPr>
              <a:t>きょういくすいしんきょうぎかいじむきょく</a:t>
            </a:r>
          </a:p>
        </p:txBody>
      </p:sp>
      <p:sp>
        <p:nvSpPr>
          <p:cNvPr id="18" name="テキスト ボックス 17">
            <a:extLst>
              <a:ext uri="{FF2B5EF4-FFF2-40B4-BE49-F238E27FC236}">
                <a16:creationId xmlns:a16="http://schemas.microsoft.com/office/drawing/2014/main" id="{E5A22334-9722-4BC0-9C7C-4C5E20666ADC}"/>
              </a:ext>
            </a:extLst>
          </p:cNvPr>
          <p:cNvSpPr txBox="1"/>
          <p:nvPr/>
        </p:nvSpPr>
        <p:spPr>
          <a:xfrm>
            <a:off x="1304554" y="6095558"/>
            <a:ext cx="2537195" cy="229678"/>
          </a:xfrm>
          <a:prstGeom prst="rect">
            <a:avLst/>
          </a:prstGeom>
          <a:noFill/>
        </p:spPr>
        <p:txBody>
          <a:bodyPr wrap="square" rtlCol="0">
            <a:spAutoFit/>
          </a:bodyPr>
          <a:lstStyle/>
          <a:p>
            <a:pPr>
              <a:lnSpc>
                <a:spcPct val="130000"/>
              </a:lnSpc>
            </a:pPr>
            <a:r>
              <a:rPr kumimoji="1" lang="ja-JP" altLang="en-US" sz="800" dirty="0">
                <a:latin typeface="HGPｺﾞｼｯｸE" panose="020B0900000000000000" pitchFamily="50" charset="-128"/>
                <a:ea typeface="HGPｺﾞｼｯｸE" panose="020B0900000000000000" pitchFamily="50" charset="-128"/>
              </a:rPr>
              <a:t>あきた</a:t>
            </a:r>
            <a:r>
              <a:rPr kumimoji="1" lang="ja-JP" altLang="en-US" sz="800" dirty="0" err="1">
                <a:latin typeface="HGPｺﾞｼｯｸE" panose="020B0900000000000000" pitchFamily="50" charset="-128"/>
                <a:ea typeface="HGPｺﾞｼｯｸE" panose="020B0900000000000000" pitchFamily="50" charset="-128"/>
              </a:rPr>
              <a:t>みなみぜいむしょ</a:t>
            </a:r>
            <a:r>
              <a:rPr kumimoji="1" lang="ja-JP" altLang="en-US" sz="800" dirty="0">
                <a:latin typeface="HGPｺﾞｼｯｸE" panose="020B0900000000000000" pitchFamily="50" charset="-128"/>
                <a:ea typeface="HGPｺﾞｼｯｸE" panose="020B0900000000000000" pitchFamily="50" charset="-128"/>
              </a:rPr>
              <a:t>　</a:t>
            </a:r>
            <a:r>
              <a:rPr kumimoji="1" lang="ja-JP" altLang="en-US" sz="800" dirty="0" err="1">
                <a:latin typeface="HGPｺﾞｼｯｸE" panose="020B0900000000000000" pitchFamily="50" charset="-128"/>
                <a:ea typeface="HGPｺﾞｼｯｸE" panose="020B0900000000000000" pitchFamily="50" charset="-128"/>
              </a:rPr>
              <a:t>ぜい</a:t>
            </a:r>
            <a:r>
              <a:rPr kumimoji="1" lang="ja-JP" altLang="en-US" sz="800" dirty="0">
                <a:latin typeface="HGPｺﾞｼｯｸE" panose="020B0900000000000000" pitchFamily="50" charset="-128"/>
                <a:ea typeface="HGPｺﾞｼｯｸE" panose="020B0900000000000000" pitchFamily="50" charset="-128"/>
              </a:rPr>
              <a:t>むこうほうこうちょうかん</a:t>
            </a:r>
          </a:p>
        </p:txBody>
      </p:sp>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0"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a:xfrm>
            <a:off x="205833" y="1459311"/>
            <a:ext cx="8775699" cy="786303"/>
          </a:xfrm>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fld id="{12C3962C-59A4-486A-8D44-A9781E017F69}" type="slidenum">
              <a:rPr lang="en-US" altLang="ja-JP" smtClean="0"/>
              <a:pPr>
                <a:defRPr/>
              </a:pPr>
              <a:t>2</a:t>
            </a:fld>
            <a:endParaRPr lang="en-US" altLang="ja-JP" dirty="0"/>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A51AC329-FC95-4805-9A31-EF59AEB66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107" y="2443561"/>
            <a:ext cx="2288441" cy="2288441"/>
          </a:xfrm>
          <a:prstGeom prst="rect">
            <a:avLst/>
          </a:prstGeom>
        </p:spPr>
      </p:pic>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fld id="{B4FF24B8-A4B8-4B7E-AA3A-FE4BA14E6524}" type="slidenum">
              <a:rPr lang="en-US" altLang="ja-JP" smtClean="0"/>
              <a:pPr>
                <a:defRPr/>
              </a:pPr>
              <a:t>3</a:t>
            </a:fld>
            <a:endParaRPr lang="en-US" altLang="ja-JP"/>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1547909"/>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70022" y="996377"/>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a:t>
            </a:r>
            <a:r>
              <a:rPr lang="ja-JP" altLang="en-US" sz="2800" dirty="0">
                <a:solidFill>
                  <a:srgbClr val="0DABDD"/>
                </a:solidFill>
              </a:rPr>
              <a:t>約</a:t>
            </a:r>
            <a:r>
              <a:rPr lang="en-US" altLang="ja-JP" sz="2800" b="1" dirty="0">
                <a:solidFill>
                  <a:srgbClr val="0DABDD"/>
                </a:solidFill>
                <a:latin typeface="+mj-lt"/>
              </a:rPr>
              <a:t>50</a:t>
            </a:r>
            <a:r>
              <a:rPr lang="ja-JP" altLang="en-US" sz="2800" dirty="0">
                <a:solidFill>
                  <a:srgbClr val="0DABDD"/>
                </a:solidFill>
              </a:rPr>
              <a:t>種類</a:t>
            </a:r>
            <a:r>
              <a:rPr lang="ja-JP" altLang="en-US" sz="1800" dirty="0">
                <a:solidFill>
                  <a:srgbClr val="0DABDD"/>
                </a:solidFill>
              </a:rPr>
              <a:t>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312839" y="1141543"/>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F0EE7B6-9B3D-C78E-ED0A-2415BBE553CB}"/>
              </a:ext>
            </a:extLst>
          </p:cNvPr>
          <p:cNvSpPr/>
          <p:nvPr/>
        </p:nvSpPr>
        <p:spPr>
          <a:xfrm>
            <a:off x="614884" y="978188"/>
            <a:ext cx="4123409" cy="4040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78832" y="1047650"/>
            <a:ext cx="283252"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912872" y="4928164"/>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0442" y="2009761"/>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
        <p:nvSpPr>
          <p:cNvPr id="62" name="テキスト ボックス 61">
            <a:extLst>
              <a:ext uri="{FF2B5EF4-FFF2-40B4-BE49-F238E27FC236}">
                <a16:creationId xmlns:a16="http://schemas.microsoft.com/office/drawing/2014/main" id="{1324D902-1AAA-4A6F-952C-2DFCFC42CFE4}"/>
              </a:ext>
            </a:extLst>
          </p:cNvPr>
          <p:cNvSpPr txBox="1"/>
          <p:nvPr/>
        </p:nvSpPr>
        <p:spPr>
          <a:xfrm>
            <a:off x="3499342" y="4245960"/>
            <a:ext cx="618212" cy="215444"/>
          </a:xfrm>
          <a:prstGeom prst="rect">
            <a:avLst/>
          </a:prstGeom>
          <a:noFill/>
        </p:spPr>
        <p:txBody>
          <a:bodyPr wrap="square" rtlCol="0">
            <a:spAutoFit/>
          </a:bodyPr>
          <a:lstStyle/>
          <a:p>
            <a:r>
              <a:rPr kumimoji="1" lang="ja-JP" altLang="en-US" sz="800" dirty="0">
                <a:solidFill>
                  <a:srgbClr val="0C5B9C"/>
                </a:solidFill>
                <a:latin typeface="HGPｺﾞｼｯｸE" panose="020B0900000000000000" pitchFamily="50" charset="-128"/>
                <a:ea typeface="HGPｺﾞｼｯｸE" panose="020B0900000000000000" pitchFamily="50" charset="-128"/>
              </a:rPr>
              <a:t>おんせん</a:t>
            </a:r>
          </a:p>
        </p:txBody>
      </p:sp>
    </p:spTree>
    <p:custDataLst>
      <p:tags r:id="rId1"/>
    </p:custDataLst>
    <p:extLst>
      <p:ext uri="{BB962C8B-B14F-4D97-AF65-F5344CB8AC3E}">
        <p14:creationId xmlns:p14="http://schemas.microsoft.com/office/powerpoint/2010/main" val="113438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4</a:t>
            </a:fld>
            <a:endParaRPr lang="en-US" altLang="ja-JP" dirty="0"/>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買い物客</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26844"/>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43247"/>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92205" cy="338554"/>
            </a:xfrm>
            <a:prstGeom prst="rect">
              <a:avLst/>
            </a:prstGeom>
            <a:noFill/>
          </p:spPr>
          <p:txBody>
            <a:bodyPr wrap="non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７．８％</a:t>
              </a:r>
              <a:endParaRPr lang="en-US" altLang="ja-JP" sz="16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92205" cy="338554"/>
            </a:xfrm>
            <a:prstGeom prst="rect">
              <a:avLst/>
            </a:prstGeom>
            <a:noFill/>
          </p:spPr>
          <p:txBody>
            <a:bodyPr wrap="none" rtlCol="0">
              <a:spAutoFit/>
            </a:bodyPr>
            <a:lstStyle/>
            <a:p>
              <a:pPr rtl="0">
                <a:spcBef>
                  <a:spcPts val="0"/>
                </a:spcBef>
                <a:spcAft>
                  <a:spcPts val="500"/>
                </a:spcAft>
              </a:pPr>
              <a:r>
                <a:rPr lang="ja-JP" altLang="en-US" sz="1600" dirty="0">
                  <a:latin typeface="HGPｺﾞｼｯｸE" panose="020B0900000000000000" pitchFamily="50" charset="-128"/>
                  <a:ea typeface="HGPｺﾞｼｯｸE" panose="020B0900000000000000" pitchFamily="50" charset="-128"/>
                </a:rPr>
                <a:t>２</a:t>
              </a:r>
              <a:r>
                <a:rPr lang="ja-JP" altLang="en-US" sz="1600" b="0" i="0" u="none" strike="noStrike" dirty="0">
                  <a:effectLst/>
                  <a:latin typeface="HGPｺﾞｼｯｸE" panose="020B0900000000000000" pitchFamily="50" charset="-128"/>
                  <a:ea typeface="HGPｺﾞｼｯｸE" panose="020B0900000000000000" pitchFamily="50" charset="-128"/>
                </a:rPr>
                <a:t>．２％</a:t>
              </a:r>
              <a:endParaRPr lang="en-US" altLang="ja-JP" sz="16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1085554"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お店の売上げ</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2488772" y="6399537"/>
            <a:ext cx="6166500" cy="25172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1000" dirty="0">
                <a:solidFill>
                  <a:schemeClr val="tx1"/>
                </a:solidFill>
                <a:latin typeface="+mn-ea"/>
              </a:rPr>
              <a:t>※</a:t>
            </a:r>
            <a:r>
              <a:rPr lang="ja-JP" altLang="en-US" sz="1000" dirty="0">
                <a:solidFill>
                  <a:schemeClr val="tx1"/>
                </a:solidFill>
                <a:latin typeface="+mn-ea"/>
              </a:rPr>
              <a:t>消費税は国税（消費税）と地方税（地方消費税）に分かれていて、</a:t>
            </a:r>
            <a:r>
              <a:rPr lang="en-US" altLang="ja-JP" sz="1000" dirty="0">
                <a:solidFill>
                  <a:schemeClr val="tx1"/>
                </a:solidFill>
                <a:latin typeface="+mn-ea"/>
              </a:rPr>
              <a:t>10%</a:t>
            </a:r>
            <a:r>
              <a:rPr lang="ja-JP" altLang="en-US" sz="1000" dirty="0">
                <a:solidFill>
                  <a:schemeClr val="tx1"/>
                </a:solidFill>
                <a:latin typeface="+mn-ea"/>
              </a:rPr>
              <a:t>のうち</a:t>
            </a:r>
            <a:r>
              <a:rPr lang="en-US" altLang="ja-JP" sz="1000" dirty="0">
                <a:solidFill>
                  <a:schemeClr val="tx1"/>
                </a:solidFill>
                <a:latin typeface="+mn-ea"/>
              </a:rPr>
              <a:t>7.8%</a:t>
            </a:r>
            <a:r>
              <a:rPr lang="ja-JP" altLang="en-US" sz="1000" dirty="0">
                <a:solidFill>
                  <a:schemeClr val="tx1"/>
                </a:solidFill>
                <a:latin typeface="+mn-ea"/>
              </a:rPr>
              <a:t>が国税、</a:t>
            </a:r>
            <a:r>
              <a:rPr lang="en-US" altLang="ja-JP" sz="1000" dirty="0">
                <a:solidFill>
                  <a:schemeClr val="tx1"/>
                </a:solidFill>
                <a:latin typeface="+mn-ea"/>
              </a:rPr>
              <a:t>2.2</a:t>
            </a:r>
            <a:r>
              <a:rPr lang="ja-JP" altLang="en-US" sz="1000" dirty="0">
                <a:solidFill>
                  <a:schemeClr val="tx1"/>
                </a:solidFill>
                <a:latin typeface="+mn-ea"/>
              </a:rPr>
              <a:t>％が地方税です。</a:t>
            </a:r>
          </a:p>
        </p:txBody>
      </p:sp>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86083" y="728979"/>
            <a:ext cx="4684296"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消費税のしくみはどうなっているのでしょうか？</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grpSp>
        <p:nvGrpSpPr>
          <p:cNvPr id="15" name="グループ化 14">
            <a:extLst>
              <a:ext uri="{FF2B5EF4-FFF2-40B4-BE49-F238E27FC236}">
                <a16:creationId xmlns:a16="http://schemas.microsoft.com/office/drawing/2014/main" id="{72140B32-8B53-4A66-91F4-5CAC4C7EAD7C}"/>
              </a:ext>
            </a:extLst>
          </p:cNvPr>
          <p:cNvGrpSpPr/>
          <p:nvPr/>
        </p:nvGrpSpPr>
        <p:grpSpPr>
          <a:xfrm>
            <a:off x="3165967" y="1092272"/>
            <a:ext cx="5727207" cy="976722"/>
            <a:chOff x="3165967" y="1092272"/>
            <a:chExt cx="5727207" cy="976722"/>
          </a:xfrm>
        </p:grpSpPr>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92272"/>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dirty="0">
                      <a:latin typeface="HGPｺﾞｼｯｸE" panose="020B0900000000000000" pitchFamily="50" charset="-128"/>
                      <a:ea typeface="HGPｺﾞｼｯｸE" panose="020B0900000000000000" pitchFamily="50" charset="-128"/>
                    </a:rPr>
                    <a:t>買い物客</a:t>
                  </a:r>
                  <a:r>
                    <a:rPr lang="ja-JP" altLang="en-US" sz="1200" b="0" i="0" u="none" strike="noStrike" dirty="0">
                      <a:effectLst/>
                      <a:latin typeface="HGPｺﾞｼｯｸE" panose="020B0900000000000000" pitchFamily="50" charset="-128"/>
                      <a:ea typeface="HGPｺﾞｼｯｸE" panose="020B0900000000000000" pitchFamily="50" charset="-128"/>
                    </a:rPr>
                    <a:t>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88" name="テキスト ボックス 87">
              <a:extLst>
                <a:ext uri="{FF2B5EF4-FFF2-40B4-BE49-F238E27FC236}">
                  <a16:creationId xmlns:a16="http://schemas.microsoft.com/office/drawing/2014/main" id="{639E5677-AE88-42A2-99B2-4FF843A4FAD7}"/>
                </a:ext>
              </a:extLst>
            </p:cNvPr>
            <p:cNvSpPr txBox="1"/>
            <p:nvPr/>
          </p:nvSpPr>
          <p:spPr>
            <a:xfrm>
              <a:off x="4100822" y="1406883"/>
              <a:ext cx="30649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あず</a:t>
              </a:r>
              <a:endParaRPr lang="ja-JP" altLang="en-US" sz="500" b="0" dirty="0">
                <a:effectLst/>
                <a:latin typeface="HGPｺﾞｼｯｸE" panose="020B0900000000000000" pitchFamily="50" charset="-128"/>
                <a:ea typeface="HGPｺﾞｼｯｸE" panose="020B0900000000000000" pitchFamily="50" charset="-128"/>
              </a:endParaRPr>
            </a:p>
          </p:txBody>
        </p:sp>
      </p:gr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500"/>
                                        <p:tgtEl>
                                          <p:spTgt spid="1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up)">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fade">
                                      <p:cBhvr>
                                        <p:cTn id="76" dur="500"/>
                                        <p:tgtEl>
                                          <p:spTgt spid="115"/>
                                        </p:tgtEl>
                                      </p:cBhvr>
                                    </p:animEffect>
                                  </p:childTnLst>
                                </p:cTn>
                              </p:par>
                              <p:par>
                                <p:cTn id="77" presetID="10" presetClass="entr" presetSubtype="0" fill="hold"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500"/>
                                        <p:tgtEl>
                                          <p:spTgt spid="116"/>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up)">
                                      <p:cBhvr>
                                        <p:cTn id="83" dur="500"/>
                                        <p:tgtEl>
                                          <p:spTgt spid="6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wipe(up)">
                                      <p:cBhvr>
                                        <p:cTn id="86" dur="500"/>
                                        <p:tgtEl>
                                          <p:spTgt spid="8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fade">
                                      <p:cBhvr>
                                        <p:cTn id="91" dur="500"/>
                                        <p:tgtEl>
                                          <p:spTgt spid="117"/>
                                        </p:tgtEl>
                                      </p:cBhvr>
                                    </p:animEffect>
                                  </p:childTnLst>
                                </p:cTn>
                              </p:par>
                              <p:par>
                                <p:cTn id="92" presetID="10" presetClass="entr" presetSubtype="0" fill="hold" nodeType="withEffect">
                                  <p:stCondLst>
                                    <p:cond delay="0"/>
                                  </p:stCondLst>
                                  <p:childTnLst>
                                    <p:set>
                                      <p:cBhvr>
                                        <p:cTn id="93" dur="1" fill="hold">
                                          <p:stCondLst>
                                            <p:cond delay="0"/>
                                          </p:stCondLst>
                                        </p:cTn>
                                        <p:tgtEl>
                                          <p:spTgt spid="118"/>
                                        </p:tgtEl>
                                        <p:attrNameLst>
                                          <p:attrName>style.visibility</p:attrName>
                                        </p:attrNameLst>
                                      </p:cBhvr>
                                      <p:to>
                                        <p:strVal val="visible"/>
                                      </p:to>
                                    </p:set>
                                    <p:animEffect transition="in" filter="fade">
                                      <p:cBhvr>
                                        <p:cTn id="94" dur="500"/>
                                        <p:tgtEl>
                                          <p:spTgt spid="11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fade">
                                      <p:cBhvr>
                                        <p:cTn id="97" dur="500"/>
                                        <p:tgtEl>
                                          <p:spTgt spid="10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par>
                                <p:cTn id="103" presetID="10" presetClass="entr" presetSubtype="0" fill="hold" nodeType="with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5</a:t>
            </a:fld>
            <a:endParaRPr lang="en-US" altLang="ja-JP" dirty="0"/>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731564"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お店で商品を買う時に、</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810920" cy="1465439"/>
            <a:chOff x="3276624" y="1066181"/>
            <a:chExt cx="2810920"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255" y="1404539"/>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933543" cy="1130374"/>
              <a:chOff x="3218596" y="1377136"/>
              <a:chExt cx="1933543"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933543"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ユーチューバーや大工さん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919115"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支払われる給料の中から、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03492"/>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67" name="テキスト ボックス 66">
            <a:extLst>
              <a:ext uri="{FF2B5EF4-FFF2-40B4-BE49-F238E27FC236}">
                <a16:creationId xmlns:a16="http://schemas.microsoft.com/office/drawing/2014/main" id="{41812C5E-468F-4596-B6FD-3784E60D6C75}"/>
              </a:ext>
            </a:extLst>
          </p:cNvPr>
          <p:cNvSpPr txBox="1"/>
          <p:nvPr/>
        </p:nvSpPr>
        <p:spPr>
          <a:xfrm>
            <a:off x="7186909" y="1255457"/>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つと</a:t>
            </a:r>
          </a:p>
        </p:txBody>
      </p:sp>
      <p:sp>
        <p:nvSpPr>
          <p:cNvPr id="68" name="テキスト ボックス 67">
            <a:extLst>
              <a:ext uri="{FF2B5EF4-FFF2-40B4-BE49-F238E27FC236}">
                <a16:creationId xmlns:a16="http://schemas.microsoft.com/office/drawing/2014/main" id="{9B50520D-8ECE-4FF1-B389-237F58F02FF6}"/>
              </a:ext>
            </a:extLst>
          </p:cNvPr>
          <p:cNvSpPr txBox="1"/>
          <p:nvPr/>
        </p:nvSpPr>
        <p:spPr>
          <a:xfrm>
            <a:off x="784067" y="3597021"/>
            <a:ext cx="30649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あず</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22" presetClass="entr" presetSubtype="1"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up)">
                                      <p:cBhvr>
                                        <p:cTn id="25" dur="500"/>
                                        <p:tgtEl>
                                          <p:spTgt spid="97"/>
                                        </p:tgtEl>
                                      </p:cBhvr>
                                    </p:animEffect>
                                  </p:childTnLst>
                                </p:cTn>
                              </p:par>
                              <p:par>
                                <p:cTn id="26" presetID="10" presetClass="entr" presetSubtype="0" fill="hold"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22" presetClass="entr" presetSubtype="1"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up)">
                                      <p:cBhvr>
                                        <p:cTn id="34" dur="500"/>
                                        <p:tgtEl>
                                          <p:spTgt spid="100"/>
                                        </p:tgtEl>
                                      </p:cBhvr>
                                    </p:animEffect>
                                  </p:childTnLst>
                                </p:cTn>
                              </p:par>
                              <p:par>
                                <p:cTn id="35" presetID="22" presetClass="entr" presetSubtype="1"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par>
                                <p:cTn id="38" presetID="10" presetClass="entr" presetSubtype="0" fill="hold" nodeType="with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childTnLst>
                                </p:cTn>
                              </p:par>
                              <p:par>
                                <p:cTn id="41" presetID="10" presetClass="entr" presetSubtype="0"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71"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6</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a:ln>
            <a:noFill/>
          </a:ln>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次の街の絵の中で、税金を使って建てられたり、運営されたりしている施設はどれでしょう？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市立病院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720609" y="879475"/>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
        <p:nvSpPr>
          <p:cNvPr id="3" name="楕円 2">
            <a:extLst>
              <a:ext uri="{FF2B5EF4-FFF2-40B4-BE49-F238E27FC236}">
                <a16:creationId xmlns:a16="http://schemas.microsoft.com/office/drawing/2014/main" id="{6B59D90C-A62B-4859-9F70-99F5EAFB4866}"/>
              </a:ext>
            </a:extLst>
          </p:cNvPr>
          <p:cNvSpPr/>
          <p:nvPr/>
        </p:nvSpPr>
        <p:spPr>
          <a:xfrm>
            <a:off x="958072" y="2216580"/>
            <a:ext cx="1224136" cy="711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FA5CD8D-8A81-4B8D-A31E-AB2791A29A7C}"/>
              </a:ext>
            </a:extLst>
          </p:cNvPr>
          <p:cNvSpPr/>
          <p:nvPr/>
        </p:nvSpPr>
        <p:spPr>
          <a:xfrm>
            <a:off x="6750160" y="2105891"/>
            <a:ext cx="1878324" cy="8146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00522813-FD7D-476C-8C2A-FE8A61C44FB0}"/>
              </a:ext>
            </a:extLst>
          </p:cNvPr>
          <p:cNvSpPr/>
          <p:nvPr/>
        </p:nvSpPr>
        <p:spPr>
          <a:xfrm>
            <a:off x="3915966" y="2558212"/>
            <a:ext cx="1224136" cy="7118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DA00087D-4FD7-4082-A71A-76A5CD4EC153}"/>
              </a:ext>
            </a:extLst>
          </p:cNvPr>
          <p:cNvSpPr/>
          <p:nvPr/>
        </p:nvSpPr>
        <p:spPr>
          <a:xfrm>
            <a:off x="2549458" y="3667595"/>
            <a:ext cx="1029674"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B485544-B65F-4AAD-9136-BA9B095545C3}"/>
              </a:ext>
            </a:extLst>
          </p:cNvPr>
          <p:cNvSpPr/>
          <p:nvPr/>
        </p:nvSpPr>
        <p:spPr>
          <a:xfrm>
            <a:off x="3998710" y="5520473"/>
            <a:ext cx="1029674"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7A7FAF-EECC-4B7D-BBFC-4916AB273880}"/>
              </a:ext>
            </a:extLst>
          </p:cNvPr>
          <p:cNvSpPr/>
          <p:nvPr/>
        </p:nvSpPr>
        <p:spPr>
          <a:xfrm>
            <a:off x="6408204" y="4372908"/>
            <a:ext cx="1322631"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39C861FA-F321-42B3-A4CE-9BA248E81384}"/>
              </a:ext>
            </a:extLst>
          </p:cNvPr>
          <p:cNvSpPr/>
          <p:nvPr/>
        </p:nvSpPr>
        <p:spPr>
          <a:xfrm>
            <a:off x="7305853" y="5544605"/>
            <a:ext cx="1322631" cy="6550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96EBDB80-E5A5-43AF-AEB8-B9E0C18CC99B}"/>
              </a:ext>
            </a:extLst>
          </p:cNvPr>
          <p:cNvSpPr txBox="1"/>
          <p:nvPr/>
        </p:nvSpPr>
        <p:spPr>
          <a:xfrm>
            <a:off x="7617327" y="2136568"/>
            <a:ext cx="646331"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しょりじょう</a:t>
            </a:r>
          </a:p>
        </p:txBody>
      </p:sp>
      <p:pic>
        <p:nvPicPr>
          <p:cNvPr id="46" name="図 45">
            <a:extLst>
              <a:ext uri="{FF2B5EF4-FFF2-40B4-BE49-F238E27FC236}">
                <a16:creationId xmlns:a16="http://schemas.microsoft.com/office/drawing/2014/main" id="{83728EF1-6FC7-4DAC-B2C8-4B451AD596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619832"/>
            <a:ext cx="8785225" cy="4630596"/>
          </a:xfrm>
          <a:prstGeom prst="rect">
            <a:avLst/>
          </a:prstGeom>
          <a:ln>
            <a:noFill/>
          </a:ln>
        </p:spPr>
      </p:pic>
      <p:sp>
        <p:nvSpPr>
          <p:cNvPr id="47" name="正方形/長方形 46">
            <a:extLst>
              <a:ext uri="{FF2B5EF4-FFF2-40B4-BE49-F238E27FC236}">
                <a16:creationId xmlns:a16="http://schemas.microsoft.com/office/drawing/2014/main" id="{58166AD3-9BCD-45D8-AE43-BBB7B641C49C}"/>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48" name="正方形/長方形 47">
            <a:extLst>
              <a:ext uri="{FF2B5EF4-FFF2-40B4-BE49-F238E27FC236}">
                <a16:creationId xmlns:a16="http://schemas.microsoft.com/office/drawing/2014/main" id="{1BC88AD2-AEC0-4228-B847-A1A1632D833F}"/>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49" name="正方形/長方形 48">
            <a:extLst>
              <a:ext uri="{FF2B5EF4-FFF2-40B4-BE49-F238E27FC236}">
                <a16:creationId xmlns:a16="http://schemas.microsoft.com/office/drawing/2014/main" id="{C92EB070-7FCC-4474-B99F-72E2BF80696E}"/>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50" name="正方形/長方形 49">
            <a:extLst>
              <a:ext uri="{FF2B5EF4-FFF2-40B4-BE49-F238E27FC236}">
                <a16:creationId xmlns:a16="http://schemas.microsoft.com/office/drawing/2014/main" id="{5DC7A0F8-E480-417A-99B8-2C66AC03A52F}"/>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市立病院</a:t>
            </a:r>
          </a:p>
        </p:txBody>
      </p:sp>
      <p:sp>
        <p:nvSpPr>
          <p:cNvPr id="51" name="正方形/長方形 50">
            <a:extLst>
              <a:ext uri="{FF2B5EF4-FFF2-40B4-BE49-F238E27FC236}">
                <a16:creationId xmlns:a16="http://schemas.microsoft.com/office/drawing/2014/main" id="{A2649CCB-517E-4788-805A-5E6128B51F3F}"/>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52" name="正方形/長方形 51">
            <a:extLst>
              <a:ext uri="{FF2B5EF4-FFF2-40B4-BE49-F238E27FC236}">
                <a16:creationId xmlns:a16="http://schemas.microsoft.com/office/drawing/2014/main" id="{C5CE2CEA-2B10-4BA4-9AB7-26B1EDBBD52A}"/>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53" name="正方形/長方形 52">
            <a:extLst>
              <a:ext uri="{FF2B5EF4-FFF2-40B4-BE49-F238E27FC236}">
                <a16:creationId xmlns:a16="http://schemas.microsoft.com/office/drawing/2014/main" id="{0360EFEA-112C-45F7-9449-B8BED4949509}"/>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54" name="正方形/長方形 53">
            <a:extLst>
              <a:ext uri="{FF2B5EF4-FFF2-40B4-BE49-F238E27FC236}">
                <a16:creationId xmlns:a16="http://schemas.microsoft.com/office/drawing/2014/main" id="{60A5A6B6-6CB5-4814-B9B3-4AFDA20290B8}"/>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55" name="正方形/長方形 54">
            <a:extLst>
              <a:ext uri="{FF2B5EF4-FFF2-40B4-BE49-F238E27FC236}">
                <a16:creationId xmlns:a16="http://schemas.microsoft.com/office/drawing/2014/main" id="{B2D912D7-5784-4828-BE08-1D77C8D18597}"/>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56" name="正方形/長方形 55">
            <a:extLst>
              <a:ext uri="{FF2B5EF4-FFF2-40B4-BE49-F238E27FC236}">
                <a16:creationId xmlns:a16="http://schemas.microsoft.com/office/drawing/2014/main" id="{31C8A42A-8235-43F2-AF42-D7695C5206E6}"/>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57" name="テキスト ボックス 56">
            <a:extLst>
              <a:ext uri="{FF2B5EF4-FFF2-40B4-BE49-F238E27FC236}">
                <a16:creationId xmlns:a16="http://schemas.microsoft.com/office/drawing/2014/main" id="{763B591B-8F16-4B83-BF66-5A87291366E1}"/>
              </a:ext>
            </a:extLst>
          </p:cNvPr>
          <p:cNvSpPr txBox="1"/>
          <p:nvPr/>
        </p:nvSpPr>
        <p:spPr>
          <a:xfrm>
            <a:off x="7617327" y="2136568"/>
            <a:ext cx="646331"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しょりじょう</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7"/>
                                        </p:tgtEl>
                                      </p:cBhvr>
                                    </p:animEffect>
                                    <p:set>
                                      <p:cBhvr>
                                        <p:cTn id="52" dur="1" fill="hold">
                                          <p:stCondLst>
                                            <p:cond delay="499"/>
                                          </p:stCondLst>
                                        </p:cTn>
                                        <p:tgtEl>
                                          <p:spTgt spid="4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animBg="1"/>
      <p:bldP spid="26" grpId="0" animBg="1"/>
      <p:bldP spid="27" grpId="0" animBg="1"/>
      <p:bldP spid="28" grpId="0" animBg="1"/>
      <p:bldP spid="3" grpId="0" animBg="1"/>
      <p:bldP spid="29" grpId="0" animBg="1"/>
      <p:bldP spid="34" grpId="0" animBg="1"/>
      <p:bldP spid="40" grpId="0" animBg="1"/>
      <p:bldP spid="41" grpId="0" animBg="1"/>
      <p:bldP spid="42" grpId="0" animBg="1"/>
      <p:bldP spid="4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税金は、何のために、どのくらい使われているのだろう</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729215"/>
            <a:ext cx="2281056" cy="547009"/>
            <a:chOff x="6299670" y="2713461"/>
            <a:chExt cx="2281056" cy="547009"/>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a:t>
              </a:r>
              <a:r>
                <a:rPr lang="en-US" altLang="ja-JP" sz="1200" dirty="0">
                  <a:solidFill>
                    <a:srgbClr val="F46C62"/>
                  </a:solidFill>
                  <a:latin typeface="+mn-ea"/>
                </a:rPr>
                <a:t>5</a:t>
              </a:r>
              <a:r>
                <a:rPr lang="ja-JP" altLang="en-US" sz="1200" dirty="0">
                  <a:solidFill>
                    <a:srgbClr val="F46C62"/>
                  </a:solidFill>
                  <a:latin typeface="+mn-ea"/>
                </a:rPr>
                <a:t>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6,</a:t>
              </a:r>
              <a:r>
                <a:rPr kumimoji="1" lang="en-US" altLang="ja-JP" sz="1300" b="0" i="0" u="none" strike="noStrike" kern="1200" cap="none" spc="0" normalizeH="0" baseline="0" noProof="0" dirty="0">
                  <a:ln>
                    <a:noFill/>
                  </a:ln>
                  <a:solidFill>
                    <a:srgbClr val="000000"/>
                  </a:solidFill>
                  <a:effectLst/>
                  <a:uLnTx/>
                  <a:uFillTx/>
                  <a:latin typeface="+mn-ea"/>
                  <a:cs typeface="+mn-cs"/>
                </a:rPr>
                <a:t>002</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20,900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ja-JP" sz="1200" b="0" i="0" u="none" strike="noStrike" kern="1200" cap="none" spc="0" normalizeH="0" baseline="0" noProof="0" dirty="0">
                  <a:ln>
                    <a:noFill/>
                  </a:ln>
                  <a:solidFill>
                    <a:srgbClr val="F46C62"/>
                  </a:solidFill>
                  <a:effectLst/>
                  <a:uLnTx/>
                  <a:uFillTx/>
                  <a:latin typeface="+mn-ea"/>
                  <a:cs typeface="+mn-cs"/>
                </a:rPr>
                <a:t>4</a:t>
              </a:r>
              <a:r>
                <a:rPr kumimoji="1" lang="ja-JP"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1</a:t>
              </a:r>
              <a:r>
                <a:rPr kumimoji="1" lang="en-US" altLang="ja-JP" sz="1300" b="0" i="0" u="none" strike="noStrike" kern="1200" cap="none" spc="0" normalizeH="0" baseline="0" noProof="0" dirty="0">
                  <a:ln>
                    <a:noFill/>
                  </a:ln>
                  <a:solidFill>
                    <a:srgbClr val="000000"/>
                  </a:solidFill>
                  <a:effectLst/>
                  <a:uLnTx/>
                  <a:uFillTx/>
                  <a:latin typeface="+mn-ea"/>
                  <a:cs typeface="+mn-cs"/>
                </a:rPr>
                <a:t>7</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dirty="0">
                  <a:solidFill>
                    <a:srgbClr val="000000"/>
                  </a:solidFill>
                  <a:latin typeface="+mn-ea"/>
                </a:rPr>
                <a:t>6</a:t>
              </a:r>
              <a:r>
                <a:rPr kumimoji="1" lang="en-US" altLang="ja-JP" sz="1300" b="0" i="0" u="none" strike="noStrike" kern="1200" cap="none" spc="0" normalizeH="0" baseline="0" noProof="0" dirty="0">
                  <a:ln>
                    <a:noFill/>
                  </a:ln>
                  <a:solidFill>
                    <a:srgbClr val="000000"/>
                  </a:solidFill>
                  <a:effectLst/>
                  <a:uLnTx/>
                  <a:uFillTx/>
                  <a:latin typeface="+mn-ea"/>
                  <a:cs typeface="+mn-cs"/>
                </a:rPr>
                <a:t>,837</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141,500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ja-JP" sz="1200" b="0" i="0" u="none" strike="noStrike" kern="1200" cap="none" spc="0" normalizeH="0" baseline="0" noProof="0" dirty="0">
                  <a:ln>
                    <a:noFill/>
                  </a:ln>
                  <a:solidFill>
                    <a:srgbClr val="F46C62"/>
                  </a:solidFill>
                  <a:effectLst/>
                  <a:uLnTx/>
                  <a:uFillTx/>
                  <a:latin typeface="+mn-ea"/>
                  <a:cs typeface="+mn-cs"/>
                </a:rPr>
                <a:t>5</a:t>
              </a:r>
              <a:r>
                <a:rPr kumimoji="1" lang="ja-JP" altLang="en-US" sz="1200" b="0" i="0" u="none" strike="noStrike" kern="1200" cap="none" spc="0" normalizeH="0" baseline="0" noProof="0" dirty="0">
                  <a:ln>
                    <a:noFill/>
                  </a:ln>
                  <a:solidFill>
                    <a:srgbClr val="F46C62"/>
                  </a:solidFill>
                  <a:effectLst/>
                  <a:uLnTx/>
                  <a:uFillTx/>
                  <a:latin typeface="+mn-ea"/>
                  <a:cs typeface="+mn-cs"/>
                </a:rPr>
                <a:t>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4</a:t>
              </a:r>
              <a:r>
                <a:rPr kumimoji="1" lang="en-US" altLang="ja-JP" sz="1300" dirty="0">
                  <a:solidFill>
                    <a:srgbClr val="000000"/>
                  </a:solidFill>
                  <a:latin typeface="+mn-ea"/>
                </a:rPr>
                <a:t>,456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43,800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zh-TW" sz="1200" dirty="0">
                  <a:solidFill>
                    <a:srgbClr val="F46C62"/>
                  </a:solidFill>
                  <a:latin typeface="+mn-ea"/>
                </a:rPr>
                <a:t>7</a:t>
              </a:r>
              <a:r>
                <a:rPr kumimoji="1" lang="zh-TW"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1</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b="0" i="0" u="none" strike="noStrike" kern="1200" cap="none" spc="0" normalizeH="0" baseline="0" noProof="0" dirty="0">
                  <a:ln>
                    <a:noFill/>
                  </a:ln>
                  <a:solidFill>
                    <a:srgbClr val="000000"/>
                  </a:solidFill>
                  <a:effectLst/>
                  <a:uLnTx/>
                  <a:uFillTx/>
                  <a:latin typeface="+mn-ea"/>
                  <a:cs typeface="+mn-cs"/>
                </a:rPr>
                <a:t>6,7</a:t>
              </a:r>
              <a:r>
                <a:rPr kumimoji="1" lang="en-US" altLang="zh-TW" sz="1300" dirty="0">
                  <a:solidFill>
                    <a:srgbClr val="000000"/>
                  </a:solidFill>
                  <a:latin typeface="+mn-ea"/>
                </a:rPr>
                <a:t>21</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a:t>
              </a:r>
              <a:r>
                <a:rPr kumimoji="1" lang="en-US" altLang="ja-JP" sz="1200" b="0" i="0" u="none" strike="noStrike" kern="1200" cap="none" spc="0" normalizeH="0" baseline="0" noProof="0" dirty="0">
                  <a:ln>
                    <a:noFill/>
                  </a:ln>
                  <a:solidFill>
                    <a:srgbClr val="F46C62"/>
                  </a:solidFill>
                  <a:effectLst/>
                  <a:uLnTx/>
                  <a:uFillTx/>
                  <a:latin typeface="+mn-ea"/>
                  <a:cs typeface="+mn-cs"/>
                </a:rPr>
                <a:t>7</a:t>
              </a:r>
              <a:r>
                <a:rPr kumimoji="1" lang="ja-JP"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a:t>
              </a:r>
              <a:r>
                <a:rPr kumimoji="1" lang="en-US" altLang="ja-JP" sz="1300" b="0" i="0" u="none" strike="noStrike" kern="1200" cap="none" spc="0" normalizeH="0" baseline="0" noProof="0" dirty="0">
                  <a:ln>
                    <a:noFill/>
                  </a:ln>
                  <a:solidFill>
                    <a:srgbClr val="000000"/>
                  </a:solidFill>
                  <a:effectLst/>
                  <a:uLnTx/>
                  <a:uFillTx/>
                  <a:latin typeface="+mn-ea"/>
                  <a:cs typeface="+mn-cs"/>
                </a:rPr>
                <a:t>36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162607" y="6459730"/>
            <a:ext cx="8942072" cy="156101"/>
            <a:chOff x="109010" y="6306644"/>
            <a:chExt cx="8942072" cy="156101"/>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306644"/>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a:t>
              </a:r>
              <a:r>
                <a:rPr lang="en-US" altLang="ja-JP" sz="800" dirty="0">
                  <a:solidFill>
                    <a:schemeClr val="tx1"/>
                  </a:solidFill>
                  <a:latin typeface="+mn-ea"/>
                </a:rPr>
                <a:t>7</a:t>
              </a:r>
              <a:r>
                <a:rPr lang="ja-JP" altLang="en-US" sz="800" dirty="0">
                  <a:solidFill>
                    <a:schemeClr val="tx1"/>
                  </a:solidFill>
                  <a:latin typeface="+mn-ea"/>
                </a:rPr>
                <a:t>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a:t>
              </a:r>
              <a:r>
                <a:rPr lang="en-US" altLang="ja-JP" sz="800" dirty="0">
                  <a:solidFill>
                    <a:schemeClr val="tx1"/>
                  </a:solidFill>
                  <a:latin typeface="+mn-ea"/>
                </a:rPr>
                <a:t>4</a:t>
              </a:r>
              <a:r>
                <a:rPr lang="ja-JP" altLang="en-US" sz="800" dirty="0">
                  <a:solidFill>
                    <a:schemeClr val="tx1"/>
                  </a:solidFill>
                  <a:latin typeface="+mn-ea"/>
                </a:rPr>
                <a:t>（</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5312802" y="6306644"/>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a:t>
              </a:r>
              <a:r>
                <a:rPr lang="en-US" altLang="ja-JP" sz="800" dirty="0">
                  <a:solidFill>
                    <a:schemeClr val="tx1"/>
                  </a:solidFill>
                  <a:latin typeface="+mn-ea"/>
                </a:rPr>
                <a:t>7</a:t>
              </a:r>
              <a:r>
                <a:rPr lang="ja-JP" altLang="en-US" sz="800" dirty="0">
                  <a:solidFill>
                    <a:schemeClr val="tx1"/>
                  </a:solidFill>
                  <a:latin typeface="+mn-ea"/>
                </a:rPr>
                <a:t>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79388" y="2127848"/>
            <a:ext cx="8796019"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622492" y="2169641"/>
            <a:ext cx="3908121"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a:solidFill>
                  <a:schemeClr val="bg1"/>
                </a:solidFill>
                <a:latin typeface="HGPｺﾞｼｯｸE" panose="020B0900000000000000" pitchFamily="50" charset="-128"/>
                <a:ea typeface="HGPｺﾞｼｯｸE" panose="020B0900000000000000" pitchFamily="50" charset="-128"/>
              </a:rPr>
              <a:t>によりまかなわれて</a:t>
            </a:r>
            <a:r>
              <a:rPr lang="ja-JP" altLang="en-US" dirty="0">
                <a:solidFill>
                  <a:schemeClr val="bg1"/>
                </a:solidFill>
                <a:latin typeface="HGPｺﾞｼｯｸE" panose="020B0900000000000000" pitchFamily="50" charset="-128"/>
                <a:ea typeface="HGPｺﾞｼｯｸE" panose="020B0900000000000000" pitchFamily="50" charset="-128"/>
              </a:rPr>
              <a:t>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862278" y="1653411"/>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46" name="Rectangle 26">
            <a:extLst>
              <a:ext uri="{FF2B5EF4-FFF2-40B4-BE49-F238E27FC236}">
                <a16:creationId xmlns:a16="http://schemas.microsoft.com/office/drawing/2014/main" id="{571892EC-DCCC-4CE7-A7CB-C03376CA4AA8}"/>
              </a:ext>
            </a:extLst>
          </p:cNvPr>
          <p:cNvSpPr>
            <a:spLocks noChangeArrowheads="1"/>
          </p:cNvSpPr>
          <p:nvPr/>
        </p:nvSpPr>
        <p:spPr bwMode="white">
          <a:xfrm>
            <a:off x="2291086" y="2712150"/>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けいさつ</a:t>
            </a:r>
          </a:p>
        </p:txBody>
      </p:sp>
      <p:sp>
        <p:nvSpPr>
          <p:cNvPr id="47" name="Rectangle 26">
            <a:extLst>
              <a:ext uri="{FF2B5EF4-FFF2-40B4-BE49-F238E27FC236}">
                <a16:creationId xmlns:a16="http://schemas.microsoft.com/office/drawing/2014/main" id="{736CA2C2-9674-42FE-9889-9E3EC7583B49}"/>
              </a:ext>
            </a:extLst>
          </p:cNvPr>
          <p:cNvSpPr>
            <a:spLocks noChangeArrowheads="1"/>
          </p:cNvSpPr>
          <p:nvPr/>
        </p:nvSpPr>
        <p:spPr bwMode="white">
          <a:xfrm>
            <a:off x="3490166" y="2732119"/>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err="1">
                <a:solidFill>
                  <a:srgbClr val="000000"/>
                </a:solidFill>
                <a:latin typeface="HGPｺﾞｼｯｸE" panose="020B0900000000000000" pitchFamily="50" charset="-128"/>
                <a:ea typeface="HGPｺﾞｼｯｸE" panose="020B0900000000000000" pitchFamily="50" charset="-128"/>
              </a:rPr>
              <a:t>しゅうしゅう</a:t>
            </a:r>
            <a:endParaRPr lang="ja-JP" altLang="en-US" sz="800" dirty="0">
              <a:solidFill>
                <a:srgbClr val="000000"/>
              </a:solidFill>
              <a:latin typeface="HGPｺﾞｼｯｸE" panose="020B0900000000000000" pitchFamily="50" charset="-128"/>
              <a:ea typeface="HGPｺﾞｼｯｸE" panose="020B0900000000000000" pitchFamily="50" charset="-128"/>
            </a:endParaRPr>
          </a:p>
        </p:txBody>
      </p:sp>
      <p:sp>
        <p:nvSpPr>
          <p:cNvPr id="48" name="Rectangle 45">
            <a:extLst>
              <a:ext uri="{FF2B5EF4-FFF2-40B4-BE49-F238E27FC236}">
                <a16:creationId xmlns:a16="http://schemas.microsoft.com/office/drawing/2014/main" id="{187B5399-7550-4241-83E5-35046F9DB288}"/>
              </a:ext>
            </a:extLst>
          </p:cNvPr>
          <p:cNvSpPr>
            <a:spLocks noChangeArrowheads="1"/>
          </p:cNvSpPr>
          <p:nvPr/>
        </p:nvSpPr>
        <p:spPr bwMode="auto">
          <a:xfrm>
            <a:off x="2539820" y="4343655"/>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F46C62"/>
                </a:solidFill>
                <a:latin typeface="HGPｺﾞｼｯｸE" panose="020B0900000000000000" pitchFamily="50" charset="-128"/>
                <a:ea typeface="HGPｺﾞｼｯｸE" panose="020B0900000000000000" pitchFamily="50" charset="-128"/>
              </a:rPr>
              <a:t>しょり</a:t>
            </a:r>
          </a:p>
        </p:txBody>
      </p:sp>
      <p:sp>
        <p:nvSpPr>
          <p:cNvPr id="49" name="角丸四角形 40">
            <a:extLst>
              <a:ext uri="{FF2B5EF4-FFF2-40B4-BE49-F238E27FC236}">
                <a16:creationId xmlns:a16="http://schemas.microsoft.com/office/drawing/2014/main" id="{ED172402-D1B5-4740-8DCF-9076C57FB83F}"/>
              </a:ext>
            </a:extLst>
          </p:cNvPr>
          <p:cNvSpPr/>
          <p:nvPr/>
        </p:nvSpPr>
        <p:spPr>
          <a:xfrm flipH="1">
            <a:off x="4841012" y="6368364"/>
            <a:ext cx="610841" cy="120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がい</a:t>
            </a:r>
            <a:r>
              <a:rPr lang="ja-JP" altLang="en-US" sz="600" dirty="0">
                <a:solidFill>
                  <a:schemeClr val="tx1"/>
                </a:solidFill>
                <a:latin typeface="+mn-ea"/>
              </a:rPr>
              <a:t>きょう</a:t>
            </a:r>
          </a:p>
        </p:txBody>
      </p:sp>
      <p:sp>
        <p:nvSpPr>
          <p:cNvPr id="50" name="角丸四角形 40">
            <a:extLst>
              <a:ext uri="{FF2B5EF4-FFF2-40B4-BE49-F238E27FC236}">
                <a16:creationId xmlns:a16="http://schemas.microsoft.com/office/drawing/2014/main" id="{56DE6002-944F-4D1F-A222-2F29532A9694}"/>
              </a:ext>
            </a:extLst>
          </p:cNvPr>
          <p:cNvSpPr/>
          <p:nvPr/>
        </p:nvSpPr>
        <p:spPr>
          <a:xfrm flipH="1">
            <a:off x="6970861" y="6388934"/>
            <a:ext cx="380546" cy="119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a:solidFill>
                  <a:schemeClr val="tx1"/>
                </a:solidFill>
                <a:latin typeface="+mn-ea"/>
              </a:rPr>
              <a:t>およ</a:t>
            </a:r>
          </a:p>
        </p:txBody>
      </p:sp>
      <p:sp>
        <p:nvSpPr>
          <p:cNvPr id="51" name="角丸四角形 40">
            <a:extLst>
              <a:ext uri="{FF2B5EF4-FFF2-40B4-BE49-F238E27FC236}">
                <a16:creationId xmlns:a16="http://schemas.microsoft.com/office/drawing/2014/main" id="{02C05609-9C6E-4978-9595-FBA76396F18A}"/>
              </a:ext>
            </a:extLst>
          </p:cNvPr>
          <p:cNvSpPr/>
          <p:nvPr/>
        </p:nvSpPr>
        <p:spPr>
          <a:xfrm flipH="1">
            <a:off x="7162777" y="6377046"/>
            <a:ext cx="1128095" cy="13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600" dirty="0" err="1">
                <a:solidFill>
                  <a:schemeClr val="tx1"/>
                </a:solidFill>
                <a:latin typeface="+mn-ea"/>
              </a:rPr>
              <a:t>ざい</a:t>
            </a:r>
            <a:r>
              <a:rPr lang="ja-JP" altLang="en-US" sz="600" dirty="0">
                <a:solidFill>
                  <a:schemeClr val="tx1"/>
                </a:solidFill>
                <a:latin typeface="+mn-ea"/>
              </a:rPr>
              <a:t>せいとうゆうしけいかく</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9" grpId="0" animBg="1"/>
      <p:bldP spid="46" grpId="0"/>
      <p:bldP spid="47" grpId="0"/>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４</a:t>
            </a:r>
            <a:r>
              <a:rPr lang="zh-TW" altLang="en-US" sz="855" dirty="0">
                <a:solidFill>
                  <a:schemeClr val="tx1"/>
                </a:solidFill>
              </a:rPr>
              <a:t>年度地方教育費調査（令和</a:t>
            </a:r>
            <a:r>
              <a:rPr lang="ja-JP" altLang="en-US" sz="855" dirty="0">
                <a:solidFill>
                  <a:schemeClr val="tx1"/>
                </a:solidFill>
              </a:rPr>
              <a:t>３</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282876" y="1981173"/>
            <a:ext cx="2450505" cy="3806339"/>
            <a:chOff x="6282876" y="1981173"/>
            <a:chExt cx="2450505" cy="3806339"/>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282876" y="5378826"/>
              <a:ext cx="245050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127</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r>
                <a:rPr kumimoji="1" lang="ja-JP" altLang="en-US" sz="1400" spc="-30" dirty="0">
                  <a:latin typeface="HGPｺﾞｼｯｸE" panose="020B0900000000000000" pitchFamily="50" charset="-128"/>
                  <a:ea typeface="HGPｺﾞｼｯｸE" panose="020B0900000000000000" pitchFamily="50" charset="-128"/>
                </a:rPr>
                <a:t>／年間</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377107" y="2343882"/>
            <a:ext cx="2450506" cy="3443630"/>
            <a:chOff x="3377107" y="2343882"/>
            <a:chExt cx="2450506" cy="3443630"/>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377107" y="5378827"/>
              <a:ext cx="2450506"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086</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r>
                <a:rPr kumimoji="1" lang="ja-JP" altLang="en-US" sz="1400" spc="-30" dirty="0">
                  <a:latin typeface="HGPｺﾞｼｯｸE" panose="020B0900000000000000" pitchFamily="50" charset="-128"/>
                  <a:ea typeface="HGPｺﾞｼｯｸE" panose="020B0900000000000000" pitchFamily="50" charset="-128"/>
                </a:rPr>
                <a:t>／年間</a:t>
              </a:r>
              <a:endParaRPr kumimoji="1" lang="zh-TW" altLang="en-US" sz="14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94</a:t>
              </a:r>
              <a:r>
                <a:rPr kumimoji="1" lang="en-US" altLang="ja-JP" sz="2600" spc="-30" dirty="0">
                  <a:latin typeface="HGPｺﾞｼｯｸE" panose="020B0900000000000000" pitchFamily="50" charset="-128"/>
                  <a:ea typeface="HGPｺﾞｼｯｸE" panose="020B0900000000000000" pitchFamily="50" charset="-128"/>
                </a:rPr>
                <a:t>1</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r>
                <a:rPr kumimoji="1" lang="ja-JP" altLang="en-US" sz="1400" spc="-30" dirty="0">
                  <a:latin typeface="HGPｺﾞｼｯｸE" panose="020B0900000000000000" pitchFamily="50" charset="-128"/>
                  <a:ea typeface="HGPｺﾞｼｯｸE" panose="020B0900000000000000" pitchFamily="50" charset="-128"/>
                </a:rPr>
                <a:t>／年間</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公立学校の児童・生徒一人当たりの一年間の公費負担額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a:t>
            </a:r>
            <a:r>
              <a:rPr lang="ja-JP" altLang="en-US" sz="1600" dirty="0">
                <a:solidFill>
                  <a:srgbClr val="F25044"/>
                </a:solidFill>
                <a:latin typeface="HGPｺﾞｼｯｸE" panose="020B0900000000000000" pitchFamily="50" charset="-128"/>
                <a:ea typeface="HGPｺﾞｼｯｸE" panose="020B0900000000000000" pitchFamily="50" charset="-128"/>
              </a:rPr>
              <a:t>４</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税金が使われています。みなさんのためにどのぐらい使われているか、確認してみましょう。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462114" y="573980"/>
            <a:ext cx="1794754" cy="1074360"/>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fld id="{12C3962C-59A4-486A-8D44-A9781E017F69}" type="slidenum">
              <a:rPr lang="en-US" altLang="ja-JP" smtClean="0"/>
              <a:pPr>
                <a:defRPr/>
              </a:pPr>
              <a:t>8</a:t>
            </a:fld>
            <a:endParaRPr lang="en-US" altLang="ja-JP" dirty="0"/>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5665767" y="863194"/>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
        <p:nvSpPr>
          <p:cNvPr id="29" name="Rectangle 26">
            <a:extLst>
              <a:ext uri="{FF2B5EF4-FFF2-40B4-BE49-F238E27FC236}">
                <a16:creationId xmlns:a16="http://schemas.microsoft.com/office/drawing/2014/main" id="{18636375-12F1-4DBD-849F-870CFCE5D2D9}"/>
              </a:ext>
            </a:extLst>
          </p:cNvPr>
          <p:cNvSpPr>
            <a:spLocks noChangeArrowheads="1"/>
          </p:cNvSpPr>
          <p:nvPr/>
        </p:nvSpPr>
        <p:spPr bwMode="white">
          <a:xfrm>
            <a:off x="275107" y="12440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ふだん</a:t>
            </a:r>
          </a:p>
        </p:txBody>
      </p:sp>
      <p:sp>
        <p:nvSpPr>
          <p:cNvPr id="30" name="テキスト ボックス 29">
            <a:extLst>
              <a:ext uri="{FF2B5EF4-FFF2-40B4-BE49-F238E27FC236}">
                <a16:creationId xmlns:a16="http://schemas.microsoft.com/office/drawing/2014/main" id="{EA9B26C3-3ED0-4BE7-A08F-31939449A0DB}"/>
              </a:ext>
            </a:extLst>
          </p:cNvPr>
          <p:cNvSpPr txBox="1"/>
          <p:nvPr/>
        </p:nvSpPr>
        <p:spPr>
          <a:xfrm>
            <a:off x="6615331" y="1560363"/>
            <a:ext cx="545342"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かくにん</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税金の使い道</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fld id="{B4FF24B8-A4B8-4B7E-AA3A-FE4BA14E6524}" type="slidenum">
              <a:rPr lang="en-US" altLang="ja-JP" smtClean="0"/>
              <a:pPr>
                <a:defRPr/>
              </a:pPr>
              <a:t>9</a:t>
            </a:fld>
            <a:endParaRPr lang="en-US" altLang="ja-JP"/>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
        <p:nvSpPr>
          <p:cNvPr id="19" name="テキスト ボックス 18">
            <a:extLst>
              <a:ext uri="{FF2B5EF4-FFF2-40B4-BE49-F238E27FC236}">
                <a16:creationId xmlns:a16="http://schemas.microsoft.com/office/drawing/2014/main" id="{077FB9F5-5EB7-49CB-849A-A5935B88B3D2}"/>
              </a:ext>
            </a:extLst>
          </p:cNvPr>
          <p:cNvSpPr txBox="1"/>
          <p:nvPr/>
        </p:nvSpPr>
        <p:spPr>
          <a:xfrm>
            <a:off x="2867677" y="1260462"/>
            <a:ext cx="616779" cy="215444"/>
          </a:xfrm>
          <a:prstGeom prst="rect">
            <a:avLst/>
          </a:prstGeom>
          <a:noFill/>
        </p:spPr>
        <p:txBody>
          <a:bodyPr wrap="square" rtlCol="0">
            <a:spAutoFit/>
          </a:bodyPr>
          <a:lstStyle/>
          <a:p>
            <a:r>
              <a:rPr kumimoji="1" lang="ja-JP" altLang="en-US" sz="800" b="1" dirty="0"/>
              <a:t>けいさつ</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41"/>
                                        </p:tgtEl>
                                        <p:attrNameLst>
                                          <p:attrName>r</p:attrName>
                                        </p:attrNameLst>
                                      </p:cBhvr>
                                    </p:animRot>
                                    <p:animRot by="-240000">
                                      <p:cBhvr>
                                        <p:cTn id="25" dur="200" fill="hold">
                                          <p:stCondLst>
                                            <p:cond delay="200"/>
                                          </p:stCondLst>
                                        </p:cTn>
                                        <p:tgtEl>
                                          <p:spTgt spid="41"/>
                                        </p:tgtEl>
                                        <p:attrNameLst>
                                          <p:attrName>r</p:attrName>
                                        </p:attrNameLst>
                                      </p:cBhvr>
                                    </p:animRot>
                                    <p:animRot by="240000">
                                      <p:cBhvr>
                                        <p:cTn id="26" dur="200" fill="hold">
                                          <p:stCondLst>
                                            <p:cond delay="400"/>
                                          </p:stCondLst>
                                        </p:cTn>
                                        <p:tgtEl>
                                          <p:spTgt spid="41"/>
                                        </p:tgtEl>
                                        <p:attrNameLst>
                                          <p:attrName>r</p:attrName>
                                        </p:attrNameLst>
                                      </p:cBhvr>
                                    </p:animRot>
                                    <p:animRot by="-240000">
                                      <p:cBhvr>
                                        <p:cTn id="27" dur="200" fill="hold">
                                          <p:stCondLst>
                                            <p:cond delay="600"/>
                                          </p:stCondLst>
                                        </p:cTn>
                                        <p:tgtEl>
                                          <p:spTgt spid="41"/>
                                        </p:tgtEl>
                                        <p:attrNameLst>
                                          <p:attrName>r</p:attrName>
                                        </p:attrNameLst>
                                      </p:cBhvr>
                                    </p:animRot>
                                    <p:animRot by="120000">
                                      <p:cBhvr>
                                        <p:cTn id="28" dur="200" fill="hold">
                                          <p:stCondLst>
                                            <p:cond delay="800"/>
                                          </p:stCondLst>
                                        </p:cTn>
                                        <p:tgtEl>
                                          <p:spTgt spid="41"/>
                                        </p:tgtEl>
                                        <p:attrNameLst>
                                          <p:attrName>r</p:attrName>
                                        </p:attrNameLst>
                                      </p:cBhvr>
                                    </p:animRot>
                                  </p:childTnLst>
                                </p:cTn>
                              </p:par>
                              <p:par>
                                <p:cTn id="29" presetID="32" presetClass="emph" presetSubtype="0" fill="hold" nodeType="withEffect">
                                  <p:stCondLst>
                                    <p:cond delay="300"/>
                                  </p:stCondLst>
                                  <p:childTnLst>
                                    <p:animRot by="120000">
                                      <p:cBhvr>
                                        <p:cTn id="30" dur="100" fill="hold">
                                          <p:stCondLst>
                                            <p:cond delay="0"/>
                                          </p:stCondLst>
                                        </p:cTn>
                                        <p:tgtEl>
                                          <p:spTgt spid="43"/>
                                        </p:tgtEl>
                                        <p:attrNameLst>
                                          <p:attrName>r</p:attrName>
                                        </p:attrNameLst>
                                      </p:cBhvr>
                                    </p:animRot>
                                    <p:animRot by="-240000">
                                      <p:cBhvr>
                                        <p:cTn id="31" dur="200" fill="hold">
                                          <p:stCondLst>
                                            <p:cond delay="200"/>
                                          </p:stCondLst>
                                        </p:cTn>
                                        <p:tgtEl>
                                          <p:spTgt spid="43"/>
                                        </p:tgtEl>
                                        <p:attrNameLst>
                                          <p:attrName>r</p:attrName>
                                        </p:attrNameLst>
                                      </p:cBhvr>
                                    </p:animRot>
                                    <p:animRot by="240000">
                                      <p:cBhvr>
                                        <p:cTn id="32" dur="200" fill="hold">
                                          <p:stCondLst>
                                            <p:cond delay="400"/>
                                          </p:stCondLst>
                                        </p:cTn>
                                        <p:tgtEl>
                                          <p:spTgt spid="43"/>
                                        </p:tgtEl>
                                        <p:attrNameLst>
                                          <p:attrName>r</p:attrName>
                                        </p:attrNameLst>
                                      </p:cBhvr>
                                    </p:animRot>
                                    <p:animRot by="-240000">
                                      <p:cBhvr>
                                        <p:cTn id="33" dur="200" fill="hold">
                                          <p:stCondLst>
                                            <p:cond delay="600"/>
                                          </p:stCondLst>
                                        </p:cTn>
                                        <p:tgtEl>
                                          <p:spTgt spid="43"/>
                                        </p:tgtEl>
                                        <p:attrNameLst>
                                          <p:attrName>r</p:attrName>
                                        </p:attrNameLst>
                                      </p:cBhvr>
                                    </p:animRot>
                                    <p:animRot by="120000">
                                      <p:cBhvr>
                                        <p:cTn id="34" dur="200" fill="hold">
                                          <p:stCondLst>
                                            <p:cond delay="800"/>
                                          </p:stCondLst>
                                        </p:cTn>
                                        <p:tgtEl>
                                          <p:spTgt spid="43"/>
                                        </p:tgtEl>
                                        <p:attrNameLst>
                                          <p:attrName>r</p:attrName>
                                        </p:attrNameLst>
                                      </p:cBhvr>
                                    </p:animRot>
                                  </p:childTnLst>
                                </p:cTn>
                              </p:par>
                              <p:par>
                                <p:cTn id="35" presetID="32" presetClass="emph" presetSubtype="0" fill="hold" nodeType="withEffect">
                                  <p:stCondLst>
                                    <p:cond delay="55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492A4D67-CC06-46A8-A5C9-9941C3CEFB5A}"/>
</file>

<file path=customXml/itemProps2.xml><?xml version="1.0" encoding="utf-8"?>
<ds:datastoreItem xmlns:ds="http://schemas.openxmlformats.org/officeDocument/2006/customXml" ds:itemID="{91B50B90-19ED-4848-B69C-8DC88C79827C}"/>
</file>

<file path=customXml/itemProps3.xml><?xml version="1.0" encoding="utf-8"?>
<ds:datastoreItem xmlns:ds="http://schemas.openxmlformats.org/officeDocument/2006/customXml" ds:itemID="{AD7217FA-0208-4749-87E3-82E57DC6E338}"/>
</file>

<file path=docProps/app.xml><?xml version="1.0" encoding="utf-8"?>
<Properties xmlns="http://schemas.openxmlformats.org/officeDocument/2006/extended-properties" xmlns:vt="http://schemas.openxmlformats.org/officeDocument/2006/docPropsVTypes">
  <Template>Office Theme</Template>
  <TotalTime>0</TotalTime>
  <Words>2414</Words>
  <Application>Microsoft Office PowerPoint</Application>
  <PresentationFormat>画面に合わせる (4:3)</PresentationFormat>
  <Paragraphs>496</Paragraphs>
  <Slides>18</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HGP創英角ｺﾞｼｯｸUB</vt:lpstr>
      <vt:lpstr>Arial</vt:lpstr>
      <vt:lpstr>HGPｺﾞｼｯｸE</vt:lpstr>
      <vt:lpstr>HGPｺﾞｼｯｸM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2026-02-19T02:17:10Z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