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60" r:id="rId4"/>
  </p:sldMasterIdLst>
  <p:notesMasterIdLst>
    <p:notesMasterId r:id="rId23"/>
  </p:notesMasterIdLst>
  <p:handoutMasterIdLst>
    <p:handoutMasterId r:id="rId24"/>
  </p:handoutMasterIdLst>
  <p:sldIdLst>
    <p:sldId id="257" r:id="rId5"/>
    <p:sldId id="258" r:id="rId6"/>
    <p:sldId id="363" r:id="rId7"/>
    <p:sldId id="350" r:id="rId8"/>
    <p:sldId id="353" r:id="rId9"/>
    <p:sldId id="344" r:id="rId10"/>
    <p:sldId id="355" r:id="rId11"/>
    <p:sldId id="292" r:id="rId12"/>
    <p:sldId id="341" r:id="rId13"/>
    <p:sldId id="352" r:id="rId14"/>
    <p:sldId id="280" r:id="rId15"/>
    <p:sldId id="366" r:id="rId16"/>
    <p:sldId id="367" r:id="rId17"/>
    <p:sldId id="356" r:id="rId18"/>
    <p:sldId id="362" r:id="rId19"/>
    <p:sldId id="284" r:id="rId20"/>
    <p:sldId id="365" r:id="rId21"/>
    <p:sldId id="336" r:id="rId22"/>
  </p:sldIdLst>
  <p:sldSz cx="9144000" cy="6858000" type="screen4x3"/>
  <p:notesSz cx="6735763" cy="9866313"/>
  <p:embeddedFontLst>
    <p:embeddedFont>
      <p:font typeface="HGPｺﾞｼｯｸE" panose="020B0900000000000000" pitchFamily="50" charset="-128"/>
      <p:regular r:id="rId25"/>
    </p:embeddedFont>
    <p:embeddedFont>
      <p:font typeface="HGPｺﾞｼｯｸM" panose="020B0600000000000000" pitchFamily="50" charset="-128"/>
      <p:regular r:id="rId26"/>
    </p:embeddedFont>
    <p:embeddedFont>
      <p:font typeface="HGP創英角ｺﾞｼｯｸUB" panose="020B0900000000000000" pitchFamily="50" charset="-128"/>
      <p:regular r:id="rId2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025CB697-54A4-4050-891E-2C9C1F25A8AD}">
          <p14:sldIdLst>
            <p14:sldId id="257"/>
            <p14:sldId id="258"/>
            <p14:sldId id="363"/>
            <p14:sldId id="350"/>
            <p14:sldId id="353"/>
            <p14:sldId id="344"/>
            <p14:sldId id="355"/>
            <p14:sldId id="292"/>
            <p14:sldId id="341"/>
            <p14:sldId id="352"/>
            <p14:sldId id="280"/>
            <p14:sldId id="366"/>
            <p14:sldId id="367"/>
            <p14:sldId id="356"/>
            <p14:sldId id="362"/>
            <p14:sldId id="284"/>
            <p14:sldId id="365"/>
            <p14:sldId id="33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6C62"/>
    <a:srgbClr val="E97436"/>
    <a:srgbClr val="92D050"/>
    <a:srgbClr val="EEF8E4"/>
    <a:srgbClr val="3B7D23"/>
    <a:srgbClr val="DEF1CA"/>
    <a:srgbClr val="14A0D6"/>
    <a:srgbClr val="D971CD"/>
    <a:srgbClr val="154C65"/>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338" autoAdjust="0"/>
    <p:restoredTop sz="94195" autoAdjust="0"/>
  </p:normalViewPr>
  <p:slideViewPr>
    <p:cSldViewPr snapToGrid="0">
      <p:cViewPr>
        <p:scale>
          <a:sx n="125" d="100"/>
          <a:sy n="125" d="100"/>
        </p:scale>
        <p:origin x="-156" y="-241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9" d="100"/>
          <a:sy n="79" d="100"/>
        </p:scale>
        <p:origin x="3654"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2.fntdata"/><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1.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3.fntdata"/><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w="6350">
              <a:solidFill>
                <a:schemeClr val="bg1"/>
              </a:solidFill>
            </a:ln>
          </c:spPr>
          <c:dPt>
            <c:idx val="0"/>
            <c:bubble3D val="0"/>
            <c:spPr>
              <a:solidFill>
                <a:srgbClr val="EEC92E"/>
              </a:solidFill>
              <a:ln w="6350">
                <a:solidFill>
                  <a:schemeClr val="bg1"/>
                </a:solidFill>
              </a:ln>
              <a:effectLst/>
            </c:spPr>
            <c:extLst>
              <c:ext xmlns:c16="http://schemas.microsoft.com/office/drawing/2014/chart" uri="{C3380CC4-5D6E-409C-BE32-E72D297353CC}">
                <c16:uniqueId val="{00000001-7D7D-4EE4-AD8C-19FC5C9EA2E6}"/>
              </c:ext>
            </c:extLst>
          </c:dPt>
          <c:dPt>
            <c:idx val="1"/>
            <c:bubble3D val="0"/>
            <c:spPr>
              <a:solidFill>
                <a:srgbClr val="6AE2FE"/>
              </a:solidFill>
              <a:ln w="6350">
                <a:solidFill>
                  <a:schemeClr val="bg1"/>
                </a:solidFill>
              </a:ln>
              <a:effectLst/>
            </c:spPr>
            <c:extLst>
              <c:ext xmlns:c16="http://schemas.microsoft.com/office/drawing/2014/chart" uri="{C3380CC4-5D6E-409C-BE32-E72D297353CC}">
                <c16:uniqueId val="{00000003-7D7D-4EE4-AD8C-19FC5C9EA2E6}"/>
              </c:ext>
            </c:extLst>
          </c:dPt>
          <c:dPt>
            <c:idx val="2"/>
            <c:bubble3D val="0"/>
            <c:spPr>
              <a:solidFill>
                <a:srgbClr val="99D80E"/>
              </a:solidFill>
              <a:ln w="6350">
                <a:solidFill>
                  <a:schemeClr val="bg1"/>
                </a:solidFill>
              </a:ln>
              <a:effectLst/>
            </c:spPr>
            <c:extLst>
              <c:ext xmlns:c16="http://schemas.microsoft.com/office/drawing/2014/chart" uri="{C3380CC4-5D6E-409C-BE32-E72D297353CC}">
                <c16:uniqueId val="{00000005-7D7D-4EE4-AD8C-19FC5C9EA2E6}"/>
              </c:ext>
            </c:extLst>
          </c:dPt>
          <c:dPt>
            <c:idx val="3"/>
            <c:bubble3D val="0"/>
            <c:spPr>
              <a:solidFill>
                <a:srgbClr val="A79CD8"/>
              </a:solidFill>
              <a:ln w="6350">
                <a:solidFill>
                  <a:schemeClr val="bg1"/>
                </a:solidFill>
              </a:ln>
              <a:effectLst/>
            </c:spPr>
            <c:extLst>
              <c:ext xmlns:c16="http://schemas.microsoft.com/office/drawing/2014/chart" uri="{C3380CC4-5D6E-409C-BE32-E72D297353CC}">
                <c16:uniqueId val="{00000007-7D7D-4EE4-AD8C-19FC5C9EA2E6}"/>
              </c:ext>
            </c:extLst>
          </c:dPt>
          <c:dPt>
            <c:idx val="4"/>
            <c:bubble3D val="0"/>
            <c:spPr>
              <a:solidFill>
                <a:srgbClr val="FFABAB"/>
              </a:solidFill>
              <a:ln w="6350">
                <a:solidFill>
                  <a:schemeClr val="bg1"/>
                </a:solidFill>
              </a:ln>
              <a:effectLst/>
            </c:spPr>
            <c:extLst>
              <c:ext xmlns:c16="http://schemas.microsoft.com/office/drawing/2014/chart" uri="{C3380CC4-5D6E-409C-BE32-E72D297353CC}">
                <c16:uniqueId val="{00000009-7D7D-4EE4-AD8C-19FC5C9EA2E6}"/>
              </c:ext>
            </c:extLst>
          </c:dPt>
          <c:dPt>
            <c:idx val="5"/>
            <c:bubble3D val="0"/>
            <c:spPr>
              <a:solidFill>
                <a:srgbClr val="C38765"/>
              </a:solidFill>
              <a:ln w="6350">
                <a:solidFill>
                  <a:schemeClr val="bg1"/>
                </a:solidFill>
              </a:ln>
              <a:effectLst/>
            </c:spPr>
            <c:extLst>
              <c:ext xmlns:c16="http://schemas.microsoft.com/office/drawing/2014/chart" uri="{C3380CC4-5D6E-409C-BE32-E72D297353CC}">
                <c16:uniqueId val="{0000000B-7D7D-4EE4-AD8C-19FC5C9EA2E6}"/>
              </c:ext>
            </c:extLst>
          </c:dPt>
          <c:dPt>
            <c:idx val="6"/>
            <c:bubble3D val="0"/>
            <c:spPr>
              <a:solidFill>
                <a:srgbClr val="C89172"/>
              </a:solidFill>
              <a:ln w="6350">
                <a:solidFill>
                  <a:schemeClr val="bg1"/>
                </a:solidFill>
              </a:ln>
              <a:effectLst/>
            </c:spPr>
            <c:extLst>
              <c:ext xmlns:c16="http://schemas.microsoft.com/office/drawing/2014/chart" uri="{C3380CC4-5D6E-409C-BE32-E72D297353CC}">
                <c16:uniqueId val="{0000000D-7D7D-4EE4-AD8C-19FC5C9EA2E6}"/>
              </c:ext>
            </c:extLst>
          </c:dPt>
          <c:dPt>
            <c:idx val="7"/>
            <c:bubble3D val="0"/>
            <c:spPr>
              <a:solidFill>
                <a:srgbClr val="C0C0C0"/>
              </a:solidFill>
              <a:ln w="6350">
                <a:solidFill>
                  <a:schemeClr val="bg1"/>
                </a:solidFill>
              </a:ln>
              <a:effectLst/>
            </c:spPr>
            <c:extLst>
              <c:ext xmlns:c16="http://schemas.microsoft.com/office/drawing/2014/chart" uri="{C3380CC4-5D6E-409C-BE32-E72D297353CC}">
                <c16:uniqueId val="{0000000F-7D7D-4EE4-AD8C-19FC5C9EA2E6}"/>
              </c:ext>
            </c:extLst>
          </c:dPt>
          <c:val>
            <c:numRef>
              <c:f>Sheet1!$B$2:$B$7</c:f>
              <c:numCache>
                <c:formatCode>General</c:formatCode>
                <c:ptCount val="6"/>
                <c:pt idx="0">
                  <c:v>33.200000000000003</c:v>
                </c:pt>
                <c:pt idx="1">
                  <c:v>5.3</c:v>
                </c:pt>
                <c:pt idx="2">
                  <c:v>4.9000000000000004</c:v>
                </c:pt>
                <c:pt idx="3">
                  <c:v>16.399999999999999</c:v>
                </c:pt>
                <c:pt idx="4">
                  <c:v>24.5</c:v>
                </c:pt>
                <c:pt idx="5">
                  <c:v>15.7</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構成割合（％）</c:v>
                      </c:pt>
                    </c:strCache>
                  </c:strRef>
                </c15:tx>
              </c15:filteredSeriesTitle>
            </c:ext>
            <c:ext xmlns:c15="http://schemas.microsoft.com/office/drawing/2012/chart" uri="{02D57815-91ED-43cb-92C2-25804820EDAC}">
              <c15:filteredCategoryTitle>
                <c15:cat>
                  <c:strRef>
                    <c:extLst>
                      <c:ext uri="{02D57815-91ED-43cb-92C2-25804820EDAC}">
                        <c15:formulaRef>
                          <c15:sqref>Sheet1!$A$2:$A$7</c15:sqref>
                        </c15:formulaRef>
                      </c:ext>
                    </c:extLst>
                    <c:strCache>
                      <c:ptCount val="6"/>
                      <c:pt idx="0">
                        <c:v>わたしたちの健康や生活を 守るために</c:v>
                      </c:pt>
                      <c:pt idx="1">
                        <c:v>道路や住宅などの 整備のために</c:v>
                      </c:pt>
                      <c:pt idx="2">
                        <c:v>教育や科学技術をさかんにするために</c:v>
                      </c:pt>
                      <c:pt idx="3">
                        <c:v>都道府県や市区町村の財政をおぎなうために</c:v>
                      </c:pt>
                      <c:pt idx="4">
                        <c:v>国の借金を返したり利子を払ったりするために</c:v>
                      </c:pt>
                      <c:pt idx="5">
                        <c:v>そのほか</c:v>
                      </c:pt>
                    </c:strCache>
                  </c:strRef>
                </c15:cat>
              </c15:filteredCategoryTitle>
            </c:ext>
            <c:ext xmlns:c16="http://schemas.microsoft.com/office/drawing/2014/chart" uri="{C3380CC4-5D6E-409C-BE32-E72D297353CC}">
              <c16:uniqueId val="{00000010-7D7D-4EE4-AD8C-19FC5C9EA2E6}"/>
            </c:ext>
          </c:extLst>
        </c:ser>
        <c:ser>
          <c:idx val="1"/>
          <c:order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11-BF35-4C21-9539-9E0ADFC528A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13-BF35-4C21-9539-9E0ADFC528A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5-BF35-4C21-9539-9E0ADFC528A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7-BF35-4C21-9539-9E0ADFC528AD}"/>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19-BF35-4C21-9539-9E0ADFC528AD}"/>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1B-BF35-4C21-9539-9E0ADFC528AD}"/>
              </c:ext>
            </c:extLst>
          </c:dPt>
          <c:val>
            <c:numRef>
              <c:f>Sheet1!$C$2:$C$7</c:f>
              <c:numCache>
                <c:formatCode>General</c:formatCode>
                <c:ptCount val="6"/>
                <c:pt idx="0">
                  <c:v>0</c:v>
                </c:pt>
                <c:pt idx="1">
                  <c:v>0</c:v>
                </c:pt>
                <c:pt idx="2">
                  <c:v>0</c:v>
                </c:pt>
                <c:pt idx="3">
                  <c:v>0</c:v>
                </c:pt>
                <c:pt idx="4">
                  <c:v>0</c:v>
                </c:pt>
                <c:pt idx="5">
                  <c:v>0</c:v>
                </c:pt>
              </c:numCache>
            </c:numRef>
          </c:val>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参考</c:v>
                      </c:pt>
                    </c:strCache>
                  </c:strRef>
                </c15:tx>
              </c15:filteredSeriesTitle>
            </c:ext>
            <c:ext xmlns:c15="http://schemas.microsoft.com/office/drawing/2012/chart" uri="{02D57815-91ED-43cb-92C2-25804820EDAC}">
              <c15:filteredCategoryTitle>
                <c15:cat>
                  <c:strRef>
                    <c:extLst>
                      <c:ext uri="{02D57815-91ED-43cb-92C2-25804820EDAC}">
                        <c15:formulaRef>
                          <c15:sqref>Sheet1!$A$2:$A$7</c15:sqref>
                        </c15:formulaRef>
                      </c:ext>
                    </c:extLst>
                    <c:strCache>
                      <c:ptCount val="6"/>
                      <c:pt idx="0">
                        <c:v>わたしたちの健康や生活を 守るために</c:v>
                      </c:pt>
                      <c:pt idx="1">
                        <c:v>道路や住宅などの 整備のために</c:v>
                      </c:pt>
                      <c:pt idx="2">
                        <c:v>教育や科学技術をさかんにするために</c:v>
                      </c:pt>
                      <c:pt idx="3">
                        <c:v>都道府県や市区町村の財政をおぎなうために</c:v>
                      </c:pt>
                      <c:pt idx="4">
                        <c:v>国の借金を返したり利子を払ったりするために</c:v>
                      </c:pt>
                      <c:pt idx="5">
                        <c:v>そのほか</c:v>
                      </c:pt>
                    </c:strCache>
                  </c:strRef>
                </c15:cat>
              </c15:filteredCategoryTitle>
            </c:ext>
            <c:ext xmlns:c16="http://schemas.microsoft.com/office/drawing/2014/chart" uri="{C3380CC4-5D6E-409C-BE32-E72D297353CC}">
              <c16:uniqueId val="{00000011-7D7D-4EE4-AD8C-19FC5C9EA2E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w="6350">
              <a:solidFill>
                <a:schemeClr val="bg1"/>
              </a:solidFill>
            </a:ln>
          </c:spPr>
          <c:dPt>
            <c:idx val="0"/>
            <c:bubble3D val="0"/>
            <c:spPr>
              <a:solidFill>
                <a:srgbClr val="FF9966"/>
              </a:solidFill>
              <a:ln w="6350">
                <a:solidFill>
                  <a:schemeClr val="bg1"/>
                </a:solidFill>
              </a:ln>
              <a:effectLst/>
            </c:spPr>
            <c:extLst>
              <c:ext xmlns:c16="http://schemas.microsoft.com/office/drawing/2014/chart" uri="{C3380CC4-5D6E-409C-BE32-E72D297353CC}">
                <c16:uniqueId val="{00000001-D3E2-4A63-9ED4-028904819BA3}"/>
              </c:ext>
            </c:extLst>
          </c:dPt>
          <c:dPt>
            <c:idx val="1"/>
            <c:bubble3D val="0"/>
            <c:spPr>
              <a:solidFill>
                <a:srgbClr val="5FC164"/>
              </a:solidFill>
              <a:ln w="6350">
                <a:solidFill>
                  <a:schemeClr val="bg1"/>
                </a:solidFill>
              </a:ln>
              <a:effectLst/>
            </c:spPr>
            <c:extLst>
              <c:ext xmlns:c16="http://schemas.microsoft.com/office/drawing/2014/chart" uri="{C3380CC4-5D6E-409C-BE32-E72D297353CC}">
                <c16:uniqueId val="{00000003-D3E2-4A63-9ED4-028904819BA3}"/>
              </c:ext>
            </c:extLst>
          </c:dPt>
          <c:dPt>
            <c:idx val="2"/>
            <c:bubble3D val="0"/>
            <c:spPr>
              <a:solidFill>
                <a:srgbClr val="AEAEAE"/>
              </a:solidFill>
              <a:ln w="6350">
                <a:solidFill>
                  <a:schemeClr val="bg1"/>
                </a:solidFill>
              </a:ln>
              <a:effectLst/>
            </c:spPr>
            <c:extLst>
              <c:ext xmlns:c16="http://schemas.microsoft.com/office/drawing/2014/chart" uri="{C3380CC4-5D6E-409C-BE32-E72D297353CC}">
                <c16:uniqueId val="{00000005-D3E2-4A63-9ED4-028904819BA3}"/>
              </c:ext>
            </c:extLst>
          </c:dPt>
          <c:dPt>
            <c:idx val="3"/>
            <c:bubble3D val="0"/>
            <c:spPr>
              <a:solidFill>
                <a:srgbClr val="FFCCCC"/>
              </a:solidFill>
              <a:ln w="6350">
                <a:solidFill>
                  <a:schemeClr val="bg1"/>
                </a:solidFill>
              </a:ln>
              <a:effectLst/>
            </c:spPr>
            <c:extLst>
              <c:ext xmlns:c16="http://schemas.microsoft.com/office/drawing/2014/chart" uri="{C3380CC4-5D6E-409C-BE32-E72D297353CC}">
                <c16:uniqueId val="{00000007-D3E2-4A63-9ED4-028904819BA3}"/>
              </c:ext>
            </c:extLst>
          </c:dPt>
          <c:dPt>
            <c:idx val="4"/>
            <c:bubble3D val="0"/>
            <c:spPr>
              <a:solidFill>
                <a:srgbClr val="FF9966"/>
              </a:solidFill>
              <a:ln w="6350">
                <a:solidFill>
                  <a:schemeClr val="bg1"/>
                </a:solidFill>
              </a:ln>
              <a:effectLst/>
            </c:spPr>
            <c:extLst>
              <c:ext xmlns:c16="http://schemas.microsoft.com/office/drawing/2014/chart" uri="{C3380CC4-5D6E-409C-BE32-E72D297353CC}">
                <c16:uniqueId val="{00000009-D3E2-4A63-9ED4-028904819BA3}"/>
              </c:ext>
            </c:extLst>
          </c:dPt>
          <c:dPt>
            <c:idx val="5"/>
            <c:bubble3D val="0"/>
            <c:spPr>
              <a:solidFill>
                <a:srgbClr val="A79CD8"/>
              </a:solidFill>
              <a:ln w="6350">
                <a:solidFill>
                  <a:schemeClr val="bg1"/>
                </a:solidFill>
              </a:ln>
              <a:effectLst/>
            </c:spPr>
            <c:extLst>
              <c:ext xmlns:c16="http://schemas.microsoft.com/office/drawing/2014/chart" uri="{C3380CC4-5D6E-409C-BE32-E72D297353CC}">
                <c16:uniqueId val="{0000000B-D3E2-4A63-9ED4-028904819BA3}"/>
              </c:ext>
            </c:extLst>
          </c:dPt>
          <c:dPt>
            <c:idx val="6"/>
            <c:bubble3D val="0"/>
            <c:spPr>
              <a:solidFill>
                <a:srgbClr val="C0C0C0"/>
              </a:solidFill>
              <a:ln w="6350">
                <a:solidFill>
                  <a:schemeClr val="bg1"/>
                </a:solidFill>
              </a:ln>
              <a:effectLst/>
            </c:spPr>
            <c:extLst>
              <c:ext xmlns:c16="http://schemas.microsoft.com/office/drawing/2014/chart" uri="{C3380CC4-5D6E-409C-BE32-E72D297353CC}">
                <c16:uniqueId val="{0000000D-D3E2-4A63-9ED4-028904819BA3}"/>
              </c:ext>
            </c:extLst>
          </c:dPt>
          <c:dPt>
            <c:idx val="7"/>
            <c:bubble3D val="0"/>
            <c:spPr>
              <a:solidFill>
                <a:srgbClr val="C0C0C0"/>
              </a:solidFill>
              <a:ln w="6350">
                <a:solidFill>
                  <a:schemeClr val="bg1"/>
                </a:solidFill>
              </a:ln>
              <a:effectLst/>
            </c:spPr>
            <c:extLst>
              <c:ext xmlns:c16="http://schemas.microsoft.com/office/drawing/2014/chart" uri="{C3380CC4-5D6E-409C-BE32-E72D297353CC}">
                <c16:uniqueId val="{0000000F-D3E2-4A63-9ED4-028904819BA3}"/>
              </c:ext>
            </c:extLst>
          </c:dPt>
          <c:val>
            <c:numRef>
              <c:f>Sheet1!$B$2:$B$4</c:f>
              <c:numCache>
                <c:formatCode>General</c:formatCode>
                <c:ptCount val="3"/>
                <c:pt idx="0">
                  <c:v>67.599999999999994</c:v>
                </c:pt>
                <c:pt idx="1">
                  <c:v>24.9</c:v>
                </c:pt>
                <c:pt idx="2">
                  <c:v>7.5</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総額</c:v>
                      </c:pt>
                    </c:strCache>
                  </c:strRef>
                </c15:tx>
              </c15:filteredSeriesTitle>
            </c:ext>
            <c:ext xmlns:c15="http://schemas.microsoft.com/office/drawing/2012/chart" uri="{02D57815-91ED-43cb-92C2-25804820EDAC}">
              <c15:filteredCategoryTitle>
                <c15:cat>
                  <c:strRef>
                    <c:extLst>
                      <c:ext uri="{02D57815-91ED-43cb-92C2-25804820EDAC}">
                        <c15:formulaRef>
                          <c15:sqref>Sheet1!$A$2:$A$4</c15:sqref>
                        </c15:formulaRef>
                      </c:ext>
                    </c:extLst>
                    <c:strCache>
                      <c:ptCount val="3"/>
                      <c:pt idx="0">
                        <c:v>税金</c:v>
                      </c:pt>
                      <c:pt idx="1">
                        <c:v>公債金</c:v>
                      </c:pt>
                      <c:pt idx="2">
                        <c:v>そのほか</c:v>
                      </c:pt>
                    </c:strCache>
                  </c:strRef>
                </c15:cat>
              </c15:filteredCategoryTitle>
            </c:ext>
            <c:ext xmlns:c16="http://schemas.microsoft.com/office/drawing/2014/chart" uri="{C3380CC4-5D6E-409C-BE32-E72D297353CC}">
              <c16:uniqueId val="{00000010-D3E2-4A63-9ED4-028904819BA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w="6350">
              <a:solidFill>
                <a:schemeClr val="bg1"/>
              </a:solidFill>
            </a:ln>
          </c:spPr>
          <c:dPt>
            <c:idx val="0"/>
            <c:bubble3D val="0"/>
            <c:spPr>
              <a:solidFill>
                <a:srgbClr val="FF9966"/>
              </a:solidFill>
              <a:ln w="6350">
                <a:solidFill>
                  <a:schemeClr val="bg1"/>
                </a:solidFill>
              </a:ln>
              <a:effectLst/>
            </c:spPr>
            <c:extLst>
              <c:ext xmlns:c16="http://schemas.microsoft.com/office/drawing/2014/chart" uri="{C3380CC4-5D6E-409C-BE32-E72D297353CC}">
                <c16:uniqueId val="{00000001-505B-4BB0-B601-BFE11FDBE408}"/>
              </c:ext>
            </c:extLst>
          </c:dPt>
          <c:dPt>
            <c:idx val="1"/>
            <c:bubble3D val="0"/>
            <c:spPr>
              <a:solidFill>
                <a:srgbClr val="5FC164"/>
              </a:solidFill>
              <a:ln w="6350">
                <a:solidFill>
                  <a:schemeClr val="bg1"/>
                </a:solidFill>
              </a:ln>
              <a:effectLst/>
            </c:spPr>
            <c:extLst>
              <c:ext xmlns:c16="http://schemas.microsoft.com/office/drawing/2014/chart" uri="{C3380CC4-5D6E-409C-BE32-E72D297353CC}">
                <c16:uniqueId val="{00000003-505B-4BB0-B601-BFE11FDBE408}"/>
              </c:ext>
            </c:extLst>
          </c:dPt>
          <c:dPt>
            <c:idx val="2"/>
            <c:bubble3D val="0"/>
            <c:spPr>
              <a:solidFill>
                <a:srgbClr val="AEAEAE"/>
              </a:solidFill>
              <a:ln w="6350">
                <a:solidFill>
                  <a:schemeClr val="bg1"/>
                </a:solidFill>
              </a:ln>
              <a:effectLst/>
            </c:spPr>
            <c:extLst>
              <c:ext xmlns:c16="http://schemas.microsoft.com/office/drawing/2014/chart" uri="{C3380CC4-5D6E-409C-BE32-E72D297353CC}">
                <c16:uniqueId val="{00000005-505B-4BB0-B601-BFE11FDBE408}"/>
              </c:ext>
            </c:extLst>
          </c:dPt>
          <c:dPt>
            <c:idx val="3"/>
            <c:bubble3D val="0"/>
            <c:spPr>
              <a:solidFill>
                <a:srgbClr val="FFCCCC"/>
              </a:solidFill>
              <a:ln w="6350">
                <a:solidFill>
                  <a:schemeClr val="bg1"/>
                </a:solidFill>
              </a:ln>
              <a:effectLst/>
            </c:spPr>
            <c:extLst>
              <c:ext xmlns:c16="http://schemas.microsoft.com/office/drawing/2014/chart" uri="{C3380CC4-5D6E-409C-BE32-E72D297353CC}">
                <c16:uniqueId val="{00000007-505B-4BB0-B601-BFE11FDBE408}"/>
              </c:ext>
            </c:extLst>
          </c:dPt>
          <c:dPt>
            <c:idx val="4"/>
            <c:bubble3D val="0"/>
            <c:spPr>
              <a:solidFill>
                <a:srgbClr val="FF9966"/>
              </a:solidFill>
              <a:ln w="6350">
                <a:solidFill>
                  <a:schemeClr val="bg1"/>
                </a:solidFill>
              </a:ln>
              <a:effectLst/>
            </c:spPr>
            <c:extLst>
              <c:ext xmlns:c16="http://schemas.microsoft.com/office/drawing/2014/chart" uri="{C3380CC4-5D6E-409C-BE32-E72D297353CC}">
                <c16:uniqueId val="{00000009-505B-4BB0-B601-BFE11FDBE408}"/>
              </c:ext>
            </c:extLst>
          </c:dPt>
          <c:dPt>
            <c:idx val="5"/>
            <c:bubble3D val="0"/>
            <c:spPr>
              <a:solidFill>
                <a:srgbClr val="A79CD8"/>
              </a:solidFill>
              <a:ln w="6350">
                <a:solidFill>
                  <a:schemeClr val="bg1"/>
                </a:solidFill>
              </a:ln>
              <a:effectLst/>
            </c:spPr>
            <c:extLst>
              <c:ext xmlns:c16="http://schemas.microsoft.com/office/drawing/2014/chart" uri="{C3380CC4-5D6E-409C-BE32-E72D297353CC}">
                <c16:uniqueId val="{0000000B-505B-4BB0-B601-BFE11FDBE408}"/>
              </c:ext>
            </c:extLst>
          </c:dPt>
          <c:dPt>
            <c:idx val="6"/>
            <c:bubble3D val="0"/>
            <c:spPr>
              <a:solidFill>
                <a:srgbClr val="C0C0C0"/>
              </a:solidFill>
              <a:ln w="6350">
                <a:solidFill>
                  <a:schemeClr val="bg1"/>
                </a:solidFill>
              </a:ln>
              <a:effectLst/>
            </c:spPr>
            <c:extLst>
              <c:ext xmlns:c16="http://schemas.microsoft.com/office/drawing/2014/chart" uri="{C3380CC4-5D6E-409C-BE32-E72D297353CC}">
                <c16:uniqueId val="{0000000D-505B-4BB0-B601-BFE11FDBE408}"/>
              </c:ext>
            </c:extLst>
          </c:dPt>
          <c:dPt>
            <c:idx val="7"/>
            <c:bubble3D val="0"/>
            <c:spPr>
              <a:solidFill>
                <a:srgbClr val="C0C0C0"/>
              </a:solidFill>
              <a:ln w="6350">
                <a:solidFill>
                  <a:schemeClr val="bg1"/>
                </a:solidFill>
              </a:ln>
              <a:effectLst/>
            </c:spPr>
            <c:extLst>
              <c:ext xmlns:c16="http://schemas.microsoft.com/office/drawing/2014/chart" uri="{C3380CC4-5D6E-409C-BE32-E72D297353CC}">
                <c16:uniqueId val="{0000000F-505B-4BB0-B601-BFE11FDBE408}"/>
              </c:ext>
            </c:extLst>
          </c:dPt>
          <c:val>
            <c:numRef>
              <c:f>Sheet1!$B$2:$B$5</c:f>
              <c:numCache>
                <c:formatCode>0.0%</c:formatCode>
                <c:ptCount val="4"/>
                <c:pt idx="0">
                  <c:v>0.3269423896276541</c:v>
                </c:pt>
                <c:pt idx="1">
                  <c:v>0.29594287154424354</c:v>
                </c:pt>
                <c:pt idx="2">
                  <c:v>6.828030089743406E-2</c:v>
                </c:pt>
                <c:pt idx="3">
                  <c:v>0.30883443793066828</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構成比（％）</c:v>
                      </c:pt>
                    </c:strCache>
                  </c:strRef>
                </c15:tx>
              </c15:filteredSeriesTitle>
            </c:ext>
            <c:ext xmlns:c15="http://schemas.microsoft.com/office/drawing/2012/chart" uri="{02D57815-91ED-43cb-92C2-25804820EDAC}">
              <c15:filteredCategoryTitle>
                <c15:cat>
                  <c:strRef>
                    <c:extLst>
                      <c:ext uri="{02D57815-91ED-43cb-92C2-25804820EDAC}">
                        <c15:formulaRef>
                          <c15:sqref>Sheet1!$A$2:$A$5</c15:sqref>
                        </c15:formulaRef>
                      </c:ext>
                    </c:extLst>
                    <c:strCache>
                      <c:ptCount val="4"/>
                      <c:pt idx="0">
                        <c:v>県税</c:v>
                      </c:pt>
                      <c:pt idx="1">
                        <c:v>地方交付税交付金等</c:v>
                      </c:pt>
                      <c:pt idx="2">
                        <c:v>県債</c:v>
                      </c:pt>
                      <c:pt idx="3">
                        <c:v>その他</c:v>
                      </c:pt>
                    </c:strCache>
                  </c:strRef>
                </c15:cat>
              </c15:filteredCategoryTitle>
            </c:ext>
            <c:ext xmlns:c16="http://schemas.microsoft.com/office/drawing/2014/chart" uri="{C3380CC4-5D6E-409C-BE32-E72D297353CC}">
              <c16:uniqueId val="{00000010-505B-4BB0-B601-BFE11FDBE40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w="6350">
              <a:solidFill>
                <a:schemeClr val="bg1"/>
              </a:solidFill>
            </a:ln>
          </c:spPr>
          <c:dPt>
            <c:idx val="0"/>
            <c:bubble3D val="0"/>
            <c:spPr>
              <a:solidFill>
                <a:srgbClr val="FFC000"/>
              </a:solidFill>
              <a:ln w="6350">
                <a:solidFill>
                  <a:schemeClr val="bg1"/>
                </a:solidFill>
              </a:ln>
              <a:effectLst/>
            </c:spPr>
            <c:extLst>
              <c:ext xmlns:c16="http://schemas.microsoft.com/office/drawing/2014/chart" uri="{C3380CC4-5D6E-409C-BE32-E72D297353CC}">
                <c16:uniqueId val="{00000001-CF95-420F-9036-C810778B30EA}"/>
              </c:ext>
            </c:extLst>
          </c:dPt>
          <c:dPt>
            <c:idx val="1"/>
            <c:bubble3D val="0"/>
            <c:spPr>
              <a:solidFill>
                <a:srgbClr val="99D80E"/>
              </a:solidFill>
              <a:ln w="6350">
                <a:solidFill>
                  <a:schemeClr val="bg1"/>
                </a:solidFill>
              </a:ln>
              <a:effectLst/>
            </c:spPr>
            <c:extLst>
              <c:ext xmlns:c16="http://schemas.microsoft.com/office/drawing/2014/chart" uri="{C3380CC4-5D6E-409C-BE32-E72D297353CC}">
                <c16:uniqueId val="{00000003-CF95-420F-9036-C810778B30EA}"/>
              </c:ext>
            </c:extLst>
          </c:dPt>
          <c:dPt>
            <c:idx val="2"/>
            <c:bubble3D val="0"/>
            <c:spPr>
              <a:solidFill>
                <a:srgbClr val="6AE2FE"/>
              </a:solidFill>
              <a:ln w="6350">
                <a:solidFill>
                  <a:schemeClr val="bg1"/>
                </a:solidFill>
              </a:ln>
              <a:effectLst/>
            </c:spPr>
            <c:extLst>
              <c:ext xmlns:c16="http://schemas.microsoft.com/office/drawing/2014/chart" uri="{C3380CC4-5D6E-409C-BE32-E72D297353CC}">
                <c16:uniqueId val="{00000005-CF95-420F-9036-C810778B30EA}"/>
              </c:ext>
            </c:extLst>
          </c:dPt>
          <c:dPt>
            <c:idx val="3"/>
            <c:bubble3D val="0"/>
            <c:spPr>
              <a:solidFill>
                <a:srgbClr val="FFABAB"/>
              </a:solidFill>
              <a:ln w="6350">
                <a:solidFill>
                  <a:schemeClr val="bg1"/>
                </a:solidFill>
              </a:ln>
              <a:effectLst/>
            </c:spPr>
            <c:extLst>
              <c:ext xmlns:c16="http://schemas.microsoft.com/office/drawing/2014/chart" uri="{C3380CC4-5D6E-409C-BE32-E72D297353CC}">
                <c16:uniqueId val="{00000007-CF95-420F-9036-C810778B30EA}"/>
              </c:ext>
            </c:extLst>
          </c:dPt>
          <c:dPt>
            <c:idx val="4"/>
            <c:bubble3D val="0"/>
            <c:spPr>
              <a:solidFill>
                <a:srgbClr val="EEC92E"/>
              </a:solidFill>
              <a:ln w="6350">
                <a:solidFill>
                  <a:schemeClr val="bg1"/>
                </a:solidFill>
              </a:ln>
              <a:effectLst/>
            </c:spPr>
            <c:extLst>
              <c:ext xmlns:c16="http://schemas.microsoft.com/office/drawing/2014/chart" uri="{C3380CC4-5D6E-409C-BE32-E72D297353CC}">
                <c16:uniqueId val="{00000009-CF95-420F-9036-C810778B30EA}"/>
              </c:ext>
            </c:extLst>
          </c:dPt>
          <c:dPt>
            <c:idx val="5"/>
            <c:bubble3D val="0"/>
            <c:spPr>
              <a:solidFill>
                <a:srgbClr val="C38765"/>
              </a:solidFill>
              <a:ln w="6350">
                <a:solidFill>
                  <a:schemeClr val="bg1"/>
                </a:solidFill>
              </a:ln>
              <a:effectLst/>
            </c:spPr>
            <c:extLst>
              <c:ext xmlns:c16="http://schemas.microsoft.com/office/drawing/2014/chart" uri="{C3380CC4-5D6E-409C-BE32-E72D297353CC}">
                <c16:uniqueId val="{0000000B-CF95-420F-9036-C810778B30EA}"/>
              </c:ext>
            </c:extLst>
          </c:dPt>
          <c:dPt>
            <c:idx val="6"/>
            <c:bubble3D val="0"/>
            <c:spPr>
              <a:solidFill>
                <a:srgbClr val="C0C0C0"/>
              </a:solidFill>
              <a:ln w="6350">
                <a:solidFill>
                  <a:schemeClr val="bg1"/>
                </a:solidFill>
              </a:ln>
              <a:effectLst/>
            </c:spPr>
            <c:extLst>
              <c:ext xmlns:c16="http://schemas.microsoft.com/office/drawing/2014/chart" uri="{C3380CC4-5D6E-409C-BE32-E72D297353CC}">
                <c16:uniqueId val="{0000000D-CF95-420F-9036-C810778B30EA}"/>
              </c:ext>
            </c:extLst>
          </c:dPt>
          <c:dPt>
            <c:idx val="7"/>
            <c:bubble3D val="0"/>
            <c:spPr>
              <a:solidFill>
                <a:srgbClr val="A79CD8"/>
              </a:solidFill>
              <a:ln w="6350">
                <a:solidFill>
                  <a:schemeClr val="bg1"/>
                </a:solidFill>
              </a:ln>
              <a:effectLst/>
            </c:spPr>
            <c:extLst>
              <c:ext xmlns:c16="http://schemas.microsoft.com/office/drawing/2014/chart" uri="{C3380CC4-5D6E-409C-BE32-E72D297353CC}">
                <c16:uniqueId val="{0000000F-CF95-420F-9036-C810778B30EA}"/>
              </c:ext>
            </c:extLst>
          </c:dPt>
          <c:dPt>
            <c:idx val="8"/>
            <c:bubble3D val="0"/>
            <c:spPr>
              <a:solidFill>
                <a:srgbClr val="E6866C"/>
              </a:solidFill>
              <a:ln w="6350">
                <a:solidFill>
                  <a:schemeClr val="bg1"/>
                </a:solidFill>
              </a:ln>
              <a:effectLst/>
            </c:spPr>
            <c:extLst>
              <c:ext xmlns:c16="http://schemas.microsoft.com/office/drawing/2014/chart" uri="{C3380CC4-5D6E-409C-BE32-E72D297353CC}">
                <c16:uniqueId val="{00000012-3DE1-4E8B-A860-5539ADFF199C}"/>
              </c:ext>
            </c:extLst>
          </c:dPt>
          <c:dPt>
            <c:idx val="9"/>
            <c:bubble3D val="0"/>
            <c:spPr>
              <a:solidFill>
                <a:schemeClr val="accent3">
                  <a:lumMod val="60000"/>
                  <a:lumOff val="40000"/>
                </a:schemeClr>
              </a:solidFill>
              <a:ln w="6350">
                <a:solidFill>
                  <a:schemeClr val="bg1"/>
                </a:solidFill>
              </a:ln>
              <a:effectLst/>
            </c:spPr>
            <c:extLst>
              <c:ext xmlns:c16="http://schemas.microsoft.com/office/drawing/2014/chart" uri="{C3380CC4-5D6E-409C-BE32-E72D297353CC}">
                <c16:uniqueId val="{00000011-3DE1-4E8B-A860-5539ADFF199C}"/>
              </c:ext>
            </c:extLst>
          </c:dPt>
          <c:val>
            <c:numRef>
              <c:f>Sheet1!$B$2:$B$11</c:f>
              <c:numCache>
                <c:formatCode>0.0%</c:formatCode>
                <c:ptCount val="10"/>
                <c:pt idx="0">
                  <c:v>0.18163818258561651</c:v>
                </c:pt>
                <c:pt idx="1">
                  <c:v>0.14902734889795735</c:v>
                </c:pt>
                <c:pt idx="2">
                  <c:v>0.12713534599275561</c:v>
                </c:pt>
                <c:pt idx="3">
                  <c:v>0.10222741142133004</c:v>
                </c:pt>
                <c:pt idx="4">
                  <c:v>6.0676578327667499E-2</c:v>
                </c:pt>
                <c:pt idx="5">
                  <c:v>5.6794119111872647E-2</c:v>
                </c:pt>
                <c:pt idx="6">
                  <c:v>4.6039401278948351E-2</c:v>
                </c:pt>
                <c:pt idx="7">
                  <c:v>3.8719000233010101E-2</c:v>
                </c:pt>
                <c:pt idx="8">
                  <c:v>5.2470069043520856E-3</c:v>
                </c:pt>
                <c:pt idx="9">
                  <c:v>0.23249560524648979</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構成比（％）</c:v>
                      </c:pt>
                    </c:strCache>
                  </c:strRef>
                </c15:tx>
              </c15:filteredSeriesTitle>
            </c:ext>
            <c:ext xmlns:c15="http://schemas.microsoft.com/office/drawing/2012/chart" uri="{02D57815-91ED-43cb-92C2-25804820EDAC}">
              <c15:filteredCategoryTitle>
                <c15:cat>
                  <c:strRef>
                    <c:extLst>
                      <c:ext uri="{02D57815-91ED-43cb-92C2-25804820EDAC}">
                        <c15:formulaRef>
                          <c15:sqref>Sheet1!$A$2:$A$11</c15:sqref>
                        </c15:formulaRef>
                      </c:ext>
                    </c:extLst>
                    <c:strCache>
                      <c:ptCount val="10"/>
                      <c:pt idx="0">
                        <c:v>教育費</c:v>
                      </c:pt>
                      <c:pt idx="1">
                        <c:v>民生費</c:v>
                      </c:pt>
                      <c:pt idx="2">
                        <c:v>商工費</c:v>
                      </c:pt>
                      <c:pt idx="3">
                        <c:v>公債費</c:v>
                      </c:pt>
                      <c:pt idx="4">
                        <c:v>土木費</c:v>
                      </c:pt>
                      <c:pt idx="5">
                        <c:v>警察費</c:v>
                      </c:pt>
                      <c:pt idx="6">
                        <c:v>農林水産業費</c:v>
                      </c:pt>
                      <c:pt idx="7">
                        <c:v>衛生費</c:v>
                      </c:pt>
                      <c:pt idx="8">
                        <c:v>災害復旧費</c:v>
                      </c:pt>
                      <c:pt idx="9">
                        <c:v>その他</c:v>
                      </c:pt>
                    </c:strCache>
                  </c:strRef>
                </c15:cat>
              </c15:filteredCategoryTitle>
            </c:ext>
            <c:ext xmlns:c16="http://schemas.microsoft.com/office/drawing/2014/chart" uri="{C3380CC4-5D6E-409C-BE32-E72D297353CC}">
              <c16:uniqueId val="{00000010-CF95-420F-9036-C810778B30EA}"/>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CA3B63B0-5D18-44F7-1734-B909B924FC06}"/>
              </a:ext>
            </a:extLst>
          </p:cNvPr>
          <p:cNvSpPr>
            <a:spLocks noGrp="1"/>
          </p:cNvSpPr>
          <p:nvPr>
            <p:ph type="hdr" sz="quarter"/>
          </p:nvPr>
        </p:nvSpPr>
        <p:spPr>
          <a:xfrm>
            <a:off x="0" y="0"/>
            <a:ext cx="2918831" cy="495029"/>
          </a:xfrm>
          <a:prstGeom prst="rect">
            <a:avLst/>
          </a:prstGeom>
        </p:spPr>
        <p:txBody>
          <a:bodyPr vert="horz" lIns="91426" tIns="45713" rIns="91426" bIns="45713" rtlCol="0"/>
          <a:lstStyle>
            <a:lvl1pPr algn="l">
              <a:defRPr sz="1200"/>
            </a:lvl1pPr>
          </a:lstStyle>
          <a:p>
            <a:endParaRPr kumimoji="1" lang="ja-JP" altLang="en-US" dirty="0"/>
          </a:p>
        </p:txBody>
      </p:sp>
      <p:sp>
        <p:nvSpPr>
          <p:cNvPr id="3" name="日付プレースホルダー 2">
            <a:extLst>
              <a:ext uri="{FF2B5EF4-FFF2-40B4-BE49-F238E27FC236}">
                <a16:creationId xmlns:a16="http://schemas.microsoft.com/office/drawing/2014/main" id="{2AD93A6C-2DDB-83DB-AE04-26FFC596570E}"/>
              </a:ext>
            </a:extLst>
          </p:cNvPr>
          <p:cNvSpPr>
            <a:spLocks noGrp="1"/>
          </p:cNvSpPr>
          <p:nvPr>
            <p:ph type="dt" sz="quarter" idx="1"/>
          </p:nvPr>
        </p:nvSpPr>
        <p:spPr>
          <a:xfrm>
            <a:off x="3815373" y="0"/>
            <a:ext cx="2918831" cy="495029"/>
          </a:xfrm>
          <a:prstGeom prst="rect">
            <a:avLst/>
          </a:prstGeom>
        </p:spPr>
        <p:txBody>
          <a:bodyPr vert="horz" lIns="91426" tIns="45713" rIns="91426" bIns="45713" rtlCol="0"/>
          <a:lstStyle>
            <a:lvl1pPr algn="r">
              <a:defRPr sz="1200"/>
            </a:lvl1pPr>
          </a:lstStyle>
          <a:p>
            <a:fld id="{2485A8FA-5CC2-40B4-90FF-50E52AF9D939}" type="datetimeFigureOut">
              <a:rPr kumimoji="1" lang="ja-JP" altLang="en-US" smtClean="0"/>
              <a:t>2026/2/19</a:t>
            </a:fld>
            <a:endParaRPr kumimoji="1" lang="ja-JP" altLang="en-US" dirty="0"/>
          </a:p>
        </p:txBody>
      </p:sp>
      <p:sp>
        <p:nvSpPr>
          <p:cNvPr id="4" name="フッター プレースホルダー 3">
            <a:extLst>
              <a:ext uri="{FF2B5EF4-FFF2-40B4-BE49-F238E27FC236}">
                <a16:creationId xmlns:a16="http://schemas.microsoft.com/office/drawing/2014/main" id="{E5A77F41-C415-886E-0560-2942FB6F677D}"/>
              </a:ext>
            </a:extLst>
          </p:cNvPr>
          <p:cNvSpPr>
            <a:spLocks noGrp="1"/>
          </p:cNvSpPr>
          <p:nvPr>
            <p:ph type="ftr" sz="quarter" idx="2"/>
          </p:nvPr>
        </p:nvSpPr>
        <p:spPr>
          <a:xfrm>
            <a:off x="0" y="9371286"/>
            <a:ext cx="2918831" cy="495028"/>
          </a:xfrm>
          <a:prstGeom prst="rect">
            <a:avLst/>
          </a:prstGeom>
        </p:spPr>
        <p:txBody>
          <a:bodyPr vert="horz" lIns="91426" tIns="45713" rIns="91426" bIns="45713" rtlCol="0" anchor="b"/>
          <a:lstStyle>
            <a:lvl1pPr algn="l">
              <a:defRPr sz="1200"/>
            </a:lvl1pPr>
          </a:lstStyle>
          <a:p>
            <a:endParaRPr kumimoji="1" lang="ja-JP" altLang="en-US" dirty="0"/>
          </a:p>
        </p:txBody>
      </p:sp>
      <p:sp>
        <p:nvSpPr>
          <p:cNvPr id="5" name="スライド番号プレースホルダー 4">
            <a:extLst>
              <a:ext uri="{FF2B5EF4-FFF2-40B4-BE49-F238E27FC236}">
                <a16:creationId xmlns:a16="http://schemas.microsoft.com/office/drawing/2014/main" id="{B4D377BD-916F-3599-B534-F4E8E96E6E97}"/>
              </a:ext>
            </a:extLst>
          </p:cNvPr>
          <p:cNvSpPr>
            <a:spLocks noGrp="1"/>
          </p:cNvSpPr>
          <p:nvPr>
            <p:ph type="sldNum" sz="quarter" idx="3"/>
          </p:nvPr>
        </p:nvSpPr>
        <p:spPr>
          <a:xfrm>
            <a:off x="3815373" y="9371286"/>
            <a:ext cx="2918831" cy="495028"/>
          </a:xfrm>
          <a:prstGeom prst="rect">
            <a:avLst/>
          </a:prstGeom>
        </p:spPr>
        <p:txBody>
          <a:bodyPr vert="horz" lIns="91426" tIns="45713" rIns="91426" bIns="45713" rtlCol="0" anchor="b"/>
          <a:lstStyle>
            <a:lvl1pPr algn="r">
              <a:defRPr sz="1200"/>
            </a:lvl1pPr>
          </a:lstStyle>
          <a:p>
            <a:fld id="{EBC69C88-0F3B-49AA-871C-B96455EA39DB}" type="slidenum">
              <a:rPr kumimoji="1" lang="ja-JP" altLang="en-US" smtClean="0"/>
              <a:t>‹#›</a:t>
            </a:fld>
            <a:endParaRPr kumimoji="1" lang="ja-JP" altLang="en-US" dirty="0"/>
          </a:p>
        </p:txBody>
      </p:sp>
    </p:spTree>
    <p:extLst>
      <p:ext uri="{BB962C8B-B14F-4D97-AF65-F5344CB8AC3E}">
        <p14:creationId xmlns:p14="http://schemas.microsoft.com/office/powerpoint/2010/main" val="35616718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26" tIns="45713" rIns="91426" bIns="45713"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26" tIns="45713" rIns="91426" bIns="45713" rtlCol="0"/>
          <a:lstStyle>
            <a:lvl1pPr algn="r">
              <a:defRPr sz="1200"/>
            </a:lvl1pPr>
          </a:lstStyle>
          <a:p>
            <a:fld id="{8C1590E8-BF0F-4D58-AE9F-87B6FEB1C323}" type="datetimeFigureOut">
              <a:rPr kumimoji="1" lang="ja-JP" altLang="en-US" smtClean="0"/>
              <a:t>2026/2/19</a:t>
            </a:fld>
            <a:endParaRPr kumimoji="1" lang="ja-JP" altLang="en-US"/>
          </a:p>
        </p:txBody>
      </p:sp>
      <p:sp>
        <p:nvSpPr>
          <p:cNvPr id="4" name="スライド イメージ プレースホルダー 3"/>
          <p:cNvSpPr>
            <a:spLocks noGrp="1" noRot="1" noChangeAspect="1"/>
          </p:cNvSpPr>
          <p:nvPr>
            <p:ph type="sldImg" idx="2"/>
          </p:nvPr>
        </p:nvSpPr>
        <p:spPr>
          <a:xfrm>
            <a:off x="1149350" y="1233488"/>
            <a:ext cx="4437063" cy="3328987"/>
          </a:xfrm>
          <a:prstGeom prst="rect">
            <a:avLst/>
          </a:prstGeom>
          <a:noFill/>
          <a:ln w="12700">
            <a:solidFill>
              <a:prstClr val="black"/>
            </a:solidFill>
          </a:ln>
        </p:spPr>
        <p:txBody>
          <a:bodyPr vert="horz" lIns="91426" tIns="45713" rIns="91426" bIns="45713" rtlCol="0" anchor="ctr"/>
          <a:lstStyle/>
          <a:p>
            <a:endParaRPr lang="ja-JP" altLang="en-US"/>
          </a:p>
        </p:txBody>
      </p:sp>
      <p:sp>
        <p:nvSpPr>
          <p:cNvPr id="5" name="ノート プレースホルダー 4"/>
          <p:cNvSpPr>
            <a:spLocks noGrp="1"/>
          </p:cNvSpPr>
          <p:nvPr>
            <p:ph type="body" sz="quarter" idx="3"/>
          </p:nvPr>
        </p:nvSpPr>
        <p:spPr>
          <a:xfrm>
            <a:off x="673577" y="4748164"/>
            <a:ext cx="5388610" cy="3884861"/>
          </a:xfrm>
          <a:prstGeom prst="rect">
            <a:avLst/>
          </a:prstGeom>
        </p:spPr>
        <p:txBody>
          <a:bodyPr vert="horz" lIns="91426" tIns="45713" rIns="91426" bIns="4571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26" tIns="45713" rIns="91426" bIns="45713"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26" tIns="45713" rIns="91426" bIns="45713" rtlCol="0" anchor="b"/>
          <a:lstStyle>
            <a:lvl1pPr algn="r">
              <a:defRPr sz="1200"/>
            </a:lvl1pPr>
          </a:lstStyle>
          <a:p>
            <a:fld id="{98C61421-7068-4014-B7E3-2EFBDFFF2B57}" type="slidenum">
              <a:rPr kumimoji="1" lang="ja-JP" altLang="en-US" smtClean="0"/>
              <a:t>‹#›</a:t>
            </a:fld>
            <a:endParaRPr kumimoji="1" lang="ja-JP" altLang="en-US"/>
          </a:p>
        </p:txBody>
      </p:sp>
    </p:spTree>
    <p:extLst>
      <p:ext uri="{BB962C8B-B14F-4D97-AF65-F5344CB8AC3E}">
        <p14:creationId xmlns:p14="http://schemas.microsoft.com/office/powerpoint/2010/main" val="35909897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9568161C-ABBB-4AD2-A587-D7C64F4E4BF3}" type="slidenum">
              <a:rPr lang="ja-JP" altLang="en-US" smtClean="0"/>
              <a:pPr>
                <a:defRPr/>
              </a:pPr>
              <a:t>1</a:t>
            </a:fld>
            <a:endParaRPr lang="ja-JP" altLang="en-US"/>
          </a:p>
        </p:txBody>
      </p:sp>
    </p:spTree>
    <p:extLst>
      <p:ext uri="{BB962C8B-B14F-4D97-AF65-F5344CB8AC3E}">
        <p14:creationId xmlns:p14="http://schemas.microsoft.com/office/powerpoint/2010/main" val="1760274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pPr>
              <a:defRPr/>
            </a:pPr>
            <a:fld id="{9568161C-ABBB-4AD2-A587-D7C64F4E4BF3}" type="slidenum">
              <a:rPr lang="ja-JP" altLang="en-US" smtClean="0"/>
              <a:pPr>
                <a:defRPr/>
              </a:pPr>
              <a:t>18</a:t>
            </a:fld>
            <a:endParaRPr lang="ja-JP" altLang="en-US"/>
          </a:p>
        </p:txBody>
      </p:sp>
      <p:sp>
        <p:nvSpPr>
          <p:cNvPr id="5" name="ノート プレースホルダー 4"/>
          <p:cNvSpPr>
            <a:spLocks noGrp="1"/>
          </p:cNvSpPr>
          <p:nvPr>
            <p:ph type="body" sz="quarter" idx="11"/>
          </p:nvPr>
        </p:nvSpPr>
        <p:spPr/>
        <p:txBody>
          <a:bodyPr/>
          <a:lstStyle/>
          <a:p>
            <a:endParaRPr kumimoji="1" lang="ja-JP" altLang="en-US"/>
          </a:p>
        </p:txBody>
      </p:sp>
    </p:spTree>
    <p:extLst>
      <p:ext uri="{BB962C8B-B14F-4D97-AF65-F5344CB8AC3E}">
        <p14:creationId xmlns:p14="http://schemas.microsoft.com/office/powerpoint/2010/main" val="3125761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pPr>
              <a:defRPr/>
            </a:pPr>
            <a:fld id="{9568161C-ABBB-4AD2-A587-D7C64F4E4BF3}" type="slidenum">
              <a:rPr lang="ja-JP" altLang="en-US" smtClean="0"/>
              <a:pPr>
                <a:defRPr/>
              </a:pPr>
              <a:t>3</a:t>
            </a:fld>
            <a:endParaRPr lang="ja-JP" altLang="en-US"/>
          </a:p>
        </p:txBody>
      </p:sp>
      <p:sp>
        <p:nvSpPr>
          <p:cNvPr id="5" name="ノート プレースホルダー 4"/>
          <p:cNvSpPr>
            <a:spLocks noGrp="1"/>
          </p:cNvSpPr>
          <p:nvPr>
            <p:ph type="body" sz="quarter" idx="11"/>
          </p:nvPr>
        </p:nvSpPr>
        <p:spPr/>
        <p:txBody>
          <a:bodyPr/>
          <a:lstStyle/>
          <a:p>
            <a:endParaRPr lang="en-US" altLang="ja-JP" dirty="0"/>
          </a:p>
        </p:txBody>
      </p:sp>
    </p:spTree>
    <p:extLst>
      <p:ext uri="{BB962C8B-B14F-4D97-AF65-F5344CB8AC3E}">
        <p14:creationId xmlns:p14="http://schemas.microsoft.com/office/powerpoint/2010/main" val="2484004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pPr>
              <a:defRPr/>
            </a:pPr>
            <a:fld id="{9568161C-ABBB-4AD2-A587-D7C64F4E4BF3}" type="slidenum">
              <a:rPr lang="ja-JP" altLang="en-US" smtClean="0"/>
              <a:pPr>
                <a:defRPr/>
              </a:pPr>
              <a:t>6</a:t>
            </a:fld>
            <a:endParaRPr lang="ja-JP" altLang="en-US"/>
          </a:p>
        </p:txBody>
      </p:sp>
      <p:sp>
        <p:nvSpPr>
          <p:cNvPr id="5" name="ノート プレースホルダー 4"/>
          <p:cNvSpPr>
            <a:spLocks noGrp="1"/>
          </p:cNvSpPr>
          <p:nvPr>
            <p:ph type="body" sz="quarter" idx="11"/>
          </p:nvPr>
        </p:nvSpPr>
        <p:spPr/>
        <p:txBody>
          <a:bodyPr/>
          <a:lstStyle/>
          <a:p>
            <a:endParaRPr kumimoji="1" lang="ja-JP" altLang="en-US"/>
          </a:p>
        </p:txBody>
      </p:sp>
    </p:spTree>
    <p:extLst>
      <p:ext uri="{BB962C8B-B14F-4D97-AF65-F5344CB8AC3E}">
        <p14:creationId xmlns:p14="http://schemas.microsoft.com/office/powerpoint/2010/main" val="11873006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pPr>
              <a:defRPr/>
            </a:pPr>
            <a:fld id="{9568161C-ABBB-4AD2-A587-D7C64F4E4BF3}" type="slidenum">
              <a:rPr lang="ja-JP" altLang="en-US" smtClean="0"/>
              <a:pPr>
                <a:defRPr/>
              </a:pPr>
              <a:t>9</a:t>
            </a:fld>
            <a:endParaRPr lang="ja-JP" altLang="en-US"/>
          </a:p>
        </p:txBody>
      </p:sp>
      <p:sp>
        <p:nvSpPr>
          <p:cNvPr id="5" name="ノート プレースホルダー 4"/>
          <p:cNvSpPr>
            <a:spLocks noGrp="1"/>
          </p:cNvSpPr>
          <p:nvPr>
            <p:ph type="body" sz="quarter" idx="11"/>
          </p:nvPr>
        </p:nvSpPr>
        <p:spPr/>
        <p:txBody>
          <a:bodyPr/>
          <a:lstStyle/>
          <a:p>
            <a:endParaRPr kumimoji="1" lang="ja-JP" altLang="en-US"/>
          </a:p>
        </p:txBody>
      </p:sp>
    </p:spTree>
    <p:extLst>
      <p:ext uri="{BB962C8B-B14F-4D97-AF65-F5344CB8AC3E}">
        <p14:creationId xmlns:p14="http://schemas.microsoft.com/office/powerpoint/2010/main" val="5773892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r>
              <a:rPr kumimoji="1" lang="ja-JP" altLang="en-US" dirty="0"/>
              <a:t>数値は令和</a:t>
            </a:r>
            <a:r>
              <a:rPr kumimoji="1" lang="en-US" altLang="ja-JP" dirty="0"/>
              <a:t>6</a:t>
            </a:r>
            <a:r>
              <a:rPr kumimoji="1" lang="ja-JP" altLang="en-US" dirty="0"/>
              <a:t>年度まま。令和</a:t>
            </a:r>
            <a:r>
              <a:rPr kumimoji="1" lang="en-US" altLang="ja-JP" dirty="0"/>
              <a:t>7</a:t>
            </a:r>
            <a:r>
              <a:rPr kumimoji="1" lang="ja-JP" altLang="en-US" dirty="0"/>
              <a:t>年度版に要更新（局広報室作業）</a:t>
            </a:r>
            <a:r>
              <a:rPr kumimoji="1" lang="en-US" altLang="ja-JP" dirty="0"/>
              <a:t>※</a:t>
            </a:r>
            <a:r>
              <a:rPr kumimoji="1" lang="ja-JP" altLang="en-US" dirty="0"/>
              <a:t>　庁から国予算のデータ提供は令和</a:t>
            </a:r>
            <a:r>
              <a:rPr kumimoji="1" lang="en-US" altLang="ja-JP" dirty="0"/>
              <a:t>7</a:t>
            </a:r>
            <a:r>
              <a:rPr kumimoji="1" lang="ja-JP" altLang="en-US" dirty="0"/>
              <a:t>年４月</a:t>
            </a: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568161C-ABBB-4AD2-A587-D7C64F4E4BF3}" type="slidenum">
              <a:rPr lang="ja-JP" altLang="en-US" smtClean="0"/>
              <a:pPr>
                <a:defRPr/>
              </a:pPr>
              <a:t>11</a:t>
            </a:fld>
            <a:endParaRPr lang="ja-JP" altLang="en-US"/>
          </a:p>
        </p:txBody>
      </p:sp>
    </p:spTree>
    <p:extLst>
      <p:ext uri="{BB962C8B-B14F-4D97-AF65-F5344CB8AC3E}">
        <p14:creationId xmlns:p14="http://schemas.microsoft.com/office/powerpoint/2010/main" val="15416736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r>
              <a:rPr kumimoji="1" lang="ja-JP" altLang="en-US" dirty="0"/>
              <a:t>令和</a:t>
            </a:r>
            <a:r>
              <a:rPr kumimoji="1" lang="en-US" altLang="ja-JP" dirty="0"/>
              <a:t>7</a:t>
            </a:r>
            <a:r>
              <a:rPr kumimoji="1" lang="ja-JP" altLang="en-US" dirty="0"/>
              <a:t>年度版に要更新（広報官作業）</a:t>
            </a:r>
          </a:p>
          <a:p>
            <a:pPr algn="l"/>
            <a:r>
              <a:rPr kumimoji="1" lang="ja-JP" altLang="en-US" dirty="0"/>
              <a:t>・グラフ編集方法詳細は別紙メモ参照。グラフと別個にテキストボックスを編集・位置調整する必要あり。</a:t>
            </a:r>
            <a:endParaRPr kumimoji="1" lang="en-US" altLang="ja-JP" dirty="0"/>
          </a:p>
          <a:p>
            <a:pPr algn="l"/>
            <a:r>
              <a:rPr kumimoji="1" lang="ja-JP" altLang="en-US" dirty="0"/>
              <a:t>・ふりがなチェックは局広報室で一括作業するため、広報官において考慮不要</a:t>
            </a:r>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9568161C-ABBB-4AD2-A587-D7C64F4E4BF3}" type="slidenum">
              <a:rPr lang="ja-JP" altLang="en-US" smtClean="0"/>
              <a:pPr>
                <a:defRPr/>
              </a:pPr>
              <a:t>12</a:t>
            </a:fld>
            <a:endParaRPr lang="ja-JP" altLang="en-US"/>
          </a:p>
        </p:txBody>
      </p:sp>
    </p:spTree>
    <p:extLst>
      <p:ext uri="{BB962C8B-B14F-4D97-AF65-F5344CB8AC3E}">
        <p14:creationId xmlns:p14="http://schemas.microsoft.com/office/powerpoint/2010/main" val="20049658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リンク設定については、各都道府県のサイトで規約を確認</a:t>
            </a:r>
            <a:endParaRPr kumimoji="1" lang="en-US" altLang="ja-JP" dirty="0"/>
          </a:p>
          <a:p>
            <a:r>
              <a:rPr kumimoji="1" lang="ja-JP" altLang="en-US" dirty="0"/>
              <a:t>東京都　⇒　明記すればＯＫ</a:t>
            </a:r>
            <a:endParaRPr kumimoji="1" lang="en-US" altLang="ja-JP" dirty="0"/>
          </a:p>
          <a:p>
            <a:r>
              <a:rPr kumimoji="1" lang="ja-JP" altLang="en-US" dirty="0"/>
              <a:t>大阪府・北海道　⇒　ページ作成課へ事前連絡の上許可が必要</a:t>
            </a:r>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9568161C-ABBB-4AD2-A587-D7C64F4E4BF3}" type="slidenum">
              <a:rPr lang="ja-JP" altLang="en-US" smtClean="0"/>
              <a:pPr>
                <a:defRPr/>
              </a:pPr>
              <a:t>13</a:t>
            </a:fld>
            <a:endParaRPr lang="ja-JP" altLang="en-US"/>
          </a:p>
        </p:txBody>
      </p:sp>
    </p:spTree>
    <p:extLst>
      <p:ext uri="{BB962C8B-B14F-4D97-AF65-F5344CB8AC3E}">
        <p14:creationId xmlns:p14="http://schemas.microsoft.com/office/powerpoint/2010/main" val="4605288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98C61421-7068-4014-B7E3-2EFBDFFF2B57}" type="slidenum">
              <a:rPr kumimoji="1" lang="ja-JP" altLang="en-US" smtClean="0"/>
              <a:t>14</a:t>
            </a:fld>
            <a:endParaRPr kumimoji="1" lang="ja-JP" altLang="en-US"/>
          </a:p>
        </p:txBody>
      </p:sp>
    </p:spTree>
    <p:extLst>
      <p:ext uri="{BB962C8B-B14F-4D97-AF65-F5344CB8AC3E}">
        <p14:creationId xmlns:p14="http://schemas.microsoft.com/office/powerpoint/2010/main" val="38475466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98C61421-7068-4014-B7E3-2EFBDFFF2B57}" type="slidenum">
              <a:rPr kumimoji="1" lang="ja-JP" altLang="en-US" smtClean="0"/>
              <a:t>15</a:t>
            </a:fld>
            <a:endParaRPr kumimoji="1" lang="ja-JP" altLang="en-US"/>
          </a:p>
        </p:txBody>
      </p:sp>
    </p:spTree>
    <p:extLst>
      <p:ext uri="{BB962C8B-B14F-4D97-AF65-F5344CB8AC3E}">
        <p14:creationId xmlns:p14="http://schemas.microsoft.com/office/powerpoint/2010/main" val="8433969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284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タイトル スライド">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F18077D1-0B23-119D-C98B-BCFCC5662628}"/>
              </a:ext>
            </a:extLst>
          </p:cNvPr>
          <p:cNvSpPr/>
          <p:nvPr userDrawn="1"/>
        </p:nvSpPr>
        <p:spPr>
          <a:xfrm>
            <a:off x="0" y="2564"/>
            <a:ext cx="9144000" cy="786303"/>
          </a:xfrm>
          <a:prstGeom prst="rect">
            <a:avLst/>
          </a:prstGeom>
          <a:solidFill>
            <a:srgbClr val="FB96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pic>
        <p:nvPicPr>
          <p:cNvPr id="5" name="グラフィックス 4">
            <a:extLst>
              <a:ext uri="{FF2B5EF4-FFF2-40B4-BE49-F238E27FC236}">
                <a16:creationId xmlns:a16="http://schemas.microsoft.com/office/drawing/2014/main" id="{243346AF-6791-9017-6B1A-04ADD0CFA048}"/>
              </a:ext>
            </a:extLst>
          </p:cNvPr>
          <p:cNvPicPr>
            <a:picLocks noChangeAspect="1"/>
          </p:cNvPicPr>
          <p:nvPr userDrawn="1"/>
        </p:nvPicPr>
        <p: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H="1">
            <a:off x="90603" y="26641"/>
            <a:ext cx="751397" cy="751397"/>
          </a:xfrm>
          <a:prstGeom prst="rect">
            <a:avLst/>
          </a:prstGeom>
        </p:spPr>
      </p:pic>
      <p:sp>
        <p:nvSpPr>
          <p:cNvPr id="12" name="正方形/長方形 11">
            <a:extLst>
              <a:ext uri="{FF2B5EF4-FFF2-40B4-BE49-F238E27FC236}">
                <a16:creationId xmlns:a16="http://schemas.microsoft.com/office/drawing/2014/main" id="{65C2091A-C33B-C6FC-302D-2AF5E33D85EB}"/>
              </a:ext>
            </a:extLst>
          </p:cNvPr>
          <p:cNvSpPr/>
          <p:nvPr userDrawn="1"/>
        </p:nvSpPr>
        <p:spPr>
          <a:xfrm>
            <a:off x="0" y="6743093"/>
            <a:ext cx="9144000" cy="114907"/>
          </a:xfrm>
          <a:prstGeom prst="rect">
            <a:avLst/>
          </a:prstGeom>
          <a:solidFill>
            <a:srgbClr val="FB96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四角形: 上の 2 つの角を丸める 12">
            <a:extLst>
              <a:ext uri="{FF2B5EF4-FFF2-40B4-BE49-F238E27FC236}">
                <a16:creationId xmlns:a16="http://schemas.microsoft.com/office/drawing/2014/main" id="{4497AABF-A473-3A85-60B5-07B77A8E37FA}"/>
              </a:ext>
            </a:extLst>
          </p:cNvPr>
          <p:cNvSpPr/>
          <p:nvPr userDrawn="1"/>
        </p:nvSpPr>
        <p:spPr>
          <a:xfrm>
            <a:off x="8532440" y="6488990"/>
            <a:ext cx="611560" cy="254103"/>
          </a:xfrm>
          <a:prstGeom prst="round2SameRect">
            <a:avLst>
              <a:gd name="adj1" fmla="val 21588"/>
              <a:gd name="adj2" fmla="val 0"/>
            </a:avLst>
          </a:prstGeom>
          <a:solidFill>
            <a:srgbClr val="FB96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Rectangle 6">
            <a:extLst>
              <a:ext uri="{FF2B5EF4-FFF2-40B4-BE49-F238E27FC236}">
                <a16:creationId xmlns:a16="http://schemas.microsoft.com/office/drawing/2014/main" id="{E79FB2CE-8D75-5033-4172-4DA123F29468}"/>
              </a:ext>
            </a:extLst>
          </p:cNvPr>
          <p:cNvSpPr>
            <a:spLocks noGrp="1" noChangeArrowheads="1"/>
          </p:cNvSpPr>
          <p:nvPr>
            <p:ph type="sldNum" sz="quarter" idx="4"/>
          </p:nvPr>
        </p:nvSpPr>
        <p:spPr bwMode="auto">
          <a:xfrm>
            <a:off x="8628484" y="6574636"/>
            <a:ext cx="419472" cy="1893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1200">
                <a:solidFill>
                  <a:schemeClr val="bg1"/>
                </a:solidFill>
              </a:defRPr>
            </a:lvl1pPr>
          </a:lstStyle>
          <a:p>
            <a:pPr>
              <a:defRPr/>
            </a:pPr>
            <a:fld id="{12C3962C-59A4-486A-8D44-A9781E017F69}" type="slidenum">
              <a:rPr lang="en-US" altLang="ja-JP" smtClean="0"/>
              <a:pPr>
                <a:defRPr/>
              </a:pPr>
              <a:t>‹#›</a:t>
            </a:fld>
            <a:endParaRPr lang="en-US" altLang="ja-JP" dirty="0"/>
          </a:p>
        </p:txBody>
      </p:sp>
    </p:spTree>
    <p:extLst>
      <p:ext uri="{BB962C8B-B14F-4D97-AF65-F5344CB8AC3E}">
        <p14:creationId xmlns:p14="http://schemas.microsoft.com/office/powerpoint/2010/main" val="3732713739"/>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2CFB809D-F836-43B7-934E-855D58CAD745}"/>
              </a:ext>
            </a:extLst>
          </p:cNvPr>
          <p:cNvSpPr/>
          <p:nvPr userDrawn="1"/>
        </p:nvSpPr>
        <p:spPr>
          <a:xfrm>
            <a:off x="0" y="2564"/>
            <a:ext cx="9144000" cy="786303"/>
          </a:xfrm>
          <a:prstGeom prst="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pic>
        <p:nvPicPr>
          <p:cNvPr id="4" name="グラフィックス 3">
            <a:extLst>
              <a:ext uri="{FF2B5EF4-FFF2-40B4-BE49-F238E27FC236}">
                <a16:creationId xmlns:a16="http://schemas.microsoft.com/office/drawing/2014/main" id="{AD90D6B9-3084-48F0-B3D3-9945C47B8C51}"/>
              </a:ext>
            </a:extLst>
          </p:cNvPr>
          <p:cNvPicPr>
            <a:picLocks noChangeAspect="1"/>
          </p:cNvPicPr>
          <p:nvPr userDrawn="1"/>
        </p:nvPicPr>
        <p: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H="1">
            <a:off x="90603" y="26641"/>
            <a:ext cx="751397" cy="751397"/>
          </a:xfrm>
          <a:prstGeom prst="rect">
            <a:avLst/>
          </a:prstGeom>
        </p:spPr>
      </p:pic>
      <p:sp>
        <p:nvSpPr>
          <p:cNvPr id="5" name="正方形/長方形 4">
            <a:extLst>
              <a:ext uri="{FF2B5EF4-FFF2-40B4-BE49-F238E27FC236}">
                <a16:creationId xmlns:a16="http://schemas.microsoft.com/office/drawing/2014/main" id="{1FB0F22C-F6F3-4205-A81C-83F6EF3955CC}"/>
              </a:ext>
            </a:extLst>
          </p:cNvPr>
          <p:cNvSpPr/>
          <p:nvPr userDrawn="1"/>
        </p:nvSpPr>
        <p:spPr>
          <a:xfrm>
            <a:off x="0" y="6743093"/>
            <a:ext cx="9144000" cy="114907"/>
          </a:xfrm>
          <a:prstGeom prst="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 name="四角形: 上の 2 つの角を丸める 5">
            <a:extLst>
              <a:ext uri="{FF2B5EF4-FFF2-40B4-BE49-F238E27FC236}">
                <a16:creationId xmlns:a16="http://schemas.microsoft.com/office/drawing/2014/main" id="{1B675DAD-6BC6-46B6-BCFA-8D827E92F27B}"/>
              </a:ext>
            </a:extLst>
          </p:cNvPr>
          <p:cNvSpPr/>
          <p:nvPr userDrawn="1"/>
        </p:nvSpPr>
        <p:spPr>
          <a:xfrm>
            <a:off x="8532440" y="6488990"/>
            <a:ext cx="611560" cy="254103"/>
          </a:xfrm>
          <a:prstGeom prst="round2SameRect">
            <a:avLst>
              <a:gd name="adj1" fmla="val 21588"/>
              <a:gd name="adj2" fmla="val 0"/>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Rectangle 6">
            <a:extLst>
              <a:ext uri="{FF2B5EF4-FFF2-40B4-BE49-F238E27FC236}">
                <a16:creationId xmlns:a16="http://schemas.microsoft.com/office/drawing/2014/main" id="{EF3E8D00-AE16-4D47-93FB-D1C3939119DD}"/>
              </a:ext>
            </a:extLst>
          </p:cNvPr>
          <p:cNvSpPr>
            <a:spLocks noGrp="1" noChangeArrowheads="1"/>
          </p:cNvSpPr>
          <p:nvPr>
            <p:ph type="sldNum" sz="quarter" idx="4"/>
          </p:nvPr>
        </p:nvSpPr>
        <p:spPr bwMode="auto">
          <a:xfrm>
            <a:off x="8628484" y="6574636"/>
            <a:ext cx="419472" cy="1893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1200">
                <a:solidFill>
                  <a:schemeClr val="bg1"/>
                </a:solidFill>
              </a:defRPr>
            </a:lvl1pPr>
          </a:lstStyle>
          <a:p>
            <a:pPr>
              <a:defRPr/>
            </a:pPr>
            <a:fld id="{12C3962C-59A4-486A-8D44-A9781E017F69}" type="slidenum">
              <a:rPr lang="en-US" altLang="ja-JP" smtClean="0"/>
              <a:pPr>
                <a:defRPr/>
              </a:pPr>
              <a:t>‹#›</a:t>
            </a:fld>
            <a:endParaRPr lang="en-US" altLang="ja-JP" dirty="0"/>
          </a:p>
        </p:txBody>
      </p:sp>
    </p:spTree>
    <p:extLst>
      <p:ext uri="{BB962C8B-B14F-4D97-AF65-F5344CB8AC3E}">
        <p14:creationId xmlns:p14="http://schemas.microsoft.com/office/powerpoint/2010/main" val="6740065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467491D5-5809-2AF5-3602-74E81F097B11}"/>
              </a:ext>
            </a:extLst>
          </p:cNvPr>
          <p:cNvSpPr/>
          <p:nvPr userDrawn="1"/>
        </p:nvSpPr>
        <p:spPr>
          <a:xfrm>
            <a:off x="0" y="6489828"/>
            <a:ext cx="9144000" cy="261610"/>
          </a:xfrm>
          <a:prstGeom prst="rect">
            <a:avLst/>
          </a:prstGeom>
          <a:solidFill>
            <a:srgbClr val="E5E5F7"/>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ja-JP" altLang="en-US" sz="2400">
              <a:solidFill>
                <a:srgbClr val="000000"/>
              </a:solidFill>
              <a:latin typeface="+mn-ea"/>
            </a:endParaRPr>
          </a:p>
        </p:txBody>
      </p:sp>
      <p:sp>
        <p:nvSpPr>
          <p:cNvPr id="7" name="正方形/長方形 6">
            <a:extLst>
              <a:ext uri="{FF2B5EF4-FFF2-40B4-BE49-F238E27FC236}">
                <a16:creationId xmlns:a16="http://schemas.microsoft.com/office/drawing/2014/main" id="{F18077D1-0B23-119D-C98B-BCFCC5662628}"/>
              </a:ext>
            </a:extLst>
          </p:cNvPr>
          <p:cNvSpPr/>
          <p:nvPr userDrawn="1"/>
        </p:nvSpPr>
        <p:spPr>
          <a:xfrm>
            <a:off x="0" y="2564"/>
            <a:ext cx="9144000" cy="786303"/>
          </a:xfrm>
          <a:prstGeom prst="rect">
            <a:avLst/>
          </a:prstGeom>
          <a:solidFill>
            <a:srgbClr val="817D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pic>
        <p:nvPicPr>
          <p:cNvPr id="5" name="グラフィックス 4">
            <a:extLst>
              <a:ext uri="{FF2B5EF4-FFF2-40B4-BE49-F238E27FC236}">
                <a16:creationId xmlns:a16="http://schemas.microsoft.com/office/drawing/2014/main" id="{243346AF-6791-9017-6B1A-04ADD0CFA048}"/>
              </a:ext>
            </a:extLst>
          </p:cNvPr>
          <p:cNvPicPr>
            <a:picLocks noChangeAspect="1"/>
          </p:cNvPicPr>
          <p:nvPr userDrawn="1"/>
        </p:nvPicPr>
        <p: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H="1">
            <a:off x="90603" y="26641"/>
            <a:ext cx="751397" cy="751397"/>
          </a:xfrm>
          <a:prstGeom prst="rect">
            <a:avLst/>
          </a:prstGeom>
        </p:spPr>
      </p:pic>
      <p:sp>
        <p:nvSpPr>
          <p:cNvPr id="12" name="正方形/長方形 11">
            <a:extLst>
              <a:ext uri="{FF2B5EF4-FFF2-40B4-BE49-F238E27FC236}">
                <a16:creationId xmlns:a16="http://schemas.microsoft.com/office/drawing/2014/main" id="{65C2091A-C33B-C6FC-302D-2AF5E33D85EB}"/>
              </a:ext>
            </a:extLst>
          </p:cNvPr>
          <p:cNvSpPr/>
          <p:nvPr userDrawn="1"/>
        </p:nvSpPr>
        <p:spPr>
          <a:xfrm>
            <a:off x="0" y="6743093"/>
            <a:ext cx="9144000" cy="114907"/>
          </a:xfrm>
          <a:prstGeom prst="rect">
            <a:avLst/>
          </a:prstGeom>
          <a:solidFill>
            <a:srgbClr val="817D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四角形: 上の 2 つの角を丸める 12">
            <a:extLst>
              <a:ext uri="{FF2B5EF4-FFF2-40B4-BE49-F238E27FC236}">
                <a16:creationId xmlns:a16="http://schemas.microsoft.com/office/drawing/2014/main" id="{4497AABF-A473-3A85-60B5-07B77A8E37FA}"/>
              </a:ext>
            </a:extLst>
          </p:cNvPr>
          <p:cNvSpPr/>
          <p:nvPr userDrawn="1"/>
        </p:nvSpPr>
        <p:spPr>
          <a:xfrm>
            <a:off x="8532440" y="6488990"/>
            <a:ext cx="611560" cy="254103"/>
          </a:xfrm>
          <a:prstGeom prst="round2SameRect">
            <a:avLst>
              <a:gd name="adj1" fmla="val 21588"/>
              <a:gd name="adj2" fmla="val 0"/>
            </a:avLst>
          </a:prstGeom>
          <a:solidFill>
            <a:srgbClr val="817D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Rectangle 6">
            <a:extLst>
              <a:ext uri="{FF2B5EF4-FFF2-40B4-BE49-F238E27FC236}">
                <a16:creationId xmlns:a16="http://schemas.microsoft.com/office/drawing/2014/main" id="{E79FB2CE-8D75-5033-4172-4DA123F29468}"/>
              </a:ext>
            </a:extLst>
          </p:cNvPr>
          <p:cNvSpPr>
            <a:spLocks noGrp="1" noChangeArrowheads="1"/>
          </p:cNvSpPr>
          <p:nvPr>
            <p:ph type="sldNum" sz="quarter" idx="4"/>
          </p:nvPr>
        </p:nvSpPr>
        <p:spPr bwMode="auto">
          <a:xfrm>
            <a:off x="8628484" y="6574636"/>
            <a:ext cx="419472" cy="1893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1200">
                <a:solidFill>
                  <a:schemeClr val="bg1"/>
                </a:solidFill>
              </a:defRPr>
            </a:lvl1pPr>
          </a:lstStyle>
          <a:p>
            <a:pPr>
              <a:defRPr/>
            </a:pPr>
            <a:fld id="{12C3962C-59A4-486A-8D44-A9781E017F69}" type="slidenum">
              <a:rPr lang="en-US" altLang="ja-JP" smtClean="0"/>
              <a:pPr>
                <a:defRPr/>
              </a:pPr>
              <a:t>‹#›</a:t>
            </a:fld>
            <a:endParaRPr lang="en-US" altLang="ja-JP" dirty="0"/>
          </a:p>
        </p:txBody>
      </p:sp>
      <p:sp>
        <p:nvSpPr>
          <p:cNvPr id="15" name="四角形: 角を丸くする 14">
            <a:extLst>
              <a:ext uri="{FF2B5EF4-FFF2-40B4-BE49-F238E27FC236}">
                <a16:creationId xmlns:a16="http://schemas.microsoft.com/office/drawing/2014/main" id="{70EC84E7-C970-4979-3D36-85263756FEAD}"/>
              </a:ext>
            </a:extLst>
          </p:cNvPr>
          <p:cNvSpPr/>
          <p:nvPr userDrawn="1"/>
        </p:nvSpPr>
        <p:spPr>
          <a:xfrm>
            <a:off x="2041126" y="103328"/>
            <a:ext cx="6131274" cy="584775"/>
          </a:xfrm>
          <a:prstGeom prst="roundRect">
            <a:avLst>
              <a:gd name="adj" fmla="val 12936"/>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16" name="Text Box 12">
            <a:extLst>
              <a:ext uri="{FF2B5EF4-FFF2-40B4-BE49-F238E27FC236}">
                <a16:creationId xmlns:a16="http://schemas.microsoft.com/office/drawing/2014/main" id="{A3E05B32-5956-37D5-CEE5-B375FBCCD614}"/>
              </a:ext>
            </a:extLst>
          </p:cNvPr>
          <p:cNvSpPr txBox="1">
            <a:spLocks noChangeArrowheads="1"/>
          </p:cNvSpPr>
          <p:nvPr userDrawn="1"/>
        </p:nvSpPr>
        <p:spPr bwMode="auto">
          <a:xfrm>
            <a:off x="843129" y="75788"/>
            <a:ext cx="100540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dirty="0">
                <a:solidFill>
                  <a:srgbClr val="FFFFFF"/>
                </a:solidFill>
                <a:latin typeface="HGPｺﾞｼｯｸE" panose="020B0900000000000000" pitchFamily="50" charset="-128"/>
                <a:ea typeface="HGPｺﾞｼｯｸE" panose="020B0900000000000000" pitchFamily="50" charset="-128"/>
              </a:rPr>
              <a:t>検索</a:t>
            </a:r>
          </a:p>
        </p:txBody>
      </p:sp>
      <p:grpSp>
        <p:nvGrpSpPr>
          <p:cNvPr id="3" name="グループ化 2">
            <a:extLst>
              <a:ext uri="{FF2B5EF4-FFF2-40B4-BE49-F238E27FC236}">
                <a16:creationId xmlns:a16="http://schemas.microsoft.com/office/drawing/2014/main" id="{2296DB93-20C5-6F65-7A12-1713F83EF0AE}"/>
              </a:ext>
            </a:extLst>
          </p:cNvPr>
          <p:cNvGrpSpPr/>
          <p:nvPr userDrawn="1"/>
        </p:nvGrpSpPr>
        <p:grpSpPr>
          <a:xfrm>
            <a:off x="-40564" y="6007184"/>
            <a:ext cx="950844" cy="850816"/>
            <a:chOff x="-40566" y="5996309"/>
            <a:chExt cx="950844" cy="850816"/>
          </a:xfrm>
        </p:grpSpPr>
        <p:sp>
          <p:nvSpPr>
            <p:cNvPr id="4" name="フリーフォーム: 図形 3">
              <a:extLst>
                <a:ext uri="{FF2B5EF4-FFF2-40B4-BE49-F238E27FC236}">
                  <a16:creationId xmlns:a16="http://schemas.microsoft.com/office/drawing/2014/main" id="{43CB60CF-EF82-7F94-C679-F394FC919014}"/>
                </a:ext>
              </a:extLst>
            </p:cNvPr>
            <p:cNvSpPr/>
            <p:nvPr userDrawn="1"/>
          </p:nvSpPr>
          <p:spPr>
            <a:xfrm rot="5400000">
              <a:off x="29731" y="6013480"/>
              <a:ext cx="803912"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FFDE6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6" name="フリーフォーム: 図形 5">
              <a:extLst>
                <a:ext uri="{FF2B5EF4-FFF2-40B4-BE49-F238E27FC236}">
                  <a16:creationId xmlns:a16="http://schemas.microsoft.com/office/drawing/2014/main" id="{CB99424A-DFE8-8F28-0770-D9AF6A0CB3C1}"/>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817DD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8" name="テキスト ボックス 7">
              <a:extLst>
                <a:ext uri="{FF2B5EF4-FFF2-40B4-BE49-F238E27FC236}">
                  <a16:creationId xmlns:a16="http://schemas.microsoft.com/office/drawing/2014/main" id="{40DE0741-01B7-AC40-CBA8-9FE1F9637AC2}"/>
                </a:ext>
              </a:extLst>
            </p:cNvPr>
            <p:cNvSpPr txBox="1"/>
            <p:nvPr userDrawn="1"/>
          </p:nvSpPr>
          <p:spPr>
            <a:xfrm>
              <a:off x="-40566" y="6190839"/>
              <a:ext cx="825671" cy="584775"/>
            </a:xfrm>
            <a:prstGeom prst="rect">
              <a:avLst/>
            </a:prstGeom>
            <a:noFill/>
          </p:spPr>
          <p:txBody>
            <a:bodyPr wrap="square" rtlCol="0">
              <a:noAutofit/>
            </a:bodyPr>
            <a:lstStyle/>
            <a:p>
              <a:pPr algn="ctr"/>
              <a:r>
                <a:rPr kumimoji="1" lang="ja-JP" altLang="en-US" sz="1600" b="1" i="0" spc="50" baseline="0" dirty="0">
                  <a:solidFill>
                    <a:srgbClr val="544EC6"/>
                  </a:solidFill>
                </a:rPr>
                <a:t>もっと</a:t>
              </a:r>
              <a:endParaRPr kumimoji="1" lang="en-US" altLang="ja-JP" sz="1600" b="1" i="0" spc="50" baseline="0" dirty="0">
                <a:solidFill>
                  <a:srgbClr val="544EC6"/>
                </a:solidFill>
              </a:endParaRPr>
            </a:p>
            <a:p>
              <a:pPr algn="ctr"/>
              <a:r>
                <a:rPr kumimoji="1" lang="ja-JP" altLang="en-US" sz="1600" b="1" i="0" spc="50" baseline="0" dirty="0">
                  <a:solidFill>
                    <a:srgbClr val="544EC6"/>
                  </a:solidFill>
                </a:rPr>
                <a:t>くわしく</a:t>
              </a:r>
            </a:p>
          </p:txBody>
        </p:sp>
      </p:grpSp>
    </p:spTree>
    <p:extLst>
      <p:ext uri="{BB962C8B-B14F-4D97-AF65-F5344CB8AC3E}">
        <p14:creationId xmlns:p14="http://schemas.microsoft.com/office/powerpoint/2010/main" val="4035814632"/>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タイトル スライド">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8974353"/>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6_タイトル スライド">
    <p:spTree>
      <p:nvGrpSpPr>
        <p:cNvPr id="1" name=""/>
        <p:cNvGrpSpPr/>
        <p:nvPr/>
      </p:nvGrpSpPr>
      <p:grpSpPr>
        <a:xfrm>
          <a:off x="0" y="0"/>
          <a:ext cx="0" cy="0"/>
          <a:chOff x="0" y="0"/>
          <a:chExt cx="0" cy="0"/>
        </a:xfrm>
      </p:grpSpPr>
      <p:sp>
        <p:nvSpPr>
          <p:cNvPr id="32" name="正方形/長方形 31">
            <a:extLst>
              <a:ext uri="{FF2B5EF4-FFF2-40B4-BE49-F238E27FC236}">
                <a16:creationId xmlns:a16="http://schemas.microsoft.com/office/drawing/2014/main" id="{66E58AA0-FE76-AA29-8522-938885724118}"/>
              </a:ext>
            </a:extLst>
          </p:cNvPr>
          <p:cNvSpPr/>
          <p:nvPr userDrawn="1"/>
        </p:nvSpPr>
        <p:spPr>
          <a:xfrm>
            <a:off x="201069" y="4978405"/>
            <a:ext cx="8785226" cy="1474931"/>
          </a:xfrm>
          <a:prstGeom prst="rect">
            <a:avLst/>
          </a:prstGeom>
          <a:noFill/>
          <a:ln w="12700">
            <a:solidFill>
              <a:srgbClr val="416AE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C98C4"/>
              </a:solidFill>
            </a:endParaRPr>
          </a:p>
        </p:txBody>
      </p:sp>
      <p:sp>
        <p:nvSpPr>
          <p:cNvPr id="23" name="正方形/長方形 22">
            <a:extLst>
              <a:ext uri="{FF2B5EF4-FFF2-40B4-BE49-F238E27FC236}">
                <a16:creationId xmlns:a16="http://schemas.microsoft.com/office/drawing/2014/main" id="{4C244B56-3994-565C-6256-18384202864E}"/>
              </a:ext>
            </a:extLst>
          </p:cNvPr>
          <p:cNvSpPr/>
          <p:nvPr userDrawn="1"/>
        </p:nvSpPr>
        <p:spPr>
          <a:xfrm>
            <a:off x="201070" y="2915520"/>
            <a:ext cx="4658812" cy="461257"/>
          </a:xfrm>
          <a:prstGeom prst="rect">
            <a:avLst/>
          </a:prstGeom>
          <a:noFill/>
          <a:ln w="12700">
            <a:solidFill>
              <a:srgbClr val="416AE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C98C4"/>
              </a:solidFill>
            </a:endParaRPr>
          </a:p>
        </p:txBody>
      </p:sp>
      <p:sp>
        <p:nvSpPr>
          <p:cNvPr id="7" name="正方形/長方形 6">
            <a:extLst>
              <a:ext uri="{FF2B5EF4-FFF2-40B4-BE49-F238E27FC236}">
                <a16:creationId xmlns:a16="http://schemas.microsoft.com/office/drawing/2014/main" id="{F18077D1-0B23-119D-C98B-BCFCC5662628}"/>
              </a:ext>
            </a:extLst>
          </p:cNvPr>
          <p:cNvSpPr/>
          <p:nvPr userDrawn="1"/>
        </p:nvSpPr>
        <p:spPr>
          <a:xfrm>
            <a:off x="0" y="2564"/>
            <a:ext cx="9144000" cy="786303"/>
          </a:xfrm>
          <a:prstGeom prst="rect">
            <a:avLst/>
          </a:prstGeom>
          <a:solidFill>
            <a:srgbClr val="416A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pic>
        <p:nvPicPr>
          <p:cNvPr id="5" name="グラフィックス 4">
            <a:extLst>
              <a:ext uri="{FF2B5EF4-FFF2-40B4-BE49-F238E27FC236}">
                <a16:creationId xmlns:a16="http://schemas.microsoft.com/office/drawing/2014/main" id="{243346AF-6791-9017-6B1A-04ADD0CFA048}"/>
              </a:ext>
            </a:extLst>
          </p:cNvPr>
          <p:cNvPicPr>
            <a:picLocks noChangeAspect="1"/>
          </p:cNvPicPr>
          <p:nvPr userDrawn="1"/>
        </p:nvPicPr>
        <p: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H="1">
            <a:off x="90603" y="26641"/>
            <a:ext cx="751397" cy="751397"/>
          </a:xfrm>
          <a:prstGeom prst="rect">
            <a:avLst/>
          </a:prstGeom>
        </p:spPr>
      </p:pic>
      <p:sp>
        <p:nvSpPr>
          <p:cNvPr id="12" name="正方形/長方形 11">
            <a:extLst>
              <a:ext uri="{FF2B5EF4-FFF2-40B4-BE49-F238E27FC236}">
                <a16:creationId xmlns:a16="http://schemas.microsoft.com/office/drawing/2014/main" id="{65C2091A-C33B-C6FC-302D-2AF5E33D85EB}"/>
              </a:ext>
            </a:extLst>
          </p:cNvPr>
          <p:cNvSpPr/>
          <p:nvPr userDrawn="1"/>
        </p:nvSpPr>
        <p:spPr>
          <a:xfrm>
            <a:off x="0" y="6743093"/>
            <a:ext cx="9144000" cy="114907"/>
          </a:xfrm>
          <a:prstGeom prst="rect">
            <a:avLst/>
          </a:prstGeom>
          <a:solidFill>
            <a:srgbClr val="416A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四角形: 上の 2 つの角を丸める 12">
            <a:extLst>
              <a:ext uri="{FF2B5EF4-FFF2-40B4-BE49-F238E27FC236}">
                <a16:creationId xmlns:a16="http://schemas.microsoft.com/office/drawing/2014/main" id="{4497AABF-A473-3A85-60B5-07B77A8E37FA}"/>
              </a:ext>
            </a:extLst>
          </p:cNvPr>
          <p:cNvSpPr/>
          <p:nvPr userDrawn="1"/>
        </p:nvSpPr>
        <p:spPr>
          <a:xfrm>
            <a:off x="8532440" y="6488990"/>
            <a:ext cx="611560" cy="254103"/>
          </a:xfrm>
          <a:prstGeom prst="round2SameRect">
            <a:avLst>
              <a:gd name="adj1" fmla="val 21588"/>
              <a:gd name="adj2" fmla="val 0"/>
            </a:avLst>
          </a:prstGeom>
          <a:solidFill>
            <a:srgbClr val="416A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Rectangle 6">
            <a:extLst>
              <a:ext uri="{FF2B5EF4-FFF2-40B4-BE49-F238E27FC236}">
                <a16:creationId xmlns:a16="http://schemas.microsoft.com/office/drawing/2014/main" id="{E79FB2CE-8D75-5033-4172-4DA123F29468}"/>
              </a:ext>
            </a:extLst>
          </p:cNvPr>
          <p:cNvSpPr>
            <a:spLocks noGrp="1" noChangeArrowheads="1"/>
          </p:cNvSpPr>
          <p:nvPr>
            <p:ph type="sldNum" sz="quarter" idx="4"/>
          </p:nvPr>
        </p:nvSpPr>
        <p:spPr bwMode="auto">
          <a:xfrm>
            <a:off x="8628484" y="6574636"/>
            <a:ext cx="419472" cy="1893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1200">
                <a:solidFill>
                  <a:schemeClr val="bg1"/>
                </a:solidFill>
              </a:defRPr>
            </a:lvl1pPr>
          </a:lstStyle>
          <a:p>
            <a:pPr>
              <a:defRPr/>
            </a:pPr>
            <a:fld id="{12C3962C-59A4-486A-8D44-A9781E017F69}" type="slidenum">
              <a:rPr lang="en-US" altLang="ja-JP" smtClean="0"/>
              <a:pPr>
                <a:defRPr/>
              </a:pPr>
              <a:t>‹#›</a:t>
            </a:fld>
            <a:endParaRPr lang="en-US" altLang="ja-JP" dirty="0"/>
          </a:p>
        </p:txBody>
      </p:sp>
      <p:sp>
        <p:nvSpPr>
          <p:cNvPr id="2" name="テキスト プレースホルダー 43">
            <a:extLst>
              <a:ext uri="{FF2B5EF4-FFF2-40B4-BE49-F238E27FC236}">
                <a16:creationId xmlns:a16="http://schemas.microsoft.com/office/drawing/2014/main" id="{BEF0C901-578F-F625-922A-E199057F1C1E}"/>
              </a:ext>
            </a:extLst>
          </p:cNvPr>
          <p:cNvSpPr>
            <a:spLocks noGrp="1"/>
          </p:cNvSpPr>
          <p:nvPr>
            <p:ph type="body" sz="quarter" idx="16" hasCustomPrompt="1"/>
          </p:nvPr>
        </p:nvSpPr>
        <p:spPr>
          <a:xfrm>
            <a:off x="205833" y="1459311"/>
            <a:ext cx="8775699" cy="786303"/>
          </a:xfrm>
          <a:prstGeom prst="rect">
            <a:avLst/>
          </a:prstGeom>
        </p:spPr>
        <p:txBody>
          <a:bodyPr/>
          <a:lstStyle>
            <a:lvl1pPr marL="0" indent="0">
              <a:buNone/>
              <a:defRPr kumimoji="1" lang="ja-JP" altLang="en-US" sz="1500" kern="1200" dirty="0">
                <a:solidFill>
                  <a:schemeClr val="tx1"/>
                </a:solidFill>
                <a:latin typeface="HGPｺﾞｼｯｸM" panose="020B0600000000000000" pitchFamily="50" charset="-128"/>
                <a:ea typeface="HGPｺﾞｼｯｸM" panose="020B0600000000000000" pitchFamily="50" charset="-128"/>
                <a:cs typeface="+mn-cs"/>
              </a:defRPr>
            </a:lvl1pPr>
          </a:lstStyle>
          <a:p>
            <a:pPr lvl="0"/>
            <a:r>
              <a:rPr kumimoji="1" lang="ja-JP" altLang="en-US" dirty="0"/>
              <a:t>答えを入力</a:t>
            </a:r>
          </a:p>
        </p:txBody>
      </p:sp>
      <p:sp>
        <p:nvSpPr>
          <p:cNvPr id="4" name="テキスト ボックス 3">
            <a:extLst>
              <a:ext uri="{FF2B5EF4-FFF2-40B4-BE49-F238E27FC236}">
                <a16:creationId xmlns:a16="http://schemas.microsoft.com/office/drawing/2014/main" id="{C7B37BA8-92BA-D7E8-9610-46EAEBA87C2B}"/>
              </a:ext>
            </a:extLst>
          </p:cNvPr>
          <p:cNvSpPr txBox="1"/>
          <p:nvPr userDrawn="1"/>
        </p:nvSpPr>
        <p:spPr>
          <a:xfrm>
            <a:off x="160379" y="960972"/>
            <a:ext cx="3329758" cy="400110"/>
          </a:xfrm>
          <a:prstGeom prst="rect">
            <a:avLst/>
          </a:prstGeom>
          <a:noFill/>
        </p:spPr>
        <p:txBody>
          <a:bodyPr wrap="none" rtlCol="0">
            <a:spAutoFit/>
          </a:bodyPr>
          <a:lstStyle/>
          <a:p>
            <a:r>
              <a:rPr kumimoji="1" lang="en-US" altLang="ja-JP" sz="2000" dirty="0">
                <a:solidFill>
                  <a:srgbClr val="416AED"/>
                </a:solidFill>
                <a:latin typeface="HGPｺﾞｼｯｸE" panose="020B0900000000000000" pitchFamily="50" charset="-128"/>
                <a:ea typeface="HGPｺﾞｼｯｸE" panose="020B0900000000000000" pitchFamily="50" charset="-128"/>
              </a:rPr>
              <a:t>1. </a:t>
            </a:r>
            <a:r>
              <a:rPr kumimoji="1" lang="ja-JP" altLang="en-US" sz="1800" kern="1200" dirty="0">
                <a:solidFill>
                  <a:schemeClr val="tx1"/>
                </a:solidFill>
                <a:latin typeface="HGPｺﾞｼｯｸM" panose="020B0600000000000000" pitchFamily="50" charset="-128"/>
                <a:ea typeface="HGPｺﾞｼｯｸM" panose="020B0600000000000000" pitchFamily="50" charset="-128"/>
                <a:cs typeface="+mn-cs"/>
              </a:rPr>
              <a:t>知っている税金を書いてみよう</a:t>
            </a:r>
            <a:endParaRPr kumimoji="1" lang="ja-JP" altLang="en-US" sz="1800" dirty="0">
              <a:latin typeface="HGPｺﾞｼｯｸM" panose="020B0600000000000000" pitchFamily="50" charset="-128"/>
              <a:ea typeface="HGPｺﾞｼｯｸM" panose="020B0600000000000000" pitchFamily="50" charset="-128"/>
            </a:endParaRPr>
          </a:p>
        </p:txBody>
      </p:sp>
      <p:sp>
        <p:nvSpPr>
          <p:cNvPr id="6" name="正方形/長方形 5">
            <a:extLst>
              <a:ext uri="{FF2B5EF4-FFF2-40B4-BE49-F238E27FC236}">
                <a16:creationId xmlns:a16="http://schemas.microsoft.com/office/drawing/2014/main" id="{B9690047-635B-CA72-0B3B-4F14CC66F762}"/>
              </a:ext>
            </a:extLst>
          </p:cNvPr>
          <p:cNvSpPr/>
          <p:nvPr userDrawn="1"/>
        </p:nvSpPr>
        <p:spPr>
          <a:xfrm>
            <a:off x="201069" y="1402016"/>
            <a:ext cx="8785226" cy="900000"/>
          </a:xfrm>
          <a:prstGeom prst="rect">
            <a:avLst/>
          </a:prstGeom>
          <a:noFill/>
          <a:ln w="12700">
            <a:solidFill>
              <a:srgbClr val="416AE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C98C4"/>
              </a:solidFill>
            </a:endParaRPr>
          </a:p>
        </p:txBody>
      </p:sp>
      <p:sp>
        <p:nvSpPr>
          <p:cNvPr id="21" name="テキスト プレースホルダー 43">
            <a:extLst>
              <a:ext uri="{FF2B5EF4-FFF2-40B4-BE49-F238E27FC236}">
                <a16:creationId xmlns:a16="http://schemas.microsoft.com/office/drawing/2014/main" id="{EC503822-6F0D-08A0-9528-A00BB44E36F0}"/>
              </a:ext>
            </a:extLst>
          </p:cNvPr>
          <p:cNvSpPr>
            <a:spLocks noGrp="1"/>
          </p:cNvSpPr>
          <p:nvPr>
            <p:ph type="body" sz="quarter" idx="19" hasCustomPrompt="1"/>
          </p:nvPr>
        </p:nvSpPr>
        <p:spPr>
          <a:xfrm>
            <a:off x="714672" y="2972535"/>
            <a:ext cx="3569296" cy="347226"/>
          </a:xfrm>
          <a:prstGeom prst="rect">
            <a:avLst/>
          </a:prstGeom>
        </p:spPr>
        <p:txBody>
          <a:bodyPr/>
          <a:lstStyle>
            <a:lvl1pPr marL="0" indent="0" algn="r">
              <a:buNone/>
              <a:defRPr kumimoji="1" lang="ja-JP" altLang="en-US" sz="1500" kern="1200" dirty="0">
                <a:solidFill>
                  <a:schemeClr val="tx1"/>
                </a:solidFill>
                <a:latin typeface="HGPｺﾞｼｯｸM" panose="020B0600000000000000" pitchFamily="50" charset="-128"/>
                <a:ea typeface="HGPｺﾞｼｯｸM" panose="020B0600000000000000" pitchFamily="50" charset="-128"/>
                <a:cs typeface="+mn-cs"/>
              </a:defRPr>
            </a:lvl1pPr>
          </a:lstStyle>
          <a:p>
            <a:pPr lvl="0"/>
            <a:r>
              <a:rPr kumimoji="1" lang="ja-JP" altLang="en-US" dirty="0"/>
              <a:t>答えを入力</a:t>
            </a:r>
          </a:p>
        </p:txBody>
      </p:sp>
      <p:sp>
        <p:nvSpPr>
          <p:cNvPr id="22" name="テキスト ボックス 21">
            <a:extLst>
              <a:ext uri="{FF2B5EF4-FFF2-40B4-BE49-F238E27FC236}">
                <a16:creationId xmlns:a16="http://schemas.microsoft.com/office/drawing/2014/main" id="{C5CFBA90-E41A-CDA4-E20A-7AC2F58B9F69}"/>
              </a:ext>
            </a:extLst>
          </p:cNvPr>
          <p:cNvSpPr txBox="1"/>
          <p:nvPr userDrawn="1"/>
        </p:nvSpPr>
        <p:spPr>
          <a:xfrm>
            <a:off x="160379" y="2474476"/>
            <a:ext cx="7075917" cy="677108"/>
          </a:xfrm>
          <a:prstGeom prst="rect">
            <a:avLst/>
          </a:prstGeom>
          <a:noFill/>
        </p:spPr>
        <p:txBody>
          <a:bodyPr wrap="square" rtlCol="0">
            <a:spAutoFit/>
          </a:bodyPr>
          <a:lstStyle/>
          <a:p>
            <a:r>
              <a:rPr kumimoji="1" lang="en-US" altLang="ja-JP" sz="2000" dirty="0">
                <a:solidFill>
                  <a:srgbClr val="416AED"/>
                </a:solidFill>
                <a:latin typeface="HGPｺﾞｼｯｸE" panose="020B0900000000000000" pitchFamily="50" charset="-128"/>
                <a:ea typeface="HGPｺﾞｼｯｸE" panose="020B0900000000000000" pitchFamily="50" charset="-128"/>
              </a:rPr>
              <a:t>2. </a:t>
            </a:r>
            <a:r>
              <a:rPr kumimoji="1" lang="ja-JP" altLang="en-US" sz="1800" kern="1200" dirty="0">
                <a:solidFill>
                  <a:schemeClr val="tx1"/>
                </a:solidFill>
                <a:latin typeface="HGPｺﾞｼｯｸM" panose="020B0600000000000000" pitchFamily="50" charset="-128"/>
                <a:ea typeface="HGPｺﾞｼｯｸM" panose="020B0600000000000000" pitchFamily="50" charset="-128"/>
                <a:cs typeface="+mn-cs"/>
              </a:rPr>
              <a:t>税金の種類は何種類あるでしょう？</a:t>
            </a:r>
          </a:p>
          <a:p>
            <a:endParaRPr kumimoji="1" lang="ja-JP" altLang="en-US" sz="1800" dirty="0">
              <a:latin typeface="HGPｺﾞｼｯｸM" panose="020B0600000000000000" pitchFamily="50" charset="-128"/>
              <a:ea typeface="HGPｺﾞｼｯｸM" panose="020B0600000000000000" pitchFamily="50" charset="-128"/>
            </a:endParaRPr>
          </a:p>
        </p:txBody>
      </p:sp>
      <p:sp>
        <p:nvSpPr>
          <p:cNvPr id="24" name="テキスト ボックス 23">
            <a:extLst>
              <a:ext uri="{FF2B5EF4-FFF2-40B4-BE49-F238E27FC236}">
                <a16:creationId xmlns:a16="http://schemas.microsoft.com/office/drawing/2014/main" id="{E302C7AA-68F5-BE9B-2FD9-014A3637C99C}"/>
              </a:ext>
            </a:extLst>
          </p:cNvPr>
          <p:cNvSpPr txBox="1"/>
          <p:nvPr userDrawn="1"/>
        </p:nvSpPr>
        <p:spPr>
          <a:xfrm>
            <a:off x="4290494" y="2984566"/>
            <a:ext cx="569387" cy="323165"/>
          </a:xfrm>
          <a:prstGeom prst="rect">
            <a:avLst/>
          </a:prstGeom>
          <a:noFill/>
        </p:spPr>
        <p:txBody>
          <a:bodyPr wrap="none" rtlCol="0">
            <a:spAutoFit/>
          </a:bodyPr>
          <a:lstStyle/>
          <a:p>
            <a:r>
              <a:rPr kumimoji="1" lang="ja-JP" altLang="en-US" sz="1500" b="0" dirty="0"/>
              <a:t>種類</a:t>
            </a:r>
          </a:p>
        </p:txBody>
      </p:sp>
      <p:sp>
        <p:nvSpPr>
          <p:cNvPr id="25" name="テキスト プレースホルダー 43">
            <a:extLst>
              <a:ext uri="{FF2B5EF4-FFF2-40B4-BE49-F238E27FC236}">
                <a16:creationId xmlns:a16="http://schemas.microsoft.com/office/drawing/2014/main" id="{264C3F08-1E73-BE42-F922-45683406E66A}"/>
              </a:ext>
            </a:extLst>
          </p:cNvPr>
          <p:cNvSpPr>
            <a:spLocks noGrp="1"/>
          </p:cNvSpPr>
          <p:nvPr>
            <p:ph type="body" sz="quarter" idx="20" hasCustomPrompt="1"/>
          </p:nvPr>
        </p:nvSpPr>
        <p:spPr>
          <a:xfrm>
            <a:off x="205833" y="5013176"/>
            <a:ext cx="8775699" cy="1396561"/>
          </a:xfrm>
          <a:prstGeom prst="rect">
            <a:avLst/>
          </a:prstGeom>
        </p:spPr>
        <p:txBody>
          <a:bodyPr/>
          <a:lstStyle>
            <a:lvl1pPr marL="0" indent="0">
              <a:buNone/>
              <a:defRPr kumimoji="1" lang="ja-JP" altLang="en-US" sz="1500" kern="1200" dirty="0">
                <a:solidFill>
                  <a:schemeClr val="tx1"/>
                </a:solidFill>
                <a:latin typeface="HGPｺﾞｼｯｸM" panose="020B0600000000000000" pitchFamily="50" charset="-128"/>
                <a:ea typeface="HGPｺﾞｼｯｸM" panose="020B0600000000000000" pitchFamily="50" charset="-128"/>
                <a:cs typeface="+mn-cs"/>
              </a:defRPr>
            </a:lvl1pPr>
          </a:lstStyle>
          <a:p>
            <a:pPr lvl="0"/>
            <a:r>
              <a:rPr kumimoji="1" lang="ja-JP" altLang="en-US" dirty="0"/>
              <a:t>理由を入力</a:t>
            </a:r>
          </a:p>
        </p:txBody>
      </p:sp>
      <p:sp>
        <p:nvSpPr>
          <p:cNvPr id="26" name="テキスト ボックス 25">
            <a:extLst>
              <a:ext uri="{FF2B5EF4-FFF2-40B4-BE49-F238E27FC236}">
                <a16:creationId xmlns:a16="http://schemas.microsoft.com/office/drawing/2014/main" id="{5365AA9F-F405-B9FA-DC73-334C33D9EE97}"/>
              </a:ext>
            </a:extLst>
          </p:cNvPr>
          <p:cNvSpPr txBox="1"/>
          <p:nvPr userDrawn="1"/>
        </p:nvSpPr>
        <p:spPr>
          <a:xfrm>
            <a:off x="105589" y="3559562"/>
            <a:ext cx="7829387" cy="677108"/>
          </a:xfrm>
          <a:prstGeom prst="rect">
            <a:avLst/>
          </a:prstGeom>
          <a:noFill/>
        </p:spPr>
        <p:txBody>
          <a:bodyPr wrap="none" rtlCol="0">
            <a:spAutoFit/>
          </a:bodyPr>
          <a:lstStyle/>
          <a:p>
            <a:r>
              <a:rPr kumimoji="1" lang="en-US" altLang="ja-JP" sz="2000" dirty="0">
                <a:solidFill>
                  <a:srgbClr val="416AED"/>
                </a:solidFill>
                <a:latin typeface="HGPｺﾞｼｯｸE" panose="020B0900000000000000" pitchFamily="50" charset="-128"/>
                <a:ea typeface="HGPｺﾞｼｯｸE" panose="020B0900000000000000" pitchFamily="50" charset="-128"/>
              </a:rPr>
              <a:t>3. </a:t>
            </a:r>
            <a:r>
              <a:rPr kumimoji="1" lang="ja-JP" altLang="en-US" sz="1800" kern="1200" dirty="0">
                <a:solidFill>
                  <a:schemeClr val="tx1"/>
                </a:solidFill>
                <a:latin typeface="HGPｺﾞｼｯｸM" panose="020B0600000000000000" pitchFamily="50" charset="-128"/>
                <a:ea typeface="HGPｺﾞｼｯｸM" panose="020B0600000000000000" pitchFamily="50" charset="-128"/>
                <a:cs typeface="+mn-cs"/>
              </a:rPr>
              <a:t>税金は必要だと思いますか？必要ないと思いますか？その理由も考えてみよう</a:t>
            </a:r>
          </a:p>
          <a:p>
            <a:endParaRPr kumimoji="1" lang="ja-JP" altLang="en-US" sz="1800" dirty="0">
              <a:latin typeface="HGPｺﾞｼｯｸM" panose="020B0600000000000000" pitchFamily="50" charset="-128"/>
              <a:ea typeface="HGPｺﾞｼｯｸM" panose="020B0600000000000000" pitchFamily="50" charset="-128"/>
            </a:endParaRPr>
          </a:p>
        </p:txBody>
      </p:sp>
      <p:sp>
        <p:nvSpPr>
          <p:cNvPr id="27" name="正方形/長方形 26">
            <a:extLst>
              <a:ext uri="{FF2B5EF4-FFF2-40B4-BE49-F238E27FC236}">
                <a16:creationId xmlns:a16="http://schemas.microsoft.com/office/drawing/2014/main" id="{4BA50AA7-2653-3EB3-1672-D5D867E84FA8}"/>
              </a:ext>
            </a:extLst>
          </p:cNvPr>
          <p:cNvSpPr/>
          <p:nvPr userDrawn="1"/>
        </p:nvSpPr>
        <p:spPr>
          <a:xfrm>
            <a:off x="209193" y="4340964"/>
            <a:ext cx="2346583" cy="456188"/>
          </a:xfrm>
          <a:prstGeom prst="rect">
            <a:avLst/>
          </a:prstGeom>
          <a:noFill/>
          <a:ln w="22225" cmpd="thickThin">
            <a:solidFill>
              <a:srgbClr val="416AE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C98C4"/>
              </a:solidFill>
            </a:endParaRPr>
          </a:p>
        </p:txBody>
      </p:sp>
      <p:grpSp>
        <p:nvGrpSpPr>
          <p:cNvPr id="36" name="グループ化 35">
            <a:extLst>
              <a:ext uri="{FF2B5EF4-FFF2-40B4-BE49-F238E27FC236}">
                <a16:creationId xmlns:a16="http://schemas.microsoft.com/office/drawing/2014/main" id="{6F22109E-F6A1-8A64-6F95-C95BEA36245D}"/>
              </a:ext>
            </a:extLst>
          </p:cNvPr>
          <p:cNvGrpSpPr/>
          <p:nvPr userDrawn="1"/>
        </p:nvGrpSpPr>
        <p:grpSpPr>
          <a:xfrm>
            <a:off x="386175" y="4401979"/>
            <a:ext cx="2007692" cy="323165"/>
            <a:chOff x="386175" y="4203694"/>
            <a:chExt cx="2007692" cy="323165"/>
          </a:xfrm>
        </p:grpSpPr>
        <p:sp>
          <p:nvSpPr>
            <p:cNvPr id="28" name="テキスト ボックス 27">
              <a:extLst>
                <a:ext uri="{FF2B5EF4-FFF2-40B4-BE49-F238E27FC236}">
                  <a16:creationId xmlns:a16="http://schemas.microsoft.com/office/drawing/2014/main" id="{9B372793-54AA-0937-42FE-5A56362A5C0F}"/>
                </a:ext>
              </a:extLst>
            </p:cNvPr>
            <p:cNvSpPr txBox="1"/>
            <p:nvPr userDrawn="1"/>
          </p:nvSpPr>
          <p:spPr>
            <a:xfrm>
              <a:off x="386175" y="4203694"/>
              <a:ext cx="747320" cy="323165"/>
            </a:xfrm>
            <a:prstGeom prst="rect">
              <a:avLst/>
            </a:prstGeom>
            <a:noFill/>
          </p:spPr>
          <p:txBody>
            <a:bodyPr wrap="none" rtlCol="0">
              <a:spAutoFit/>
            </a:bodyPr>
            <a:lstStyle/>
            <a:p>
              <a:r>
                <a:rPr kumimoji="1" lang="ja-JP" altLang="en-US" sz="1500" b="0" dirty="0"/>
                <a:t>必要だ</a:t>
              </a:r>
            </a:p>
          </p:txBody>
        </p:sp>
        <p:sp>
          <p:nvSpPr>
            <p:cNvPr id="33" name="テキスト ボックス 32">
              <a:extLst>
                <a:ext uri="{FF2B5EF4-FFF2-40B4-BE49-F238E27FC236}">
                  <a16:creationId xmlns:a16="http://schemas.microsoft.com/office/drawing/2014/main" id="{85598437-F39A-651E-C6C8-2B352415E3CB}"/>
                </a:ext>
              </a:extLst>
            </p:cNvPr>
            <p:cNvSpPr txBox="1"/>
            <p:nvPr userDrawn="1"/>
          </p:nvSpPr>
          <p:spPr>
            <a:xfrm>
              <a:off x="1467010" y="4203694"/>
              <a:ext cx="926857" cy="323165"/>
            </a:xfrm>
            <a:prstGeom prst="rect">
              <a:avLst/>
            </a:prstGeom>
            <a:noFill/>
          </p:spPr>
          <p:txBody>
            <a:bodyPr wrap="none" rtlCol="0">
              <a:spAutoFit/>
            </a:bodyPr>
            <a:lstStyle/>
            <a:p>
              <a:r>
                <a:rPr kumimoji="1" lang="ja-JP" altLang="en-US" sz="1500" b="0" dirty="0"/>
                <a:t>必要ない</a:t>
              </a:r>
            </a:p>
          </p:txBody>
        </p:sp>
      </p:grpSp>
      <p:cxnSp>
        <p:nvCxnSpPr>
          <p:cNvPr id="35" name="直線コネクタ 34">
            <a:extLst>
              <a:ext uri="{FF2B5EF4-FFF2-40B4-BE49-F238E27FC236}">
                <a16:creationId xmlns:a16="http://schemas.microsoft.com/office/drawing/2014/main" id="{6E319075-0826-543D-297B-CB20081663F0}"/>
              </a:ext>
            </a:extLst>
          </p:cNvPr>
          <p:cNvCxnSpPr>
            <a:cxnSpLocks/>
          </p:cNvCxnSpPr>
          <p:nvPr userDrawn="1"/>
        </p:nvCxnSpPr>
        <p:spPr>
          <a:xfrm>
            <a:off x="1310476" y="4340964"/>
            <a:ext cx="1" cy="456188"/>
          </a:xfrm>
          <a:prstGeom prst="line">
            <a:avLst/>
          </a:prstGeom>
          <a:ln w="15875">
            <a:solidFill>
              <a:srgbClr val="416AED"/>
            </a:solidFill>
          </a:ln>
        </p:spPr>
        <p:style>
          <a:lnRef idx="1">
            <a:schemeClr val="accent1"/>
          </a:lnRef>
          <a:fillRef idx="0">
            <a:schemeClr val="accent1"/>
          </a:fillRef>
          <a:effectRef idx="0">
            <a:schemeClr val="accent1"/>
          </a:effectRef>
          <a:fontRef idx="minor">
            <a:schemeClr val="tx1"/>
          </a:fontRef>
        </p:style>
      </p:cxnSp>
      <p:sp>
        <p:nvSpPr>
          <p:cNvPr id="3" name="テキスト ボックス 2">
            <a:extLst>
              <a:ext uri="{FF2B5EF4-FFF2-40B4-BE49-F238E27FC236}">
                <a16:creationId xmlns:a16="http://schemas.microsoft.com/office/drawing/2014/main" id="{96673788-5F2E-957F-EE09-5AF9B5B7C70E}"/>
              </a:ext>
            </a:extLst>
          </p:cNvPr>
          <p:cNvSpPr txBox="1"/>
          <p:nvPr userDrawn="1"/>
        </p:nvSpPr>
        <p:spPr>
          <a:xfrm>
            <a:off x="337646" y="2984566"/>
            <a:ext cx="377026" cy="323165"/>
          </a:xfrm>
          <a:prstGeom prst="rect">
            <a:avLst/>
          </a:prstGeom>
          <a:noFill/>
        </p:spPr>
        <p:txBody>
          <a:bodyPr wrap="none" rtlCol="0">
            <a:spAutoFit/>
          </a:bodyPr>
          <a:lstStyle/>
          <a:p>
            <a:r>
              <a:rPr kumimoji="1" lang="ja-JP" altLang="en-US" sz="1500" b="0" dirty="0"/>
              <a:t>約</a:t>
            </a:r>
          </a:p>
        </p:txBody>
      </p:sp>
    </p:spTree>
    <p:extLst>
      <p:ext uri="{BB962C8B-B14F-4D97-AF65-F5344CB8AC3E}">
        <p14:creationId xmlns:p14="http://schemas.microsoft.com/office/powerpoint/2010/main" val="1807174132"/>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タイトル スライド">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F18077D1-0B23-119D-C98B-BCFCC5662628}"/>
              </a:ext>
            </a:extLst>
          </p:cNvPr>
          <p:cNvSpPr/>
          <p:nvPr userDrawn="1"/>
        </p:nvSpPr>
        <p:spPr>
          <a:xfrm>
            <a:off x="0" y="2564"/>
            <a:ext cx="9144000" cy="786303"/>
          </a:xfrm>
          <a:prstGeom prst="rect">
            <a:avLst/>
          </a:prstGeom>
          <a:solidFill>
            <a:srgbClr val="F46C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pic>
        <p:nvPicPr>
          <p:cNvPr id="5" name="グラフィックス 4">
            <a:extLst>
              <a:ext uri="{FF2B5EF4-FFF2-40B4-BE49-F238E27FC236}">
                <a16:creationId xmlns:a16="http://schemas.microsoft.com/office/drawing/2014/main" id="{243346AF-6791-9017-6B1A-04ADD0CFA048}"/>
              </a:ext>
            </a:extLst>
          </p:cNvPr>
          <p:cNvPicPr>
            <a:picLocks noChangeAspect="1"/>
          </p:cNvPicPr>
          <p:nvPr userDrawn="1"/>
        </p:nvPicPr>
        <p: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H="1">
            <a:off x="90603" y="26641"/>
            <a:ext cx="751397" cy="751397"/>
          </a:xfrm>
          <a:prstGeom prst="rect">
            <a:avLst/>
          </a:prstGeom>
        </p:spPr>
      </p:pic>
      <p:sp>
        <p:nvSpPr>
          <p:cNvPr id="12" name="正方形/長方形 11">
            <a:extLst>
              <a:ext uri="{FF2B5EF4-FFF2-40B4-BE49-F238E27FC236}">
                <a16:creationId xmlns:a16="http://schemas.microsoft.com/office/drawing/2014/main" id="{65C2091A-C33B-C6FC-302D-2AF5E33D85EB}"/>
              </a:ext>
            </a:extLst>
          </p:cNvPr>
          <p:cNvSpPr/>
          <p:nvPr userDrawn="1"/>
        </p:nvSpPr>
        <p:spPr>
          <a:xfrm>
            <a:off x="0" y="6743093"/>
            <a:ext cx="9144000" cy="114907"/>
          </a:xfrm>
          <a:prstGeom prst="rect">
            <a:avLst/>
          </a:prstGeom>
          <a:solidFill>
            <a:srgbClr val="F35B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四角形: 上の 2 つの角を丸める 12">
            <a:extLst>
              <a:ext uri="{FF2B5EF4-FFF2-40B4-BE49-F238E27FC236}">
                <a16:creationId xmlns:a16="http://schemas.microsoft.com/office/drawing/2014/main" id="{4497AABF-A473-3A85-60B5-07B77A8E37FA}"/>
              </a:ext>
            </a:extLst>
          </p:cNvPr>
          <p:cNvSpPr/>
          <p:nvPr userDrawn="1"/>
        </p:nvSpPr>
        <p:spPr>
          <a:xfrm>
            <a:off x="8532440" y="6488990"/>
            <a:ext cx="611560" cy="254103"/>
          </a:xfrm>
          <a:prstGeom prst="round2SameRect">
            <a:avLst>
              <a:gd name="adj1" fmla="val 21588"/>
              <a:gd name="adj2" fmla="val 0"/>
            </a:avLst>
          </a:prstGeom>
          <a:solidFill>
            <a:srgbClr val="F35B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Rectangle 6">
            <a:extLst>
              <a:ext uri="{FF2B5EF4-FFF2-40B4-BE49-F238E27FC236}">
                <a16:creationId xmlns:a16="http://schemas.microsoft.com/office/drawing/2014/main" id="{E79FB2CE-8D75-5033-4172-4DA123F29468}"/>
              </a:ext>
            </a:extLst>
          </p:cNvPr>
          <p:cNvSpPr>
            <a:spLocks noGrp="1" noChangeArrowheads="1"/>
          </p:cNvSpPr>
          <p:nvPr>
            <p:ph type="sldNum" sz="quarter" idx="4"/>
          </p:nvPr>
        </p:nvSpPr>
        <p:spPr bwMode="auto">
          <a:xfrm>
            <a:off x="8628484" y="6574636"/>
            <a:ext cx="419472" cy="1893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1200">
                <a:solidFill>
                  <a:schemeClr val="bg1"/>
                </a:solidFill>
              </a:defRPr>
            </a:lvl1pPr>
          </a:lstStyle>
          <a:p>
            <a:pPr>
              <a:defRPr/>
            </a:pPr>
            <a:fld id="{12C3962C-59A4-486A-8D44-A9781E017F69}" type="slidenum">
              <a:rPr lang="en-US" altLang="ja-JP" smtClean="0"/>
              <a:pPr>
                <a:defRPr/>
              </a:pPr>
              <a:t>‹#›</a:t>
            </a:fld>
            <a:endParaRPr lang="en-US" altLang="ja-JP" dirty="0"/>
          </a:p>
        </p:txBody>
      </p:sp>
    </p:spTree>
    <p:extLst>
      <p:ext uri="{BB962C8B-B14F-4D97-AF65-F5344CB8AC3E}">
        <p14:creationId xmlns:p14="http://schemas.microsoft.com/office/powerpoint/2010/main" val="788076466"/>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FB9635C1-B4E2-B7D8-146A-5CBCD6F585B8}"/>
              </a:ext>
            </a:extLst>
          </p:cNvPr>
          <p:cNvSpPr/>
          <p:nvPr userDrawn="1"/>
        </p:nvSpPr>
        <p:spPr>
          <a:xfrm>
            <a:off x="0" y="6489828"/>
            <a:ext cx="9144000" cy="261610"/>
          </a:xfrm>
          <a:prstGeom prst="rect">
            <a:avLst/>
          </a:prstGeom>
          <a:solidFill>
            <a:srgbClr val="FCDAD8"/>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ja-JP" altLang="en-US" sz="2400">
              <a:solidFill>
                <a:srgbClr val="000000"/>
              </a:solidFill>
              <a:latin typeface="+mn-ea"/>
            </a:endParaRPr>
          </a:p>
        </p:txBody>
      </p:sp>
      <p:sp>
        <p:nvSpPr>
          <p:cNvPr id="7" name="正方形/長方形 6">
            <a:extLst>
              <a:ext uri="{FF2B5EF4-FFF2-40B4-BE49-F238E27FC236}">
                <a16:creationId xmlns:a16="http://schemas.microsoft.com/office/drawing/2014/main" id="{F18077D1-0B23-119D-C98B-BCFCC5662628}"/>
              </a:ext>
            </a:extLst>
          </p:cNvPr>
          <p:cNvSpPr/>
          <p:nvPr userDrawn="1"/>
        </p:nvSpPr>
        <p:spPr>
          <a:xfrm>
            <a:off x="0" y="2564"/>
            <a:ext cx="9144000" cy="786303"/>
          </a:xfrm>
          <a:prstGeom prst="rect">
            <a:avLst/>
          </a:prstGeom>
          <a:solidFill>
            <a:srgbClr val="F46C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pic>
        <p:nvPicPr>
          <p:cNvPr id="5" name="グラフィックス 4">
            <a:extLst>
              <a:ext uri="{FF2B5EF4-FFF2-40B4-BE49-F238E27FC236}">
                <a16:creationId xmlns:a16="http://schemas.microsoft.com/office/drawing/2014/main" id="{243346AF-6791-9017-6B1A-04ADD0CFA048}"/>
              </a:ext>
            </a:extLst>
          </p:cNvPr>
          <p:cNvPicPr>
            <a:picLocks noChangeAspect="1"/>
          </p:cNvPicPr>
          <p:nvPr userDrawn="1"/>
        </p:nvPicPr>
        <p: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H="1">
            <a:off x="90603" y="26641"/>
            <a:ext cx="751397" cy="751397"/>
          </a:xfrm>
          <a:prstGeom prst="rect">
            <a:avLst/>
          </a:prstGeom>
        </p:spPr>
      </p:pic>
      <p:sp>
        <p:nvSpPr>
          <p:cNvPr id="12" name="正方形/長方形 11">
            <a:extLst>
              <a:ext uri="{FF2B5EF4-FFF2-40B4-BE49-F238E27FC236}">
                <a16:creationId xmlns:a16="http://schemas.microsoft.com/office/drawing/2014/main" id="{65C2091A-C33B-C6FC-302D-2AF5E33D85EB}"/>
              </a:ext>
            </a:extLst>
          </p:cNvPr>
          <p:cNvSpPr/>
          <p:nvPr userDrawn="1"/>
        </p:nvSpPr>
        <p:spPr>
          <a:xfrm>
            <a:off x="0" y="6743093"/>
            <a:ext cx="9144000" cy="114907"/>
          </a:xfrm>
          <a:prstGeom prst="rect">
            <a:avLst/>
          </a:prstGeom>
          <a:solidFill>
            <a:srgbClr val="F35B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四角形: 上の 2 つの角を丸める 12">
            <a:extLst>
              <a:ext uri="{FF2B5EF4-FFF2-40B4-BE49-F238E27FC236}">
                <a16:creationId xmlns:a16="http://schemas.microsoft.com/office/drawing/2014/main" id="{4497AABF-A473-3A85-60B5-07B77A8E37FA}"/>
              </a:ext>
            </a:extLst>
          </p:cNvPr>
          <p:cNvSpPr/>
          <p:nvPr userDrawn="1"/>
        </p:nvSpPr>
        <p:spPr>
          <a:xfrm>
            <a:off x="8532440" y="6488990"/>
            <a:ext cx="611560" cy="254103"/>
          </a:xfrm>
          <a:prstGeom prst="round2SameRect">
            <a:avLst>
              <a:gd name="adj1" fmla="val 21588"/>
              <a:gd name="adj2" fmla="val 0"/>
            </a:avLst>
          </a:prstGeom>
          <a:solidFill>
            <a:srgbClr val="F35B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Rectangle 6">
            <a:extLst>
              <a:ext uri="{FF2B5EF4-FFF2-40B4-BE49-F238E27FC236}">
                <a16:creationId xmlns:a16="http://schemas.microsoft.com/office/drawing/2014/main" id="{E79FB2CE-8D75-5033-4172-4DA123F29468}"/>
              </a:ext>
            </a:extLst>
          </p:cNvPr>
          <p:cNvSpPr>
            <a:spLocks noGrp="1" noChangeArrowheads="1"/>
          </p:cNvSpPr>
          <p:nvPr>
            <p:ph type="sldNum" sz="quarter" idx="4"/>
          </p:nvPr>
        </p:nvSpPr>
        <p:spPr bwMode="auto">
          <a:xfrm>
            <a:off x="8628484" y="6574636"/>
            <a:ext cx="419472" cy="1893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1200">
                <a:solidFill>
                  <a:schemeClr val="bg1"/>
                </a:solidFill>
              </a:defRPr>
            </a:lvl1pPr>
          </a:lstStyle>
          <a:p>
            <a:pPr>
              <a:defRPr/>
            </a:pPr>
            <a:fld id="{12C3962C-59A4-486A-8D44-A9781E017F69}" type="slidenum">
              <a:rPr lang="en-US" altLang="ja-JP" smtClean="0"/>
              <a:pPr>
                <a:defRPr/>
              </a:pPr>
              <a:t>‹#›</a:t>
            </a:fld>
            <a:endParaRPr lang="en-US" altLang="ja-JP" dirty="0"/>
          </a:p>
        </p:txBody>
      </p:sp>
      <p:grpSp>
        <p:nvGrpSpPr>
          <p:cNvPr id="9" name="グループ化 8">
            <a:extLst>
              <a:ext uri="{FF2B5EF4-FFF2-40B4-BE49-F238E27FC236}">
                <a16:creationId xmlns:a16="http://schemas.microsoft.com/office/drawing/2014/main" id="{3CB4DCA1-CFC2-A91D-6750-D57B0DCFD12E}"/>
              </a:ext>
            </a:extLst>
          </p:cNvPr>
          <p:cNvGrpSpPr/>
          <p:nvPr userDrawn="1"/>
        </p:nvGrpSpPr>
        <p:grpSpPr>
          <a:xfrm>
            <a:off x="-40564" y="6007184"/>
            <a:ext cx="950844" cy="850816"/>
            <a:chOff x="-40566" y="5996309"/>
            <a:chExt cx="950844" cy="850816"/>
          </a:xfrm>
        </p:grpSpPr>
        <p:sp>
          <p:nvSpPr>
            <p:cNvPr id="10" name="フリーフォーム: 図形 9">
              <a:extLst>
                <a:ext uri="{FF2B5EF4-FFF2-40B4-BE49-F238E27FC236}">
                  <a16:creationId xmlns:a16="http://schemas.microsoft.com/office/drawing/2014/main" id="{E4843E84-E98F-CE53-567A-082A46E78EE4}"/>
                </a:ext>
              </a:extLst>
            </p:cNvPr>
            <p:cNvSpPr/>
            <p:nvPr userDrawn="1"/>
          </p:nvSpPr>
          <p:spPr>
            <a:xfrm rot="5400000">
              <a:off x="29731" y="6013480"/>
              <a:ext cx="803912"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FFDE6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1" name="フリーフォーム: 図形 10">
              <a:extLst>
                <a:ext uri="{FF2B5EF4-FFF2-40B4-BE49-F238E27FC236}">
                  <a16:creationId xmlns:a16="http://schemas.microsoft.com/office/drawing/2014/main" id="{BD98B960-CC49-D67A-ACB0-C82DEC333694}"/>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F35B4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5" name="テキスト ボックス 14">
              <a:extLst>
                <a:ext uri="{FF2B5EF4-FFF2-40B4-BE49-F238E27FC236}">
                  <a16:creationId xmlns:a16="http://schemas.microsoft.com/office/drawing/2014/main" id="{29710725-64D0-DE2D-24DE-F1D366AAEB5F}"/>
                </a:ext>
              </a:extLst>
            </p:cNvPr>
            <p:cNvSpPr txBox="1"/>
            <p:nvPr userDrawn="1"/>
          </p:nvSpPr>
          <p:spPr>
            <a:xfrm>
              <a:off x="-40566" y="6190839"/>
              <a:ext cx="825671" cy="584775"/>
            </a:xfrm>
            <a:prstGeom prst="rect">
              <a:avLst/>
            </a:prstGeom>
            <a:noFill/>
          </p:spPr>
          <p:txBody>
            <a:bodyPr wrap="square" rtlCol="0">
              <a:noAutofit/>
            </a:bodyPr>
            <a:lstStyle/>
            <a:p>
              <a:pPr algn="ctr"/>
              <a:r>
                <a:rPr kumimoji="1" lang="ja-JP" altLang="en-US" sz="1600" b="1" i="0" spc="50" baseline="0" dirty="0">
                  <a:solidFill>
                    <a:srgbClr val="AB1515"/>
                  </a:solidFill>
                </a:rPr>
                <a:t>もっと</a:t>
              </a:r>
              <a:endParaRPr kumimoji="1" lang="en-US" altLang="ja-JP" sz="1600" b="1" i="0" spc="50" baseline="0" dirty="0">
                <a:solidFill>
                  <a:srgbClr val="AB1515"/>
                </a:solidFill>
              </a:endParaRPr>
            </a:p>
            <a:p>
              <a:pPr algn="ctr"/>
              <a:r>
                <a:rPr kumimoji="1" lang="ja-JP" altLang="en-US" sz="1600" b="1" i="0" spc="50" baseline="0" dirty="0">
                  <a:solidFill>
                    <a:srgbClr val="AB1515"/>
                  </a:solidFill>
                </a:rPr>
                <a:t>くわしく</a:t>
              </a:r>
            </a:p>
          </p:txBody>
        </p:sp>
      </p:grpSp>
    </p:spTree>
    <p:extLst>
      <p:ext uri="{BB962C8B-B14F-4D97-AF65-F5344CB8AC3E}">
        <p14:creationId xmlns:p14="http://schemas.microsoft.com/office/powerpoint/2010/main" val="3476888655"/>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0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FB9635C1-B4E2-B7D8-146A-5CBCD6F585B8}"/>
              </a:ext>
            </a:extLst>
          </p:cNvPr>
          <p:cNvSpPr/>
          <p:nvPr userDrawn="1"/>
        </p:nvSpPr>
        <p:spPr>
          <a:xfrm>
            <a:off x="0" y="6318585"/>
            <a:ext cx="9144000" cy="432853"/>
          </a:xfrm>
          <a:prstGeom prst="rect">
            <a:avLst/>
          </a:prstGeom>
          <a:solidFill>
            <a:srgbClr val="FCDAD8"/>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ja-JP" altLang="en-US" sz="2400">
              <a:solidFill>
                <a:srgbClr val="000000"/>
              </a:solidFill>
              <a:latin typeface="+mn-ea"/>
            </a:endParaRPr>
          </a:p>
        </p:txBody>
      </p:sp>
      <p:sp>
        <p:nvSpPr>
          <p:cNvPr id="7" name="正方形/長方形 6">
            <a:extLst>
              <a:ext uri="{FF2B5EF4-FFF2-40B4-BE49-F238E27FC236}">
                <a16:creationId xmlns:a16="http://schemas.microsoft.com/office/drawing/2014/main" id="{F18077D1-0B23-119D-C98B-BCFCC5662628}"/>
              </a:ext>
            </a:extLst>
          </p:cNvPr>
          <p:cNvSpPr/>
          <p:nvPr userDrawn="1"/>
        </p:nvSpPr>
        <p:spPr>
          <a:xfrm>
            <a:off x="0" y="2564"/>
            <a:ext cx="9144000" cy="786303"/>
          </a:xfrm>
          <a:prstGeom prst="rect">
            <a:avLst/>
          </a:prstGeom>
          <a:solidFill>
            <a:srgbClr val="F46C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pic>
        <p:nvPicPr>
          <p:cNvPr id="5" name="グラフィックス 4">
            <a:extLst>
              <a:ext uri="{FF2B5EF4-FFF2-40B4-BE49-F238E27FC236}">
                <a16:creationId xmlns:a16="http://schemas.microsoft.com/office/drawing/2014/main" id="{243346AF-6791-9017-6B1A-04ADD0CFA048}"/>
              </a:ext>
            </a:extLst>
          </p:cNvPr>
          <p:cNvPicPr>
            <a:picLocks noChangeAspect="1"/>
          </p:cNvPicPr>
          <p:nvPr userDrawn="1"/>
        </p:nvPicPr>
        <p: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H="1">
            <a:off x="90603" y="26641"/>
            <a:ext cx="751397" cy="751397"/>
          </a:xfrm>
          <a:prstGeom prst="rect">
            <a:avLst/>
          </a:prstGeom>
        </p:spPr>
      </p:pic>
      <p:sp>
        <p:nvSpPr>
          <p:cNvPr id="12" name="正方形/長方形 11">
            <a:extLst>
              <a:ext uri="{FF2B5EF4-FFF2-40B4-BE49-F238E27FC236}">
                <a16:creationId xmlns:a16="http://schemas.microsoft.com/office/drawing/2014/main" id="{65C2091A-C33B-C6FC-302D-2AF5E33D85EB}"/>
              </a:ext>
            </a:extLst>
          </p:cNvPr>
          <p:cNvSpPr/>
          <p:nvPr userDrawn="1"/>
        </p:nvSpPr>
        <p:spPr>
          <a:xfrm>
            <a:off x="0" y="6743093"/>
            <a:ext cx="9144000" cy="114907"/>
          </a:xfrm>
          <a:prstGeom prst="rect">
            <a:avLst/>
          </a:prstGeom>
          <a:solidFill>
            <a:srgbClr val="F35B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四角形: 上の 2 つの角を丸める 12">
            <a:extLst>
              <a:ext uri="{FF2B5EF4-FFF2-40B4-BE49-F238E27FC236}">
                <a16:creationId xmlns:a16="http://schemas.microsoft.com/office/drawing/2014/main" id="{4497AABF-A473-3A85-60B5-07B77A8E37FA}"/>
              </a:ext>
            </a:extLst>
          </p:cNvPr>
          <p:cNvSpPr/>
          <p:nvPr userDrawn="1"/>
        </p:nvSpPr>
        <p:spPr>
          <a:xfrm>
            <a:off x="8532440" y="6488990"/>
            <a:ext cx="611560" cy="254103"/>
          </a:xfrm>
          <a:prstGeom prst="round2SameRect">
            <a:avLst>
              <a:gd name="adj1" fmla="val 21588"/>
              <a:gd name="adj2" fmla="val 0"/>
            </a:avLst>
          </a:prstGeom>
          <a:solidFill>
            <a:srgbClr val="F35B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Rectangle 6">
            <a:extLst>
              <a:ext uri="{FF2B5EF4-FFF2-40B4-BE49-F238E27FC236}">
                <a16:creationId xmlns:a16="http://schemas.microsoft.com/office/drawing/2014/main" id="{E79FB2CE-8D75-5033-4172-4DA123F29468}"/>
              </a:ext>
            </a:extLst>
          </p:cNvPr>
          <p:cNvSpPr>
            <a:spLocks noGrp="1" noChangeArrowheads="1"/>
          </p:cNvSpPr>
          <p:nvPr>
            <p:ph type="sldNum" sz="quarter" idx="4"/>
          </p:nvPr>
        </p:nvSpPr>
        <p:spPr bwMode="auto">
          <a:xfrm>
            <a:off x="8628484" y="6574636"/>
            <a:ext cx="419472" cy="1893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1200">
                <a:solidFill>
                  <a:schemeClr val="bg1"/>
                </a:solidFill>
              </a:defRPr>
            </a:lvl1pPr>
          </a:lstStyle>
          <a:p>
            <a:pPr>
              <a:defRPr/>
            </a:pPr>
            <a:fld id="{12C3962C-59A4-486A-8D44-A9781E017F69}" type="slidenum">
              <a:rPr lang="en-US" altLang="ja-JP" smtClean="0"/>
              <a:pPr>
                <a:defRPr/>
              </a:pPr>
              <a:t>‹#›</a:t>
            </a:fld>
            <a:endParaRPr lang="en-US" altLang="ja-JP" dirty="0"/>
          </a:p>
        </p:txBody>
      </p:sp>
    </p:spTree>
    <p:extLst>
      <p:ext uri="{BB962C8B-B14F-4D97-AF65-F5344CB8AC3E}">
        <p14:creationId xmlns:p14="http://schemas.microsoft.com/office/powerpoint/2010/main" val="2472732444"/>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8_タイトル スライド">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F18077D1-0B23-119D-C98B-BCFCC5662628}"/>
              </a:ext>
            </a:extLst>
          </p:cNvPr>
          <p:cNvSpPr/>
          <p:nvPr userDrawn="1"/>
        </p:nvSpPr>
        <p:spPr>
          <a:xfrm>
            <a:off x="0" y="2564"/>
            <a:ext cx="9144000" cy="786303"/>
          </a:xfrm>
          <a:prstGeom prst="rect">
            <a:avLst/>
          </a:prstGeom>
          <a:solidFill>
            <a:srgbClr val="26C1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pic>
        <p:nvPicPr>
          <p:cNvPr id="5" name="グラフィックス 4">
            <a:extLst>
              <a:ext uri="{FF2B5EF4-FFF2-40B4-BE49-F238E27FC236}">
                <a16:creationId xmlns:a16="http://schemas.microsoft.com/office/drawing/2014/main" id="{243346AF-6791-9017-6B1A-04ADD0CFA048}"/>
              </a:ext>
            </a:extLst>
          </p:cNvPr>
          <p:cNvPicPr>
            <a:picLocks noChangeAspect="1"/>
          </p:cNvPicPr>
          <p:nvPr userDrawn="1"/>
        </p:nvPicPr>
        <p: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H="1">
            <a:off x="90603" y="26641"/>
            <a:ext cx="751397" cy="751397"/>
          </a:xfrm>
          <a:prstGeom prst="rect">
            <a:avLst/>
          </a:prstGeom>
        </p:spPr>
      </p:pic>
      <p:sp>
        <p:nvSpPr>
          <p:cNvPr id="12" name="正方形/長方形 11">
            <a:extLst>
              <a:ext uri="{FF2B5EF4-FFF2-40B4-BE49-F238E27FC236}">
                <a16:creationId xmlns:a16="http://schemas.microsoft.com/office/drawing/2014/main" id="{65C2091A-C33B-C6FC-302D-2AF5E33D85EB}"/>
              </a:ext>
            </a:extLst>
          </p:cNvPr>
          <p:cNvSpPr/>
          <p:nvPr userDrawn="1"/>
        </p:nvSpPr>
        <p:spPr>
          <a:xfrm>
            <a:off x="0" y="6743093"/>
            <a:ext cx="9144000" cy="114907"/>
          </a:xfrm>
          <a:prstGeom prst="rect">
            <a:avLst/>
          </a:prstGeom>
          <a:solidFill>
            <a:srgbClr val="26C1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四角形: 上の 2 つの角を丸める 12">
            <a:extLst>
              <a:ext uri="{FF2B5EF4-FFF2-40B4-BE49-F238E27FC236}">
                <a16:creationId xmlns:a16="http://schemas.microsoft.com/office/drawing/2014/main" id="{4497AABF-A473-3A85-60B5-07B77A8E37FA}"/>
              </a:ext>
            </a:extLst>
          </p:cNvPr>
          <p:cNvSpPr/>
          <p:nvPr userDrawn="1"/>
        </p:nvSpPr>
        <p:spPr>
          <a:xfrm>
            <a:off x="8532440" y="6488990"/>
            <a:ext cx="611560" cy="254103"/>
          </a:xfrm>
          <a:prstGeom prst="round2SameRect">
            <a:avLst>
              <a:gd name="adj1" fmla="val 21588"/>
              <a:gd name="adj2" fmla="val 0"/>
            </a:avLst>
          </a:prstGeom>
          <a:solidFill>
            <a:srgbClr val="26C1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Rectangle 6">
            <a:extLst>
              <a:ext uri="{FF2B5EF4-FFF2-40B4-BE49-F238E27FC236}">
                <a16:creationId xmlns:a16="http://schemas.microsoft.com/office/drawing/2014/main" id="{E79FB2CE-8D75-5033-4172-4DA123F29468}"/>
              </a:ext>
            </a:extLst>
          </p:cNvPr>
          <p:cNvSpPr>
            <a:spLocks noGrp="1" noChangeArrowheads="1"/>
          </p:cNvSpPr>
          <p:nvPr>
            <p:ph type="sldNum" sz="quarter" idx="4"/>
          </p:nvPr>
        </p:nvSpPr>
        <p:spPr bwMode="auto">
          <a:xfrm>
            <a:off x="8628484" y="6574636"/>
            <a:ext cx="419472" cy="1893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1200">
                <a:solidFill>
                  <a:schemeClr val="bg1"/>
                </a:solidFill>
              </a:defRPr>
            </a:lvl1pPr>
          </a:lstStyle>
          <a:p>
            <a:pPr>
              <a:defRPr/>
            </a:pPr>
            <a:fld id="{12C3962C-59A4-486A-8D44-A9781E017F69}" type="slidenum">
              <a:rPr lang="en-US" altLang="ja-JP" smtClean="0"/>
              <a:pPr>
                <a:defRPr/>
              </a:pPr>
              <a:t>‹#›</a:t>
            </a:fld>
            <a:endParaRPr lang="en-US" altLang="ja-JP" dirty="0"/>
          </a:p>
        </p:txBody>
      </p:sp>
    </p:spTree>
    <p:extLst>
      <p:ext uri="{BB962C8B-B14F-4D97-AF65-F5344CB8AC3E}">
        <p14:creationId xmlns:p14="http://schemas.microsoft.com/office/powerpoint/2010/main" val="682383599"/>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2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353EC776-5853-FB9A-50B1-5BA040D27B26}"/>
              </a:ext>
            </a:extLst>
          </p:cNvPr>
          <p:cNvSpPr/>
          <p:nvPr userDrawn="1"/>
        </p:nvSpPr>
        <p:spPr>
          <a:xfrm>
            <a:off x="0" y="6489828"/>
            <a:ext cx="9144000" cy="261610"/>
          </a:xfrm>
          <a:prstGeom prst="rect">
            <a:avLst/>
          </a:prstGeom>
          <a:solidFill>
            <a:srgbClr val="CCF1FC"/>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ja-JP" altLang="en-US" sz="2400">
              <a:solidFill>
                <a:srgbClr val="000000"/>
              </a:solidFill>
              <a:latin typeface="+mn-ea"/>
            </a:endParaRPr>
          </a:p>
        </p:txBody>
      </p:sp>
      <p:sp>
        <p:nvSpPr>
          <p:cNvPr id="7" name="正方形/長方形 6">
            <a:extLst>
              <a:ext uri="{FF2B5EF4-FFF2-40B4-BE49-F238E27FC236}">
                <a16:creationId xmlns:a16="http://schemas.microsoft.com/office/drawing/2014/main" id="{F18077D1-0B23-119D-C98B-BCFCC5662628}"/>
              </a:ext>
            </a:extLst>
          </p:cNvPr>
          <p:cNvSpPr/>
          <p:nvPr userDrawn="1"/>
        </p:nvSpPr>
        <p:spPr>
          <a:xfrm>
            <a:off x="0" y="2564"/>
            <a:ext cx="9144000" cy="786303"/>
          </a:xfrm>
          <a:prstGeom prst="rect">
            <a:avLst/>
          </a:prstGeom>
          <a:solidFill>
            <a:srgbClr val="26C1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pic>
        <p:nvPicPr>
          <p:cNvPr id="5" name="グラフィックス 4">
            <a:extLst>
              <a:ext uri="{FF2B5EF4-FFF2-40B4-BE49-F238E27FC236}">
                <a16:creationId xmlns:a16="http://schemas.microsoft.com/office/drawing/2014/main" id="{243346AF-6791-9017-6B1A-04ADD0CFA048}"/>
              </a:ext>
            </a:extLst>
          </p:cNvPr>
          <p:cNvPicPr>
            <a:picLocks noChangeAspect="1"/>
          </p:cNvPicPr>
          <p:nvPr userDrawn="1"/>
        </p:nvPicPr>
        <p: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H="1">
            <a:off x="90603" y="26641"/>
            <a:ext cx="751397" cy="751397"/>
          </a:xfrm>
          <a:prstGeom prst="rect">
            <a:avLst/>
          </a:prstGeom>
        </p:spPr>
      </p:pic>
      <p:sp>
        <p:nvSpPr>
          <p:cNvPr id="12" name="正方形/長方形 11">
            <a:extLst>
              <a:ext uri="{FF2B5EF4-FFF2-40B4-BE49-F238E27FC236}">
                <a16:creationId xmlns:a16="http://schemas.microsoft.com/office/drawing/2014/main" id="{65C2091A-C33B-C6FC-302D-2AF5E33D85EB}"/>
              </a:ext>
            </a:extLst>
          </p:cNvPr>
          <p:cNvSpPr/>
          <p:nvPr userDrawn="1"/>
        </p:nvSpPr>
        <p:spPr>
          <a:xfrm>
            <a:off x="0" y="6743093"/>
            <a:ext cx="9144000" cy="114907"/>
          </a:xfrm>
          <a:prstGeom prst="rect">
            <a:avLst/>
          </a:prstGeom>
          <a:solidFill>
            <a:srgbClr val="26C1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四角形: 上の 2 つの角を丸める 12">
            <a:extLst>
              <a:ext uri="{FF2B5EF4-FFF2-40B4-BE49-F238E27FC236}">
                <a16:creationId xmlns:a16="http://schemas.microsoft.com/office/drawing/2014/main" id="{4497AABF-A473-3A85-60B5-07B77A8E37FA}"/>
              </a:ext>
            </a:extLst>
          </p:cNvPr>
          <p:cNvSpPr/>
          <p:nvPr userDrawn="1"/>
        </p:nvSpPr>
        <p:spPr>
          <a:xfrm>
            <a:off x="8532440" y="6488990"/>
            <a:ext cx="611560" cy="254103"/>
          </a:xfrm>
          <a:prstGeom prst="round2SameRect">
            <a:avLst>
              <a:gd name="adj1" fmla="val 21588"/>
              <a:gd name="adj2" fmla="val 0"/>
            </a:avLst>
          </a:prstGeom>
          <a:solidFill>
            <a:srgbClr val="26C1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Rectangle 6">
            <a:extLst>
              <a:ext uri="{FF2B5EF4-FFF2-40B4-BE49-F238E27FC236}">
                <a16:creationId xmlns:a16="http://schemas.microsoft.com/office/drawing/2014/main" id="{E79FB2CE-8D75-5033-4172-4DA123F29468}"/>
              </a:ext>
            </a:extLst>
          </p:cNvPr>
          <p:cNvSpPr>
            <a:spLocks noGrp="1" noChangeArrowheads="1"/>
          </p:cNvSpPr>
          <p:nvPr>
            <p:ph type="sldNum" sz="quarter" idx="4"/>
          </p:nvPr>
        </p:nvSpPr>
        <p:spPr bwMode="auto">
          <a:xfrm>
            <a:off x="8628484" y="6574636"/>
            <a:ext cx="419472" cy="1893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1200">
                <a:solidFill>
                  <a:schemeClr val="bg1"/>
                </a:solidFill>
              </a:defRPr>
            </a:lvl1pPr>
          </a:lstStyle>
          <a:p>
            <a:pPr>
              <a:defRPr/>
            </a:pPr>
            <a:fld id="{12C3962C-59A4-486A-8D44-A9781E017F69}" type="slidenum">
              <a:rPr lang="en-US" altLang="ja-JP" smtClean="0"/>
              <a:pPr>
                <a:defRPr/>
              </a:pPr>
              <a:t>‹#›</a:t>
            </a:fld>
            <a:endParaRPr lang="en-US" altLang="ja-JP" dirty="0"/>
          </a:p>
        </p:txBody>
      </p:sp>
    </p:spTree>
    <p:extLst>
      <p:ext uri="{BB962C8B-B14F-4D97-AF65-F5344CB8AC3E}">
        <p14:creationId xmlns:p14="http://schemas.microsoft.com/office/powerpoint/2010/main" val="490389321"/>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タイトル スライド">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F18077D1-0B23-119D-C98B-BCFCC5662628}"/>
              </a:ext>
            </a:extLst>
          </p:cNvPr>
          <p:cNvSpPr/>
          <p:nvPr userDrawn="1"/>
        </p:nvSpPr>
        <p:spPr>
          <a:xfrm>
            <a:off x="0" y="2564"/>
            <a:ext cx="9144000" cy="786303"/>
          </a:xfrm>
          <a:prstGeom prst="rect">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pic>
        <p:nvPicPr>
          <p:cNvPr id="5" name="グラフィックス 4">
            <a:extLst>
              <a:ext uri="{FF2B5EF4-FFF2-40B4-BE49-F238E27FC236}">
                <a16:creationId xmlns:a16="http://schemas.microsoft.com/office/drawing/2014/main" id="{243346AF-6791-9017-6B1A-04ADD0CFA048}"/>
              </a:ext>
            </a:extLst>
          </p:cNvPr>
          <p:cNvPicPr>
            <a:picLocks noChangeAspect="1"/>
          </p:cNvPicPr>
          <p:nvPr userDrawn="1"/>
        </p:nvPicPr>
        <p: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H="1">
            <a:off x="90603" y="26641"/>
            <a:ext cx="751397" cy="751397"/>
          </a:xfrm>
          <a:prstGeom prst="rect">
            <a:avLst/>
          </a:prstGeom>
        </p:spPr>
      </p:pic>
      <p:sp>
        <p:nvSpPr>
          <p:cNvPr id="12" name="正方形/長方形 11">
            <a:extLst>
              <a:ext uri="{FF2B5EF4-FFF2-40B4-BE49-F238E27FC236}">
                <a16:creationId xmlns:a16="http://schemas.microsoft.com/office/drawing/2014/main" id="{65C2091A-C33B-C6FC-302D-2AF5E33D85EB}"/>
              </a:ext>
            </a:extLst>
          </p:cNvPr>
          <p:cNvSpPr/>
          <p:nvPr userDrawn="1"/>
        </p:nvSpPr>
        <p:spPr>
          <a:xfrm>
            <a:off x="0" y="6743093"/>
            <a:ext cx="9144000" cy="114907"/>
          </a:xfrm>
          <a:prstGeom prst="rect">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四角形: 上の 2 つの角を丸める 12">
            <a:extLst>
              <a:ext uri="{FF2B5EF4-FFF2-40B4-BE49-F238E27FC236}">
                <a16:creationId xmlns:a16="http://schemas.microsoft.com/office/drawing/2014/main" id="{4497AABF-A473-3A85-60B5-07B77A8E37FA}"/>
              </a:ext>
            </a:extLst>
          </p:cNvPr>
          <p:cNvSpPr/>
          <p:nvPr userDrawn="1"/>
        </p:nvSpPr>
        <p:spPr>
          <a:xfrm>
            <a:off x="8532440" y="6488990"/>
            <a:ext cx="611560" cy="254103"/>
          </a:xfrm>
          <a:prstGeom prst="round2SameRect">
            <a:avLst>
              <a:gd name="adj1" fmla="val 21588"/>
              <a:gd name="adj2" fmla="val 0"/>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Rectangle 6">
            <a:extLst>
              <a:ext uri="{FF2B5EF4-FFF2-40B4-BE49-F238E27FC236}">
                <a16:creationId xmlns:a16="http://schemas.microsoft.com/office/drawing/2014/main" id="{E79FB2CE-8D75-5033-4172-4DA123F29468}"/>
              </a:ext>
            </a:extLst>
          </p:cNvPr>
          <p:cNvSpPr>
            <a:spLocks noGrp="1" noChangeArrowheads="1"/>
          </p:cNvSpPr>
          <p:nvPr>
            <p:ph type="sldNum" sz="quarter" idx="4"/>
          </p:nvPr>
        </p:nvSpPr>
        <p:spPr bwMode="auto">
          <a:xfrm>
            <a:off x="8628484" y="6574636"/>
            <a:ext cx="419472" cy="1893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1200">
                <a:solidFill>
                  <a:schemeClr val="bg1"/>
                </a:solidFill>
              </a:defRPr>
            </a:lvl1pPr>
          </a:lstStyle>
          <a:p>
            <a:pPr>
              <a:defRPr/>
            </a:pPr>
            <a:fld id="{12C3962C-59A4-486A-8D44-A9781E017F69}" type="slidenum">
              <a:rPr lang="en-US" altLang="ja-JP" smtClean="0"/>
              <a:pPr>
                <a:defRPr/>
              </a:pPr>
              <a:t>‹#›</a:t>
            </a:fld>
            <a:endParaRPr lang="en-US" altLang="ja-JP" dirty="0"/>
          </a:p>
        </p:txBody>
      </p:sp>
    </p:spTree>
    <p:extLst>
      <p:ext uri="{BB962C8B-B14F-4D97-AF65-F5344CB8AC3E}">
        <p14:creationId xmlns:p14="http://schemas.microsoft.com/office/powerpoint/2010/main" val="68010166"/>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C6C2C5E2-04A5-4151-3701-730CAE065876}"/>
              </a:ext>
            </a:extLst>
          </p:cNvPr>
          <p:cNvSpPr/>
          <p:nvPr userDrawn="1"/>
        </p:nvSpPr>
        <p:spPr>
          <a:xfrm>
            <a:off x="0" y="6489828"/>
            <a:ext cx="9144000" cy="261610"/>
          </a:xfrm>
          <a:prstGeom prst="rect">
            <a:avLst/>
          </a:prstGeom>
          <a:solidFill>
            <a:srgbClr val="FCEDD8"/>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ja-JP" altLang="en-US" sz="2400">
              <a:solidFill>
                <a:srgbClr val="000000"/>
              </a:solidFill>
              <a:latin typeface="+mn-ea"/>
            </a:endParaRPr>
          </a:p>
        </p:txBody>
      </p:sp>
      <p:sp>
        <p:nvSpPr>
          <p:cNvPr id="7" name="正方形/長方形 6">
            <a:extLst>
              <a:ext uri="{FF2B5EF4-FFF2-40B4-BE49-F238E27FC236}">
                <a16:creationId xmlns:a16="http://schemas.microsoft.com/office/drawing/2014/main" id="{F18077D1-0B23-119D-C98B-BCFCC5662628}"/>
              </a:ext>
            </a:extLst>
          </p:cNvPr>
          <p:cNvSpPr/>
          <p:nvPr userDrawn="1"/>
        </p:nvSpPr>
        <p:spPr>
          <a:xfrm>
            <a:off x="0" y="2564"/>
            <a:ext cx="9144000" cy="786303"/>
          </a:xfrm>
          <a:prstGeom prst="rect">
            <a:avLst/>
          </a:prstGeom>
          <a:solidFill>
            <a:srgbClr val="FB96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pic>
        <p:nvPicPr>
          <p:cNvPr id="5" name="グラフィックス 4">
            <a:extLst>
              <a:ext uri="{FF2B5EF4-FFF2-40B4-BE49-F238E27FC236}">
                <a16:creationId xmlns:a16="http://schemas.microsoft.com/office/drawing/2014/main" id="{243346AF-6791-9017-6B1A-04ADD0CFA048}"/>
              </a:ext>
            </a:extLst>
          </p:cNvPr>
          <p:cNvPicPr>
            <a:picLocks noChangeAspect="1"/>
          </p:cNvPicPr>
          <p:nvPr userDrawn="1"/>
        </p:nvPicPr>
        <p: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H="1">
            <a:off x="90603" y="26641"/>
            <a:ext cx="751397" cy="751397"/>
          </a:xfrm>
          <a:prstGeom prst="rect">
            <a:avLst/>
          </a:prstGeom>
        </p:spPr>
      </p:pic>
      <p:sp>
        <p:nvSpPr>
          <p:cNvPr id="12" name="正方形/長方形 11">
            <a:extLst>
              <a:ext uri="{FF2B5EF4-FFF2-40B4-BE49-F238E27FC236}">
                <a16:creationId xmlns:a16="http://schemas.microsoft.com/office/drawing/2014/main" id="{65C2091A-C33B-C6FC-302D-2AF5E33D85EB}"/>
              </a:ext>
            </a:extLst>
          </p:cNvPr>
          <p:cNvSpPr/>
          <p:nvPr userDrawn="1"/>
        </p:nvSpPr>
        <p:spPr>
          <a:xfrm>
            <a:off x="0" y="6743093"/>
            <a:ext cx="9144000" cy="114907"/>
          </a:xfrm>
          <a:prstGeom prst="rect">
            <a:avLst/>
          </a:prstGeom>
          <a:solidFill>
            <a:srgbClr val="FB96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四角形: 上の 2 つの角を丸める 12">
            <a:extLst>
              <a:ext uri="{FF2B5EF4-FFF2-40B4-BE49-F238E27FC236}">
                <a16:creationId xmlns:a16="http://schemas.microsoft.com/office/drawing/2014/main" id="{4497AABF-A473-3A85-60B5-07B77A8E37FA}"/>
              </a:ext>
            </a:extLst>
          </p:cNvPr>
          <p:cNvSpPr/>
          <p:nvPr userDrawn="1"/>
        </p:nvSpPr>
        <p:spPr>
          <a:xfrm>
            <a:off x="8532440" y="6488990"/>
            <a:ext cx="611560" cy="254103"/>
          </a:xfrm>
          <a:prstGeom prst="round2SameRect">
            <a:avLst>
              <a:gd name="adj1" fmla="val 21588"/>
              <a:gd name="adj2" fmla="val 0"/>
            </a:avLst>
          </a:prstGeom>
          <a:solidFill>
            <a:srgbClr val="FB96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Rectangle 6">
            <a:extLst>
              <a:ext uri="{FF2B5EF4-FFF2-40B4-BE49-F238E27FC236}">
                <a16:creationId xmlns:a16="http://schemas.microsoft.com/office/drawing/2014/main" id="{E79FB2CE-8D75-5033-4172-4DA123F29468}"/>
              </a:ext>
            </a:extLst>
          </p:cNvPr>
          <p:cNvSpPr>
            <a:spLocks noGrp="1" noChangeArrowheads="1"/>
          </p:cNvSpPr>
          <p:nvPr>
            <p:ph type="sldNum" sz="quarter" idx="4"/>
          </p:nvPr>
        </p:nvSpPr>
        <p:spPr bwMode="auto">
          <a:xfrm>
            <a:off x="8628484" y="6574636"/>
            <a:ext cx="419472" cy="1893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1200">
                <a:solidFill>
                  <a:schemeClr val="bg1"/>
                </a:solidFill>
              </a:defRPr>
            </a:lvl1pPr>
          </a:lstStyle>
          <a:p>
            <a:pPr>
              <a:defRPr/>
            </a:pPr>
            <a:fld id="{12C3962C-59A4-486A-8D44-A9781E017F69}" type="slidenum">
              <a:rPr lang="en-US" altLang="ja-JP" smtClean="0"/>
              <a:pPr>
                <a:defRPr/>
              </a:pPr>
              <a:t>‹#›</a:t>
            </a:fld>
            <a:endParaRPr lang="en-US" altLang="ja-JP" dirty="0"/>
          </a:p>
        </p:txBody>
      </p:sp>
      <p:grpSp>
        <p:nvGrpSpPr>
          <p:cNvPr id="3" name="グループ化 2">
            <a:extLst>
              <a:ext uri="{FF2B5EF4-FFF2-40B4-BE49-F238E27FC236}">
                <a16:creationId xmlns:a16="http://schemas.microsoft.com/office/drawing/2014/main" id="{59CF3377-A001-9A34-CEB4-94AB0FBE48DA}"/>
              </a:ext>
            </a:extLst>
          </p:cNvPr>
          <p:cNvGrpSpPr/>
          <p:nvPr userDrawn="1"/>
        </p:nvGrpSpPr>
        <p:grpSpPr>
          <a:xfrm>
            <a:off x="-40564" y="6007184"/>
            <a:ext cx="950844" cy="850816"/>
            <a:chOff x="-40566" y="5996309"/>
            <a:chExt cx="950844" cy="850816"/>
          </a:xfrm>
        </p:grpSpPr>
        <p:sp>
          <p:nvSpPr>
            <p:cNvPr id="4" name="フリーフォーム: 図形 3">
              <a:extLst>
                <a:ext uri="{FF2B5EF4-FFF2-40B4-BE49-F238E27FC236}">
                  <a16:creationId xmlns:a16="http://schemas.microsoft.com/office/drawing/2014/main" id="{CB0AE104-4F64-AE9A-275D-AB07619B1D36}"/>
                </a:ext>
              </a:extLst>
            </p:cNvPr>
            <p:cNvSpPr/>
            <p:nvPr userDrawn="1"/>
          </p:nvSpPr>
          <p:spPr>
            <a:xfrm rot="5400000">
              <a:off x="29731" y="6013480"/>
              <a:ext cx="803912"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FFDE6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6" name="フリーフォーム: 図形 5">
              <a:extLst>
                <a:ext uri="{FF2B5EF4-FFF2-40B4-BE49-F238E27FC236}">
                  <a16:creationId xmlns:a16="http://schemas.microsoft.com/office/drawing/2014/main" id="{7E4FF952-D71A-57C1-C686-852497EDD768}"/>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FB964B"/>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8" name="テキスト ボックス 7">
              <a:extLst>
                <a:ext uri="{FF2B5EF4-FFF2-40B4-BE49-F238E27FC236}">
                  <a16:creationId xmlns:a16="http://schemas.microsoft.com/office/drawing/2014/main" id="{7B74BB54-92DD-2323-1390-AF1E4DD68D45}"/>
                </a:ext>
              </a:extLst>
            </p:cNvPr>
            <p:cNvSpPr txBox="1"/>
            <p:nvPr userDrawn="1"/>
          </p:nvSpPr>
          <p:spPr>
            <a:xfrm>
              <a:off x="-40566" y="6190839"/>
              <a:ext cx="825671" cy="584775"/>
            </a:xfrm>
            <a:prstGeom prst="rect">
              <a:avLst/>
            </a:prstGeom>
            <a:noFill/>
          </p:spPr>
          <p:txBody>
            <a:bodyPr wrap="square" rtlCol="0">
              <a:noAutofit/>
            </a:bodyPr>
            <a:lstStyle/>
            <a:p>
              <a:pPr algn="ctr"/>
              <a:r>
                <a:rPr kumimoji="1" lang="ja-JP" altLang="en-US" sz="1600" b="1" i="0" spc="50" baseline="0" dirty="0">
                  <a:solidFill>
                    <a:srgbClr val="F54F05"/>
                  </a:solidFill>
                </a:rPr>
                <a:t>もっと</a:t>
              </a:r>
              <a:endParaRPr kumimoji="1" lang="en-US" altLang="ja-JP" sz="1600" b="1" i="0" spc="50" baseline="0" dirty="0">
                <a:solidFill>
                  <a:srgbClr val="F54F05"/>
                </a:solidFill>
              </a:endParaRPr>
            </a:p>
            <a:p>
              <a:pPr algn="ctr"/>
              <a:r>
                <a:rPr kumimoji="1" lang="ja-JP" altLang="en-US" sz="1600" b="1" i="0" spc="50" baseline="0" dirty="0">
                  <a:solidFill>
                    <a:srgbClr val="F54F05"/>
                  </a:solidFill>
                </a:rPr>
                <a:t>くわしく</a:t>
              </a:r>
            </a:p>
          </p:txBody>
        </p:sp>
      </p:grpSp>
    </p:spTree>
    <p:extLst>
      <p:ext uri="{BB962C8B-B14F-4D97-AF65-F5344CB8AC3E}">
        <p14:creationId xmlns:p14="http://schemas.microsoft.com/office/powerpoint/2010/main" val="3552559097"/>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6957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3" r:id="rId10"/>
    <p:sldLayoutId id="2147483672" r:id="rId11"/>
    <p:sldLayoutId id="2147483670" r:id="rId12"/>
    <p:sldLayoutId id="2147483671" r:id="rId13"/>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8.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51.pn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chart" Target="../charts/chart4.xml"/></Relationships>
</file>

<file path=ppt/slides/_rels/slide13.xml.rels><?xml version="1.0" encoding="UTF-8" standalone="yes"?>
<Relationships xmlns="http://schemas.openxmlformats.org/package/2006/relationships"><Relationship Id="rId8" Type="http://schemas.openxmlformats.org/officeDocument/2006/relationships/hyperlink" Target="https://www.nta.go.jp/about/organization/sendai/education/index.htm#a-07" TargetMode="External"/><Relationship Id="rId13" Type="http://schemas.openxmlformats.org/officeDocument/2006/relationships/image" Target="../media/image59.png"/><Relationship Id="rId3" Type="http://schemas.openxmlformats.org/officeDocument/2006/relationships/image" Target="../media/image52.png"/><Relationship Id="rId7" Type="http://schemas.openxmlformats.org/officeDocument/2006/relationships/image" Target="../media/image56.png"/><Relationship Id="rId12" Type="http://schemas.openxmlformats.org/officeDocument/2006/relationships/image" Target="../media/image58.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55.png"/><Relationship Id="rId11" Type="http://schemas.openxmlformats.org/officeDocument/2006/relationships/image" Target="../media/image57.png"/><Relationship Id="rId5" Type="http://schemas.openxmlformats.org/officeDocument/2006/relationships/image" Target="../media/image54.png"/><Relationship Id="rId10" Type="http://schemas.openxmlformats.org/officeDocument/2006/relationships/hyperlink" Target="https://web.pref.hyogo.lg.jp/ac02/kids_bu.html" TargetMode="External"/><Relationship Id="rId4" Type="http://schemas.openxmlformats.org/officeDocument/2006/relationships/image" Target="../media/image53.png"/><Relationship Id="rId9" Type="http://schemas.openxmlformats.org/officeDocument/2006/relationships/hyperlink" Target="https://www.zaimu.metro.tokyo.lg.jp/zaisei/zaisei/dashboard/redirect01r6"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15.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65.jpeg"/></Relationships>
</file>

<file path=ppt/slides/_rels/slide16.xml.rels><?xml version="1.0" encoding="UTF-8" standalone="yes"?>
<Relationships xmlns="http://schemas.openxmlformats.org/package/2006/relationships"><Relationship Id="rId3" Type="http://schemas.openxmlformats.org/officeDocument/2006/relationships/hyperlink" Target="https://www.nta.go.jp/publication/webtaxtv/201503/webtaxtv_wb.html" TargetMode="External"/><Relationship Id="rId2" Type="http://schemas.openxmlformats.org/officeDocument/2006/relationships/image" Target="../media/image31.png"/><Relationship Id="rId1" Type="http://schemas.openxmlformats.org/officeDocument/2006/relationships/slideLayout" Target="../slideLayouts/slideLayout9.xml"/><Relationship Id="rId5" Type="http://schemas.openxmlformats.org/officeDocument/2006/relationships/image" Target="../media/image67.png"/><Relationship Id="rId4" Type="http://schemas.openxmlformats.org/officeDocument/2006/relationships/image" Target="../media/image66.png"/></Relationships>
</file>

<file path=ppt/slides/_rels/slide1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68.png"/><Relationship Id="rId7" Type="http://schemas.openxmlformats.org/officeDocument/2006/relationships/image" Target="../media/image71.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hyperlink" Target="https://www.nta.go.jp/taxes/kids/index.ht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2.xml"/><Relationship Id="rId7"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s://www.mof.go.jp/kids/2018" TargetMode="External"/><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6.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6.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svg"/></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s://www.nta.go.jp/taxes/kids/video/index.htm#anime" TargetMode="External"/><Relationship Id="rId1" Type="http://schemas.openxmlformats.org/officeDocument/2006/relationships/slideLayout" Target="../slideLayouts/slideLayout4.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hyperlink" Target="https://www.mof.go.jp/tax_policy/publication/brochure/zeikin_drill/index.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D7FB684E-B985-AB5C-82FA-27528B2DFEF2}"/>
              </a:ext>
            </a:extLst>
          </p:cNvPr>
          <p:cNvSpPr txBox="1"/>
          <p:nvPr/>
        </p:nvSpPr>
        <p:spPr>
          <a:xfrm>
            <a:off x="3828046" y="5337656"/>
            <a:ext cx="1487908" cy="369332"/>
          </a:xfrm>
          <a:prstGeom prst="rect">
            <a:avLst/>
          </a:prstGeom>
          <a:noFill/>
        </p:spPr>
        <p:txBody>
          <a:bodyPr wrap="none" rtlCol="0">
            <a:spAutoFit/>
          </a:bodyPr>
          <a:lstStyle/>
          <a:p>
            <a:r>
              <a:rPr kumimoji="1" lang="ja-JP" altLang="en-US" dirty="0">
                <a:solidFill>
                  <a:srgbClr val="E37F2D"/>
                </a:solidFill>
                <a:latin typeface="HGPｺﾞｼｯｸE" panose="020B0900000000000000" pitchFamily="50" charset="-128"/>
                <a:ea typeface="HGPｺﾞｼｯｸE" panose="020B0900000000000000" pitchFamily="50" charset="-128"/>
              </a:rPr>
              <a:t>令和８年度版</a:t>
            </a:r>
          </a:p>
        </p:txBody>
      </p:sp>
      <p:sp>
        <p:nvSpPr>
          <p:cNvPr id="3" name="テキスト ボックス 2">
            <a:extLst>
              <a:ext uri="{FF2B5EF4-FFF2-40B4-BE49-F238E27FC236}">
                <a16:creationId xmlns:a16="http://schemas.microsoft.com/office/drawing/2014/main" id="{18B51867-70AF-4989-92B4-D1E5EF70FB9C}"/>
              </a:ext>
            </a:extLst>
          </p:cNvPr>
          <p:cNvSpPr txBox="1"/>
          <p:nvPr/>
        </p:nvSpPr>
        <p:spPr>
          <a:xfrm>
            <a:off x="5553635" y="55572"/>
            <a:ext cx="3590366" cy="695127"/>
          </a:xfrm>
          <a:prstGeom prst="rect">
            <a:avLst/>
          </a:prstGeom>
          <a:noFill/>
        </p:spPr>
        <p:txBody>
          <a:bodyPr wrap="square" rtlCol="0">
            <a:spAutoFit/>
          </a:bodyPr>
          <a:lstStyle/>
          <a:p>
            <a:pPr>
              <a:lnSpc>
                <a:spcPts val="2500"/>
              </a:lnSpc>
            </a:pPr>
            <a:r>
              <a:rPr kumimoji="1" lang="ja-JP" altLang="en-US" sz="1500" dirty="0">
                <a:solidFill>
                  <a:schemeClr val="accent2"/>
                </a:solidFill>
              </a:rPr>
              <a:t>企画・制作／宮城県租税教育推進協議会、</a:t>
            </a:r>
            <a:endParaRPr kumimoji="1" lang="en-US" altLang="ja-JP" sz="1500" dirty="0">
              <a:solidFill>
                <a:schemeClr val="accent2"/>
              </a:solidFill>
            </a:endParaRPr>
          </a:p>
          <a:p>
            <a:pPr>
              <a:lnSpc>
                <a:spcPts val="2500"/>
              </a:lnSpc>
            </a:pPr>
            <a:r>
              <a:rPr kumimoji="1" lang="ja-JP" altLang="en-US" sz="1500" dirty="0">
                <a:solidFill>
                  <a:schemeClr val="accent2"/>
                </a:solidFill>
              </a:rPr>
              <a:t>　　　　　　　　仙台国税局</a:t>
            </a:r>
          </a:p>
        </p:txBody>
      </p:sp>
      <p:sp>
        <p:nvSpPr>
          <p:cNvPr id="4" name="テキスト ボックス 3">
            <a:extLst>
              <a:ext uri="{FF2B5EF4-FFF2-40B4-BE49-F238E27FC236}">
                <a16:creationId xmlns:a16="http://schemas.microsoft.com/office/drawing/2014/main" id="{0C8E7207-8E3D-473D-8CCC-E5A4CD8D4690}"/>
              </a:ext>
            </a:extLst>
          </p:cNvPr>
          <p:cNvSpPr txBox="1"/>
          <p:nvPr/>
        </p:nvSpPr>
        <p:spPr>
          <a:xfrm>
            <a:off x="5639360" y="19045"/>
            <a:ext cx="409015" cy="200055"/>
          </a:xfrm>
          <a:prstGeom prst="rect">
            <a:avLst/>
          </a:prstGeom>
          <a:noFill/>
        </p:spPr>
        <p:txBody>
          <a:bodyPr wrap="square" rtlCol="0">
            <a:spAutoFit/>
          </a:bodyPr>
          <a:lstStyle/>
          <a:p>
            <a:r>
              <a:rPr kumimoji="1" lang="ja-JP" altLang="en-US" sz="700" dirty="0">
                <a:solidFill>
                  <a:schemeClr val="accent2"/>
                </a:solidFill>
              </a:rPr>
              <a:t>きかく</a:t>
            </a:r>
          </a:p>
        </p:txBody>
      </p:sp>
      <p:sp>
        <p:nvSpPr>
          <p:cNvPr id="5" name="テキスト ボックス 4">
            <a:extLst>
              <a:ext uri="{FF2B5EF4-FFF2-40B4-BE49-F238E27FC236}">
                <a16:creationId xmlns:a16="http://schemas.microsoft.com/office/drawing/2014/main" id="{B08DE14B-79EA-4494-91C8-5CF3F559C764}"/>
              </a:ext>
            </a:extLst>
          </p:cNvPr>
          <p:cNvSpPr txBox="1"/>
          <p:nvPr/>
        </p:nvSpPr>
        <p:spPr>
          <a:xfrm>
            <a:off x="6649010" y="25"/>
            <a:ext cx="2333065" cy="200055"/>
          </a:xfrm>
          <a:prstGeom prst="rect">
            <a:avLst/>
          </a:prstGeom>
          <a:noFill/>
        </p:spPr>
        <p:txBody>
          <a:bodyPr wrap="square" rtlCol="0">
            <a:spAutoFit/>
          </a:bodyPr>
          <a:lstStyle/>
          <a:p>
            <a:r>
              <a:rPr kumimoji="1" lang="ja-JP" altLang="en-US" sz="700" dirty="0">
                <a:solidFill>
                  <a:schemeClr val="accent2"/>
                </a:solidFill>
              </a:rPr>
              <a:t>みや</a:t>
            </a:r>
            <a:r>
              <a:rPr kumimoji="1" lang="ja-JP" altLang="en-US" sz="700" dirty="0" err="1">
                <a:solidFill>
                  <a:schemeClr val="accent2"/>
                </a:solidFill>
              </a:rPr>
              <a:t>ぎけんそぜい</a:t>
            </a:r>
            <a:r>
              <a:rPr kumimoji="1" lang="ja-JP" altLang="en-US" sz="700" dirty="0">
                <a:solidFill>
                  <a:schemeClr val="accent2"/>
                </a:solidFill>
              </a:rPr>
              <a:t>きょういくすいしんきょうぎかい</a:t>
            </a:r>
          </a:p>
        </p:txBody>
      </p:sp>
      <p:sp>
        <p:nvSpPr>
          <p:cNvPr id="6" name="テキスト ボックス 5">
            <a:extLst>
              <a:ext uri="{FF2B5EF4-FFF2-40B4-BE49-F238E27FC236}">
                <a16:creationId xmlns:a16="http://schemas.microsoft.com/office/drawing/2014/main" id="{07FF2776-EB1F-4A31-A584-EC491FB7A791}"/>
              </a:ext>
            </a:extLst>
          </p:cNvPr>
          <p:cNvSpPr txBox="1"/>
          <p:nvPr/>
        </p:nvSpPr>
        <p:spPr>
          <a:xfrm>
            <a:off x="4325470" y="6315100"/>
            <a:ext cx="465605" cy="200055"/>
          </a:xfrm>
          <a:prstGeom prst="rect">
            <a:avLst/>
          </a:prstGeom>
          <a:noFill/>
        </p:spPr>
        <p:txBody>
          <a:bodyPr wrap="square" rtlCol="0">
            <a:spAutoFit/>
          </a:bodyPr>
          <a:lstStyle/>
          <a:p>
            <a:r>
              <a:rPr kumimoji="1" lang="ja-JP" altLang="en-US" sz="700" dirty="0">
                <a:solidFill>
                  <a:schemeClr val="accent2"/>
                </a:solidFill>
              </a:rPr>
              <a:t>そぜい</a:t>
            </a:r>
          </a:p>
        </p:txBody>
      </p:sp>
      <p:sp>
        <p:nvSpPr>
          <p:cNvPr id="7" name="テキスト ボックス 6">
            <a:extLst>
              <a:ext uri="{FF2B5EF4-FFF2-40B4-BE49-F238E27FC236}">
                <a16:creationId xmlns:a16="http://schemas.microsoft.com/office/drawing/2014/main" id="{9C573B1A-0521-4FBA-A5F8-72C3DB12DAD0}"/>
              </a:ext>
            </a:extLst>
          </p:cNvPr>
          <p:cNvSpPr txBox="1"/>
          <p:nvPr/>
        </p:nvSpPr>
        <p:spPr>
          <a:xfrm>
            <a:off x="6572810" y="332944"/>
            <a:ext cx="2333065" cy="200055"/>
          </a:xfrm>
          <a:prstGeom prst="rect">
            <a:avLst/>
          </a:prstGeom>
          <a:noFill/>
        </p:spPr>
        <p:txBody>
          <a:bodyPr wrap="square" rtlCol="0">
            <a:spAutoFit/>
          </a:bodyPr>
          <a:lstStyle/>
          <a:p>
            <a:r>
              <a:rPr kumimoji="1" lang="ja-JP" altLang="en-US" sz="700" dirty="0">
                <a:solidFill>
                  <a:schemeClr val="accent2"/>
                </a:solidFill>
              </a:rPr>
              <a:t>せんだいこく</a:t>
            </a:r>
            <a:r>
              <a:rPr kumimoji="1" lang="ja-JP" altLang="en-US" sz="700" dirty="0" err="1">
                <a:solidFill>
                  <a:schemeClr val="accent2"/>
                </a:solidFill>
              </a:rPr>
              <a:t>ぜいきょく</a:t>
            </a:r>
            <a:endParaRPr kumimoji="1" lang="ja-JP" altLang="en-US" sz="700" dirty="0">
              <a:solidFill>
                <a:schemeClr val="accent2"/>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a:extLst>
              <a:ext uri="{FF2B5EF4-FFF2-40B4-BE49-F238E27FC236}">
                <a16:creationId xmlns:a16="http://schemas.microsoft.com/office/drawing/2014/main" id="{06078298-83F3-CA7A-5A18-EFD064459A11}"/>
              </a:ext>
            </a:extLst>
          </p:cNvPr>
          <p:cNvSpPr/>
          <p:nvPr/>
        </p:nvSpPr>
        <p:spPr bwMode="auto">
          <a:xfrm>
            <a:off x="6265192" y="1398637"/>
            <a:ext cx="2697447" cy="4009516"/>
          </a:xfrm>
          <a:prstGeom prst="rect">
            <a:avLst/>
          </a:prstGeom>
          <a:solidFill>
            <a:srgbClr val="D3F1F5"/>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ja-JP" altLang="en-US" sz="2400" dirty="0">
              <a:latin typeface="+mn-ea"/>
            </a:endParaRPr>
          </a:p>
        </p:txBody>
      </p:sp>
      <p:sp>
        <p:nvSpPr>
          <p:cNvPr id="36" name="正方形/長方形 35">
            <a:extLst>
              <a:ext uri="{FF2B5EF4-FFF2-40B4-BE49-F238E27FC236}">
                <a16:creationId xmlns:a16="http://schemas.microsoft.com/office/drawing/2014/main" id="{9A23F97A-5065-E83E-4198-7094F3342CAC}"/>
              </a:ext>
            </a:extLst>
          </p:cNvPr>
          <p:cNvSpPr/>
          <p:nvPr/>
        </p:nvSpPr>
        <p:spPr bwMode="auto">
          <a:xfrm>
            <a:off x="6267166" y="1398637"/>
            <a:ext cx="2697447" cy="359818"/>
          </a:xfrm>
          <a:prstGeom prst="rect">
            <a:avLst/>
          </a:prstGeom>
          <a:solidFill>
            <a:srgbClr val="36BFD2"/>
          </a:solidFill>
          <a:ln w="635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spcBef>
                <a:spcPts val="0"/>
              </a:spcBef>
              <a:spcAft>
                <a:spcPts val="0"/>
              </a:spcAft>
            </a:pPr>
            <a:r>
              <a:rPr lang="ja-JP" altLang="en-US" sz="2000" dirty="0">
                <a:solidFill>
                  <a:schemeClr val="bg1"/>
                </a:solidFill>
                <a:latin typeface="HGPｺﾞｼｯｸE" panose="020B0900000000000000" pitchFamily="50" charset="-128"/>
                <a:ea typeface="HGPｺﾞｼｯｸE" panose="020B0900000000000000" pitchFamily="50" charset="-128"/>
              </a:rPr>
              <a:t>都道府県・市区町村</a:t>
            </a:r>
          </a:p>
        </p:txBody>
      </p:sp>
      <p:sp>
        <p:nvSpPr>
          <p:cNvPr id="8" name="正方形/長方形 7">
            <a:extLst>
              <a:ext uri="{FF2B5EF4-FFF2-40B4-BE49-F238E27FC236}">
                <a16:creationId xmlns:a16="http://schemas.microsoft.com/office/drawing/2014/main" id="{5B9414D7-1B5F-4105-CE8F-482DCA0E3E57}"/>
              </a:ext>
            </a:extLst>
          </p:cNvPr>
          <p:cNvSpPr/>
          <p:nvPr/>
        </p:nvSpPr>
        <p:spPr bwMode="auto">
          <a:xfrm>
            <a:off x="274551" y="1398637"/>
            <a:ext cx="2697447" cy="4009516"/>
          </a:xfrm>
          <a:prstGeom prst="rect">
            <a:avLst/>
          </a:prstGeom>
          <a:solidFill>
            <a:srgbClr val="EBFAE6"/>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37" name="正方形/長方形 36">
            <a:extLst>
              <a:ext uri="{FF2B5EF4-FFF2-40B4-BE49-F238E27FC236}">
                <a16:creationId xmlns:a16="http://schemas.microsoft.com/office/drawing/2014/main" id="{E1DBE90E-0BC6-AA31-2A5E-C5312173A7E5}"/>
              </a:ext>
            </a:extLst>
          </p:cNvPr>
          <p:cNvSpPr/>
          <p:nvPr/>
        </p:nvSpPr>
        <p:spPr bwMode="auto">
          <a:xfrm>
            <a:off x="274551" y="1398637"/>
            <a:ext cx="2697447" cy="359818"/>
          </a:xfrm>
          <a:prstGeom prst="rect">
            <a:avLst/>
          </a:prstGeom>
          <a:solidFill>
            <a:srgbClr val="92D050"/>
          </a:solidFill>
          <a:ln w="635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spcBef>
                <a:spcPts val="0"/>
              </a:spcBef>
              <a:spcAft>
                <a:spcPts val="0"/>
              </a:spcAft>
            </a:pPr>
            <a:r>
              <a:rPr lang="ja-JP" altLang="en-US" sz="2000" dirty="0">
                <a:solidFill>
                  <a:schemeClr val="bg1"/>
                </a:solidFill>
                <a:latin typeface="HGPｺﾞｼｯｸE" panose="020B0900000000000000" pitchFamily="50" charset="-128"/>
                <a:ea typeface="HGPｺﾞｼｯｸE" panose="020B0900000000000000" pitchFamily="50" charset="-128"/>
              </a:rPr>
              <a:t>国</a:t>
            </a:r>
          </a:p>
        </p:txBody>
      </p:sp>
      <p:sp>
        <p:nvSpPr>
          <p:cNvPr id="2" name="スライド番号プレースホルダー 1">
            <a:extLst>
              <a:ext uri="{FF2B5EF4-FFF2-40B4-BE49-F238E27FC236}">
                <a16:creationId xmlns:a16="http://schemas.microsoft.com/office/drawing/2014/main" id="{F8C8D8DD-739A-4461-966F-89E67B1D41F2}"/>
              </a:ext>
            </a:extLst>
          </p:cNvPr>
          <p:cNvSpPr>
            <a:spLocks noGrp="1"/>
          </p:cNvSpPr>
          <p:nvPr>
            <p:ph type="sldNum" sz="quarter" idx="4"/>
          </p:nvPr>
        </p:nvSpPr>
        <p:spPr/>
        <p:txBody>
          <a:bodyPr/>
          <a:lstStyle/>
          <a:p>
            <a:pPr>
              <a:defRPr/>
            </a:pPr>
            <a:fld id="{12C3962C-59A4-486A-8D44-A9781E017F69}" type="slidenum">
              <a:rPr lang="en-US" altLang="ja-JP" smtClean="0"/>
              <a:pPr>
                <a:defRPr/>
              </a:pPr>
              <a:t>10</a:t>
            </a:fld>
            <a:endParaRPr lang="en-US" altLang="ja-JP" dirty="0"/>
          </a:p>
        </p:txBody>
      </p:sp>
      <p:sp>
        <p:nvSpPr>
          <p:cNvPr id="4" name="Text Box 12">
            <a:extLst>
              <a:ext uri="{FF2B5EF4-FFF2-40B4-BE49-F238E27FC236}">
                <a16:creationId xmlns:a16="http://schemas.microsoft.com/office/drawing/2014/main" id="{1C3F0DC3-74C7-4706-A97B-3BF725E1A090}"/>
              </a:ext>
            </a:extLst>
          </p:cNvPr>
          <p:cNvSpPr txBox="1">
            <a:spLocks noChangeArrowheads="1"/>
          </p:cNvSpPr>
          <p:nvPr/>
        </p:nvSpPr>
        <p:spPr bwMode="auto">
          <a:xfrm>
            <a:off x="839740" y="75788"/>
            <a:ext cx="675216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dirty="0">
                <a:solidFill>
                  <a:srgbClr val="FFFFFF"/>
                </a:solidFill>
                <a:latin typeface="HGPｺﾞｼｯｸE" panose="020B0900000000000000" pitchFamily="50" charset="-128"/>
                <a:ea typeface="HGPｺﾞｼｯｸE" panose="020B0900000000000000" pitchFamily="50" charset="-128"/>
              </a:rPr>
              <a:t>税金の使い道はどうやって決めるの？</a:t>
            </a:r>
          </a:p>
        </p:txBody>
      </p:sp>
      <p:grpSp>
        <p:nvGrpSpPr>
          <p:cNvPr id="52" name="グループ化 51">
            <a:extLst>
              <a:ext uri="{FF2B5EF4-FFF2-40B4-BE49-F238E27FC236}">
                <a16:creationId xmlns:a16="http://schemas.microsoft.com/office/drawing/2014/main" id="{432E5319-C66E-8E3F-FFC9-9327750474CF}"/>
              </a:ext>
            </a:extLst>
          </p:cNvPr>
          <p:cNvGrpSpPr/>
          <p:nvPr/>
        </p:nvGrpSpPr>
        <p:grpSpPr>
          <a:xfrm>
            <a:off x="3389448" y="4667928"/>
            <a:ext cx="2454312" cy="1649842"/>
            <a:chOff x="3366125" y="4623324"/>
            <a:chExt cx="2454312" cy="1649842"/>
          </a:xfrm>
        </p:grpSpPr>
        <p:pic>
          <p:nvPicPr>
            <p:cNvPr id="11" name="図 10">
              <a:extLst>
                <a:ext uri="{FF2B5EF4-FFF2-40B4-BE49-F238E27FC236}">
                  <a16:creationId xmlns:a16="http://schemas.microsoft.com/office/drawing/2014/main" id="{CEB9B930-5908-867F-40C8-F61B7534D4D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712776" y="4623324"/>
              <a:ext cx="1761010" cy="1343915"/>
            </a:xfrm>
            <a:prstGeom prst="rect">
              <a:avLst/>
            </a:prstGeom>
          </p:spPr>
        </p:pic>
        <p:sp>
          <p:nvSpPr>
            <p:cNvPr id="12" name="四角形: 角を丸くする 11">
              <a:extLst>
                <a:ext uri="{FF2B5EF4-FFF2-40B4-BE49-F238E27FC236}">
                  <a16:creationId xmlns:a16="http://schemas.microsoft.com/office/drawing/2014/main" id="{9D963939-5C84-58DA-020E-B66E2CE7BD38}"/>
                </a:ext>
              </a:extLst>
            </p:cNvPr>
            <p:cNvSpPr/>
            <p:nvPr/>
          </p:nvSpPr>
          <p:spPr bwMode="auto">
            <a:xfrm>
              <a:off x="3366125" y="6011216"/>
              <a:ext cx="2454312" cy="261950"/>
            </a:xfrm>
            <a:prstGeom prst="roundRect">
              <a:avLst>
                <a:gd name="adj" fmla="val 50000"/>
              </a:avLst>
            </a:prstGeom>
            <a:solidFill>
              <a:srgbClr val="F0A620"/>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200" dirty="0">
                  <a:solidFill>
                    <a:schemeClr val="bg1"/>
                  </a:solidFill>
                  <a:latin typeface="+mn-ea"/>
                  <a:ea typeface="+mn-ea"/>
                </a:rPr>
                <a:t>国　民</a:t>
              </a:r>
              <a:endParaRPr kumimoji="1" lang="ja-JP" altLang="en-US" sz="1200" i="0" u="none" strike="noStrike" cap="none" normalizeH="0" baseline="0" dirty="0">
                <a:ln>
                  <a:noFill/>
                </a:ln>
                <a:solidFill>
                  <a:schemeClr val="bg1"/>
                </a:solidFill>
                <a:effectLst/>
                <a:latin typeface="+mn-ea"/>
                <a:ea typeface="+mn-ea"/>
              </a:endParaRPr>
            </a:p>
          </p:txBody>
        </p:sp>
      </p:grpSp>
      <p:pic>
        <p:nvPicPr>
          <p:cNvPr id="14" name="図 13">
            <a:extLst>
              <a:ext uri="{FF2B5EF4-FFF2-40B4-BE49-F238E27FC236}">
                <a16:creationId xmlns:a16="http://schemas.microsoft.com/office/drawing/2014/main" id="{AA5E12EC-B2D4-30A5-F145-AEF44C2944A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827468" y="4220291"/>
            <a:ext cx="1572895" cy="1179773"/>
          </a:xfrm>
          <a:prstGeom prst="rect">
            <a:avLst/>
          </a:prstGeom>
        </p:spPr>
      </p:pic>
      <p:sp>
        <p:nvSpPr>
          <p:cNvPr id="15" name="四角形: 角を丸くする 14">
            <a:extLst>
              <a:ext uri="{FF2B5EF4-FFF2-40B4-BE49-F238E27FC236}">
                <a16:creationId xmlns:a16="http://schemas.microsoft.com/office/drawing/2014/main" id="{7F15AA16-9161-55B9-655E-E306119DBDC5}"/>
              </a:ext>
            </a:extLst>
          </p:cNvPr>
          <p:cNvSpPr/>
          <p:nvPr/>
        </p:nvSpPr>
        <p:spPr bwMode="auto">
          <a:xfrm>
            <a:off x="6596044" y="3959290"/>
            <a:ext cx="2035742" cy="217276"/>
          </a:xfrm>
          <a:prstGeom prst="roundRect">
            <a:avLst>
              <a:gd name="adj" fmla="val 50000"/>
            </a:avLst>
          </a:prstGeom>
          <a:solidFill>
            <a:srgbClr val="36BFD2"/>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200">
                <a:solidFill>
                  <a:schemeClr val="bg1"/>
                </a:solidFill>
                <a:latin typeface="+mn-ea"/>
                <a:ea typeface="+mn-ea"/>
              </a:rPr>
              <a:t>都道府県・市区</a:t>
            </a:r>
            <a:r>
              <a:rPr lang="ja-JP" altLang="en-US" sz="1200" dirty="0">
                <a:solidFill>
                  <a:schemeClr val="bg1"/>
                </a:solidFill>
                <a:latin typeface="+mn-ea"/>
                <a:ea typeface="+mn-ea"/>
              </a:rPr>
              <a:t>町村の議会</a:t>
            </a:r>
            <a:endParaRPr kumimoji="1" lang="ja-JP" altLang="en-US" sz="1200" b="0" i="0" u="none" strike="noStrike" cap="none" normalizeH="0" baseline="0" dirty="0">
              <a:ln>
                <a:noFill/>
              </a:ln>
              <a:solidFill>
                <a:schemeClr val="bg1"/>
              </a:solidFill>
              <a:effectLst/>
              <a:latin typeface="+mn-ea"/>
              <a:ea typeface="+mn-ea"/>
            </a:endParaRPr>
          </a:p>
        </p:txBody>
      </p:sp>
      <p:pic>
        <p:nvPicPr>
          <p:cNvPr id="9" name="図 8">
            <a:extLst>
              <a:ext uri="{FF2B5EF4-FFF2-40B4-BE49-F238E27FC236}">
                <a16:creationId xmlns:a16="http://schemas.microsoft.com/office/drawing/2014/main" id="{EF049104-00F7-534C-BABE-14D909E17B4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833634" y="4277205"/>
            <a:ext cx="1579281" cy="1046564"/>
          </a:xfrm>
          <a:prstGeom prst="rect">
            <a:avLst/>
          </a:prstGeom>
        </p:spPr>
      </p:pic>
      <p:sp>
        <p:nvSpPr>
          <p:cNvPr id="16" name="四角形: 角を丸くする 15">
            <a:extLst>
              <a:ext uri="{FF2B5EF4-FFF2-40B4-BE49-F238E27FC236}">
                <a16:creationId xmlns:a16="http://schemas.microsoft.com/office/drawing/2014/main" id="{32111A0A-D9DE-9E4A-0A01-CADEAAAAFE08}"/>
              </a:ext>
            </a:extLst>
          </p:cNvPr>
          <p:cNvSpPr/>
          <p:nvPr/>
        </p:nvSpPr>
        <p:spPr bwMode="auto">
          <a:xfrm>
            <a:off x="605403" y="3959290"/>
            <a:ext cx="2035742" cy="217276"/>
          </a:xfrm>
          <a:prstGeom prst="roundRect">
            <a:avLst>
              <a:gd name="adj" fmla="val 50000"/>
            </a:avLst>
          </a:prstGeom>
          <a:solidFill>
            <a:srgbClr val="92D050"/>
          </a:solidFill>
          <a:ln w="6350" cap="flat" cmpd="sng" algn="ctr">
            <a:noFill/>
            <a:prstDash val="solid"/>
            <a:round/>
            <a:headEnd type="none" w="med" len="med"/>
            <a:tailEnd type="none" w="med" len="med"/>
          </a:ln>
          <a:effectLst/>
        </p:spPr>
        <p:txBody>
          <a:bodyPr vert="horz" wrap="square" lIns="91440" tIns="0" rIns="9144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chemeClr val="bg1"/>
                </a:solidFill>
                <a:effectLst/>
                <a:latin typeface="+mn-ea"/>
                <a:ea typeface="+mn-ea"/>
              </a:rPr>
              <a:t>国会</a:t>
            </a:r>
          </a:p>
        </p:txBody>
      </p:sp>
      <p:sp>
        <p:nvSpPr>
          <p:cNvPr id="10" name="四角形: 角を丸くする 9">
            <a:extLst>
              <a:ext uri="{FF2B5EF4-FFF2-40B4-BE49-F238E27FC236}">
                <a16:creationId xmlns:a16="http://schemas.microsoft.com/office/drawing/2014/main" id="{363AE05F-8E84-DE22-4E72-E6B2FC5F0E0A}"/>
              </a:ext>
            </a:extLst>
          </p:cNvPr>
          <p:cNvSpPr/>
          <p:nvPr/>
        </p:nvSpPr>
        <p:spPr bwMode="auto">
          <a:xfrm>
            <a:off x="604474" y="1970636"/>
            <a:ext cx="2037600" cy="216000"/>
          </a:xfrm>
          <a:prstGeom prst="roundRect">
            <a:avLst>
              <a:gd name="adj" fmla="val 50000"/>
            </a:avLst>
          </a:prstGeom>
          <a:solidFill>
            <a:srgbClr val="92D050"/>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r>
              <a:rPr lang="ja-JP" altLang="en-US" sz="1200" dirty="0">
                <a:solidFill>
                  <a:schemeClr val="bg1"/>
                </a:solidFill>
                <a:latin typeface="+mn-ea"/>
                <a:ea typeface="+mn-ea"/>
              </a:rPr>
              <a:t>内　閣</a:t>
            </a:r>
          </a:p>
        </p:txBody>
      </p:sp>
      <p:pic>
        <p:nvPicPr>
          <p:cNvPr id="18" name="図 17" descr="建物, 障子, ウィンドウ, 時計 が含まれている画像&#10;&#10;自動的に生成された説明">
            <a:extLst>
              <a:ext uri="{FF2B5EF4-FFF2-40B4-BE49-F238E27FC236}">
                <a16:creationId xmlns:a16="http://schemas.microsoft.com/office/drawing/2014/main" id="{39723599-2025-BDA2-3D90-50518927861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7692" y="2367034"/>
            <a:ext cx="1351165" cy="987761"/>
          </a:xfrm>
          <a:prstGeom prst="rect">
            <a:avLst/>
          </a:prstGeom>
        </p:spPr>
      </p:pic>
      <p:sp>
        <p:nvSpPr>
          <p:cNvPr id="25" name="矢印: 折線 24">
            <a:extLst>
              <a:ext uri="{FF2B5EF4-FFF2-40B4-BE49-F238E27FC236}">
                <a16:creationId xmlns:a16="http://schemas.microsoft.com/office/drawing/2014/main" id="{C04F0C98-18EA-6E10-8A0F-4F8D5996DE91}"/>
              </a:ext>
            </a:extLst>
          </p:cNvPr>
          <p:cNvSpPr/>
          <p:nvPr/>
        </p:nvSpPr>
        <p:spPr>
          <a:xfrm flipH="1">
            <a:off x="2959741" y="3617016"/>
            <a:ext cx="1419873" cy="1006936"/>
          </a:xfrm>
          <a:prstGeom prst="bentArrow">
            <a:avLst>
              <a:gd name="adj1" fmla="val 20562"/>
              <a:gd name="adj2" fmla="val 20248"/>
              <a:gd name="adj3" fmla="val 21991"/>
              <a:gd name="adj4" fmla="val 13849"/>
            </a:avLst>
          </a:prstGeom>
          <a:solidFill>
            <a:srgbClr val="F0A620"/>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endParaRPr lang="ja-JP" altLang="en-US" sz="1200">
              <a:solidFill>
                <a:schemeClr val="bg1"/>
              </a:solidFill>
              <a:latin typeface="+mn-ea"/>
            </a:endParaRPr>
          </a:p>
        </p:txBody>
      </p:sp>
      <p:sp>
        <p:nvSpPr>
          <p:cNvPr id="27" name="矢印: 折線 26">
            <a:extLst>
              <a:ext uri="{FF2B5EF4-FFF2-40B4-BE49-F238E27FC236}">
                <a16:creationId xmlns:a16="http://schemas.microsoft.com/office/drawing/2014/main" id="{6A3D39FB-99E5-3616-D335-B0B0A0FBB3E6}"/>
              </a:ext>
            </a:extLst>
          </p:cNvPr>
          <p:cNvSpPr/>
          <p:nvPr/>
        </p:nvSpPr>
        <p:spPr>
          <a:xfrm>
            <a:off x="4683641" y="1379865"/>
            <a:ext cx="1546369" cy="3244088"/>
          </a:xfrm>
          <a:prstGeom prst="bentArrow">
            <a:avLst>
              <a:gd name="adj1" fmla="val 14214"/>
              <a:gd name="adj2" fmla="val 14885"/>
              <a:gd name="adj3" fmla="val 12859"/>
              <a:gd name="adj4" fmla="val 19948"/>
            </a:avLst>
          </a:prstGeom>
          <a:solidFill>
            <a:srgbClr val="69CFDD"/>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spcBef>
                <a:spcPts val="0"/>
              </a:spcBef>
              <a:spcAft>
                <a:spcPts val="0"/>
              </a:spcAft>
            </a:pPr>
            <a:endParaRPr lang="ja-JP" altLang="en-US" sz="2000">
              <a:solidFill>
                <a:schemeClr val="bg1"/>
              </a:solidFill>
              <a:latin typeface="HGPｺﾞｼｯｸE" panose="020B0900000000000000" pitchFamily="50" charset="-128"/>
              <a:ea typeface="HGPｺﾞｼｯｸE" panose="020B0900000000000000" pitchFamily="50" charset="-128"/>
            </a:endParaRPr>
          </a:p>
        </p:txBody>
      </p:sp>
      <p:sp>
        <p:nvSpPr>
          <p:cNvPr id="28" name="矢印: 折線 27">
            <a:extLst>
              <a:ext uri="{FF2B5EF4-FFF2-40B4-BE49-F238E27FC236}">
                <a16:creationId xmlns:a16="http://schemas.microsoft.com/office/drawing/2014/main" id="{CFC0A2BF-7A9E-B1AF-7E2F-5B2BA6569C23}"/>
              </a:ext>
            </a:extLst>
          </p:cNvPr>
          <p:cNvSpPr/>
          <p:nvPr/>
        </p:nvSpPr>
        <p:spPr>
          <a:xfrm flipH="1">
            <a:off x="2982887" y="1379864"/>
            <a:ext cx="1714149" cy="3244088"/>
          </a:xfrm>
          <a:prstGeom prst="bentArrow">
            <a:avLst>
              <a:gd name="adj1" fmla="val 14214"/>
              <a:gd name="adj2" fmla="val 12891"/>
              <a:gd name="adj3" fmla="val 14145"/>
              <a:gd name="adj4" fmla="val 19259"/>
            </a:avLst>
          </a:prstGeom>
          <a:solidFill>
            <a:srgbClr val="92D050"/>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spcBef>
                <a:spcPts val="0"/>
              </a:spcBef>
              <a:spcAft>
                <a:spcPts val="0"/>
              </a:spcAft>
            </a:pPr>
            <a:endParaRPr lang="ja-JP" altLang="en-US" sz="2000">
              <a:solidFill>
                <a:schemeClr val="bg1"/>
              </a:solidFill>
              <a:latin typeface="HGPｺﾞｼｯｸE" panose="020B0900000000000000" pitchFamily="50" charset="-128"/>
              <a:ea typeface="HGPｺﾞｼｯｸE" panose="020B0900000000000000" pitchFamily="50" charset="-128"/>
            </a:endParaRPr>
          </a:p>
        </p:txBody>
      </p:sp>
      <p:sp>
        <p:nvSpPr>
          <p:cNvPr id="5" name="四角形: 角を丸くする 4">
            <a:extLst>
              <a:ext uri="{FF2B5EF4-FFF2-40B4-BE49-F238E27FC236}">
                <a16:creationId xmlns:a16="http://schemas.microsoft.com/office/drawing/2014/main" id="{95DA75A0-3AD7-F5CF-46CD-89A3353D9935}"/>
              </a:ext>
            </a:extLst>
          </p:cNvPr>
          <p:cNvSpPr/>
          <p:nvPr/>
        </p:nvSpPr>
        <p:spPr bwMode="auto">
          <a:xfrm>
            <a:off x="6596044" y="1969360"/>
            <a:ext cx="2035742" cy="217276"/>
          </a:xfrm>
          <a:prstGeom prst="roundRect">
            <a:avLst>
              <a:gd name="adj" fmla="val 50000"/>
            </a:avLst>
          </a:prstGeom>
          <a:solidFill>
            <a:srgbClr val="36BFD2"/>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defTabSz="914400" fontAlgn="base">
              <a:spcBef>
                <a:spcPct val="0"/>
              </a:spcBef>
              <a:spcAft>
                <a:spcPct val="0"/>
              </a:spcAft>
            </a:pPr>
            <a:r>
              <a:rPr lang="ja-JP" altLang="en-US" sz="1200" dirty="0">
                <a:solidFill>
                  <a:schemeClr val="bg1"/>
                </a:solidFill>
                <a:latin typeface="+mn-ea"/>
                <a:ea typeface="+mn-ea"/>
              </a:rPr>
              <a:t>都道府県</a:t>
            </a:r>
            <a:r>
              <a:rPr lang="ja-JP" altLang="en-US" sz="1200" dirty="0">
                <a:solidFill>
                  <a:schemeClr val="bg1"/>
                </a:solidFill>
                <a:latin typeface="+mn-ea"/>
              </a:rPr>
              <a:t>知事・市区町村長</a:t>
            </a:r>
            <a:endParaRPr kumimoji="1" lang="ja-JP" altLang="en-US" sz="1200" b="0" i="0" u="none" strike="noStrike" cap="none" normalizeH="0" baseline="0" dirty="0">
              <a:ln>
                <a:noFill/>
              </a:ln>
              <a:solidFill>
                <a:schemeClr val="bg1"/>
              </a:solidFill>
              <a:effectLst/>
              <a:latin typeface="+mn-ea"/>
              <a:ea typeface="+mn-ea"/>
            </a:endParaRPr>
          </a:p>
        </p:txBody>
      </p:sp>
      <p:pic>
        <p:nvPicPr>
          <p:cNvPr id="34" name="図 33">
            <a:extLst>
              <a:ext uri="{FF2B5EF4-FFF2-40B4-BE49-F238E27FC236}">
                <a16:creationId xmlns:a16="http://schemas.microsoft.com/office/drawing/2014/main" id="{CEC6CB36-55B2-5BFD-1315-2E86F150188F}"/>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6792285" y="2405857"/>
            <a:ext cx="1643261" cy="910114"/>
          </a:xfrm>
          <a:prstGeom prst="rect">
            <a:avLst/>
          </a:prstGeom>
        </p:spPr>
      </p:pic>
      <p:sp>
        <p:nvSpPr>
          <p:cNvPr id="39" name="二等辺三角形 38">
            <a:extLst>
              <a:ext uri="{FF2B5EF4-FFF2-40B4-BE49-F238E27FC236}">
                <a16:creationId xmlns:a16="http://schemas.microsoft.com/office/drawing/2014/main" id="{73A09FA1-33B8-7758-BF93-BC49190DDCED}"/>
              </a:ext>
            </a:extLst>
          </p:cNvPr>
          <p:cNvSpPr/>
          <p:nvPr/>
        </p:nvSpPr>
        <p:spPr>
          <a:xfrm rot="10800000">
            <a:off x="1057314" y="5416942"/>
            <a:ext cx="1131921" cy="254096"/>
          </a:xfrm>
          <a:prstGeom prst="triangle">
            <a:avLst/>
          </a:prstGeom>
          <a:gradFill>
            <a:gsLst>
              <a:gs pos="0">
                <a:srgbClr val="78B832"/>
              </a:gs>
              <a:gs pos="100000">
                <a:srgbClr val="B8E08C">
                  <a:alpha val="0"/>
                </a:srgbClr>
              </a:gs>
            </a:gsLst>
            <a:lin ang="5400000" scaled="1"/>
          </a:gra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endParaRPr lang="ja-JP" altLang="en-US" sz="1200">
              <a:solidFill>
                <a:schemeClr val="bg1"/>
              </a:solidFill>
              <a:latin typeface="+mn-ea"/>
            </a:endParaRPr>
          </a:p>
        </p:txBody>
      </p:sp>
      <p:grpSp>
        <p:nvGrpSpPr>
          <p:cNvPr id="65" name="グループ化 64">
            <a:extLst>
              <a:ext uri="{FF2B5EF4-FFF2-40B4-BE49-F238E27FC236}">
                <a16:creationId xmlns:a16="http://schemas.microsoft.com/office/drawing/2014/main" id="{ED79D065-4590-9E73-95BD-705919D5DCF2}"/>
              </a:ext>
            </a:extLst>
          </p:cNvPr>
          <p:cNvGrpSpPr/>
          <p:nvPr/>
        </p:nvGrpSpPr>
        <p:grpSpPr>
          <a:xfrm>
            <a:off x="1057314" y="3430579"/>
            <a:ext cx="1131921" cy="455443"/>
            <a:chOff x="1057313" y="3173604"/>
            <a:chExt cx="1131921" cy="455443"/>
          </a:xfrm>
        </p:grpSpPr>
        <p:sp>
          <p:nvSpPr>
            <p:cNvPr id="43" name="二等辺三角形 42">
              <a:extLst>
                <a:ext uri="{FF2B5EF4-FFF2-40B4-BE49-F238E27FC236}">
                  <a16:creationId xmlns:a16="http://schemas.microsoft.com/office/drawing/2014/main" id="{78CB898E-FD6B-4B5A-A9A5-2EA0B8E17025}"/>
                </a:ext>
              </a:extLst>
            </p:cNvPr>
            <p:cNvSpPr/>
            <p:nvPr/>
          </p:nvSpPr>
          <p:spPr>
            <a:xfrm rot="10800000">
              <a:off x="1057313" y="3382470"/>
              <a:ext cx="1131921" cy="246577"/>
            </a:xfrm>
            <a:prstGeom prst="triangle">
              <a:avLst/>
            </a:prstGeom>
            <a:gradFill>
              <a:gsLst>
                <a:gs pos="0">
                  <a:srgbClr val="78B832"/>
                </a:gs>
                <a:gs pos="100000">
                  <a:srgbClr val="B8E08C">
                    <a:alpha val="0"/>
                  </a:srgbClr>
                </a:gs>
              </a:gsLst>
              <a:lin ang="5400000" scaled="1"/>
            </a:gra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endParaRPr lang="ja-JP" altLang="en-US" sz="1200">
                <a:solidFill>
                  <a:schemeClr val="bg1"/>
                </a:solidFill>
                <a:latin typeface="+mn-ea"/>
              </a:endParaRPr>
            </a:p>
          </p:txBody>
        </p:sp>
        <p:sp>
          <p:nvSpPr>
            <p:cNvPr id="35" name="テキスト ボックス 34">
              <a:extLst>
                <a:ext uri="{FF2B5EF4-FFF2-40B4-BE49-F238E27FC236}">
                  <a16:creationId xmlns:a16="http://schemas.microsoft.com/office/drawing/2014/main" id="{0589ED85-E024-54C3-C078-BED4CEF3523B}"/>
                </a:ext>
              </a:extLst>
            </p:cNvPr>
            <p:cNvSpPr txBox="1"/>
            <p:nvPr/>
          </p:nvSpPr>
          <p:spPr>
            <a:xfrm>
              <a:off x="1071681" y="3173604"/>
              <a:ext cx="1103187" cy="270652"/>
            </a:xfrm>
            <a:prstGeom prst="rect">
              <a:avLst/>
            </a:prstGeom>
            <a:noFill/>
          </p:spPr>
          <p:txBody>
            <a:bodyPr wrap="none" rtlCol="0">
              <a:spAutoFit/>
            </a:bodyPr>
            <a:lstStyle/>
            <a:p>
              <a:pPr>
                <a:lnSpc>
                  <a:spcPct val="110000"/>
                </a:lnSpc>
                <a:spcBef>
                  <a:spcPts val="0"/>
                </a:spcBef>
                <a:spcAft>
                  <a:spcPts val="0"/>
                </a:spcAft>
              </a:pPr>
              <a:r>
                <a:rPr lang="ja-JP" altLang="en-US" sz="1200" dirty="0">
                  <a:solidFill>
                    <a:srgbClr val="6BA42C"/>
                  </a:solidFill>
                  <a:latin typeface="HGPｺﾞｼｯｸE" panose="020B0900000000000000" pitchFamily="50" charset="-128"/>
                  <a:ea typeface="HGPｺﾞｼｯｸE" panose="020B0900000000000000" pitchFamily="50" charset="-128"/>
                </a:rPr>
                <a:t>予算案の提出</a:t>
              </a:r>
              <a:endParaRPr lang="en-US" altLang="ja-JP" sz="1200" dirty="0">
                <a:solidFill>
                  <a:srgbClr val="6BA42C"/>
                </a:solidFill>
                <a:latin typeface="HGPｺﾞｼｯｸE" panose="020B0900000000000000" pitchFamily="50" charset="-128"/>
                <a:ea typeface="HGPｺﾞｼｯｸE" panose="020B0900000000000000" pitchFamily="50" charset="-128"/>
              </a:endParaRPr>
            </a:p>
          </p:txBody>
        </p:sp>
      </p:grpSp>
      <p:sp>
        <p:nvSpPr>
          <p:cNvPr id="44" name="二等辺三角形 43">
            <a:extLst>
              <a:ext uri="{FF2B5EF4-FFF2-40B4-BE49-F238E27FC236}">
                <a16:creationId xmlns:a16="http://schemas.microsoft.com/office/drawing/2014/main" id="{75BF3ECA-EA6A-2C0E-15E5-2530A01F387B}"/>
              </a:ext>
            </a:extLst>
          </p:cNvPr>
          <p:cNvSpPr/>
          <p:nvPr/>
        </p:nvSpPr>
        <p:spPr>
          <a:xfrm rot="10800000">
            <a:off x="7047953" y="5416942"/>
            <a:ext cx="1131921" cy="254096"/>
          </a:xfrm>
          <a:prstGeom prst="triangle">
            <a:avLst/>
          </a:prstGeom>
          <a:gradFill>
            <a:gsLst>
              <a:gs pos="0">
                <a:srgbClr val="2BA3D9"/>
              </a:gs>
              <a:gs pos="100000">
                <a:srgbClr val="A0D6EE">
                  <a:alpha val="0"/>
                </a:srgbClr>
              </a:gs>
            </a:gsLst>
            <a:lin ang="5400000" scaled="1"/>
          </a:gra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endParaRPr lang="ja-JP" altLang="en-US" sz="1200" dirty="0">
              <a:solidFill>
                <a:schemeClr val="bg1"/>
              </a:solidFill>
              <a:latin typeface="+mn-ea"/>
            </a:endParaRPr>
          </a:p>
        </p:txBody>
      </p:sp>
      <p:sp>
        <p:nvSpPr>
          <p:cNvPr id="24" name="矢印: 折線 23">
            <a:extLst>
              <a:ext uri="{FF2B5EF4-FFF2-40B4-BE49-F238E27FC236}">
                <a16:creationId xmlns:a16="http://schemas.microsoft.com/office/drawing/2014/main" id="{E741516D-8970-F070-8314-E4E879021597}"/>
              </a:ext>
            </a:extLst>
          </p:cNvPr>
          <p:cNvSpPr/>
          <p:nvPr/>
        </p:nvSpPr>
        <p:spPr>
          <a:xfrm>
            <a:off x="4993016" y="2196923"/>
            <a:ext cx="1270202" cy="2445537"/>
          </a:xfrm>
          <a:prstGeom prst="bentArrow">
            <a:avLst>
              <a:gd name="adj1" fmla="val 17111"/>
              <a:gd name="adj2" fmla="val 15139"/>
              <a:gd name="adj3" fmla="val 15139"/>
              <a:gd name="adj4" fmla="val 23375"/>
            </a:avLst>
          </a:prstGeom>
          <a:solidFill>
            <a:srgbClr val="F0A620"/>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endParaRPr lang="ja-JP" altLang="en-US" sz="1200">
              <a:solidFill>
                <a:schemeClr val="bg1"/>
              </a:solidFill>
              <a:latin typeface="+mn-ea"/>
            </a:endParaRPr>
          </a:p>
        </p:txBody>
      </p:sp>
      <p:sp>
        <p:nvSpPr>
          <p:cNvPr id="46" name="矢印: 折線 45">
            <a:extLst>
              <a:ext uri="{FF2B5EF4-FFF2-40B4-BE49-F238E27FC236}">
                <a16:creationId xmlns:a16="http://schemas.microsoft.com/office/drawing/2014/main" id="{0DA89158-7929-B613-2F20-FDA57930EC4D}"/>
              </a:ext>
            </a:extLst>
          </p:cNvPr>
          <p:cNvSpPr/>
          <p:nvPr/>
        </p:nvSpPr>
        <p:spPr>
          <a:xfrm>
            <a:off x="5004567" y="3661465"/>
            <a:ext cx="1258651" cy="527794"/>
          </a:xfrm>
          <a:prstGeom prst="bentArrow">
            <a:avLst>
              <a:gd name="adj1" fmla="val 38976"/>
              <a:gd name="adj2" fmla="val 31876"/>
              <a:gd name="adj3" fmla="val 28637"/>
              <a:gd name="adj4" fmla="val 43750"/>
            </a:avLst>
          </a:prstGeom>
          <a:solidFill>
            <a:srgbClr val="F0A620"/>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endParaRPr lang="ja-JP" altLang="en-US" sz="1200">
              <a:solidFill>
                <a:schemeClr val="bg1"/>
              </a:solidFill>
              <a:latin typeface="+mn-ea"/>
            </a:endParaRPr>
          </a:p>
        </p:txBody>
      </p:sp>
      <p:grpSp>
        <p:nvGrpSpPr>
          <p:cNvPr id="70" name="グループ化 69">
            <a:extLst>
              <a:ext uri="{FF2B5EF4-FFF2-40B4-BE49-F238E27FC236}">
                <a16:creationId xmlns:a16="http://schemas.microsoft.com/office/drawing/2014/main" id="{A52335EC-F554-6A93-9926-BD46A59913AE}"/>
              </a:ext>
            </a:extLst>
          </p:cNvPr>
          <p:cNvGrpSpPr/>
          <p:nvPr/>
        </p:nvGrpSpPr>
        <p:grpSpPr>
          <a:xfrm>
            <a:off x="274551" y="5671510"/>
            <a:ext cx="2697447" cy="637215"/>
            <a:chOff x="274551" y="5671510"/>
            <a:chExt cx="2697447" cy="637215"/>
          </a:xfrm>
        </p:grpSpPr>
        <p:sp>
          <p:nvSpPr>
            <p:cNvPr id="19" name="正方形/長方形 18">
              <a:extLst>
                <a:ext uri="{FF2B5EF4-FFF2-40B4-BE49-F238E27FC236}">
                  <a16:creationId xmlns:a16="http://schemas.microsoft.com/office/drawing/2014/main" id="{A4554ED2-AEF6-932E-6FDA-6EC75DD1B87C}"/>
                </a:ext>
              </a:extLst>
            </p:cNvPr>
            <p:cNvSpPr/>
            <p:nvPr/>
          </p:nvSpPr>
          <p:spPr bwMode="auto">
            <a:xfrm>
              <a:off x="274551" y="5671510"/>
              <a:ext cx="2697447" cy="637215"/>
            </a:xfrm>
            <a:prstGeom prst="rect">
              <a:avLst/>
            </a:prstGeom>
            <a:solidFill>
              <a:srgbClr val="EBFAE6"/>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38" name="正方形/長方形 37">
              <a:extLst>
                <a:ext uri="{FF2B5EF4-FFF2-40B4-BE49-F238E27FC236}">
                  <a16:creationId xmlns:a16="http://schemas.microsoft.com/office/drawing/2014/main" id="{54F5428C-7051-C6FF-F2CF-59A923993550}"/>
                </a:ext>
              </a:extLst>
            </p:cNvPr>
            <p:cNvSpPr/>
            <p:nvPr/>
          </p:nvSpPr>
          <p:spPr bwMode="auto">
            <a:xfrm>
              <a:off x="274551" y="5682870"/>
              <a:ext cx="2697447" cy="261950"/>
            </a:xfrm>
            <a:prstGeom prst="rect">
              <a:avLst/>
            </a:prstGeom>
            <a:solidFill>
              <a:srgbClr val="92D050"/>
            </a:solidFill>
            <a:ln w="635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spcBef>
                  <a:spcPts val="0"/>
                </a:spcBef>
                <a:spcAft>
                  <a:spcPts val="0"/>
                </a:spcAft>
              </a:pPr>
              <a:r>
                <a:rPr lang="ja-JP" altLang="en-US" sz="1400" dirty="0">
                  <a:solidFill>
                    <a:schemeClr val="bg1"/>
                  </a:solidFill>
                  <a:latin typeface="HGPｺﾞｼｯｸE" panose="020B0900000000000000" pitchFamily="50" charset="-128"/>
                  <a:ea typeface="HGPｺﾞｼｯｸE" panose="020B0900000000000000" pitchFamily="50" charset="-128"/>
                </a:rPr>
                <a:t>議決</a:t>
              </a:r>
            </a:p>
          </p:txBody>
        </p:sp>
        <p:sp>
          <p:nvSpPr>
            <p:cNvPr id="48" name="テキスト ボックス 47">
              <a:extLst>
                <a:ext uri="{FF2B5EF4-FFF2-40B4-BE49-F238E27FC236}">
                  <a16:creationId xmlns:a16="http://schemas.microsoft.com/office/drawing/2014/main" id="{DCB5D93F-F31C-AB28-5B95-594815F0142F}"/>
                </a:ext>
              </a:extLst>
            </p:cNvPr>
            <p:cNvSpPr txBox="1"/>
            <p:nvPr/>
          </p:nvSpPr>
          <p:spPr>
            <a:xfrm>
              <a:off x="318269" y="5981062"/>
              <a:ext cx="2491388" cy="270652"/>
            </a:xfrm>
            <a:prstGeom prst="rect">
              <a:avLst/>
            </a:prstGeom>
            <a:noFill/>
          </p:spPr>
          <p:txBody>
            <a:bodyPr wrap="none" rtlCol="0">
              <a:spAutoFit/>
            </a:bodyPr>
            <a:lstStyle/>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国会の話合いで予算が決まります。</a:t>
              </a:r>
              <a:endParaRPr lang="en-US" altLang="ja-JP" sz="1200" dirty="0">
                <a:latin typeface="HGPｺﾞｼｯｸE" panose="020B0900000000000000" pitchFamily="50" charset="-128"/>
                <a:ea typeface="HGPｺﾞｼｯｸE" panose="020B0900000000000000" pitchFamily="50" charset="-128"/>
              </a:endParaRPr>
            </a:p>
          </p:txBody>
        </p:sp>
      </p:grpSp>
      <p:grpSp>
        <p:nvGrpSpPr>
          <p:cNvPr id="71" name="グループ化 70">
            <a:extLst>
              <a:ext uri="{FF2B5EF4-FFF2-40B4-BE49-F238E27FC236}">
                <a16:creationId xmlns:a16="http://schemas.microsoft.com/office/drawing/2014/main" id="{2935E93B-B5FC-202C-633E-34B5EAD4BAF1}"/>
              </a:ext>
            </a:extLst>
          </p:cNvPr>
          <p:cNvGrpSpPr/>
          <p:nvPr/>
        </p:nvGrpSpPr>
        <p:grpSpPr>
          <a:xfrm>
            <a:off x="6263218" y="5671510"/>
            <a:ext cx="2697447" cy="637215"/>
            <a:chOff x="6263218" y="5671510"/>
            <a:chExt cx="2697447" cy="637215"/>
          </a:xfrm>
        </p:grpSpPr>
        <p:sp>
          <p:nvSpPr>
            <p:cNvPr id="40" name="正方形/長方形 39">
              <a:extLst>
                <a:ext uri="{FF2B5EF4-FFF2-40B4-BE49-F238E27FC236}">
                  <a16:creationId xmlns:a16="http://schemas.microsoft.com/office/drawing/2014/main" id="{147533CF-7DFC-47D2-02EB-8027F45A2FD9}"/>
                </a:ext>
              </a:extLst>
            </p:cNvPr>
            <p:cNvSpPr/>
            <p:nvPr/>
          </p:nvSpPr>
          <p:spPr bwMode="auto">
            <a:xfrm>
              <a:off x="6263218" y="5671510"/>
              <a:ext cx="2697447" cy="637215"/>
            </a:xfrm>
            <a:prstGeom prst="rect">
              <a:avLst/>
            </a:prstGeom>
            <a:solidFill>
              <a:srgbClr val="D3F1F5"/>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ja-JP" altLang="en-US" sz="2400" dirty="0">
                <a:latin typeface="+mn-ea"/>
              </a:endParaRPr>
            </a:p>
          </p:txBody>
        </p:sp>
        <p:sp>
          <p:nvSpPr>
            <p:cNvPr id="41" name="正方形/長方形 40">
              <a:extLst>
                <a:ext uri="{FF2B5EF4-FFF2-40B4-BE49-F238E27FC236}">
                  <a16:creationId xmlns:a16="http://schemas.microsoft.com/office/drawing/2014/main" id="{5F7409B4-B405-D1E1-602A-22FFFA51DC1D}"/>
                </a:ext>
              </a:extLst>
            </p:cNvPr>
            <p:cNvSpPr/>
            <p:nvPr/>
          </p:nvSpPr>
          <p:spPr bwMode="auto">
            <a:xfrm>
              <a:off x="6263218" y="5682870"/>
              <a:ext cx="2697447" cy="261950"/>
            </a:xfrm>
            <a:prstGeom prst="rect">
              <a:avLst/>
            </a:prstGeom>
            <a:solidFill>
              <a:srgbClr val="36BFD2"/>
            </a:solidFill>
            <a:ln w="635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spcBef>
                  <a:spcPts val="0"/>
                </a:spcBef>
                <a:spcAft>
                  <a:spcPts val="0"/>
                </a:spcAft>
              </a:pPr>
              <a:r>
                <a:rPr lang="ja-JP" altLang="en-US" sz="1400" dirty="0">
                  <a:solidFill>
                    <a:schemeClr val="bg1"/>
                  </a:solidFill>
                  <a:latin typeface="HGPｺﾞｼｯｸE" panose="020B0900000000000000" pitchFamily="50" charset="-128"/>
                  <a:ea typeface="HGPｺﾞｼｯｸE" panose="020B0900000000000000" pitchFamily="50" charset="-128"/>
                </a:rPr>
                <a:t>議決</a:t>
              </a:r>
            </a:p>
          </p:txBody>
        </p:sp>
        <p:sp>
          <p:nvSpPr>
            <p:cNvPr id="49" name="テキスト ボックス 48">
              <a:extLst>
                <a:ext uri="{FF2B5EF4-FFF2-40B4-BE49-F238E27FC236}">
                  <a16:creationId xmlns:a16="http://schemas.microsoft.com/office/drawing/2014/main" id="{25ADED3A-AADE-4542-EC55-6306A6F89F8F}"/>
                </a:ext>
              </a:extLst>
            </p:cNvPr>
            <p:cNvSpPr txBox="1"/>
            <p:nvPr/>
          </p:nvSpPr>
          <p:spPr>
            <a:xfrm>
              <a:off x="6306936" y="5981062"/>
              <a:ext cx="2491388" cy="270652"/>
            </a:xfrm>
            <a:prstGeom prst="rect">
              <a:avLst/>
            </a:prstGeom>
            <a:noFill/>
          </p:spPr>
          <p:txBody>
            <a:bodyPr wrap="none" rtlCol="0">
              <a:spAutoFit/>
            </a:bodyPr>
            <a:lstStyle/>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議会の話合いで予算が決まります。</a:t>
              </a:r>
              <a:endParaRPr lang="en-US" altLang="ja-JP" sz="1200" dirty="0">
                <a:latin typeface="HGPｺﾞｼｯｸE" panose="020B0900000000000000" pitchFamily="50" charset="-128"/>
                <a:ea typeface="HGPｺﾞｼｯｸE" panose="020B0900000000000000" pitchFamily="50" charset="-128"/>
              </a:endParaRPr>
            </a:p>
          </p:txBody>
        </p:sp>
      </p:grpSp>
      <p:grpSp>
        <p:nvGrpSpPr>
          <p:cNvPr id="63" name="グループ化 62">
            <a:extLst>
              <a:ext uri="{FF2B5EF4-FFF2-40B4-BE49-F238E27FC236}">
                <a16:creationId xmlns:a16="http://schemas.microsoft.com/office/drawing/2014/main" id="{41169B96-B5CB-5D08-B5BC-8E7E840D3FC3}"/>
              </a:ext>
            </a:extLst>
          </p:cNvPr>
          <p:cNvGrpSpPr/>
          <p:nvPr/>
        </p:nvGrpSpPr>
        <p:grpSpPr>
          <a:xfrm>
            <a:off x="2928279" y="3454930"/>
            <a:ext cx="1308371" cy="988990"/>
            <a:chOff x="2928279" y="3454930"/>
            <a:chExt cx="1308371" cy="988990"/>
          </a:xfrm>
        </p:grpSpPr>
        <p:sp>
          <p:nvSpPr>
            <p:cNvPr id="53" name="テキスト ボックス 52">
              <a:extLst>
                <a:ext uri="{FF2B5EF4-FFF2-40B4-BE49-F238E27FC236}">
                  <a16:creationId xmlns:a16="http://schemas.microsoft.com/office/drawing/2014/main" id="{AE32022B-FB8C-8327-8873-3BB794223A06}"/>
                </a:ext>
              </a:extLst>
            </p:cNvPr>
            <p:cNvSpPr txBox="1"/>
            <p:nvPr/>
          </p:nvSpPr>
          <p:spPr>
            <a:xfrm>
              <a:off x="3440617" y="3454930"/>
              <a:ext cx="543739" cy="300403"/>
            </a:xfrm>
            <a:prstGeom prst="rect">
              <a:avLst/>
            </a:prstGeom>
            <a:noFill/>
          </p:spPr>
          <p:txBody>
            <a:bodyPr wrap="square" rtlCol="0">
              <a:spAutoFit/>
            </a:bodyPr>
            <a:lstStyle/>
            <a:p>
              <a:pPr>
                <a:lnSpc>
                  <a:spcPct val="110000"/>
                </a:lnSpc>
                <a:spcBef>
                  <a:spcPts val="0"/>
                </a:spcBef>
                <a:spcAft>
                  <a:spcPts val="0"/>
                </a:spcAft>
              </a:pPr>
              <a:r>
                <a:rPr lang="ja-JP" altLang="en-US" sz="1400" dirty="0">
                  <a:solidFill>
                    <a:srgbClr val="DB920F"/>
                  </a:solidFill>
                  <a:latin typeface="HGPｺﾞｼｯｸE" panose="020B0900000000000000" pitchFamily="50" charset="-128"/>
                  <a:ea typeface="HGPｺﾞｼｯｸE" panose="020B0900000000000000" pitchFamily="50" charset="-128"/>
                </a:rPr>
                <a:t>選挙</a:t>
              </a:r>
              <a:endParaRPr lang="en-US" altLang="ja-JP" sz="1400" dirty="0">
                <a:solidFill>
                  <a:srgbClr val="DB920F"/>
                </a:solidFill>
                <a:latin typeface="HGPｺﾞｼｯｸE" panose="020B0900000000000000" pitchFamily="50" charset="-128"/>
                <a:ea typeface="HGPｺﾞｼｯｸE" panose="020B0900000000000000" pitchFamily="50" charset="-128"/>
              </a:endParaRPr>
            </a:p>
          </p:txBody>
        </p:sp>
        <p:sp>
          <p:nvSpPr>
            <p:cNvPr id="54" name="テキスト ボックス 53">
              <a:extLst>
                <a:ext uri="{FF2B5EF4-FFF2-40B4-BE49-F238E27FC236}">
                  <a16:creationId xmlns:a16="http://schemas.microsoft.com/office/drawing/2014/main" id="{FA68FFAF-6322-1D4D-1C9B-E6DBACB98C6D}"/>
                </a:ext>
              </a:extLst>
            </p:cNvPr>
            <p:cNvSpPr txBox="1"/>
            <p:nvPr/>
          </p:nvSpPr>
          <p:spPr>
            <a:xfrm>
              <a:off x="2928279" y="4033743"/>
              <a:ext cx="1308371" cy="410177"/>
            </a:xfrm>
            <a:prstGeom prst="rect">
              <a:avLst/>
            </a:prstGeom>
            <a:noFill/>
          </p:spPr>
          <p:txBody>
            <a:bodyPr wrap="none" rtlCol="0">
              <a:spAutoFit/>
            </a:bodyPr>
            <a:lstStyle/>
            <a:p>
              <a:pPr>
                <a:lnSpc>
                  <a:spcPct val="110000"/>
                </a:lnSpc>
                <a:spcBef>
                  <a:spcPts val="0"/>
                </a:spcBef>
                <a:spcAft>
                  <a:spcPts val="0"/>
                </a:spcAft>
              </a:pPr>
              <a:r>
                <a:rPr lang="ja-JP" altLang="en-US" sz="1000" dirty="0">
                  <a:latin typeface="HGPｺﾞｼｯｸE" panose="020B0900000000000000" pitchFamily="50" charset="-128"/>
                  <a:ea typeface="HGPｺﾞｼｯｸE" panose="020B0900000000000000" pitchFamily="50" charset="-128"/>
                </a:rPr>
                <a:t>国民の代表である</a:t>
              </a:r>
              <a:endParaRPr lang="en-US" altLang="ja-JP" sz="10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000" dirty="0">
                  <a:latin typeface="HGPｺﾞｼｯｸE" panose="020B0900000000000000" pitchFamily="50" charset="-128"/>
                  <a:ea typeface="HGPｺﾞｼｯｸE" panose="020B0900000000000000" pitchFamily="50" charset="-128"/>
                </a:rPr>
                <a:t>国会議員を選びます</a:t>
              </a:r>
              <a:endParaRPr lang="en-US" altLang="ja-JP" sz="1000" dirty="0">
                <a:latin typeface="HGPｺﾞｼｯｸE" panose="020B0900000000000000" pitchFamily="50" charset="-128"/>
                <a:ea typeface="HGPｺﾞｼｯｸE" panose="020B0900000000000000" pitchFamily="50" charset="-128"/>
              </a:endParaRPr>
            </a:p>
          </p:txBody>
        </p:sp>
      </p:grpSp>
      <p:grpSp>
        <p:nvGrpSpPr>
          <p:cNvPr id="64" name="グループ化 63">
            <a:extLst>
              <a:ext uri="{FF2B5EF4-FFF2-40B4-BE49-F238E27FC236}">
                <a16:creationId xmlns:a16="http://schemas.microsoft.com/office/drawing/2014/main" id="{CD9AD846-8D17-A717-9C91-4D8D0F0D4974}"/>
              </a:ext>
            </a:extLst>
          </p:cNvPr>
          <p:cNvGrpSpPr/>
          <p:nvPr/>
        </p:nvGrpSpPr>
        <p:grpSpPr>
          <a:xfrm>
            <a:off x="5189573" y="3442573"/>
            <a:ext cx="1170513" cy="1289101"/>
            <a:chOff x="5189573" y="3405502"/>
            <a:chExt cx="1170513" cy="1289101"/>
          </a:xfrm>
        </p:grpSpPr>
        <p:sp>
          <p:nvSpPr>
            <p:cNvPr id="51" name="テキスト ボックス 50">
              <a:extLst>
                <a:ext uri="{FF2B5EF4-FFF2-40B4-BE49-F238E27FC236}">
                  <a16:creationId xmlns:a16="http://schemas.microsoft.com/office/drawing/2014/main" id="{5D2811FE-0BF2-89A2-1F64-34B2F72A6CBC}"/>
                </a:ext>
              </a:extLst>
            </p:cNvPr>
            <p:cNvSpPr txBox="1"/>
            <p:nvPr/>
          </p:nvSpPr>
          <p:spPr>
            <a:xfrm>
              <a:off x="5421485" y="3405502"/>
              <a:ext cx="543739" cy="300403"/>
            </a:xfrm>
            <a:prstGeom prst="rect">
              <a:avLst/>
            </a:prstGeom>
            <a:noFill/>
          </p:spPr>
          <p:txBody>
            <a:bodyPr wrap="none" rtlCol="0">
              <a:spAutoFit/>
            </a:bodyPr>
            <a:lstStyle/>
            <a:p>
              <a:pPr>
                <a:lnSpc>
                  <a:spcPct val="110000"/>
                </a:lnSpc>
                <a:spcBef>
                  <a:spcPts val="0"/>
                </a:spcBef>
                <a:spcAft>
                  <a:spcPts val="0"/>
                </a:spcAft>
              </a:pPr>
              <a:r>
                <a:rPr lang="ja-JP" altLang="en-US" sz="1400" dirty="0">
                  <a:solidFill>
                    <a:srgbClr val="DB920F"/>
                  </a:solidFill>
                  <a:latin typeface="HGPｺﾞｼｯｸE" panose="020B0900000000000000" pitchFamily="50" charset="-128"/>
                  <a:ea typeface="HGPｺﾞｼｯｸE" panose="020B0900000000000000" pitchFamily="50" charset="-128"/>
                </a:rPr>
                <a:t>選挙</a:t>
              </a:r>
              <a:endParaRPr lang="en-US" altLang="ja-JP" sz="1400" dirty="0">
                <a:solidFill>
                  <a:srgbClr val="DB920F"/>
                </a:solidFill>
                <a:latin typeface="HGPｺﾞｼｯｸE" panose="020B0900000000000000" pitchFamily="50" charset="-128"/>
                <a:ea typeface="HGPｺﾞｼｯｸE" panose="020B0900000000000000" pitchFamily="50" charset="-128"/>
              </a:endParaRPr>
            </a:p>
          </p:txBody>
        </p:sp>
        <p:sp>
          <p:nvSpPr>
            <p:cNvPr id="55" name="テキスト ボックス 54">
              <a:extLst>
                <a:ext uri="{FF2B5EF4-FFF2-40B4-BE49-F238E27FC236}">
                  <a16:creationId xmlns:a16="http://schemas.microsoft.com/office/drawing/2014/main" id="{6A5EC992-607B-0E45-4EE1-3CA093FF12EC}"/>
                </a:ext>
              </a:extLst>
            </p:cNvPr>
            <p:cNvSpPr txBox="1"/>
            <p:nvPr/>
          </p:nvSpPr>
          <p:spPr>
            <a:xfrm>
              <a:off x="5189573" y="3945872"/>
              <a:ext cx="1170513" cy="748731"/>
            </a:xfrm>
            <a:prstGeom prst="rect">
              <a:avLst/>
            </a:prstGeom>
            <a:noFill/>
          </p:spPr>
          <p:txBody>
            <a:bodyPr wrap="square" rtlCol="0">
              <a:spAutoFit/>
            </a:bodyPr>
            <a:lstStyle/>
            <a:p>
              <a:pPr>
                <a:lnSpc>
                  <a:spcPct val="110000"/>
                </a:lnSpc>
                <a:spcBef>
                  <a:spcPts val="0"/>
                </a:spcBef>
                <a:spcAft>
                  <a:spcPts val="0"/>
                </a:spcAft>
              </a:pPr>
              <a:r>
                <a:rPr lang="ja-JP" altLang="en-US" sz="1000" dirty="0">
                  <a:latin typeface="HGPｺﾞｼｯｸE" panose="020B0900000000000000" pitchFamily="50" charset="-128"/>
                  <a:ea typeface="HGPｺﾞｼｯｸE" panose="020B0900000000000000" pitchFamily="50" charset="-128"/>
                </a:rPr>
                <a:t>住民の代表である</a:t>
              </a:r>
              <a:endParaRPr lang="en-US" altLang="ja-JP" sz="10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000" dirty="0">
                  <a:latin typeface="HGPｺﾞｼｯｸE" panose="020B0900000000000000" pitchFamily="50" charset="-128"/>
                  <a:ea typeface="HGPｺﾞｼｯｸE" panose="020B0900000000000000" pitchFamily="50" charset="-128"/>
                </a:rPr>
                <a:t>都道府県・市区町村議会議員を選びます</a:t>
              </a:r>
              <a:endParaRPr lang="en-US" altLang="ja-JP" sz="1000" dirty="0">
                <a:latin typeface="HGPｺﾞｼｯｸE" panose="020B0900000000000000" pitchFamily="50" charset="-128"/>
                <a:ea typeface="HGPｺﾞｼｯｸE" panose="020B0900000000000000" pitchFamily="50" charset="-128"/>
              </a:endParaRPr>
            </a:p>
          </p:txBody>
        </p:sp>
      </p:grpSp>
      <p:grpSp>
        <p:nvGrpSpPr>
          <p:cNvPr id="62" name="グループ化 61">
            <a:extLst>
              <a:ext uri="{FF2B5EF4-FFF2-40B4-BE49-F238E27FC236}">
                <a16:creationId xmlns:a16="http://schemas.microsoft.com/office/drawing/2014/main" id="{5747A7DE-8D3B-DDDD-47C6-A2E47E5F1179}"/>
              </a:ext>
            </a:extLst>
          </p:cNvPr>
          <p:cNvGrpSpPr/>
          <p:nvPr/>
        </p:nvGrpSpPr>
        <p:grpSpPr>
          <a:xfrm>
            <a:off x="5189574" y="2576505"/>
            <a:ext cx="1170513" cy="1001174"/>
            <a:chOff x="5189574" y="2180717"/>
            <a:chExt cx="1170513" cy="1001174"/>
          </a:xfrm>
        </p:grpSpPr>
        <p:sp>
          <p:nvSpPr>
            <p:cNvPr id="50" name="テキスト ボックス 49">
              <a:extLst>
                <a:ext uri="{FF2B5EF4-FFF2-40B4-BE49-F238E27FC236}">
                  <a16:creationId xmlns:a16="http://schemas.microsoft.com/office/drawing/2014/main" id="{4D4E7DC5-16F5-57BC-12C4-DCB3C7C0B2AD}"/>
                </a:ext>
              </a:extLst>
            </p:cNvPr>
            <p:cNvSpPr txBox="1"/>
            <p:nvPr/>
          </p:nvSpPr>
          <p:spPr>
            <a:xfrm>
              <a:off x="5426090" y="2180717"/>
              <a:ext cx="543739" cy="300403"/>
            </a:xfrm>
            <a:prstGeom prst="rect">
              <a:avLst/>
            </a:prstGeom>
            <a:noFill/>
          </p:spPr>
          <p:txBody>
            <a:bodyPr wrap="none" rtlCol="0">
              <a:spAutoFit/>
            </a:bodyPr>
            <a:lstStyle/>
            <a:p>
              <a:pPr>
                <a:lnSpc>
                  <a:spcPct val="110000"/>
                </a:lnSpc>
                <a:spcBef>
                  <a:spcPts val="0"/>
                </a:spcBef>
                <a:spcAft>
                  <a:spcPts val="0"/>
                </a:spcAft>
              </a:pPr>
              <a:r>
                <a:rPr lang="ja-JP" altLang="en-US" sz="1400" dirty="0">
                  <a:solidFill>
                    <a:srgbClr val="DB920F"/>
                  </a:solidFill>
                  <a:latin typeface="HGPｺﾞｼｯｸE" panose="020B0900000000000000" pitchFamily="50" charset="-128"/>
                  <a:ea typeface="HGPｺﾞｼｯｸE" panose="020B0900000000000000" pitchFamily="50" charset="-128"/>
                </a:rPr>
                <a:t>選挙</a:t>
              </a:r>
              <a:endParaRPr lang="en-US" altLang="ja-JP" sz="1400" dirty="0">
                <a:solidFill>
                  <a:srgbClr val="DB920F"/>
                </a:solidFill>
                <a:latin typeface="HGPｺﾞｼｯｸE" panose="020B0900000000000000" pitchFamily="50" charset="-128"/>
                <a:ea typeface="HGPｺﾞｼｯｸE" panose="020B0900000000000000" pitchFamily="50" charset="-128"/>
              </a:endParaRPr>
            </a:p>
          </p:txBody>
        </p:sp>
        <p:sp>
          <p:nvSpPr>
            <p:cNvPr id="56" name="テキスト ボックス 55">
              <a:extLst>
                <a:ext uri="{FF2B5EF4-FFF2-40B4-BE49-F238E27FC236}">
                  <a16:creationId xmlns:a16="http://schemas.microsoft.com/office/drawing/2014/main" id="{E15773EF-E9EF-9B06-D036-E0B5F19F50A2}"/>
                </a:ext>
              </a:extLst>
            </p:cNvPr>
            <p:cNvSpPr txBox="1"/>
            <p:nvPr/>
          </p:nvSpPr>
          <p:spPr>
            <a:xfrm>
              <a:off x="5189574" y="2433160"/>
              <a:ext cx="1170513" cy="748731"/>
            </a:xfrm>
            <a:prstGeom prst="rect">
              <a:avLst/>
            </a:prstGeom>
            <a:noFill/>
          </p:spPr>
          <p:txBody>
            <a:bodyPr wrap="square" rtlCol="0">
              <a:spAutoFit/>
            </a:bodyPr>
            <a:lstStyle/>
            <a:p>
              <a:pPr>
                <a:lnSpc>
                  <a:spcPct val="110000"/>
                </a:lnSpc>
                <a:spcBef>
                  <a:spcPts val="0"/>
                </a:spcBef>
                <a:spcAft>
                  <a:spcPts val="0"/>
                </a:spcAft>
              </a:pPr>
              <a:r>
                <a:rPr lang="ja-JP" altLang="en-US" sz="1000" dirty="0">
                  <a:latin typeface="HGPｺﾞｼｯｸE" panose="020B0900000000000000" pitchFamily="50" charset="-128"/>
                  <a:ea typeface="HGPｺﾞｼｯｸE" panose="020B0900000000000000" pitchFamily="50" charset="-128"/>
                </a:rPr>
                <a:t>住民の代表である</a:t>
              </a:r>
              <a:endParaRPr lang="en-US" altLang="ja-JP" sz="10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000" dirty="0">
                  <a:latin typeface="HGPｺﾞｼｯｸE" panose="020B0900000000000000" pitchFamily="50" charset="-128"/>
                  <a:ea typeface="HGPｺﾞｼｯｸE" panose="020B0900000000000000" pitchFamily="50" charset="-128"/>
                </a:rPr>
                <a:t>都道府県知事・</a:t>
              </a:r>
              <a:endParaRPr lang="en-US" altLang="ja-JP" sz="10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000" dirty="0">
                  <a:latin typeface="HGPｺﾞｼｯｸE" panose="020B0900000000000000" pitchFamily="50" charset="-128"/>
                  <a:ea typeface="HGPｺﾞｼｯｸE" panose="020B0900000000000000" pitchFamily="50" charset="-128"/>
                </a:rPr>
                <a:t>市区町村長を選びます</a:t>
              </a:r>
              <a:endParaRPr lang="en-US" altLang="ja-JP" sz="1000" dirty="0">
                <a:latin typeface="HGPｺﾞｼｯｸE" panose="020B0900000000000000" pitchFamily="50" charset="-128"/>
                <a:ea typeface="HGPｺﾞｼｯｸE" panose="020B0900000000000000" pitchFamily="50" charset="-128"/>
              </a:endParaRPr>
            </a:p>
          </p:txBody>
        </p:sp>
      </p:grpSp>
      <p:sp>
        <p:nvSpPr>
          <p:cNvPr id="57" name="テキスト ボックス 56">
            <a:extLst>
              <a:ext uri="{FF2B5EF4-FFF2-40B4-BE49-F238E27FC236}">
                <a16:creationId xmlns:a16="http://schemas.microsoft.com/office/drawing/2014/main" id="{DBF77143-1A43-786C-665E-751D07F6AB61}"/>
              </a:ext>
            </a:extLst>
          </p:cNvPr>
          <p:cNvSpPr txBox="1"/>
          <p:nvPr/>
        </p:nvSpPr>
        <p:spPr>
          <a:xfrm>
            <a:off x="3299404" y="1671624"/>
            <a:ext cx="796033" cy="507639"/>
          </a:xfrm>
          <a:prstGeom prst="rect">
            <a:avLst/>
          </a:prstGeom>
          <a:noFill/>
        </p:spPr>
        <p:txBody>
          <a:bodyPr wrap="square" rtlCol="0">
            <a:spAutoFit/>
          </a:bodyPr>
          <a:lstStyle/>
          <a:p>
            <a:pPr algn="ctr">
              <a:spcBef>
                <a:spcPts val="0"/>
              </a:spcBef>
              <a:spcAft>
                <a:spcPts val="0"/>
              </a:spcAft>
            </a:pPr>
            <a:r>
              <a:rPr lang="ja-JP" altLang="en-US" sz="1400" dirty="0">
                <a:solidFill>
                  <a:srgbClr val="6BA42C"/>
                </a:solidFill>
                <a:latin typeface="HGPｺﾞｼｯｸE" panose="020B0900000000000000" pitchFamily="50" charset="-128"/>
                <a:ea typeface="HGPｺﾞｼｯｸE" panose="020B0900000000000000" pitchFamily="50" charset="-128"/>
              </a:rPr>
              <a:t>税金</a:t>
            </a:r>
            <a:endParaRPr lang="en-US" altLang="ja-JP" sz="1400" dirty="0">
              <a:solidFill>
                <a:srgbClr val="6BA42C"/>
              </a:solidFill>
              <a:latin typeface="HGPｺﾞｼｯｸE" panose="020B0900000000000000" pitchFamily="50" charset="-128"/>
              <a:ea typeface="HGPｺﾞｼｯｸE" panose="020B0900000000000000" pitchFamily="50" charset="-128"/>
            </a:endParaRPr>
          </a:p>
          <a:p>
            <a:pPr algn="ctr">
              <a:spcBef>
                <a:spcPts val="0"/>
              </a:spcBef>
              <a:spcAft>
                <a:spcPts val="0"/>
              </a:spcAft>
            </a:pPr>
            <a:r>
              <a:rPr lang="ja-JP" altLang="en-US" sz="1200" dirty="0">
                <a:solidFill>
                  <a:srgbClr val="6BA42C"/>
                </a:solidFill>
                <a:latin typeface="HGPｺﾞｼｯｸE" panose="020B0900000000000000" pitchFamily="50" charset="-128"/>
                <a:ea typeface="HGPｺﾞｼｯｸE" panose="020B0900000000000000" pitchFamily="50" charset="-128"/>
              </a:rPr>
              <a:t>（国税）</a:t>
            </a:r>
            <a:endParaRPr lang="en-US" altLang="ja-JP" sz="1200" dirty="0">
              <a:solidFill>
                <a:srgbClr val="6BA42C"/>
              </a:solidFill>
              <a:latin typeface="HGPｺﾞｼｯｸE" panose="020B0900000000000000" pitchFamily="50" charset="-128"/>
              <a:ea typeface="HGPｺﾞｼｯｸE" panose="020B0900000000000000" pitchFamily="50" charset="-128"/>
            </a:endParaRPr>
          </a:p>
        </p:txBody>
      </p:sp>
      <p:sp>
        <p:nvSpPr>
          <p:cNvPr id="58" name="テキスト ボックス 57">
            <a:extLst>
              <a:ext uri="{FF2B5EF4-FFF2-40B4-BE49-F238E27FC236}">
                <a16:creationId xmlns:a16="http://schemas.microsoft.com/office/drawing/2014/main" id="{A98BF33D-AB7B-4216-2C63-0A79A8110628}"/>
              </a:ext>
            </a:extLst>
          </p:cNvPr>
          <p:cNvSpPr txBox="1"/>
          <p:nvPr/>
        </p:nvSpPr>
        <p:spPr>
          <a:xfrm>
            <a:off x="5169191" y="1671624"/>
            <a:ext cx="796033" cy="507639"/>
          </a:xfrm>
          <a:prstGeom prst="rect">
            <a:avLst/>
          </a:prstGeom>
          <a:noFill/>
        </p:spPr>
        <p:txBody>
          <a:bodyPr wrap="square" rtlCol="0">
            <a:spAutoFit/>
          </a:bodyPr>
          <a:lstStyle/>
          <a:p>
            <a:pPr algn="ctr">
              <a:spcBef>
                <a:spcPts val="0"/>
              </a:spcBef>
              <a:spcAft>
                <a:spcPts val="0"/>
              </a:spcAft>
            </a:pPr>
            <a:r>
              <a:rPr lang="ja-JP" altLang="en-US" sz="1400" dirty="0">
                <a:solidFill>
                  <a:srgbClr val="1F7EA9"/>
                </a:solidFill>
                <a:latin typeface="HGPｺﾞｼｯｸE" panose="020B0900000000000000" pitchFamily="50" charset="-128"/>
                <a:ea typeface="HGPｺﾞｼｯｸE" panose="020B0900000000000000" pitchFamily="50" charset="-128"/>
              </a:rPr>
              <a:t>税金</a:t>
            </a:r>
            <a:endParaRPr lang="en-US" altLang="ja-JP" sz="1400" dirty="0">
              <a:solidFill>
                <a:srgbClr val="1F7EA9"/>
              </a:solidFill>
              <a:latin typeface="HGPｺﾞｼｯｸE" panose="020B0900000000000000" pitchFamily="50" charset="-128"/>
              <a:ea typeface="HGPｺﾞｼｯｸE" panose="020B0900000000000000" pitchFamily="50" charset="-128"/>
            </a:endParaRPr>
          </a:p>
          <a:p>
            <a:pPr algn="ctr">
              <a:spcBef>
                <a:spcPts val="0"/>
              </a:spcBef>
              <a:spcAft>
                <a:spcPts val="0"/>
              </a:spcAft>
            </a:pPr>
            <a:r>
              <a:rPr lang="ja-JP" altLang="en-US" sz="1200" dirty="0">
                <a:solidFill>
                  <a:srgbClr val="1F7EA9"/>
                </a:solidFill>
                <a:latin typeface="HGPｺﾞｼｯｸE" panose="020B0900000000000000" pitchFamily="50" charset="-128"/>
                <a:ea typeface="HGPｺﾞｼｯｸE" panose="020B0900000000000000" pitchFamily="50" charset="-128"/>
              </a:rPr>
              <a:t>（地方税）</a:t>
            </a:r>
            <a:endParaRPr lang="en-US" altLang="ja-JP" sz="1200" dirty="0">
              <a:solidFill>
                <a:srgbClr val="1F7EA9"/>
              </a:solidFill>
              <a:latin typeface="HGPｺﾞｼｯｸE" panose="020B0900000000000000" pitchFamily="50" charset="-128"/>
              <a:ea typeface="HGPｺﾞｼｯｸE" panose="020B0900000000000000" pitchFamily="50" charset="-128"/>
            </a:endParaRPr>
          </a:p>
        </p:txBody>
      </p:sp>
      <p:grpSp>
        <p:nvGrpSpPr>
          <p:cNvPr id="17" name="グループ化 16">
            <a:extLst>
              <a:ext uri="{FF2B5EF4-FFF2-40B4-BE49-F238E27FC236}">
                <a16:creationId xmlns:a16="http://schemas.microsoft.com/office/drawing/2014/main" id="{6CB093FA-7B44-D371-6DAF-595448E4E0A0}"/>
              </a:ext>
            </a:extLst>
          </p:cNvPr>
          <p:cNvGrpSpPr/>
          <p:nvPr/>
        </p:nvGrpSpPr>
        <p:grpSpPr>
          <a:xfrm>
            <a:off x="7043247" y="3430579"/>
            <a:ext cx="1131921" cy="455443"/>
            <a:chOff x="1057313" y="3173604"/>
            <a:chExt cx="1131921" cy="455443"/>
          </a:xfrm>
        </p:grpSpPr>
        <p:sp>
          <p:nvSpPr>
            <p:cNvPr id="20" name="二等辺三角形 19">
              <a:extLst>
                <a:ext uri="{FF2B5EF4-FFF2-40B4-BE49-F238E27FC236}">
                  <a16:creationId xmlns:a16="http://schemas.microsoft.com/office/drawing/2014/main" id="{390505C6-EE46-FE0A-29B6-473EE8E6502A}"/>
                </a:ext>
              </a:extLst>
            </p:cNvPr>
            <p:cNvSpPr/>
            <p:nvPr/>
          </p:nvSpPr>
          <p:spPr>
            <a:xfrm rot="10800000">
              <a:off x="1057313" y="3382470"/>
              <a:ext cx="1131921" cy="246577"/>
            </a:xfrm>
            <a:prstGeom prst="triangle">
              <a:avLst/>
            </a:prstGeom>
            <a:gradFill>
              <a:gsLst>
                <a:gs pos="0">
                  <a:srgbClr val="2BA3D9"/>
                </a:gs>
                <a:gs pos="100000">
                  <a:srgbClr val="A0D6EE">
                    <a:alpha val="0"/>
                  </a:srgbClr>
                </a:gs>
              </a:gsLst>
              <a:lin ang="5400000" scaled="1"/>
            </a:gra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endParaRPr lang="ja-JP" altLang="en-US" sz="1200">
                <a:solidFill>
                  <a:schemeClr val="bg1"/>
                </a:solidFill>
                <a:latin typeface="+mn-ea"/>
              </a:endParaRPr>
            </a:p>
          </p:txBody>
        </p:sp>
        <p:sp>
          <p:nvSpPr>
            <p:cNvPr id="21" name="テキスト ボックス 20">
              <a:extLst>
                <a:ext uri="{FF2B5EF4-FFF2-40B4-BE49-F238E27FC236}">
                  <a16:creationId xmlns:a16="http://schemas.microsoft.com/office/drawing/2014/main" id="{8F15EDEF-A246-7DA5-E508-93B623CF3696}"/>
                </a:ext>
              </a:extLst>
            </p:cNvPr>
            <p:cNvSpPr txBox="1"/>
            <p:nvPr/>
          </p:nvSpPr>
          <p:spPr>
            <a:xfrm>
              <a:off x="1071681" y="3173604"/>
              <a:ext cx="1103187" cy="270652"/>
            </a:xfrm>
            <a:prstGeom prst="rect">
              <a:avLst/>
            </a:prstGeom>
            <a:noFill/>
          </p:spPr>
          <p:txBody>
            <a:bodyPr wrap="none" rtlCol="0">
              <a:spAutoFit/>
            </a:bodyPr>
            <a:lstStyle/>
            <a:p>
              <a:pPr>
                <a:lnSpc>
                  <a:spcPct val="110000"/>
                </a:lnSpc>
                <a:spcBef>
                  <a:spcPts val="0"/>
                </a:spcBef>
                <a:spcAft>
                  <a:spcPts val="0"/>
                </a:spcAft>
              </a:pPr>
              <a:r>
                <a:rPr lang="ja-JP" altLang="en-US" sz="1200" dirty="0">
                  <a:solidFill>
                    <a:srgbClr val="29A8B9"/>
                  </a:solidFill>
                  <a:latin typeface="HGPｺﾞｼｯｸE" panose="020B0900000000000000" pitchFamily="50" charset="-128"/>
                  <a:ea typeface="HGPｺﾞｼｯｸE" panose="020B0900000000000000" pitchFamily="50" charset="-128"/>
                </a:rPr>
                <a:t>予算案の提出</a:t>
              </a:r>
            </a:p>
          </p:txBody>
        </p:sp>
      </p:grpSp>
      <p:grpSp>
        <p:nvGrpSpPr>
          <p:cNvPr id="23" name="グループ化 22">
            <a:extLst>
              <a:ext uri="{FF2B5EF4-FFF2-40B4-BE49-F238E27FC236}">
                <a16:creationId xmlns:a16="http://schemas.microsoft.com/office/drawing/2014/main" id="{1A09FFB4-F77C-6945-F38F-AA452EE53822}"/>
              </a:ext>
            </a:extLst>
          </p:cNvPr>
          <p:cNvGrpSpPr/>
          <p:nvPr/>
        </p:nvGrpSpPr>
        <p:grpSpPr>
          <a:xfrm>
            <a:off x="107504" y="926511"/>
            <a:ext cx="8726573" cy="351483"/>
            <a:chOff x="107504" y="926511"/>
            <a:chExt cx="8726573" cy="351483"/>
          </a:xfrm>
        </p:grpSpPr>
        <p:sp>
          <p:nvSpPr>
            <p:cNvPr id="3" name="テキスト ボックス 18">
              <a:extLst>
                <a:ext uri="{FF2B5EF4-FFF2-40B4-BE49-F238E27FC236}">
                  <a16:creationId xmlns:a16="http://schemas.microsoft.com/office/drawing/2014/main" id="{3668E1ED-8345-6221-5D9E-A682D98172D4}"/>
                </a:ext>
              </a:extLst>
            </p:cNvPr>
            <p:cNvSpPr txBox="1">
              <a:spLocks noChangeArrowheads="1"/>
            </p:cNvSpPr>
            <p:nvPr/>
          </p:nvSpPr>
          <p:spPr bwMode="auto">
            <a:xfrm>
              <a:off x="107504" y="928155"/>
              <a:ext cx="8726573" cy="349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419207" eaLnBrk="1" hangingPunct="1">
                <a:lnSpc>
                  <a:spcPct val="130000"/>
                </a:lnSpc>
                <a:spcBef>
                  <a:spcPct val="0"/>
                </a:spcBef>
                <a:buNone/>
              </a:pPr>
              <a:r>
                <a:rPr lang="ja-JP" altLang="en-US" sz="1500" b="1" dirty="0">
                  <a:solidFill>
                    <a:prstClr val="black"/>
                  </a:solidFill>
                  <a:latin typeface="HGPｺﾞｼｯｸM" panose="020B0600000000000000" pitchFamily="50" charset="-128"/>
                  <a:ea typeface="HGPｺﾞｼｯｸM" panose="020B0600000000000000" pitchFamily="50" charset="-128"/>
                </a:rPr>
                <a:t>国の税金に関する法律</a:t>
              </a:r>
              <a:r>
                <a:rPr lang="ja-JP" altLang="en-US" sz="1200" b="1" dirty="0">
                  <a:solidFill>
                    <a:prstClr val="black"/>
                  </a:solidFill>
                  <a:latin typeface="HGPｺﾞｼｯｸM" panose="020B0600000000000000" pitchFamily="50" charset="-128"/>
                  <a:ea typeface="HGPｺﾞｼｯｸM" panose="020B0600000000000000" pitchFamily="50" charset="-128"/>
                </a:rPr>
                <a:t>（税負担の方法）</a:t>
              </a:r>
              <a:r>
                <a:rPr lang="ja-JP" altLang="en-US" sz="1500" b="1" dirty="0">
                  <a:solidFill>
                    <a:prstClr val="black"/>
                  </a:solidFill>
                  <a:latin typeface="HGPｺﾞｼｯｸM" panose="020B0600000000000000" pitchFamily="50" charset="-128"/>
                  <a:ea typeface="HGPｺﾞｼｯｸM" panose="020B0600000000000000" pitchFamily="50" charset="-128"/>
                </a:rPr>
                <a:t>と税金の使い道</a:t>
              </a:r>
              <a:r>
                <a:rPr lang="ja-JP" altLang="en-US" sz="1200" b="1" dirty="0">
                  <a:solidFill>
                    <a:prstClr val="black"/>
                  </a:solidFill>
                  <a:latin typeface="HGPｺﾞｼｯｸM" panose="020B0600000000000000" pitchFamily="50" charset="-128"/>
                  <a:ea typeface="HGPｺﾞｼｯｸM" panose="020B0600000000000000" pitchFamily="50" charset="-128"/>
                </a:rPr>
                <a:t>（予算）</a:t>
              </a:r>
              <a:r>
                <a:rPr lang="ja-JP" altLang="en-US" sz="1500" b="1" dirty="0">
                  <a:solidFill>
                    <a:prstClr val="black"/>
                  </a:solidFill>
                  <a:latin typeface="HGPｺﾞｼｯｸM" panose="020B0600000000000000" pitchFamily="50" charset="-128"/>
                  <a:ea typeface="HGPｺﾞｼｯｸM" panose="020B0600000000000000" pitchFamily="50" charset="-128"/>
                </a:rPr>
                <a:t>は、国民の代表である国会議員が決めています。</a:t>
              </a:r>
            </a:p>
          </p:txBody>
        </p:sp>
        <p:sp>
          <p:nvSpPr>
            <p:cNvPr id="22" name="テキスト ボックス 21">
              <a:extLst>
                <a:ext uri="{FF2B5EF4-FFF2-40B4-BE49-F238E27FC236}">
                  <a16:creationId xmlns:a16="http://schemas.microsoft.com/office/drawing/2014/main" id="{C74CD76D-A118-104E-20F4-22261F009FE9}"/>
                </a:ext>
              </a:extLst>
            </p:cNvPr>
            <p:cNvSpPr txBox="1"/>
            <p:nvPr/>
          </p:nvSpPr>
          <p:spPr>
            <a:xfrm>
              <a:off x="2207401" y="926511"/>
              <a:ext cx="409086" cy="184666"/>
            </a:xfrm>
            <a:prstGeom prst="rect">
              <a:avLst/>
            </a:prstGeom>
            <a:noFill/>
          </p:spPr>
          <p:txBody>
            <a:bodyPr wrap="none" rtlCol="0">
              <a:spAutoFit/>
            </a:bodyPr>
            <a:lstStyle/>
            <a:p>
              <a:pPr>
                <a:spcBef>
                  <a:spcPts val="0"/>
                </a:spcBef>
                <a:spcAft>
                  <a:spcPts val="500"/>
                </a:spcAft>
              </a:pPr>
              <a:r>
                <a:rPr lang="ja-JP" altLang="en-US" sz="600" dirty="0">
                  <a:latin typeface="HGPｺﾞｼｯｸE" panose="020B0900000000000000" pitchFamily="50" charset="-128"/>
                  <a:ea typeface="HGPｺﾞｼｯｸE" panose="020B0900000000000000" pitchFamily="50" charset="-128"/>
                </a:rPr>
                <a:t>ふたん</a:t>
              </a:r>
            </a:p>
          </p:txBody>
        </p:sp>
      </p:grpSp>
      <p:sp>
        <p:nvSpPr>
          <p:cNvPr id="59" name="テキスト ボックス 58">
            <a:extLst>
              <a:ext uri="{FF2B5EF4-FFF2-40B4-BE49-F238E27FC236}">
                <a16:creationId xmlns:a16="http://schemas.microsoft.com/office/drawing/2014/main" id="{F42A50E5-F2CC-4722-982A-0FDA7CAB91B5}"/>
              </a:ext>
            </a:extLst>
          </p:cNvPr>
          <p:cNvSpPr txBox="1"/>
          <p:nvPr/>
        </p:nvSpPr>
        <p:spPr>
          <a:xfrm>
            <a:off x="1553282" y="852371"/>
            <a:ext cx="616779" cy="215444"/>
          </a:xfrm>
          <a:prstGeom prst="rect">
            <a:avLst/>
          </a:prstGeom>
          <a:noFill/>
        </p:spPr>
        <p:txBody>
          <a:bodyPr wrap="square" rtlCol="0">
            <a:spAutoFit/>
          </a:bodyPr>
          <a:lstStyle/>
          <a:p>
            <a:r>
              <a:rPr kumimoji="1" lang="ja-JP" altLang="en-US" sz="800" b="1" dirty="0"/>
              <a:t>ほうりつ</a:t>
            </a:r>
          </a:p>
        </p:txBody>
      </p:sp>
      <p:sp>
        <p:nvSpPr>
          <p:cNvPr id="60" name="テキスト ボックス 59">
            <a:extLst>
              <a:ext uri="{FF2B5EF4-FFF2-40B4-BE49-F238E27FC236}">
                <a16:creationId xmlns:a16="http://schemas.microsoft.com/office/drawing/2014/main" id="{D98CBA75-978E-4E33-BC0F-2B689D9CF139}"/>
              </a:ext>
            </a:extLst>
          </p:cNvPr>
          <p:cNvSpPr txBox="1"/>
          <p:nvPr/>
        </p:nvSpPr>
        <p:spPr>
          <a:xfrm>
            <a:off x="1314884" y="1802593"/>
            <a:ext cx="616779" cy="215444"/>
          </a:xfrm>
          <a:prstGeom prst="rect">
            <a:avLst/>
          </a:prstGeom>
          <a:noFill/>
        </p:spPr>
        <p:txBody>
          <a:bodyPr wrap="square" rtlCol="0">
            <a:spAutoFit/>
          </a:bodyPr>
          <a:lstStyle/>
          <a:p>
            <a:pPr algn="ctr"/>
            <a:r>
              <a:rPr kumimoji="1" lang="ja-JP" altLang="en-US" sz="800" b="1" dirty="0"/>
              <a:t>ないかく</a:t>
            </a:r>
          </a:p>
        </p:txBody>
      </p:sp>
    </p:spTree>
    <p:extLst>
      <p:ext uri="{BB962C8B-B14F-4D97-AF65-F5344CB8AC3E}">
        <p14:creationId xmlns:p14="http://schemas.microsoft.com/office/powerpoint/2010/main" val="460728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9"/>
                                        </p:tgtEl>
                                        <p:attrNameLst>
                                          <p:attrName>style.visibility</p:attrName>
                                        </p:attrNameLst>
                                      </p:cBhvr>
                                      <p:to>
                                        <p:strVal val="visible"/>
                                      </p:to>
                                    </p:set>
                                    <p:animEffect transition="in" filter="fade">
                                      <p:cBhvr>
                                        <p:cTn id="10" dur="500"/>
                                        <p:tgtEl>
                                          <p:spTgt spid="5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2"/>
                                        </p:tgtEl>
                                        <p:attrNameLst>
                                          <p:attrName>style.visibility</p:attrName>
                                        </p:attrNameLst>
                                      </p:cBhvr>
                                      <p:to>
                                        <p:strVal val="visible"/>
                                      </p:to>
                                    </p:set>
                                    <p:animEffect transition="in" filter="fade">
                                      <p:cBhvr>
                                        <p:cTn id="15" dur="500"/>
                                        <p:tgtEl>
                                          <p:spTgt spid="5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500"/>
                                        <p:tgtEl>
                                          <p:spTgt spid="2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Effect transition="in" filter="fade">
                                      <p:cBhvr>
                                        <p:cTn id="21" dur="500"/>
                                        <p:tgtEl>
                                          <p:spTgt spid="5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8"/>
                                        </p:tgtEl>
                                        <p:attrNameLst>
                                          <p:attrName>style.visibility</p:attrName>
                                        </p:attrNameLst>
                                      </p:cBhvr>
                                      <p:to>
                                        <p:strVal val="visible"/>
                                      </p:to>
                                    </p:set>
                                    <p:animEffect transition="in" filter="fade">
                                      <p:cBhvr>
                                        <p:cTn id="27" dur="500"/>
                                        <p:tgtEl>
                                          <p:spTgt spid="5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childTnLst>
                                </p:cTn>
                              </p:par>
                              <p:par>
                                <p:cTn id="31" presetID="10" presetClass="entr" presetSubtype="0"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fade">
                                      <p:cBhvr>
                                        <p:cTn id="33" dur="500"/>
                                        <p:tgtEl>
                                          <p:spTgt spid="6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500"/>
                                        <p:tgtEl>
                                          <p:spTgt spid="25"/>
                                        </p:tgtEl>
                                      </p:cBhvr>
                                    </p:animEffect>
                                  </p:childTnLst>
                                </p:cTn>
                              </p:par>
                              <p:par>
                                <p:cTn id="37" presetID="10" presetClass="entr" presetSubtype="0"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fade">
                                      <p:cBhvr>
                                        <p:cTn id="39" dur="500"/>
                                        <p:tgtEl>
                                          <p:spTgt spid="63"/>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6"/>
                                        </p:tgtEl>
                                        <p:attrNameLst>
                                          <p:attrName>style.visibility</p:attrName>
                                        </p:attrNameLst>
                                      </p:cBhvr>
                                      <p:to>
                                        <p:strVal val="visible"/>
                                      </p:to>
                                    </p:set>
                                    <p:animEffect transition="in" filter="fade">
                                      <p:cBhvr>
                                        <p:cTn id="42" dur="500"/>
                                        <p:tgtEl>
                                          <p:spTgt spid="46"/>
                                        </p:tgtEl>
                                      </p:cBhvr>
                                    </p:animEffect>
                                  </p:childTnLst>
                                </p:cTn>
                              </p:par>
                              <p:par>
                                <p:cTn id="43" presetID="10" presetClass="entr" presetSubtype="0" fill="hold" nodeType="withEffect">
                                  <p:stCondLst>
                                    <p:cond delay="0"/>
                                  </p:stCondLst>
                                  <p:childTnLst>
                                    <p:set>
                                      <p:cBhvr>
                                        <p:cTn id="44" dur="1" fill="hold">
                                          <p:stCondLst>
                                            <p:cond delay="0"/>
                                          </p:stCondLst>
                                        </p:cTn>
                                        <p:tgtEl>
                                          <p:spTgt spid="64"/>
                                        </p:tgtEl>
                                        <p:attrNameLst>
                                          <p:attrName>style.visibility</p:attrName>
                                        </p:attrNameLst>
                                      </p:cBhvr>
                                      <p:to>
                                        <p:strVal val="visible"/>
                                      </p:to>
                                    </p:set>
                                    <p:animEffect transition="in" filter="fade">
                                      <p:cBhvr>
                                        <p:cTn id="45" dur="500"/>
                                        <p:tgtEl>
                                          <p:spTgt spid="64"/>
                                        </p:tgtEl>
                                      </p:cBhvr>
                                    </p:animEffect>
                                  </p:childTnLst>
                                </p:cTn>
                              </p:par>
                              <p:par>
                                <p:cTn id="46" presetID="10" presetClass="entr" presetSubtype="0" fill="hold" nodeType="withEffect">
                                  <p:stCondLst>
                                    <p:cond delay="0"/>
                                  </p:stCondLst>
                                  <p:childTnLst>
                                    <p:set>
                                      <p:cBhvr>
                                        <p:cTn id="47" dur="1" fill="hold">
                                          <p:stCondLst>
                                            <p:cond delay="0"/>
                                          </p:stCondLst>
                                        </p:cTn>
                                        <p:tgtEl>
                                          <p:spTgt spid="65"/>
                                        </p:tgtEl>
                                        <p:attrNameLst>
                                          <p:attrName>style.visibility</p:attrName>
                                        </p:attrNameLst>
                                      </p:cBhvr>
                                      <p:to>
                                        <p:strVal val="visible"/>
                                      </p:to>
                                    </p:set>
                                    <p:animEffect transition="in" filter="fade">
                                      <p:cBhvr>
                                        <p:cTn id="48" dur="500"/>
                                        <p:tgtEl>
                                          <p:spTgt spid="65"/>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500"/>
                                        <p:tgtEl>
                                          <p:spTgt spid="39"/>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500"/>
                                        <p:tgtEl>
                                          <p:spTgt spid="44"/>
                                        </p:tgtEl>
                                      </p:cBhvr>
                                    </p:animEffect>
                                  </p:childTnLst>
                                </p:cTn>
                              </p:par>
                              <p:par>
                                <p:cTn id="55" presetID="10" presetClass="entr" presetSubtype="0" fill="hold" nodeType="withEffect">
                                  <p:stCondLst>
                                    <p:cond delay="0"/>
                                  </p:stCondLst>
                                  <p:childTnLst>
                                    <p:set>
                                      <p:cBhvr>
                                        <p:cTn id="56" dur="1" fill="hold">
                                          <p:stCondLst>
                                            <p:cond delay="0"/>
                                          </p:stCondLst>
                                        </p:cTn>
                                        <p:tgtEl>
                                          <p:spTgt spid="70"/>
                                        </p:tgtEl>
                                        <p:attrNameLst>
                                          <p:attrName>style.visibility</p:attrName>
                                        </p:attrNameLst>
                                      </p:cBhvr>
                                      <p:to>
                                        <p:strVal val="visible"/>
                                      </p:to>
                                    </p:set>
                                    <p:animEffect transition="in" filter="fade">
                                      <p:cBhvr>
                                        <p:cTn id="57" dur="500"/>
                                        <p:tgtEl>
                                          <p:spTgt spid="70"/>
                                        </p:tgtEl>
                                      </p:cBhvr>
                                    </p:animEffect>
                                  </p:childTnLst>
                                </p:cTn>
                              </p:par>
                              <p:par>
                                <p:cTn id="58" presetID="10" presetClass="entr" presetSubtype="0" fill="hold" nodeType="withEffect">
                                  <p:stCondLst>
                                    <p:cond delay="0"/>
                                  </p:stCondLst>
                                  <p:childTnLst>
                                    <p:set>
                                      <p:cBhvr>
                                        <p:cTn id="59" dur="1" fill="hold">
                                          <p:stCondLst>
                                            <p:cond delay="0"/>
                                          </p:stCondLst>
                                        </p:cTn>
                                        <p:tgtEl>
                                          <p:spTgt spid="71"/>
                                        </p:tgtEl>
                                        <p:attrNameLst>
                                          <p:attrName>style.visibility</p:attrName>
                                        </p:attrNameLst>
                                      </p:cBhvr>
                                      <p:to>
                                        <p:strVal val="visible"/>
                                      </p:to>
                                    </p:set>
                                    <p:animEffect transition="in" filter="fade">
                                      <p:cBhvr>
                                        <p:cTn id="60" dur="500"/>
                                        <p:tgtEl>
                                          <p:spTgt spid="71"/>
                                        </p:tgtEl>
                                      </p:cBhvr>
                                    </p:animEffect>
                                  </p:childTnLst>
                                </p:cTn>
                              </p:par>
                              <p:par>
                                <p:cTn id="61" presetID="10" presetClass="entr" presetSubtype="0"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500"/>
                                        <p:tgtEl>
                                          <p:spTgt spid="17"/>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fade">
                                      <p:cBhvr>
                                        <p:cTn id="66" dur="500"/>
                                        <p:tgtEl>
                                          <p:spTgt spid="13"/>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fade">
                                      <p:cBhvr>
                                        <p:cTn id="69" dur="500"/>
                                        <p:tgtEl>
                                          <p:spTgt spid="36"/>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8"/>
                                        </p:tgtEl>
                                        <p:attrNameLst>
                                          <p:attrName>style.visibility</p:attrName>
                                        </p:attrNameLst>
                                      </p:cBhvr>
                                      <p:to>
                                        <p:strVal val="visible"/>
                                      </p:to>
                                    </p:set>
                                    <p:animEffect transition="in" filter="fade">
                                      <p:cBhvr>
                                        <p:cTn id="72" dur="500"/>
                                        <p:tgtEl>
                                          <p:spTgt spid="8"/>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par>
                                <p:cTn id="76" presetID="10" presetClass="entr" presetSubtype="0" fill="hold" nodeType="with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500"/>
                                        <p:tgtEl>
                                          <p:spTgt spid="14"/>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15"/>
                                        </p:tgtEl>
                                        <p:attrNameLst>
                                          <p:attrName>style.visibility</p:attrName>
                                        </p:attrNameLst>
                                      </p:cBhvr>
                                      <p:to>
                                        <p:strVal val="visible"/>
                                      </p:to>
                                    </p:set>
                                    <p:animEffect transition="in" filter="fade">
                                      <p:cBhvr>
                                        <p:cTn id="81" dur="500"/>
                                        <p:tgtEl>
                                          <p:spTgt spid="15"/>
                                        </p:tgtEl>
                                      </p:cBhvr>
                                    </p:animEffect>
                                  </p:childTnLst>
                                </p:cTn>
                              </p:par>
                              <p:par>
                                <p:cTn id="82" presetID="10" presetClass="entr" presetSubtype="0" fill="hold" nodeType="withEffect">
                                  <p:stCondLst>
                                    <p:cond delay="0"/>
                                  </p:stCondLst>
                                  <p:childTnLst>
                                    <p:set>
                                      <p:cBhvr>
                                        <p:cTn id="83" dur="1" fill="hold">
                                          <p:stCondLst>
                                            <p:cond delay="0"/>
                                          </p:stCondLst>
                                        </p:cTn>
                                        <p:tgtEl>
                                          <p:spTgt spid="9"/>
                                        </p:tgtEl>
                                        <p:attrNameLst>
                                          <p:attrName>style.visibility</p:attrName>
                                        </p:attrNameLst>
                                      </p:cBhvr>
                                      <p:to>
                                        <p:strVal val="visible"/>
                                      </p:to>
                                    </p:set>
                                    <p:animEffect transition="in" filter="fade">
                                      <p:cBhvr>
                                        <p:cTn id="84" dur="500"/>
                                        <p:tgtEl>
                                          <p:spTgt spid="9"/>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16"/>
                                        </p:tgtEl>
                                        <p:attrNameLst>
                                          <p:attrName>style.visibility</p:attrName>
                                        </p:attrNameLst>
                                      </p:cBhvr>
                                      <p:to>
                                        <p:strVal val="visible"/>
                                      </p:to>
                                    </p:set>
                                    <p:animEffect transition="in" filter="fade">
                                      <p:cBhvr>
                                        <p:cTn id="87" dur="500"/>
                                        <p:tgtEl>
                                          <p:spTgt spid="16"/>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10"/>
                                        </p:tgtEl>
                                        <p:attrNameLst>
                                          <p:attrName>style.visibility</p:attrName>
                                        </p:attrNameLst>
                                      </p:cBhvr>
                                      <p:to>
                                        <p:strVal val="visible"/>
                                      </p:to>
                                    </p:set>
                                    <p:animEffect transition="in" filter="fade">
                                      <p:cBhvr>
                                        <p:cTn id="90" dur="500"/>
                                        <p:tgtEl>
                                          <p:spTgt spid="10"/>
                                        </p:tgtEl>
                                      </p:cBhvr>
                                    </p:animEffect>
                                  </p:childTnLst>
                                </p:cTn>
                              </p:par>
                              <p:par>
                                <p:cTn id="91" presetID="10" presetClass="entr" presetSubtype="0" fill="hold" nodeType="withEffect">
                                  <p:stCondLst>
                                    <p:cond delay="0"/>
                                  </p:stCondLst>
                                  <p:childTnLst>
                                    <p:set>
                                      <p:cBhvr>
                                        <p:cTn id="92" dur="1" fill="hold">
                                          <p:stCondLst>
                                            <p:cond delay="0"/>
                                          </p:stCondLst>
                                        </p:cTn>
                                        <p:tgtEl>
                                          <p:spTgt spid="18"/>
                                        </p:tgtEl>
                                        <p:attrNameLst>
                                          <p:attrName>style.visibility</p:attrName>
                                        </p:attrNameLst>
                                      </p:cBhvr>
                                      <p:to>
                                        <p:strVal val="visible"/>
                                      </p:to>
                                    </p:set>
                                    <p:animEffect transition="in" filter="fade">
                                      <p:cBhvr>
                                        <p:cTn id="93" dur="500"/>
                                        <p:tgtEl>
                                          <p:spTgt spid="18"/>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5"/>
                                        </p:tgtEl>
                                        <p:attrNameLst>
                                          <p:attrName>style.visibility</p:attrName>
                                        </p:attrNameLst>
                                      </p:cBhvr>
                                      <p:to>
                                        <p:strVal val="visible"/>
                                      </p:to>
                                    </p:set>
                                    <p:animEffect transition="in" filter="fade">
                                      <p:cBhvr>
                                        <p:cTn id="96" dur="500"/>
                                        <p:tgtEl>
                                          <p:spTgt spid="5"/>
                                        </p:tgtEl>
                                      </p:cBhvr>
                                    </p:animEffect>
                                  </p:childTnLst>
                                </p:cTn>
                              </p:par>
                              <p:par>
                                <p:cTn id="97" presetID="10" presetClass="entr" presetSubtype="0" fill="hold" nodeType="withEffect">
                                  <p:stCondLst>
                                    <p:cond delay="0"/>
                                  </p:stCondLst>
                                  <p:childTnLst>
                                    <p:set>
                                      <p:cBhvr>
                                        <p:cTn id="98" dur="1" fill="hold">
                                          <p:stCondLst>
                                            <p:cond delay="0"/>
                                          </p:stCondLst>
                                        </p:cTn>
                                        <p:tgtEl>
                                          <p:spTgt spid="34"/>
                                        </p:tgtEl>
                                        <p:attrNameLst>
                                          <p:attrName>style.visibility</p:attrName>
                                        </p:attrNameLst>
                                      </p:cBhvr>
                                      <p:to>
                                        <p:strVal val="visible"/>
                                      </p:to>
                                    </p:set>
                                    <p:animEffect transition="in" filter="fade">
                                      <p:cBhvr>
                                        <p:cTn id="99" dur="500"/>
                                        <p:tgtEl>
                                          <p:spTgt spid="34"/>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60"/>
                                        </p:tgtEl>
                                        <p:attrNameLst>
                                          <p:attrName>style.visibility</p:attrName>
                                        </p:attrNameLst>
                                      </p:cBhvr>
                                      <p:to>
                                        <p:strVal val="visible"/>
                                      </p:to>
                                    </p:set>
                                    <p:animEffect transition="in" filter="fade">
                                      <p:cBhvr>
                                        <p:cTn id="102"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6" grpId="0" animBg="1"/>
      <p:bldP spid="8" grpId="0" animBg="1"/>
      <p:bldP spid="37" grpId="0" animBg="1"/>
      <p:bldP spid="15" grpId="0" animBg="1"/>
      <p:bldP spid="16" grpId="0" animBg="1"/>
      <p:bldP spid="10" grpId="0" animBg="1"/>
      <p:bldP spid="25" grpId="0" animBg="1"/>
      <p:bldP spid="27" grpId="0" animBg="1"/>
      <p:bldP spid="28" grpId="0" animBg="1"/>
      <p:bldP spid="5" grpId="0" animBg="1"/>
      <p:bldP spid="39" grpId="0" animBg="1"/>
      <p:bldP spid="44" grpId="0" animBg="1"/>
      <p:bldP spid="24" grpId="0" animBg="1"/>
      <p:bldP spid="46" grpId="0" animBg="1"/>
      <p:bldP spid="57" grpId="0"/>
      <p:bldP spid="58" grpId="0"/>
      <p:bldP spid="59" grpId="0"/>
      <p:bldP spid="6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グラフ 32">
            <a:extLst>
              <a:ext uri="{FF2B5EF4-FFF2-40B4-BE49-F238E27FC236}">
                <a16:creationId xmlns:a16="http://schemas.microsoft.com/office/drawing/2014/main" id="{0B974F1D-ECDA-431D-A11E-A1389DF4A8A5}"/>
              </a:ext>
            </a:extLst>
          </p:cNvPr>
          <p:cNvGraphicFramePr/>
          <p:nvPr>
            <p:extLst>
              <p:ext uri="{D42A27DB-BD31-4B8C-83A1-F6EECF244321}">
                <p14:modId xmlns:p14="http://schemas.microsoft.com/office/powerpoint/2010/main" val="1824740067"/>
              </p:ext>
            </p:extLst>
          </p:nvPr>
        </p:nvGraphicFramePr>
        <p:xfrm>
          <a:off x="4928042" y="2153354"/>
          <a:ext cx="3710572" cy="3301866"/>
        </p:xfrm>
        <a:graphic>
          <a:graphicData uri="http://schemas.openxmlformats.org/drawingml/2006/chart">
            <c:chart xmlns:c="http://schemas.openxmlformats.org/drawingml/2006/chart" xmlns:r="http://schemas.openxmlformats.org/officeDocument/2006/relationships" r:id="rId3"/>
          </a:graphicData>
        </a:graphic>
      </p:graphicFrame>
      <p:sp>
        <p:nvSpPr>
          <p:cNvPr id="4" name="スライド番号プレースホルダー 3">
            <a:extLst>
              <a:ext uri="{FF2B5EF4-FFF2-40B4-BE49-F238E27FC236}">
                <a16:creationId xmlns:a16="http://schemas.microsoft.com/office/drawing/2014/main" id="{BE6FF4B1-6996-DBA4-1A28-2DF8000B595D}"/>
              </a:ext>
            </a:extLst>
          </p:cNvPr>
          <p:cNvSpPr>
            <a:spLocks noGrp="1"/>
          </p:cNvSpPr>
          <p:nvPr>
            <p:ph type="sldNum" sz="quarter" idx="4"/>
          </p:nvPr>
        </p:nvSpPr>
        <p:spPr>
          <a:prstGeom prst="rect">
            <a:avLst/>
          </a:prstGeom>
        </p:spPr>
        <p:txBody>
          <a:bodyPr/>
          <a:lstStyle/>
          <a:p>
            <a:pPr>
              <a:defRPr/>
            </a:pPr>
            <a:fld id="{12C3962C-59A4-486A-8D44-A9781E017F69}" type="slidenum">
              <a:rPr lang="en-US" altLang="ja-JP" smtClean="0"/>
              <a:pPr>
                <a:defRPr/>
              </a:pPr>
              <a:t>11</a:t>
            </a:fld>
            <a:endParaRPr lang="en-US" altLang="ja-JP" dirty="0"/>
          </a:p>
        </p:txBody>
      </p:sp>
      <p:sp>
        <p:nvSpPr>
          <p:cNvPr id="5" name="テキスト ボックス 4">
            <a:extLst>
              <a:ext uri="{FF2B5EF4-FFF2-40B4-BE49-F238E27FC236}">
                <a16:creationId xmlns:a16="http://schemas.microsoft.com/office/drawing/2014/main" id="{CAECE889-A175-348C-2ECD-15463DF5AC70}"/>
              </a:ext>
            </a:extLst>
          </p:cNvPr>
          <p:cNvSpPr txBox="1"/>
          <p:nvPr/>
        </p:nvSpPr>
        <p:spPr>
          <a:xfrm>
            <a:off x="139768" y="942237"/>
            <a:ext cx="4059125" cy="523220"/>
          </a:xfrm>
          <a:prstGeom prst="rect">
            <a:avLst/>
          </a:prstGeom>
          <a:noFill/>
        </p:spPr>
        <p:txBody>
          <a:bodyPr wrap="none" rtlCol="0">
            <a:spAutoFit/>
          </a:bodyPr>
          <a:lstStyle/>
          <a:p>
            <a:r>
              <a:rPr lang="ja-JP" altLang="en-US" sz="2800" dirty="0">
                <a:latin typeface="HGPｺﾞｼｯｸE" panose="020B0900000000000000" pitchFamily="50" charset="-128"/>
                <a:ea typeface="HGPｺﾞｼｯｸE" panose="020B0900000000000000" pitchFamily="50" charset="-128"/>
              </a:rPr>
              <a:t>国の予算</a:t>
            </a:r>
            <a:r>
              <a:rPr lang="zh-CN" altLang="en-US" sz="2000" dirty="0">
                <a:latin typeface="HGPｺﾞｼｯｸE" panose="020B0900000000000000" pitchFamily="50" charset="-128"/>
                <a:ea typeface="HGPｺﾞｼｯｸE" panose="020B0900000000000000" pitchFamily="50" charset="-128"/>
              </a:rPr>
              <a:t>（令和</a:t>
            </a:r>
            <a:r>
              <a:rPr lang="ja-JP" altLang="en-US" sz="2000" dirty="0">
                <a:latin typeface="HGPｺﾞｼｯｸE" panose="020B0900000000000000" pitchFamily="50" charset="-128"/>
                <a:ea typeface="HGPｺﾞｼｯｸE" panose="020B0900000000000000" pitchFamily="50" charset="-128"/>
              </a:rPr>
              <a:t>７</a:t>
            </a:r>
            <a:r>
              <a:rPr lang="zh-CN" altLang="en-US" sz="2000" dirty="0">
                <a:latin typeface="HGPｺﾞｼｯｸE" panose="020B0900000000000000" pitchFamily="50" charset="-128"/>
                <a:ea typeface="HGPｺﾞｼｯｸE" panose="020B0900000000000000" pitchFamily="50" charset="-128"/>
              </a:rPr>
              <a:t>年度当初予算）</a:t>
            </a:r>
            <a:endParaRPr lang="zh-CN" altLang="en-US" sz="3600" dirty="0">
              <a:latin typeface="HGPｺﾞｼｯｸE" panose="020B0900000000000000" pitchFamily="50" charset="-128"/>
              <a:ea typeface="HGPｺﾞｼｯｸE" panose="020B0900000000000000" pitchFamily="50" charset="-128"/>
            </a:endParaRPr>
          </a:p>
        </p:txBody>
      </p:sp>
      <p:graphicFrame>
        <p:nvGraphicFramePr>
          <p:cNvPr id="6" name="グラフ 5">
            <a:extLst>
              <a:ext uri="{FF2B5EF4-FFF2-40B4-BE49-F238E27FC236}">
                <a16:creationId xmlns:a16="http://schemas.microsoft.com/office/drawing/2014/main" id="{1F211882-664E-954B-4D77-57F0EFB14B4E}"/>
              </a:ext>
            </a:extLst>
          </p:cNvPr>
          <p:cNvGraphicFramePr/>
          <p:nvPr>
            <p:extLst>
              <p:ext uri="{D42A27DB-BD31-4B8C-83A1-F6EECF244321}">
                <p14:modId xmlns:p14="http://schemas.microsoft.com/office/powerpoint/2010/main" val="3763685727"/>
              </p:ext>
            </p:extLst>
          </p:nvPr>
        </p:nvGraphicFramePr>
        <p:xfrm>
          <a:off x="398615" y="2131251"/>
          <a:ext cx="3710572" cy="3301866"/>
        </p:xfrm>
        <a:graphic>
          <a:graphicData uri="http://schemas.openxmlformats.org/drawingml/2006/chart">
            <c:chart xmlns:c="http://schemas.openxmlformats.org/drawingml/2006/chart" xmlns:r="http://schemas.openxmlformats.org/officeDocument/2006/relationships" r:id="rId4"/>
          </a:graphicData>
        </a:graphic>
      </p:graphicFrame>
      <p:grpSp>
        <p:nvGrpSpPr>
          <p:cNvPr id="16446" name="グループ化 16445">
            <a:extLst>
              <a:ext uri="{FF2B5EF4-FFF2-40B4-BE49-F238E27FC236}">
                <a16:creationId xmlns:a16="http://schemas.microsoft.com/office/drawing/2014/main" id="{1BF70A08-A196-5F40-7F72-FDCE933B22B1}"/>
              </a:ext>
            </a:extLst>
          </p:cNvPr>
          <p:cNvGrpSpPr/>
          <p:nvPr/>
        </p:nvGrpSpPr>
        <p:grpSpPr>
          <a:xfrm>
            <a:off x="6071245" y="3131843"/>
            <a:ext cx="1383712" cy="1300682"/>
            <a:chOff x="1882493" y="3951980"/>
            <a:chExt cx="1651281" cy="1490552"/>
          </a:xfrm>
        </p:grpSpPr>
        <p:sp>
          <p:nvSpPr>
            <p:cNvPr id="16447" name="楕円 16446">
              <a:extLst>
                <a:ext uri="{FF2B5EF4-FFF2-40B4-BE49-F238E27FC236}">
                  <a16:creationId xmlns:a16="http://schemas.microsoft.com/office/drawing/2014/main" id="{C8FC6A7F-7374-6C05-8687-4B7F9A2EBEA4}"/>
                </a:ext>
              </a:extLst>
            </p:cNvPr>
            <p:cNvSpPr/>
            <p:nvPr/>
          </p:nvSpPr>
          <p:spPr bwMode="auto">
            <a:xfrm>
              <a:off x="1974616" y="3951980"/>
              <a:ext cx="1490552" cy="1490552"/>
            </a:xfrm>
            <a:prstGeom prst="ellipse">
              <a:avLst/>
            </a:prstGeom>
            <a:solidFill>
              <a:schemeClr val="bg1"/>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16448" name="テキスト ボックス 16447">
              <a:extLst>
                <a:ext uri="{FF2B5EF4-FFF2-40B4-BE49-F238E27FC236}">
                  <a16:creationId xmlns:a16="http://schemas.microsoft.com/office/drawing/2014/main" id="{5E5C9D7D-55BC-B188-CB0B-C6E40B269154}"/>
                </a:ext>
              </a:extLst>
            </p:cNvPr>
            <p:cNvSpPr txBox="1"/>
            <p:nvPr/>
          </p:nvSpPr>
          <p:spPr>
            <a:xfrm>
              <a:off x="1882493" y="4348234"/>
              <a:ext cx="1651281" cy="654636"/>
            </a:xfrm>
            <a:prstGeom prst="rect">
              <a:avLst/>
            </a:prstGeom>
            <a:noFill/>
          </p:spPr>
          <p:txBody>
            <a:bodyPr wrap="none" rtlCol="0">
              <a:spAutoFit/>
            </a:bodyPr>
            <a:lstStyle/>
            <a:p>
              <a:pPr algn="ctr" rtl="0">
                <a:lnSpc>
                  <a:spcPct val="80000"/>
                </a:lnSpc>
                <a:spcBef>
                  <a:spcPts val="0"/>
                </a:spcBef>
                <a:spcAft>
                  <a:spcPts val="500"/>
                </a:spcAft>
              </a:pPr>
              <a:r>
                <a:rPr lang="ja-JP" altLang="en-US" i="0" u="none" strike="noStrike" dirty="0">
                  <a:solidFill>
                    <a:srgbClr val="000000"/>
                  </a:solidFill>
                  <a:effectLst/>
                  <a:latin typeface="HGPｺﾞｼｯｸE" panose="020B0900000000000000" pitchFamily="50" charset="-128"/>
                  <a:ea typeface="HGPｺﾞｼｯｸE" panose="020B0900000000000000" pitchFamily="50" charset="-128"/>
                </a:rPr>
                <a:t>歳出</a:t>
              </a:r>
              <a:r>
                <a:rPr lang="zh-TW" altLang="en-US" i="0" u="none" strike="noStrike" dirty="0">
                  <a:solidFill>
                    <a:srgbClr val="000000"/>
                  </a:solidFill>
                  <a:effectLst/>
                  <a:latin typeface="HGPｺﾞｼｯｸE" panose="020B0900000000000000" pitchFamily="50" charset="-128"/>
                  <a:ea typeface="HGPｺﾞｼｯｸE" panose="020B0900000000000000" pitchFamily="50" charset="-128"/>
                </a:rPr>
                <a:t>総額</a:t>
              </a:r>
            </a:p>
            <a:p>
              <a:pPr algn="ctr">
                <a:lnSpc>
                  <a:spcPct val="110000"/>
                </a:lnSpc>
                <a:spcAft>
                  <a:spcPts val="500"/>
                </a:spcAft>
              </a:pPr>
              <a:r>
                <a:rPr lang="en-US" altLang="zh-TW" sz="1300" dirty="0">
                  <a:solidFill>
                    <a:srgbClr val="000000"/>
                  </a:solidFill>
                  <a:latin typeface="HGPｺﾞｼｯｸE" panose="020B0900000000000000" pitchFamily="50" charset="-128"/>
                  <a:ea typeface="HGPｺﾞｼｯｸE" panose="020B0900000000000000" pitchFamily="50" charset="-128"/>
                </a:rPr>
                <a:t>115</a:t>
              </a:r>
              <a:r>
                <a:rPr lang="zh-TW" altLang="en-US" sz="1300" dirty="0">
                  <a:solidFill>
                    <a:srgbClr val="000000"/>
                  </a:solidFill>
                  <a:latin typeface="HGPｺﾞｼｯｸE" panose="020B0900000000000000" pitchFamily="50" charset="-128"/>
                  <a:ea typeface="HGPｺﾞｼｯｸE" panose="020B0900000000000000" pitchFamily="50" charset="-128"/>
                </a:rPr>
                <a:t>兆</a:t>
              </a:r>
              <a:r>
                <a:rPr lang="en-US" altLang="ja-JP" sz="1300" dirty="0">
                  <a:solidFill>
                    <a:srgbClr val="000000"/>
                  </a:solidFill>
                  <a:latin typeface="HGPｺﾞｼｯｸE" panose="020B0900000000000000" pitchFamily="50" charset="-128"/>
                  <a:ea typeface="HGPｺﾞｼｯｸE" panose="020B0900000000000000" pitchFamily="50" charset="-128"/>
                </a:rPr>
                <a:t>1,978</a:t>
              </a:r>
              <a:r>
                <a:rPr lang="zh-TW" altLang="en-US" sz="1300" dirty="0">
                  <a:solidFill>
                    <a:srgbClr val="000000"/>
                  </a:solidFill>
                  <a:latin typeface="HGPｺﾞｼｯｸE" panose="020B0900000000000000" pitchFamily="50" charset="-128"/>
                  <a:ea typeface="HGPｺﾞｼｯｸE" panose="020B0900000000000000" pitchFamily="50" charset="-128"/>
                </a:rPr>
                <a:t>億円</a:t>
              </a:r>
            </a:p>
          </p:txBody>
        </p:sp>
      </p:grpSp>
      <p:sp>
        <p:nvSpPr>
          <p:cNvPr id="15" name="テキスト ボックス 14">
            <a:extLst>
              <a:ext uri="{FF2B5EF4-FFF2-40B4-BE49-F238E27FC236}">
                <a16:creationId xmlns:a16="http://schemas.microsoft.com/office/drawing/2014/main" id="{007E2BF1-C17A-CF0E-5AF2-50231DADD27E}"/>
              </a:ext>
            </a:extLst>
          </p:cNvPr>
          <p:cNvSpPr txBox="1"/>
          <p:nvPr/>
        </p:nvSpPr>
        <p:spPr>
          <a:xfrm>
            <a:off x="1386438" y="4504985"/>
            <a:ext cx="1734926" cy="461665"/>
          </a:xfrm>
          <a:prstGeom prst="rect">
            <a:avLst/>
          </a:prstGeom>
          <a:noFill/>
        </p:spPr>
        <p:txBody>
          <a:bodyPr wrap="square" rtlCol="0">
            <a:spAutoFit/>
          </a:bodyPr>
          <a:lstStyle/>
          <a:p>
            <a:pPr algn="ctr"/>
            <a:r>
              <a:rPr kumimoji="1" lang="ja-JP" altLang="en-US" sz="2400" dirty="0">
                <a:solidFill>
                  <a:srgbClr val="FF0000"/>
                </a:solidFill>
                <a:latin typeface="HGPｺﾞｼｯｸE" panose="020B0900000000000000" pitchFamily="50" charset="-128"/>
                <a:ea typeface="HGPｺﾞｼｯｸE" panose="020B0900000000000000" pitchFamily="50" charset="-128"/>
              </a:rPr>
              <a:t>税金</a:t>
            </a:r>
            <a:r>
              <a:rPr kumimoji="1" lang="ja-JP" altLang="en-US" sz="1600" dirty="0">
                <a:latin typeface="HGPｺﾞｼｯｸE" panose="020B0900000000000000" pitchFamily="50" charset="-128"/>
                <a:ea typeface="HGPｺﾞｼｯｸE" panose="020B0900000000000000" pitchFamily="50" charset="-128"/>
              </a:rPr>
              <a:t>など </a:t>
            </a:r>
            <a:r>
              <a:rPr kumimoji="1" lang="en-US" altLang="ja-JP" sz="1600" dirty="0">
                <a:latin typeface="HGPｺﾞｼｯｸE" panose="020B0900000000000000" pitchFamily="50" charset="-128"/>
                <a:ea typeface="HGPｺﾞｼｯｸE" panose="020B0900000000000000" pitchFamily="50" charset="-128"/>
              </a:rPr>
              <a:t>67.6%</a:t>
            </a:r>
          </a:p>
        </p:txBody>
      </p:sp>
      <p:sp>
        <p:nvSpPr>
          <p:cNvPr id="16442" name="テキスト ボックス 16441">
            <a:extLst>
              <a:ext uri="{FF2B5EF4-FFF2-40B4-BE49-F238E27FC236}">
                <a16:creationId xmlns:a16="http://schemas.microsoft.com/office/drawing/2014/main" id="{7C893A3C-ECC9-485E-8E6B-5B8F8F7DC633}"/>
              </a:ext>
            </a:extLst>
          </p:cNvPr>
          <p:cNvSpPr txBox="1"/>
          <p:nvPr/>
        </p:nvSpPr>
        <p:spPr>
          <a:xfrm>
            <a:off x="12768" y="2868841"/>
            <a:ext cx="1651728" cy="892552"/>
          </a:xfrm>
          <a:prstGeom prst="rect">
            <a:avLst/>
          </a:prstGeom>
          <a:noFill/>
          <a:ln>
            <a:noFill/>
          </a:ln>
        </p:spPr>
        <p:txBody>
          <a:bodyPr wrap="square" rtlCol="0">
            <a:spAutoFit/>
          </a:bodyPr>
          <a:lstStyle/>
          <a:p>
            <a:pPr algn="ctr"/>
            <a:r>
              <a:rPr lang="ja-JP" altLang="en-US" sz="2000" dirty="0">
                <a:ln w="5080">
                  <a:noFill/>
                </a:ln>
                <a:latin typeface="HGPｺﾞｼｯｸE" panose="020B0900000000000000" pitchFamily="50" charset="-128"/>
                <a:ea typeface="HGPｺﾞｼｯｸE" panose="020B0900000000000000" pitchFamily="50" charset="-128"/>
              </a:rPr>
              <a:t>公債金</a:t>
            </a:r>
            <a:endParaRPr lang="en-US" altLang="ja-JP" sz="1600" dirty="0">
              <a:ln w="5080">
                <a:noFill/>
              </a:ln>
              <a:latin typeface="HGPｺﾞｼｯｸE" panose="020B0900000000000000" pitchFamily="50" charset="-128"/>
              <a:ea typeface="HGPｺﾞｼｯｸE" panose="020B0900000000000000" pitchFamily="50" charset="-128"/>
            </a:endParaRPr>
          </a:p>
          <a:p>
            <a:pPr algn="ctr"/>
            <a:r>
              <a:rPr lang="ja-JP" altLang="en-US" sz="1600" dirty="0">
                <a:ln w="5080">
                  <a:noFill/>
                </a:ln>
                <a:latin typeface="HGPｺﾞｼｯｸE" panose="020B0900000000000000" pitchFamily="50" charset="-128"/>
                <a:ea typeface="HGPｺﾞｼｯｸE" panose="020B0900000000000000" pitchFamily="50" charset="-128"/>
              </a:rPr>
              <a:t>（国の借金など）</a:t>
            </a:r>
            <a:r>
              <a:rPr kumimoji="1" lang="ja-JP" altLang="en-US" sz="1600" dirty="0">
                <a:ln w="5080">
                  <a:noFill/>
                </a:ln>
                <a:effectLst/>
                <a:latin typeface="HGPｺﾞｼｯｸE" panose="020B0900000000000000" pitchFamily="50" charset="-128"/>
                <a:ea typeface="HGPｺﾞｼｯｸE" panose="020B0900000000000000" pitchFamily="50" charset="-128"/>
              </a:rPr>
              <a:t> </a:t>
            </a:r>
            <a:r>
              <a:rPr kumimoji="1" lang="en-US" altLang="ja-JP" sz="1600" dirty="0">
                <a:ln w="5080">
                  <a:noFill/>
                </a:ln>
                <a:latin typeface="HGPｺﾞｼｯｸE" panose="020B0900000000000000" pitchFamily="50" charset="-128"/>
                <a:ea typeface="HGPｺﾞｼｯｸE" panose="020B0900000000000000" pitchFamily="50" charset="-128"/>
              </a:rPr>
              <a:t>24</a:t>
            </a:r>
            <a:r>
              <a:rPr kumimoji="1" lang="en-US" altLang="ja-JP" sz="1600" dirty="0">
                <a:ln w="5080">
                  <a:noFill/>
                </a:ln>
                <a:effectLst/>
                <a:latin typeface="HGPｺﾞｼｯｸE" panose="020B0900000000000000" pitchFamily="50" charset="-128"/>
                <a:ea typeface="HGPｺﾞｼｯｸE" panose="020B0900000000000000" pitchFamily="50" charset="-128"/>
              </a:rPr>
              <a:t>.9%</a:t>
            </a:r>
          </a:p>
        </p:txBody>
      </p:sp>
      <p:sp>
        <p:nvSpPr>
          <p:cNvPr id="16445" name="テキスト ボックス 16444">
            <a:extLst>
              <a:ext uri="{FF2B5EF4-FFF2-40B4-BE49-F238E27FC236}">
                <a16:creationId xmlns:a16="http://schemas.microsoft.com/office/drawing/2014/main" id="{9168FF1A-AD68-C4C7-2724-8807FD646887}"/>
              </a:ext>
            </a:extLst>
          </p:cNvPr>
          <p:cNvSpPr txBox="1"/>
          <p:nvPr/>
        </p:nvSpPr>
        <p:spPr>
          <a:xfrm>
            <a:off x="1608359" y="1707791"/>
            <a:ext cx="1641815" cy="338554"/>
          </a:xfrm>
          <a:prstGeom prst="rect">
            <a:avLst/>
          </a:prstGeom>
          <a:noFill/>
        </p:spPr>
        <p:txBody>
          <a:bodyPr wrap="square" rtlCol="0">
            <a:spAutoFit/>
          </a:bodyPr>
          <a:lstStyle/>
          <a:p>
            <a:pPr algn="ctr"/>
            <a:r>
              <a:rPr kumimoji="1" lang="ja-JP" altLang="en-US" sz="1600" dirty="0">
                <a:latin typeface="HGPｺﾞｼｯｸE" panose="020B0900000000000000" pitchFamily="50" charset="-128"/>
                <a:ea typeface="HGPｺﾞｼｯｸE" panose="020B0900000000000000" pitchFamily="50" charset="-128"/>
              </a:rPr>
              <a:t>そのほか </a:t>
            </a:r>
            <a:r>
              <a:rPr kumimoji="1" lang="en-US" altLang="ja-JP" sz="1600" dirty="0">
                <a:latin typeface="HGPｺﾞｼｯｸE" panose="020B0900000000000000" pitchFamily="50" charset="-128"/>
                <a:ea typeface="HGPｺﾞｼｯｸE" panose="020B0900000000000000" pitchFamily="50" charset="-128"/>
              </a:rPr>
              <a:t>7.5%</a:t>
            </a:r>
          </a:p>
        </p:txBody>
      </p:sp>
      <p:sp>
        <p:nvSpPr>
          <p:cNvPr id="16449" name="テキスト ボックス 16448">
            <a:extLst>
              <a:ext uri="{FF2B5EF4-FFF2-40B4-BE49-F238E27FC236}">
                <a16:creationId xmlns:a16="http://schemas.microsoft.com/office/drawing/2014/main" id="{E9548A6C-468B-DEF9-F86E-25880A8B4ABB}"/>
              </a:ext>
            </a:extLst>
          </p:cNvPr>
          <p:cNvSpPr txBox="1"/>
          <p:nvPr/>
        </p:nvSpPr>
        <p:spPr>
          <a:xfrm>
            <a:off x="6684351" y="1178574"/>
            <a:ext cx="2265754" cy="1138773"/>
          </a:xfrm>
          <a:prstGeom prst="rect">
            <a:avLst/>
          </a:prstGeom>
          <a:noFill/>
        </p:spPr>
        <p:txBody>
          <a:bodyPr wrap="square" rtlCol="0">
            <a:spAutoFit/>
          </a:bodyPr>
          <a:lstStyle/>
          <a:p>
            <a:pPr algn="ctr"/>
            <a:r>
              <a:rPr kumimoji="1" lang="ja-JP" altLang="en-US" sz="2000" dirty="0">
                <a:solidFill>
                  <a:srgbClr val="FF0000"/>
                </a:solidFill>
                <a:latin typeface="HGPｺﾞｼｯｸE" panose="020B0900000000000000" pitchFamily="50" charset="-128"/>
                <a:ea typeface="HGPｺﾞｼｯｸE" panose="020B0900000000000000" pitchFamily="50" charset="-128"/>
              </a:rPr>
              <a:t>社会保障費</a:t>
            </a:r>
            <a:endParaRPr kumimoji="1" lang="en-US" altLang="ja-JP" sz="2000" dirty="0">
              <a:solidFill>
                <a:srgbClr val="FF0000"/>
              </a:solidFill>
              <a:latin typeface="HGPｺﾞｼｯｸE" panose="020B0900000000000000" pitchFamily="50" charset="-128"/>
              <a:ea typeface="HGPｺﾞｼｯｸE" panose="020B0900000000000000" pitchFamily="50" charset="-128"/>
            </a:endParaRPr>
          </a:p>
          <a:p>
            <a:pPr algn="ctr"/>
            <a:r>
              <a:rPr kumimoji="1" lang="ja-JP" altLang="en-US" sz="1600" dirty="0">
                <a:latin typeface="HGPｺﾞｼｯｸE" panose="020B0900000000000000" pitchFamily="50" charset="-128"/>
                <a:ea typeface="HGPｺﾞｼｯｸE" panose="020B0900000000000000" pitchFamily="50" charset="-128"/>
              </a:rPr>
              <a:t>（わたしたちの健康や</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ja-JP" altLang="en-US" sz="1600" dirty="0">
                <a:latin typeface="HGPｺﾞｼｯｸE" panose="020B0900000000000000" pitchFamily="50" charset="-128"/>
                <a:ea typeface="HGPｺﾞｼｯｸE" panose="020B0900000000000000" pitchFamily="50" charset="-128"/>
              </a:rPr>
              <a:t>生活を守るために）</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en-US" altLang="ja-JP" sz="1600" dirty="0">
                <a:latin typeface="HGPｺﾞｼｯｸE" panose="020B0900000000000000" pitchFamily="50" charset="-128"/>
                <a:ea typeface="HGPｺﾞｼｯｸE" panose="020B0900000000000000" pitchFamily="50" charset="-128"/>
              </a:rPr>
              <a:t>33.2%</a:t>
            </a:r>
          </a:p>
        </p:txBody>
      </p:sp>
      <p:cxnSp>
        <p:nvCxnSpPr>
          <p:cNvPr id="16452" name="直線コネクタ 16451">
            <a:extLst>
              <a:ext uri="{FF2B5EF4-FFF2-40B4-BE49-F238E27FC236}">
                <a16:creationId xmlns:a16="http://schemas.microsoft.com/office/drawing/2014/main" id="{15768988-0F90-7BC2-93A7-04010ECDAC86}"/>
              </a:ext>
            </a:extLst>
          </p:cNvPr>
          <p:cNvCxnSpPr>
            <a:cxnSpLocks/>
          </p:cNvCxnSpPr>
          <p:nvPr/>
        </p:nvCxnSpPr>
        <p:spPr bwMode="auto">
          <a:xfrm flipV="1">
            <a:off x="7535954" y="2300785"/>
            <a:ext cx="141971" cy="361060"/>
          </a:xfrm>
          <a:prstGeom prst="line">
            <a:avLst/>
          </a:prstGeom>
          <a:noFill/>
          <a:ln w="12700" cap="flat" cmpd="sng" algn="ctr">
            <a:solidFill>
              <a:schemeClr val="tx1"/>
            </a:solidFill>
            <a:prstDash val="solid"/>
            <a:round/>
            <a:headEnd type="oval" w="med" len="med"/>
            <a:tailEnd type="none" w="med" len="med"/>
          </a:ln>
          <a:effectLst/>
        </p:spPr>
      </p:cxnSp>
      <p:sp>
        <p:nvSpPr>
          <p:cNvPr id="16455" name="テキスト ボックス 16454">
            <a:extLst>
              <a:ext uri="{FF2B5EF4-FFF2-40B4-BE49-F238E27FC236}">
                <a16:creationId xmlns:a16="http://schemas.microsoft.com/office/drawing/2014/main" id="{F5F439A8-55AC-8100-98BA-AC6A52E2F5AC}"/>
              </a:ext>
            </a:extLst>
          </p:cNvPr>
          <p:cNvSpPr txBox="1"/>
          <p:nvPr/>
        </p:nvSpPr>
        <p:spPr>
          <a:xfrm>
            <a:off x="7630562" y="4684456"/>
            <a:ext cx="1497233" cy="1084912"/>
          </a:xfrm>
          <a:prstGeom prst="rect">
            <a:avLst/>
          </a:prstGeom>
          <a:noFill/>
        </p:spPr>
        <p:txBody>
          <a:bodyPr wrap="square" rtlCol="0">
            <a:spAutoFit/>
          </a:bodyPr>
          <a:lstStyle/>
          <a:p>
            <a:pPr algn="ctr">
              <a:lnSpc>
                <a:spcPts val="1300"/>
              </a:lnSpc>
            </a:pPr>
            <a:r>
              <a:rPr kumimoji="1" lang="ja-JP" altLang="en-US" sz="1600" kern="0" dirty="0">
                <a:latin typeface="HGPｺﾞｼｯｸE" panose="020B0900000000000000" pitchFamily="50" charset="-128"/>
                <a:ea typeface="HGPｺﾞｼｯｸE" panose="020B0900000000000000" pitchFamily="50" charset="-128"/>
              </a:rPr>
              <a:t>道路や</a:t>
            </a:r>
            <a:endParaRPr kumimoji="1" lang="en-US" altLang="ja-JP" sz="1600" kern="0" dirty="0">
              <a:latin typeface="HGPｺﾞｼｯｸE" panose="020B0900000000000000" pitchFamily="50" charset="-128"/>
              <a:ea typeface="HGPｺﾞｼｯｸE" panose="020B0900000000000000" pitchFamily="50" charset="-128"/>
            </a:endParaRPr>
          </a:p>
          <a:p>
            <a:pPr algn="ctr">
              <a:lnSpc>
                <a:spcPts val="1300"/>
              </a:lnSpc>
            </a:pPr>
            <a:endParaRPr kumimoji="1" lang="en-US" altLang="ja-JP" sz="1400" kern="0" dirty="0">
              <a:latin typeface="HGPｺﾞｼｯｸE" panose="020B0900000000000000" pitchFamily="50" charset="-128"/>
              <a:ea typeface="HGPｺﾞｼｯｸE" panose="020B0900000000000000" pitchFamily="50" charset="-128"/>
            </a:endParaRPr>
          </a:p>
          <a:p>
            <a:pPr algn="ctr">
              <a:lnSpc>
                <a:spcPts val="1300"/>
              </a:lnSpc>
            </a:pPr>
            <a:r>
              <a:rPr kumimoji="1" lang="ja-JP" altLang="en-US" sz="1600" kern="0" dirty="0">
                <a:latin typeface="HGPｺﾞｼｯｸE" panose="020B0900000000000000" pitchFamily="50" charset="-128"/>
                <a:ea typeface="HGPｺﾞｼｯｸE" panose="020B0900000000000000" pitchFamily="50" charset="-128"/>
              </a:rPr>
              <a:t>住宅などの</a:t>
            </a:r>
            <a:endParaRPr kumimoji="1" lang="en-US" altLang="ja-JP" sz="1600" kern="0" dirty="0">
              <a:latin typeface="HGPｺﾞｼｯｸE" panose="020B0900000000000000" pitchFamily="50" charset="-128"/>
              <a:ea typeface="HGPｺﾞｼｯｸE" panose="020B0900000000000000" pitchFamily="50" charset="-128"/>
            </a:endParaRPr>
          </a:p>
          <a:p>
            <a:pPr algn="ctr"/>
            <a:r>
              <a:rPr kumimoji="1" lang="ja-JP" altLang="en-US" sz="1600" dirty="0">
                <a:latin typeface="HGPｺﾞｼｯｸE" panose="020B0900000000000000" pitchFamily="50" charset="-128"/>
                <a:ea typeface="HGPｺﾞｼｯｸE" panose="020B0900000000000000" pitchFamily="50" charset="-128"/>
              </a:rPr>
              <a:t>整備のために</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en-US" altLang="ja-JP" sz="1600" dirty="0">
                <a:latin typeface="HGPｺﾞｼｯｸE" panose="020B0900000000000000" pitchFamily="50" charset="-128"/>
                <a:ea typeface="HGPｺﾞｼｯｸE" panose="020B0900000000000000" pitchFamily="50" charset="-128"/>
              </a:rPr>
              <a:t>5.3%</a:t>
            </a:r>
          </a:p>
        </p:txBody>
      </p:sp>
      <p:sp>
        <p:nvSpPr>
          <p:cNvPr id="16456" name="テキスト ボックス 16455">
            <a:extLst>
              <a:ext uri="{FF2B5EF4-FFF2-40B4-BE49-F238E27FC236}">
                <a16:creationId xmlns:a16="http://schemas.microsoft.com/office/drawing/2014/main" id="{079FE8AF-4948-DA72-C666-A1AC565E33F3}"/>
              </a:ext>
            </a:extLst>
          </p:cNvPr>
          <p:cNvSpPr txBox="1"/>
          <p:nvPr/>
        </p:nvSpPr>
        <p:spPr>
          <a:xfrm>
            <a:off x="6013114" y="5676943"/>
            <a:ext cx="1915644" cy="830997"/>
          </a:xfrm>
          <a:prstGeom prst="rect">
            <a:avLst/>
          </a:prstGeom>
          <a:noFill/>
        </p:spPr>
        <p:txBody>
          <a:bodyPr wrap="square" rtlCol="0">
            <a:spAutoFit/>
          </a:bodyPr>
          <a:lstStyle/>
          <a:p>
            <a:pPr algn="ctr"/>
            <a:r>
              <a:rPr kumimoji="1" lang="ja-JP" altLang="en-US" sz="1600" dirty="0">
                <a:latin typeface="HGPｺﾞｼｯｸE" panose="020B0900000000000000" pitchFamily="50" charset="-128"/>
                <a:ea typeface="HGPｺﾞｼｯｸE" panose="020B0900000000000000" pitchFamily="50" charset="-128"/>
              </a:rPr>
              <a:t>教育や科学技術を</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ja-JP" altLang="en-US" sz="1600" dirty="0">
                <a:latin typeface="HGPｺﾞｼｯｸE" panose="020B0900000000000000" pitchFamily="50" charset="-128"/>
                <a:ea typeface="HGPｺﾞｼｯｸE" panose="020B0900000000000000" pitchFamily="50" charset="-128"/>
              </a:rPr>
              <a:t>さかんにするために　</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en-US" altLang="ja-JP" sz="1600" dirty="0">
                <a:latin typeface="HGPｺﾞｼｯｸE" panose="020B0900000000000000" pitchFamily="50" charset="-128"/>
                <a:ea typeface="HGPｺﾞｼｯｸE" panose="020B0900000000000000" pitchFamily="50" charset="-128"/>
              </a:rPr>
              <a:t>4.9%</a:t>
            </a:r>
          </a:p>
        </p:txBody>
      </p:sp>
      <p:sp>
        <p:nvSpPr>
          <p:cNvPr id="16457" name="テキスト ボックス 16456">
            <a:extLst>
              <a:ext uri="{FF2B5EF4-FFF2-40B4-BE49-F238E27FC236}">
                <a16:creationId xmlns:a16="http://schemas.microsoft.com/office/drawing/2014/main" id="{95ED75FA-765D-FF6D-1473-F48C4C13F37B}"/>
              </a:ext>
            </a:extLst>
          </p:cNvPr>
          <p:cNvSpPr txBox="1"/>
          <p:nvPr/>
        </p:nvSpPr>
        <p:spPr>
          <a:xfrm>
            <a:off x="3762672" y="4594852"/>
            <a:ext cx="1586019" cy="1323439"/>
          </a:xfrm>
          <a:prstGeom prst="rect">
            <a:avLst/>
          </a:prstGeom>
          <a:noFill/>
        </p:spPr>
        <p:txBody>
          <a:bodyPr wrap="square" rtlCol="0">
            <a:spAutoFit/>
          </a:bodyPr>
          <a:lstStyle/>
          <a:p>
            <a:pPr algn="ctr"/>
            <a:r>
              <a:rPr kumimoji="1" lang="ja-JP" altLang="en-US" sz="1600" dirty="0">
                <a:latin typeface="HGPｺﾞｼｯｸE" panose="020B0900000000000000" pitchFamily="50" charset="-128"/>
                <a:ea typeface="HGPｺﾞｼｯｸE" panose="020B0900000000000000" pitchFamily="50" charset="-128"/>
              </a:rPr>
              <a:t>都道府県や</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ja-JP" altLang="en-US" sz="1600" dirty="0">
                <a:latin typeface="HGPｺﾞｼｯｸE" panose="020B0900000000000000" pitchFamily="50" charset="-128"/>
                <a:ea typeface="HGPｺﾞｼｯｸE" panose="020B0900000000000000" pitchFamily="50" charset="-128"/>
              </a:rPr>
              <a:t>市区町村の</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ja-JP" altLang="en-US" sz="1600" dirty="0">
                <a:latin typeface="HGPｺﾞｼｯｸE" panose="020B0900000000000000" pitchFamily="50" charset="-128"/>
                <a:ea typeface="HGPｺﾞｼｯｸE" panose="020B0900000000000000" pitchFamily="50" charset="-128"/>
              </a:rPr>
              <a:t>財政をおぎなう</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ja-JP" altLang="en-US" sz="1600" dirty="0">
                <a:latin typeface="HGPｺﾞｼｯｸE" panose="020B0900000000000000" pitchFamily="50" charset="-128"/>
                <a:ea typeface="HGPｺﾞｼｯｸE" panose="020B0900000000000000" pitchFamily="50" charset="-128"/>
              </a:rPr>
              <a:t>ために </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en-US" altLang="ja-JP" sz="1600" dirty="0">
                <a:latin typeface="HGPｺﾞｼｯｸE" panose="020B0900000000000000" pitchFamily="50" charset="-128"/>
                <a:ea typeface="HGPｺﾞｼｯｸE" panose="020B0900000000000000" pitchFamily="50" charset="-128"/>
              </a:rPr>
              <a:t>16.4%</a:t>
            </a:r>
          </a:p>
        </p:txBody>
      </p:sp>
      <p:sp>
        <p:nvSpPr>
          <p:cNvPr id="16458" name="テキスト ボックス 16457">
            <a:extLst>
              <a:ext uri="{FF2B5EF4-FFF2-40B4-BE49-F238E27FC236}">
                <a16:creationId xmlns:a16="http://schemas.microsoft.com/office/drawing/2014/main" id="{9ECF22ED-06C8-6B4C-02F7-7E582FE42C43}"/>
              </a:ext>
            </a:extLst>
          </p:cNvPr>
          <p:cNvSpPr txBox="1"/>
          <p:nvPr/>
        </p:nvSpPr>
        <p:spPr>
          <a:xfrm>
            <a:off x="3529901" y="1791571"/>
            <a:ext cx="2051563" cy="1329210"/>
          </a:xfrm>
          <a:prstGeom prst="rect">
            <a:avLst/>
          </a:prstGeom>
          <a:noFill/>
        </p:spPr>
        <p:txBody>
          <a:bodyPr wrap="square" rtlCol="0">
            <a:spAutoFit/>
          </a:bodyPr>
          <a:lstStyle/>
          <a:p>
            <a:pPr algn="ctr">
              <a:lnSpc>
                <a:spcPts val="2500"/>
              </a:lnSpc>
            </a:pPr>
            <a:r>
              <a:rPr kumimoji="1" lang="ja-JP" altLang="en-US" sz="2000" dirty="0">
                <a:latin typeface="HGPｺﾞｼｯｸE" panose="020B0900000000000000" pitchFamily="50" charset="-128"/>
                <a:ea typeface="HGPｺﾞｼｯｸE" panose="020B0900000000000000" pitchFamily="50" charset="-128"/>
              </a:rPr>
              <a:t>国債費</a:t>
            </a:r>
            <a:endParaRPr kumimoji="1" lang="en-US" altLang="ja-JP" sz="2000" dirty="0">
              <a:latin typeface="HGPｺﾞｼｯｸE" panose="020B0900000000000000" pitchFamily="50" charset="-128"/>
              <a:ea typeface="HGPｺﾞｼｯｸE" panose="020B0900000000000000" pitchFamily="50" charset="-128"/>
            </a:endParaRPr>
          </a:p>
          <a:p>
            <a:pPr algn="ctr">
              <a:lnSpc>
                <a:spcPts val="2500"/>
              </a:lnSpc>
            </a:pPr>
            <a:r>
              <a:rPr kumimoji="1" lang="ja-JP" altLang="en-US" sz="1600" dirty="0">
                <a:latin typeface="HGPｺﾞｼｯｸE" panose="020B0900000000000000" pitchFamily="50" charset="-128"/>
                <a:ea typeface="HGPｺﾞｼｯｸE" panose="020B0900000000000000" pitchFamily="50" charset="-128"/>
              </a:rPr>
              <a:t>（国の借金を返したり</a:t>
            </a:r>
          </a:p>
          <a:p>
            <a:pPr algn="ctr">
              <a:lnSpc>
                <a:spcPts val="2500"/>
              </a:lnSpc>
            </a:pPr>
            <a:r>
              <a:rPr kumimoji="1" lang="ja-JP" altLang="en-US" sz="1600" dirty="0">
                <a:latin typeface="HGPｺﾞｼｯｸE" panose="020B0900000000000000" pitchFamily="50" charset="-128"/>
                <a:ea typeface="HGPｺﾞｼｯｸE" panose="020B0900000000000000" pitchFamily="50" charset="-128"/>
              </a:rPr>
              <a:t>利子をはらったりするために） </a:t>
            </a:r>
            <a:r>
              <a:rPr kumimoji="1" lang="en-US" altLang="ja-JP" sz="1600" dirty="0">
                <a:latin typeface="HGPｺﾞｼｯｸE" panose="020B0900000000000000" pitchFamily="50" charset="-128"/>
                <a:ea typeface="HGPｺﾞｼｯｸE" panose="020B0900000000000000" pitchFamily="50" charset="-128"/>
              </a:rPr>
              <a:t>24.5%</a:t>
            </a:r>
          </a:p>
        </p:txBody>
      </p:sp>
      <p:cxnSp>
        <p:nvCxnSpPr>
          <p:cNvPr id="16461" name="直線コネクタ 16460">
            <a:extLst>
              <a:ext uri="{FF2B5EF4-FFF2-40B4-BE49-F238E27FC236}">
                <a16:creationId xmlns:a16="http://schemas.microsoft.com/office/drawing/2014/main" id="{AA5D3870-51D6-7129-210E-DC9C9A9BEA02}"/>
              </a:ext>
            </a:extLst>
          </p:cNvPr>
          <p:cNvCxnSpPr>
            <a:cxnSpLocks/>
          </p:cNvCxnSpPr>
          <p:nvPr/>
        </p:nvCxnSpPr>
        <p:spPr bwMode="auto">
          <a:xfrm flipV="1">
            <a:off x="1831502" y="2087255"/>
            <a:ext cx="141971" cy="361060"/>
          </a:xfrm>
          <a:prstGeom prst="line">
            <a:avLst/>
          </a:prstGeom>
          <a:noFill/>
          <a:ln w="12700" cap="flat" cmpd="sng" algn="ctr">
            <a:solidFill>
              <a:schemeClr val="tx1"/>
            </a:solidFill>
            <a:prstDash val="solid"/>
            <a:round/>
            <a:headEnd type="oval" w="med" len="med"/>
            <a:tailEnd type="none" w="med" len="med"/>
          </a:ln>
          <a:effectLst/>
        </p:spPr>
      </p:cxnSp>
      <p:sp>
        <p:nvSpPr>
          <p:cNvPr id="16463" name="テキスト ボックス 16462">
            <a:extLst>
              <a:ext uri="{FF2B5EF4-FFF2-40B4-BE49-F238E27FC236}">
                <a16:creationId xmlns:a16="http://schemas.microsoft.com/office/drawing/2014/main" id="{F946D637-D990-E6FB-0D3B-415135B79147}"/>
              </a:ext>
            </a:extLst>
          </p:cNvPr>
          <p:cNvSpPr txBox="1"/>
          <p:nvPr/>
        </p:nvSpPr>
        <p:spPr>
          <a:xfrm>
            <a:off x="5408747" y="1746707"/>
            <a:ext cx="1324996" cy="584775"/>
          </a:xfrm>
          <a:prstGeom prst="rect">
            <a:avLst/>
          </a:prstGeom>
          <a:noFill/>
        </p:spPr>
        <p:txBody>
          <a:bodyPr wrap="square" rtlCol="0">
            <a:spAutoFit/>
          </a:bodyPr>
          <a:lstStyle/>
          <a:p>
            <a:pPr algn="ctr"/>
            <a:r>
              <a:rPr kumimoji="1" lang="ja-JP" altLang="en-US" sz="1600" dirty="0">
                <a:latin typeface="HGPｺﾞｼｯｸE" panose="020B0900000000000000" pitchFamily="50" charset="-128"/>
                <a:ea typeface="HGPｺﾞｼｯｸE" panose="020B0900000000000000" pitchFamily="50" charset="-128"/>
              </a:rPr>
              <a:t>そのほか</a:t>
            </a:r>
            <a:r>
              <a:rPr kumimoji="1" lang="en-US" altLang="ja-JP" sz="1600" dirty="0">
                <a:latin typeface="HGPｺﾞｼｯｸE" panose="020B0900000000000000" pitchFamily="50" charset="-128"/>
                <a:ea typeface="HGPｺﾞｼｯｸE" panose="020B0900000000000000" pitchFamily="50" charset="-128"/>
              </a:rPr>
              <a:t>15.7%</a:t>
            </a:r>
          </a:p>
        </p:txBody>
      </p:sp>
      <p:grpSp>
        <p:nvGrpSpPr>
          <p:cNvPr id="16465" name="グループ化 16464">
            <a:extLst>
              <a:ext uri="{FF2B5EF4-FFF2-40B4-BE49-F238E27FC236}">
                <a16:creationId xmlns:a16="http://schemas.microsoft.com/office/drawing/2014/main" id="{F4F61587-AACC-7FEC-F743-847A10399836}"/>
              </a:ext>
            </a:extLst>
          </p:cNvPr>
          <p:cNvGrpSpPr/>
          <p:nvPr/>
        </p:nvGrpSpPr>
        <p:grpSpPr>
          <a:xfrm>
            <a:off x="1579683" y="3131843"/>
            <a:ext cx="1348446" cy="1300682"/>
            <a:chOff x="1903536" y="3951980"/>
            <a:chExt cx="1609194" cy="1490552"/>
          </a:xfrm>
        </p:grpSpPr>
        <p:sp>
          <p:nvSpPr>
            <p:cNvPr id="16466" name="楕円 16465">
              <a:extLst>
                <a:ext uri="{FF2B5EF4-FFF2-40B4-BE49-F238E27FC236}">
                  <a16:creationId xmlns:a16="http://schemas.microsoft.com/office/drawing/2014/main" id="{DB78A850-FB48-AD24-D59C-7687CE0EE7B1}"/>
                </a:ext>
              </a:extLst>
            </p:cNvPr>
            <p:cNvSpPr/>
            <p:nvPr/>
          </p:nvSpPr>
          <p:spPr bwMode="auto">
            <a:xfrm>
              <a:off x="1974616" y="3951980"/>
              <a:ext cx="1490552" cy="1490552"/>
            </a:xfrm>
            <a:prstGeom prst="ellipse">
              <a:avLst/>
            </a:prstGeom>
            <a:solidFill>
              <a:schemeClr val="bg1"/>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16467" name="テキスト ボックス 16466">
              <a:extLst>
                <a:ext uri="{FF2B5EF4-FFF2-40B4-BE49-F238E27FC236}">
                  <a16:creationId xmlns:a16="http://schemas.microsoft.com/office/drawing/2014/main" id="{2779DCA4-EA42-0CEA-9285-4963F970676D}"/>
                </a:ext>
              </a:extLst>
            </p:cNvPr>
            <p:cNvSpPr txBox="1"/>
            <p:nvPr/>
          </p:nvSpPr>
          <p:spPr>
            <a:xfrm>
              <a:off x="1903536" y="4348234"/>
              <a:ext cx="1609194" cy="654636"/>
            </a:xfrm>
            <a:prstGeom prst="rect">
              <a:avLst/>
            </a:prstGeom>
            <a:noFill/>
          </p:spPr>
          <p:txBody>
            <a:bodyPr wrap="none" rtlCol="0">
              <a:spAutoFit/>
            </a:bodyPr>
            <a:lstStyle/>
            <a:p>
              <a:pPr algn="ctr" rtl="0">
                <a:lnSpc>
                  <a:spcPct val="80000"/>
                </a:lnSpc>
                <a:spcBef>
                  <a:spcPts val="0"/>
                </a:spcBef>
                <a:spcAft>
                  <a:spcPts val="500"/>
                </a:spcAft>
              </a:pPr>
              <a:r>
                <a:rPr lang="ja-JP" altLang="en-US" dirty="0">
                  <a:solidFill>
                    <a:srgbClr val="000000"/>
                  </a:solidFill>
                  <a:latin typeface="HGPｺﾞｼｯｸE" panose="020B0900000000000000" pitchFamily="50" charset="-128"/>
                  <a:ea typeface="HGPｺﾞｼｯｸE" panose="020B0900000000000000" pitchFamily="50" charset="-128"/>
                </a:rPr>
                <a:t>歳入</a:t>
              </a:r>
              <a:r>
                <a:rPr lang="zh-TW" altLang="en-US" i="0" u="none" strike="noStrike" dirty="0">
                  <a:solidFill>
                    <a:srgbClr val="000000"/>
                  </a:solidFill>
                  <a:effectLst/>
                  <a:latin typeface="HGPｺﾞｼｯｸE" panose="020B0900000000000000" pitchFamily="50" charset="-128"/>
                  <a:ea typeface="HGPｺﾞｼｯｸE" panose="020B0900000000000000" pitchFamily="50" charset="-128"/>
                </a:rPr>
                <a:t>総額</a:t>
              </a:r>
            </a:p>
            <a:p>
              <a:pPr algn="ctr" rtl="0">
                <a:lnSpc>
                  <a:spcPct val="110000"/>
                </a:lnSpc>
                <a:spcBef>
                  <a:spcPts val="0"/>
                </a:spcBef>
                <a:spcAft>
                  <a:spcPts val="500"/>
                </a:spcAft>
              </a:pPr>
              <a:r>
                <a:rPr lang="en-US" altLang="zh-TW" sz="1300" i="0" u="none" strike="noStrike" dirty="0">
                  <a:solidFill>
                    <a:srgbClr val="000000"/>
                  </a:solidFill>
                  <a:effectLst/>
                  <a:latin typeface="HGPｺﾞｼｯｸE" panose="020B0900000000000000" pitchFamily="50" charset="-128"/>
                  <a:ea typeface="HGPｺﾞｼｯｸE" panose="020B0900000000000000" pitchFamily="50" charset="-128"/>
                </a:rPr>
                <a:t>11</a:t>
              </a:r>
              <a:r>
                <a:rPr lang="en-US" altLang="zh-TW" sz="1300" dirty="0">
                  <a:solidFill>
                    <a:srgbClr val="000000"/>
                  </a:solidFill>
                  <a:latin typeface="HGPｺﾞｼｯｸE" panose="020B0900000000000000" pitchFamily="50" charset="-128"/>
                  <a:ea typeface="HGPｺﾞｼｯｸE" panose="020B0900000000000000" pitchFamily="50" charset="-128"/>
                </a:rPr>
                <a:t>5</a:t>
              </a:r>
              <a:r>
                <a:rPr lang="zh-TW" altLang="en-US" sz="1300" i="0" u="none" strike="noStrike" dirty="0">
                  <a:solidFill>
                    <a:srgbClr val="000000"/>
                  </a:solidFill>
                  <a:effectLst/>
                  <a:latin typeface="HGPｺﾞｼｯｸE" panose="020B0900000000000000" pitchFamily="50" charset="-128"/>
                  <a:ea typeface="HGPｺﾞｼｯｸE" panose="020B0900000000000000" pitchFamily="50" charset="-128"/>
                </a:rPr>
                <a:t>兆</a:t>
              </a:r>
              <a:r>
                <a:rPr lang="en-US" altLang="ja-JP" sz="1300" dirty="0">
                  <a:solidFill>
                    <a:srgbClr val="000000"/>
                  </a:solidFill>
                  <a:latin typeface="HGPｺﾞｼｯｸE" panose="020B0900000000000000" pitchFamily="50" charset="-128"/>
                  <a:ea typeface="HGPｺﾞｼｯｸE" panose="020B0900000000000000" pitchFamily="50" charset="-128"/>
                </a:rPr>
                <a:t>1,978</a:t>
              </a:r>
              <a:r>
                <a:rPr lang="zh-TW" altLang="en-US" sz="1300" i="0" u="none" strike="noStrike" dirty="0">
                  <a:solidFill>
                    <a:srgbClr val="000000"/>
                  </a:solidFill>
                  <a:effectLst/>
                  <a:latin typeface="HGPｺﾞｼｯｸE" panose="020B0900000000000000" pitchFamily="50" charset="-128"/>
                  <a:ea typeface="HGPｺﾞｼｯｸE" panose="020B0900000000000000" pitchFamily="50" charset="-128"/>
                </a:rPr>
                <a:t>億円</a:t>
              </a:r>
            </a:p>
          </p:txBody>
        </p:sp>
      </p:grpSp>
      <p:cxnSp>
        <p:nvCxnSpPr>
          <p:cNvPr id="16469" name="直線コネクタ 16468">
            <a:extLst>
              <a:ext uri="{FF2B5EF4-FFF2-40B4-BE49-F238E27FC236}">
                <a16:creationId xmlns:a16="http://schemas.microsoft.com/office/drawing/2014/main" id="{B8E32218-47CE-2213-E4A3-D91CF93BFDD2}"/>
              </a:ext>
            </a:extLst>
          </p:cNvPr>
          <p:cNvCxnSpPr>
            <a:cxnSpLocks/>
          </p:cNvCxnSpPr>
          <p:nvPr/>
        </p:nvCxnSpPr>
        <p:spPr bwMode="auto">
          <a:xfrm flipH="1" flipV="1">
            <a:off x="6156942" y="2317347"/>
            <a:ext cx="145553" cy="295003"/>
          </a:xfrm>
          <a:prstGeom prst="line">
            <a:avLst/>
          </a:prstGeom>
          <a:noFill/>
          <a:ln w="12700" cap="flat" cmpd="sng" algn="ctr">
            <a:solidFill>
              <a:schemeClr val="tx1"/>
            </a:solidFill>
            <a:prstDash val="solid"/>
            <a:round/>
            <a:headEnd type="oval" w="med" len="med"/>
            <a:tailEnd type="none" w="med" len="med"/>
          </a:ln>
          <a:effectLst/>
        </p:spPr>
      </p:cxnSp>
      <p:cxnSp>
        <p:nvCxnSpPr>
          <p:cNvPr id="16473" name="直線コネクタ 16472">
            <a:extLst>
              <a:ext uri="{FF2B5EF4-FFF2-40B4-BE49-F238E27FC236}">
                <a16:creationId xmlns:a16="http://schemas.microsoft.com/office/drawing/2014/main" id="{333C2E99-2AFE-8086-7FD5-710B20E58937}"/>
              </a:ext>
            </a:extLst>
          </p:cNvPr>
          <p:cNvCxnSpPr>
            <a:cxnSpLocks/>
          </p:cNvCxnSpPr>
          <p:nvPr/>
        </p:nvCxnSpPr>
        <p:spPr bwMode="auto">
          <a:xfrm flipH="1">
            <a:off x="5348691" y="4966650"/>
            <a:ext cx="953804" cy="285857"/>
          </a:xfrm>
          <a:prstGeom prst="line">
            <a:avLst/>
          </a:prstGeom>
          <a:noFill/>
          <a:ln w="12700" cap="flat" cmpd="sng" algn="ctr">
            <a:solidFill>
              <a:schemeClr val="tx1"/>
            </a:solidFill>
            <a:prstDash val="solid"/>
            <a:round/>
            <a:headEnd type="oval" w="med" len="med"/>
            <a:tailEnd type="none" w="med" len="med"/>
          </a:ln>
          <a:effectLst/>
        </p:spPr>
      </p:cxnSp>
      <p:cxnSp>
        <p:nvCxnSpPr>
          <p:cNvPr id="16478" name="直線コネクタ 16477">
            <a:extLst>
              <a:ext uri="{FF2B5EF4-FFF2-40B4-BE49-F238E27FC236}">
                <a16:creationId xmlns:a16="http://schemas.microsoft.com/office/drawing/2014/main" id="{C8E44ECE-5C03-BD25-D9E2-450248ADE49F}"/>
              </a:ext>
            </a:extLst>
          </p:cNvPr>
          <p:cNvCxnSpPr>
            <a:cxnSpLocks/>
          </p:cNvCxnSpPr>
          <p:nvPr/>
        </p:nvCxnSpPr>
        <p:spPr bwMode="auto">
          <a:xfrm flipH="1">
            <a:off x="7317574" y="4966650"/>
            <a:ext cx="213128" cy="678623"/>
          </a:xfrm>
          <a:prstGeom prst="line">
            <a:avLst/>
          </a:prstGeom>
          <a:noFill/>
          <a:ln w="12700" cap="flat" cmpd="sng" algn="ctr">
            <a:solidFill>
              <a:schemeClr val="tx1"/>
            </a:solidFill>
            <a:prstDash val="solid"/>
            <a:round/>
            <a:headEnd type="oval" w="med" len="med"/>
            <a:tailEnd type="none" w="med" len="med"/>
          </a:ln>
          <a:effectLst/>
        </p:spPr>
      </p:cxnSp>
      <p:cxnSp>
        <p:nvCxnSpPr>
          <p:cNvPr id="16482" name="直線コネクタ 16481">
            <a:extLst>
              <a:ext uri="{FF2B5EF4-FFF2-40B4-BE49-F238E27FC236}">
                <a16:creationId xmlns:a16="http://schemas.microsoft.com/office/drawing/2014/main" id="{8E5E076E-18D3-4AE5-3617-75EB549CF805}"/>
              </a:ext>
            </a:extLst>
          </p:cNvPr>
          <p:cNvCxnSpPr>
            <a:cxnSpLocks/>
          </p:cNvCxnSpPr>
          <p:nvPr/>
        </p:nvCxnSpPr>
        <p:spPr bwMode="auto">
          <a:xfrm>
            <a:off x="7677925" y="4612286"/>
            <a:ext cx="321386" cy="214639"/>
          </a:xfrm>
          <a:prstGeom prst="line">
            <a:avLst/>
          </a:prstGeom>
          <a:noFill/>
          <a:ln w="12700" cap="flat" cmpd="sng" algn="ctr">
            <a:solidFill>
              <a:schemeClr val="tx1"/>
            </a:solidFill>
            <a:prstDash val="solid"/>
            <a:round/>
            <a:headEnd type="oval" w="med" len="med"/>
            <a:tailEnd type="none" w="med" len="med"/>
          </a:ln>
          <a:effectLst/>
        </p:spPr>
      </p:cxnSp>
      <p:sp>
        <p:nvSpPr>
          <p:cNvPr id="3" name="Text Box 12">
            <a:extLst>
              <a:ext uri="{FF2B5EF4-FFF2-40B4-BE49-F238E27FC236}">
                <a16:creationId xmlns:a16="http://schemas.microsoft.com/office/drawing/2014/main" id="{DEF40EDE-5A0E-CB5A-42B3-1152E323FF34}"/>
              </a:ext>
            </a:extLst>
          </p:cNvPr>
          <p:cNvSpPr txBox="1">
            <a:spLocks noChangeArrowheads="1"/>
          </p:cNvSpPr>
          <p:nvPr/>
        </p:nvSpPr>
        <p:spPr bwMode="auto">
          <a:xfrm>
            <a:off x="839740" y="75788"/>
            <a:ext cx="482696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dirty="0">
                <a:solidFill>
                  <a:srgbClr val="FFFFFF"/>
                </a:solidFill>
                <a:latin typeface="HGPｺﾞｼｯｸE" panose="020B0900000000000000" pitchFamily="50" charset="-128"/>
                <a:ea typeface="HGPｺﾞｼｯｸE" panose="020B0900000000000000" pitchFamily="50" charset="-128"/>
              </a:rPr>
              <a:t>税金の使い道を見てみよう</a:t>
            </a:r>
          </a:p>
        </p:txBody>
      </p:sp>
      <p:sp>
        <p:nvSpPr>
          <p:cNvPr id="29" name="角丸四角形 40">
            <a:extLst>
              <a:ext uri="{FF2B5EF4-FFF2-40B4-BE49-F238E27FC236}">
                <a16:creationId xmlns:a16="http://schemas.microsoft.com/office/drawing/2014/main" id="{AA63710B-99C0-456D-A8C2-156E3E69CA5D}"/>
              </a:ext>
            </a:extLst>
          </p:cNvPr>
          <p:cNvSpPr/>
          <p:nvPr/>
        </p:nvSpPr>
        <p:spPr>
          <a:xfrm>
            <a:off x="155743" y="6465411"/>
            <a:ext cx="4661265" cy="18937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pPr>
            <a:r>
              <a:rPr lang="en-US" altLang="ja-JP" sz="1050" dirty="0">
                <a:solidFill>
                  <a:schemeClr val="tx1"/>
                </a:solidFill>
                <a:latin typeface="+mn-ea"/>
              </a:rPr>
              <a:t>※</a:t>
            </a:r>
            <a:r>
              <a:rPr lang="ja-JP" altLang="en-US" sz="1050" dirty="0">
                <a:solidFill>
                  <a:schemeClr val="tx1"/>
                </a:solidFill>
                <a:latin typeface="+mn-ea"/>
              </a:rPr>
              <a:t>出所：財務省</a:t>
            </a:r>
            <a:r>
              <a:rPr lang="en-US" altLang="ja-JP" sz="1050" dirty="0">
                <a:solidFill>
                  <a:schemeClr val="tx1"/>
                </a:solidFill>
                <a:latin typeface="+mn-ea"/>
              </a:rPr>
              <a:t>｢</a:t>
            </a:r>
            <a:r>
              <a:rPr lang="ja-JP" altLang="en-US" sz="1050" dirty="0">
                <a:solidFill>
                  <a:schemeClr val="tx1"/>
                </a:solidFill>
                <a:latin typeface="+mn-ea"/>
              </a:rPr>
              <a:t>令和</a:t>
            </a:r>
            <a:r>
              <a:rPr lang="en-US" altLang="ja-JP" sz="1050" dirty="0">
                <a:solidFill>
                  <a:schemeClr val="tx1"/>
                </a:solidFill>
                <a:latin typeface="+mn-ea"/>
              </a:rPr>
              <a:t>7</a:t>
            </a:r>
            <a:r>
              <a:rPr lang="ja-JP" altLang="en-US" sz="1050" dirty="0">
                <a:solidFill>
                  <a:schemeClr val="tx1"/>
                </a:solidFill>
                <a:latin typeface="+mn-ea"/>
              </a:rPr>
              <a:t>年度予算及び財政投融資計画の説明」　　　</a:t>
            </a:r>
          </a:p>
        </p:txBody>
      </p:sp>
      <p:pic>
        <p:nvPicPr>
          <p:cNvPr id="8" name="図 7">
            <a:extLst>
              <a:ext uri="{FF2B5EF4-FFF2-40B4-BE49-F238E27FC236}">
                <a16:creationId xmlns:a16="http://schemas.microsoft.com/office/drawing/2014/main" id="{DEA0049E-6E81-4C6A-AE38-CEF704E3F8A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24345" y="2153354"/>
            <a:ext cx="1138773" cy="1138773"/>
          </a:xfrm>
          <a:prstGeom prst="rect">
            <a:avLst/>
          </a:prstGeom>
        </p:spPr>
      </p:pic>
      <p:pic>
        <p:nvPicPr>
          <p:cNvPr id="10" name="図 9">
            <a:extLst>
              <a:ext uri="{FF2B5EF4-FFF2-40B4-BE49-F238E27FC236}">
                <a16:creationId xmlns:a16="http://schemas.microsoft.com/office/drawing/2014/main" id="{96F08B74-FB31-4DE4-8519-2365A87EE44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06754" y="5433117"/>
            <a:ext cx="1181503" cy="1181503"/>
          </a:xfrm>
          <a:prstGeom prst="rect">
            <a:avLst/>
          </a:prstGeom>
        </p:spPr>
      </p:pic>
      <p:pic>
        <p:nvPicPr>
          <p:cNvPr id="12" name="図 11">
            <a:extLst>
              <a:ext uri="{FF2B5EF4-FFF2-40B4-BE49-F238E27FC236}">
                <a16:creationId xmlns:a16="http://schemas.microsoft.com/office/drawing/2014/main" id="{E53B87C9-5578-41D7-9D89-54500F7A6C4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93133" y="5476453"/>
            <a:ext cx="1144300" cy="1144300"/>
          </a:xfrm>
          <a:prstGeom prst="rect">
            <a:avLst/>
          </a:prstGeom>
        </p:spPr>
      </p:pic>
      <p:sp>
        <p:nvSpPr>
          <p:cNvPr id="34" name="テキスト ボックス 33">
            <a:extLst>
              <a:ext uri="{FF2B5EF4-FFF2-40B4-BE49-F238E27FC236}">
                <a16:creationId xmlns:a16="http://schemas.microsoft.com/office/drawing/2014/main" id="{F65B8F35-D1D5-4375-A346-0D29846755AA}"/>
              </a:ext>
            </a:extLst>
          </p:cNvPr>
          <p:cNvSpPr txBox="1"/>
          <p:nvPr/>
        </p:nvSpPr>
        <p:spPr>
          <a:xfrm>
            <a:off x="583607" y="2761119"/>
            <a:ext cx="764050" cy="215444"/>
          </a:xfrm>
          <a:prstGeom prst="rect">
            <a:avLst/>
          </a:prstGeom>
          <a:noFill/>
        </p:spPr>
        <p:txBody>
          <a:bodyPr wrap="square" rtlCol="0">
            <a:spAutoFit/>
          </a:bodyPr>
          <a:lstStyle/>
          <a:p>
            <a:r>
              <a:rPr kumimoji="1" lang="ja-JP" altLang="en-US" sz="800" b="1" dirty="0"/>
              <a:t>こうさいきん</a:t>
            </a:r>
          </a:p>
        </p:txBody>
      </p:sp>
      <p:sp>
        <p:nvSpPr>
          <p:cNvPr id="35" name="テキスト ボックス 34">
            <a:extLst>
              <a:ext uri="{FF2B5EF4-FFF2-40B4-BE49-F238E27FC236}">
                <a16:creationId xmlns:a16="http://schemas.microsoft.com/office/drawing/2014/main" id="{FA75EC4B-AD4C-4659-BD6A-E34404BAA504}"/>
              </a:ext>
            </a:extLst>
          </p:cNvPr>
          <p:cNvSpPr txBox="1"/>
          <p:nvPr/>
        </p:nvSpPr>
        <p:spPr>
          <a:xfrm>
            <a:off x="1724058" y="3333669"/>
            <a:ext cx="764050" cy="215444"/>
          </a:xfrm>
          <a:prstGeom prst="rect">
            <a:avLst/>
          </a:prstGeom>
          <a:noFill/>
        </p:spPr>
        <p:txBody>
          <a:bodyPr wrap="square" rtlCol="0">
            <a:spAutoFit/>
          </a:bodyPr>
          <a:lstStyle/>
          <a:p>
            <a:r>
              <a:rPr kumimoji="1" lang="ja-JP" altLang="en-US" sz="800" b="1" dirty="0" err="1"/>
              <a:t>さいにゅう</a:t>
            </a:r>
            <a:endParaRPr kumimoji="1" lang="ja-JP" altLang="en-US" sz="800" b="1" dirty="0"/>
          </a:p>
        </p:txBody>
      </p:sp>
      <p:sp>
        <p:nvSpPr>
          <p:cNvPr id="36" name="テキスト ボックス 35">
            <a:extLst>
              <a:ext uri="{FF2B5EF4-FFF2-40B4-BE49-F238E27FC236}">
                <a16:creationId xmlns:a16="http://schemas.microsoft.com/office/drawing/2014/main" id="{EFA7FCD3-ABE9-4851-9B5A-8D4595D0895E}"/>
              </a:ext>
            </a:extLst>
          </p:cNvPr>
          <p:cNvSpPr txBox="1"/>
          <p:nvPr/>
        </p:nvSpPr>
        <p:spPr>
          <a:xfrm>
            <a:off x="6250644" y="3321278"/>
            <a:ext cx="764050" cy="215444"/>
          </a:xfrm>
          <a:prstGeom prst="rect">
            <a:avLst/>
          </a:prstGeom>
          <a:noFill/>
        </p:spPr>
        <p:txBody>
          <a:bodyPr wrap="square" rtlCol="0">
            <a:spAutoFit/>
          </a:bodyPr>
          <a:lstStyle/>
          <a:p>
            <a:r>
              <a:rPr kumimoji="1" lang="ja-JP" altLang="en-US" sz="800" b="1" dirty="0" err="1"/>
              <a:t>さいしゅつ</a:t>
            </a:r>
            <a:endParaRPr kumimoji="1" lang="ja-JP" altLang="en-US" sz="800" b="1" dirty="0"/>
          </a:p>
        </p:txBody>
      </p:sp>
      <p:sp>
        <p:nvSpPr>
          <p:cNvPr id="37" name="テキスト ボックス 36">
            <a:extLst>
              <a:ext uri="{FF2B5EF4-FFF2-40B4-BE49-F238E27FC236}">
                <a16:creationId xmlns:a16="http://schemas.microsoft.com/office/drawing/2014/main" id="{B65CB8B2-852F-4116-B3F4-D7CB7F25EA8A}"/>
              </a:ext>
            </a:extLst>
          </p:cNvPr>
          <p:cNvSpPr txBox="1"/>
          <p:nvPr/>
        </p:nvSpPr>
        <p:spPr>
          <a:xfrm>
            <a:off x="7806754" y="1103290"/>
            <a:ext cx="764050" cy="215444"/>
          </a:xfrm>
          <a:prstGeom prst="rect">
            <a:avLst/>
          </a:prstGeom>
          <a:noFill/>
        </p:spPr>
        <p:txBody>
          <a:bodyPr wrap="square" rtlCol="0">
            <a:spAutoFit/>
          </a:bodyPr>
          <a:lstStyle/>
          <a:p>
            <a:r>
              <a:rPr kumimoji="1" lang="ja-JP" altLang="en-US" sz="800" b="1" dirty="0">
                <a:solidFill>
                  <a:srgbClr val="FF0000"/>
                </a:solidFill>
              </a:rPr>
              <a:t>ほし</a:t>
            </a:r>
            <a:r>
              <a:rPr kumimoji="1" lang="ja-JP" altLang="en-US" sz="800" b="1" dirty="0" err="1">
                <a:solidFill>
                  <a:srgbClr val="FF0000"/>
                </a:solidFill>
              </a:rPr>
              <a:t>ょうひ</a:t>
            </a:r>
            <a:endParaRPr kumimoji="1" lang="ja-JP" altLang="en-US" sz="800" b="1" dirty="0">
              <a:solidFill>
                <a:srgbClr val="FF0000"/>
              </a:solidFill>
            </a:endParaRPr>
          </a:p>
        </p:txBody>
      </p:sp>
      <p:sp>
        <p:nvSpPr>
          <p:cNvPr id="38" name="テキスト ボックス 37">
            <a:extLst>
              <a:ext uri="{FF2B5EF4-FFF2-40B4-BE49-F238E27FC236}">
                <a16:creationId xmlns:a16="http://schemas.microsoft.com/office/drawing/2014/main" id="{0A5DCE34-21A9-4A8C-B26F-9F4651AD8AB9}"/>
              </a:ext>
            </a:extLst>
          </p:cNvPr>
          <p:cNvSpPr txBox="1"/>
          <p:nvPr/>
        </p:nvSpPr>
        <p:spPr>
          <a:xfrm>
            <a:off x="7797751" y="4828687"/>
            <a:ext cx="764050" cy="215444"/>
          </a:xfrm>
          <a:prstGeom prst="rect">
            <a:avLst/>
          </a:prstGeom>
          <a:noFill/>
        </p:spPr>
        <p:txBody>
          <a:bodyPr wrap="square" rtlCol="0">
            <a:spAutoFit/>
          </a:bodyPr>
          <a:lstStyle/>
          <a:p>
            <a:r>
              <a:rPr kumimoji="1" lang="ja-JP" altLang="en-US" sz="800" b="1" dirty="0" err="1"/>
              <a:t>じゅう</a:t>
            </a:r>
            <a:r>
              <a:rPr kumimoji="1" lang="ja-JP" altLang="en-US" sz="800" b="1" dirty="0"/>
              <a:t>たく</a:t>
            </a:r>
          </a:p>
        </p:txBody>
      </p:sp>
      <p:sp>
        <p:nvSpPr>
          <p:cNvPr id="39" name="角丸四角形 40">
            <a:extLst>
              <a:ext uri="{FF2B5EF4-FFF2-40B4-BE49-F238E27FC236}">
                <a16:creationId xmlns:a16="http://schemas.microsoft.com/office/drawing/2014/main" id="{38DBBACA-33C0-4B9D-905E-494B2C580239}"/>
              </a:ext>
            </a:extLst>
          </p:cNvPr>
          <p:cNvSpPr/>
          <p:nvPr/>
        </p:nvSpPr>
        <p:spPr>
          <a:xfrm flipH="1">
            <a:off x="1958852" y="6369632"/>
            <a:ext cx="380546" cy="11902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pPr>
            <a:r>
              <a:rPr lang="ja-JP" altLang="en-US" sz="600" dirty="0">
                <a:solidFill>
                  <a:schemeClr val="tx1"/>
                </a:solidFill>
                <a:latin typeface="+mn-ea"/>
              </a:rPr>
              <a:t>およ</a:t>
            </a:r>
          </a:p>
        </p:txBody>
      </p:sp>
      <p:sp>
        <p:nvSpPr>
          <p:cNvPr id="40" name="角丸四角形 40">
            <a:extLst>
              <a:ext uri="{FF2B5EF4-FFF2-40B4-BE49-F238E27FC236}">
                <a16:creationId xmlns:a16="http://schemas.microsoft.com/office/drawing/2014/main" id="{9439D8E5-7C70-44AF-8485-4193835E76B0}"/>
              </a:ext>
            </a:extLst>
          </p:cNvPr>
          <p:cNvSpPr/>
          <p:nvPr/>
        </p:nvSpPr>
        <p:spPr>
          <a:xfrm flipH="1">
            <a:off x="2263759" y="6363992"/>
            <a:ext cx="1128095" cy="13030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pPr>
            <a:r>
              <a:rPr lang="ja-JP" altLang="en-US" sz="600" dirty="0" err="1">
                <a:solidFill>
                  <a:schemeClr val="tx1"/>
                </a:solidFill>
                <a:latin typeface="+mn-ea"/>
              </a:rPr>
              <a:t>ざい</a:t>
            </a:r>
            <a:r>
              <a:rPr lang="ja-JP" altLang="en-US" sz="600" dirty="0">
                <a:solidFill>
                  <a:schemeClr val="tx1"/>
                </a:solidFill>
                <a:latin typeface="+mn-ea"/>
              </a:rPr>
              <a:t>せいとうゆうしけいかく</a:t>
            </a:r>
          </a:p>
        </p:txBody>
      </p:sp>
      <p:cxnSp>
        <p:nvCxnSpPr>
          <p:cNvPr id="44" name="直線コネクタ 43">
            <a:extLst>
              <a:ext uri="{FF2B5EF4-FFF2-40B4-BE49-F238E27FC236}">
                <a16:creationId xmlns:a16="http://schemas.microsoft.com/office/drawing/2014/main" id="{CB5FD993-899A-4C86-9A2C-609782037CBC}"/>
              </a:ext>
            </a:extLst>
          </p:cNvPr>
          <p:cNvCxnSpPr>
            <a:cxnSpLocks/>
          </p:cNvCxnSpPr>
          <p:nvPr/>
        </p:nvCxnSpPr>
        <p:spPr bwMode="auto">
          <a:xfrm flipH="1" flipV="1">
            <a:off x="4682606" y="3165645"/>
            <a:ext cx="755756" cy="571575"/>
          </a:xfrm>
          <a:prstGeom prst="line">
            <a:avLst/>
          </a:prstGeom>
          <a:noFill/>
          <a:ln w="12700" cap="flat" cmpd="sng" algn="ctr">
            <a:solidFill>
              <a:schemeClr val="tx1"/>
            </a:solidFill>
            <a:prstDash val="solid"/>
            <a:round/>
            <a:headEnd type="oval" w="med" len="med"/>
            <a:tailEnd type="none" w="med" len="med"/>
          </a:ln>
          <a:effectLst/>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a:extLst>
              <a:ext uri="{FF2B5EF4-FFF2-40B4-BE49-F238E27FC236}">
                <a16:creationId xmlns:a16="http://schemas.microsoft.com/office/drawing/2014/main" id="{95048E3C-2714-82F5-E691-24B1F3CA00F9}"/>
              </a:ext>
            </a:extLst>
          </p:cNvPr>
          <p:cNvGrpSpPr/>
          <p:nvPr/>
        </p:nvGrpSpPr>
        <p:grpSpPr>
          <a:xfrm>
            <a:off x="14177" y="1688464"/>
            <a:ext cx="9380721" cy="5104006"/>
            <a:chOff x="443525" y="2391939"/>
            <a:chExt cx="8562546" cy="4194547"/>
          </a:xfrm>
        </p:grpSpPr>
        <p:graphicFrame>
          <p:nvGraphicFramePr>
            <p:cNvPr id="6" name="グラフ 5">
              <a:extLst>
                <a:ext uri="{FF2B5EF4-FFF2-40B4-BE49-F238E27FC236}">
                  <a16:creationId xmlns:a16="http://schemas.microsoft.com/office/drawing/2014/main" id="{1D75A731-813E-E2DA-12A3-2181E7F4814D}"/>
                </a:ext>
              </a:extLst>
            </p:cNvPr>
            <p:cNvGraphicFramePr/>
            <p:nvPr/>
          </p:nvGraphicFramePr>
          <p:xfrm>
            <a:off x="443525" y="2399320"/>
            <a:ext cx="3710573" cy="33018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グラフ 6">
              <a:extLst>
                <a:ext uri="{FF2B5EF4-FFF2-40B4-BE49-F238E27FC236}">
                  <a16:creationId xmlns:a16="http://schemas.microsoft.com/office/drawing/2014/main" id="{38179A08-650E-C082-52EE-B0910B671F5E}"/>
                </a:ext>
              </a:extLst>
            </p:cNvPr>
            <p:cNvGraphicFramePr/>
            <p:nvPr/>
          </p:nvGraphicFramePr>
          <p:xfrm>
            <a:off x="4941843" y="2391939"/>
            <a:ext cx="3710573" cy="3301867"/>
          </p:xfrm>
          <a:graphic>
            <a:graphicData uri="http://schemas.openxmlformats.org/drawingml/2006/chart">
              <c:chart xmlns:c="http://schemas.openxmlformats.org/drawingml/2006/chart" xmlns:r="http://schemas.openxmlformats.org/officeDocument/2006/relationships" r:id="rId4"/>
            </a:graphicData>
          </a:graphic>
        </p:graphicFrame>
        <p:sp>
          <p:nvSpPr>
            <p:cNvPr id="12" name="テキスト ボックス 11">
              <a:extLst>
                <a:ext uri="{FF2B5EF4-FFF2-40B4-BE49-F238E27FC236}">
                  <a16:creationId xmlns:a16="http://schemas.microsoft.com/office/drawing/2014/main" id="{37F66DCE-B825-519D-B2BF-1F028DBB3896}"/>
                </a:ext>
              </a:extLst>
            </p:cNvPr>
            <p:cNvSpPr txBox="1"/>
            <p:nvPr/>
          </p:nvSpPr>
          <p:spPr>
            <a:xfrm>
              <a:off x="610406" y="3209764"/>
              <a:ext cx="1641815" cy="548240"/>
            </a:xfrm>
            <a:prstGeom prst="rect">
              <a:avLst/>
            </a:prstGeom>
            <a:noFill/>
          </p:spPr>
          <p:txBody>
            <a:bodyPr wrap="square" rtlCol="0">
              <a:spAutoFit/>
            </a:bodyPr>
            <a:lstStyle/>
            <a:p>
              <a:pPr algn="ctr"/>
              <a:r>
                <a:rPr kumimoji="1" lang="ja-JP" altLang="en-US" sz="1600" dirty="0">
                  <a:latin typeface="HGPｺﾞｼｯｸE" panose="020B0900000000000000" pitchFamily="50" charset="-128"/>
                  <a:ea typeface="HGPｺﾞｼｯｸE" panose="020B0900000000000000" pitchFamily="50" charset="-128"/>
                </a:rPr>
                <a:t>その他</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en-US" altLang="ja-JP" sz="1600" dirty="0">
                  <a:latin typeface="HGPｺﾞｼｯｸE" panose="020B0900000000000000" pitchFamily="50" charset="-128"/>
                  <a:ea typeface="HGPｺﾞｼｯｸE" panose="020B0900000000000000" pitchFamily="50" charset="-128"/>
                </a:rPr>
                <a:t>30</a:t>
              </a:r>
              <a:r>
                <a:rPr lang="en-US" altLang="ja-JP" sz="1600" dirty="0">
                  <a:latin typeface="HGPｺﾞｼｯｸE" panose="020B0900000000000000" pitchFamily="50" charset="-128"/>
                  <a:ea typeface="HGPｺﾞｼｯｸE" panose="020B0900000000000000" pitchFamily="50" charset="-128"/>
                </a:rPr>
                <a:t>.9 </a:t>
              </a:r>
              <a:r>
                <a:rPr kumimoji="1" lang="en-US" altLang="ja-JP" sz="1600" dirty="0">
                  <a:latin typeface="HGPｺﾞｼｯｸE" panose="020B0900000000000000" pitchFamily="50" charset="-128"/>
                  <a:ea typeface="HGPｺﾞｼｯｸE" panose="020B0900000000000000" pitchFamily="50" charset="-128"/>
                </a:rPr>
                <a:t>%</a:t>
              </a:r>
            </a:p>
          </p:txBody>
        </p:sp>
        <p:sp>
          <p:nvSpPr>
            <p:cNvPr id="13" name="テキスト ボックス 12">
              <a:extLst>
                <a:ext uri="{FF2B5EF4-FFF2-40B4-BE49-F238E27FC236}">
                  <a16:creationId xmlns:a16="http://schemas.microsoft.com/office/drawing/2014/main" id="{133C0806-2364-C270-50C8-D8071A74C759}"/>
                </a:ext>
              </a:extLst>
            </p:cNvPr>
            <p:cNvSpPr txBox="1"/>
            <p:nvPr/>
          </p:nvSpPr>
          <p:spPr>
            <a:xfrm>
              <a:off x="6043470" y="5636064"/>
              <a:ext cx="2962601" cy="865643"/>
            </a:xfrm>
            <a:prstGeom prst="rect">
              <a:avLst/>
            </a:prstGeom>
            <a:noFill/>
          </p:spPr>
          <p:txBody>
            <a:bodyPr wrap="square" rtlCol="0">
              <a:spAutoFit/>
            </a:bodyPr>
            <a:lstStyle/>
            <a:p>
              <a:pPr algn="ctr"/>
              <a:r>
                <a:rPr lang="ja-JP" altLang="en-US" sz="1600" dirty="0">
                  <a:latin typeface="HGPｺﾞｼｯｸE" panose="020B0900000000000000" pitchFamily="50" charset="-128"/>
                  <a:ea typeface="HGPｺﾞｼｯｸE" panose="020B0900000000000000" pitchFamily="50" charset="-128"/>
                </a:rPr>
                <a:t>公債費</a:t>
              </a:r>
              <a:endParaRPr lang="en-US" altLang="ja-JP" sz="1600" dirty="0">
                <a:latin typeface="HGPｺﾞｼｯｸE" panose="020B0900000000000000" pitchFamily="50" charset="-128"/>
                <a:ea typeface="HGPｺﾞｼｯｸE" panose="020B0900000000000000" pitchFamily="50" charset="-128"/>
              </a:endParaRPr>
            </a:p>
            <a:p>
              <a:pPr algn="ctr"/>
              <a:r>
                <a:rPr lang="ja-JP" altLang="en-US" sz="1100" dirty="0">
                  <a:latin typeface="HGPｺﾞｼｯｸE" panose="020B0900000000000000" pitchFamily="50" charset="-128"/>
                  <a:ea typeface="HGPｺﾞｼｯｸE" panose="020B0900000000000000" pitchFamily="50" charset="-128"/>
                </a:rPr>
                <a:t>（県の借金を返したり</a:t>
              </a:r>
              <a:endParaRPr lang="en-US" altLang="ja-JP" sz="1100" dirty="0">
                <a:latin typeface="HGPｺﾞｼｯｸE" panose="020B0900000000000000" pitchFamily="50" charset="-128"/>
                <a:ea typeface="HGPｺﾞｼｯｸE" panose="020B0900000000000000" pitchFamily="50" charset="-128"/>
              </a:endParaRPr>
            </a:p>
            <a:p>
              <a:pPr algn="ctr"/>
              <a:r>
                <a:rPr lang="ja-JP" altLang="en-US" sz="1100" dirty="0">
                  <a:latin typeface="HGPｺﾞｼｯｸE" panose="020B0900000000000000" pitchFamily="50" charset="-128"/>
                  <a:ea typeface="HGPｺﾞｼｯｸE" panose="020B0900000000000000" pitchFamily="50" charset="-128"/>
                </a:rPr>
                <a:t>利子をはらったりするために）</a:t>
              </a:r>
              <a:endParaRPr lang="en-US" altLang="ja-JP" sz="1100" dirty="0">
                <a:latin typeface="HGPｺﾞｼｯｸE" panose="020B0900000000000000" pitchFamily="50" charset="-128"/>
                <a:ea typeface="HGPｺﾞｼｯｸE" panose="020B0900000000000000" pitchFamily="50" charset="-128"/>
              </a:endParaRPr>
            </a:p>
            <a:p>
              <a:pPr algn="ctr"/>
              <a:r>
                <a:rPr kumimoji="1" lang="en-US" altLang="ja-JP" sz="1600" dirty="0">
                  <a:latin typeface="HGPｺﾞｼｯｸE" panose="020B0900000000000000" pitchFamily="50" charset="-128"/>
                  <a:ea typeface="HGPｺﾞｼｯｸE" panose="020B0900000000000000" pitchFamily="50" charset="-128"/>
                </a:rPr>
                <a:t>10</a:t>
              </a:r>
              <a:r>
                <a:rPr lang="en-US" altLang="ja-JP" sz="1600" dirty="0">
                  <a:latin typeface="HGPｺﾞｼｯｸE" panose="020B0900000000000000" pitchFamily="50" charset="-128"/>
                  <a:ea typeface="HGPｺﾞｼｯｸE" panose="020B0900000000000000" pitchFamily="50" charset="-128"/>
                </a:rPr>
                <a:t>.2 </a:t>
              </a:r>
              <a:r>
                <a:rPr kumimoji="1" lang="en-US" altLang="ja-JP" sz="1600" dirty="0">
                  <a:latin typeface="HGPｺﾞｼｯｸE" panose="020B0900000000000000" pitchFamily="50" charset="-128"/>
                  <a:ea typeface="HGPｺﾞｼｯｸE" panose="020B0900000000000000" pitchFamily="50" charset="-128"/>
                </a:rPr>
                <a:t>%</a:t>
              </a:r>
            </a:p>
          </p:txBody>
        </p:sp>
        <p:sp>
          <p:nvSpPr>
            <p:cNvPr id="15" name="テキスト ボックス 14">
              <a:extLst>
                <a:ext uri="{FF2B5EF4-FFF2-40B4-BE49-F238E27FC236}">
                  <a16:creationId xmlns:a16="http://schemas.microsoft.com/office/drawing/2014/main" id="{DF749437-35AC-96EF-C8DC-483EFC8E2517}"/>
                </a:ext>
              </a:extLst>
            </p:cNvPr>
            <p:cNvSpPr txBox="1"/>
            <p:nvPr/>
          </p:nvSpPr>
          <p:spPr>
            <a:xfrm>
              <a:off x="7228847" y="3652495"/>
              <a:ext cx="1497233" cy="945594"/>
            </a:xfrm>
            <a:prstGeom prst="rect">
              <a:avLst/>
            </a:prstGeom>
            <a:noFill/>
          </p:spPr>
          <p:txBody>
            <a:bodyPr wrap="square" rtlCol="0">
              <a:spAutoFit/>
            </a:bodyPr>
            <a:lstStyle/>
            <a:p>
              <a:pPr algn="ctr">
                <a:lnSpc>
                  <a:spcPts val="2500"/>
                </a:lnSpc>
              </a:pPr>
              <a:r>
                <a:rPr kumimoji="1" lang="ja-JP" altLang="en-US" sz="1600" dirty="0">
                  <a:latin typeface="HGPｺﾞｼｯｸE" panose="020B0900000000000000" pitchFamily="50" charset="-128"/>
                  <a:ea typeface="HGPｺﾞｼｯｸE" panose="020B0900000000000000" pitchFamily="50" charset="-128"/>
                </a:rPr>
                <a:t>民生費</a:t>
              </a:r>
              <a:endParaRPr kumimoji="1" lang="en-US" altLang="ja-JP" sz="1600" dirty="0">
                <a:latin typeface="HGPｺﾞｼｯｸE" panose="020B0900000000000000" pitchFamily="50" charset="-128"/>
                <a:ea typeface="HGPｺﾞｼｯｸE" panose="020B0900000000000000" pitchFamily="50" charset="-128"/>
              </a:endParaRPr>
            </a:p>
            <a:p>
              <a:pPr algn="ctr">
                <a:lnSpc>
                  <a:spcPts val="2500"/>
                </a:lnSpc>
              </a:pPr>
              <a:r>
                <a:rPr kumimoji="1" lang="ja-JP" altLang="en-US" sz="1100" dirty="0">
                  <a:latin typeface="HGPｺﾞｼｯｸE" panose="020B0900000000000000" pitchFamily="50" charset="-128"/>
                  <a:ea typeface="HGPｺﾞｼｯｸE" panose="020B0900000000000000" pitchFamily="50" charset="-128"/>
                </a:rPr>
                <a:t>（福祉の充実のために）</a:t>
              </a:r>
              <a:endParaRPr kumimoji="1" lang="en-US" altLang="ja-JP" sz="1100" dirty="0">
                <a:latin typeface="HGPｺﾞｼｯｸE" panose="020B0900000000000000" pitchFamily="50" charset="-128"/>
                <a:ea typeface="HGPｺﾞｼｯｸE" panose="020B0900000000000000" pitchFamily="50" charset="-128"/>
              </a:endParaRPr>
            </a:p>
            <a:p>
              <a:pPr algn="ctr">
                <a:lnSpc>
                  <a:spcPts val="2500"/>
                </a:lnSpc>
              </a:pPr>
              <a:r>
                <a:rPr kumimoji="1" lang="en-US" altLang="ja-JP" sz="1600" dirty="0">
                  <a:latin typeface="HGPｺﾞｼｯｸE" panose="020B0900000000000000" pitchFamily="50" charset="-128"/>
                  <a:ea typeface="HGPｺﾞｼｯｸE" panose="020B0900000000000000" pitchFamily="50" charset="-128"/>
                </a:rPr>
                <a:t>14</a:t>
              </a:r>
              <a:r>
                <a:rPr lang="en-US" altLang="ja-JP" sz="1600" dirty="0">
                  <a:latin typeface="HGPｺﾞｼｯｸE" panose="020B0900000000000000" pitchFamily="50" charset="-128"/>
                  <a:ea typeface="HGPｺﾞｼｯｸE" panose="020B0900000000000000" pitchFamily="50" charset="-128"/>
                </a:rPr>
                <a:t>.9 </a:t>
              </a:r>
              <a:r>
                <a:rPr kumimoji="1" lang="en-US" altLang="ja-JP" sz="1600" dirty="0">
                  <a:latin typeface="HGPｺﾞｼｯｸE" panose="020B0900000000000000" pitchFamily="50" charset="-128"/>
                  <a:ea typeface="HGPｺﾞｼｯｸE" panose="020B0900000000000000" pitchFamily="50" charset="-128"/>
                </a:rPr>
                <a:t>%</a:t>
              </a:r>
            </a:p>
          </p:txBody>
        </p:sp>
        <p:sp>
          <p:nvSpPr>
            <p:cNvPr id="16" name="テキスト ボックス 15">
              <a:extLst>
                <a:ext uri="{FF2B5EF4-FFF2-40B4-BE49-F238E27FC236}">
                  <a16:creationId xmlns:a16="http://schemas.microsoft.com/office/drawing/2014/main" id="{B06F6E7E-AE3F-4894-9C6B-CDD3A2321BEB}"/>
                </a:ext>
              </a:extLst>
            </p:cNvPr>
            <p:cNvSpPr txBox="1"/>
            <p:nvPr/>
          </p:nvSpPr>
          <p:spPr>
            <a:xfrm>
              <a:off x="6636371" y="2786852"/>
              <a:ext cx="1620216" cy="865643"/>
            </a:xfrm>
            <a:prstGeom prst="rect">
              <a:avLst/>
            </a:prstGeom>
            <a:noFill/>
          </p:spPr>
          <p:txBody>
            <a:bodyPr wrap="square" rtlCol="0">
              <a:spAutoFit/>
            </a:bodyPr>
            <a:lstStyle/>
            <a:p>
              <a:pPr algn="ctr"/>
              <a:r>
                <a:rPr kumimoji="1" lang="ja-JP" altLang="en-US" sz="1600" dirty="0">
                  <a:latin typeface="HGPｺﾞｼｯｸE" panose="020B0900000000000000" pitchFamily="50" charset="-128"/>
                  <a:ea typeface="HGPｺﾞｼｯｸE" panose="020B0900000000000000" pitchFamily="50" charset="-128"/>
                </a:rPr>
                <a:t>教育費</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ja-JP" altLang="en-US" sz="1100" dirty="0">
                  <a:latin typeface="HGPｺﾞｼｯｸE" panose="020B0900000000000000" pitchFamily="50" charset="-128"/>
                  <a:ea typeface="HGPｺﾞｼｯｸE" panose="020B0900000000000000" pitchFamily="50" charset="-128"/>
                </a:rPr>
                <a:t>（教育や文化を</a:t>
              </a:r>
              <a:endParaRPr kumimoji="1" lang="en-US" altLang="ja-JP" sz="1100" dirty="0">
                <a:latin typeface="HGPｺﾞｼｯｸE" panose="020B0900000000000000" pitchFamily="50" charset="-128"/>
                <a:ea typeface="HGPｺﾞｼｯｸE" panose="020B0900000000000000" pitchFamily="50" charset="-128"/>
              </a:endParaRPr>
            </a:p>
            <a:p>
              <a:pPr algn="ctr"/>
              <a:r>
                <a:rPr kumimoji="1" lang="ja-JP" altLang="en-US" sz="1100" dirty="0">
                  <a:latin typeface="HGPｺﾞｼｯｸE" panose="020B0900000000000000" pitchFamily="50" charset="-128"/>
                  <a:ea typeface="HGPｺﾞｼｯｸE" panose="020B0900000000000000" pitchFamily="50" charset="-128"/>
                </a:rPr>
                <a:t>さかんにするために）</a:t>
              </a:r>
              <a:endParaRPr kumimoji="1" lang="en-US" altLang="ja-JP" sz="1100" dirty="0">
                <a:latin typeface="HGPｺﾞｼｯｸE" panose="020B0900000000000000" pitchFamily="50" charset="-128"/>
                <a:ea typeface="HGPｺﾞｼｯｸE" panose="020B0900000000000000" pitchFamily="50" charset="-128"/>
              </a:endParaRPr>
            </a:p>
            <a:p>
              <a:pPr algn="ctr"/>
              <a:r>
                <a:rPr kumimoji="1" lang="en-US" altLang="ja-JP" sz="1600" dirty="0">
                  <a:latin typeface="HGPｺﾞｼｯｸE" panose="020B0900000000000000" pitchFamily="50" charset="-128"/>
                  <a:ea typeface="HGPｺﾞｼｯｸE" panose="020B0900000000000000" pitchFamily="50" charset="-128"/>
                </a:rPr>
                <a:t>18</a:t>
              </a:r>
              <a:r>
                <a:rPr lang="en-US" altLang="ja-JP" sz="1600" dirty="0">
                  <a:latin typeface="HGPｺﾞｼｯｸE" panose="020B0900000000000000" pitchFamily="50" charset="-128"/>
                  <a:ea typeface="HGPｺﾞｼｯｸE" panose="020B0900000000000000" pitchFamily="50" charset="-128"/>
                </a:rPr>
                <a:t>.2 </a:t>
              </a:r>
              <a:r>
                <a:rPr kumimoji="1" lang="en-US" altLang="ja-JP" sz="1600" dirty="0">
                  <a:latin typeface="HGPｺﾞｼｯｸE" panose="020B0900000000000000" pitchFamily="50" charset="-128"/>
                  <a:ea typeface="HGPｺﾞｼｯｸE" panose="020B0900000000000000" pitchFamily="50" charset="-128"/>
                </a:rPr>
                <a:t>%</a:t>
              </a:r>
            </a:p>
          </p:txBody>
        </p:sp>
        <p:sp>
          <p:nvSpPr>
            <p:cNvPr id="17" name="テキスト ボックス 16">
              <a:extLst>
                <a:ext uri="{FF2B5EF4-FFF2-40B4-BE49-F238E27FC236}">
                  <a16:creationId xmlns:a16="http://schemas.microsoft.com/office/drawing/2014/main" id="{7FD79010-EDB6-7C81-DF80-B1B5EBAB60D0}"/>
                </a:ext>
              </a:extLst>
            </p:cNvPr>
            <p:cNvSpPr txBox="1"/>
            <p:nvPr/>
          </p:nvSpPr>
          <p:spPr>
            <a:xfrm>
              <a:off x="3697338" y="4568218"/>
              <a:ext cx="1763572" cy="706942"/>
            </a:xfrm>
            <a:prstGeom prst="rect">
              <a:avLst/>
            </a:prstGeom>
            <a:noFill/>
          </p:spPr>
          <p:txBody>
            <a:bodyPr wrap="square" rtlCol="0">
              <a:spAutoFit/>
            </a:bodyPr>
            <a:lstStyle/>
            <a:p>
              <a:pPr algn="ctr"/>
              <a:r>
                <a:rPr lang="ja-JP" altLang="en-US" sz="1600" dirty="0">
                  <a:latin typeface="HGPｺﾞｼｯｸE" panose="020B0900000000000000" pitchFamily="50" charset="-128"/>
                  <a:ea typeface="HGPｺﾞｼｯｸE" panose="020B0900000000000000" pitchFamily="50" charset="-128"/>
                </a:rPr>
                <a:t>農林水産業費</a:t>
              </a:r>
              <a:endParaRPr lang="en-US" altLang="ja-JP" sz="1600" dirty="0">
                <a:latin typeface="HGPｺﾞｼｯｸE" panose="020B0900000000000000" pitchFamily="50" charset="-128"/>
                <a:ea typeface="HGPｺﾞｼｯｸE" panose="020B0900000000000000" pitchFamily="50" charset="-128"/>
              </a:endParaRPr>
            </a:p>
            <a:p>
              <a:pPr algn="ctr"/>
              <a:r>
                <a:rPr lang="ja-JP" altLang="en-US" sz="1100" dirty="0">
                  <a:latin typeface="HGPｺﾞｼｯｸE" panose="020B0900000000000000" pitchFamily="50" charset="-128"/>
                  <a:ea typeface="HGPｺﾞｼｯｸE" panose="020B0900000000000000" pitchFamily="50" charset="-128"/>
                </a:rPr>
                <a:t>（農林漁業を助けるために）</a:t>
              </a:r>
              <a:endParaRPr lang="en-US" altLang="ja-JP" sz="1600" dirty="0">
                <a:latin typeface="HGPｺﾞｼｯｸE" panose="020B0900000000000000" pitchFamily="50" charset="-128"/>
                <a:ea typeface="HGPｺﾞｼｯｸE" panose="020B0900000000000000" pitchFamily="50" charset="-128"/>
              </a:endParaRPr>
            </a:p>
            <a:p>
              <a:pPr algn="ctr"/>
              <a:r>
                <a:rPr kumimoji="1" lang="en-US" altLang="ja-JP" sz="1600" dirty="0">
                  <a:latin typeface="HGPｺﾞｼｯｸE" panose="020B0900000000000000" pitchFamily="50" charset="-128"/>
                  <a:ea typeface="HGPｺﾞｼｯｸE" panose="020B0900000000000000" pitchFamily="50" charset="-128"/>
                </a:rPr>
                <a:t>4</a:t>
              </a:r>
              <a:r>
                <a:rPr lang="en-US" altLang="ja-JP" sz="1600" dirty="0">
                  <a:latin typeface="HGPｺﾞｼｯｸE" panose="020B0900000000000000" pitchFamily="50" charset="-128"/>
                  <a:ea typeface="HGPｺﾞｼｯｸE" panose="020B0900000000000000" pitchFamily="50" charset="-128"/>
                </a:rPr>
                <a:t>.6 </a:t>
              </a:r>
              <a:r>
                <a:rPr kumimoji="1" lang="en-US" altLang="ja-JP" sz="1600" dirty="0">
                  <a:latin typeface="HGPｺﾞｼｯｸE" panose="020B0900000000000000" pitchFamily="50" charset="-128"/>
                  <a:ea typeface="HGPｺﾞｼｯｸE" panose="020B0900000000000000" pitchFamily="50" charset="-128"/>
                </a:rPr>
                <a:t>%</a:t>
              </a:r>
            </a:p>
          </p:txBody>
        </p:sp>
        <p:sp>
          <p:nvSpPr>
            <p:cNvPr id="18" name="テキスト ボックス 17">
              <a:extLst>
                <a:ext uri="{FF2B5EF4-FFF2-40B4-BE49-F238E27FC236}">
                  <a16:creationId xmlns:a16="http://schemas.microsoft.com/office/drawing/2014/main" id="{47FD8929-AC0E-BE8C-E2E9-B668EC060A1A}"/>
                </a:ext>
              </a:extLst>
            </p:cNvPr>
            <p:cNvSpPr txBox="1"/>
            <p:nvPr/>
          </p:nvSpPr>
          <p:spPr>
            <a:xfrm>
              <a:off x="6551919" y="4499431"/>
              <a:ext cx="1829897" cy="937780"/>
            </a:xfrm>
            <a:prstGeom prst="rect">
              <a:avLst/>
            </a:prstGeom>
            <a:noFill/>
          </p:spPr>
          <p:txBody>
            <a:bodyPr wrap="square" rtlCol="0">
              <a:spAutoFit/>
            </a:bodyPr>
            <a:lstStyle/>
            <a:p>
              <a:pPr algn="ctr"/>
              <a:r>
                <a:rPr lang="ja-JP" altLang="en-US" sz="1600" dirty="0">
                  <a:latin typeface="HGPｺﾞｼｯｸE" panose="020B0900000000000000" pitchFamily="50" charset="-128"/>
                  <a:ea typeface="HGPｺﾞｼｯｸE" panose="020B0900000000000000" pitchFamily="50" charset="-128"/>
                </a:rPr>
                <a:t>商工費</a:t>
              </a:r>
              <a:endParaRPr lang="en-US" altLang="ja-JP" sz="1100" dirty="0">
                <a:latin typeface="HGPｺﾞｼｯｸE" panose="020B0900000000000000" pitchFamily="50" charset="-128"/>
                <a:ea typeface="HGPｺﾞｼｯｸE" panose="020B0900000000000000" pitchFamily="50" charset="-128"/>
              </a:endParaRPr>
            </a:p>
            <a:p>
              <a:r>
                <a:rPr lang="ja-JP" altLang="en-US" sz="1100" dirty="0">
                  <a:latin typeface="HGPｺﾞｼｯｸE" panose="020B0900000000000000" pitchFamily="50" charset="-128"/>
                  <a:ea typeface="HGPｺﾞｼｯｸE" panose="020B0900000000000000" pitchFamily="50" charset="-128"/>
                </a:rPr>
                <a:t>　　　　　（商工業を</a:t>
              </a:r>
              <a:endParaRPr lang="en-US" altLang="ja-JP" sz="1100" dirty="0">
                <a:latin typeface="HGPｺﾞｼｯｸE" panose="020B0900000000000000" pitchFamily="50" charset="-128"/>
                <a:ea typeface="HGPｺﾞｼｯｸE" panose="020B0900000000000000" pitchFamily="50" charset="-128"/>
              </a:endParaRPr>
            </a:p>
            <a:p>
              <a:pPr algn="ctr"/>
              <a:r>
                <a:rPr lang="ja-JP" altLang="en-US" sz="1100" dirty="0">
                  <a:latin typeface="HGPｺﾞｼｯｸE" panose="020B0900000000000000" pitchFamily="50" charset="-128"/>
                  <a:ea typeface="HGPｺﾞｼｯｸE" panose="020B0900000000000000" pitchFamily="50" charset="-128"/>
                </a:rPr>
                <a:t>　助けるために）</a:t>
              </a:r>
              <a:r>
                <a:rPr kumimoji="1" lang="ja-JP" altLang="en-US" sz="1600" dirty="0">
                  <a:latin typeface="HGPｺﾞｼｯｸE" panose="020B0900000000000000" pitchFamily="50" charset="-128"/>
                  <a:ea typeface="HGPｺﾞｼｯｸE" panose="020B0900000000000000" pitchFamily="50" charset="-128"/>
                </a:rPr>
                <a:t> </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en-US" altLang="ja-JP" sz="1600" dirty="0">
                  <a:latin typeface="HGPｺﾞｼｯｸE" panose="020B0900000000000000" pitchFamily="50" charset="-128"/>
                  <a:ea typeface="HGPｺﾞｼｯｸE" panose="020B0900000000000000" pitchFamily="50" charset="-128"/>
                </a:rPr>
                <a:t>12</a:t>
              </a:r>
              <a:r>
                <a:rPr lang="en-US" altLang="ja-JP" sz="1600" dirty="0">
                  <a:latin typeface="HGPｺﾞｼｯｸE" panose="020B0900000000000000" pitchFamily="50" charset="-128"/>
                  <a:ea typeface="HGPｺﾞｼｯｸE" panose="020B0900000000000000" pitchFamily="50" charset="-128"/>
                </a:rPr>
                <a:t>.7 </a:t>
              </a:r>
              <a:r>
                <a:rPr kumimoji="1" lang="en-US" altLang="ja-JP" sz="1600" dirty="0">
                  <a:latin typeface="HGPｺﾞｼｯｸE" panose="020B0900000000000000" pitchFamily="50" charset="-128"/>
                  <a:ea typeface="HGPｺﾞｼｯｸE" panose="020B0900000000000000" pitchFamily="50" charset="-128"/>
                </a:rPr>
                <a:t>%</a:t>
              </a:r>
            </a:p>
          </p:txBody>
        </p:sp>
        <p:sp>
          <p:nvSpPr>
            <p:cNvPr id="20" name="テキスト ボックス 19">
              <a:extLst>
                <a:ext uri="{FF2B5EF4-FFF2-40B4-BE49-F238E27FC236}">
                  <a16:creationId xmlns:a16="http://schemas.microsoft.com/office/drawing/2014/main" id="{3B7D4988-4A83-7993-993A-12E8EE3D8803}"/>
                </a:ext>
              </a:extLst>
            </p:cNvPr>
            <p:cNvSpPr txBox="1"/>
            <p:nvPr/>
          </p:nvSpPr>
          <p:spPr>
            <a:xfrm>
              <a:off x="5284959" y="5691989"/>
              <a:ext cx="1324996" cy="894497"/>
            </a:xfrm>
            <a:prstGeom prst="rect">
              <a:avLst/>
            </a:prstGeom>
            <a:noFill/>
          </p:spPr>
          <p:txBody>
            <a:bodyPr wrap="square" rtlCol="0">
              <a:spAutoFit/>
            </a:bodyPr>
            <a:lstStyle/>
            <a:p>
              <a:pPr algn="ctr"/>
              <a:r>
                <a:rPr kumimoji="1" lang="ja-JP" altLang="en-US" sz="1600" dirty="0">
                  <a:latin typeface="HGPｺﾞｼｯｸE" panose="020B0900000000000000" pitchFamily="50" charset="-128"/>
                  <a:ea typeface="HGPｺﾞｼｯｸE" panose="020B0900000000000000" pitchFamily="50" charset="-128"/>
                </a:rPr>
                <a:t>土木費</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ja-JP" altLang="en-US" sz="1100" dirty="0">
                  <a:latin typeface="HGPｺﾞｼｯｸE" panose="020B0900000000000000" pitchFamily="50" charset="-128"/>
                  <a:ea typeface="HGPｺﾞｼｯｸE" panose="020B0900000000000000" pitchFamily="50" charset="-128"/>
                </a:rPr>
                <a:t>（道路の整備や</a:t>
              </a:r>
              <a:endParaRPr kumimoji="1" lang="en-US" altLang="ja-JP" sz="1100" dirty="0">
                <a:latin typeface="HGPｺﾞｼｯｸE" panose="020B0900000000000000" pitchFamily="50" charset="-128"/>
                <a:ea typeface="HGPｺﾞｼｯｸE" panose="020B0900000000000000" pitchFamily="50" charset="-128"/>
              </a:endParaRPr>
            </a:p>
            <a:p>
              <a:pPr algn="ctr"/>
              <a:r>
                <a:rPr kumimoji="1" lang="ja-JP" altLang="en-US" sz="1100" dirty="0">
                  <a:latin typeface="HGPｺﾞｼｯｸE" panose="020B0900000000000000" pitchFamily="50" charset="-128"/>
                  <a:ea typeface="HGPｺﾞｼｯｸE" panose="020B0900000000000000" pitchFamily="50" charset="-128"/>
                </a:rPr>
                <a:t>まちづくりのために）</a:t>
              </a:r>
              <a:endParaRPr kumimoji="1" lang="en-US" altLang="ja-JP" sz="1100" dirty="0">
                <a:latin typeface="HGPｺﾞｼｯｸE" panose="020B0900000000000000" pitchFamily="50" charset="-128"/>
                <a:ea typeface="HGPｺﾞｼｯｸE" panose="020B0900000000000000" pitchFamily="50" charset="-128"/>
              </a:endParaRPr>
            </a:p>
            <a:p>
              <a:pPr algn="ctr"/>
              <a:r>
                <a:rPr kumimoji="1" lang="en-US" altLang="ja-JP" sz="1600" dirty="0">
                  <a:latin typeface="HGPｺﾞｼｯｸE" panose="020B0900000000000000" pitchFamily="50" charset="-128"/>
                  <a:ea typeface="HGPｺﾞｼｯｸE" panose="020B0900000000000000" pitchFamily="50" charset="-128"/>
                </a:rPr>
                <a:t>6</a:t>
              </a:r>
              <a:r>
                <a:rPr lang="en-US" altLang="ja-JP" sz="1600" dirty="0">
                  <a:latin typeface="HGPｺﾞｼｯｸE" panose="020B0900000000000000" pitchFamily="50" charset="-128"/>
                  <a:ea typeface="HGPｺﾞｼｯｸE" panose="020B0900000000000000" pitchFamily="50" charset="-128"/>
                </a:rPr>
                <a:t>.1 </a:t>
              </a:r>
              <a:r>
                <a:rPr kumimoji="1" lang="en-US" altLang="ja-JP" sz="1600" dirty="0">
                  <a:latin typeface="HGPｺﾞｼｯｸE" panose="020B0900000000000000" pitchFamily="50" charset="-128"/>
                  <a:ea typeface="HGPｺﾞｼｯｸE" panose="020B0900000000000000" pitchFamily="50" charset="-128"/>
                </a:rPr>
                <a:t>%</a:t>
              </a:r>
            </a:p>
          </p:txBody>
        </p:sp>
        <p:cxnSp>
          <p:nvCxnSpPr>
            <p:cNvPr id="30" name="直線コネクタ 29">
              <a:extLst>
                <a:ext uri="{FF2B5EF4-FFF2-40B4-BE49-F238E27FC236}">
                  <a16:creationId xmlns:a16="http://schemas.microsoft.com/office/drawing/2014/main" id="{A8ABF5E7-601E-D89B-58E7-338F3DC53237}"/>
                </a:ext>
              </a:extLst>
            </p:cNvPr>
            <p:cNvCxnSpPr>
              <a:cxnSpLocks/>
            </p:cNvCxnSpPr>
            <p:nvPr/>
          </p:nvCxnSpPr>
          <p:spPr bwMode="auto">
            <a:xfrm flipH="1">
              <a:off x="5284959" y="4857044"/>
              <a:ext cx="351479" cy="470105"/>
            </a:xfrm>
            <a:prstGeom prst="line">
              <a:avLst/>
            </a:prstGeom>
            <a:noFill/>
            <a:ln w="12700" cap="flat" cmpd="sng" algn="ctr">
              <a:solidFill>
                <a:schemeClr val="tx1"/>
              </a:solidFill>
              <a:prstDash val="solid"/>
              <a:round/>
              <a:headEnd type="oval" w="med" len="med"/>
              <a:tailEnd type="none" w="med" len="med"/>
            </a:ln>
            <a:effectLst/>
          </p:spPr>
        </p:cxnSp>
        <p:cxnSp>
          <p:nvCxnSpPr>
            <p:cNvPr id="28" name="直線コネクタ 27">
              <a:extLst>
                <a:ext uri="{FF2B5EF4-FFF2-40B4-BE49-F238E27FC236}">
                  <a16:creationId xmlns:a16="http://schemas.microsoft.com/office/drawing/2014/main" id="{0BECE59D-83B2-E704-76E8-0C257FE9131E}"/>
                </a:ext>
              </a:extLst>
            </p:cNvPr>
            <p:cNvCxnSpPr>
              <a:cxnSpLocks/>
            </p:cNvCxnSpPr>
            <p:nvPr/>
          </p:nvCxnSpPr>
          <p:spPr bwMode="auto">
            <a:xfrm>
              <a:off x="6881700" y="5239932"/>
              <a:ext cx="237949" cy="461255"/>
            </a:xfrm>
            <a:prstGeom prst="line">
              <a:avLst/>
            </a:prstGeom>
            <a:noFill/>
            <a:ln w="12700" cap="flat" cmpd="sng" algn="ctr">
              <a:solidFill>
                <a:schemeClr val="tx1"/>
              </a:solidFill>
              <a:prstDash val="solid"/>
              <a:round/>
              <a:headEnd type="oval" w="med" len="med"/>
              <a:tailEnd type="none" w="med" len="med"/>
            </a:ln>
            <a:effectLst/>
          </p:spPr>
        </p:cxnSp>
        <p:sp>
          <p:nvSpPr>
            <p:cNvPr id="9" name="テキスト ボックス 8">
              <a:extLst>
                <a:ext uri="{FF2B5EF4-FFF2-40B4-BE49-F238E27FC236}">
                  <a16:creationId xmlns:a16="http://schemas.microsoft.com/office/drawing/2014/main" id="{BD7BB174-48B2-B517-56C4-6C298092DEEC}"/>
                </a:ext>
              </a:extLst>
            </p:cNvPr>
            <p:cNvSpPr txBox="1"/>
            <p:nvPr/>
          </p:nvSpPr>
          <p:spPr>
            <a:xfrm>
              <a:off x="2282176" y="2997107"/>
              <a:ext cx="1734926" cy="945594"/>
            </a:xfrm>
            <a:prstGeom prst="rect">
              <a:avLst/>
            </a:prstGeom>
            <a:noFill/>
          </p:spPr>
          <p:txBody>
            <a:bodyPr wrap="square" rtlCol="0">
              <a:spAutoFit/>
            </a:bodyPr>
            <a:lstStyle/>
            <a:p>
              <a:pPr algn="ctr">
                <a:lnSpc>
                  <a:spcPts val="2500"/>
                </a:lnSpc>
              </a:pPr>
              <a:r>
                <a:rPr kumimoji="1" lang="ja-JP" altLang="en-US" sz="1600" dirty="0">
                  <a:latin typeface="HGPｺﾞｼｯｸE" panose="020B0900000000000000" pitchFamily="50" charset="-128"/>
                  <a:ea typeface="HGPｺﾞｼｯｸE" panose="020B0900000000000000" pitchFamily="50" charset="-128"/>
                </a:rPr>
                <a:t>県税</a:t>
              </a:r>
              <a:endParaRPr kumimoji="1" lang="en-US" altLang="ja-JP" sz="1600" dirty="0">
                <a:latin typeface="HGPｺﾞｼｯｸE" panose="020B0900000000000000" pitchFamily="50" charset="-128"/>
                <a:ea typeface="HGPｺﾞｼｯｸE" panose="020B0900000000000000" pitchFamily="50" charset="-128"/>
              </a:endParaRPr>
            </a:p>
            <a:p>
              <a:pPr algn="ctr">
                <a:lnSpc>
                  <a:spcPts val="2500"/>
                </a:lnSpc>
              </a:pPr>
              <a:r>
                <a:rPr kumimoji="1" lang="ja-JP" altLang="en-US" sz="1100" dirty="0">
                  <a:latin typeface="HGPｺﾞｼｯｸE" panose="020B0900000000000000" pitchFamily="50" charset="-128"/>
                  <a:ea typeface="HGPｺﾞｼｯｸE" panose="020B0900000000000000" pitchFamily="50" charset="-128"/>
                </a:rPr>
                <a:t>（県民が納める税金）</a:t>
              </a:r>
              <a:r>
                <a:rPr kumimoji="1" lang="ja-JP" altLang="en-US" sz="1400" dirty="0">
                  <a:latin typeface="HGPｺﾞｼｯｸE" panose="020B0900000000000000" pitchFamily="50" charset="-128"/>
                  <a:ea typeface="HGPｺﾞｼｯｸE" panose="020B0900000000000000" pitchFamily="50" charset="-128"/>
                </a:rPr>
                <a:t> </a:t>
              </a:r>
              <a:endParaRPr kumimoji="1" lang="en-US" altLang="ja-JP" sz="1400" dirty="0">
                <a:latin typeface="HGPｺﾞｼｯｸE" panose="020B0900000000000000" pitchFamily="50" charset="-128"/>
                <a:ea typeface="HGPｺﾞｼｯｸE" panose="020B0900000000000000" pitchFamily="50" charset="-128"/>
              </a:endParaRPr>
            </a:p>
            <a:p>
              <a:pPr algn="ctr">
                <a:lnSpc>
                  <a:spcPts val="2500"/>
                </a:lnSpc>
              </a:pPr>
              <a:r>
                <a:rPr kumimoji="1" lang="en-US" altLang="ja-JP" sz="1600" dirty="0">
                  <a:latin typeface="HGPｺﾞｼｯｸE" panose="020B0900000000000000" pitchFamily="50" charset="-128"/>
                  <a:ea typeface="HGPｺﾞｼｯｸE" panose="020B0900000000000000" pitchFamily="50" charset="-128"/>
                </a:rPr>
                <a:t>32</a:t>
              </a:r>
              <a:r>
                <a:rPr lang="en-US" altLang="ja-JP" sz="1600" dirty="0">
                  <a:latin typeface="HGPｺﾞｼｯｸE" panose="020B0900000000000000" pitchFamily="50" charset="-128"/>
                  <a:ea typeface="HGPｺﾞｼｯｸE" panose="020B0900000000000000" pitchFamily="50" charset="-128"/>
                </a:rPr>
                <a:t>.7 </a:t>
              </a:r>
              <a:r>
                <a:rPr kumimoji="1" lang="en-US" altLang="ja-JP" sz="1600" dirty="0">
                  <a:latin typeface="HGPｺﾞｼｯｸE" panose="020B0900000000000000" pitchFamily="50" charset="-128"/>
                  <a:ea typeface="HGPｺﾞｼｯｸE" panose="020B0900000000000000" pitchFamily="50" charset="-128"/>
                </a:rPr>
                <a:t>%</a:t>
              </a:r>
            </a:p>
          </p:txBody>
        </p:sp>
        <p:cxnSp>
          <p:nvCxnSpPr>
            <p:cNvPr id="3" name="直線コネクタ 2">
              <a:extLst>
                <a:ext uri="{FF2B5EF4-FFF2-40B4-BE49-F238E27FC236}">
                  <a16:creationId xmlns:a16="http://schemas.microsoft.com/office/drawing/2014/main" id="{AD8EC463-CA4B-71E8-ADB6-CA946C2CE7E7}"/>
                </a:ext>
              </a:extLst>
            </p:cNvPr>
            <p:cNvCxnSpPr>
              <a:cxnSpLocks/>
            </p:cNvCxnSpPr>
            <p:nvPr/>
          </p:nvCxnSpPr>
          <p:spPr bwMode="auto">
            <a:xfrm flipH="1">
              <a:off x="5004119" y="4054993"/>
              <a:ext cx="419949" cy="10095"/>
            </a:xfrm>
            <a:prstGeom prst="line">
              <a:avLst/>
            </a:prstGeom>
            <a:noFill/>
            <a:ln w="12700" cap="flat" cmpd="sng" algn="ctr">
              <a:solidFill>
                <a:schemeClr val="tx1"/>
              </a:solidFill>
              <a:prstDash val="solid"/>
              <a:round/>
              <a:headEnd type="oval" w="med" len="med"/>
              <a:tailEnd type="none" w="med" len="med"/>
            </a:ln>
            <a:effectLst/>
          </p:spPr>
        </p:cxnSp>
        <p:sp>
          <p:nvSpPr>
            <p:cNvPr id="10" name="テキスト ボックス 9">
              <a:extLst>
                <a:ext uri="{FF2B5EF4-FFF2-40B4-BE49-F238E27FC236}">
                  <a16:creationId xmlns:a16="http://schemas.microsoft.com/office/drawing/2014/main" id="{9B856853-00AB-09B3-8C3E-2EC0A136A9B4}"/>
                </a:ext>
              </a:extLst>
            </p:cNvPr>
            <p:cNvSpPr txBox="1"/>
            <p:nvPr/>
          </p:nvSpPr>
          <p:spPr>
            <a:xfrm>
              <a:off x="7519745" y="3897378"/>
              <a:ext cx="782701" cy="201984"/>
            </a:xfrm>
            <a:prstGeom prst="rect">
              <a:avLst/>
            </a:prstGeom>
            <a:noFill/>
          </p:spPr>
          <p:txBody>
            <a:bodyPr wrap="square" rtlCol="0">
              <a:spAutoFit/>
            </a:bodyPr>
            <a:lstStyle/>
            <a:p>
              <a:pPr algn="ctr"/>
              <a:r>
                <a:rPr kumimoji="1" lang="ja-JP" altLang="en-US" sz="800" dirty="0">
                  <a:latin typeface="HGPｺﾞｼｯｸE" panose="020B0900000000000000" pitchFamily="50" charset="-128"/>
                  <a:ea typeface="HGPｺﾞｼｯｸE" panose="020B0900000000000000" pitchFamily="50" charset="-128"/>
                </a:rPr>
                <a:t>じゅうじつ</a:t>
              </a:r>
              <a:endParaRPr kumimoji="1" lang="en-US" altLang="ja-JP" sz="800" dirty="0">
                <a:latin typeface="HGPｺﾞｼｯｸE" panose="020B0900000000000000" pitchFamily="50" charset="-128"/>
                <a:ea typeface="HGPｺﾞｼｯｸE" panose="020B0900000000000000" pitchFamily="50" charset="-128"/>
              </a:endParaRPr>
            </a:p>
          </p:txBody>
        </p:sp>
        <p:sp>
          <p:nvSpPr>
            <p:cNvPr id="19" name="テキスト ボックス 18">
              <a:extLst>
                <a:ext uri="{FF2B5EF4-FFF2-40B4-BE49-F238E27FC236}">
                  <a16:creationId xmlns:a16="http://schemas.microsoft.com/office/drawing/2014/main" id="{A5E19386-6F74-D320-29F0-7D7D738EC9E5}"/>
                </a:ext>
              </a:extLst>
            </p:cNvPr>
            <p:cNvSpPr txBox="1"/>
            <p:nvPr/>
          </p:nvSpPr>
          <p:spPr>
            <a:xfrm>
              <a:off x="7152248" y="3895339"/>
              <a:ext cx="742739" cy="201984"/>
            </a:xfrm>
            <a:prstGeom prst="rect">
              <a:avLst/>
            </a:prstGeom>
            <a:noFill/>
          </p:spPr>
          <p:txBody>
            <a:bodyPr wrap="square" rtlCol="0">
              <a:spAutoFit/>
            </a:bodyPr>
            <a:lstStyle/>
            <a:p>
              <a:pPr algn="ctr"/>
              <a:r>
                <a:rPr kumimoji="1" lang="ja-JP" altLang="en-US" sz="800" dirty="0">
                  <a:latin typeface="HGPｺﾞｼｯｸE" panose="020B0900000000000000" pitchFamily="50" charset="-128"/>
                  <a:ea typeface="HGPｺﾞｼｯｸE" panose="020B0900000000000000" pitchFamily="50" charset="-128"/>
                </a:rPr>
                <a:t>ふくし</a:t>
              </a:r>
              <a:endParaRPr kumimoji="1" lang="en-US" altLang="ja-JP" sz="800" dirty="0">
                <a:latin typeface="HGPｺﾞｼｯｸE" panose="020B0900000000000000" pitchFamily="50" charset="-128"/>
                <a:ea typeface="HGPｺﾞｼｯｸE" panose="020B0900000000000000" pitchFamily="50" charset="-128"/>
              </a:endParaRPr>
            </a:p>
          </p:txBody>
        </p:sp>
        <p:sp>
          <p:nvSpPr>
            <p:cNvPr id="11" name="テキスト ボックス 10">
              <a:extLst>
                <a:ext uri="{FF2B5EF4-FFF2-40B4-BE49-F238E27FC236}">
                  <a16:creationId xmlns:a16="http://schemas.microsoft.com/office/drawing/2014/main" id="{D3D33E42-7FE2-A3F4-E63A-4AE4DE361EEB}"/>
                </a:ext>
              </a:extLst>
            </p:cNvPr>
            <p:cNvSpPr txBox="1"/>
            <p:nvPr/>
          </p:nvSpPr>
          <p:spPr>
            <a:xfrm>
              <a:off x="1227535" y="4554999"/>
              <a:ext cx="2332398" cy="937780"/>
            </a:xfrm>
            <a:prstGeom prst="rect">
              <a:avLst/>
            </a:prstGeom>
            <a:noFill/>
            <a:ln>
              <a:noFill/>
            </a:ln>
          </p:spPr>
          <p:txBody>
            <a:bodyPr wrap="square" rtlCol="0">
              <a:spAutoFit/>
            </a:bodyPr>
            <a:lstStyle/>
            <a:p>
              <a:pPr algn="ctr"/>
              <a:r>
                <a:rPr lang="ja-JP" altLang="en-US" sz="1600" dirty="0">
                  <a:ln w="5080">
                    <a:noFill/>
                  </a:ln>
                  <a:latin typeface="HGPｺﾞｼｯｸE" panose="020B0900000000000000" pitchFamily="50" charset="-128"/>
                  <a:ea typeface="HGPｺﾞｼｯｸE" panose="020B0900000000000000" pitchFamily="50" charset="-128"/>
                </a:rPr>
                <a:t>地方交付税</a:t>
              </a:r>
              <a:endParaRPr lang="en-US" altLang="ja-JP" sz="1600" dirty="0">
                <a:ln w="5080">
                  <a:noFill/>
                </a:ln>
                <a:latin typeface="HGPｺﾞｼｯｸE" panose="020B0900000000000000" pitchFamily="50" charset="-128"/>
                <a:ea typeface="HGPｺﾞｼｯｸE" panose="020B0900000000000000" pitchFamily="50" charset="-128"/>
              </a:endParaRPr>
            </a:p>
            <a:p>
              <a:pPr algn="ctr"/>
              <a:r>
                <a:rPr lang="ja-JP" altLang="en-US" sz="1600" dirty="0">
                  <a:ln w="5080">
                    <a:noFill/>
                  </a:ln>
                  <a:latin typeface="HGPｺﾞｼｯｸE" panose="020B0900000000000000" pitchFamily="50" charset="-128"/>
                  <a:ea typeface="HGPｺﾞｼｯｸE" panose="020B0900000000000000" pitchFamily="50" charset="-128"/>
                </a:rPr>
                <a:t>交付金等</a:t>
              </a:r>
              <a:endParaRPr lang="en-US" altLang="ja-JP" sz="1600" dirty="0">
                <a:ln w="5080">
                  <a:noFill/>
                </a:ln>
                <a:latin typeface="HGPｺﾞｼｯｸE" panose="020B0900000000000000" pitchFamily="50" charset="-128"/>
                <a:ea typeface="HGPｺﾞｼｯｸE" panose="020B0900000000000000" pitchFamily="50" charset="-128"/>
              </a:endParaRPr>
            </a:p>
            <a:p>
              <a:pPr algn="ctr"/>
              <a:r>
                <a:rPr lang="ja-JP" altLang="en-US" sz="1100" dirty="0">
                  <a:ln w="5080">
                    <a:noFill/>
                  </a:ln>
                  <a:latin typeface="HGPｺﾞｼｯｸE" panose="020B0900000000000000" pitchFamily="50" charset="-128"/>
                  <a:ea typeface="HGPｺﾞｼｯｸE" panose="020B0900000000000000" pitchFamily="50" charset="-128"/>
                </a:rPr>
                <a:t>（国から地方に交付されるお金</a:t>
              </a:r>
              <a:r>
                <a:rPr kumimoji="1" lang="ja-JP" altLang="en-US" sz="1100" dirty="0">
                  <a:ln w="5080">
                    <a:noFill/>
                  </a:ln>
                  <a:latin typeface="HGPｺﾞｼｯｸE" panose="020B0900000000000000" pitchFamily="50" charset="-128"/>
                  <a:ea typeface="HGPｺﾞｼｯｸE" panose="020B0900000000000000" pitchFamily="50" charset="-128"/>
                </a:rPr>
                <a:t>）</a:t>
              </a:r>
              <a:endParaRPr kumimoji="1" lang="en-US" altLang="ja-JP" sz="1400" dirty="0">
                <a:ln w="5080">
                  <a:noFill/>
                </a:ln>
                <a:effectLst/>
                <a:latin typeface="HGPｺﾞｼｯｸE" panose="020B0900000000000000" pitchFamily="50" charset="-128"/>
                <a:ea typeface="HGPｺﾞｼｯｸE" panose="020B0900000000000000" pitchFamily="50" charset="-128"/>
              </a:endParaRPr>
            </a:p>
            <a:p>
              <a:pPr algn="ctr"/>
              <a:r>
                <a:rPr kumimoji="1" lang="en-US" altLang="ja-JP" sz="1600" dirty="0">
                  <a:latin typeface="HGPｺﾞｼｯｸE" panose="020B0900000000000000" pitchFamily="50" charset="-128"/>
                  <a:ea typeface="HGPｺﾞｼｯｸE" panose="020B0900000000000000" pitchFamily="50" charset="-128"/>
                </a:rPr>
                <a:t>29</a:t>
              </a:r>
              <a:r>
                <a:rPr lang="en-US" altLang="ja-JP" sz="1600" dirty="0">
                  <a:latin typeface="HGPｺﾞｼｯｸE" panose="020B0900000000000000" pitchFamily="50" charset="-128"/>
                  <a:ea typeface="HGPｺﾞｼｯｸE" panose="020B0900000000000000" pitchFamily="50" charset="-128"/>
                </a:rPr>
                <a:t>.6 </a:t>
              </a:r>
              <a:r>
                <a:rPr kumimoji="1" lang="en-US" altLang="ja-JP" sz="1600" dirty="0">
                  <a:latin typeface="HGPｺﾞｼｯｸE" panose="020B0900000000000000" pitchFamily="50" charset="-128"/>
                  <a:ea typeface="HGPｺﾞｼｯｸE" panose="020B0900000000000000" pitchFamily="50" charset="-128"/>
                </a:rPr>
                <a:t>%</a:t>
              </a:r>
            </a:p>
          </p:txBody>
        </p:sp>
      </p:grpSp>
      <p:sp>
        <p:nvSpPr>
          <p:cNvPr id="4" name="テキスト ボックス 3">
            <a:extLst>
              <a:ext uri="{FF2B5EF4-FFF2-40B4-BE49-F238E27FC236}">
                <a16:creationId xmlns:a16="http://schemas.microsoft.com/office/drawing/2014/main" id="{932FCF05-4EAF-D1F9-F409-59BEA16D23CA}"/>
              </a:ext>
            </a:extLst>
          </p:cNvPr>
          <p:cNvSpPr txBox="1"/>
          <p:nvPr/>
        </p:nvSpPr>
        <p:spPr>
          <a:xfrm>
            <a:off x="139768" y="942237"/>
            <a:ext cx="5576850" cy="523220"/>
          </a:xfrm>
          <a:prstGeom prst="rect">
            <a:avLst/>
          </a:prstGeom>
          <a:noFill/>
        </p:spPr>
        <p:txBody>
          <a:bodyPr wrap="square" rtlCol="0">
            <a:spAutoFit/>
          </a:bodyPr>
          <a:lstStyle/>
          <a:p>
            <a:r>
              <a:rPr lang="ja-JP" altLang="en-US" sz="2800" dirty="0">
                <a:latin typeface="HGPｺﾞｼｯｸE" panose="020B0900000000000000" pitchFamily="50" charset="-128"/>
                <a:ea typeface="HGPｺﾞｼｯｸE" panose="020B0900000000000000" pitchFamily="50" charset="-128"/>
              </a:rPr>
              <a:t>宮城県の予算</a:t>
            </a:r>
            <a:r>
              <a:rPr lang="zh-CN" altLang="en-US" sz="2000" dirty="0">
                <a:latin typeface="HGPｺﾞｼｯｸE" panose="020B0900000000000000" pitchFamily="50" charset="-128"/>
                <a:ea typeface="HGPｺﾞｼｯｸE" panose="020B0900000000000000" pitchFamily="50" charset="-128"/>
              </a:rPr>
              <a:t>（令和</a:t>
            </a:r>
            <a:r>
              <a:rPr lang="ja-JP" altLang="en-US" sz="2000" dirty="0">
                <a:latin typeface="HGPｺﾞｼｯｸE" panose="020B0900000000000000" pitchFamily="50" charset="-128"/>
                <a:ea typeface="HGPｺﾞｼｯｸE" panose="020B0900000000000000" pitchFamily="50" charset="-128"/>
              </a:rPr>
              <a:t>７</a:t>
            </a:r>
            <a:r>
              <a:rPr lang="zh-CN" altLang="en-US" sz="2000" dirty="0">
                <a:latin typeface="HGPｺﾞｼｯｸE" panose="020B0900000000000000" pitchFamily="50" charset="-128"/>
                <a:ea typeface="HGPｺﾞｼｯｸE" panose="020B0900000000000000" pitchFamily="50" charset="-128"/>
              </a:rPr>
              <a:t>年度当初予算）</a:t>
            </a:r>
            <a:endParaRPr lang="zh-CN" altLang="en-US" sz="2400" dirty="0">
              <a:latin typeface="HGPｺﾞｼｯｸE" panose="020B0900000000000000" pitchFamily="50" charset="-128"/>
              <a:ea typeface="HGPｺﾞｼｯｸE" panose="020B0900000000000000" pitchFamily="50" charset="-128"/>
            </a:endParaRPr>
          </a:p>
        </p:txBody>
      </p:sp>
      <p:cxnSp>
        <p:nvCxnSpPr>
          <p:cNvPr id="43" name="直線コネクタ 42">
            <a:extLst>
              <a:ext uri="{FF2B5EF4-FFF2-40B4-BE49-F238E27FC236}">
                <a16:creationId xmlns:a16="http://schemas.microsoft.com/office/drawing/2014/main" id="{18A5F803-C9F5-430E-9861-5BA26C453C81}"/>
              </a:ext>
            </a:extLst>
          </p:cNvPr>
          <p:cNvCxnSpPr>
            <a:cxnSpLocks/>
          </p:cNvCxnSpPr>
          <p:nvPr/>
        </p:nvCxnSpPr>
        <p:spPr bwMode="auto">
          <a:xfrm flipH="1">
            <a:off x="6064579" y="5168875"/>
            <a:ext cx="52959" cy="475002"/>
          </a:xfrm>
          <a:prstGeom prst="line">
            <a:avLst/>
          </a:prstGeom>
          <a:noFill/>
          <a:ln w="12700" cap="flat" cmpd="sng" algn="ctr">
            <a:solidFill>
              <a:schemeClr val="tx1"/>
            </a:solidFill>
            <a:prstDash val="solid"/>
            <a:round/>
            <a:headEnd type="oval" w="med" len="med"/>
            <a:tailEnd type="none" w="med" len="med"/>
          </a:ln>
          <a:effectLst/>
        </p:spPr>
      </p:cxnSp>
      <p:sp>
        <p:nvSpPr>
          <p:cNvPr id="47" name="テキスト ボックス 46">
            <a:extLst>
              <a:ext uri="{FF2B5EF4-FFF2-40B4-BE49-F238E27FC236}">
                <a16:creationId xmlns:a16="http://schemas.microsoft.com/office/drawing/2014/main" id="{9EDBC3BF-3008-4CDB-A540-FE5B07237FA0}"/>
              </a:ext>
            </a:extLst>
          </p:cNvPr>
          <p:cNvSpPr txBox="1"/>
          <p:nvPr/>
        </p:nvSpPr>
        <p:spPr>
          <a:xfrm>
            <a:off x="5399360" y="2494324"/>
            <a:ext cx="1149640" cy="584775"/>
          </a:xfrm>
          <a:prstGeom prst="rect">
            <a:avLst/>
          </a:prstGeom>
          <a:noFill/>
        </p:spPr>
        <p:txBody>
          <a:bodyPr wrap="square" rtlCol="0">
            <a:spAutoFit/>
          </a:bodyPr>
          <a:lstStyle/>
          <a:p>
            <a:pPr algn="ctr"/>
            <a:r>
              <a:rPr kumimoji="1" lang="ja-JP" altLang="en-US" sz="1600" dirty="0">
                <a:latin typeface="HGPｺﾞｼｯｸE" panose="020B0900000000000000" pitchFamily="50" charset="-128"/>
                <a:ea typeface="HGPｺﾞｼｯｸE" panose="020B0900000000000000" pitchFamily="50" charset="-128"/>
              </a:rPr>
              <a:t>その他 </a:t>
            </a:r>
            <a:endParaRPr kumimoji="1" lang="en-US" altLang="ja-JP" sz="1600" dirty="0">
              <a:latin typeface="HGPｺﾞｼｯｸE" panose="020B0900000000000000" pitchFamily="50" charset="-128"/>
              <a:ea typeface="HGPｺﾞｼｯｸE" panose="020B0900000000000000" pitchFamily="50" charset="-128"/>
            </a:endParaRPr>
          </a:p>
          <a:p>
            <a:pPr algn="ctr"/>
            <a:r>
              <a:rPr lang="en-US" altLang="ja-JP" sz="1600" dirty="0">
                <a:latin typeface="HGPｺﾞｼｯｸE" panose="020B0900000000000000" pitchFamily="50" charset="-128"/>
                <a:ea typeface="HGPｺﾞｼｯｸE" panose="020B0900000000000000" pitchFamily="50" charset="-128"/>
              </a:rPr>
              <a:t>23.2 </a:t>
            </a:r>
            <a:r>
              <a:rPr kumimoji="1" lang="en-US" altLang="ja-JP" sz="1600" dirty="0">
                <a:latin typeface="HGPｺﾞｼｯｸE" panose="020B0900000000000000" pitchFamily="50" charset="-128"/>
                <a:ea typeface="HGPｺﾞｼｯｸE" panose="020B0900000000000000" pitchFamily="50" charset="-128"/>
              </a:rPr>
              <a:t>%</a:t>
            </a:r>
          </a:p>
        </p:txBody>
      </p:sp>
      <p:sp>
        <p:nvSpPr>
          <p:cNvPr id="2" name="Text Box 12">
            <a:extLst>
              <a:ext uri="{FF2B5EF4-FFF2-40B4-BE49-F238E27FC236}">
                <a16:creationId xmlns:a16="http://schemas.microsoft.com/office/drawing/2014/main" id="{E2E768DD-2EDF-B244-51E1-C920D8DB7EB3}"/>
              </a:ext>
            </a:extLst>
          </p:cNvPr>
          <p:cNvSpPr txBox="1">
            <a:spLocks noChangeArrowheads="1"/>
          </p:cNvSpPr>
          <p:nvPr/>
        </p:nvSpPr>
        <p:spPr bwMode="auto">
          <a:xfrm>
            <a:off x="839740" y="75788"/>
            <a:ext cx="482696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dirty="0">
                <a:solidFill>
                  <a:srgbClr val="FFFFFF"/>
                </a:solidFill>
                <a:latin typeface="HGPｺﾞｼｯｸE" panose="020B0900000000000000" pitchFamily="50" charset="-128"/>
                <a:ea typeface="HGPｺﾞｼｯｸE" panose="020B0900000000000000" pitchFamily="50" charset="-128"/>
              </a:rPr>
              <a:t>税金の使い道を見てみよう</a:t>
            </a:r>
          </a:p>
        </p:txBody>
      </p:sp>
      <p:sp>
        <p:nvSpPr>
          <p:cNvPr id="32" name="テキスト ボックス 31">
            <a:extLst>
              <a:ext uri="{FF2B5EF4-FFF2-40B4-BE49-F238E27FC236}">
                <a16:creationId xmlns:a16="http://schemas.microsoft.com/office/drawing/2014/main" id="{B0000F4D-BEF6-45E9-9BCB-E61274C88D6E}"/>
              </a:ext>
            </a:extLst>
          </p:cNvPr>
          <p:cNvSpPr txBox="1"/>
          <p:nvPr/>
        </p:nvSpPr>
        <p:spPr>
          <a:xfrm>
            <a:off x="-79566" y="4162317"/>
            <a:ext cx="1713858" cy="769441"/>
          </a:xfrm>
          <a:prstGeom prst="rect">
            <a:avLst/>
          </a:prstGeom>
          <a:noFill/>
        </p:spPr>
        <p:txBody>
          <a:bodyPr wrap="square" rtlCol="0">
            <a:spAutoFit/>
          </a:bodyPr>
          <a:lstStyle/>
          <a:p>
            <a:pPr algn="ctr"/>
            <a:r>
              <a:rPr lang="ja-JP" altLang="en-US" sz="1600" dirty="0">
                <a:latin typeface="HGPｺﾞｼｯｸE" panose="020B0900000000000000" pitchFamily="50" charset="-128"/>
                <a:ea typeface="HGPｺﾞｼｯｸE" panose="020B0900000000000000" pitchFamily="50" charset="-128"/>
              </a:rPr>
              <a:t>県債</a:t>
            </a:r>
            <a:endParaRPr lang="en-US" altLang="ja-JP" sz="1600" dirty="0">
              <a:latin typeface="HGPｺﾞｼｯｸE" panose="020B0900000000000000" pitchFamily="50" charset="-128"/>
              <a:ea typeface="HGPｺﾞｼｯｸE" panose="020B0900000000000000" pitchFamily="50" charset="-128"/>
            </a:endParaRPr>
          </a:p>
          <a:p>
            <a:pPr algn="ctr"/>
            <a:r>
              <a:rPr lang="ja-JP" altLang="en-US" sz="1100" dirty="0">
                <a:latin typeface="HGPｺﾞｼｯｸE" panose="020B0900000000000000" pitchFamily="50" charset="-128"/>
                <a:ea typeface="HGPｺﾞｼｯｸE" panose="020B0900000000000000" pitchFamily="50" charset="-128"/>
              </a:rPr>
              <a:t>（県の借金</a:t>
            </a:r>
            <a:r>
              <a:rPr kumimoji="1" lang="ja-JP" altLang="en-US" sz="1100" dirty="0">
                <a:latin typeface="HGPｺﾞｼｯｸE" panose="020B0900000000000000" pitchFamily="50" charset="-128"/>
                <a:ea typeface="HGPｺﾞｼｯｸE" panose="020B0900000000000000" pitchFamily="50" charset="-128"/>
              </a:rPr>
              <a:t>）</a:t>
            </a:r>
            <a:endParaRPr kumimoji="1" lang="en-US" altLang="ja-JP" sz="1200" dirty="0">
              <a:latin typeface="HGPｺﾞｼｯｸE" panose="020B0900000000000000" pitchFamily="50" charset="-128"/>
              <a:ea typeface="HGPｺﾞｼｯｸE" panose="020B0900000000000000" pitchFamily="50" charset="-128"/>
            </a:endParaRPr>
          </a:p>
          <a:p>
            <a:pPr algn="ctr"/>
            <a:r>
              <a:rPr kumimoji="1" lang="en-US" altLang="ja-JP" sz="1600" dirty="0">
                <a:latin typeface="HGPｺﾞｼｯｸE" panose="020B0900000000000000" pitchFamily="50" charset="-128"/>
                <a:ea typeface="HGPｺﾞｼｯｸE" panose="020B0900000000000000" pitchFamily="50" charset="-128"/>
              </a:rPr>
              <a:t>6</a:t>
            </a:r>
            <a:r>
              <a:rPr lang="en-US" altLang="ja-JP" sz="1600" dirty="0">
                <a:latin typeface="HGPｺﾞｼｯｸE" panose="020B0900000000000000" pitchFamily="50" charset="-128"/>
                <a:ea typeface="HGPｺﾞｼｯｸE" panose="020B0900000000000000" pitchFamily="50" charset="-128"/>
              </a:rPr>
              <a:t>.8 </a:t>
            </a:r>
            <a:r>
              <a:rPr kumimoji="1" lang="en-US" altLang="ja-JP" sz="1600" dirty="0">
                <a:latin typeface="HGPｺﾞｼｯｸE" panose="020B0900000000000000" pitchFamily="50" charset="-128"/>
                <a:ea typeface="HGPｺﾞｼｯｸE" panose="020B0900000000000000" pitchFamily="50" charset="-128"/>
              </a:rPr>
              <a:t>%</a:t>
            </a:r>
          </a:p>
        </p:txBody>
      </p:sp>
      <p:sp>
        <p:nvSpPr>
          <p:cNvPr id="34" name="テキスト ボックス 33">
            <a:extLst>
              <a:ext uri="{FF2B5EF4-FFF2-40B4-BE49-F238E27FC236}">
                <a16:creationId xmlns:a16="http://schemas.microsoft.com/office/drawing/2014/main" id="{0553DDE8-BC13-40CA-9535-ABDB5D18632B}"/>
              </a:ext>
            </a:extLst>
          </p:cNvPr>
          <p:cNvSpPr txBox="1"/>
          <p:nvPr/>
        </p:nvSpPr>
        <p:spPr>
          <a:xfrm>
            <a:off x="2762605" y="2741587"/>
            <a:ext cx="616779" cy="200055"/>
          </a:xfrm>
          <a:prstGeom prst="rect">
            <a:avLst/>
          </a:prstGeom>
          <a:noFill/>
        </p:spPr>
        <p:txBody>
          <a:bodyPr wrap="square" rtlCol="0">
            <a:spAutoFit/>
          </a:bodyPr>
          <a:lstStyle/>
          <a:p>
            <a:r>
              <a:rPr kumimoji="1" lang="ja-JP" altLang="en-US" sz="700" b="1" dirty="0"/>
              <a:t>おさ</a:t>
            </a:r>
          </a:p>
        </p:txBody>
      </p:sp>
      <p:sp>
        <p:nvSpPr>
          <p:cNvPr id="36" name="テキスト ボックス 35">
            <a:extLst>
              <a:ext uri="{FF2B5EF4-FFF2-40B4-BE49-F238E27FC236}">
                <a16:creationId xmlns:a16="http://schemas.microsoft.com/office/drawing/2014/main" id="{314E935D-72DC-4CAB-90CA-9C1525DF4088}"/>
              </a:ext>
            </a:extLst>
          </p:cNvPr>
          <p:cNvSpPr txBox="1"/>
          <p:nvPr/>
        </p:nvSpPr>
        <p:spPr>
          <a:xfrm>
            <a:off x="7458159" y="5553739"/>
            <a:ext cx="616779" cy="200055"/>
          </a:xfrm>
          <a:prstGeom prst="rect">
            <a:avLst/>
          </a:prstGeom>
          <a:noFill/>
        </p:spPr>
        <p:txBody>
          <a:bodyPr wrap="square" rtlCol="0">
            <a:spAutoFit/>
          </a:bodyPr>
          <a:lstStyle/>
          <a:p>
            <a:r>
              <a:rPr kumimoji="1" lang="ja-JP" altLang="en-US" sz="700" b="1" dirty="0"/>
              <a:t>こう さい ひ</a:t>
            </a:r>
          </a:p>
        </p:txBody>
      </p:sp>
      <p:sp>
        <p:nvSpPr>
          <p:cNvPr id="48" name="テキスト ボックス 47">
            <a:extLst>
              <a:ext uri="{FF2B5EF4-FFF2-40B4-BE49-F238E27FC236}">
                <a16:creationId xmlns:a16="http://schemas.microsoft.com/office/drawing/2014/main" id="{527FDC79-F091-4D41-B0A8-57DD8F33C7B6}"/>
              </a:ext>
            </a:extLst>
          </p:cNvPr>
          <p:cNvSpPr txBox="1"/>
          <p:nvPr/>
        </p:nvSpPr>
        <p:spPr>
          <a:xfrm>
            <a:off x="3671122" y="5186818"/>
            <a:ext cx="2603615" cy="830997"/>
          </a:xfrm>
          <a:prstGeom prst="rect">
            <a:avLst/>
          </a:prstGeom>
          <a:noFill/>
        </p:spPr>
        <p:txBody>
          <a:bodyPr wrap="square" rtlCol="0">
            <a:spAutoFit/>
          </a:bodyPr>
          <a:lstStyle/>
          <a:p>
            <a:pPr algn="ctr"/>
            <a:r>
              <a:rPr lang="ja-JP" altLang="en-US" sz="1600" dirty="0">
                <a:latin typeface="HGPｺﾞｼｯｸE" panose="020B0900000000000000" pitchFamily="50" charset="-128"/>
                <a:ea typeface="HGPｺﾞｼｯｸE" panose="020B0900000000000000" pitchFamily="50" charset="-128"/>
              </a:rPr>
              <a:t>警察費</a:t>
            </a:r>
            <a:endParaRPr lang="en-US" altLang="ja-JP" sz="1100" dirty="0">
              <a:latin typeface="HGPｺﾞｼｯｸE" panose="020B0900000000000000" pitchFamily="50" charset="-128"/>
              <a:ea typeface="HGPｺﾞｼｯｸE" panose="020B0900000000000000" pitchFamily="50" charset="-128"/>
            </a:endParaRPr>
          </a:p>
          <a:p>
            <a:pPr algn="ctr"/>
            <a:r>
              <a:rPr lang="ja-JP" altLang="en-US" sz="1100" dirty="0">
                <a:latin typeface="HGPｺﾞｼｯｸE" panose="020B0900000000000000" pitchFamily="50" charset="-128"/>
                <a:ea typeface="HGPｺﾞｼｯｸE" panose="020B0900000000000000" pitchFamily="50" charset="-128"/>
              </a:rPr>
              <a:t>（事故や犯罪防止のために）</a:t>
            </a:r>
            <a:r>
              <a:rPr kumimoji="1" lang="ja-JP" altLang="en-US" sz="1600" dirty="0">
                <a:latin typeface="HGPｺﾞｼｯｸE" panose="020B0900000000000000" pitchFamily="50" charset="-128"/>
                <a:ea typeface="HGPｺﾞｼｯｸE" panose="020B0900000000000000" pitchFamily="50" charset="-128"/>
              </a:rPr>
              <a:t> </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en-US" altLang="ja-JP" sz="1600" dirty="0">
                <a:latin typeface="HGPｺﾞｼｯｸE" panose="020B0900000000000000" pitchFamily="50" charset="-128"/>
                <a:ea typeface="HGPｺﾞｼｯｸE" panose="020B0900000000000000" pitchFamily="50" charset="-128"/>
              </a:rPr>
              <a:t>5</a:t>
            </a:r>
            <a:r>
              <a:rPr lang="en-US" altLang="ja-JP" sz="1600" dirty="0">
                <a:latin typeface="HGPｺﾞｼｯｸE" panose="020B0900000000000000" pitchFamily="50" charset="-128"/>
                <a:ea typeface="HGPｺﾞｼｯｸE" panose="020B0900000000000000" pitchFamily="50" charset="-128"/>
              </a:rPr>
              <a:t>.7 </a:t>
            </a:r>
            <a:r>
              <a:rPr kumimoji="1" lang="en-US" altLang="ja-JP" sz="1600" dirty="0">
                <a:latin typeface="HGPｺﾞｼｯｸE" panose="020B0900000000000000" pitchFamily="50" charset="-128"/>
                <a:ea typeface="HGPｺﾞｼｯｸE" panose="020B0900000000000000" pitchFamily="50" charset="-128"/>
              </a:rPr>
              <a:t>%</a:t>
            </a:r>
          </a:p>
        </p:txBody>
      </p:sp>
      <p:sp>
        <p:nvSpPr>
          <p:cNvPr id="49" name="テキスト ボックス 48">
            <a:extLst>
              <a:ext uri="{FF2B5EF4-FFF2-40B4-BE49-F238E27FC236}">
                <a16:creationId xmlns:a16="http://schemas.microsoft.com/office/drawing/2014/main" id="{9CFE3708-3211-4DD1-BA99-5C6D3A0AB781}"/>
              </a:ext>
            </a:extLst>
          </p:cNvPr>
          <p:cNvSpPr txBox="1"/>
          <p:nvPr/>
        </p:nvSpPr>
        <p:spPr>
          <a:xfrm>
            <a:off x="3741352" y="3297297"/>
            <a:ext cx="1572075" cy="1020792"/>
          </a:xfrm>
          <a:prstGeom prst="rect">
            <a:avLst/>
          </a:prstGeom>
          <a:noFill/>
        </p:spPr>
        <p:txBody>
          <a:bodyPr wrap="square" rtlCol="0">
            <a:spAutoFit/>
          </a:bodyPr>
          <a:lstStyle/>
          <a:p>
            <a:pPr algn="ctr"/>
            <a:r>
              <a:rPr lang="ja-JP" altLang="en-US" sz="1600" dirty="0">
                <a:latin typeface="HGPｺﾞｼｯｸE" panose="020B0900000000000000" pitchFamily="50" charset="-128"/>
                <a:ea typeface="HGPｺﾞｼｯｸE" panose="020B0900000000000000" pitchFamily="50" charset="-128"/>
              </a:rPr>
              <a:t>衛生費</a:t>
            </a:r>
            <a:endParaRPr lang="en-US" altLang="ja-JP" sz="1100" dirty="0">
              <a:latin typeface="HGPｺﾞｼｯｸE" panose="020B0900000000000000" pitchFamily="50" charset="-128"/>
              <a:ea typeface="HGPｺﾞｼｯｸE" panose="020B0900000000000000" pitchFamily="50" charset="-128"/>
            </a:endParaRPr>
          </a:p>
          <a:p>
            <a:pPr algn="ctr">
              <a:lnSpc>
                <a:spcPts val="1700"/>
              </a:lnSpc>
            </a:pPr>
            <a:r>
              <a:rPr lang="ja-JP" altLang="en-US" sz="1100" dirty="0">
                <a:latin typeface="HGPｺﾞｼｯｸE" panose="020B0900000000000000" pitchFamily="50" charset="-128"/>
                <a:ea typeface="HGPｺﾞｼｯｸE" panose="020B0900000000000000" pitchFamily="50" charset="-128"/>
              </a:rPr>
              <a:t>（健康増進や</a:t>
            </a:r>
            <a:endParaRPr lang="en-US" altLang="ja-JP" sz="1100" dirty="0">
              <a:latin typeface="HGPｺﾞｼｯｸE" panose="020B0900000000000000" pitchFamily="50" charset="-128"/>
              <a:ea typeface="HGPｺﾞｼｯｸE" panose="020B0900000000000000" pitchFamily="50" charset="-128"/>
            </a:endParaRPr>
          </a:p>
          <a:p>
            <a:pPr algn="ctr">
              <a:lnSpc>
                <a:spcPts val="1700"/>
              </a:lnSpc>
            </a:pPr>
            <a:r>
              <a:rPr lang="ja-JP" altLang="en-US" sz="1100" dirty="0">
                <a:latin typeface="HGPｺﾞｼｯｸE" panose="020B0900000000000000" pitchFamily="50" charset="-128"/>
                <a:ea typeface="HGPｺﾞｼｯｸE" panose="020B0900000000000000" pitchFamily="50" charset="-128"/>
              </a:rPr>
              <a:t>環境衛生のために）</a:t>
            </a:r>
            <a:r>
              <a:rPr kumimoji="1" lang="ja-JP" altLang="en-US" sz="1600" dirty="0">
                <a:latin typeface="HGPｺﾞｼｯｸE" panose="020B0900000000000000" pitchFamily="50" charset="-128"/>
                <a:ea typeface="HGPｺﾞｼｯｸE" panose="020B0900000000000000" pitchFamily="50" charset="-128"/>
              </a:rPr>
              <a:t> </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en-US" altLang="ja-JP" sz="1600" dirty="0">
                <a:latin typeface="HGPｺﾞｼｯｸE" panose="020B0900000000000000" pitchFamily="50" charset="-128"/>
                <a:ea typeface="HGPｺﾞｼｯｸE" panose="020B0900000000000000" pitchFamily="50" charset="-128"/>
              </a:rPr>
              <a:t>3</a:t>
            </a:r>
            <a:r>
              <a:rPr lang="en-US" altLang="ja-JP" sz="1600" dirty="0">
                <a:latin typeface="HGPｺﾞｼｯｸE" panose="020B0900000000000000" pitchFamily="50" charset="-128"/>
                <a:ea typeface="HGPｺﾞｼｯｸE" panose="020B0900000000000000" pitchFamily="50" charset="-128"/>
              </a:rPr>
              <a:t>.9 </a:t>
            </a:r>
            <a:r>
              <a:rPr kumimoji="1" lang="en-US" altLang="ja-JP" sz="1600" dirty="0">
                <a:latin typeface="HGPｺﾞｼｯｸE" panose="020B0900000000000000" pitchFamily="50" charset="-128"/>
                <a:ea typeface="HGPｺﾞｼｯｸE" panose="020B0900000000000000" pitchFamily="50" charset="-128"/>
              </a:rPr>
              <a:t>%</a:t>
            </a:r>
          </a:p>
        </p:txBody>
      </p:sp>
      <p:sp>
        <p:nvSpPr>
          <p:cNvPr id="51" name="テキスト ボックス 50">
            <a:extLst>
              <a:ext uri="{FF2B5EF4-FFF2-40B4-BE49-F238E27FC236}">
                <a16:creationId xmlns:a16="http://schemas.microsoft.com/office/drawing/2014/main" id="{5D5E56C8-D604-4E66-B701-D8B9C1E84910}"/>
              </a:ext>
            </a:extLst>
          </p:cNvPr>
          <p:cNvSpPr txBox="1"/>
          <p:nvPr/>
        </p:nvSpPr>
        <p:spPr>
          <a:xfrm>
            <a:off x="3881688" y="1960920"/>
            <a:ext cx="1959863" cy="941283"/>
          </a:xfrm>
          <a:prstGeom prst="rect">
            <a:avLst/>
          </a:prstGeom>
          <a:noFill/>
        </p:spPr>
        <p:txBody>
          <a:bodyPr wrap="square" rtlCol="0">
            <a:spAutoFit/>
          </a:bodyPr>
          <a:lstStyle/>
          <a:p>
            <a:pPr algn="ctr">
              <a:lnSpc>
                <a:spcPts val="700"/>
              </a:lnSpc>
            </a:pPr>
            <a:r>
              <a:rPr lang="ja-JP" altLang="en-US" sz="1600" dirty="0">
                <a:latin typeface="HGPｺﾞｼｯｸE" panose="020B0900000000000000" pitchFamily="50" charset="-128"/>
                <a:ea typeface="HGPｺﾞｼｯｸE" panose="020B0900000000000000" pitchFamily="50" charset="-128"/>
              </a:rPr>
              <a:t>災害復旧費</a:t>
            </a:r>
            <a:endParaRPr lang="en-US" altLang="ja-JP" sz="1600" dirty="0">
              <a:latin typeface="HGPｺﾞｼｯｸE" panose="020B0900000000000000" pitchFamily="50" charset="-128"/>
              <a:ea typeface="HGPｺﾞｼｯｸE" panose="020B0900000000000000" pitchFamily="50" charset="-128"/>
            </a:endParaRPr>
          </a:p>
          <a:p>
            <a:pPr algn="ctr">
              <a:lnSpc>
                <a:spcPts val="700"/>
              </a:lnSpc>
            </a:pPr>
            <a:endParaRPr lang="en-US" altLang="ja-JP" sz="1100" dirty="0">
              <a:latin typeface="HGPｺﾞｼｯｸE" panose="020B0900000000000000" pitchFamily="50" charset="-128"/>
              <a:ea typeface="HGPｺﾞｼｯｸE" panose="020B0900000000000000" pitchFamily="50" charset="-128"/>
            </a:endParaRPr>
          </a:p>
          <a:p>
            <a:pPr algn="ctr">
              <a:lnSpc>
                <a:spcPts val="1920"/>
              </a:lnSpc>
            </a:pPr>
            <a:r>
              <a:rPr lang="ja-JP" altLang="en-US" sz="1100" dirty="0">
                <a:latin typeface="HGPｺﾞｼｯｸE" panose="020B0900000000000000" pitchFamily="50" charset="-128"/>
                <a:ea typeface="HGPｺﾞｼｯｸE" panose="020B0900000000000000" pitchFamily="50" charset="-128"/>
              </a:rPr>
              <a:t>（災害で壊れた道路などを</a:t>
            </a:r>
            <a:endParaRPr lang="en-US" altLang="ja-JP" sz="1100" dirty="0">
              <a:latin typeface="HGPｺﾞｼｯｸE" panose="020B0900000000000000" pitchFamily="50" charset="-128"/>
              <a:ea typeface="HGPｺﾞｼｯｸE" panose="020B0900000000000000" pitchFamily="50" charset="-128"/>
            </a:endParaRPr>
          </a:p>
          <a:p>
            <a:pPr algn="ctr">
              <a:lnSpc>
                <a:spcPts val="1400"/>
              </a:lnSpc>
            </a:pPr>
            <a:r>
              <a:rPr lang="ja-JP" altLang="en-US" sz="1100" dirty="0">
                <a:latin typeface="HGPｺﾞｼｯｸE" panose="020B0900000000000000" pitchFamily="50" charset="-128"/>
                <a:ea typeface="HGPｺﾞｼｯｸE" panose="020B0900000000000000" pitchFamily="50" charset="-128"/>
              </a:rPr>
              <a:t>修理するために）</a:t>
            </a:r>
            <a:r>
              <a:rPr kumimoji="1" lang="ja-JP" altLang="en-US" sz="1600" dirty="0">
                <a:latin typeface="HGPｺﾞｼｯｸE" panose="020B0900000000000000" pitchFamily="50" charset="-128"/>
                <a:ea typeface="HGPｺﾞｼｯｸE" panose="020B0900000000000000" pitchFamily="50" charset="-128"/>
              </a:rPr>
              <a:t> </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en-US" altLang="ja-JP" sz="1600" dirty="0">
                <a:latin typeface="HGPｺﾞｼｯｸE" panose="020B0900000000000000" pitchFamily="50" charset="-128"/>
                <a:ea typeface="HGPｺﾞｼｯｸE" panose="020B0900000000000000" pitchFamily="50" charset="-128"/>
              </a:rPr>
              <a:t>0</a:t>
            </a:r>
            <a:r>
              <a:rPr lang="en-US" altLang="ja-JP" sz="1600" dirty="0">
                <a:latin typeface="HGPｺﾞｼｯｸE" panose="020B0900000000000000" pitchFamily="50" charset="-128"/>
                <a:ea typeface="HGPｺﾞｼｯｸE" panose="020B0900000000000000" pitchFamily="50" charset="-128"/>
              </a:rPr>
              <a:t>.5 </a:t>
            </a:r>
            <a:r>
              <a:rPr kumimoji="1" lang="en-US" altLang="ja-JP" sz="1600" dirty="0">
                <a:latin typeface="HGPｺﾞｼｯｸE" panose="020B0900000000000000" pitchFamily="50" charset="-128"/>
                <a:ea typeface="HGPｺﾞｼｯｸE" panose="020B0900000000000000" pitchFamily="50" charset="-128"/>
              </a:rPr>
              <a:t>%</a:t>
            </a:r>
          </a:p>
        </p:txBody>
      </p:sp>
      <p:sp>
        <p:nvSpPr>
          <p:cNvPr id="53" name="テキスト ボックス 52">
            <a:extLst>
              <a:ext uri="{FF2B5EF4-FFF2-40B4-BE49-F238E27FC236}">
                <a16:creationId xmlns:a16="http://schemas.microsoft.com/office/drawing/2014/main" id="{045E0835-657A-423B-B208-29B292C3894D}"/>
              </a:ext>
            </a:extLst>
          </p:cNvPr>
          <p:cNvSpPr txBox="1"/>
          <p:nvPr/>
        </p:nvSpPr>
        <p:spPr>
          <a:xfrm>
            <a:off x="4461262" y="2075299"/>
            <a:ext cx="616779" cy="200055"/>
          </a:xfrm>
          <a:prstGeom prst="rect">
            <a:avLst/>
          </a:prstGeom>
          <a:noFill/>
        </p:spPr>
        <p:txBody>
          <a:bodyPr wrap="square" rtlCol="0">
            <a:spAutoFit/>
          </a:bodyPr>
          <a:lstStyle/>
          <a:p>
            <a:r>
              <a:rPr kumimoji="1" lang="ja-JP" altLang="en-US" sz="700" b="1" dirty="0"/>
              <a:t>こわ</a:t>
            </a:r>
          </a:p>
        </p:txBody>
      </p:sp>
      <p:sp>
        <p:nvSpPr>
          <p:cNvPr id="54" name="テキスト ボックス 53">
            <a:extLst>
              <a:ext uri="{FF2B5EF4-FFF2-40B4-BE49-F238E27FC236}">
                <a16:creationId xmlns:a16="http://schemas.microsoft.com/office/drawing/2014/main" id="{B04B5597-CD13-4C06-8DB7-9E59CF8E59A0}"/>
              </a:ext>
            </a:extLst>
          </p:cNvPr>
          <p:cNvSpPr txBox="1"/>
          <p:nvPr/>
        </p:nvSpPr>
        <p:spPr>
          <a:xfrm>
            <a:off x="4600540" y="5110255"/>
            <a:ext cx="736419" cy="200055"/>
          </a:xfrm>
          <a:prstGeom prst="rect">
            <a:avLst/>
          </a:prstGeom>
          <a:noFill/>
        </p:spPr>
        <p:txBody>
          <a:bodyPr wrap="square" rtlCol="0">
            <a:spAutoFit/>
          </a:bodyPr>
          <a:lstStyle/>
          <a:p>
            <a:r>
              <a:rPr kumimoji="1" lang="ja-JP" altLang="en-US" sz="700" b="1" dirty="0"/>
              <a:t>けい  さつ  ひ</a:t>
            </a:r>
          </a:p>
        </p:txBody>
      </p:sp>
      <p:cxnSp>
        <p:nvCxnSpPr>
          <p:cNvPr id="60" name="直線コネクタ 59">
            <a:extLst>
              <a:ext uri="{FF2B5EF4-FFF2-40B4-BE49-F238E27FC236}">
                <a16:creationId xmlns:a16="http://schemas.microsoft.com/office/drawing/2014/main" id="{A5CC8A92-F89D-4677-8583-5B887EF7EE6F}"/>
              </a:ext>
            </a:extLst>
          </p:cNvPr>
          <p:cNvCxnSpPr>
            <a:cxnSpLocks/>
          </p:cNvCxnSpPr>
          <p:nvPr/>
        </p:nvCxnSpPr>
        <p:spPr bwMode="auto">
          <a:xfrm flipH="1">
            <a:off x="5093292" y="4149173"/>
            <a:ext cx="437845" cy="236688"/>
          </a:xfrm>
          <a:prstGeom prst="line">
            <a:avLst/>
          </a:prstGeom>
          <a:noFill/>
          <a:ln w="12700" cap="flat" cmpd="sng" algn="ctr">
            <a:solidFill>
              <a:schemeClr val="tx1"/>
            </a:solidFill>
            <a:prstDash val="solid"/>
            <a:round/>
            <a:headEnd type="oval" w="med" len="med"/>
            <a:tailEnd type="none" w="med" len="med"/>
          </a:ln>
          <a:effectLst/>
        </p:spPr>
      </p:cxnSp>
      <p:cxnSp>
        <p:nvCxnSpPr>
          <p:cNvPr id="62" name="直線コネクタ 61">
            <a:extLst>
              <a:ext uri="{FF2B5EF4-FFF2-40B4-BE49-F238E27FC236}">
                <a16:creationId xmlns:a16="http://schemas.microsoft.com/office/drawing/2014/main" id="{B2453F8E-1FBF-4AEA-BD1F-1F3561076BFC}"/>
              </a:ext>
            </a:extLst>
          </p:cNvPr>
          <p:cNvCxnSpPr>
            <a:cxnSpLocks/>
          </p:cNvCxnSpPr>
          <p:nvPr/>
        </p:nvCxnSpPr>
        <p:spPr bwMode="auto">
          <a:xfrm flipH="1" flipV="1">
            <a:off x="4980950" y="2948323"/>
            <a:ext cx="189588" cy="580355"/>
          </a:xfrm>
          <a:prstGeom prst="line">
            <a:avLst/>
          </a:prstGeom>
          <a:noFill/>
          <a:ln w="12700" cap="flat" cmpd="sng" algn="ctr">
            <a:solidFill>
              <a:schemeClr val="tx1"/>
            </a:solidFill>
            <a:prstDash val="solid"/>
            <a:round/>
            <a:headEnd type="oval" w="med" len="med"/>
            <a:tailEnd type="none" w="med" len="med"/>
          </a:ln>
          <a:effectLst/>
        </p:spPr>
      </p:cxnSp>
      <p:sp>
        <p:nvSpPr>
          <p:cNvPr id="29" name="楕円 28">
            <a:extLst>
              <a:ext uri="{FF2B5EF4-FFF2-40B4-BE49-F238E27FC236}">
                <a16:creationId xmlns:a16="http://schemas.microsoft.com/office/drawing/2014/main" id="{FB6CCAEB-DE9A-4F4D-B561-B28F973355C4}"/>
              </a:ext>
            </a:extLst>
          </p:cNvPr>
          <p:cNvSpPr/>
          <p:nvPr/>
        </p:nvSpPr>
        <p:spPr>
          <a:xfrm>
            <a:off x="1500139" y="3164186"/>
            <a:ext cx="1094688" cy="10946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テキスト ボックス 55">
            <a:extLst>
              <a:ext uri="{FF2B5EF4-FFF2-40B4-BE49-F238E27FC236}">
                <a16:creationId xmlns:a16="http://schemas.microsoft.com/office/drawing/2014/main" id="{3D9315A6-7FD0-48FD-9742-F0BB7E661E87}"/>
              </a:ext>
            </a:extLst>
          </p:cNvPr>
          <p:cNvSpPr txBox="1"/>
          <p:nvPr/>
        </p:nvSpPr>
        <p:spPr>
          <a:xfrm>
            <a:off x="1500139" y="3468974"/>
            <a:ext cx="1101584" cy="576907"/>
          </a:xfrm>
          <a:prstGeom prst="rect">
            <a:avLst/>
          </a:prstGeom>
          <a:noFill/>
        </p:spPr>
        <p:txBody>
          <a:bodyPr wrap="none" rtlCol="0">
            <a:spAutoFit/>
          </a:bodyPr>
          <a:lstStyle/>
          <a:p>
            <a:pPr algn="ctr" rtl="0">
              <a:lnSpc>
                <a:spcPct val="80000"/>
              </a:lnSpc>
              <a:spcBef>
                <a:spcPts val="0"/>
              </a:spcBef>
              <a:spcAft>
                <a:spcPts val="500"/>
              </a:spcAft>
            </a:pPr>
            <a:r>
              <a:rPr lang="ja-JP" altLang="en-US" i="0" u="none" strike="noStrike" dirty="0">
                <a:solidFill>
                  <a:srgbClr val="000000"/>
                </a:solidFill>
                <a:effectLst/>
                <a:latin typeface="HGPｺﾞｼｯｸE" panose="020B0900000000000000" pitchFamily="50" charset="-128"/>
                <a:ea typeface="HGPｺﾞｼｯｸE" panose="020B0900000000000000" pitchFamily="50" charset="-128"/>
              </a:rPr>
              <a:t>県の収入</a:t>
            </a:r>
            <a:endParaRPr lang="zh-TW" altLang="en-US" i="0" u="none" strike="noStrike" dirty="0">
              <a:solidFill>
                <a:srgbClr val="000000"/>
              </a:solidFill>
              <a:effectLst/>
              <a:latin typeface="HGPｺﾞｼｯｸE" panose="020B0900000000000000" pitchFamily="50" charset="-128"/>
              <a:ea typeface="HGPｺﾞｼｯｸE" panose="020B0900000000000000" pitchFamily="50" charset="-128"/>
            </a:endParaRPr>
          </a:p>
          <a:p>
            <a:pPr algn="ctr" rtl="0">
              <a:lnSpc>
                <a:spcPct val="110000"/>
              </a:lnSpc>
              <a:spcBef>
                <a:spcPts val="0"/>
              </a:spcBef>
              <a:spcAft>
                <a:spcPts val="500"/>
              </a:spcAft>
            </a:pPr>
            <a:r>
              <a:rPr lang="en-US" altLang="ja-JP" sz="1300" dirty="0">
                <a:solidFill>
                  <a:srgbClr val="000000"/>
                </a:solidFill>
                <a:latin typeface="HGPｺﾞｼｯｸE" panose="020B0900000000000000" pitchFamily="50" charset="-128"/>
                <a:ea typeface="HGPｺﾞｼｯｸE" panose="020B0900000000000000" pitchFamily="50" charset="-128"/>
              </a:rPr>
              <a:t>1</a:t>
            </a:r>
            <a:r>
              <a:rPr lang="ja-JP" altLang="en-US" sz="1300" dirty="0">
                <a:solidFill>
                  <a:srgbClr val="000000"/>
                </a:solidFill>
                <a:latin typeface="HGPｺﾞｼｯｸE" panose="020B0900000000000000" pitchFamily="50" charset="-128"/>
                <a:ea typeface="HGPｺﾞｼｯｸE" panose="020B0900000000000000" pitchFamily="50" charset="-128"/>
              </a:rPr>
              <a:t>兆</a:t>
            </a:r>
            <a:r>
              <a:rPr lang="en-US" altLang="ja-JP" sz="1300" dirty="0">
                <a:solidFill>
                  <a:srgbClr val="000000"/>
                </a:solidFill>
                <a:latin typeface="HGPｺﾞｼｯｸE" panose="020B0900000000000000" pitchFamily="50" charset="-128"/>
                <a:ea typeface="HGPｺﾞｼｯｸE" panose="020B0900000000000000" pitchFamily="50" charset="-128"/>
              </a:rPr>
              <a:t>264</a:t>
            </a:r>
            <a:r>
              <a:rPr lang="zh-TW" altLang="en-US" sz="1300" i="0" u="none" strike="noStrike" dirty="0">
                <a:solidFill>
                  <a:srgbClr val="000000"/>
                </a:solidFill>
                <a:effectLst/>
                <a:latin typeface="HGPｺﾞｼｯｸE" panose="020B0900000000000000" pitchFamily="50" charset="-128"/>
                <a:ea typeface="HGPｺﾞｼｯｸE" panose="020B0900000000000000" pitchFamily="50" charset="-128"/>
              </a:rPr>
              <a:t>億円</a:t>
            </a:r>
          </a:p>
        </p:txBody>
      </p:sp>
      <p:sp>
        <p:nvSpPr>
          <p:cNvPr id="57" name="楕円 56">
            <a:extLst>
              <a:ext uri="{FF2B5EF4-FFF2-40B4-BE49-F238E27FC236}">
                <a16:creationId xmlns:a16="http://schemas.microsoft.com/office/drawing/2014/main" id="{29FB6EE8-F90D-4FE0-A1DA-39972565C88B}"/>
              </a:ext>
            </a:extLst>
          </p:cNvPr>
          <p:cNvSpPr/>
          <p:nvPr/>
        </p:nvSpPr>
        <p:spPr>
          <a:xfrm>
            <a:off x="6433870" y="3160446"/>
            <a:ext cx="1094688" cy="10946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テキスト ボックス 57">
            <a:extLst>
              <a:ext uri="{FF2B5EF4-FFF2-40B4-BE49-F238E27FC236}">
                <a16:creationId xmlns:a16="http://schemas.microsoft.com/office/drawing/2014/main" id="{5ED5BB47-AFEA-46C8-BD4B-7E0BA14100D1}"/>
              </a:ext>
            </a:extLst>
          </p:cNvPr>
          <p:cNvSpPr txBox="1"/>
          <p:nvPr/>
        </p:nvSpPr>
        <p:spPr>
          <a:xfrm>
            <a:off x="1948223" y="3317775"/>
            <a:ext cx="616779" cy="200055"/>
          </a:xfrm>
          <a:prstGeom prst="rect">
            <a:avLst/>
          </a:prstGeom>
          <a:noFill/>
        </p:spPr>
        <p:txBody>
          <a:bodyPr wrap="square" rtlCol="0">
            <a:spAutoFit/>
          </a:bodyPr>
          <a:lstStyle/>
          <a:p>
            <a:r>
              <a:rPr kumimoji="1" lang="ja-JP" altLang="en-US" sz="700" b="1" dirty="0"/>
              <a:t>しゅうにゅう</a:t>
            </a:r>
          </a:p>
        </p:txBody>
      </p:sp>
      <p:sp>
        <p:nvSpPr>
          <p:cNvPr id="59" name="テキスト ボックス 58">
            <a:extLst>
              <a:ext uri="{FF2B5EF4-FFF2-40B4-BE49-F238E27FC236}">
                <a16:creationId xmlns:a16="http://schemas.microsoft.com/office/drawing/2014/main" id="{010202ED-66D6-4F05-A34C-04F8E6D302DF}"/>
              </a:ext>
            </a:extLst>
          </p:cNvPr>
          <p:cNvSpPr txBox="1"/>
          <p:nvPr/>
        </p:nvSpPr>
        <p:spPr>
          <a:xfrm>
            <a:off x="6413720" y="3439524"/>
            <a:ext cx="1101584" cy="576907"/>
          </a:xfrm>
          <a:prstGeom prst="rect">
            <a:avLst/>
          </a:prstGeom>
          <a:noFill/>
        </p:spPr>
        <p:txBody>
          <a:bodyPr wrap="none" rtlCol="0">
            <a:spAutoFit/>
          </a:bodyPr>
          <a:lstStyle/>
          <a:p>
            <a:pPr algn="ctr" rtl="0">
              <a:lnSpc>
                <a:spcPct val="80000"/>
              </a:lnSpc>
              <a:spcBef>
                <a:spcPts val="0"/>
              </a:spcBef>
              <a:spcAft>
                <a:spcPts val="500"/>
              </a:spcAft>
            </a:pPr>
            <a:r>
              <a:rPr lang="ja-JP" altLang="en-US" dirty="0">
                <a:solidFill>
                  <a:srgbClr val="000000"/>
                </a:solidFill>
                <a:latin typeface="HGPｺﾞｼｯｸE" panose="020B0900000000000000" pitchFamily="50" charset="-128"/>
                <a:ea typeface="HGPｺﾞｼｯｸE" panose="020B0900000000000000" pitchFamily="50" charset="-128"/>
              </a:rPr>
              <a:t>県の支出</a:t>
            </a:r>
            <a:endParaRPr lang="zh-TW" altLang="en-US" i="0" u="none" strike="noStrike" dirty="0">
              <a:solidFill>
                <a:srgbClr val="000000"/>
              </a:solidFill>
              <a:effectLst/>
              <a:latin typeface="HGPｺﾞｼｯｸE" panose="020B0900000000000000" pitchFamily="50" charset="-128"/>
              <a:ea typeface="HGPｺﾞｼｯｸE" panose="020B0900000000000000" pitchFamily="50" charset="-128"/>
            </a:endParaRPr>
          </a:p>
          <a:p>
            <a:pPr algn="ctr" rtl="0">
              <a:lnSpc>
                <a:spcPct val="110000"/>
              </a:lnSpc>
              <a:spcBef>
                <a:spcPts val="0"/>
              </a:spcBef>
              <a:spcAft>
                <a:spcPts val="500"/>
              </a:spcAft>
            </a:pPr>
            <a:r>
              <a:rPr lang="en-US" altLang="ja-JP" sz="1300" dirty="0">
                <a:solidFill>
                  <a:srgbClr val="000000"/>
                </a:solidFill>
                <a:latin typeface="HGPｺﾞｼｯｸE" panose="020B0900000000000000" pitchFamily="50" charset="-128"/>
                <a:ea typeface="HGPｺﾞｼｯｸE" panose="020B0900000000000000" pitchFamily="50" charset="-128"/>
              </a:rPr>
              <a:t>1</a:t>
            </a:r>
            <a:r>
              <a:rPr lang="ja-JP" altLang="en-US" sz="1300" dirty="0">
                <a:solidFill>
                  <a:srgbClr val="000000"/>
                </a:solidFill>
                <a:latin typeface="HGPｺﾞｼｯｸE" panose="020B0900000000000000" pitchFamily="50" charset="-128"/>
                <a:ea typeface="HGPｺﾞｼｯｸE" panose="020B0900000000000000" pitchFamily="50" charset="-128"/>
              </a:rPr>
              <a:t>兆</a:t>
            </a:r>
            <a:r>
              <a:rPr lang="en-US" altLang="ja-JP" sz="1300" dirty="0">
                <a:solidFill>
                  <a:srgbClr val="000000"/>
                </a:solidFill>
                <a:latin typeface="HGPｺﾞｼｯｸE" panose="020B0900000000000000" pitchFamily="50" charset="-128"/>
                <a:ea typeface="HGPｺﾞｼｯｸE" panose="020B0900000000000000" pitchFamily="50" charset="-128"/>
              </a:rPr>
              <a:t>264</a:t>
            </a:r>
            <a:r>
              <a:rPr lang="zh-TW" altLang="en-US" sz="1300" i="0" u="none" strike="noStrike" dirty="0">
                <a:solidFill>
                  <a:srgbClr val="000000"/>
                </a:solidFill>
                <a:effectLst/>
                <a:latin typeface="HGPｺﾞｼｯｸE" panose="020B0900000000000000" pitchFamily="50" charset="-128"/>
                <a:ea typeface="HGPｺﾞｼｯｸE" panose="020B0900000000000000" pitchFamily="50" charset="-128"/>
              </a:rPr>
              <a:t>億円</a:t>
            </a:r>
          </a:p>
        </p:txBody>
      </p:sp>
      <p:sp>
        <p:nvSpPr>
          <p:cNvPr id="39" name="テキスト ボックス 38">
            <a:extLst>
              <a:ext uri="{FF2B5EF4-FFF2-40B4-BE49-F238E27FC236}">
                <a16:creationId xmlns:a16="http://schemas.microsoft.com/office/drawing/2014/main" id="{F133301D-A50D-4401-ACE8-ABE9A9DDA50A}"/>
              </a:ext>
            </a:extLst>
          </p:cNvPr>
          <p:cNvSpPr txBox="1"/>
          <p:nvPr/>
        </p:nvSpPr>
        <p:spPr>
          <a:xfrm>
            <a:off x="482840" y="4083172"/>
            <a:ext cx="736419" cy="200055"/>
          </a:xfrm>
          <a:prstGeom prst="rect">
            <a:avLst/>
          </a:prstGeom>
          <a:noFill/>
        </p:spPr>
        <p:txBody>
          <a:bodyPr wrap="square" rtlCol="0">
            <a:spAutoFit/>
          </a:bodyPr>
          <a:lstStyle/>
          <a:p>
            <a:r>
              <a:rPr kumimoji="1" lang="ja-JP" altLang="en-US" sz="700" b="1" dirty="0"/>
              <a:t>けんさい</a:t>
            </a:r>
          </a:p>
        </p:txBody>
      </p:sp>
      <p:sp>
        <p:nvSpPr>
          <p:cNvPr id="40" name="テキスト ボックス 39">
            <a:extLst>
              <a:ext uri="{FF2B5EF4-FFF2-40B4-BE49-F238E27FC236}">
                <a16:creationId xmlns:a16="http://schemas.microsoft.com/office/drawing/2014/main" id="{45DA342C-0D2C-46B8-A64E-5C853856ACB3}"/>
              </a:ext>
            </a:extLst>
          </p:cNvPr>
          <p:cNvSpPr txBox="1"/>
          <p:nvPr/>
        </p:nvSpPr>
        <p:spPr>
          <a:xfrm>
            <a:off x="3811268" y="3714461"/>
            <a:ext cx="616779" cy="200055"/>
          </a:xfrm>
          <a:prstGeom prst="rect">
            <a:avLst/>
          </a:prstGeom>
          <a:noFill/>
        </p:spPr>
        <p:txBody>
          <a:bodyPr wrap="square" rtlCol="0">
            <a:spAutoFit/>
          </a:bodyPr>
          <a:lstStyle/>
          <a:p>
            <a:r>
              <a:rPr kumimoji="1" lang="ja-JP" altLang="en-US" sz="700" b="1" dirty="0"/>
              <a:t>かんきょう</a:t>
            </a:r>
          </a:p>
        </p:txBody>
      </p:sp>
      <p:sp>
        <p:nvSpPr>
          <p:cNvPr id="8" name="スライド番号プレースホルダー 7">
            <a:extLst>
              <a:ext uri="{FF2B5EF4-FFF2-40B4-BE49-F238E27FC236}">
                <a16:creationId xmlns:a16="http://schemas.microsoft.com/office/drawing/2014/main" id="{B2995743-EFBB-444C-8952-FBD7175F074D}"/>
              </a:ext>
            </a:extLst>
          </p:cNvPr>
          <p:cNvSpPr>
            <a:spLocks noGrp="1"/>
          </p:cNvSpPr>
          <p:nvPr>
            <p:ph type="sldNum" sz="quarter" idx="4"/>
          </p:nvPr>
        </p:nvSpPr>
        <p:spPr/>
        <p:txBody>
          <a:bodyPr/>
          <a:lstStyle/>
          <a:p>
            <a:pPr>
              <a:defRPr/>
            </a:pPr>
            <a:fld id="{12C3962C-59A4-486A-8D44-A9781E017F69}" type="slidenum">
              <a:rPr lang="en-US" altLang="ja-JP" smtClean="0"/>
              <a:pPr>
                <a:defRPr/>
              </a:pPr>
              <a:t>12</a:t>
            </a:fld>
            <a:endParaRPr lang="en-US" altLang="ja-JP" dirty="0"/>
          </a:p>
        </p:txBody>
      </p:sp>
    </p:spTree>
    <p:extLst>
      <p:ext uri="{BB962C8B-B14F-4D97-AF65-F5344CB8AC3E}">
        <p14:creationId xmlns:p14="http://schemas.microsoft.com/office/powerpoint/2010/main" val="533057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01" name="スライド番号プレースホルダー 16400">
            <a:extLst>
              <a:ext uri="{FF2B5EF4-FFF2-40B4-BE49-F238E27FC236}">
                <a16:creationId xmlns:a16="http://schemas.microsoft.com/office/drawing/2014/main" id="{E2B65589-FE89-2737-1A9E-82DA1E834112}"/>
              </a:ext>
            </a:extLst>
          </p:cNvPr>
          <p:cNvSpPr>
            <a:spLocks noGrp="1"/>
          </p:cNvSpPr>
          <p:nvPr>
            <p:ph type="sldNum" sz="quarter" idx="4"/>
          </p:nvPr>
        </p:nvSpPr>
        <p:spPr/>
        <p:txBody>
          <a:bodyPr/>
          <a:lstStyle/>
          <a:p>
            <a:pPr>
              <a:defRPr/>
            </a:pPr>
            <a:fld id="{12C3962C-59A4-486A-8D44-A9781E017F69}" type="slidenum">
              <a:rPr lang="en-US" altLang="ja-JP" smtClean="0"/>
              <a:pPr>
                <a:defRPr/>
              </a:pPr>
              <a:t>13</a:t>
            </a:fld>
            <a:endParaRPr lang="en-US" altLang="ja-JP" dirty="0"/>
          </a:p>
        </p:txBody>
      </p:sp>
      <p:sp>
        <p:nvSpPr>
          <p:cNvPr id="2" name="Text Box 12">
            <a:extLst>
              <a:ext uri="{FF2B5EF4-FFF2-40B4-BE49-F238E27FC236}">
                <a16:creationId xmlns:a16="http://schemas.microsoft.com/office/drawing/2014/main" id="{E2E768DD-2EDF-B244-51E1-C920D8DB7EB3}"/>
              </a:ext>
            </a:extLst>
          </p:cNvPr>
          <p:cNvSpPr txBox="1">
            <a:spLocks noChangeArrowheads="1"/>
          </p:cNvSpPr>
          <p:nvPr/>
        </p:nvSpPr>
        <p:spPr bwMode="auto">
          <a:xfrm>
            <a:off x="839740" y="75788"/>
            <a:ext cx="522290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dirty="0">
                <a:solidFill>
                  <a:srgbClr val="FFFFFF"/>
                </a:solidFill>
                <a:latin typeface="HGPｺﾞｼｯｸE" panose="020B0900000000000000" pitchFamily="50" charset="-128"/>
                <a:ea typeface="HGPｺﾞｼｯｸE" panose="020B0900000000000000" pitchFamily="50" charset="-128"/>
              </a:rPr>
              <a:t>他の地域の予算も見てみよう</a:t>
            </a:r>
          </a:p>
        </p:txBody>
      </p:sp>
      <p:sp>
        <p:nvSpPr>
          <p:cNvPr id="14" name="テキスト ボックス 13">
            <a:extLst>
              <a:ext uri="{FF2B5EF4-FFF2-40B4-BE49-F238E27FC236}">
                <a16:creationId xmlns:a16="http://schemas.microsoft.com/office/drawing/2014/main" id="{33293803-D04A-46B1-8844-993CDAA236CB}"/>
              </a:ext>
            </a:extLst>
          </p:cNvPr>
          <p:cNvSpPr txBox="1"/>
          <p:nvPr/>
        </p:nvSpPr>
        <p:spPr>
          <a:xfrm>
            <a:off x="-16278" y="1486863"/>
            <a:ext cx="9144000" cy="888577"/>
          </a:xfrm>
          <a:prstGeom prst="rect">
            <a:avLst/>
          </a:prstGeom>
          <a:noFill/>
        </p:spPr>
        <p:txBody>
          <a:bodyPr wrap="square" rtlCol="0">
            <a:spAutoFit/>
          </a:bodyPr>
          <a:lstStyle/>
          <a:p>
            <a:pPr>
              <a:lnSpc>
                <a:spcPts val="3300"/>
              </a:lnSpc>
            </a:pPr>
            <a:r>
              <a:rPr kumimoji="1" lang="ja-JP" altLang="en-US" sz="2000" dirty="0"/>
              <a:t>　　⇒　</a:t>
            </a:r>
            <a:r>
              <a:rPr kumimoji="1" lang="ja-JP" altLang="en-US" dirty="0"/>
              <a:t>国税庁ホームページ「仙台国税局　租税教育教材（小学生用）」へリンク</a:t>
            </a:r>
            <a:endParaRPr kumimoji="1" lang="en-US" altLang="ja-JP" sz="2000" dirty="0"/>
          </a:p>
          <a:p>
            <a:pPr>
              <a:lnSpc>
                <a:spcPts val="3300"/>
              </a:lnSpc>
            </a:pPr>
            <a:r>
              <a:rPr kumimoji="1" lang="ja-JP" altLang="en-US" sz="2000" dirty="0"/>
              <a:t>　　 　</a:t>
            </a:r>
            <a:r>
              <a:rPr kumimoji="1" lang="ja-JP" altLang="en-US" sz="2000" dirty="0">
                <a:solidFill>
                  <a:schemeClr val="accent4"/>
                </a:solidFill>
              </a:rPr>
              <a:t>青森県</a:t>
            </a:r>
            <a:r>
              <a:rPr kumimoji="1" lang="ja-JP" altLang="en-US" sz="2000" dirty="0"/>
              <a:t>　　　　</a:t>
            </a:r>
            <a:r>
              <a:rPr kumimoji="1" lang="ja-JP" altLang="en-US" sz="2000" dirty="0">
                <a:solidFill>
                  <a:schemeClr val="accent2">
                    <a:lumMod val="75000"/>
                  </a:schemeClr>
                </a:solidFill>
              </a:rPr>
              <a:t>岩手県</a:t>
            </a:r>
            <a:r>
              <a:rPr kumimoji="1" lang="ja-JP" altLang="en-US" sz="2000" dirty="0"/>
              <a:t>　　　　</a:t>
            </a:r>
            <a:r>
              <a:rPr kumimoji="1" lang="ja-JP" altLang="en-US" sz="2000" dirty="0">
                <a:solidFill>
                  <a:schemeClr val="accent6"/>
                </a:solidFill>
              </a:rPr>
              <a:t>宮城県</a:t>
            </a:r>
            <a:r>
              <a:rPr kumimoji="1" lang="ja-JP" altLang="en-US" sz="2000" dirty="0"/>
              <a:t>　　　　</a:t>
            </a:r>
            <a:r>
              <a:rPr kumimoji="1" lang="ja-JP" altLang="en-US" sz="2000" dirty="0">
                <a:solidFill>
                  <a:schemeClr val="accent2"/>
                </a:solidFill>
              </a:rPr>
              <a:t>秋田県</a:t>
            </a:r>
            <a:r>
              <a:rPr kumimoji="1" lang="ja-JP" altLang="en-US" sz="2000" dirty="0"/>
              <a:t>　　　　</a:t>
            </a:r>
            <a:r>
              <a:rPr kumimoji="1" lang="ja-JP" altLang="en-US" sz="2000" dirty="0">
                <a:solidFill>
                  <a:schemeClr val="accent1">
                    <a:lumMod val="75000"/>
                  </a:schemeClr>
                </a:solidFill>
              </a:rPr>
              <a:t>山形県</a:t>
            </a:r>
            <a:r>
              <a:rPr kumimoji="1" lang="ja-JP" altLang="en-US" sz="2000" dirty="0"/>
              <a:t>　　　　</a:t>
            </a:r>
            <a:r>
              <a:rPr kumimoji="1" lang="ja-JP" altLang="en-US" sz="2000" dirty="0">
                <a:solidFill>
                  <a:schemeClr val="accent5">
                    <a:lumMod val="60000"/>
                    <a:lumOff val="40000"/>
                  </a:schemeClr>
                </a:solidFill>
              </a:rPr>
              <a:t>福島県</a:t>
            </a:r>
            <a:endParaRPr kumimoji="1" lang="en-US" altLang="ja-JP" sz="2000" dirty="0">
              <a:solidFill>
                <a:schemeClr val="accent5">
                  <a:lumMod val="60000"/>
                  <a:lumOff val="40000"/>
                </a:schemeClr>
              </a:solidFill>
            </a:endParaRPr>
          </a:p>
        </p:txBody>
      </p:sp>
      <p:pic>
        <p:nvPicPr>
          <p:cNvPr id="6" name="図 5">
            <a:extLst>
              <a:ext uri="{FF2B5EF4-FFF2-40B4-BE49-F238E27FC236}">
                <a16:creationId xmlns:a16="http://schemas.microsoft.com/office/drawing/2014/main" id="{20DD7275-AB77-4BAD-A445-5109DE708E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6685" y="2432698"/>
            <a:ext cx="1199037" cy="1199037"/>
          </a:xfrm>
          <a:prstGeom prst="rect">
            <a:avLst/>
          </a:prstGeom>
        </p:spPr>
      </p:pic>
      <p:pic>
        <p:nvPicPr>
          <p:cNvPr id="10" name="図 9">
            <a:extLst>
              <a:ext uri="{FF2B5EF4-FFF2-40B4-BE49-F238E27FC236}">
                <a16:creationId xmlns:a16="http://schemas.microsoft.com/office/drawing/2014/main" id="{C9A7BF42-3A21-49C6-A4EF-1FD9E45C56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77218" y="2434692"/>
            <a:ext cx="1199037" cy="1199037"/>
          </a:xfrm>
          <a:prstGeom prst="rect">
            <a:avLst/>
          </a:prstGeom>
        </p:spPr>
      </p:pic>
      <p:sp>
        <p:nvSpPr>
          <p:cNvPr id="26" name="テキスト ボックス 25">
            <a:extLst>
              <a:ext uri="{FF2B5EF4-FFF2-40B4-BE49-F238E27FC236}">
                <a16:creationId xmlns:a16="http://schemas.microsoft.com/office/drawing/2014/main" id="{833216E9-CAAB-4286-B340-164A52F9EC66}"/>
              </a:ext>
            </a:extLst>
          </p:cNvPr>
          <p:cNvSpPr txBox="1"/>
          <p:nvPr/>
        </p:nvSpPr>
        <p:spPr>
          <a:xfrm>
            <a:off x="1082550" y="3673552"/>
            <a:ext cx="7664700" cy="338554"/>
          </a:xfrm>
          <a:prstGeom prst="rect">
            <a:avLst/>
          </a:prstGeom>
          <a:noFill/>
        </p:spPr>
        <p:txBody>
          <a:bodyPr wrap="square" rtlCol="0">
            <a:spAutoFit/>
          </a:bodyPr>
          <a:lstStyle/>
          <a:p>
            <a:r>
              <a:rPr kumimoji="1" lang="en-US" altLang="ja-JP" sz="1600" dirty="0"/>
              <a:t>※</a:t>
            </a:r>
            <a:r>
              <a:rPr kumimoji="1" lang="ja-JP" altLang="en-US" sz="1600" dirty="0"/>
              <a:t>　６県とも、パワーポイント資料の</a:t>
            </a:r>
            <a:r>
              <a:rPr kumimoji="1" lang="en-US" altLang="ja-JP" sz="1600" dirty="0"/>
              <a:t>12</a:t>
            </a:r>
            <a:r>
              <a:rPr kumimoji="1" lang="ja-JP" altLang="en-US" sz="1600" dirty="0"/>
              <a:t>ページ目に予算のグラフがあります。</a:t>
            </a:r>
          </a:p>
        </p:txBody>
      </p:sp>
      <p:sp>
        <p:nvSpPr>
          <p:cNvPr id="3" name="テキスト ボックス 2">
            <a:extLst>
              <a:ext uri="{FF2B5EF4-FFF2-40B4-BE49-F238E27FC236}">
                <a16:creationId xmlns:a16="http://schemas.microsoft.com/office/drawing/2014/main" id="{52CD13A1-036B-484D-B7DC-BA52450525AC}"/>
              </a:ext>
            </a:extLst>
          </p:cNvPr>
          <p:cNvSpPr txBox="1"/>
          <p:nvPr/>
        </p:nvSpPr>
        <p:spPr>
          <a:xfrm>
            <a:off x="4229100" y="1448832"/>
            <a:ext cx="685800" cy="246221"/>
          </a:xfrm>
          <a:prstGeom prst="rect">
            <a:avLst/>
          </a:prstGeom>
          <a:noFill/>
        </p:spPr>
        <p:txBody>
          <a:bodyPr wrap="square" rtlCol="0">
            <a:spAutoFit/>
          </a:bodyPr>
          <a:lstStyle/>
          <a:p>
            <a:r>
              <a:rPr kumimoji="1" lang="ja-JP" altLang="en-US" sz="1000" dirty="0"/>
              <a:t>そぜい</a:t>
            </a:r>
          </a:p>
        </p:txBody>
      </p:sp>
      <p:pic>
        <p:nvPicPr>
          <p:cNvPr id="21" name="図 20">
            <a:extLst>
              <a:ext uri="{FF2B5EF4-FFF2-40B4-BE49-F238E27FC236}">
                <a16:creationId xmlns:a16="http://schemas.microsoft.com/office/drawing/2014/main" id="{F15DA434-4821-49B0-BD05-2529C21F513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54071" y="2417382"/>
            <a:ext cx="1199037" cy="1199037"/>
          </a:xfrm>
          <a:prstGeom prst="rect">
            <a:avLst/>
          </a:prstGeom>
        </p:spPr>
      </p:pic>
      <p:sp>
        <p:nvSpPr>
          <p:cNvPr id="27" name="テキスト ボックス 26">
            <a:extLst>
              <a:ext uri="{FF2B5EF4-FFF2-40B4-BE49-F238E27FC236}">
                <a16:creationId xmlns:a16="http://schemas.microsoft.com/office/drawing/2014/main" id="{381F3208-BDD1-4FBF-AFBF-26D8182765CA}"/>
              </a:ext>
            </a:extLst>
          </p:cNvPr>
          <p:cNvSpPr txBox="1"/>
          <p:nvPr/>
        </p:nvSpPr>
        <p:spPr>
          <a:xfrm>
            <a:off x="761374" y="1318096"/>
            <a:ext cx="1001760" cy="230832"/>
          </a:xfrm>
          <a:prstGeom prst="rect">
            <a:avLst/>
          </a:prstGeom>
          <a:noFill/>
        </p:spPr>
        <p:txBody>
          <a:bodyPr wrap="square" rtlCol="0">
            <a:spAutoFit/>
          </a:bodyPr>
          <a:lstStyle/>
          <a:p>
            <a:r>
              <a:rPr kumimoji="1" lang="ja-JP" altLang="en-US" sz="900" dirty="0"/>
              <a:t>こく</a:t>
            </a:r>
            <a:r>
              <a:rPr kumimoji="1" lang="ja-JP" altLang="en-US" sz="900" dirty="0" err="1"/>
              <a:t>ぜい</a:t>
            </a:r>
            <a:r>
              <a:rPr kumimoji="1" lang="ja-JP" altLang="en-US" sz="900" dirty="0"/>
              <a:t>ちょう</a:t>
            </a:r>
          </a:p>
        </p:txBody>
      </p:sp>
      <p:pic>
        <p:nvPicPr>
          <p:cNvPr id="9" name="図 8">
            <a:extLst>
              <a:ext uri="{FF2B5EF4-FFF2-40B4-BE49-F238E27FC236}">
                <a16:creationId xmlns:a16="http://schemas.microsoft.com/office/drawing/2014/main" id="{6A38BC4D-C934-42F6-AE84-138736D3374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04363" y="5095304"/>
            <a:ext cx="1196840" cy="1196840"/>
          </a:xfrm>
          <a:prstGeom prst="rect">
            <a:avLst/>
          </a:prstGeom>
        </p:spPr>
      </p:pic>
      <p:pic>
        <p:nvPicPr>
          <p:cNvPr id="13" name="図 12">
            <a:extLst>
              <a:ext uri="{FF2B5EF4-FFF2-40B4-BE49-F238E27FC236}">
                <a16:creationId xmlns:a16="http://schemas.microsoft.com/office/drawing/2014/main" id="{E90C645F-9B16-427D-BEF2-350BD7E885B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59060" y="5037601"/>
            <a:ext cx="1188000" cy="1188000"/>
          </a:xfrm>
          <a:prstGeom prst="rect">
            <a:avLst/>
          </a:prstGeom>
        </p:spPr>
      </p:pic>
      <p:sp>
        <p:nvSpPr>
          <p:cNvPr id="30" name="四角形: 角を丸くする 29">
            <a:extLst>
              <a:ext uri="{FF2B5EF4-FFF2-40B4-BE49-F238E27FC236}">
                <a16:creationId xmlns:a16="http://schemas.microsoft.com/office/drawing/2014/main" id="{B65E33D3-220F-4AC7-AF6E-1C43FF6E4AD4}"/>
              </a:ext>
            </a:extLst>
          </p:cNvPr>
          <p:cNvSpPr/>
          <p:nvPr/>
        </p:nvSpPr>
        <p:spPr bwMode="auto">
          <a:xfrm>
            <a:off x="144380" y="869130"/>
            <a:ext cx="4238934" cy="669837"/>
          </a:xfrm>
          <a:prstGeom prst="roundRect">
            <a:avLst>
              <a:gd name="adj" fmla="val 50000"/>
            </a:avLst>
          </a:prstGeom>
          <a:solidFill>
            <a:schemeClr val="accent6">
              <a:lumMod val="20000"/>
              <a:lumOff val="80000"/>
            </a:schemeClr>
          </a:solidFill>
          <a:ln w="6350" cap="flat" cmpd="sng" algn="ctr">
            <a:solidFill>
              <a:schemeClr val="accent6">
                <a:lumMod val="20000"/>
                <a:lumOff val="80000"/>
              </a:schemeClr>
            </a:solid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a:r>
              <a:rPr kumimoji="1" lang="ja-JP" altLang="en-US" sz="2400" dirty="0">
                <a:hlinkClick r:id="rId8">
                  <a:extLst>
                    <a:ext uri="{A12FA001-AC4F-418D-AE19-62706E023703}">
                      <ahyp:hlinkClr xmlns:ahyp="http://schemas.microsoft.com/office/drawing/2018/hyperlinkcolor" val="tx"/>
                    </a:ext>
                  </a:extLst>
                </a:hlinkClick>
              </a:rPr>
              <a:t>東北地方の他の県の予算</a:t>
            </a:r>
            <a:endParaRPr lang="ja-JP" altLang="en-US" sz="2400" dirty="0">
              <a:latin typeface="+mn-ea"/>
            </a:endParaRPr>
          </a:p>
        </p:txBody>
      </p:sp>
      <p:sp>
        <p:nvSpPr>
          <p:cNvPr id="31" name="四角形: 角を丸くする 30">
            <a:extLst>
              <a:ext uri="{FF2B5EF4-FFF2-40B4-BE49-F238E27FC236}">
                <a16:creationId xmlns:a16="http://schemas.microsoft.com/office/drawing/2014/main" id="{D5C461B3-C06E-4DCA-B6E0-57F3DA205E8D}"/>
              </a:ext>
            </a:extLst>
          </p:cNvPr>
          <p:cNvSpPr/>
          <p:nvPr/>
        </p:nvSpPr>
        <p:spPr bwMode="auto">
          <a:xfrm>
            <a:off x="184916" y="4235069"/>
            <a:ext cx="3811823" cy="669837"/>
          </a:xfrm>
          <a:prstGeom prst="roundRect">
            <a:avLst>
              <a:gd name="adj" fmla="val 50000"/>
            </a:avLst>
          </a:prstGeom>
          <a:solidFill>
            <a:schemeClr val="accent6">
              <a:lumMod val="20000"/>
              <a:lumOff val="80000"/>
            </a:schemeClr>
          </a:solidFill>
          <a:ln w="6350" cap="flat" cmpd="sng" algn="ctr">
            <a:solidFill>
              <a:schemeClr val="accent6">
                <a:lumMod val="20000"/>
                <a:lumOff val="80000"/>
              </a:schemeClr>
            </a:solid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a:r>
              <a:rPr kumimoji="1" lang="ja-JP" altLang="en-US" sz="2400" dirty="0"/>
              <a:t>東京都の予算</a:t>
            </a:r>
            <a:endParaRPr lang="ja-JP" altLang="en-US" sz="2400" dirty="0">
              <a:latin typeface="+mn-ea"/>
            </a:endParaRPr>
          </a:p>
        </p:txBody>
      </p:sp>
      <p:sp>
        <p:nvSpPr>
          <p:cNvPr id="32" name="四角形: 角を丸くする 31">
            <a:extLst>
              <a:ext uri="{FF2B5EF4-FFF2-40B4-BE49-F238E27FC236}">
                <a16:creationId xmlns:a16="http://schemas.microsoft.com/office/drawing/2014/main" id="{9A09DAC5-5B22-424C-868E-B982F9332A0D}"/>
              </a:ext>
            </a:extLst>
          </p:cNvPr>
          <p:cNvSpPr/>
          <p:nvPr/>
        </p:nvSpPr>
        <p:spPr bwMode="auto">
          <a:xfrm>
            <a:off x="5092196" y="4235069"/>
            <a:ext cx="3811823" cy="669837"/>
          </a:xfrm>
          <a:prstGeom prst="roundRect">
            <a:avLst>
              <a:gd name="adj" fmla="val 50000"/>
            </a:avLst>
          </a:prstGeom>
          <a:solidFill>
            <a:schemeClr val="accent6">
              <a:lumMod val="20000"/>
              <a:lumOff val="80000"/>
            </a:schemeClr>
          </a:solidFill>
          <a:ln w="6350" cap="flat" cmpd="sng" algn="ctr">
            <a:solidFill>
              <a:schemeClr val="accent6">
                <a:lumMod val="20000"/>
                <a:lumOff val="80000"/>
              </a:schemeClr>
            </a:solid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a:r>
              <a:rPr kumimoji="1" lang="ja-JP" altLang="en-US" sz="2400" dirty="0"/>
              <a:t>兵庫県の予算</a:t>
            </a:r>
            <a:endParaRPr lang="ja-JP" altLang="en-US" sz="2400" dirty="0">
              <a:latin typeface="+mn-ea"/>
            </a:endParaRPr>
          </a:p>
        </p:txBody>
      </p:sp>
      <p:sp>
        <p:nvSpPr>
          <p:cNvPr id="33" name="テキスト ボックス 32">
            <a:extLst>
              <a:ext uri="{FF2B5EF4-FFF2-40B4-BE49-F238E27FC236}">
                <a16:creationId xmlns:a16="http://schemas.microsoft.com/office/drawing/2014/main" id="{26035C13-3717-452B-8B89-C802B2019E81}"/>
              </a:ext>
            </a:extLst>
          </p:cNvPr>
          <p:cNvSpPr txBox="1"/>
          <p:nvPr/>
        </p:nvSpPr>
        <p:spPr>
          <a:xfrm>
            <a:off x="549080" y="5121454"/>
            <a:ext cx="2417308" cy="1477328"/>
          </a:xfrm>
          <a:prstGeom prst="rect">
            <a:avLst/>
          </a:prstGeom>
          <a:noFill/>
        </p:spPr>
        <p:txBody>
          <a:bodyPr wrap="square" rtlCol="0">
            <a:spAutoFit/>
          </a:bodyPr>
          <a:lstStyle/>
          <a:p>
            <a:r>
              <a:rPr kumimoji="1" lang="ja-JP" altLang="en-US" dirty="0"/>
              <a:t>⇒　外部サイト「東京都財務局ホームページ</a:t>
            </a:r>
            <a:r>
              <a:rPr kumimoji="1" lang="en-US" altLang="ja-JP" dirty="0"/>
              <a:t>『</a:t>
            </a:r>
            <a:r>
              <a:rPr kumimoji="1" lang="ja-JP" altLang="en-US" dirty="0"/>
              <a:t>ＴＯＫＹＯ予算見える化ボード</a:t>
            </a:r>
            <a:r>
              <a:rPr kumimoji="1" lang="en-US" altLang="ja-JP" dirty="0"/>
              <a:t>』</a:t>
            </a:r>
            <a:r>
              <a:rPr kumimoji="1" lang="ja-JP" altLang="en-US" dirty="0"/>
              <a:t>」へリンク</a:t>
            </a:r>
            <a:endParaRPr kumimoji="1" lang="en-US" altLang="ja-JP" dirty="0"/>
          </a:p>
          <a:p>
            <a:endParaRPr kumimoji="1" lang="ja-JP" altLang="en-US" dirty="0"/>
          </a:p>
        </p:txBody>
      </p:sp>
      <p:sp>
        <p:nvSpPr>
          <p:cNvPr id="34" name="テキスト ボックス 33">
            <a:extLst>
              <a:ext uri="{FF2B5EF4-FFF2-40B4-BE49-F238E27FC236}">
                <a16:creationId xmlns:a16="http://schemas.microsoft.com/office/drawing/2014/main" id="{A138CAFB-D173-4E84-86A5-45B0E2521736}"/>
              </a:ext>
            </a:extLst>
          </p:cNvPr>
          <p:cNvSpPr txBox="1"/>
          <p:nvPr/>
        </p:nvSpPr>
        <p:spPr>
          <a:xfrm>
            <a:off x="5356962" y="5022539"/>
            <a:ext cx="2417308" cy="1200329"/>
          </a:xfrm>
          <a:prstGeom prst="rect">
            <a:avLst/>
          </a:prstGeom>
          <a:noFill/>
        </p:spPr>
        <p:txBody>
          <a:bodyPr wrap="square" rtlCol="0">
            <a:spAutoFit/>
          </a:bodyPr>
          <a:lstStyle/>
          <a:p>
            <a:r>
              <a:rPr kumimoji="1" lang="ja-JP" altLang="en-US" dirty="0"/>
              <a:t>⇒　外部サイト「兵庫県ホームページ</a:t>
            </a:r>
            <a:r>
              <a:rPr kumimoji="1" lang="en-US" altLang="ja-JP" dirty="0"/>
              <a:t>『</a:t>
            </a:r>
            <a:r>
              <a:rPr kumimoji="1" lang="ja-JP" altLang="en-US" dirty="0"/>
              <a:t>こどものひろば（県の予算）</a:t>
            </a:r>
            <a:r>
              <a:rPr kumimoji="1" lang="en-US" altLang="ja-JP" dirty="0"/>
              <a:t>』</a:t>
            </a:r>
            <a:r>
              <a:rPr kumimoji="1" lang="ja-JP" altLang="en-US" dirty="0"/>
              <a:t>」へリンク</a:t>
            </a:r>
          </a:p>
        </p:txBody>
      </p:sp>
      <p:sp>
        <p:nvSpPr>
          <p:cNvPr id="35" name="正方形/長方形 34">
            <a:hlinkClick r:id="rId8"/>
            <a:extLst>
              <a:ext uri="{FF2B5EF4-FFF2-40B4-BE49-F238E27FC236}">
                <a16:creationId xmlns:a16="http://schemas.microsoft.com/office/drawing/2014/main" id="{31544E3A-70C9-4154-80B9-982C9A836CEA}"/>
              </a:ext>
            </a:extLst>
          </p:cNvPr>
          <p:cNvSpPr/>
          <p:nvPr/>
        </p:nvSpPr>
        <p:spPr>
          <a:xfrm>
            <a:off x="8235570" y="850961"/>
            <a:ext cx="764050" cy="32664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正方形/長方形 39">
            <a:hlinkClick r:id="rId8"/>
            <a:extLst>
              <a:ext uri="{FF2B5EF4-FFF2-40B4-BE49-F238E27FC236}">
                <a16:creationId xmlns:a16="http://schemas.microsoft.com/office/drawing/2014/main" id="{474F7658-6880-4DB8-B541-48D1599CE8BB}"/>
              </a:ext>
            </a:extLst>
          </p:cNvPr>
          <p:cNvSpPr/>
          <p:nvPr/>
        </p:nvSpPr>
        <p:spPr>
          <a:xfrm>
            <a:off x="184916" y="1003361"/>
            <a:ext cx="8967103" cy="32664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3" name="テキスト ボックス 42">
            <a:extLst>
              <a:ext uri="{FF2B5EF4-FFF2-40B4-BE49-F238E27FC236}">
                <a16:creationId xmlns:a16="http://schemas.microsoft.com/office/drawing/2014/main" id="{DC1863D5-F69D-400A-AD68-261BF33AD042}"/>
              </a:ext>
            </a:extLst>
          </p:cNvPr>
          <p:cNvSpPr txBox="1"/>
          <p:nvPr/>
        </p:nvSpPr>
        <p:spPr>
          <a:xfrm>
            <a:off x="1854071" y="-19856"/>
            <a:ext cx="616779" cy="276999"/>
          </a:xfrm>
          <a:prstGeom prst="rect">
            <a:avLst/>
          </a:prstGeom>
          <a:noFill/>
        </p:spPr>
        <p:txBody>
          <a:bodyPr wrap="square" rtlCol="0">
            <a:spAutoFit/>
          </a:bodyPr>
          <a:lstStyle/>
          <a:p>
            <a:r>
              <a:rPr kumimoji="1" lang="ja-JP" altLang="en-US" sz="1200" b="1" dirty="0">
                <a:solidFill>
                  <a:schemeClr val="bg1"/>
                </a:solidFill>
              </a:rPr>
              <a:t>ちいき</a:t>
            </a:r>
          </a:p>
        </p:txBody>
      </p:sp>
      <p:sp>
        <p:nvSpPr>
          <p:cNvPr id="28" name="角丸四角形 40">
            <a:extLst>
              <a:ext uri="{FF2B5EF4-FFF2-40B4-BE49-F238E27FC236}">
                <a16:creationId xmlns:a16="http://schemas.microsoft.com/office/drawing/2014/main" id="{3F11C9CA-5B5E-45F4-9674-8EACDE6FD68E}"/>
              </a:ext>
            </a:extLst>
          </p:cNvPr>
          <p:cNvSpPr/>
          <p:nvPr/>
        </p:nvSpPr>
        <p:spPr>
          <a:xfrm>
            <a:off x="7437999" y="6249315"/>
            <a:ext cx="1944598" cy="35999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pPr>
            <a:r>
              <a:rPr lang="ja-JP" altLang="en-US" sz="1050" dirty="0">
                <a:solidFill>
                  <a:schemeClr val="tx1"/>
                </a:solidFill>
                <a:latin typeface="+mn-ea"/>
              </a:rPr>
              <a:t>国税庁</a:t>
            </a:r>
            <a:r>
              <a:rPr lang="en-US" altLang="ja-JP" sz="1050" dirty="0">
                <a:solidFill>
                  <a:schemeClr val="tx1"/>
                </a:solidFill>
                <a:latin typeface="+mn-ea"/>
              </a:rPr>
              <a:t>e-Tax</a:t>
            </a:r>
            <a:r>
              <a:rPr lang="ja-JP" altLang="en-US" sz="1050" dirty="0">
                <a:solidFill>
                  <a:schemeClr val="tx1"/>
                </a:solidFill>
                <a:latin typeface="+mn-ea"/>
              </a:rPr>
              <a:t>キャラクター</a:t>
            </a:r>
            <a:endParaRPr lang="en-US" altLang="ja-JP" sz="1050" dirty="0">
              <a:solidFill>
                <a:schemeClr val="tx1"/>
              </a:solidFill>
              <a:latin typeface="+mn-ea"/>
            </a:endParaRPr>
          </a:p>
          <a:p>
            <a:pPr>
              <a:lnSpc>
                <a:spcPct val="110000"/>
              </a:lnSpc>
            </a:pPr>
            <a:r>
              <a:rPr lang="ja-JP" altLang="en-US" sz="1050" dirty="0">
                <a:solidFill>
                  <a:schemeClr val="tx1"/>
                </a:solidFill>
                <a:latin typeface="+mn-ea"/>
              </a:rPr>
              <a:t>イータ君</a:t>
            </a:r>
          </a:p>
        </p:txBody>
      </p:sp>
      <p:sp>
        <p:nvSpPr>
          <p:cNvPr id="29" name="テキスト ボックス 28">
            <a:extLst>
              <a:ext uri="{FF2B5EF4-FFF2-40B4-BE49-F238E27FC236}">
                <a16:creationId xmlns:a16="http://schemas.microsoft.com/office/drawing/2014/main" id="{B3CC003E-D536-4577-B756-BFC9522969A6}"/>
              </a:ext>
            </a:extLst>
          </p:cNvPr>
          <p:cNvSpPr txBox="1"/>
          <p:nvPr/>
        </p:nvSpPr>
        <p:spPr>
          <a:xfrm>
            <a:off x="773065" y="1475834"/>
            <a:ext cx="764050" cy="215444"/>
          </a:xfrm>
          <a:prstGeom prst="rect">
            <a:avLst/>
          </a:prstGeom>
          <a:noFill/>
        </p:spPr>
        <p:txBody>
          <a:bodyPr wrap="square" rtlCol="0">
            <a:spAutoFit/>
          </a:bodyPr>
          <a:lstStyle/>
          <a:p>
            <a:r>
              <a:rPr kumimoji="1" lang="ja-JP" altLang="en-US" sz="800" b="1" dirty="0"/>
              <a:t>こく</a:t>
            </a:r>
            <a:r>
              <a:rPr kumimoji="1" lang="ja-JP" altLang="en-US" sz="800" b="1" dirty="0" err="1"/>
              <a:t>ぜい</a:t>
            </a:r>
            <a:r>
              <a:rPr kumimoji="1" lang="ja-JP" altLang="en-US" sz="800" b="1" dirty="0"/>
              <a:t>ちょう</a:t>
            </a:r>
          </a:p>
        </p:txBody>
      </p:sp>
      <p:sp>
        <p:nvSpPr>
          <p:cNvPr id="41" name="正方形/長方形 40">
            <a:hlinkClick r:id="rId9"/>
            <a:extLst>
              <a:ext uri="{FF2B5EF4-FFF2-40B4-BE49-F238E27FC236}">
                <a16:creationId xmlns:a16="http://schemas.microsoft.com/office/drawing/2014/main" id="{6F32BDEB-1582-4201-85F8-B81EDE4A5F57}"/>
              </a:ext>
            </a:extLst>
          </p:cNvPr>
          <p:cNvSpPr/>
          <p:nvPr/>
        </p:nvSpPr>
        <p:spPr>
          <a:xfrm>
            <a:off x="121024" y="4249270"/>
            <a:ext cx="4262290" cy="2349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2" name="正方形/長方形 41">
            <a:hlinkClick r:id="rId10"/>
            <a:extLst>
              <a:ext uri="{FF2B5EF4-FFF2-40B4-BE49-F238E27FC236}">
                <a16:creationId xmlns:a16="http://schemas.microsoft.com/office/drawing/2014/main" id="{1CEF77BF-DD4A-48D4-A849-CD17631944A3}"/>
              </a:ext>
            </a:extLst>
          </p:cNvPr>
          <p:cNvSpPr/>
          <p:nvPr/>
        </p:nvSpPr>
        <p:spPr>
          <a:xfrm>
            <a:off x="4787611" y="4191671"/>
            <a:ext cx="4255212" cy="24165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a:extLst>
              <a:ext uri="{FF2B5EF4-FFF2-40B4-BE49-F238E27FC236}">
                <a16:creationId xmlns:a16="http://schemas.microsoft.com/office/drawing/2014/main" id="{945302EA-91A5-4D92-B43E-30642C5743F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51694" y="2452847"/>
            <a:ext cx="1198800" cy="1198800"/>
          </a:xfrm>
          <a:prstGeom prst="rect">
            <a:avLst/>
          </a:prstGeom>
        </p:spPr>
      </p:pic>
      <p:pic>
        <p:nvPicPr>
          <p:cNvPr id="8" name="図 7">
            <a:extLst>
              <a:ext uri="{FF2B5EF4-FFF2-40B4-BE49-F238E27FC236}">
                <a16:creationId xmlns:a16="http://schemas.microsoft.com/office/drawing/2014/main" id="{68A6F318-EA28-4DA6-81FC-799FF94C33A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817563" y="2436936"/>
            <a:ext cx="1198800" cy="1198800"/>
          </a:xfrm>
          <a:prstGeom prst="rect">
            <a:avLst/>
          </a:prstGeom>
        </p:spPr>
      </p:pic>
      <p:pic>
        <p:nvPicPr>
          <p:cNvPr id="16" name="図 15">
            <a:extLst>
              <a:ext uri="{FF2B5EF4-FFF2-40B4-BE49-F238E27FC236}">
                <a16:creationId xmlns:a16="http://schemas.microsoft.com/office/drawing/2014/main" id="{7E3597DF-4E2F-4A5F-B852-6AB144D9D16C}"/>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274795" y="2406444"/>
            <a:ext cx="1198800" cy="1198800"/>
          </a:xfrm>
          <a:prstGeom prst="rect">
            <a:avLst/>
          </a:prstGeom>
        </p:spPr>
      </p:pic>
    </p:spTree>
    <p:extLst>
      <p:ext uri="{BB962C8B-B14F-4D97-AF65-F5344CB8AC3E}">
        <p14:creationId xmlns:p14="http://schemas.microsoft.com/office/powerpoint/2010/main" val="395235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a:extLst>
              <a:ext uri="{FF2B5EF4-FFF2-40B4-BE49-F238E27FC236}">
                <a16:creationId xmlns:a16="http://schemas.microsoft.com/office/drawing/2014/main" id="{06078298-83F3-CA7A-5A18-EFD064459A11}"/>
              </a:ext>
            </a:extLst>
          </p:cNvPr>
          <p:cNvSpPr/>
          <p:nvPr/>
        </p:nvSpPr>
        <p:spPr bwMode="auto">
          <a:xfrm>
            <a:off x="4635499" y="1398637"/>
            <a:ext cx="4422551" cy="5218238"/>
          </a:xfrm>
          <a:prstGeom prst="rect">
            <a:avLst/>
          </a:prstGeom>
          <a:solidFill>
            <a:srgbClr val="36BFD2">
              <a:alpha val="10000"/>
            </a:srgbClr>
          </a:solidFill>
          <a:ln w="6350" cap="flat" cmpd="sng" algn="ctr">
            <a:solidFill>
              <a:srgbClr val="36BFD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ja-JP" altLang="en-US" sz="2400" dirty="0">
              <a:latin typeface="+mn-ea"/>
            </a:endParaRPr>
          </a:p>
        </p:txBody>
      </p:sp>
      <p:sp>
        <p:nvSpPr>
          <p:cNvPr id="8" name="正方形/長方形 7">
            <a:extLst>
              <a:ext uri="{FF2B5EF4-FFF2-40B4-BE49-F238E27FC236}">
                <a16:creationId xmlns:a16="http://schemas.microsoft.com/office/drawing/2014/main" id="{5B9414D7-1B5F-4105-CE8F-482DCA0E3E57}"/>
              </a:ext>
            </a:extLst>
          </p:cNvPr>
          <p:cNvSpPr/>
          <p:nvPr/>
        </p:nvSpPr>
        <p:spPr bwMode="auto">
          <a:xfrm>
            <a:off x="72000" y="1449846"/>
            <a:ext cx="4428000" cy="5167029"/>
          </a:xfrm>
          <a:prstGeom prst="rect">
            <a:avLst/>
          </a:prstGeom>
          <a:solidFill>
            <a:srgbClr val="FFC000">
              <a:alpha val="10000"/>
            </a:srgbClr>
          </a:solidFill>
          <a:ln w="63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pic>
        <p:nvPicPr>
          <p:cNvPr id="7" name="図 6">
            <a:extLst>
              <a:ext uri="{FF2B5EF4-FFF2-40B4-BE49-F238E27FC236}">
                <a16:creationId xmlns:a16="http://schemas.microsoft.com/office/drawing/2014/main" id="{65E20021-F5DF-4A5F-8C77-131974A2A7FD}"/>
              </a:ext>
            </a:extLst>
          </p:cNvPr>
          <p:cNvPicPr>
            <a:picLocks noChangeAspect="1"/>
          </p:cNvPicPr>
          <p:nvPr/>
        </p:nvPicPr>
        <p:blipFill>
          <a:blip r:embed="rId3"/>
          <a:stretch>
            <a:fillRect/>
          </a:stretch>
        </p:blipFill>
        <p:spPr>
          <a:xfrm>
            <a:off x="5054600" y="4240715"/>
            <a:ext cx="3498850" cy="2033085"/>
          </a:xfrm>
          <a:prstGeom prst="rect">
            <a:avLst/>
          </a:prstGeom>
        </p:spPr>
      </p:pic>
      <p:pic>
        <p:nvPicPr>
          <p:cNvPr id="2" name="図 1">
            <a:extLst>
              <a:ext uri="{FF2B5EF4-FFF2-40B4-BE49-F238E27FC236}">
                <a16:creationId xmlns:a16="http://schemas.microsoft.com/office/drawing/2014/main" id="{8B382327-5D92-4282-BA8A-D44308DAF3A2}"/>
              </a:ext>
            </a:extLst>
          </p:cNvPr>
          <p:cNvPicPr>
            <a:picLocks noChangeAspect="1"/>
          </p:cNvPicPr>
          <p:nvPr/>
        </p:nvPicPr>
        <p:blipFill>
          <a:blip r:embed="rId4"/>
          <a:stretch>
            <a:fillRect/>
          </a:stretch>
        </p:blipFill>
        <p:spPr>
          <a:xfrm>
            <a:off x="5062538" y="1685925"/>
            <a:ext cx="3495675" cy="2035175"/>
          </a:xfrm>
          <a:prstGeom prst="rect">
            <a:avLst/>
          </a:prstGeom>
        </p:spPr>
      </p:pic>
      <p:pic>
        <p:nvPicPr>
          <p:cNvPr id="16" name="図 15">
            <a:extLst>
              <a:ext uri="{FF2B5EF4-FFF2-40B4-BE49-F238E27FC236}">
                <a16:creationId xmlns:a16="http://schemas.microsoft.com/office/drawing/2014/main" id="{3AE9D759-3561-47CE-8340-248218B70850}"/>
              </a:ext>
            </a:extLst>
          </p:cNvPr>
          <p:cNvPicPr>
            <a:picLocks noChangeAspect="1"/>
          </p:cNvPicPr>
          <p:nvPr/>
        </p:nvPicPr>
        <p:blipFill>
          <a:blip r:embed="rId5"/>
          <a:stretch>
            <a:fillRect/>
          </a:stretch>
        </p:blipFill>
        <p:spPr>
          <a:xfrm>
            <a:off x="514350" y="4238626"/>
            <a:ext cx="3500439" cy="2024552"/>
          </a:xfrm>
          <a:prstGeom prst="rect">
            <a:avLst/>
          </a:prstGeom>
        </p:spPr>
      </p:pic>
      <p:pic>
        <p:nvPicPr>
          <p:cNvPr id="14" name="図 13">
            <a:extLst>
              <a:ext uri="{FF2B5EF4-FFF2-40B4-BE49-F238E27FC236}">
                <a16:creationId xmlns:a16="http://schemas.microsoft.com/office/drawing/2014/main" id="{57679A6C-F7CD-4444-A253-E4709E689D05}"/>
              </a:ext>
            </a:extLst>
          </p:cNvPr>
          <p:cNvPicPr>
            <a:picLocks noChangeAspect="1"/>
          </p:cNvPicPr>
          <p:nvPr/>
        </p:nvPicPr>
        <p:blipFill>
          <a:blip r:embed="rId6"/>
          <a:stretch>
            <a:fillRect/>
          </a:stretch>
        </p:blipFill>
        <p:spPr>
          <a:xfrm>
            <a:off x="538163" y="1695450"/>
            <a:ext cx="3495675" cy="2026129"/>
          </a:xfrm>
          <a:prstGeom prst="rect">
            <a:avLst/>
          </a:prstGeom>
        </p:spPr>
      </p:pic>
      <p:sp>
        <p:nvSpPr>
          <p:cNvPr id="36" name="正方形/長方形 35">
            <a:extLst>
              <a:ext uri="{FF2B5EF4-FFF2-40B4-BE49-F238E27FC236}">
                <a16:creationId xmlns:a16="http://schemas.microsoft.com/office/drawing/2014/main" id="{9A23F97A-5065-E83E-4198-7094F3342CAC}"/>
              </a:ext>
            </a:extLst>
          </p:cNvPr>
          <p:cNvSpPr/>
          <p:nvPr/>
        </p:nvSpPr>
        <p:spPr bwMode="auto">
          <a:xfrm>
            <a:off x="4633914" y="1120527"/>
            <a:ext cx="4426742" cy="485507"/>
          </a:xfrm>
          <a:prstGeom prst="rect">
            <a:avLst/>
          </a:prstGeom>
          <a:solidFill>
            <a:srgbClr val="36BFD2"/>
          </a:solidFill>
          <a:ln w="6350" cap="flat" cmpd="sng" algn="ctr">
            <a:solidFill>
              <a:srgbClr val="36BFD2"/>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spcBef>
                <a:spcPts val="0"/>
              </a:spcBef>
              <a:spcAft>
                <a:spcPts val="0"/>
              </a:spcAft>
            </a:pPr>
            <a:r>
              <a:rPr lang="ja-JP" altLang="en-US" sz="2000" dirty="0">
                <a:solidFill>
                  <a:schemeClr val="bg1"/>
                </a:solidFill>
                <a:latin typeface="HGPｺﾞｼｯｸE" panose="020B0900000000000000" pitchFamily="50" charset="-128"/>
                <a:ea typeface="HGPｺﾞｼｯｸE" panose="020B0900000000000000" pitchFamily="50" charset="-128"/>
              </a:rPr>
              <a:t>みんなが利用できる施設のために</a:t>
            </a:r>
          </a:p>
        </p:txBody>
      </p:sp>
      <p:sp>
        <p:nvSpPr>
          <p:cNvPr id="37" name="正方形/長方形 36">
            <a:extLst>
              <a:ext uri="{FF2B5EF4-FFF2-40B4-BE49-F238E27FC236}">
                <a16:creationId xmlns:a16="http://schemas.microsoft.com/office/drawing/2014/main" id="{E1DBE90E-0BC6-AA31-2A5E-C5312173A7E5}"/>
              </a:ext>
            </a:extLst>
          </p:cNvPr>
          <p:cNvSpPr/>
          <p:nvPr/>
        </p:nvSpPr>
        <p:spPr bwMode="auto">
          <a:xfrm>
            <a:off x="72000" y="1120528"/>
            <a:ext cx="4435706" cy="485506"/>
          </a:xfrm>
          <a:prstGeom prst="rect">
            <a:avLst/>
          </a:prstGeom>
          <a:solidFill>
            <a:srgbClr val="FFC000"/>
          </a:solidFill>
          <a:ln w="635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spcBef>
                <a:spcPts val="0"/>
              </a:spcBef>
              <a:spcAft>
                <a:spcPts val="0"/>
              </a:spcAft>
            </a:pPr>
            <a:r>
              <a:rPr lang="ja-JP" altLang="en-US" sz="2000" dirty="0">
                <a:solidFill>
                  <a:schemeClr val="bg1"/>
                </a:solidFill>
                <a:latin typeface="HGPｺﾞｼｯｸE" panose="020B0900000000000000" pitchFamily="50" charset="-128"/>
                <a:ea typeface="HGPｺﾞｼｯｸE" panose="020B0900000000000000" pitchFamily="50" charset="-128"/>
              </a:rPr>
              <a:t>みんなの安全や快適なくらしのために</a:t>
            </a:r>
          </a:p>
        </p:txBody>
      </p:sp>
      <p:sp>
        <p:nvSpPr>
          <p:cNvPr id="4" name="Text Box 12">
            <a:extLst>
              <a:ext uri="{FF2B5EF4-FFF2-40B4-BE49-F238E27FC236}">
                <a16:creationId xmlns:a16="http://schemas.microsoft.com/office/drawing/2014/main" id="{1C3F0DC3-74C7-4706-A97B-3BF725E1A090}"/>
              </a:ext>
            </a:extLst>
          </p:cNvPr>
          <p:cNvSpPr txBox="1">
            <a:spLocks noChangeArrowheads="1"/>
          </p:cNvSpPr>
          <p:nvPr/>
        </p:nvSpPr>
        <p:spPr bwMode="auto">
          <a:xfrm>
            <a:off x="839740" y="75788"/>
            <a:ext cx="482696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dirty="0">
                <a:solidFill>
                  <a:srgbClr val="FFFFFF"/>
                </a:solidFill>
                <a:latin typeface="HGPｺﾞｼｯｸE" panose="020B0900000000000000" pitchFamily="50" charset="-128"/>
                <a:ea typeface="HGPｺﾞｼｯｸE" panose="020B0900000000000000" pitchFamily="50" charset="-128"/>
              </a:rPr>
              <a:t>税金の使い道を見てみよう</a:t>
            </a:r>
            <a:endParaRPr lang="en-US" altLang="ja-JP" dirty="0">
              <a:solidFill>
                <a:srgbClr val="FFFFFF"/>
              </a:solidFill>
              <a:latin typeface="HGPｺﾞｼｯｸE" panose="020B0900000000000000" pitchFamily="50" charset="-128"/>
              <a:ea typeface="HGPｺﾞｼｯｸE" panose="020B0900000000000000" pitchFamily="50" charset="-128"/>
            </a:endParaRPr>
          </a:p>
        </p:txBody>
      </p:sp>
      <p:sp>
        <p:nvSpPr>
          <p:cNvPr id="15" name="四角形: 角を丸くする 14">
            <a:extLst>
              <a:ext uri="{FF2B5EF4-FFF2-40B4-BE49-F238E27FC236}">
                <a16:creationId xmlns:a16="http://schemas.microsoft.com/office/drawing/2014/main" id="{7F15AA16-9161-55B9-655E-E306119DBDC5}"/>
              </a:ext>
            </a:extLst>
          </p:cNvPr>
          <p:cNvSpPr/>
          <p:nvPr/>
        </p:nvSpPr>
        <p:spPr bwMode="auto">
          <a:xfrm>
            <a:off x="5533171" y="6370828"/>
            <a:ext cx="2268802" cy="197587"/>
          </a:xfrm>
          <a:prstGeom prst="roundRect">
            <a:avLst>
              <a:gd name="adj" fmla="val 50000"/>
            </a:avLst>
          </a:prstGeom>
          <a:solidFill>
            <a:srgbClr val="36BFD2"/>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defTabSz="914400" fontAlgn="base">
              <a:spcBef>
                <a:spcPct val="0"/>
              </a:spcBef>
              <a:spcAft>
                <a:spcPct val="0"/>
              </a:spcAft>
            </a:pPr>
            <a:r>
              <a:rPr kumimoji="1" lang="ja-JP" altLang="en-US" sz="1200" dirty="0">
                <a:solidFill>
                  <a:schemeClr val="bg1"/>
                </a:solidFill>
                <a:latin typeface="+mn-ea"/>
              </a:rPr>
              <a:t>宮城県図書館（仙台市）</a:t>
            </a:r>
            <a:endParaRPr kumimoji="1" lang="en-US" altLang="ja-JP" sz="1200" dirty="0">
              <a:solidFill>
                <a:schemeClr val="bg1"/>
              </a:solidFill>
              <a:latin typeface="+mn-ea"/>
            </a:endParaRPr>
          </a:p>
        </p:txBody>
      </p:sp>
      <p:sp>
        <p:nvSpPr>
          <p:cNvPr id="10" name="四角形: 角を丸くする 9">
            <a:extLst>
              <a:ext uri="{FF2B5EF4-FFF2-40B4-BE49-F238E27FC236}">
                <a16:creationId xmlns:a16="http://schemas.microsoft.com/office/drawing/2014/main" id="{363AE05F-8E84-DE22-4E72-E6B2FC5F0E0A}"/>
              </a:ext>
            </a:extLst>
          </p:cNvPr>
          <p:cNvSpPr/>
          <p:nvPr/>
        </p:nvSpPr>
        <p:spPr bwMode="auto">
          <a:xfrm>
            <a:off x="865801" y="3828933"/>
            <a:ext cx="2805246" cy="221964"/>
          </a:xfrm>
          <a:prstGeom prst="roundRect">
            <a:avLst>
              <a:gd name="adj" fmla="val 50000"/>
            </a:avLst>
          </a:prstGeom>
          <a:solidFill>
            <a:srgbClr val="FFC000"/>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r>
              <a:rPr lang="ja-JP" altLang="en-US" sz="1200" dirty="0">
                <a:solidFill>
                  <a:schemeClr val="bg1"/>
                </a:solidFill>
                <a:latin typeface="+mn-ea"/>
              </a:rPr>
              <a:t>火災からわたしたちを守る</a:t>
            </a:r>
            <a:r>
              <a:rPr lang="ja-JP" altLang="en-US" sz="1200" dirty="0">
                <a:solidFill>
                  <a:schemeClr val="bg1"/>
                </a:solidFill>
                <a:latin typeface="+mn-ea"/>
                <a:ea typeface="+mn-ea"/>
              </a:rPr>
              <a:t>ために</a:t>
            </a:r>
          </a:p>
        </p:txBody>
      </p:sp>
      <p:sp>
        <p:nvSpPr>
          <p:cNvPr id="5" name="四角形: 角を丸くする 4">
            <a:extLst>
              <a:ext uri="{FF2B5EF4-FFF2-40B4-BE49-F238E27FC236}">
                <a16:creationId xmlns:a16="http://schemas.microsoft.com/office/drawing/2014/main" id="{95DA75A0-3AD7-F5CF-46CD-89A3353D9935}"/>
              </a:ext>
            </a:extLst>
          </p:cNvPr>
          <p:cNvSpPr/>
          <p:nvPr/>
        </p:nvSpPr>
        <p:spPr bwMode="auto">
          <a:xfrm>
            <a:off x="4999345" y="3839157"/>
            <a:ext cx="3601804" cy="211740"/>
          </a:xfrm>
          <a:prstGeom prst="roundRect">
            <a:avLst>
              <a:gd name="adj" fmla="val 50000"/>
            </a:avLst>
          </a:prstGeom>
          <a:solidFill>
            <a:srgbClr val="36BFD2"/>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defTabSz="914400" fontAlgn="base">
              <a:spcBef>
                <a:spcPct val="0"/>
              </a:spcBef>
              <a:spcAft>
                <a:spcPct val="0"/>
              </a:spcAft>
            </a:pPr>
            <a:r>
              <a:rPr kumimoji="1" lang="ja-JP" altLang="en-US" sz="1200" dirty="0">
                <a:solidFill>
                  <a:schemeClr val="bg1"/>
                </a:solidFill>
                <a:latin typeface="+mn-ea"/>
              </a:rPr>
              <a:t>宮城県総合運動公園・グランディ</a:t>
            </a:r>
            <a:r>
              <a:rPr kumimoji="1" lang="en-US" altLang="ja-JP" sz="1200" dirty="0">
                <a:solidFill>
                  <a:schemeClr val="bg1"/>
                </a:solidFill>
                <a:latin typeface="+mn-ea"/>
              </a:rPr>
              <a:t>21</a:t>
            </a:r>
            <a:r>
              <a:rPr kumimoji="1" lang="ja-JP" altLang="en-US" sz="1200" dirty="0">
                <a:solidFill>
                  <a:schemeClr val="bg1"/>
                </a:solidFill>
                <a:latin typeface="+mn-ea"/>
              </a:rPr>
              <a:t>（宮城郡利府町）</a:t>
            </a:r>
            <a:endParaRPr kumimoji="1" lang="en-US" altLang="ja-JP" sz="1200" b="0" i="0" u="none" strike="noStrike" cap="none" normalizeH="0" baseline="0" dirty="0">
              <a:ln>
                <a:noFill/>
              </a:ln>
              <a:solidFill>
                <a:schemeClr val="bg1"/>
              </a:solidFill>
              <a:effectLst/>
              <a:latin typeface="+mn-ea"/>
              <a:ea typeface="+mn-ea"/>
            </a:endParaRPr>
          </a:p>
        </p:txBody>
      </p:sp>
      <p:sp>
        <p:nvSpPr>
          <p:cNvPr id="3" name="テキスト ボックス 18">
            <a:extLst>
              <a:ext uri="{FF2B5EF4-FFF2-40B4-BE49-F238E27FC236}">
                <a16:creationId xmlns:a16="http://schemas.microsoft.com/office/drawing/2014/main" id="{3668E1ED-8345-6221-5D9E-A682D98172D4}"/>
              </a:ext>
            </a:extLst>
          </p:cNvPr>
          <p:cNvSpPr txBox="1">
            <a:spLocks noChangeArrowheads="1"/>
          </p:cNvSpPr>
          <p:nvPr/>
        </p:nvSpPr>
        <p:spPr bwMode="auto">
          <a:xfrm>
            <a:off x="149356" y="734937"/>
            <a:ext cx="8726573" cy="349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defTabSz="419207" eaLnBrk="1" hangingPunct="1">
              <a:lnSpc>
                <a:spcPct val="130000"/>
              </a:lnSpc>
              <a:spcBef>
                <a:spcPct val="0"/>
              </a:spcBef>
              <a:buNone/>
            </a:pPr>
            <a:r>
              <a:rPr lang="ja-JP" altLang="en-US" sz="1500" b="1" dirty="0">
                <a:solidFill>
                  <a:prstClr val="black"/>
                </a:solidFill>
                <a:latin typeface="HGPｺﾞｼｯｸM" panose="020B0600000000000000" pitchFamily="50" charset="-128"/>
                <a:ea typeface="HGPｺﾞｼｯｸM" panose="020B0600000000000000" pitchFamily="50" charset="-128"/>
              </a:rPr>
              <a:t>県や市町村の税金は、次のようなことに使われています。</a:t>
            </a:r>
          </a:p>
        </p:txBody>
      </p:sp>
      <p:sp>
        <p:nvSpPr>
          <p:cNvPr id="53" name="四角形: 角を丸くする 52">
            <a:extLst>
              <a:ext uri="{FF2B5EF4-FFF2-40B4-BE49-F238E27FC236}">
                <a16:creationId xmlns:a16="http://schemas.microsoft.com/office/drawing/2014/main" id="{D92195A4-B075-4469-8E7C-317ED4D40BA4}"/>
              </a:ext>
            </a:extLst>
          </p:cNvPr>
          <p:cNvSpPr/>
          <p:nvPr/>
        </p:nvSpPr>
        <p:spPr bwMode="auto">
          <a:xfrm>
            <a:off x="1116569" y="6318172"/>
            <a:ext cx="2256292" cy="247234"/>
          </a:xfrm>
          <a:prstGeom prst="roundRect">
            <a:avLst>
              <a:gd name="adj" fmla="val 50000"/>
            </a:avLst>
          </a:prstGeom>
          <a:solidFill>
            <a:srgbClr val="FFC000"/>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r>
              <a:rPr lang="ja-JP" altLang="en-US" sz="1200" dirty="0">
                <a:solidFill>
                  <a:schemeClr val="bg1"/>
                </a:solidFill>
                <a:latin typeface="+mn-ea"/>
              </a:rPr>
              <a:t>安全に通行する</a:t>
            </a:r>
            <a:r>
              <a:rPr lang="ja-JP" altLang="en-US" sz="1200" dirty="0">
                <a:solidFill>
                  <a:schemeClr val="bg1"/>
                </a:solidFill>
                <a:latin typeface="+mn-ea"/>
                <a:ea typeface="+mn-ea"/>
              </a:rPr>
              <a:t>ために</a:t>
            </a:r>
          </a:p>
        </p:txBody>
      </p:sp>
      <p:sp>
        <p:nvSpPr>
          <p:cNvPr id="54" name="テキスト ボックス 53">
            <a:extLst>
              <a:ext uri="{FF2B5EF4-FFF2-40B4-BE49-F238E27FC236}">
                <a16:creationId xmlns:a16="http://schemas.microsoft.com/office/drawing/2014/main" id="{74A13263-463C-4B4C-8BF9-959C352A6AA2}"/>
              </a:ext>
            </a:extLst>
          </p:cNvPr>
          <p:cNvSpPr txBox="1"/>
          <p:nvPr/>
        </p:nvSpPr>
        <p:spPr>
          <a:xfrm>
            <a:off x="515516" y="4231852"/>
            <a:ext cx="3505817" cy="2031325"/>
          </a:xfrm>
          <a:prstGeom prst="rect">
            <a:avLst/>
          </a:prstGeom>
          <a:noFill/>
          <a:ln>
            <a:solidFill>
              <a:schemeClr val="tx1"/>
            </a:solidFill>
          </a:ln>
        </p:spPr>
        <p:txBody>
          <a:bodyPr wrap="square" rtlCol="0">
            <a:spAutoFit/>
          </a:bodyPr>
          <a:lstStyle/>
          <a:p>
            <a:pPr algn="ctr"/>
            <a:endParaRPr kumimoji="1" lang="en-US" altLang="ja-JP" dirty="0"/>
          </a:p>
          <a:p>
            <a:pPr algn="ctr"/>
            <a:endParaRPr kumimoji="1" lang="en-US" altLang="ja-JP" dirty="0"/>
          </a:p>
          <a:p>
            <a:pPr algn="ctr"/>
            <a:endParaRPr kumimoji="1" lang="en-US" altLang="ja-JP" dirty="0"/>
          </a:p>
          <a:p>
            <a:pPr algn="ctr"/>
            <a:endParaRPr kumimoji="1" lang="en-US" altLang="ja-JP" dirty="0"/>
          </a:p>
          <a:p>
            <a:pPr algn="ctr"/>
            <a:endParaRPr kumimoji="1" lang="en-US" altLang="ja-JP" dirty="0"/>
          </a:p>
          <a:p>
            <a:pPr algn="ctr"/>
            <a:endParaRPr kumimoji="1" lang="en-US" altLang="ja-JP" dirty="0"/>
          </a:p>
          <a:p>
            <a:pPr algn="ctr"/>
            <a:endParaRPr kumimoji="1" lang="ja-JP" altLang="en-US" dirty="0"/>
          </a:p>
        </p:txBody>
      </p:sp>
      <p:sp>
        <p:nvSpPr>
          <p:cNvPr id="67" name="テキスト ボックス 66">
            <a:extLst>
              <a:ext uri="{FF2B5EF4-FFF2-40B4-BE49-F238E27FC236}">
                <a16:creationId xmlns:a16="http://schemas.microsoft.com/office/drawing/2014/main" id="{1BCC4555-E9AA-4E25-A159-A152D07E8571}"/>
              </a:ext>
            </a:extLst>
          </p:cNvPr>
          <p:cNvSpPr txBox="1"/>
          <p:nvPr/>
        </p:nvSpPr>
        <p:spPr>
          <a:xfrm>
            <a:off x="5067632" y="1687143"/>
            <a:ext cx="3488994" cy="2031325"/>
          </a:xfrm>
          <a:prstGeom prst="rect">
            <a:avLst/>
          </a:prstGeom>
          <a:noFill/>
          <a:ln>
            <a:solidFill>
              <a:schemeClr val="tx1"/>
            </a:solidFill>
          </a:ln>
        </p:spPr>
        <p:txBody>
          <a:bodyPr wrap="square" rtlCol="0">
            <a:spAutoFit/>
          </a:bodyPr>
          <a:lstStyle/>
          <a:p>
            <a:pPr algn="ctr"/>
            <a:endParaRPr kumimoji="1" lang="en-US" altLang="ja-JP" dirty="0"/>
          </a:p>
          <a:p>
            <a:pPr algn="ctr"/>
            <a:endParaRPr kumimoji="1" lang="en-US" altLang="ja-JP" dirty="0"/>
          </a:p>
          <a:p>
            <a:pPr algn="ctr"/>
            <a:endParaRPr kumimoji="1" lang="en-US" altLang="ja-JP" dirty="0"/>
          </a:p>
          <a:p>
            <a:pPr algn="ctr"/>
            <a:endParaRPr kumimoji="1" lang="en-US" altLang="ja-JP" dirty="0"/>
          </a:p>
          <a:p>
            <a:pPr algn="ctr"/>
            <a:endParaRPr kumimoji="1" lang="en-US" altLang="ja-JP" dirty="0"/>
          </a:p>
          <a:p>
            <a:pPr algn="ctr"/>
            <a:endParaRPr kumimoji="1" lang="en-US" altLang="ja-JP" dirty="0"/>
          </a:p>
          <a:p>
            <a:pPr algn="ctr"/>
            <a:endParaRPr kumimoji="1" lang="ja-JP" altLang="en-US" dirty="0"/>
          </a:p>
        </p:txBody>
      </p:sp>
      <p:sp>
        <p:nvSpPr>
          <p:cNvPr id="74" name="テキスト ボックス 73">
            <a:extLst>
              <a:ext uri="{FF2B5EF4-FFF2-40B4-BE49-F238E27FC236}">
                <a16:creationId xmlns:a16="http://schemas.microsoft.com/office/drawing/2014/main" id="{FE20001C-6820-4C86-9E40-CEB105381411}"/>
              </a:ext>
            </a:extLst>
          </p:cNvPr>
          <p:cNvSpPr txBox="1"/>
          <p:nvPr/>
        </p:nvSpPr>
        <p:spPr>
          <a:xfrm>
            <a:off x="5047339" y="4238255"/>
            <a:ext cx="3505817" cy="2031325"/>
          </a:xfrm>
          <a:prstGeom prst="rect">
            <a:avLst/>
          </a:prstGeom>
          <a:noFill/>
          <a:ln>
            <a:solidFill>
              <a:schemeClr val="tx1"/>
            </a:solidFill>
          </a:ln>
        </p:spPr>
        <p:txBody>
          <a:bodyPr wrap="square" rtlCol="0">
            <a:spAutoFit/>
          </a:bodyPr>
          <a:lstStyle/>
          <a:p>
            <a:pPr algn="ctr"/>
            <a:endParaRPr kumimoji="1" lang="en-US" altLang="ja-JP" dirty="0"/>
          </a:p>
          <a:p>
            <a:pPr algn="ctr"/>
            <a:endParaRPr kumimoji="1" lang="en-US" altLang="ja-JP" dirty="0"/>
          </a:p>
          <a:p>
            <a:pPr algn="ctr"/>
            <a:endParaRPr kumimoji="1" lang="en-US" altLang="ja-JP" dirty="0"/>
          </a:p>
          <a:p>
            <a:pPr algn="ctr"/>
            <a:endParaRPr kumimoji="1" lang="en-US" altLang="ja-JP" dirty="0"/>
          </a:p>
          <a:p>
            <a:pPr algn="ctr"/>
            <a:endParaRPr kumimoji="1" lang="en-US" altLang="ja-JP" dirty="0"/>
          </a:p>
          <a:p>
            <a:pPr algn="ctr"/>
            <a:endParaRPr kumimoji="1" lang="en-US" altLang="ja-JP" dirty="0"/>
          </a:p>
          <a:p>
            <a:pPr algn="ctr"/>
            <a:endParaRPr kumimoji="1" lang="ja-JP" altLang="en-US" dirty="0"/>
          </a:p>
        </p:txBody>
      </p:sp>
      <p:sp>
        <p:nvSpPr>
          <p:cNvPr id="23" name="テキスト ボックス 22">
            <a:extLst>
              <a:ext uri="{FF2B5EF4-FFF2-40B4-BE49-F238E27FC236}">
                <a16:creationId xmlns:a16="http://schemas.microsoft.com/office/drawing/2014/main" id="{1D57D94A-803B-44EF-9D90-2D98A1CE1A9D}"/>
              </a:ext>
            </a:extLst>
          </p:cNvPr>
          <p:cNvSpPr txBox="1"/>
          <p:nvPr/>
        </p:nvSpPr>
        <p:spPr>
          <a:xfrm>
            <a:off x="533091" y="1692502"/>
            <a:ext cx="3505817" cy="2031325"/>
          </a:xfrm>
          <a:prstGeom prst="rect">
            <a:avLst/>
          </a:prstGeom>
          <a:noFill/>
          <a:ln>
            <a:solidFill>
              <a:schemeClr val="tx1"/>
            </a:solidFill>
          </a:ln>
        </p:spPr>
        <p:txBody>
          <a:bodyPr wrap="square" rtlCol="0">
            <a:spAutoFit/>
          </a:bodyPr>
          <a:lstStyle/>
          <a:p>
            <a:pPr algn="ctr"/>
            <a:endParaRPr kumimoji="1" lang="en-US" altLang="ja-JP" dirty="0"/>
          </a:p>
          <a:p>
            <a:pPr algn="ctr"/>
            <a:endParaRPr kumimoji="1" lang="en-US" altLang="ja-JP" dirty="0"/>
          </a:p>
          <a:p>
            <a:pPr algn="ctr"/>
            <a:endParaRPr kumimoji="1" lang="en-US" altLang="ja-JP" dirty="0"/>
          </a:p>
          <a:p>
            <a:pPr algn="ctr"/>
            <a:endParaRPr kumimoji="1" lang="en-US" altLang="ja-JP" dirty="0"/>
          </a:p>
          <a:p>
            <a:pPr algn="ctr"/>
            <a:endParaRPr kumimoji="1" lang="en-US" altLang="ja-JP" dirty="0"/>
          </a:p>
          <a:p>
            <a:pPr algn="ctr"/>
            <a:endParaRPr kumimoji="1" lang="en-US" altLang="ja-JP" dirty="0"/>
          </a:p>
          <a:p>
            <a:pPr algn="ctr"/>
            <a:endParaRPr kumimoji="1" lang="ja-JP" altLang="en-US" dirty="0"/>
          </a:p>
        </p:txBody>
      </p:sp>
      <p:sp>
        <p:nvSpPr>
          <p:cNvPr id="24" name="テキスト ボックス 23">
            <a:extLst>
              <a:ext uri="{FF2B5EF4-FFF2-40B4-BE49-F238E27FC236}">
                <a16:creationId xmlns:a16="http://schemas.microsoft.com/office/drawing/2014/main" id="{D515D7A7-F54D-4C51-A0EC-899D0548C324}"/>
              </a:ext>
            </a:extLst>
          </p:cNvPr>
          <p:cNvSpPr txBox="1"/>
          <p:nvPr/>
        </p:nvSpPr>
        <p:spPr>
          <a:xfrm>
            <a:off x="7176622" y="1063612"/>
            <a:ext cx="616779" cy="253916"/>
          </a:xfrm>
          <a:prstGeom prst="rect">
            <a:avLst/>
          </a:prstGeom>
          <a:noFill/>
        </p:spPr>
        <p:txBody>
          <a:bodyPr wrap="square" rtlCol="0">
            <a:spAutoFit/>
          </a:bodyPr>
          <a:lstStyle/>
          <a:p>
            <a:r>
              <a:rPr kumimoji="1" lang="ja-JP" altLang="en-US" sz="1050" b="1" dirty="0">
                <a:solidFill>
                  <a:schemeClr val="bg1"/>
                </a:solidFill>
              </a:rPr>
              <a:t>しせつ</a:t>
            </a:r>
          </a:p>
        </p:txBody>
      </p:sp>
      <p:grpSp>
        <p:nvGrpSpPr>
          <p:cNvPr id="29" name="グループ化 28">
            <a:extLst>
              <a:ext uri="{FF2B5EF4-FFF2-40B4-BE49-F238E27FC236}">
                <a16:creationId xmlns:a16="http://schemas.microsoft.com/office/drawing/2014/main" id="{687B0A65-85A9-4A0C-844C-DDE58AD5BD38}"/>
              </a:ext>
            </a:extLst>
          </p:cNvPr>
          <p:cNvGrpSpPr/>
          <p:nvPr/>
        </p:nvGrpSpPr>
        <p:grpSpPr>
          <a:xfrm>
            <a:off x="7203099" y="5502011"/>
            <a:ext cx="1791106" cy="988520"/>
            <a:chOff x="2986780" y="3211512"/>
            <a:chExt cx="1354290" cy="951089"/>
          </a:xfrm>
          <a:solidFill>
            <a:srgbClr val="36BFD2"/>
          </a:solidFill>
        </p:grpSpPr>
        <p:sp>
          <p:nvSpPr>
            <p:cNvPr id="30" name="楕円 29">
              <a:extLst>
                <a:ext uri="{FF2B5EF4-FFF2-40B4-BE49-F238E27FC236}">
                  <a16:creationId xmlns:a16="http://schemas.microsoft.com/office/drawing/2014/main" id="{3CAFA952-D6FF-4F32-8AE1-AF866AA6DA7B}"/>
                </a:ext>
              </a:extLst>
            </p:cNvPr>
            <p:cNvSpPr/>
            <p:nvPr/>
          </p:nvSpPr>
          <p:spPr>
            <a:xfrm>
              <a:off x="2986780" y="3211512"/>
              <a:ext cx="1354290" cy="951089"/>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a:extLst>
                <a:ext uri="{FF2B5EF4-FFF2-40B4-BE49-F238E27FC236}">
                  <a16:creationId xmlns:a16="http://schemas.microsoft.com/office/drawing/2014/main" id="{77A99096-AE1A-4436-AD25-54A3B8AFAC80}"/>
                </a:ext>
              </a:extLst>
            </p:cNvPr>
            <p:cNvSpPr txBox="1"/>
            <p:nvPr/>
          </p:nvSpPr>
          <p:spPr>
            <a:xfrm>
              <a:off x="3022957" y="3318065"/>
              <a:ext cx="1318113" cy="710694"/>
            </a:xfrm>
            <a:prstGeom prst="rect">
              <a:avLst/>
            </a:prstGeom>
            <a:noFill/>
          </p:spPr>
          <p:txBody>
            <a:bodyPr wrap="square" rtlCol="0">
              <a:spAutoFit/>
            </a:bodyPr>
            <a:lstStyle/>
            <a:p>
              <a:pPr algn="ctr"/>
              <a:r>
                <a:rPr lang="ja-JP" altLang="en-US" sz="1200" dirty="0">
                  <a:solidFill>
                    <a:schemeClr val="bg1"/>
                  </a:solidFill>
                  <a:latin typeface="+mn-ea"/>
                </a:rPr>
                <a:t>総事業費</a:t>
              </a:r>
              <a:endParaRPr lang="en-US" altLang="ja-JP" sz="1200" dirty="0">
                <a:solidFill>
                  <a:schemeClr val="bg1"/>
                </a:solidFill>
                <a:latin typeface="+mn-ea"/>
              </a:endParaRPr>
            </a:p>
            <a:p>
              <a:pPr algn="ctr"/>
              <a:r>
                <a:rPr lang="ja-JP" altLang="en-US" dirty="0">
                  <a:solidFill>
                    <a:schemeClr val="bg1"/>
                  </a:solidFill>
                  <a:latin typeface="+mn-ea"/>
                </a:rPr>
                <a:t>約１５３億円</a:t>
              </a:r>
              <a:endParaRPr lang="en-US" altLang="ja-JP" sz="1600" dirty="0">
                <a:solidFill>
                  <a:schemeClr val="bg1"/>
                </a:solidFill>
                <a:latin typeface="+mn-ea"/>
              </a:endParaRPr>
            </a:p>
            <a:p>
              <a:pPr algn="ctr"/>
              <a:r>
                <a:rPr kumimoji="1" lang="ja-JP" altLang="en-US" sz="1200" dirty="0">
                  <a:solidFill>
                    <a:schemeClr val="bg1"/>
                  </a:solidFill>
                  <a:latin typeface="+mn-ea"/>
                </a:rPr>
                <a:t>（</a:t>
              </a:r>
              <a:r>
                <a:rPr lang="ja-JP" altLang="en-US" sz="1200" dirty="0">
                  <a:solidFill>
                    <a:schemeClr val="bg1"/>
                  </a:solidFill>
                  <a:latin typeface="+mn-ea"/>
                </a:rPr>
                <a:t>平成</a:t>
              </a:r>
              <a:r>
                <a:rPr lang="en-US" altLang="ja-JP" sz="1200" dirty="0">
                  <a:solidFill>
                    <a:schemeClr val="bg1"/>
                  </a:solidFill>
                  <a:latin typeface="+mn-ea"/>
                </a:rPr>
                <a:t>10</a:t>
              </a:r>
              <a:r>
                <a:rPr lang="ja-JP" altLang="en-US" sz="1200" dirty="0">
                  <a:solidFill>
                    <a:schemeClr val="bg1"/>
                  </a:solidFill>
                  <a:latin typeface="+mn-ea"/>
                </a:rPr>
                <a:t>年開館</a:t>
              </a:r>
              <a:r>
                <a:rPr kumimoji="1" lang="ja-JP" altLang="en-US" sz="1200" dirty="0">
                  <a:solidFill>
                    <a:schemeClr val="bg1"/>
                  </a:solidFill>
                  <a:latin typeface="+mn-ea"/>
                </a:rPr>
                <a:t>）</a:t>
              </a:r>
              <a:endParaRPr lang="en-US" altLang="ja-JP" sz="1200" dirty="0">
                <a:solidFill>
                  <a:schemeClr val="bg1"/>
                </a:solidFill>
                <a:latin typeface="+mn-ea"/>
              </a:endParaRPr>
            </a:p>
          </p:txBody>
        </p:sp>
      </p:grpSp>
      <p:sp>
        <p:nvSpPr>
          <p:cNvPr id="6" name="スライド番号プレースホルダー 5">
            <a:extLst>
              <a:ext uri="{FF2B5EF4-FFF2-40B4-BE49-F238E27FC236}">
                <a16:creationId xmlns:a16="http://schemas.microsoft.com/office/drawing/2014/main" id="{2C4F3DF9-2F31-4EE7-91D4-FBA08AA2A53D}"/>
              </a:ext>
            </a:extLst>
          </p:cNvPr>
          <p:cNvSpPr>
            <a:spLocks noGrp="1"/>
          </p:cNvSpPr>
          <p:nvPr>
            <p:ph type="sldNum" sz="quarter" idx="4"/>
          </p:nvPr>
        </p:nvSpPr>
        <p:spPr/>
        <p:txBody>
          <a:bodyPr/>
          <a:lstStyle/>
          <a:p>
            <a:pPr>
              <a:defRPr/>
            </a:pPr>
            <a:fld id="{12C3962C-59A4-486A-8D44-A9781E017F69}" type="slidenum">
              <a:rPr lang="en-US" altLang="ja-JP" smtClean="0"/>
              <a:pPr>
                <a:defRPr/>
              </a:pPr>
              <a:t>14</a:t>
            </a:fld>
            <a:endParaRPr lang="en-US" altLang="ja-JP" dirty="0"/>
          </a:p>
        </p:txBody>
      </p:sp>
    </p:spTree>
    <p:extLst>
      <p:ext uri="{BB962C8B-B14F-4D97-AF65-F5344CB8AC3E}">
        <p14:creationId xmlns:p14="http://schemas.microsoft.com/office/powerpoint/2010/main" val="1055473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4"/>
                                        </p:tgtEl>
                                        <p:attrNameLst>
                                          <p:attrName>style.visibility</p:attrName>
                                        </p:attrNameLst>
                                      </p:cBhvr>
                                      <p:to>
                                        <p:strVal val="visible"/>
                                      </p:to>
                                    </p:set>
                                    <p:animEffect transition="in" filter="fade">
                                      <p:cBhvr>
                                        <p:cTn id="15" dur="500"/>
                                        <p:tgtEl>
                                          <p:spTgt spid="5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fade">
                                      <p:cBhvr>
                                        <p:cTn id="18" dur="500"/>
                                        <p:tgtEl>
                                          <p:spTgt spid="5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fade">
                                      <p:cBhvr>
                                        <p:cTn id="23" dur="500"/>
                                        <p:tgtEl>
                                          <p:spTgt spid="6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fade">
                                      <p:cBhvr>
                                        <p:cTn id="31" dur="500"/>
                                        <p:tgtEl>
                                          <p:spTgt spid="7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0" grpId="0" animBg="1"/>
      <p:bldP spid="5" grpId="0" animBg="1"/>
      <p:bldP spid="53" grpId="0" animBg="1"/>
      <p:bldP spid="54" grpId="0" animBg="1"/>
      <p:bldP spid="67" grpId="0" animBg="1"/>
      <p:bldP spid="74" grpId="0" animBg="1"/>
      <p:bldP spid="2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四角形: 角を丸くする 6">
            <a:extLst>
              <a:ext uri="{FF2B5EF4-FFF2-40B4-BE49-F238E27FC236}">
                <a16:creationId xmlns:a16="http://schemas.microsoft.com/office/drawing/2014/main" id="{3A8D4C09-3ABD-45D0-A938-94DC5A4C1E28}"/>
              </a:ext>
            </a:extLst>
          </p:cNvPr>
          <p:cNvSpPr/>
          <p:nvPr/>
        </p:nvSpPr>
        <p:spPr>
          <a:xfrm>
            <a:off x="4572000" y="2061913"/>
            <a:ext cx="4363346" cy="1493907"/>
          </a:xfrm>
          <a:prstGeom prst="roundRect">
            <a:avLst/>
          </a:prstGeom>
          <a:solidFill>
            <a:srgbClr val="DEF1CA">
              <a:alpha val="50000"/>
            </a:srgbClr>
          </a:solidFill>
          <a:ln>
            <a:solidFill>
              <a:srgbClr val="EEF8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4" name="グループ化 13">
            <a:extLst>
              <a:ext uri="{FF2B5EF4-FFF2-40B4-BE49-F238E27FC236}">
                <a16:creationId xmlns:a16="http://schemas.microsoft.com/office/drawing/2014/main" id="{B3903101-26EB-4564-824B-246A72FD2C34}"/>
              </a:ext>
            </a:extLst>
          </p:cNvPr>
          <p:cNvGrpSpPr/>
          <p:nvPr/>
        </p:nvGrpSpPr>
        <p:grpSpPr>
          <a:xfrm>
            <a:off x="300121" y="2249676"/>
            <a:ext cx="4007651" cy="998576"/>
            <a:chOff x="300121" y="2249676"/>
            <a:chExt cx="4007651" cy="998576"/>
          </a:xfrm>
        </p:grpSpPr>
        <p:sp>
          <p:nvSpPr>
            <p:cNvPr id="34" name="正方形/長方形 33">
              <a:extLst>
                <a:ext uri="{FF2B5EF4-FFF2-40B4-BE49-F238E27FC236}">
                  <a16:creationId xmlns:a16="http://schemas.microsoft.com/office/drawing/2014/main" id="{B5CEA287-ED9A-4A05-82D9-AD5B7431DBCA}"/>
                </a:ext>
              </a:extLst>
            </p:cNvPr>
            <p:cNvSpPr/>
            <p:nvPr/>
          </p:nvSpPr>
          <p:spPr bwMode="auto">
            <a:xfrm>
              <a:off x="314779" y="2250466"/>
              <a:ext cx="3992993" cy="997786"/>
            </a:xfrm>
            <a:prstGeom prst="rect">
              <a:avLst/>
            </a:prstGeom>
            <a:solidFill>
              <a:srgbClr val="FFFFFF"/>
            </a:solidFill>
            <a:ln w="9525"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2400" b="0" i="0" u="none" strike="noStrike" kern="0" cap="none" spc="0" normalizeH="0" baseline="0" noProof="0" dirty="0">
                <a:ln>
                  <a:noFill/>
                </a:ln>
                <a:solidFill>
                  <a:srgbClr val="92D050"/>
                </a:solidFill>
                <a:effectLst/>
                <a:uLnTx/>
                <a:uFillTx/>
                <a:latin typeface="+mn-ea"/>
              </a:endParaRPr>
            </a:p>
          </p:txBody>
        </p:sp>
        <p:sp>
          <p:nvSpPr>
            <p:cNvPr id="35" name="正方形/長方形 34">
              <a:extLst>
                <a:ext uri="{FF2B5EF4-FFF2-40B4-BE49-F238E27FC236}">
                  <a16:creationId xmlns:a16="http://schemas.microsoft.com/office/drawing/2014/main" id="{A418E14B-208C-4F1C-B162-0199B59A00C4}"/>
                </a:ext>
              </a:extLst>
            </p:cNvPr>
            <p:cNvSpPr/>
            <p:nvPr/>
          </p:nvSpPr>
          <p:spPr bwMode="auto">
            <a:xfrm>
              <a:off x="300121" y="2249676"/>
              <a:ext cx="1784173" cy="997787"/>
            </a:xfrm>
            <a:prstGeom prst="rect">
              <a:avLst/>
            </a:prstGeom>
            <a:solidFill>
              <a:srgbClr val="92D050"/>
            </a:solidFill>
            <a:ln w="6350" cap="flat" cmpd="sng" algn="ctr">
              <a:solidFill>
                <a:srgbClr val="92D05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1" hangingPunct="1"/>
              <a:r>
                <a:rPr lang="ja-JP" altLang="en-US" spc="120" dirty="0">
                  <a:solidFill>
                    <a:schemeClr val="bg1"/>
                  </a:solidFill>
                  <a:latin typeface="HGPｺﾞｼｯｸE"/>
                  <a:ea typeface="HGPｺﾞｼｯｸE"/>
                </a:rPr>
                <a:t>令和７年度</a:t>
              </a:r>
              <a:endParaRPr lang="en-US" altLang="ja-JP" spc="120" dirty="0">
                <a:solidFill>
                  <a:schemeClr val="bg1"/>
                </a:solidFill>
                <a:latin typeface="HGPｺﾞｼｯｸE"/>
                <a:ea typeface="HGPｺﾞｼｯｸE"/>
              </a:endParaRPr>
            </a:p>
            <a:p>
              <a:pPr algn="ctr" eaLnBrk="1" hangingPunct="1"/>
              <a:r>
                <a:rPr lang="ja-JP" altLang="en-US" spc="120" dirty="0">
                  <a:solidFill>
                    <a:schemeClr val="bg1"/>
                  </a:solidFill>
                  <a:latin typeface="HGPｺﾞｼｯｸE"/>
                  <a:ea typeface="HGPｺﾞｼｯｸE"/>
                </a:rPr>
                <a:t>東日本大震災</a:t>
              </a:r>
              <a:endParaRPr lang="en-US" altLang="ja-JP" spc="120" dirty="0">
                <a:solidFill>
                  <a:schemeClr val="bg1"/>
                </a:solidFill>
                <a:latin typeface="HGPｺﾞｼｯｸE"/>
                <a:ea typeface="HGPｺﾞｼｯｸE"/>
              </a:endParaRPr>
            </a:p>
            <a:p>
              <a:pPr algn="ctr" eaLnBrk="1" hangingPunct="1"/>
              <a:r>
                <a:rPr lang="ja-JP" altLang="en-US" spc="120" dirty="0">
                  <a:solidFill>
                    <a:schemeClr val="bg1"/>
                  </a:solidFill>
                  <a:latin typeface="HGPｺﾞｼｯｸE"/>
                  <a:ea typeface="HGPｺﾞｼｯｸE"/>
                </a:rPr>
                <a:t>復興特別会計</a:t>
              </a:r>
            </a:p>
          </p:txBody>
        </p:sp>
      </p:grpSp>
      <p:sp>
        <p:nvSpPr>
          <p:cNvPr id="38" name="Rectangle 36">
            <a:extLst>
              <a:ext uri="{FF2B5EF4-FFF2-40B4-BE49-F238E27FC236}">
                <a16:creationId xmlns:a16="http://schemas.microsoft.com/office/drawing/2014/main" id="{4E227395-8417-455B-9D5D-E8A73768FED9}"/>
              </a:ext>
            </a:extLst>
          </p:cNvPr>
          <p:cNvSpPr>
            <a:spLocks noChangeArrowheads="1"/>
          </p:cNvSpPr>
          <p:nvPr/>
        </p:nvSpPr>
        <p:spPr bwMode="auto">
          <a:xfrm>
            <a:off x="2158803" y="2519563"/>
            <a:ext cx="1929128" cy="476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defTabSz="838413" eaLnBrk="1" hangingPunct="1">
              <a:lnSpc>
                <a:spcPct val="120000"/>
              </a:lnSpc>
              <a:defRPr/>
            </a:pPr>
            <a:r>
              <a:rPr lang="en-US" altLang="ja-JP" sz="2400" spc="180" dirty="0">
                <a:latin typeface="HGPｺﾞｼｯｸE"/>
                <a:ea typeface="HGPｺﾞｼｯｸE"/>
              </a:rPr>
              <a:t>6,592</a:t>
            </a:r>
            <a:endParaRPr lang="ja-JP" altLang="en-US" sz="2400" spc="180" dirty="0">
              <a:latin typeface="HGPｺﾞｼｯｸE"/>
              <a:ea typeface="HGPｺﾞｼｯｸE"/>
            </a:endParaRPr>
          </a:p>
        </p:txBody>
      </p:sp>
      <p:sp>
        <p:nvSpPr>
          <p:cNvPr id="8" name="四角形: 角を丸くする 7">
            <a:extLst>
              <a:ext uri="{FF2B5EF4-FFF2-40B4-BE49-F238E27FC236}">
                <a16:creationId xmlns:a16="http://schemas.microsoft.com/office/drawing/2014/main" id="{7148642C-9ABE-48A2-AB83-11A438B950C8}"/>
              </a:ext>
            </a:extLst>
          </p:cNvPr>
          <p:cNvSpPr/>
          <p:nvPr/>
        </p:nvSpPr>
        <p:spPr>
          <a:xfrm>
            <a:off x="106256" y="3822700"/>
            <a:ext cx="8522228" cy="2751936"/>
          </a:xfrm>
          <a:prstGeom prst="roundRect">
            <a:avLst/>
          </a:prstGeom>
          <a:solidFill>
            <a:srgbClr val="92D05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スライド番号プレースホルダー 1">
            <a:extLst>
              <a:ext uri="{FF2B5EF4-FFF2-40B4-BE49-F238E27FC236}">
                <a16:creationId xmlns:a16="http://schemas.microsoft.com/office/drawing/2014/main" id="{F8C8D8DD-739A-4461-966F-89E67B1D41F2}"/>
              </a:ext>
            </a:extLst>
          </p:cNvPr>
          <p:cNvSpPr>
            <a:spLocks noGrp="1"/>
          </p:cNvSpPr>
          <p:nvPr>
            <p:ph type="sldNum" sz="quarter" idx="4"/>
          </p:nvPr>
        </p:nvSpPr>
        <p:spPr/>
        <p:txBody>
          <a:bodyPr/>
          <a:lstStyle/>
          <a:p>
            <a:pPr>
              <a:defRPr/>
            </a:pPr>
            <a:fld id="{12C3962C-59A4-486A-8D44-A9781E017F69}" type="slidenum">
              <a:rPr lang="en-US" altLang="ja-JP" smtClean="0"/>
              <a:pPr>
                <a:defRPr/>
              </a:pPr>
              <a:t>15</a:t>
            </a:fld>
            <a:endParaRPr lang="en-US" altLang="ja-JP" dirty="0"/>
          </a:p>
        </p:txBody>
      </p:sp>
      <p:sp>
        <p:nvSpPr>
          <p:cNvPr id="4" name="Text Box 12">
            <a:extLst>
              <a:ext uri="{FF2B5EF4-FFF2-40B4-BE49-F238E27FC236}">
                <a16:creationId xmlns:a16="http://schemas.microsoft.com/office/drawing/2014/main" id="{1C3F0DC3-74C7-4706-A97B-3BF725E1A090}"/>
              </a:ext>
            </a:extLst>
          </p:cNvPr>
          <p:cNvSpPr txBox="1">
            <a:spLocks noChangeArrowheads="1"/>
          </p:cNvSpPr>
          <p:nvPr/>
        </p:nvSpPr>
        <p:spPr bwMode="auto">
          <a:xfrm>
            <a:off x="839740" y="75788"/>
            <a:ext cx="482696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dirty="0">
                <a:solidFill>
                  <a:srgbClr val="FFFFFF"/>
                </a:solidFill>
                <a:latin typeface="HGPｺﾞｼｯｸE" panose="020B0900000000000000" pitchFamily="50" charset="-128"/>
                <a:ea typeface="HGPｺﾞｼｯｸE" panose="020B0900000000000000" pitchFamily="50" charset="-128"/>
              </a:rPr>
              <a:t>税金の使い道を見てみよう</a:t>
            </a:r>
          </a:p>
        </p:txBody>
      </p:sp>
      <p:sp>
        <p:nvSpPr>
          <p:cNvPr id="32" name="Rectangle 26">
            <a:extLst>
              <a:ext uri="{FF2B5EF4-FFF2-40B4-BE49-F238E27FC236}">
                <a16:creationId xmlns:a16="http://schemas.microsoft.com/office/drawing/2014/main" id="{12EBA935-7B93-4BB0-A346-8396C052894E}"/>
              </a:ext>
            </a:extLst>
          </p:cNvPr>
          <p:cNvSpPr>
            <a:spLocks noChangeArrowheads="1"/>
          </p:cNvSpPr>
          <p:nvPr/>
        </p:nvSpPr>
        <p:spPr bwMode="white">
          <a:xfrm>
            <a:off x="188489" y="957023"/>
            <a:ext cx="8776123" cy="773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defTabSz="914400" eaLnBrk="1" latinLnBrk="0" hangingPunct="1">
              <a:lnSpc>
                <a:spcPct val="150000"/>
              </a:lnSpc>
              <a:spcBef>
                <a:spcPct val="0"/>
              </a:spcBef>
              <a:buClrTx/>
              <a:buSzTx/>
              <a:buNone/>
              <a:tabLst/>
              <a:defRPr/>
            </a:pPr>
            <a:r>
              <a:rPr lang="ja-JP" altLang="en-US" sz="1600" dirty="0">
                <a:solidFill>
                  <a:srgbClr val="000000"/>
                </a:solidFill>
                <a:latin typeface="HGPｺﾞｼｯｸE" panose="020B0900000000000000" pitchFamily="50" charset="-128"/>
                <a:ea typeface="HGPｺﾞｼｯｸE" panose="020B0900000000000000" pitchFamily="50" charset="-128"/>
              </a:rPr>
              <a:t>　地震や大雨などの自然災害によって被災された人たちやまちを助けるためにも、税金が使われています。例えば、</a:t>
            </a:r>
            <a:r>
              <a:rPr lang="en-US" altLang="ja-JP" sz="1600" dirty="0">
                <a:solidFill>
                  <a:srgbClr val="000000"/>
                </a:solidFill>
                <a:latin typeface="HGPｺﾞｼｯｸE" panose="020B0900000000000000" pitchFamily="50" charset="-128"/>
                <a:ea typeface="HGPｺﾞｼｯｸE" panose="020B0900000000000000" pitchFamily="50" charset="-128"/>
              </a:rPr>
              <a:t>2011</a:t>
            </a:r>
            <a:r>
              <a:rPr lang="ja-JP" altLang="en-US" sz="1600" dirty="0">
                <a:solidFill>
                  <a:srgbClr val="000000"/>
                </a:solidFill>
                <a:latin typeface="HGPｺﾞｼｯｸE" panose="020B0900000000000000" pitchFamily="50" charset="-128"/>
                <a:ea typeface="HGPｺﾞｼｯｸE" panose="020B0900000000000000" pitchFamily="50" charset="-128"/>
              </a:rPr>
              <a:t>年に発生した「東日本大震災」の復興のためにも、税金が使われています。</a:t>
            </a:r>
            <a:endParaRPr lang="en-US" altLang="ja-JP" sz="1600" dirty="0">
              <a:solidFill>
                <a:srgbClr val="000000"/>
              </a:solidFill>
              <a:latin typeface="HGPｺﾞｼｯｸE" panose="020B0900000000000000" pitchFamily="50" charset="-128"/>
              <a:ea typeface="HGPｺﾞｼｯｸE" panose="020B0900000000000000" pitchFamily="50" charset="-128"/>
            </a:endParaRPr>
          </a:p>
        </p:txBody>
      </p:sp>
      <p:sp>
        <p:nvSpPr>
          <p:cNvPr id="42" name="Rectangle 36">
            <a:extLst>
              <a:ext uri="{FF2B5EF4-FFF2-40B4-BE49-F238E27FC236}">
                <a16:creationId xmlns:a16="http://schemas.microsoft.com/office/drawing/2014/main" id="{D67E85BB-75EE-416C-8C29-92A20C87A348}"/>
              </a:ext>
            </a:extLst>
          </p:cNvPr>
          <p:cNvSpPr>
            <a:spLocks noChangeArrowheads="1"/>
          </p:cNvSpPr>
          <p:nvPr/>
        </p:nvSpPr>
        <p:spPr bwMode="auto">
          <a:xfrm>
            <a:off x="4747088" y="1979147"/>
            <a:ext cx="4188258" cy="151195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defTabSz="838413" eaLnBrk="1" hangingPunct="1">
              <a:lnSpc>
                <a:spcPct val="150000"/>
              </a:lnSpc>
              <a:defRPr/>
            </a:pPr>
            <a:endParaRPr lang="en-US" altLang="ja-JP" sz="1600" spc="180" dirty="0">
              <a:latin typeface="HGPｺﾞｼｯｸE"/>
              <a:ea typeface="HGPｺﾞｼｯｸE"/>
            </a:endParaRPr>
          </a:p>
          <a:p>
            <a:pPr defTabSz="838413" eaLnBrk="1" hangingPunct="1">
              <a:lnSpc>
                <a:spcPct val="150000"/>
              </a:lnSpc>
              <a:defRPr/>
            </a:pPr>
            <a:r>
              <a:rPr lang="ja-JP" altLang="en-US" sz="1600" spc="180" dirty="0">
                <a:latin typeface="HGPｺﾞｼｯｸE"/>
                <a:ea typeface="HGPｺﾞｼｯｸE"/>
              </a:rPr>
              <a:t>・住宅・河川・海岸・道路・港湾・下水道の</a:t>
            </a:r>
            <a:endParaRPr lang="en-US" altLang="ja-JP" sz="1600" spc="180" dirty="0">
              <a:latin typeface="HGPｺﾞｼｯｸE"/>
              <a:ea typeface="HGPｺﾞｼｯｸE"/>
            </a:endParaRPr>
          </a:p>
          <a:p>
            <a:pPr defTabSz="838413" eaLnBrk="1" hangingPunct="1">
              <a:lnSpc>
                <a:spcPct val="150000"/>
              </a:lnSpc>
              <a:defRPr/>
            </a:pPr>
            <a:r>
              <a:rPr lang="ja-JP" altLang="en-US" sz="1600" spc="180" dirty="0">
                <a:latin typeface="HGPｺﾞｼｯｸE"/>
                <a:ea typeface="HGPｺﾞｼｯｸE"/>
              </a:rPr>
              <a:t>　整備などのため</a:t>
            </a:r>
            <a:endParaRPr lang="en-US" altLang="ja-JP" sz="1600" spc="180" dirty="0">
              <a:latin typeface="HGPｺﾞｼｯｸE"/>
              <a:ea typeface="HGPｺﾞｼｯｸE"/>
            </a:endParaRPr>
          </a:p>
          <a:p>
            <a:pPr defTabSz="838413" eaLnBrk="1" hangingPunct="1">
              <a:lnSpc>
                <a:spcPct val="150000"/>
              </a:lnSpc>
              <a:defRPr/>
            </a:pPr>
            <a:r>
              <a:rPr lang="ja-JP" altLang="en-US" sz="1600" spc="180" dirty="0">
                <a:latin typeface="HGPｺﾞｼｯｸE"/>
                <a:ea typeface="HGPｺﾞｼｯｸE"/>
              </a:rPr>
              <a:t>・仮設住宅の補修工事などのため</a:t>
            </a:r>
            <a:endParaRPr lang="en-US" altLang="ja-JP" sz="1600" spc="180" dirty="0">
              <a:latin typeface="HGPｺﾞｼｯｸE"/>
              <a:ea typeface="HGPｺﾞｼｯｸE"/>
            </a:endParaRPr>
          </a:p>
        </p:txBody>
      </p:sp>
      <p:sp>
        <p:nvSpPr>
          <p:cNvPr id="19" name="四角形: 角を丸くする 18">
            <a:extLst>
              <a:ext uri="{FF2B5EF4-FFF2-40B4-BE49-F238E27FC236}">
                <a16:creationId xmlns:a16="http://schemas.microsoft.com/office/drawing/2014/main" id="{2D97FBA9-53C6-42DE-BF1C-3DCD6EFDB7E7}"/>
              </a:ext>
            </a:extLst>
          </p:cNvPr>
          <p:cNvSpPr/>
          <p:nvPr/>
        </p:nvSpPr>
        <p:spPr bwMode="auto">
          <a:xfrm>
            <a:off x="674793" y="3633326"/>
            <a:ext cx="2968023" cy="486179"/>
          </a:xfrm>
          <a:prstGeom prst="roundRect">
            <a:avLst>
              <a:gd name="adj" fmla="val 50000"/>
            </a:avLst>
          </a:prstGeom>
          <a:solidFill>
            <a:srgbClr val="92D050"/>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r>
              <a:rPr lang="ja-JP" altLang="en-US" dirty="0">
                <a:solidFill>
                  <a:schemeClr val="bg1"/>
                </a:solidFill>
                <a:latin typeface="+mn-ea"/>
              </a:rPr>
              <a:t>福島県相馬市の復興状況</a:t>
            </a:r>
          </a:p>
        </p:txBody>
      </p:sp>
      <p:sp>
        <p:nvSpPr>
          <p:cNvPr id="10" name="矢印: 右 9">
            <a:extLst>
              <a:ext uri="{FF2B5EF4-FFF2-40B4-BE49-F238E27FC236}">
                <a16:creationId xmlns:a16="http://schemas.microsoft.com/office/drawing/2014/main" id="{1C136823-DBA8-4504-A4A5-DD8503AD1D00}"/>
              </a:ext>
            </a:extLst>
          </p:cNvPr>
          <p:cNvSpPr/>
          <p:nvPr/>
        </p:nvSpPr>
        <p:spPr>
          <a:xfrm>
            <a:off x="3863010" y="4850225"/>
            <a:ext cx="889525" cy="486179"/>
          </a:xfrm>
          <a:prstGeom prst="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866A0235-11B5-421B-B214-AC06FC059205}"/>
              </a:ext>
            </a:extLst>
          </p:cNvPr>
          <p:cNvSpPr txBox="1"/>
          <p:nvPr/>
        </p:nvSpPr>
        <p:spPr>
          <a:xfrm>
            <a:off x="1864740" y="6240397"/>
            <a:ext cx="802962" cy="276999"/>
          </a:xfrm>
          <a:prstGeom prst="rect">
            <a:avLst/>
          </a:prstGeom>
          <a:noFill/>
        </p:spPr>
        <p:txBody>
          <a:bodyPr wrap="square" rtlCol="0">
            <a:spAutoFit/>
          </a:bodyPr>
          <a:lstStyle/>
          <a:p>
            <a:r>
              <a:rPr kumimoji="1" lang="ja-JP" altLang="en-US" sz="1200" dirty="0"/>
              <a:t>被災直後</a:t>
            </a:r>
          </a:p>
        </p:txBody>
      </p:sp>
      <p:sp>
        <p:nvSpPr>
          <p:cNvPr id="22" name="テキスト ボックス 21">
            <a:extLst>
              <a:ext uri="{FF2B5EF4-FFF2-40B4-BE49-F238E27FC236}">
                <a16:creationId xmlns:a16="http://schemas.microsoft.com/office/drawing/2014/main" id="{3FE12378-42D5-4120-A4C9-CC8C6754CF3A}"/>
              </a:ext>
            </a:extLst>
          </p:cNvPr>
          <p:cNvSpPr txBox="1"/>
          <p:nvPr/>
        </p:nvSpPr>
        <p:spPr>
          <a:xfrm>
            <a:off x="5780657" y="6219953"/>
            <a:ext cx="1235483" cy="287324"/>
          </a:xfrm>
          <a:prstGeom prst="rect">
            <a:avLst/>
          </a:prstGeom>
          <a:noFill/>
        </p:spPr>
        <p:txBody>
          <a:bodyPr wrap="square" rtlCol="0">
            <a:spAutoFit/>
          </a:bodyPr>
          <a:lstStyle/>
          <a:p>
            <a:r>
              <a:rPr kumimoji="1" lang="ja-JP" altLang="en-US" sz="1200" dirty="0"/>
              <a:t>被災から９年後</a:t>
            </a:r>
          </a:p>
        </p:txBody>
      </p:sp>
      <p:sp>
        <p:nvSpPr>
          <p:cNvPr id="23" name="テキスト ボックス 22">
            <a:extLst>
              <a:ext uri="{FF2B5EF4-FFF2-40B4-BE49-F238E27FC236}">
                <a16:creationId xmlns:a16="http://schemas.microsoft.com/office/drawing/2014/main" id="{BACD6BFE-E827-429E-AE7E-6C9861F9D35B}"/>
              </a:ext>
            </a:extLst>
          </p:cNvPr>
          <p:cNvSpPr txBox="1"/>
          <p:nvPr/>
        </p:nvSpPr>
        <p:spPr>
          <a:xfrm>
            <a:off x="7027408" y="3897936"/>
            <a:ext cx="1379351" cy="261610"/>
          </a:xfrm>
          <a:prstGeom prst="rect">
            <a:avLst/>
          </a:prstGeom>
          <a:noFill/>
        </p:spPr>
        <p:txBody>
          <a:bodyPr wrap="square" rtlCol="0">
            <a:spAutoFit/>
          </a:bodyPr>
          <a:lstStyle/>
          <a:p>
            <a:r>
              <a:rPr kumimoji="1" lang="ja-JP" altLang="en-US" sz="1100" dirty="0"/>
              <a:t>写真提供：福島県</a:t>
            </a:r>
            <a:endParaRPr kumimoji="1" lang="en-US" altLang="ja-JP" sz="1100" dirty="0"/>
          </a:p>
        </p:txBody>
      </p:sp>
      <p:pic>
        <p:nvPicPr>
          <p:cNvPr id="18" name="図 17">
            <a:extLst>
              <a:ext uri="{FF2B5EF4-FFF2-40B4-BE49-F238E27FC236}">
                <a16:creationId xmlns:a16="http://schemas.microsoft.com/office/drawing/2014/main" id="{05C56EFB-F83F-4E34-8A5D-54FA02F120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740" y="4200739"/>
            <a:ext cx="2719544" cy="2039658"/>
          </a:xfrm>
          <a:prstGeom prst="rect">
            <a:avLst/>
          </a:prstGeom>
        </p:spPr>
      </p:pic>
      <p:pic>
        <p:nvPicPr>
          <p:cNvPr id="21" name="図 20">
            <a:extLst>
              <a:ext uri="{FF2B5EF4-FFF2-40B4-BE49-F238E27FC236}">
                <a16:creationId xmlns:a16="http://schemas.microsoft.com/office/drawing/2014/main" id="{624B8DE4-BF5E-4F87-BDF1-DF845CE2A2BD}"/>
              </a:ext>
            </a:extLst>
          </p:cNvPr>
          <p:cNvPicPr>
            <a:picLocks noChangeAspect="1"/>
          </p:cNvPicPr>
          <p:nvPr/>
        </p:nvPicPr>
        <p:blipFill rotWithShape="1">
          <a:blip r:embed="rId4">
            <a:extLst>
              <a:ext uri="{28A0092B-C50C-407E-A947-70E740481C1C}">
                <a14:useLocalDpi xmlns:a14="http://schemas.microsoft.com/office/drawing/2010/main" val="0"/>
              </a:ext>
            </a:extLst>
          </a:blip>
          <a:srcRect l="7323" r="24240"/>
          <a:stretch/>
        </p:blipFill>
        <p:spPr>
          <a:xfrm>
            <a:off x="5115931" y="4200739"/>
            <a:ext cx="2481526" cy="2039658"/>
          </a:xfrm>
          <a:prstGeom prst="rect">
            <a:avLst/>
          </a:prstGeom>
        </p:spPr>
      </p:pic>
      <p:sp>
        <p:nvSpPr>
          <p:cNvPr id="20" name="テキスト ボックス 19">
            <a:extLst>
              <a:ext uri="{FF2B5EF4-FFF2-40B4-BE49-F238E27FC236}">
                <a16:creationId xmlns:a16="http://schemas.microsoft.com/office/drawing/2014/main" id="{496C1B86-DE1C-47B1-9CBF-4E6B50B8E170}"/>
              </a:ext>
            </a:extLst>
          </p:cNvPr>
          <p:cNvSpPr txBox="1"/>
          <p:nvPr/>
        </p:nvSpPr>
        <p:spPr>
          <a:xfrm>
            <a:off x="366403" y="900226"/>
            <a:ext cx="616779" cy="253916"/>
          </a:xfrm>
          <a:prstGeom prst="rect">
            <a:avLst/>
          </a:prstGeom>
          <a:noFill/>
        </p:spPr>
        <p:txBody>
          <a:bodyPr wrap="square" rtlCol="0">
            <a:spAutoFit/>
          </a:bodyPr>
          <a:lstStyle/>
          <a:p>
            <a:r>
              <a:rPr kumimoji="1" lang="ja-JP" altLang="en-US" sz="1050" dirty="0"/>
              <a:t>じしん</a:t>
            </a:r>
          </a:p>
        </p:txBody>
      </p:sp>
      <p:sp>
        <p:nvSpPr>
          <p:cNvPr id="24" name="テキスト ボックス 23">
            <a:extLst>
              <a:ext uri="{FF2B5EF4-FFF2-40B4-BE49-F238E27FC236}">
                <a16:creationId xmlns:a16="http://schemas.microsoft.com/office/drawing/2014/main" id="{0C2E3E30-F21E-4BD2-BAFA-70016B78C4C4}"/>
              </a:ext>
            </a:extLst>
          </p:cNvPr>
          <p:cNvSpPr txBox="1"/>
          <p:nvPr/>
        </p:nvSpPr>
        <p:spPr>
          <a:xfrm>
            <a:off x="3485271" y="918678"/>
            <a:ext cx="616779" cy="253916"/>
          </a:xfrm>
          <a:prstGeom prst="rect">
            <a:avLst/>
          </a:prstGeom>
          <a:noFill/>
        </p:spPr>
        <p:txBody>
          <a:bodyPr wrap="square" rtlCol="0">
            <a:spAutoFit/>
          </a:bodyPr>
          <a:lstStyle/>
          <a:p>
            <a:r>
              <a:rPr kumimoji="1" lang="ja-JP" altLang="en-US" sz="1050" dirty="0"/>
              <a:t>ひさい</a:t>
            </a:r>
          </a:p>
        </p:txBody>
      </p:sp>
      <p:sp>
        <p:nvSpPr>
          <p:cNvPr id="25" name="テキスト ボックス 24">
            <a:extLst>
              <a:ext uri="{FF2B5EF4-FFF2-40B4-BE49-F238E27FC236}">
                <a16:creationId xmlns:a16="http://schemas.microsoft.com/office/drawing/2014/main" id="{6AEEE3E3-D4C2-4061-B7CC-3B3745A3670E}"/>
              </a:ext>
            </a:extLst>
          </p:cNvPr>
          <p:cNvSpPr txBox="1"/>
          <p:nvPr/>
        </p:nvSpPr>
        <p:spPr>
          <a:xfrm>
            <a:off x="2975504" y="1277160"/>
            <a:ext cx="1775012" cy="253916"/>
          </a:xfrm>
          <a:prstGeom prst="rect">
            <a:avLst/>
          </a:prstGeom>
          <a:noFill/>
        </p:spPr>
        <p:txBody>
          <a:bodyPr wrap="square" rtlCol="0">
            <a:spAutoFit/>
          </a:bodyPr>
          <a:lstStyle/>
          <a:p>
            <a:r>
              <a:rPr kumimoji="1" lang="ja-JP" altLang="en-US" sz="1050" dirty="0" err="1"/>
              <a:t>ひがし</a:t>
            </a:r>
            <a:r>
              <a:rPr kumimoji="1" lang="ja-JP" altLang="en-US" sz="1050" dirty="0"/>
              <a:t>にほんだいしんさい</a:t>
            </a:r>
          </a:p>
        </p:txBody>
      </p:sp>
      <p:sp>
        <p:nvSpPr>
          <p:cNvPr id="26" name="テキスト ボックス 25">
            <a:extLst>
              <a:ext uri="{FF2B5EF4-FFF2-40B4-BE49-F238E27FC236}">
                <a16:creationId xmlns:a16="http://schemas.microsoft.com/office/drawing/2014/main" id="{6F41726C-30BA-42FD-AA35-FCCD99767A1D}"/>
              </a:ext>
            </a:extLst>
          </p:cNvPr>
          <p:cNvSpPr txBox="1"/>
          <p:nvPr/>
        </p:nvSpPr>
        <p:spPr>
          <a:xfrm>
            <a:off x="7152128" y="2297070"/>
            <a:ext cx="797314" cy="253916"/>
          </a:xfrm>
          <a:prstGeom prst="rect">
            <a:avLst/>
          </a:prstGeom>
          <a:noFill/>
        </p:spPr>
        <p:txBody>
          <a:bodyPr wrap="square" rtlCol="0">
            <a:spAutoFit/>
          </a:bodyPr>
          <a:lstStyle/>
          <a:p>
            <a:r>
              <a:rPr kumimoji="1" lang="ja-JP" altLang="en-US" sz="1050" dirty="0"/>
              <a:t>こうわん</a:t>
            </a:r>
          </a:p>
        </p:txBody>
      </p:sp>
      <p:sp>
        <p:nvSpPr>
          <p:cNvPr id="27" name="テキスト ボックス 26">
            <a:extLst>
              <a:ext uri="{FF2B5EF4-FFF2-40B4-BE49-F238E27FC236}">
                <a16:creationId xmlns:a16="http://schemas.microsoft.com/office/drawing/2014/main" id="{EE3299E8-16FF-4C96-8BBD-B38ED364EC08}"/>
              </a:ext>
            </a:extLst>
          </p:cNvPr>
          <p:cNvSpPr txBox="1"/>
          <p:nvPr/>
        </p:nvSpPr>
        <p:spPr>
          <a:xfrm>
            <a:off x="5999741" y="3018164"/>
            <a:ext cx="797314" cy="253916"/>
          </a:xfrm>
          <a:prstGeom prst="rect">
            <a:avLst/>
          </a:prstGeom>
          <a:noFill/>
        </p:spPr>
        <p:txBody>
          <a:bodyPr wrap="square" rtlCol="0">
            <a:spAutoFit/>
          </a:bodyPr>
          <a:lstStyle/>
          <a:p>
            <a:r>
              <a:rPr kumimoji="1" lang="ja-JP" altLang="en-US" sz="1050" dirty="0"/>
              <a:t>ほしゅう</a:t>
            </a:r>
          </a:p>
        </p:txBody>
      </p:sp>
      <p:sp>
        <p:nvSpPr>
          <p:cNvPr id="28" name="四角形: 角を丸くする 27">
            <a:extLst>
              <a:ext uri="{FF2B5EF4-FFF2-40B4-BE49-F238E27FC236}">
                <a16:creationId xmlns:a16="http://schemas.microsoft.com/office/drawing/2014/main" id="{871F6C56-4F43-4226-AF75-9D5FF3359002}"/>
              </a:ext>
            </a:extLst>
          </p:cNvPr>
          <p:cNvSpPr/>
          <p:nvPr/>
        </p:nvSpPr>
        <p:spPr bwMode="auto">
          <a:xfrm>
            <a:off x="5115931" y="1911788"/>
            <a:ext cx="3271869" cy="392971"/>
          </a:xfrm>
          <a:prstGeom prst="roundRect">
            <a:avLst>
              <a:gd name="adj" fmla="val 50000"/>
            </a:avLst>
          </a:prstGeom>
          <a:solidFill>
            <a:srgbClr val="92D050"/>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r>
              <a:rPr lang="ja-JP" altLang="en-US" dirty="0">
                <a:solidFill>
                  <a:schemeClr val="bg1"/>
                </a:solidFill>
                <a:latin typeface="+mn-ea"/>
              </a:rPr>
              <a:t>こんなことに使われているよ</a:t>
            </a:r>
          </a:p>
        </p:txBody>
      </p:sp>
      <p:sp>
        <p:nvSpPr>
          <p:cNvPr id="9" name="二等辺三角形 8">
            <a:extLst>
              <a:ext uri="{FF2B5EF4-FFF2-40B4-BE49-F238E27FC236}">
                <a16:creationId xmlns:a16="http://schemas.microsoft.com/office/drawing/2014/main" id="{33C183A2-5CB8-45D9-8628-129BAEC0F918}"/>
              </a:ext>
            </a:extLst>
          </p:cNvPr>
          <p:cNvSpPr/>
          <p:nvPr/>
        </p:nvSpPr>
        <p:spPr>
          <a:xfrm rot="5400000">
            <a:off x="4244368" y="2612786"/>
            <a:ext cx="632530" cy="327440"/>
          </a:xfrm>
          <a:prstGeom prst="triangl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a:extLst>
              <a:ext uri="{FF2B5EF4-FFF2-40B4-BE49-F238E27FC236}">
                <a16:creationId xmlns:a16="http://schemas.microsoft.com/office/drawing/2014/main" id="{8B641E8B-C1B0-488F-BC84-244F776E1DF6}"/>
              </a:ext>
            </a:extLst>
          </p:cNvPr>
          <p:cNvSpPr txBox="1"/>
          <p:nvPr/>
        </p:nvSpPr>
        <p:spPr>
          <a:xfrm>
            <a:off x="1850414" y="6396965"/>
            <a:ext cx="616779" cy="253916"/>
          </a:xfrm>
          <a:prstGeom prst="rect">
            <a:avLst/>
          </a:prstGeom>
          <a:noFill/>
        </p:spPr>
        <p:txBody>
          <a:bodyPr wrap="square" rtlCol="0">
            <a:spAutoFit/>
          </a:bodyPr>
          <a:lstStyle/>
          <a:p>
            <a:r>
              <a:rPr kumimoji="1" lang="ja-JP" altLang="en-US" sz="1050" dirty="0"/>
              <a:t>ひさい</a:t>
            </a:r>
          </a:p>
        </p:txBody>
      </p:sp>
      <p:sp>
        <p:nvSpPr>
          <p:cNvPr id="30" name="テキスト ボックス 29">
            <a:extLst>
              <a:ext uri="{FF2B5EF4-FFF2-40B4-BE49-F238E27FC236}">
                <a16:creationId xmlns:a16="http://schemas.microsoft.com/office/drawing/2014/main" id="{710C66A6-1341-46FE-9714-97F45AF7C416}"/>
              </a:ext>
            </a:extLst>
          </p:cNvPr>
          <p:cNvSpPr txBox="1"/>
          <p:nvPr/>
        </p:nvSpPr>
        <p:spPr>
          <a:xfrm>
            <a:off x="562752" y="3362680"/>
            <a:ext cx="4096792" cy="253916"/>
          </a:xfrm>
          <a:prstGeom prst="rect">
            <a:avLst/>
          </a:prstGeom>
          <a:noFill/>
        </p:spPr>
        <p:txBody>
          <a:bodyPr wrap="square" rtlCol="0">
            <a:spAutoFit/>
          </a:bodyPr>
          <a:lstStyle/>
          <a:p>
            <a:r>
              <a:rPr kumimoji="1" lang="ja-JP" altLang="en-US" sz="1050" dirty="0"/>
              <a:t>出所：財務省「令和</a:t>
            </a:r>
            <a:r>
              <a:rPr kumimoji="1" lang="en-US" altLang="ja-JP" sz="1050" dirty="0"/>
              <a:t>7</a:t>
            </a:r>
            <a:r>
              <a:rPr kumimoji="1" lang="ja-JP" altLang="en-US" sz="1050" dirty="0"/>
              <a:t>年度予算及び財政投融資計画の説明」</a:t>
            </a:r>
          </a:p>
        </p:txBody>
      </p:sp>
      <p:sp>
        <p:nvSpPr>
          <p:cNvPr id="31" name="テキスト ボックス 30">
            <a:extLst>
              <a:ext uri="{FF2B5EF4-FFF2-40B4-BE49-F238E27FC236}">
                <a16:creationId xmlns:a16="http://schemas.microsoft.com/office/drawing/2014/main" id="{F4AF2803-3059-49DA-B2D0-CF99614DA655}"/>
              </a:ext>
            </a:extLst>
          </p:cNvPr>
          <p:cNvSpPr txBox="1"/>
          <p:nvPr/>
        </p:nvSpPr>
        <p:spPr>
          <a:xfrm>
            <a:off x="4899440" y="2280587"/>
            <a:ext cx="797314" cy="253916"/>
          </a:xfrm>
          <a:prstGeom prst="rect">
            <a:avLst/>
          </a:prstGeom>
          <a:noFill/>
        </p:spPr>
        <p:txBody>
          <a:bodyPr wrap="square" rtlCol="0">
            <a:spAutoFit/>
          </a:bodyPr>
          <a:lstStyle/>
          <a:p>
            <a:r>
              <a:rPr kumimoji="1" lang="ja-JP" altLang="en-US" sz="1050" dirty="0" err="1"/>
              <a:t>じゅう</a:t>
            </a:r>
            <a:r>
              <a:rPr kumimoji="1" lang="ja-JP" altLang="en-US" sz="1050" dirty="0"/>
              <a:t>たく</a:t>
            </a:r>
          </a:p>
        </p:txBody>
      </p:sp>
      <p:sp>
        <p:nvSpPr>
          <p:cNvPr id="33" name="テキスト ボックス 32">
            <a:extLst>
              <a:ext uri="{FF2B5EF4-FFF2-40B4-BE49-F238E27FC236}">
                <a16:creationId xmlns:a16="http://schemas.microsoft.com/office/drawing/2014/main" id="{793E1F0A-337F-4BF0-A3A8-2BB30976F944}"/>
              </a:ext>
            </a:extLst>
          </p:cNvPr>
          <p:cNvSpPr txBox="1"/>
          <p:nvPr/>
        </p:nvSpPr>
        <p:spPr>
          <a:xfrm>
            <a:off x="7152128" y="3761924"/>
            <a:ext cx="797314" cy="230832"/>
          </a:xfrm>
          <a:prstGeom prst="rect">
            <a:avLst/>
          </a:prstGeom>
          <a:noFill/>
        </p:spPr>
        <p:txBody>
          <a:bodyPr wrap="square" rtlCol="0">
            <a:spAutoFit/>
          </a:bodyPr>
          <a:lstStyle/>
          <a:p>
            <a:r>
              <a:rPr kumimoji="1" lang="ja-JP" altLang="en-US" sz="900" dirty="0"/>
              <a:t>ていきょう</a:t>
            </a:r>
          </a:p>
        </p:txBody>
      </p:sp>
      <p:sp>
        <p:nvSpPr>
          <p:cNvPr id="36" name="角丸四角形 40">
            <a:extLst>
              <a:ext uri="{FF2B5EF4-FFF2-40B4-BE49-F238E27FC236}">
                <a16:creationId xmlns:a16="http://schemas.microsoft.com/office/drawing/2014/main" id="{63CC9723-A6F1-4C6D-A53F-2D0F59D5E534}"/>
              </a:ext>
            </a:extLst>
          </p:cNvPr>
          <p:cNvSpPr/>
          <p:nvPr/>
        </p:nvSpPr>
        <p:spPr>
          <a:xfrm flipH="1">
            <a:off x="2204514" y="3307164"/>
            <a:ext cx="380546" cy="11902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pPr>
            <a:r>
              <a:rPr lang="ja-JP" altLang="en-US" sz="600" dirty="0">
                <a:solidFill>
                  <a:schemeClr val="tx1"/>
                </a:solidFill>
                <a:latin typeface="+mn-ea"/>
              </a:rPr>
              <a:t>およ</a:t>
            </a:r>
          </a:p>
        </p:txBody>
      </p:sp>
      <p:sp>
        <p:nvSpPr>
          <p:cNvPr id="37" name="角丸四角形 40">
            <a:extLst>
              <a:ext uri="{FF2B5EF4-FFF2-40B4-BE49-F238E27FC236}">
                <a16:creationId xmlns:a16="http://schemas.microsoft.com/office/drawing/2014/main" id="{964DC684-6AD8-4FD4-8F8B-BC508FFDDF34}"/>
              </a:ext>
            </a:extLst>
          </p:cNvPr>
          <p:cNvSpPr/>
          <p:nvPr/>
        </p:nvSpPr>
        <p:spPr>
          <a:xfrm flipH="1">
            <a:off x="2515261" y="3297525"/>
            <a:ext cx="1128095" cy="13030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pPr>
            <a:r>
              <a:rPr lang="ja-JP" altLang="en-US" sz="600" dirty="0" err="1">
                <a:solidFill>
                  <a:schemeClr val="tx1"/>
                </a:solidFill>
                <a:latin typeface="+mn-ea"/>
              </a:rPr>
              <a:t>ざい</a:t>
            </a:r>
            <a:r>
              <a:rPr lang="ja-JP" altLang="en-US" sz="600" dirty="0">
                <a:solidFill>
                  <a:schemeClr val="tx1"/>
                </a:solidFill>
                <a:latin typeface="+mn-ea"/>
              </a:rPr>
              <a:t>せいとうゆうしけいかく</a:t>
            </a:r>
          </a:p>
        </p:txBody>
      </p:sp>
      <p:sp>
        <p:nvSpPr>
          <p:cNvPr id="39" name="Rectangle 36">
            <a:extLst>
              <a:ext uri="{FF2B5EF4-FFF2-40B4-BE49-F238E27FC236}">
                <a16:creationId xmlns:a16="http://schemas.microsoft.com/office/drawing/2014/main" id="{43211AFC-C91C-49CE-ADF9-119ACE6C0BBA}"/>
              </a:ext>
            </a:extLst>
          </p:cNvPr>
          <p:cNvSpPr>
            <a:spLocks noChangeArrowheads="1"/>
          </p:cNvSpPr>
          <p:nvPr/>
        </p:nvSpPr>
        <p:spPr bwMode="auto">
          <a:xfrm>
            <a:off x="2289680" y="2593268"/>
            <a:ext cx="1929128" cy="380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defTabSz="838413" eaLnBrk="1" hangingPunct="1">
              <a:lnSpc>
                <a:spcPct val="120000"/>
              </a:lnSpc>
              <a:defRPr/>
            </a:pPr>
            <a:r>
              <a:rPr lang="ja-JP" altLang="en-US" spc="180" dirty="0">
                <a:latin typeface="HGPｺﾞｼｯｸE"/>
                <a:ea typeface="HGPｺﾞｼｯｸE"/>
              </a:rPr>
              <a:t>約　　　　　億円</a:t>
            </a:r>
            <a:endParaRPr lang="ja-JP" altLang="en-US" sz="2400" spc="180" dirty="0">
              <a:latin typeface="HGPｺﾞｼｯｸE"/>
              <a:ea typeface="HGPｺﾞｼｯｸE"/>
            </a:endParaRPr>
          </a:p>
        </p:txBody>
      </p:sp>
    </p:spTree>
    <p:extLst>
      <p:ext uri="{BB962C8B-B14F-4D97-AF65-F5344CB8AC3E}">
        <p14:creationId xmlns:p14="http://schemas.microsoft.com/office/powerpoint/2010/main" val="1030883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fade">
                                      <p:cBhvr>
                                        <p:cTn id="10" dur="500"/>
                                        <p:tgtEl>
                                          <p:spTgt spid="4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500"/>
                                        <p:tgtEl>
                                          <p:spTgt spid="2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500"/>
                                        <p:tgtEl>
                                          <p:spTgt spid="3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42" grpId="0"/>
      <p:bldP spid="26" grpId="0"/>
      <p:bldP spid="27" grpId="0"/>
      <p:bldP spid="31" grpId="0"/>
      <p:bldP spid="3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descr="挿絵 が含まれている画像&#10;&#10;自動的に生成された説明">
            <a:extLst>
              <a:ext uri="{FF2B5EF4-FFF2-40B4-BE49-F238E27FC236}">
                <a16:creationId xmlns:a16="http://schemas.microsoft.com/office/drawing/2014/main" id="{D46391B4-ED55-9D87-6DBA-31A6272C192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356040" y="479362"/>
            <a:ext cx="1833650" cy="1899978"/>
          </a:xfrm>
          <a:prstGeom prst="rect">
            <a:avLst/>
          </a:prstGeom>
        </p:spPr>
      </p:pic>
      <p:sp>
        <p:nvSpPr>
          <p:cNvPr id="2" name="スライド番号プレースホルダー 1">
            <a:extLst>
              <a:ext uri="{FF2B5EF4-FFF2-40B4-BE49-F238E27FC236}">
                <a16:creationId xmlns:a16="http://schemas.microsoft.com/office/drawing/2014/main" id="{1E35A135-4258-D4A9-4F27-C89B4F3B6673}"/>
              </a:ext>
            </a:extLst>
          </p:cNvPr>
          <p:cNvSpPr>
            <a:spLocks noGrp="1"/>
          </p:cNvSpPr>
          <p:nvPr>
            <p:ph type="sldNum" sz="quarter" idx="4"/>
          </p:nvPr>
        </p:nvSpPr>
        <p:spPr/>
        <p:txBody>
          <a:bodyPr/>
          <a:lstStyle/>
          <a:p>
            <a:pPr>
              <a:defRPr/>
            </a:pPr>
            <a:fld id="{A21AC8FD-592B-4297-9EAB-520742DB55C5}" type="slidenum">
              <a:rPr lang="en-US" altLang="ja-JP" smtClean="0"/>
              <a:pPr>
                <a:defRPr/>
              </a:pPr>
              <a:t>16</a:t>
            </a:fld>
            <a:endParaRPr lang="en-US" altLang="ja-JP"/>
          </a:p>
        </p:txBody>
      </p:sp>
      <p:sp>
        <p:nvSpPr>
          <p:cNvPr id="6" name="Text Box 12">
            <a:extLst>
              <a:ext uri="{FF2B5EF4-FFF2-40B4-BE49-F238E27FC236}">
                <a16:creationId xmlns:a16="http://schemas.microsoft.com/office/drawing/2014/main" id="{38B9F707-1541-7628-19F8-BEC1890FC9EC}"/>
              </a:ext>
            </a:extLst>
          </p:cNvPr>
          <p:cNvSpPr txBox="1">
            <a:spLocks noChangeArrowheads="1"/>
          </p:cNvSpPr>
          <p:nvPr/>
        </p:nvSpPr>
        <p:spPr bwMode="auto">
          <a:xfrm>
            <a:off x="843129" y="75788"/>
            <a:ext cx="334418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dirty="0">
                <a:solidFill>
                  <a:srgbClr val="FFFFFF"/>
                </a:solidFill>
                <a:latin typeface="HGPｺﾞｼｯｸE" panose="020B0900000000000000" pitchFamily="50" charset="-128"/>
                <a:ea typeface="HGPｺﾞｼｯｸE" panose="020B0900000000000000" pitchFamily="50" charset="-128"/>
              </a:rPr>
              <a:t>税金は大切なもの</a:t>
            </a:r>
          </a:p>
        </p:txBody>
      </p:sp>
      <p:sp>
        <p:nvSpPr>
          <p:cNvPr id="7" name="Rectangle 26">
            <a:extLst>
              <a:ext uri="{FF2B5EF4-FFF2-40B4-BE49-F238E27FC236}">
                <a16:creationId xmlns:a16="http://schemas.microsoft.com/office/drawing/2014/main" id="{E29C6857-79CD-28D7-38B3-025F7F0D9D39}"/>
              </a:ext>
            </a:extLst>
          </p:cNvPr>
          <p:cNvSpPr>
            <a:spLocks noChangeArrowheads="1"/>
          </p:cNvSpPr>
          <p:nvPr/>
        </p:nvSpPr>
        <p:spPr bwMode="white">
          <a:xfrm>
            <a:off x="188489" y="957023"/>
            <a:ext cx="8776123" cy="1948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l" defTabSz="914400" rtl="0" eaLnBrk="1" fontAlgn="base" latinLnBrk="0" hangingPunct="1">
              <a:lnSpc>
                <a:spcPct val="123000"/>
              </a:lnSpc>
              <a:spcBef>
                <a:spcPct val="0"/>
              </a:spcBef>
              <a:spcAft>
                <a:spcPct val="0"/>
              </a:spcAft>
              <a:buClrTx/>
              <a:buSzTx/>
              <a:buFontTx/>
              <a:buNone/>
              <a:tabLst/>
              <a:defRPr/>
            </a:pPr>
            <a:r>
              <a:rPr kumimoji="1" lang="ja-JP" altLang="en-US" sz="3000" i="0" u="none" strike="noStrike" kern="1200" cap="none" spc="0" normalizeH="0" baseline="0" noProof="0" dirty="0">
                <a:ln>
                  <a:noFill/>
                </a:ln>
                <a:solidFill>
                  <a:srgbClr val="EE7612"/>
                </a:solidFill>
                <a:effectLst/>
                <a:uLnTx/>
                <a:uFillTx/>
                <a:latin typeface="HGPｺﾞｼｯｸE" panose="020B0900000000000000" pitchFamily="50" charset="-128"/>
                <a:ea typeface="HGPｺﾞｼｯｸE" panose="020B0900000000000000" pitchFamily="50" charset="-128"/>
              </a:rPr>
              <a:t>納税は国民の義務</a:t>
            </a:r>
          </a:p>
          <a:p>
            <a:pPr marL="0" marR="0" lvl="0" indent="0" defTabSz="914400" eaLnBrk="1" latinLnBrk="0" hangingPunct="1">
              <a:lnSpc>
                <a:spcPct val="140000"/>
              </a:lnSpc>
              <a:spcBef>
                <a:spcPct val="0"/>
              </a:spcBef>
              <a:buClrTx/>
              <a:buSzTx/>
              <a:buNone/>
              <a:tabLst/>
              <a:defRPr/>
            </a:pPr>
            <a:r>
              <a:rPr lang="ja-JP" altLang="en-US" sz="1700" dirty="0">
                <a:solidFill>
                  <a:srgbClr val="000000"/>
                </a:solidFill>
                <a:latin typeface="HGPｺﾞｼｯｸE" panose="020B0900000000000000" pitchFamily="50" charset="-128"/>
                <a:ea typeface="HGPｺﾞｼｯｸE" panose="020B0900000000000000" pitchFamily="50" charset="-128"/>
              </a:rPr>
              <a:t>税金がないと、わたしたちの生活は成り立たなくなります。</a:t>
            </a:r>
            <a:endParaRPr lang="en-US" altLang="ja-JP" sz="1700" dirty="0">
              <a:solidFill>
                <a:srgbClr val="000000"/>
              </a:solidFill>
              <a:latin typeface="HGPｺﾞｼｯｸE" panose="020B0900000000000000" pitchFamily="50" charset="-128"/>
              <a:ea typeface="HGPｺﾞｼｯｸE" panose="020B0900000000000000" pitchFamily="50" charset="-128"/>
            </a:endParaRPr>
          </a:p>
          <a:p>
            <a:pPr marL="0" marR="0" lvl="0" indent="0" defTabSz="914400" eaLnBrk="1" latinLnBrk="0" hangingPunct="1">
              <a:lnSpc>
                <a:spcPct val="123000"/>
              </a:lnSpc>
              <a:spcBef>
                <a:spcPct val="0"/>
              </a:spcBef>
              <a:buClrTx/>
              <a:buSzTx/>
              <a:buNone/>
              <a:tabLst/>
              <a:defRPr/>
            </a:pPr>
            <a:r>
              <a:rPr lang="ja-JP" altLang="en-US" sz="1700" dirty="0">
                <a:solidFill>
                  <a:srgbClr val="000000"/>
                </a:solidFill>
                <a:latin typeface="HGPｺﾞｼｯｸE" panose="020B0900000000000000" pitchFamily="50" charset="-128"/>
                <a:ea typeface="HGPｺﾞｼｯｸE" panose="020B0900000000000000" pitchFamily="50" charset="-128"/>
              </a:rPr>
              <a:t>税金は、社会の一員として暮らしていくために支払わなければならない</a:t>
            </a:r>
            <a:endParaRPr lang="en-US" altLang="ja-JP" sz="1700" dirty="0">
              <a:solidFill>
                <a:srgbClr val="000000"/>
              </a:solidFill>
              <a:latin typeface="HGPｺﾞｼｯｸE" panose="020B0900000000000000" pitchFamily="50" charset="-128"/>
              <a:ea typeface="HGPｺﾞｼｯｸE" panose="020B0900000000000000" pitchFamily="50" charset="-128"/>
            </a:endParaRPr>
          </a:p>
          <a:p>
            <a:pPr marL="0" marR="0" lvl="0" indent="0" defTabSz="914400" eaLnBrk="1" latinLnBrk="0" hangingPunct="1">
              <a:lnSpc>
                <a:spcPct val="123000"/>
              </a:lnSpc>
              <a:spcBef>
                <a:spcPct val="0"/>
              </a:spcBef>
              <a:buClrTx/>
              <a:buSzTx/>
              <a:buNone/>
              <a:tabLst/>
              <a:defRPr/>
            </a:pPr>
            <a:r>
              <a:rPr lang="ja-JP" altLang="en-US" sz="1700" dirty="0">
                <a:solidFill>
                  <a:srgbClr val="000000"/>
                </a:solidFill>
                <a:latin typeface="HGPｺﾞｼｯｸE" panose="020B0900000000000000" pitchFamily="50" charset="-128"/>
                <a:ea typeface="HGPｺﾞｼｯｸE" panose="020B0900000000000000" pitchFamily="50" charset="-128"/>
              </a:rPr>
              <a:t>会費のようなものです。税金を納めることは、</a:t>
            </a:r>
            <a:r>
              <a:rPr lang="ja-JP" altLang="en-US" sz="1700" spc="-90" dirty="0">
                <a:solidFill>
                  <a:srgbClr val="000000"/>
                </a:solidFill>
                <a:latin typeface="HGPｺﾞｼｯｸE" panose="020B0900000000000000" pitchFamily="50" charset="-128"/>
                <a:ea typeface="HGPｺﾞｼｯｸE" panose="020B0900000000000000" pitchFamily="50" charset="-128"/>
              </a:rPr>
              <a:t>国民の義務として憲法に定められています。</a:t>
            </a:r>
          </a:p>
          <a:p>
            <a:pPr marL="0" marR="0" lvl="0" indent="0" defTabSz="914400" eaLnBrk="1" latinLnBrk="0" hangingPunct="1">
              <a:lnSpc>
                <a:spcPct val="123000"/>
              </a:lnSpc>
              <a:spcBef>
                <a:spcPct val="0"/>
              </a:spcBef>
              <a:buClrTx/>
              <a:buSzTx/>
              <a:buNone/>
              <a:tabLst/>
              <a:defRPr/>
            </a:pPr>
            <a:endParaRPr lang="ja-JP" altLang="en-US" sz="1700" dirty="0">
              <a:solidFill>
                <a:srgbClr val="000000"/>
              </a:solidFill>
              <a:latin typeface="HGPｺﾞｼｯｸE" panose="020B0900000000000000" pitchFamily="50" charset="-128"/>
              <a:ea typeface="HGPｺﾞｼｯｸE" panose="020B0900000000000000" pitchFamily="50" charset="-128"/>
            </a:endParaRPr>
          </a:p>
        </p:txBody>
      </p:sp>
      <p:sp>
        <p:nvSpPr>
          <p:cNvPr id="16" name="テキスト ボックス 15">
            <a:extLst>
              <a:ext uri="{FF2B5EF4-FFF2-40B4-BE49-F238E27FC236}">
                <a16:creationId xmlns:a16="http://schemas.microsoft.com/office/drawing/2014/main" id="{142CA426-BC5D-D1A5-CBDA-1622FDEC62CD}"/>
              </a:ext>
            </a:extLst>
          </p:cNvPr>
          <p:cNvSpPr txBox="1"/>
          <p:nvPr/>
        </p:nvSpPr>
        <p:spPr>
          <a:xfrm>
            <a:off x="878183" y="6493840"/>
            <a:ext cx="7853221" cy="261610"/>
          </a:xfrm>
          <a:prstGeom prst="rect">
            <a:avLst/>
          </a:prstGeom>
          <a:noFill/>
        </p:spPr>
        <p:txBody>
          <a:bodyPr wrap="square" rtlCol="0">
            <a:spAutoFit/>
          </a:bodyPr>
          <a:lstStyle/>
          <a:p>
            <a:r>
              <a:rPr kumimoji="1" lang="ja-JP" altLang="en-US" sz="1100" dirty="0">
                <a:solidFill>
                  <a:srgbClr val="EE7612"/>
                </a:solidFill>
                <a:latin typeface="+mn-ea"/>
                <a:ea typeface="+mn-ea"/>
              </a:rPr>
              <a:t>ふりかえろう</a:t>
            </a:r>
            <a:r>
              <a:rPr kumimoji="1" lang="ja-JP" altLang="en-US" sz="1100" b="1" dirty="0">
                <a:solidFill>
                  <a:srgbClr val="F25044"/>
                </a:solidFill>
                <a:latin typeface="+mn-ea"/>
                <a:ea typeface="+mn-ea"/>
              </a:rPr>
              <a:t>  </a:t>
            </a:r>
            <a:r>
              <a:rPr kumimoji="1" lang="en-US" altLang="ja-JP" sz="1100" dirty="0">
                <a:latin typeface="+mn-lt"/>
                <a:ea typeface="+mn-ea"/>
                <a:hlinkClick r:id="rId3">
                  <a:extLst>
                    <a:ext uri="{A12FA001-AC4F-418D-AE19-62706E023703}">
                      <ahyp:hlinkClr xmlns:ahyp="http://schemas.microsoft.com/office/drawing/2018/hyperlinkcolor" val="tx"/>
                    </a:ext>
                  </a:extLst>
                </a:hlinkClick>
              </a:rPr>
              <a:t>https://www.nta.go.jp/publication/webtaxtv/201503/webtaxtv_wb.html</a:t>
            </a:r>
            <a:r>
              <a:rPr kumimoji="1" lang="ja-JP" altLang="en-US" sz="1100" dirty="0">
                <a:latin typeface="+mn-lt"/>
                <a:ea typeface="+mn-ea"/>
              </a:rPr>
              <a:t>　</a:t>
            </a:r>
            <a:r>
              <a:rPr lang="ja-JP" altLang="en-US" sz="1100" dirty="0">
                <a:latin typeface="+mn-lt"/>
                <a:ea typeface="+mn-ea"/>
              </a:rPr>
              <a:t>（</a:t>
            </a:r>
            <a:r>
              <a:rPr lang="en-US" altLang="ja-JP" sz="1100" dirty="0">
                <a:latin typeface="+mn-lt"/>
                <a:ea typeface="+mn-ea"/>
              </a:rPr>
              <a:t>Web-TAX-TV</a:t>
            </a:r>
            <a:r>
              <a:rPr lang="ja-JP" altLang="en-US" sz="1100" dirty="0">
                <a:latin typeface="+mn-lt"/>
                <a:ea typeface="+mn-ea"/>
              </a:rPr>
              <a:t>）</a:t>
            </a:r>
          </a:p>
        </p:txBody>
      </p:sp>
      <p:pic>
        <p:nvPicPr>
          <p:cNvPr id="18" name="図 17">
            <a:extLst>
              <a:ext uri="{FF2B5EF4-FFF2-40B4-BE49-F238E27FC236}">
                <a16:creationId xmlns:a16="http://schemas.microsoft.com/office/drawing/2014/main" id="{B1EC4643-9EAF-3A26-C6B4-8329764535B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flipH="1">
            <a:off x="6986464" y="4005064"/>
            <a:ext cx="829622" cy="2307922"/>
          </a:xfrm>
          <a:prstGeom prst="rect">
            <a:avLst/>
          </a:prstGeom>
        </p:spPr>
      </p:pic>
      <p:pic>
        <p:nvPicPr>
          <p:cNvPr id="25" name="図 24" descr="人形, おもちゃ, 挿絵 が含まれている画像&#10;&#10;自動的に生成された説明">
            <a:extLst>
              <a:ext uri="{FF2B5EF4-FFF2-40B4-BE49-F238E27FC236}">
                <a16:creationId xmlns:a16="http://schemas.microsoft.com/office/drawing/2014/main" id="{51D215D7-D4C1-2B53-E221-C8B70985183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54118" y="3982175"/>
            <a:ext cx="1096023" cy="2445469"/>
          </a:xfrm>
          <a:prstGeom prst="rect">
            <a:avLst/>
          </a:prstGeom>
        </p:spPr>
      </p:pic>
      <p:grpSp>
        <p:nvGrpSpPr>
          <p:cNvPr id="3" name="グループ化 2">
            <a:extLst>
              <a:ext uri="{FF2B5EF4-FFF2-40B4-BE49-F238E27FC236}">
                <a16:creationId xmlns:a16="http://schemas.microsoft.com/office/drawing/2014/main" id="{DB56C191-E437-19CB-6C59-9E357037B098}"/>
              </a:ext>
            </a:extLst>
          </p:cNvPr>
          <p:cNvGrpSpPr/>
          <p:nvPr/>
        </p:nvGrpSpPr>
        <p:grpSpPr>
          <a:xfrm>
            <a:off x="2393317" y="4144482"/>
            <a:ext cx="2002369" cy="966077"/>
            <a:chOff x="2393317" y="4144482"/>
            <a:chExt cx="2002369" cy="966077"/>
          </a:xfrm>
        </p:grpSpPr>
        <p:sp>
          <p:nvSpPr>
            <p:cNvPr id="26" name="吹き出し: 円形 25">
              <a:extLst>
                <a:ext uri="{FF2B5EF4-FFF2-40B4-BE49-F238E27FC236}">
                  <a16:creationId xmlns:a16="http://schemas.microsoft.com/office/drawing/2014/main" id="{6EB0F155-AA12-08DD-2CF8-A46B29AA0307}"/>
                </a:ext>
              </a:extLst>
            </p:cNvPr>
            <p:cNvSpPr/>
            <p:nvPr/>
          </p:nvSpPr>
          <p:spPr>
            <a:xfrm>
              <a:off x="2393317" y="4144482"/>
              <a:ext cx="2002369" cy="966077"/>
            </a:xfrm>
            <a:prstGeom prst="wedgeEllipseCallout">
              <a:avLst>
                <a:gd name="adj1" fmla="val -46982"/>
                <a:gd name="adj2" fmla="val 48074"/>
              </a:avLst>
            </a:prstGeom>
            <a:solidFill>
              <a:schemeClr val="bg1"/>
            </a:solidFill>
            <a:ln>
              <a:solidFill>
                <a:srgbClr val="FB964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497" name="Text Box 18"/>
            <p:cNvSpPr txBox="1">
              <a:spLocks noChangeArrowheads="1"/>
            </p:cNvSpPr>
            <p:nvPr/>
          </p:nvSpPr>
          <p:spPr bwMode="auto">
            <a:xfrm>
              <a:off x="2719851" y="4247130"/>
              <a:ext cx="142468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400" dirty="0">
                  <a:ea typeface="HGPｺﾞｼｯｸE" panose="020B0900000000000000" pitchFamily="50" charset="-128"/>
                </a:rPr>
                <a:t>税金がなぜ必要かもう一度</a:t>
              </a:r>
              <a:endParaRPr lang="en-US" altLang="ja-JP" sz="1400" dirty="0">
                <a:ea typeface="HGPｺﾞｼｯｸE" panose="020B0900000000000000" pitchFamily="50" charset="-128"/>
              </a:endParaRPr>
            </a:p>
            <a:p>
              <a:pPr eaLnBrk="1" hangingPunct="1">
                <a:spcBef>
                  <a:spcPct val="0"/>
                </a:spcBef>
                <a:buFontTx/>
                <a:buNone/>
              </a:pPr>
              <a:r>
                <a:rPr lang="ja-JP" altLang="en-US" sz="1400" dirty="0">
                  <a:ea typeface="HGPｺﾞｼｯｸE" panose="020B0900000000000000" pitchFamily="50" charset="-128"/>
                </a:rPr>
                <a:t>考えてみよう</a:t>
              </a:r>
            </a:p>
          </p:txBody>
        </p:sp>
      </p:grpSp>
      <p:grpSp>
        <p:nvGrpSpPr>
          <p:cNvPr id="4" name="グループ化 3">
            <a:extLst>
              <a:ext uri="{FF2B5EF4-FFF2-40B4-BE49-F238E27FC236}">
                <a16:creationId xmlns:a16="http://schemas.microsoft.com/office/drawing/2014/main" id="{DE2DB2C9-F2B4-9247-CD4E-3AEA219108A2}"/>
              </a:ext>
            </a:extLst>
          </p:cNvPr>
          <p:cNvGrpSpPr/>
          <p:nvPr/>
        </p:nvGrpSpPr>
        <p:grpSpPr>
          <a:xfrm>
            <a:off x="4617976" y="3948279"/>
            <a:ext cx="2132708" cy="1325425"/>
            <a:chOff x="4617976" y="3948279"/>
            <a:chExt cx="2132708" cy="1325425"/>
          </a:xfrm>
        </p:grpSpPr>
        <p:sp>
          <p:nvSpPr>
            <p:cNvPr id="30" name="吹き出し: 円形 29">
              <a:extLst>
                <a:ext uri="{FF2B5EF4-FFF2-40B4-BE49-F238E27FC236}">
                  <a16:creationId xmlns:a16="http://schemas.microsoft.com/office/drawing/2014/main" id="{EED52A0B-D826-03BB-1685-296CD01ABC5D}"/>
                </a:ext>
              </a:extLst>
            </p:cNvPr>
            <p:cNvSpPr/>
            <p:nvPr/>
          </p:nvSpPr>
          <p:spPr>
            <a:xfrm>
              <a:off x="4617976" y="3948279"/>
              <a:ext cx="2132708" cy="1325425"/>
            </a:xfrm>
            <a:prstGeom prst="wedgeEllipseCallout">
              <a:avLst>
                <a:gd name="adj1" fmla="val 52207"/>
                <a:gd name="adj2" fmla="val 35937"/>
              </a:avLst>
            </a:prstGeom>
            <a:solidFill>
              <a:schemeClr val="bg1"/>
            </a:solidFill>
            <a:ln>
              <a:solidFill>
                <a:srgbClr val="FB964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721" name="Text Box 18">
              <a:extLst>
                <a:ext uri="{FF2B5EF4-FFF2-40B4-BE49-F238E27FC236}">
                  <a16:creationId xmlns:a16="http://schemas.microsoft.com/office/drawing/2014/main" id="{FE9ED80E-CC33-5EA2-00E2-59984B34A703}"/>
                </a:ext>
              </a:extLst>
            </p:cNvPr>
            <p:cNvSpPr txBox="1">
              <a:spLocks noChangeArrowheads="1"/>
            </p:cNvSpPr>
            <p:nvPr/>
          </p:nvSpPr>
          <p:spPr bwMode="auto">
            <a:xfrm>
              <a:off x="4937109" y="4125256"/>
              <a:ext cx="168265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400" dirty="0">
                  <a:ea typeface="HGPｺﾞｼｯｸE" panose="020B0900000000000000" pitchFamily="50" charset="-128"/>
                </a:rPr>
                <a:t>だれがどのように</a:t>
              </a:r>
              <a:endParaRPr lang="en-US" altLang="ja-JP" sz="1400" dirty="0">
                <a:ea typeface="HGPｺﾞｼｯｸE" panose="020B0900000000000000" pitchFamily="50" charset="-128"/>
              </a:endParaRPr>
            </a:p>
            <a:p>
              <a:pPr eaLnBrk="1" hangingPunct="1">
                <a:spcBef>
                  <a:spcPct val="0"/>
                </a:spcBef>
                <a:buFontTx/>
                <a:buNone/>
              </a:pPr>
              <a:r>
                <a:rPr lang="ja-JP" altLang="en-US" sz="1400" dirty="0">
                  <a:ea typeface="HGPｺﾞｼｯｸE" panose="020B0900000000000000" pitchFamily="50" charset="-128"/>
                </a:rPr>
                <a:t>税金の使い道を決めているか</a:t>
              </a:r>
              <a:endParaRPr lang="en-US" altLang="ja-JP" sz="1400" dirty="0">
                <a:ea typeface="HGPｺﾞｼｯｸE" panose="020B0900000000000000" pitchFamily="50" charset="-128"/>
              </a:endParaRPr>
            </a:p>
            <a:p>
              <a:pPr eaLnBrk="1" hangingPunct="1">
                <a:spcBef>
                  <a:spcPct val="0"/>
                </a:spcBef>
                <a:buFontTx/>
                <a:buNone/>
              </a:pPr>
              <a:r>
                <a:rPr lang="ja-JP" altLang="en-US" sz="1400" dirty="0">
                  <a:ea typeface="HGPｺﾞｼｯｸE" panose="020B0900000000000000" pitchFamily="50" charset="-128"/>
                </a:rPr>
                <a:t>調べてみよう</a:t>
              </a:r>
            </a:p>
          </p:txBody>
        </p:sp>
      </p:grpSp>
      <p:sp>
        <p:nvSpPr>
          <p:cNvPr id="11" name="テキスト ボックス 10">
            <a:extLst>
              <a:ext uri="{FF2B5EF4-FFF2-40B4-BE49-F238E27FC236}">
                <a16:creationId xmlns:a16="http://schemas.microsoft.com/office/drawing/2014/main" id="{FAE08AB7-98A5-86F1-A8E3-34E814022077}"/>
              </a:ext>
            </a:extLst>
          </p:cNvPr>
          <p:cNvSpPr txBox="1"/>
          <p:nvPr/>
        </p:nvSpPr>
        <p:spPr>
          <a:xfrm>
            <a:off x="312599" y="848581"/>
            <a:ext cx="780213" cy="276999"/>
          </a:xfrm>
          <a:prstGeom prst="rect">
            <a:avLst/>
          </a:prstGeom>
          <a:noFill/>
        </p:spPr>
        <p:txBody>
          <a:bodyPr wrap="square">
            <a:spAutoFit/>
          </a:bodyPr>
          <a:lstStyle/>
          <a:p>
            <a:pPr algn="ctr"/>
            <a:r>
              <a:rPr lang="ja-JP" altLang="en-US" sz="1200" dirty="0">
                <a:solidFill>
                  <a:srgbClr val="EE7612"/>
                </a:solidFill>
                <a:latin typeface="HGPｺﾞｼｯｸE" panose="020B0900000000000000" pitchFamily="50" charset="-128"/>
                <a:ea typeface="HGPｺﾞｼｯｸE" panose="020B0900000000000000" pitchFamily="50" charset="-128"/>
              </a:rPr>
              <a:t>のうぜい</a:t>
            </a:r>
          </a:p>
        </p:txBody>
      </p:sp>
      <p:grpSp>
        <p:nvGrpSpPr>
          <p:cNvPr id="30724" name="グループ化 30723">
            <a:extLst>
              <a:ext uri="{FF2B5EF4-FFF2-40B4-BE49-F238E27FC236}">
                <a16:creationId xmlns:a16="http://schemas.microsoft.com/office/drawing/2014/main" id="{18A4471C-C0CD-5A2F-A3CD-BCF3FF25AB4C}"/>
              </a:ext>
            </a:extLst>
          </p:cNvPr>
          <p:cNvGrpSpPr/>
          <p:nvPr/>
        </p:nvGrpSpPr>
        <p:grpSpPr>
          <a:xfrm>
            <a:off x="179388" y="2759671"/>
            <a:ext cx="8927631" cy="992193"/>
            <a:chOff x="179388" y="2615771"/>
            <a:chExt cx="8927631" cy="992193"/>
          </a:xfrm>
        </p:grpSpPr>
        <p:sp>
          <p:nvSpPr>
            <p:cNvPr id="12" name="正方形/長方形 11">
              <a:extLst>
                <a:ext uri="{FF2B5EF4-FFF2-40B4-BE49-F238E27FC236}">
                  <a16:creationId xmlns:a16="http://schemas.microsoft.com/office/drawing/2014/main" id="{60ED18C7-EE4A-5C3A-168A-79E957B96D16}"/>
                </a:ext>
              </a:extLst>
            </p:cNvPr>
            <p:cNvSpPr/>
            <p:nvPr/>
          </p:nvSpPr>
          <p:spPr bwMode="auto">
            <a:xfrm>
              <a:off x="179388" y="2615771"/>
              <a:ext cx="8776123" cy="992192"/>
            </a:xfrm>
            <a:prstGeom prst="rect">
              <a:avLst/>
            </a:prstGeom>
            <a:solidFill>
              <a:srgbClr val="FFFFFF"/>
            </a:solidFill>
            <a:ln w="9525" cap="flat" cmpd="sng" algn="ctr">
              <a:solidFill>
                <a:srgbClr val="FB964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2400" b="0" i="0" u="none" strike="noStrike" kern="0" cap="none" spc="0" normalizeH="0" baseline="0" noProof="0" dirty="0">
                <a:ln>
                  <a:noFill/>
                </a:ln>
                <a:solidFill>
                  <a:srgbClr val="000000"/>
                </a:solidFill>
                <a:effectLst/>
                <a:uLnTx/>
                <a:uFillTx/>
                <a:latin typeface="+mn-ea"/>
              </a:endParaRPr>
            </a:p>
          </p:txBody>
        </p:sp>
        <p:sp>
          <p:nvSpPr>
            <p:cNvPr id="13" name="正方形/長方形 12">
              <a:extLst>
                <a:ext uri="{FF2B5EF4-FFF2-40B4-BE49-F238E27FC236}">
                  <a16:creationId xmlns:a16="http://schemas.microsoft.com/office/drawing/2014/main" id="{74A55676-92D5-1603-9678-E12EA3E2FB47}"/>
                </a:ext>
              </a:extLst>
            </p:cNvPr>
            <p:cNvSpPr/>
            <p:nvPr/>
          </p:nvSpPr>
          <p:spPr bwMode="auto">
            <a:xfrm>
              <a:off x="179389" y="2615771"/>
              <a:ext cx="2019701" cy="992193"/>
            </a:xfrm>
            <a:prstGeom prst="rect">
              <a:avLst/>
            </a:prstGeom>
            <a:solidFill>
              <a:srgbClr val="FB964B"/>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1" hangingPunct="1"/>
              <a:r>
                <a:rPr lang="ja-JP" altLang="en-US" sz="2000" spc="120" dirty="0">
                  <a:solidFill>
                    <a:srgbClr val="FFFFFF"/>
                  </a:solidFill>
                  <a:latin typeface="HGPｺﾞｼｯｸE"/>
                  <a:ea typeface="HGPｺﾞｼｯｸE"/>
                </a:rPr>
                <a:t>日本国憲法</a:t>
              </a:r>
              <a:endParaRPr lang="en-US" altLang="ja-JP" sz="2000" spc="120" dirty="0">
                <a:solidFill>
                  <a:srgbClr val="FFFFFF"/>
                </a:solidFill>
                <a:latin typeface="HGPｺﾞｼｯｸE"/>
                <a:ea typeface="HGPｺﾞｼｯｸE"/>
              </a:endParaRPr>
            </a:p>
            <a:p>
              <a:pPr algn="ctr" eaLnBrk="1" hangingPunct="1"/>
              <a:r>
                <a:rPr lang="ja-JP" altLang="en-US" spc="120" dirty="0">
                  <a:solidFill>
                    <a:srgbClr val="FFFFFF"/>
                  </a:solidFill>
                  <a:latin typeface="HGPｺﾞｼｯｸE"/>
                  <a:ea typeface="HGPｺﾞｼｯｸE"/>
                </a:rPr>
                <a:t>第</a:t>
              </a:r>
              <a:r>
                <a:rPr lang="ja-JP" altLang="en-US" sz="2000" spc="120" dirty="0">
                  <a:solidFill>
                    <a:srgbClr val="FFFFFF"/>
                  </a:solidFill>
                  <a:latin typeface="HGPｺﾞｼｯｸE"/>
                  <a:ea typeface="HGPｺﾞｼｯｸE"/>
                </a:rPr>
                <a:t>３０</a:t>
              </a:r>
              <a:r>
                <a:rPr lang="ja-JP" altLang="en-US" spc="120" dirty="0">
                  <a:solidFill>
                    <a:srgbClr val="FFFFFF"/>
                  </a:solidFill>
                  <a:latin typeface="HGPｺﾞｼｯｸE"/>
                  <a:ea typeface="HGPｺﾞｼｯｸE"/>
                </a:rPr>
                <a:t>条</a:t>
              </a:r>
              <a:endParaRPr lang="ja-JP" altLang="en-US" sz="2000" spc="120" dirty="0">
                <a:solidFill>
                  <a:srgbClr val="FFFFFF"/>
                </a:solidFill>
                <a:latin typeface="HGPｺﾞｼｯｸE"/>
                <a:ea typeface="HGPｺﾞｼｯｸE"/>
              </a:endParaRPr>
            </a:p>
          </p:txBody>
        </p:sp>
        <p:sp>
          <p:nvSpPr>
            <p:cNvPr id="14" name="Rectangle 36">
              <a:extLst>
                <a:ext uri="{FF2B5EF4-FFF2-40B4-BE49-F238E27FC236}">
                  <a16:creationId xmlns:a16="http://schemas.microsoft.com/office/drawing/2014/main" id="{866DA002-FF9C-911A-59C5-56CF9329E6AA}"/>
                </a:ext>
              </a:extLst>
            </p:cNvPr>
            <p:cNvSpPr>
              <a:spLocks noChangeArrowheads="1"/>
            </p:cNvSpPr>
            <p:nvPr/>
          </p:nvSpPr>
          <p:spPr bwMode="auto">
            <a:xfrm>
              <a:off x="2145818" y="2755207"/>
              <a:ext cx="6961201" cy="784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defTabSz="838413" eaLnBrk="1" hangingPunct="1">
                <a:lnSpc>
                  <a:spcPct val="120000"/>
                </a:lnSpc>
                <a:defRPr/>
              </a:pPr>
              <a:r>
                <a:rPr lang="ja-JP" altLang="en-US" sz="2100" spc="130" dirty="0">
                  <a:solidFill>
                    <a:srgbClr val="EE7612"/>
                  </a:solidFill>
                  <a:latin typeface="HGPｺﾞｼｯｸE"/>
                  <a:ea typeface="HGPｺﾞｼｯｸE"/>
                </a:rPr>
                <a:t>国民は、法律の定めるところにより、納税の義務を負ふ。</a:t>
              </a:r>
              <a:endParaRPr lang="en-US" altLang="ja-JP" sz="2100" spc="130" dirty="0">
                <a:solidFill>
                  <a:srgbClr val="EE7612"/>
                </a:solidFill>
                <a:latin typeface="HGPｺﾞｼｯｸE"/>
                <a:ea typeface="HGPｺﾞｼｯｸE"/>
              </a:endParaRPr>
            </a:p>
            <a:p>
              <a:pPr algn="ctr" defTabSz="838413" eaLnBrk="1" hangingPunct="1">
                <a:lnSpc>
                  <a:spcPct val="120000"/>
                </a:lnSpc>
                <a:defRPr/>
              </a:pPr>
              <a:r>
                <a:rPr lang="ja-JP" altLang="en-US" sz="1900" spc="180" dirty="0">
                  <a:solidFill>
                    <a:srgbClr val="EE7612"/>
                  </a:solidFill>
                  <a:latin typeface="HGPｺﾞｼｯｸE"/>
                  <a:ea typeface="HGPｺﾞｼｯｸE"/>
                </a:rPr>
                <a:t>（納税の義務）</a:t>
              </a:r>
            </a:p>
          </p:txBody>
        </p:sp>
      </p:grpSp>
      <p:sp>
        <p:nvSpPr>
          <p:cNvPr id="5" name="テキスト ボックス 4">
            <a:extLst>
              <a:ext uri="{FF2B5EF4-FFF2-40B4-BE49-F238E27FC236}">
                <a16:creationId xmlns:a16="http://schemas.microsoft.com/office/drawing/2014/main" id="{337CCB1E-8967-D4B2-10BE-A9B047CA5F43}"/>
              </a:ext>
            </a:extLst>
          </p:cNvPr>
          <p:cNvSpPr txBox="1"/>
          <p:nvPr/>
        </p:nvSpPr>
        <p:spPr>
          <a:xfrm>
            <a:off x="2882898" y="2110884"/>
            <a:ext cx="504056" cy="229678"/>
          </a:xfrm>
          <a:prstGeom prst="rect">
            <a:avLst/>
          </a:prstGeom>
          <a:noFill/>
        </p:spPr>
        <p:txBody>
          <a:bodyPr wrap="square" rtlCol="0">
            <a:spAutoFit/>
          </a:bodyPr>
          <a:lstStyle/>
          <a:p>
            <a:pPr algn="ctr">
              <a:lnSpc>
                <a:spcPct val="130000"/>
              </a:lnSpc>
            </a:pPr>
            <a:r>
              <a:rPr kumimoji="1" lang="ja-JP" altLang="en-US" sz="800" dirty="0">
                <a:latin typeface="HGPｺﾞｼｯｸE" panose="020B0900000000000000" pitchFamily="50" charset="-128"/>
                <a:ea typeface="HGPｺﾞｼｯｸE" panose="020B0900000000000000" pitchFamily="50" charset="-128"/>
              </a:rPr>
              <a:t>おさ</a:t>
            </a:r>
          </a:p>
        </p:txBody>
      </p:sp>
      <p:sp>
        <p:nvSpPr>
          <p:cNvPr id="24" name="テキスト ボックス 23">
            <a:extLst>
              <a:ext uri="{FF2B5EF4-FFF2-40B4-BE49-F238E27FC236}">
                <a16:creationId xmlns:a16="http://schemas.microsoft.com/office/drawing/2014/main" id="{D215CDBA-CE85-49FC-AEA9-060C1C5EF02E}"/>
              </a:ext>
            </a:extLst>
          </p:cNvPr>
          <p:cNvSpPr txBox="1"/>
          <p:nvPr/>
        </p:nvSpPr>
        <p:spPr>
          <a:xfrm>
            <a:off x="5712905" y="2129934"/>
            <a:ext cx="624702" cy="229678"/>
          </a:xfrm>
          <a:prstGeom prst="rect">
            <a:avLst/>
          </a:prstGeom>
          <a:noFill/>
        </p:spPr>
        <p:txBody>
          <a:bodyPr wrap="square" rtlCol="0">
            <a:spAutoFit/>
          </a:bodyPr>
          <a:lstStyle/>
          <a:p>
            <a:pPr algn="ctr">
              <a:lnSpc>
                <a:spcPct val="130000"/>
              </a:lnSpc>
            </a:pPr>
            <a:r>
              <a:rPr kumimoji="1" lang="ja-JP" altLang="en-US" sz="800" dirty="0">
                <a:latin typeface="HGPｺﾞｼｯｸE" panose="020B0900000000000000" pitchFamily="50" charset="-128"/>
                <a:ea typeface="HGPｺﾞｼｯｸE" panose="020B0900000000000000" pitchFamily="50" charset="-128"/>
              </a:rPr>
              <a:t>けんぽう</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30724"/>
                                        </p:tgtEl>
                                        <p:attrNameLst>
                                          <p:attrName>style.visibility</p:attrName>
                                        </p:attrNameLst>
                                      </p:cBhvr>
                                      <p:to>
                                        <p:strVal val="visible"/>
                                      </p:to>
                                    </p:set>
                                    <p:animEffect transition="in" filter="fade">
                                      <p:cBhvr>
                                        <p:cTn id="16" dur="500"/>
                                        <p:tgtEl>
                                          <p:spTgt spid="3072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childTnLst>
                                </p:cTn>
                              </p:par>
                              <p:par>
                                <p:cTn id="20" presetID="10"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par>
                          <p:cTn id="23" fill="hold">
                            <p:stCondLst>
                              <p:cond delay="500"/>
                            </p:stCondLst>
                            <p:childTnLst>
                              <p:par>
                                <p:cTn id="24" presetID="10" presetClass="entr" presetSubtype="0" fill="hold" nodeType="afterEffect">
                                  <p:stCondLst>
                                    <p:cond delay="20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600"/>
                                        <p:tgtEl>
                                          <p:spTgt spid="25"/>
                                        </p:tgtEl>
                                      </p:cBhvr>
                                    </p:animEffect>
                                  </p:childTnLst>
                                </p:cTn>
                              </p:par>
                              <p:par>
                                <p:cTn id="27" presetID="10" presetClass="entr" presetSubtype="0" fill="hold" nodeType="withEffect">
                                  <p:stCondLst>
                                    <p:cond delay="20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600"/>
                                        <p:tgtEl>
                                          <p:spTgt spid="18"/>
                                        </p:tgtEl>
                                      </p:cBhvr>
                                    </p:animEffect>
                                  </p:childTnLst>
                                </p:cTn>
                              </p:par>
                            </p:childTnLst>
                          </p:cTn>
                        </p:par>
                        <p:par>
                          <p:cTn id="30" fill="hold">
                            <p:stCondLst>
                              <p:cond delay="1300"/>
                            </p:stCondLst>
                            <p:childTnLst>
                              <p:par>
                                <p:cTn id="31" presetID="10"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500"/>
                                        <p:tgtEl>
                                          <p:spTgt spid="3"/>
                                        </p:tgtEl>
                                      </p:cBhvr>
                                    </p:animEffect>
                                  </p:childTnLst>
                                </p:cTn>
                              </p:par>
                            </p:childTnLst>
                          </p:cTn>
                        </p:par>
                        <p:par>
                          <p:cTn id="34" fill="hold">
                            <p:stCondLst>
                              <p:cond delay="1800"/>
                            </p:stCondLst>
                            <p:childTnLst>
                              <p:par>
                                <p:cTn id="35" presetID="10" presetClass="entr" presetSubtype="0"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5" grpId="0"/>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2">
            <a:extLst>
              <a:ext uri="{FF2B5EF4-FFF2-40B4-BE49-F238E27FC236}">
                <a16:creationId xmlns:a16="http://schemas.microsoft.com/office/drawing/2014/main" id="{32CBCF62-EB6A-4753-B8FB-4C32AF1F5EF5}"/>
              </a:ext>
            </a:extLst>
          </p:cNvPr>
          <p:cNvSpPr txBox="1">
            <a:spLocks noChangeArrowheads="1"/>
          </p:cNvSpPr>
          <p:nvPr/>
        </p:nvSpPr>
        <p:spPr bwMode="auto">
          <a:xfrm>
            <a:off x="843129" y="75788"/>
            <a:ext cx="253627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dirty="0">
                <a:solidFill>
                  <a:srgbClr val="FFFFFF"/>
                </a:solidFill>
                <a:latin typeface="HGPｺﾞｼｯｸE" panose="020B0900000000000000" pitchFamily="50" charset="-128"/>
                <a:ea typeface="HGPｺﾞｼｯｸE" panose="020B0900000000000000" pitchFamily="50" charset="-128"/>
              </a:rPr>
              <a:t>学習を終えて</a:t>
            </a:r>
          </a:p>
        </p:txBody>
      </p:sp>
      <p:sp>
        <p:nvSpPr>
          <p:cNvPr id="3" name="Rectangle 26">
            <a:extLst>
              <a:ext uri="{FF2B5EF4-FFF2-40B4-BE49-F238E27FC236}">
                <a16:creationId xmlns:a16="http://schemas.microsoft.com/office/drawing/2014/main" id="{218E5E7B-6737-4C55-9F76-21548D15F9DF}"/>
              </a:ext>
            </a:extLst>
          </p:cNvPr>
          <p:cNvSpPr>
            <a:spLocks noChangeArrowheads="1"/>
          </p:cNvSpPr>
          <p:nvPr/>
        </p:nvSpPr>
        <p:spPr bwMode="white">
          <a:xfrm>
            <a:off x="188489" y="957023"/>
            <a:ext cx="8776123" cy="770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defTabSz="914400" eaLnBrk="1" latinLnBrk="0" hangingPunct="1">
              <a:lnSpc>
                <a:spcPct val="140000"/>
              </a:lnSpc>
              <a:spcBef>
                <a:spcPct val="0"/>
              </a:spcBef>
              <a:buClrTx/>
              <a:buSzTx/>
              <a:buNone/>
              <a:tabLst/>
              <a:defRPr/>
            </a:pPr>
            <a:r>
              <a:rPr lang="ja-JP" altLang="en-US" sz="1700" dirty="0">
                <a:solidFill>
                  <a:srgbClr val="000000"/>
                </a:solidFill>
                <a:latin typeface="HGPｺﾞｼｯｸE" panose="020B0900000000000000" pitchFamily="50" charset="-128"/>
                <a:ea typeface="HGPｺﾞｼｯｸE" panose="020B0900000000000000" pitchFamily="50" charset="-128"/>
              </a:rPr>
              <a:t>税の学習を通して分かったこと、気付いたこと、もっとくわしく知りたいと思ったことなどを入力してみましょう。</a:t>
            </a:r>
          </a:p>
        </p:txBody>
      </p:sp>
      <p:sp>
        <p:nvSpPr>
          <p:cNvPr id="4" name="テキスト ボックス 3">
            <a:extLst>
              <a:ext uri="{FF2B5EF4-FFF2-40B4-BE49-F238E27FC236}">
                <a16:creationId xmlns:a16="http://schemas.microsoft.com/office/drawing/2014/main" id="{3215C012-9062-4AA8-8BD7-D22FACC25F70}"/>
              </a:ext>
            </a:extLst>
          </p:cNvPr>
          <p:cNvSpPr txBox="1">
            <a:spLocks/>
          </p:cNvSpPr>
          <p:nvPr/>
        </p:nvSpPr>
        <p:spPr>
          <a:xfrm>
            <a:off x="497133" y="1824089"/>
            <a:ext cx="8172000" cy="3780000"/>
          </a:xfrm>
          <a:prstGeom prst="rect">
            <a:avLst/>
          </a:prstGeom>
          <a:noFill/>
          <a:ln w="9525">
            <a:solidFill>
              <a:srgbClr val="E97436"/>
            </a:solidFill>
            <a:prstDash val="dash"/>
          </a:ln>
        </p:spPr>
        <p:txBody>
          <a:bodyPr wrap="square" rtlCol="0">
            <a:noAutofit/>
          </a:bodyPr>
          <a:lstStyle/>
          <a:p>
            <a:r>
              <a:rPr kumimoji="1" lang="ja-JP" altLang="en-US" dirty="0"/>
              <a:t>（自由入力スペース）</a:t>
            </a:r>
            <a:endParaRPr kumimoji="1" lang="en-US" altLang="ja-JP" dirty="0"/>
          </a:p>
          <a:p>
            <a:r>
              <a:rPr kumimoji="1" lang="ja-JP" altLang="en-US" dirty="0"/>
              <a:t>　</a:t>
            </a:r>
            <a:endParaRPr kumimoji="1" lang="en-US" altLang="ja-JP" dirty="0"/>
          </a:p>
        </p:txBody>
      </p:sp>
      <p:sp>
        <p:nvSpPr>
          <p:cNvPr id="5" name="スライド番号プレースホルダー 1">
            <a:extLst>
              <a:ext uri="{FF2B5EF4-FFF2-40B4-BE49-F238E27FC236}">
                <a16:creationId xmlns:a16="http://schemas.microsoft.com/office/drawing/2014/main" id="{D52CFAD3-D8B5-4A94-B006-22B9909B79C5}"/>
              </a:ext>
            </a:extLst>
          </p:cNvPr>
          <p:cNvSpPr>
            <a:spLocks noGrp="1"/>
          </p:cNvSpPr>
          <p:nvPr>
            <p:ph type="sldNum" sz="quarter" idx="4"/>
          </p:nvPr>
        </p:nvSpPr>
        <p:spPr>
          <a:xfrm>
            <a:off x="8628484" y="6574636"/>
            <a:ext cx="419472" cy="189374"/>
          </a:xfrm>
        </p:spPr>
        <p:txBody>
          <a:bodyPr/>
          <a:lstStyle/>
          <a:p>
            <a:pPr>
              <a:defRPr/>
            </a:pPr>
            <a:fld id="{A21AC8FD-592B-4297-9EAB-520742DB55C5}" type="slidenum">
              <a:rPr lang="en-US" altLang="ja-JP" smtClean="0"/>
              <a:pPr>
                <a:defRPr/>
              </a:pPr>
              <a:t>17</a:t>
            </a:fld>
            <a:endParaRPr lang="en-US" altLang="ja-JP"/>
          </a:p>
        </p:txBody>
      </p:sp>
      <p:pic>
        <p:nvPicPr>
          <p:cNvPr id="8" name="図 7">
            <a:extLst>
              <a:ext uri="{FF2B5EF4-FFF2-40B4-BE49-F238E27FC236}">
                <a16:creationId xmlns:a16="http://schemas.microsoft.com/office/drawing/2014/main" id="{EA9C30D4-96EF-49B2-AC49-6D6C83420F6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6324600" y="4976974"/>
            <a:ext cx="2093509" cy="1597662"/>
          </a:xfrm>
          <a:prstGeom prst="rect">
            <a:avLst/>
          </a:prstGeom>
        </p:spPr>
      </p:pic>
    </p:spTree>
    <p:extLst>
      <p:ext uri="{BB962C8B-B14F-4D97-AF65-F5344CB8AC3E}">
        <p14:creationId xmlns:p14="http://schemas.microsoft.com/office/powerpoint/2010/main" val="31458779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フリーフォーム: 図形 7">
            <a:extLst>
              <a:ext uri="{FF2B5EF4-FFF2-40B4-BE49-F238E27FC236}">
                <a16:creationId xmlns:a16="http://schemas.microsoft.com/office/drawing/2014/main" id="{F2755E1D-94EC-109C-AFD3-AF974C492594}"/>
              </a:ext>
            </a:extLst>
          </p:cNvPr>
          <p:cNvSpPr/>
          <p:nvPr/>
        </p:nvSpPr>
        <p:spPr>
          <a:xfrm>
            <a:off x="1997371" y="1476306"/>
            <a:ext cx="590747" cy="3752989"/>
          </a:xfrm>
          <a:custGeom>
            <a:avLst/>
            <a:gdLst>
              <a:gd name="connsiteX0" fmla="*/ 630194 w 630194"/>
              <a:gd name="connsiteY0" fmla="*/ 0 h 4720281"/>
              <a:gd name="connsiteX1" fmla="*/ 12356 w 630194"/>
              <a:gd name="connsiteY1" fmla="*/ 3447535 h 4720281"/>
              <a:gd name="connsiteX2" fmla="*/ 0 w 630194"/>
              <a:gd name="connsiteY2" fmla="*/ 4213654 h 4720281"/>
              <a:gd name="connsiteX3" fmla="*/ 580767 w 630194"/>
              <a:gd name="connsiteY3" fmla="*/ 4720281 h 4720281"/>
              <a:gd name="connsiteX4" fmla="*/ 630194 w 630194"/>
              <a:gd name="connsiteY4" fmla="*/ 0 h 47202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0194" h="4720281">
                <a:moveTo>
                  <a:pt x="630194" y="0"/>
                </a:moveTo>
                <a:lnTo>
                  <a:pt x="12356" y="3447535"/>
                </a:lnTo>
                <a:lnTo>
                  <a:pt x="0" y="4213654"/>
                </a:lnTo>
                <a:lnTo>
                  <a:pt x="580767" y="4720281"/>
                </a:lnTo>
                <a:lnTo>
                  <a:pt x="630194" y="0"/>
                </a:lnTo>
                <a:close/>
              </a:path>
            </a:pathLst>
          </a:custGeom>
          <a:solidFill>
            <a:srgbClr val="CAF2E3">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p:cNvPicPr>
            <a:picLocks noChangeAspect="1"/>
          </p:cNvPicPr>
          <p:nvPr/>
        </p:nvPicPr>
        <p:blipFill>
          <a:blip r:embed="rId3"/>
          <a:stretch>
            <a:fillRect/>
          </a:stretch>
        </p:blipFill>
        <p:spPr>
          <a:xfrm>
            <a:off x="8358334" y="112671"/>
            <a:ext cx="606279" cy="602069"/>
          </a:xfrm>
          <a:prstGeom prst="rect">
            <a:avLst/>
          </a:prstGeom>
        </p:spPr>
      </p:pic>
      <p:sp>
        <p:nvSpPr>
          <p:cNvPr id="3" name="スライド番号プレースホルダー 2">
            <a:extLst>
              <a:ext uri="{FF2B5EF4-FFF2-40B4-BE49-F238E27FC236}">
                <a16:creationId xmlns:a16="http://schemas.microsoft.com/office/drawing/2014/main" id="{A74ACCB8-77D1-54B0-B4C2-59BCEAC9CFBF}"/>
              </a:ext>
            </a:extLst>
          </p:cNvPr>
          <p:cNvSpPr>
            <a:spLocks noGrp="1"/>
          </p:cNvSpPr>
          <p:nvPr>
            <p:ph type="sldNum" sz="quarter" idx="4"/>
          </p:nvPr>
        </p:nvSpPr>
        <p:spPr/>
        <p:txBody>
          <a:bodyPr/>
          <a:lstStyle/>
          <a:p>
            <a:pPr>
              <a:defRPr/>
            </a:pPr>
            <a:fld id="{A21AC8FD-592B-4297-9EAB-520742DB55C5}" type="slidenum">
              <a:rPr lang="en-US" altLang="ja-JP" smtClean="0"/>
              <a:pPr>
                <a:defRPr/>
              </a:pPr>
              <a:t>18</a:t>
            </a:fld>
            <a:endParaRPr lang="en-US" altLang="ja-JP"/>
          </a:p>
        </p:txBody>
      </p:sp>
      <p:sp>
        <p:nvSpPr>
          <p:cNvPr id="4" name="Text Box 12">
            <a:extLst>
              <a:ext uri="{FF2B5EF4-FFF2-40B4-BE49-F238E27FC236}">
                <a16:creationId xmlns:a16="http://schemas.microsoft.com/office/drawing/2014/main" id="{A3FC479A-1D41-38F0-5DD9-B9ED55D8EC12}"/>
              </a:ext>
            </a:extLst>
          </p:cNvPr>
          <p:cNvSpPr txBox="1">
            <a:spLocks noChangeArrowheads="1"/>
          </p:cNvSpPr>
          <p:nvPr/>
        </p:nvSpPr>
        <p:spPr bwMode="auto">
          <a:xfrm>
            <a:off x="190151" y="914430"/>
            <a:ext cx="8635697" cy="435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130000"/>
              </a:lnSpc>
              <a:spcBef>
                <a:spcPct val="0"/>
              </a:spcBef>
              <a:buNone/>
            </a:pPr>
            <a:r>
              <a:rPr lang="ja-JP" altLang="en-US" sz="1300" dirty="0">
                <a:solidFill>
                  <a:srgbClr val="6560CC"/>
                </a:solidFill>
                <a:latin typeface="HGPｺﾞｼｯｸE" panose="020B0900000000000000" pitchFamily="50" charset="-128"/>
                <a:ea typeface="HGPｺﾞｼｯｸE" panose="020B0900000000000000" pitchFamily="50" charset="-128"/>
              </a:rPr>
              <a:t>税金について、もっとくわしく知りたい人は、</a:t>
            </a:r>
            <a:r>
              <a:rPr lang="ja-JP" altLang="en-US" sz="2000" u="sng" dirty="0">
                <a:solidFill>
                  <a:srgbClr val="FF0000"/>
                </a:solidFill>
                <a:latin typeface="HGPｺﾞｼｯｸE" panose="020B0900000000000000" pitchFamily="50" charset="-128"/>
                <a:ea typeface="HGPｺﾞｼｯｸE" panose="020B0900000000000000" pitchFamily="50" charset="-128"/>
              </a:rPr>
              <a:t>国税庁ホームページの「税の学習コーナー」</a:t>
            </a:r>
            <a:r>
              <a:rPr lang="ja-JP" altLang="en-US" sz="1300" dirty="0">
                <a:solidFill>
                  <a:srgbClr val="6560CC"/>
                </a:solidFill>
                <a:latin typeface="HGPｺﾞｼｯｸE" panose="020B0900000000000000" pitchFamily="50" charset="-128"/>
                <a:ea typeface="HGPｺﾞｼｯｸE" panose="020B0900000000000000" pitchFamily="50" charset="-128"/>
              </a:rPr>
              <a:t>を見てね。</a:t>
            </a:r>
          </a:p>
        </p:txBody>
      </p:sp>
      <p:sp>
        <p:nvSpPr>
          <p:cNvPr id="20" name="Text Box 12">
            <a:extLst>
              <a:ext uri="{FF2B5EF4-FFF2-40B4-BE49-F238E27FC236}">
                <a16:creationId xmlns:a16="http://schemas.microsoft.com/office/drawing/2014/main" id="{FECA7809-FBB5-F8E2-4949-3FB14C801EF3}"/>
              </a:ext>
            </a:extLst>
          </p:cNvPr>
          <p:cNvSpPr txBox="1">
            <a:spLocks noChangeArrowheads="1"/>
          </p:cNvSpPr>
          <p:nvPr/>
        </p:nvSpPr>
        <p:spPr bwMode="auto">
          <a:xfrm>
            <a:off x="2123728" y="75788"/>
            <a:ext cx="332014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dirty="0">
                <a:latin typeface="HGPｺﾞｼｯｸE" panose="020B0900000000000000" pitchFamily="50" charset="-128"/>
                <a:ea typeface="HGPｺﾞｼｯｸE" panose="020B0900000000000000" pitchFamily="50" charset="-128"/>
              </a:rPr>
              <a:t>税の学習コーナー</a:t>
            </a:r>
          </a:p>
        </p:txBody>
      </p:sp>
      <p:sp>
        <p:nvSpPr>
          <p:cNvPr id="6" name="テキスト ボックス 5">
            <a:extLst>
              <a:ext uri="{FF2B5EF4-FFF2-40B4-BE49-F238E27FC236}">
                <a16:creationId xmlns:a16="http://schemas.microsoft.com/office/drawing/2014/main" id="{0F191879-E6E9-EBD3-B266-2ED8CEA0B844}"/>
              </a:ext>
            </a:extLst>
          </p:cNvPr>
          <p:cNvSpPr txBox="1"/>
          <p:nvPr/>
        </p:nvSpPr>
        <p:spPr>
          <a:xfrm>
            <a:off x="878183" y="6493840"/>
            <a:ext cx="7853221" cy="261610"/>
          </a:xfrm>
          <a:prstGeom prst="rect">
            <a:avLst/>
          </a:prstGeom>
          <a:noFill/>
        </p:spPr>
        <p:txBody>
          <a:bodyPr wrap="square" rtlCol="0">
            <a:spAutoFit/>
          </a:bodyPr>
          <a:lstStyle/>
          <a:p>
            <a:r>
              <a:rPr lang="ja-JP" altLang="en-US" sz="1100" dirty="0">
                <a:solidFill>
                  <a:srgbClr val="5F5ACA"/>
                </a:solidFill>
                <a:latin typeface="+mn-ea"/>
                <a:ea typeface="+mn-ea"/>
              </a:rPr>
              <a:t>税の学習コーナー</a:t>
            </a:r>
            <a:r>
              <a:rPr kumimoji="1" lang="ja-JP" altLang="en-US" sz="1100" dirty="0">
                <a:solidFill>
                  <a:srgbClr val="5F5ACA"/>
                </a:solidFill>
                <a:latin typeface="+mn-ea"/>
                <a:ea typeface="+mn-ea"/>
              </a:rPr>
              <a:t>  </a:t>
            </a:r>
            <a:r>
              <a:rPr kumimoji="1" lang="en-US" altLang="ja-JP" sz="1100" dirty="0">
                <a:latin typeface="+mn-lt"/>
                <a:ea typeface="+mn-ea"/>
                <a:hlinkClick r:id="rId4">
                  <a:extLst>
                    <a:ext uri="{A12FA001-AC4F-418D-AE19-62706E023703}">
                      <ahyp:hlinkClr xmlns:ahyp="http://schemas.microsoft.com/office/drawing/2018/hyperlinkcolor" val="tx"/>
                    </a:ext>
                  </a:extLst>
                </a:hlinkClick>
              </a:rPr>
              <a:t>https://www.nta.go.jp/taxes/kids/index.htm</a:t>
            </a:r>
            <a:endParaRPr kumimoji="1" lang="ja-JP" altLang="en-US" sz="1100" dirty="0">
              <a:latin typeface="+mn-ea"/>
              <a:ea typeface="+mn-ea"/>
            </a:endParaRPr>
          </a:p>
        </p:txBody>
      </p:sp>
      <p:pic>
        <p:nvPicPr>
          <p:cNvPr id="11" name="図 10">
            <a:extLst>
              <a:ext uri="{FF2B5EF4-FFF2-40B4-BE49-F238E27FC236}">
                <a16:creationId xmlns:a16="http://schemas.microsoft.com/office/drawing/2014/main" id="{1CD87F4B-5024-486B-963E-7084A2294498}"/>
              </a:ext>
            </a:extLst>
          </p:cNvPr>
          <p:cNvPicPr>
            <a:picLocks noChangeAspect="1"/>
          </p:cNvPicPr>
          <p:nvPr/>
        </p:nvPicPr>
        <p:blipFill>
          <a:blip r:embed="rId5"/>
          <a:stretch>
            <a:fillRect/>
          </a:stretch>
        </p:blipFill>
        <p:spPr>
          <a:xfrm>
            <a:off x="2588118" y="1393174"/>
            <a:ext cx="5624702" cy="4240317"/>
          </a:xfrm>
          <a:prstGeom prst="rect">
            <a:avLst/>
          </a:prstGeom>
          <a:ln w="28575">
            <a:solidFill>
              <a:schemeClr val="tx1"/>
            </a:solidFill>
          </a:ln>
        </p:spPr>
      </p:pic>
      <p:grpSp>
        <p:nvGrpSpPr>
          <p:cNvPr id="15" name="グループ化 14">
            <a:extLst>
              <a:ext uri="{FF2B5EF4-FFF2-40B4-BE49-F238E27FC236}">
                <a16:creationId xmlns:a16="http://schemas.microsoft.com/office/drawing/2014/main" id="{884E93C4-6468-A499-D81E-2ECD41FF4EEF}"/>
              </a:ext>
            </a:extLst>
          </p:cNvPr>
          <p:cNvGrpSpPr/>
          <p:nvPr/>
        </p:nvGrpSpPr>
        <p:grpSpPr>
          <a:xfrm>
            <a:off x="137786" y="4118487"/>
            <a:ext cx="1985942" cy="1110808"/>
            <a:chOff x="127427" y="4832762"/>
            <a:chExt cx="1985942" cy="1110808"/>
          </a:xfrm>
        </p:grpSpPr>
        <p:pic>
          <p:nvPicPr>
            <p:cNvPr id="5" name="図 4">
              <a:extLst>
                <a:ext uri="{FF2B5EF4-FFF2-40B4-BE49-F238E27FC236}">
                  <a16:creationId xmlns:a16="http://schemas.microsoft.com/office/drawing/2014/main" id="{92B19E5D-3A24-E0F4-987A-963335A85661}"/>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27427" y="4852542"/>
              <a:ext cx="1852285" cy="1091028"/>
            </a:xfrm>
            <a:prstGeom prst="rect">
              <a:avLst/>
            </a:prstGeom>
          </p:spPr>
        </p:pic>
        <p:pic>
          <p:nvPicPr>
            <p:cNvPr id="13" name="図 12" descr="パソコンの画面&#10;&#10;自動的に生成された説明">
              <a:extLst>
                <a:ext uri="{FF2B5EF4-FFF2-40B4-BE49-F238E27FC236}">
                  <a16:creationId xmlns:a16="http://schemas.microsoft.com/office/drawing/2014/main" id="{9757840E-9EC9-DF28-F828-59FFF2F48BF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1180" y="4832762"/>
              <a:ext cx="1182189" cy="923962"/>
            </a:xfrm>
            <a:prstGeom prst="rect">
              <a:avLst/>
            </a:prstGeom>
          </p:spPr>
        </p:pic>
        <p:pic>
          <p:nvPicPr>
            <p:cNvPr id="9" name="図 8">
              <a:extLst>
                <a:ext uri="{FF2B5EF4-FFF2-40B4-BE49-F238E27FC236}">
                  <a16:creationId xmlns:a16="http://schemas.microsoft.com/office/drawing/2014/main" id="{FA853EB1-B456-21EE-4CE4-B1A838E97181}"/>
                </a:ext>
              </a:extLst>
            </p:cNvPr>
            <p:cNvPicPr>
              <a:picLocks noChangeAspect="1"/>
            </p:cNvPicPr>
            <p:nvPr/>
          </p:nvPicPr>
          <p:blipFill rotWithShape="1">
            <a:blip r:embed="rId5"/>
            <a:srcRect l="1501" t="1897" r="1674" b="18851"/>
            <a:stretch/>
          </p:blipFill>
          <p:spPr>
            <a:xfrm>
              <a:off x="978769" y="4869160"/>
              <a:ext cx="1085083" cy="669551"/>
            </a:xfrm>
            <a:prstGeom prst="rect">
              <a:avLst/>
            </a:prstGeom>
            <a:ln w="12700">
              <a:solidFill>
                <a:schemeClr val="tx1"/>
              </a:solidFill>
            </a:ln>
          </p:spPr>
        </p:pic>
      </p:grpSp>
      <p:sp>
        <p:nvSpPr>
          <p:cNvPr id="2" name="テキスト ボックス 1">
            <a:extLst>
              <a:ext uri="{FF2B5EF4-FFF2-40B4-BE49-F238E27FC236}">
                <a16:creationId xmlns:a16="http://schemas.microsoft.com/office/drawing/2014/main" id="{379FA090-8866-4E66-8DE2-EBC9954C7637}"/>
              </a:ext>
            </a:extLst>
          </p:cNvPr>
          <p:cNvSpPr txBox="1"/>
          <p:nvPr/>
        </p:nvSpPr>
        <p:spPr>
          <a:xfrm>
            <a:off x="1431554" y="5592247"/>
            <a:ext cx="6066328" cy="901593"/>
          </a:xfrm>
          <a:prstGeom prst="rect">
            <a:avLst/>
          </a:prstGeom>
          <a:noFill/>
        </p:spPr>
        <p:txBody>
          <a:bodyPr wrap="square" rtlCol="0">
            <a:spAutoFit/>
          </a:bodyPr>
          <a:lstStyle/>
          <a:p>
            <a:pPr>
              <a:lnSpc>
                <a:spcPts val="2200"/>
              </a:lnSpc>
            </a:pPr>
            <a:r>
              <a:rPr kumimoji="1" lang="ja-JP" altLang="en-US" sz="1200" dirty="0"/>
              <a:t>この教材についての問合せ先：〒</a:t>
            </a:r>
            <a:r>
              <a:rPr kumimoji="1" lang="en-US" altLang="ja-JP" sz="1200" dirty="0"/>
              <a:t>980-8402</a:t>
            </a:r>
            <a:r>
              <a:rPr kumimoji="1" lang="ja-JP" altLang="en-US" sz="1200" dirty="0"/>
              <a:t>　仙台市青葉区上杉</a:t>
            </a:r>
            <a:r>
              <a:rPr kumimoji="1" lang="en-US" altLang="ja-JP" sz="1200" dirty="0"/>
              <a:t>1</a:t>
            </a:r>
            <a:r>
              <a:rPr kumimoji="1" lang="ja-JP" altLang="en-US" sz="1200" dirty="0"/>
              <a:t>丁目</a:t>
            </a:r>
            <a:r>
              <a:rPr kumimoji="1" lang="en-US" altLang="ja-JP" sz="1200" dirty="0"/>
              <a:t>1-1</a:t>
            </a:r>
          </a:p>
          <a:p>
            <a:pPr>
              <a:lnSpc>
                <a:spcPts val="2200"/>
              </a:lnSpc>
            </a:pPr>
            <a:r>
              <a:rPr kumimoji="1" lang="ja-JP" altLang="en-US" sz="1200" dirty="0"/>
              <a:t>宮城県租税教育推進協議会事務局</a:t>
            </a:r>
            <a:endParaRPr kumimoji="1" lang="en-US" altLang="ja-JP" sz="1200" dirty="0"/>
          </a:p>
          <a:p>
            <a:pPr>
              <a:lnSpc>
                <a:spcPts val="2200"/>
              </a:lnSpc>
            </a:pPr>
            <a:r>
              <a:rPr kumimoji="1" lang="ja-JP" altLang="en-US" sz="1200" dirty="0"/>
              <a:t>仙台北税務署　税務広報広聴官　</a:t>
            </a:r>
            <a:r>
              <a:rPr kumimoji="1" lang="en-US" altLang="ja-JP" sz="1200" dirty="0"/>
              <a:t>TEL</a:t>
            </a:r>
            <a:r>
              <a:rPr kumimoji="1" lang="ja-JP" altLang="en-US" sz="1200" dirty="0"/>
              <a:t>　</a:t>
            </a:r>
            <a:r>
              <a:rPr kumimoji="1" lang="en-US" altLang="ja-JP" sz="1200" dirty="0"/>
              <a:t>022-204-7063</a:t>
            </a:r>
            <a:endParaRPr kumimoji="1" lang="ja-JP" altLang="en-US" sz="1200" dirty="0"/>
          </a:p>
        </p:txBody>
      </p:sp>
      <p:sp>
        <p:nvSpPr>
          <p:cNvPr id="14" name="テキスト ボックス 13">
            <a:extLst>
              <a:ext uri="{FF2B5EF4-FFF2-40B4-BE49-F238E27FC236}">
                <a16:creationId xmlns:a16="http://schemas.microsoft.com/office/drawing/2014/main" id="{0829FCAA-2694-4231-A46A-422B379A48FD}"/>
              </a:ext>
            </a:extLst>
          </p:cNvPr>
          <p:cNvSpPr txBox="1"/>
          <p:nvPr/>
        </p:nvSpPr>
        <p:spPr>
          <a:xfrm>
            <a:off x="1063928" y="0"/>
            <a:ext cx="624702" cy="229678"/>
          </a:xfrm>
          <a:prstGeom prst="rect">
            <a:avLst/>
          </a:prstGeom>
          <a:noFill/>
        </p:spPr>
        <p:txBody>
          <a:bodyPr wrap="square" rtlCol="0">
            <a:spAutoFit/>
          </a:bodyPr>
          <a:lstStyle/>
          <a:p>
            <a:pPr algn="ctr">
              <a:lnSpc>
                <a:spcPct val="130000"/>
              </a:lnSpc>
            </a:pPr>
            <a:r>
              <a:rPr kumimoji="1" lang="ja-JP" altLang="en-US" sz="800" dirty="0">
                <a:solidFill>
                  <a:schemeClr val="bg1"/>
                </a:solidFill>
                <a:latin typeface="HGPｺﾞｼｯｸE" panose="020B0900000000000000" pitchFamily="50" charset="-128"/>
                <a:ea typeface="HGPｺﾞｼｯｸE" panose="020B0900000000000000" pitchFamily="50" charset="-128"/>
              </a:rPr>
              <a:t>けんさく</a:t>
            </a:r>
          </a:p>
        </p:txBody>
      </p:sp>
      <p:sp>
        <p:nvSpPr>
          <p:cNvPr id="16" name="テキスト ボックス 15">
            <a:extLst>
              <a:ext uri="{FF2B5EF4-FFF2-40B4-BE49-F238E27FC236}">
                <a16:creationId xmlns:a16="http://schemas.microsoft.com/office/drawing/2014/main" id="{FF15F659-EADF-4573-A417-36CD01FABBD8}"/>
              </a:ext>
            </a:extLst>
          </p:cNvPr>
          <p:cNvSpPr txBox="1"/>
          <p:nvPr/>
        </p:nvSpPr>
        <p:spPr>
          <a:xfrm>
            <a:off x="3116150" y="822959"/>
            <a:ext cx="827200" cy="229678"/>
          </a:xfrm>
          <a:prstGeom prst="rect">
            <a:avLst/>
          </a:prstGeom>
          <a:noFill/>
        </p:spPr>
        <p:txBody>
          <a:bodyPr wrap="square" rtlCol="0">
            <a:spAutoFit/>
          </a:bodyPr>
          <a:lstStyle/>
          <a:p>
            <a:pPr algn="ctr">
              <a:lnSpc>
                <a:spcPct val="130000"/>
              </a:lnSpc>
            </a:pPr>
            <a:r>
              <a:rPr kumimoji="1" lang="ja-JP" altLang="en-US" sz="800" dirty="0">
                <a:solidFill>
                  <a:srgbClr val="FF0000"/>
                </a:solidFill>
                <a:latin typeface="HGPｺﾞｼｯｸE" panose="020B0900000000000000" pitchFamily="50" charset="-128"/>
                <a:ea typeface="HGPｺﾞｼｯｸE" panose="020B0900000000000000" pitchFamily="50" charset="-128"/>
              </a:rPr>
              <a:t>こく</a:t>
            </a:r>
            <a:r>
              <a:rPr kumimoji="1" lang="ja-JP" altLang="en-US" sz="800" dirty="0" err="1">
                <a:solidFill>
                  <a:srgbClr val="FF0000"/>
                </a:solidFill>
                <a:latin typeface="HGPｺﾞｼｯｸE" panose="020B0900000000000000" pitchFamily="50" charset="-128"/>
                <a:ea typeface="HGPｺﾞｼｯｸE" panose="020B0900000000000000" pitchFamily="50" charset="-128"/>
              </a:rPr>
              <a:t>ぜい</a:t>
            </a:r>
            <a:r>
              <a:rPr kumimoji="1" lang="ja-JP" altLang="en-US" sz="800" dirty="0">
                <a:solidFill>
                  <a:srgbClr val="FF0000"/>
                </a:solidFill>
                <a:latin typeface="HGPｺﾞｼｯｸE" panose="020B0900000000000000" pitchFamily="50" charset="-128"/>
                <a:ea typeface="HGPｺﾞｼｯｸE" panose="020B0900000000000000" pitchFamily="50" charset="-128"/>
              </a:rPr>
              <a:t>ちょう</a:t>
            </a:r>
          </a:p>
        </p:txBody>
      </p:sp>
      <p:sp>
        <p:nvSpPr>
          <p:cNvPr id="17" name="テキスト ボックス 16">
            <a:extLst>
              <a:ext uri="{FF2B5EF4-FFF2-40B4-BE49-F238E27FC236}">
                <a16:creationId xmlns:a16="http://schemas.microsoft.com/office/drawing/2014/main" id="{161FF2EE-A33C-4FED-A3FD-CFA5B749928E}"/>
              </a:ext>
            </a:extLst>
          </p:cNvPr>
          <p:cNvSpPr txBox="1"/>
          <p:nvPr/>
        </p:nvSpPr>
        <p:spPr>
          <a:xfrm>
            <a:off x="1415308" y="5819206"/>
            <a:ext cx="2818555" cy="229678"/>
          </a:xfrm>
          <a:prstGeom prst="rect">
            <a:avLst/>
          </a:prstGeom>
          <a:noFill/>
        </p:spPr>
        <p:txBody>
          <a:bodyPr wrap="square" rtlCol="0">
            <a:spAutoFit/>
          </a:bodyPr>
          <a:lstStyle/>
          <a:p>
            <a:pPr>
              <a:lnSpc>
                <a:spcPct val="130000"/>
              </a:lnSpc>
            </a:pPr>
            <a:r>
              <a:rPr kumimoji="1" lang="ja-JP" altLang="en-US" sz="800" dirty="0">
                <a:latin typeface="HGPｺﾞｼｯｸE" panose="020B0900000000000000" pitchFamily="50" charset="-128"/>
                <a:ea typeface="HGPｺﾞｼｯｸE" panose="020B0900000000000000" pitchFamily="50" charset="-128"/>
              </a:rPr>
              <a:t>みや</a:t>
            </a:r>
            <a:r>
              <a:rPr kumimoji="1" lang="ja-JP" altLang="en-US" sz="800" dirty="0" err="1">
                <a:latin typeface="HGPｺﾞｼｯｸE" panose="020B0900000000000000" pitchFamily="50" charset="-128"/>
                <a:ea typeface="HGPｺﾞｼｯｸE" panose="020B0900000000000000" pitchFamily="50" charset="-128"/>
              </a:rPr>
              <a:t>ぎけんそぜい</a:t>
            </a:r>
            <a:r>
              <a:rPr kumimoji="1" lang="ja-JP" altLang="en-US" sz="800" dirty="0">
                <a:latin typeface="HGPｺﾞｼｯｸE" panose="020B0900000000000000" pitchFamily="50" charset="-128"/>
                <a:ea typeface="HGPｺﾞｼｯｸE" panose="020B0900000000000000" pitchFamily="50" charset="-128"/>
              </a:rPr>
              <a:t>きょういくすいしんきょうぎかいじむきょく</a:t>
            </a:r>
          </a:p>
        </p:txBody>
      </p:sp>
      <p:sp>
        <p:nvSpPr>
          <p:cNvPr id="18" name="テキスト ボックス 17">
            <a:extLst>
              <a:ext uri="{FF2B5EF4-FFF2-40B4-BE49-F238E27FC236}">
                <a16:creationId xmlns:a16="http://schemas.microsoft.com/office/drawing/2014/main" id="{E5A22334-9722-4BC0-9C7C-4C5E20666ADC}"/>
              </a:ext>
            </a:extLst>
          </p:cNvPr>
          <p:cNvSpPr txBox="1"/>
          <p:nvPr/>
        </p:nvSpPr>
        <p:spPr>
          <a:xfrm>
            <a:off x="1376279" y="6098369"/>
            <a:ext cx="2528041" cy="229678"/>
          </a:xfrm>
          <a:prstGeom prst="rect">
            <a:avLst/>
          </a:prstGeom>
          <a:noFill/>
        </p:spPr>
        <p:txBody>
          <a:bodyPr wrap="square" rtlCol="0">
            <a:spAutoFit/>
          </a:bodyPr>
          <a:lstStyle/>
          <a:p>
            <a:pPr>
              <a:lnSpc>
                <a:spcPct val="130000"/>
              </a:lnSpc>
            </a:pPr>
            <a:r>
              <a:rPr kumimoji="1" lang="ja-JP" altLang="en-US" sz="800" dirty="0">
                <a:latin typeface="HGPｺﾞｼｯｸE" panose="020B0900000000000000" pitchFamily="50" charset="-128"/>
                <a:ea typeface="HGPｺﾞｼｯｸE" panose="020B0900000000000000" pitchFamily="50" charset="-128"/>
              </a:rPr>
              <a:t>せんだいきた</a:t>
            </a:r>
            <a:r>
              <a:rPr kumimoji="1" lang="ja-JP" altLang="en-US" sz="800" dirty="0" err="1">
                <a:latin typeface="HGPｺﾞｼｯｸE" panose="020B0900000000000000" pitchFamily="50" charset="-128"/>
                <a:ea typeface="HGPｺﾞｼｯｸE" panose="020B0900000000000000" pitchFamily="50" charset="-128"/>
              </a:rPr>
              <a:t>ぜいむしょ</a:t>
            </a:r>
            <a:r>
              <a:rPr kumimoji="1" lang="ja-JP" altLang="en-US" sz="800" dirty="0">
                <a:latin typeface="HGPｺﾞｼｯｸE" panose="020B0900000000000000" pitchFamily="50" charset="-128"/>
                <a:ea typeface="HGPｺﾞｼｯｸE" panose="020B0900000000000000" pitchFamily="50" charset="-128"/>
              </a:rPr>
              <a:t>　</a:t>
            </a:r>
            <a:r>
              <a:rPr kumimoji="1" lang="ja-JP" altLang="en-US" sz="800" dirty="0" err="1">
                <a:latin typeface="HGPｺﾞｼｯｸE" panose="020B0900000000000000" pitchFamily="50" charset="-128"/>
                <a:ea typeface="HGPｺﾞｼｯｸE" panose="020B0900000000000000" pitchFamily="50" charset="-128"/>
              </a:rPr>
              <a:t>ぜい</a:t>
            </a:r>
            <a:r>
              <a:rPr kumimoji="1" lang="ja-JP" altLang="en-US" sz="800" dirty="0">
                <a:latin typeface="HGPｺﾞｼｯｸE" panose="020B0900000000000000" pitchFamily="50" charset="-128"/>
                <a:ea typeface="HGPｺﾞｼｯｸE" panose="020B0900000000000000" pitchFamily="50" charset="-128"/>
              </a:rPr>
              <a:t>むこうほうこうちょうかん</a:t>
            </a:r>
          </a:p>
        </p:txBody>
      </p:sp>
    </p:spTree>
    <p:extLst>
      <p:ext uri="{BB962C8B-B14F-4D97-AF65-F5344CB8AC3E}">
        <p14:creationId xmlns:p14="http://schemas.microsoft.com/office/powerpoint/2010/main" val="2038456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10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childTnLst>
                          </p:cTn>
                        </p:par>
                        <p:par>
                          <p:cTn id="19" fill="hold">
                            <p:stCondLst>
                              <p:cond delay="2000"/>
                            </p:stCondLst>
                            <p:childTnLst>
                              <p:par>
                                <p:cTn id="20" presetID="10" presetClass="entr" presetSubtype="0"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p:bldP spid="20" grpId="0"/>
      <p:bldP spid="16" grpId="0"/>
      <p:bldP spid="17" grpId="0"/>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12">
            <a:extLst>
              <a:ext uri="{FF2B5EF4-FFF2-40B4-BE49-F238E27FC236}">
                <a16:creationId xmlns:a16="http://schemas.microsoft.com/office/drawing/2014/main" id="{FE31206F-98C1-C619-7406-B1B1B8A4066C}"/>
              </a:ext>
            </a:extLst>
          </p:cNvPr>
          <p:cNvSpPr txBox="1">
            <a:spLocks noChangeArrowheads="1"/>
          </p:cNvSpPr>
          <p:nvPr/>
        </p:nvSpPr>
        <p:spPr bwMode="auto">
          <a:xfrm>
            <a:off x="843129" y="75788"/>
            <a:ext cx="605967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dirty="0">
                <a:solidFill>
                  <a:srgbClr val="FFFFFF"/>
                </a:solidFill>
                <a:latin typeface="HGPｺﾞｼｯｸE" panose="020B0900000000000000" pitchFamily="50" charset="-128"/>
                <a:ea typeface="HGPｺﾞｼｯｸE" panose="020B0900000000000000" pitchFamily="50" charset="-128"/>
              </a:rPr>
              <a:t>ワーク：税金について考えてみよう</a:t>
            </a:r>
          </a:p>
        </p:txBody>
      </p:sp>
      <p:sp>
        <p:nvSpPr>
          <p:cNvPr id="14" name="テキスト プレースホルダー 13">
            <a:extLst>
              <a:ext uri="{FF2B5EF4-FFF2-40B4-BE49-F238E27FC236}">
                <a16:creationId xmlns:a16="http://schemas.microsoft.com/office/drawing/2014/main" id="{8D7A372F-2E1D-0D75-8D1F-B73D22F38356}"/>
              </a:ext>
            </a:extLst>
          </p:cNvPr>
          <p:cNvSpPr>
            <a:spLocks noGrp="1"/>
          </p:cNvSpPr>
          <p:nvPr>
            <p:ph type="body" sz="quarter" idx="16"/>
          </p:nvPr>
        </p:nvSpPr>
        <p:spPr>
          <a:xfrm>
            <a:off x="205833" y="1459311"/>
            <a:ext cx="8775699" cy="786303"/>
          </a:xfrm>
        </p:spPr>
        <p:txBody>
          <a:bodyPr/>
          <a:lstStyle/>
          <a:p>
            <a:endParaRPr lang="ja-JP" altLang="en-US" dirty="0"/>
          </a:p>
        </p:txBody>
      </p:sp>
      <p:sp>
        <p:nvSpPr>
          <p:cNvPr id="15" name="テキスト プレースホルダー 14">
            <a:extLst>
              <a:ext uri="{FF2B5EF4-FFF2-40B4-BE49-F238E27FC236}">
                <a16:creationId xmlns:a16="http://schemas.microsoft.com/office/drawing/2014/main" id="{52386E70-B9E4-E22D-1D72-B009E961E9A1}"/>
              </a:ext>
            </a:extLst>
          </p:cNvPr>
          <p:cNvSpPr>
            <a:spLocks noGrp="1"/>
          </p:cNvSpPr>
          <p:nvPr>
            <p:ph type="body" sz="quarter" idx="19"/>
          </p:nvPr>
        </p:nvSpPr>
        <p:spPr/>
        <p:txBody>
          <a:bodyPr/>
          <a:lstStyle/>
          <a:p>
            <a:endParaRPr lang="ja-JP" altLang="en-US" dirty="0"/>
          </a:p>
        </p:txBody>
      </p:sp>
      <p:sp>
        <p:nvSpPr>
          <p:cNvPr id="16" name="テキスト プレースホルダー 15">
            <a:extLst>
              <a:ext uri="{FF2B5EF4-FFF2-40B4-BE49-F238E27FC236}">
                <a16:creationId xmlns:a16="http://schemas.microsoft.com/office/drawing/2014/main" id="{C5D21D30-8630-46A4-682D-7BA5A4898DA2}"/>
              </a:ext>
            </a:extLst>
          </p:cNvPr>
          <p:cNvSpPr>
            <a:spLocks noGrp="1"/>
          </p:cNvSpPr>
          <p:nvPr>
            <p:ph type="body" sz="quarter" idx="20"/>
          </p:nvPr>
        </p:nvSpPr>
        <p:spPr/>
        <p:txBody>
          <a:bodyPr/>
          <a:lstStyle/>
          <a:p>
            <a:endParaRPr lang="ja-JP" altLang="en-US" dirty="0"/>
          </a:p>
        </p:txBody>
      </p:sp>
      <p:sp>
        <p:nvSpPr>
          <p:cNvPr id="17" name="スライド番号プレースホルダー 16">
            <a:extLst>
              <a:ext uri="{FF2B5EF4-FFF2-40B4-BE49-F238E27FC236}">
                <a16:creationId xmlns:a16="http://schemas.microsoft.com/office/drawing/2014/main" id="{223C2A91-94A1-90CC-AF34-7A23B6FF10BF}"/>
              </a:ext>
            </a:extLst>
          </p:cNvPr>
          <p:cNvSpPr>
            <a:spLocks noGrp="1"/>
          </p:cNvSpPr>
          <p:nvPr>
            <p:ph type="sldNum" sz="quarter" idx="4"/>
          </p:nvPr>
        </p:nvSpPr>
        <p:spPr/>
        <p:txBody>
          <a:bodyPr/>
          <a:lstStyle/>
          <a:p>
            <a:pPr>
              <a:defRPr/>
            </a:pPr>
            <a:fld id="{12C3962C-59A4-486A-8D44-A9781E017F69}" type="slidenum">
              <a:rPr lang="en-US" altLang="ja-JP" smtClean="0"/>
              <a:pPr>
                <a:defRPr/>
              </a:pPr>
              <a:t>2</a:t>
            </a:fld>
            <a:endParaRPr lang="en-US" altLang="ja-JP" dirty="0"/>
          </a:p>
        </p:txBody>
      </p:sp>
      <p:sp>
        <p:nvSpPr>
          <p:cNvPr id="4" name="四角形: 角を丸くする 3">
            <a:extLst>
              <a:ext uri="{FF2B5EF4-FFF2-40B4-BE49-F238E27FC236}">
                <a16:creationId xmlns:a16="http://schemas.microsoft.com/office/drawing/2014/main" id="{31A12AF5-018E-5DD8-8CCE-287E232443E3}"/>
              </a:ext>
            </a:extLst>
          </p:cNvPr>
          <p:cNvSpPr/>
          <p:nvPr/>
        </p:nvSpPr>
        <p:spPr>
          <a:xfrm>
            <a:off x="2699792" y="4391803"/>
            <a:ext cx="864096" cy="347226"/>
          </a:xfrm>
          <a:prstGeom prst="roundRect">
            <a:avLst>
              <a:gd name="adj" fmla="val 50000"/>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a:extLst>
              <a:ext uri="{FF2B5EF4-FFF2-40B4-BE49-F238E27FC236}">
                <a16:creationId xmlns:a16="http://schemas.microsoft.com/office/drawing/2014/main" id="{A51AC329-FC95-4805-9A31-EF59AEB663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85107" y="2443561"/>
            <a:ext cx="2288441" cy="2288441"/>
          </a:xfrm>
          <a:prstGeom prst="rect">
            <a:avLst/>
          </a:prstGeom>
        </p:spPr>
      </p:pic>
    </p:spTree>
    <p:extLst>
      <p:ext uri="{BB962C8B-B14F-4D97-AF65-F5344CB8AC3E}">
        <p14:creationId xmlns:p14="http://schemas.microsoft.com/office/powerpoint/2010/main" val="395150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正方形/長方形 24">
            <a:extLst>
              <a:ext uri="{FF2B5EF4-FFF2-40B4-BE49-F238E27FC236}">
                <a16:creationId xmlns:a16="http://schemas.microsoft.com/office/drawing/2014/main" id="{B7CB600D-2E4B-96BD-997E-EBA2709FB1FE}"/>
              </a:ext>
            </a:extLst>
          </p:cNvPr>
          <p:cNvSpPr>
            <a:spLocks/>
          </p:cNvSpPr>
          <p:nvPr/>
        </p:nvSpPr>
        <p:spPr>
          <a:xfrm>
            <a:off x="179388" y="2005750"/>
            <a:ext cx="8785225" cy="4330969"/>
          </a:xfrm>
          <a:prstGeom prst="rect">
            <a:avLst/>
          </a:prstGeom>
          <a:solidFill>
            <a:srgbClr val="CCF1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183" name="正方形/長方形 5182">
            <a:extLst>
              <a:ext uri="{FF2B5EF4-FFF2-40B4-BE49-F238E27FC236}">
                <a16:creationId xmlns:a16="http://schemas.microsoft.com/office/drawing/2014/main" id="{454A00EB-2860-B166-DD6D-ED03E1FEC680}"/>
              </a:ext>
            </a:extLst>
          </p:cNvPr>
          <p:cNvSpPr/>
          <p:nvPr/>
        </p:nvSpPr>
        <p:spPr>
          <a:xfrm>
            <a:off x="5768392" y="4767312"/>
            <a:ext cx="2998375" cy="1070733"/>
          </a:xfrm>
          <a:prstGeom prst="rect">
            <a:avLst/>
          </a:prstGeom>
          <a:solidFill>
            <a:srgbClr val="F0FBF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スライド番号プレースホルダー 2">
            <a:extLst>
              <a:ext uri="{FF2B5EF4-FFF2-40B4-BE49-F238E27FC236}">
                <a16:creationId xmlns:a16="http://schemas.microsoft.com/office/drawing/2014/main" id="{D7937C78-81F6-3712-995E-96A5617E45A3}"/>
              </a:ext>
            </a:extLst>
          </p:cNvPr>
          <p:cNvSpPr>
            <a:spLocks noGrp="1"/>
          </p:cNvSpPr>
          <p:nvPr>
            <p:ph type="sldNum" sz="quarter" idx="4"/>
          </p:nvPr>
        </p:nvSpPr>
        <p:spPr/>
        <p:txBody>
          <a:bodyPr/>
          <a:lstStyle/>
          <a:p>
            <a:pPr>
              <a:defRPr/>
            </a:pPr>
            <a:fld id="{B4FF24B8-A4B8-4B7E-AA3A-FE4BA14E6524}" type="slidenum">
              <a:rPr lang="en-US" altLang="ja-JP" smtClean="0"/>
              <a:pPr>
                <a:defRPr/>
              </a:pPr>
              <a:t>3</a:t>
            </a:fld>
            <a:endParaRPr lang="en-US" altLang="ja-JP"/>
          </a:p>
        </p:txBody>
      </p:sp>
      <p:sp>
        <p:nvSpPr>
          <p:cNvPr id="4" name="Text Box 12">
            <a:extLst>
              <a:ext uri="{FF2B5EF4-FFF2-40B4-BE49-F238E27FC236}">
                <a16:creationId xmlns:a16="http://schemas.microsoft.com/office/drawing/2014/main" id="{9A40955D-858B-9636-8C0B-4EFA62925811}"/>
              </a:ext>
            </a:extLst>
          </p:cNvPr>
          <p:cNvSpPr txBox="1">
            <a:spLocks noChangeArrowheads="1"/>
          </p:cNvSpPr>
          <p:nvPr/>
        </p:nvSpPr>
        <p:spPr bwMode="auto">
          <a:xfrm>
            <a:off x="843129" y="75788"/>
            <a:ext cx="526137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dirty="0">
                <a:solidFill>
                  <a:srgbClr val="FFFFFF"/>
                </a:solidFill>
                <a:latin typeface="HGPｺﾞｼｯｸE" panose="020B0900000000000000" pitchFamily="50" charset="-128"/>
                <a:ea typeface="HGPｺﾞｼｯｸE" panose="020B0900000000000000" pitchFamily="50" charset="-128"/>
              </a:rPr>
              <a:t>生活の中で関わりのある税金</a:t>
            </a:r>
          </a:p>
        </p:txBody>
      </p:sp>
      <p:sp>
        <p:nvSpPr>
          <p:cNvPr id="8" name="テキスト ボックス 7">
            <a:extLst>
              <a:ext uri="{FF2B5EF4-FFF2-40B4-BE49-F238E27FC236}">
                <a16:creationId xmlns:a16="http://schemas.microsoft.com/office/drawing/2014/main" id="{3050150B-4FE0-9F70-9598-8C6A54409C4F}"/>
              </a:ext>
            </a:extLst>
          </p:cNvPr>
          <p:cNvSpPr txBox="1"/>
          <p:nvPr/>
        </p:nvSpPr>
        <p:spPr>
          <a:xfrm>
            <a:off x="208906" y="1547909"/>
            <a:ext cx="8322301" cy="386837"/>
          </a:xfrm>
          <a:prstGeom prst="rect">
            <a:avLst/>
          </a:prstGeom>
          <a:noFill/>
        </p:spPr>
        <p:txBody>
          <a:bodyPr wrap="square" rtlCol="0" anchor="ctr" anchorCtr="0">
            <a:spAutoFit/>
          </a:bodyPr>
          <a:lstStyle/>
          <a:p>
            <a:pPr>
              <a:lnSpc>
                <a:spcPct val="123000"/>
              </a:lnSpc>
            </a:pPr>
            <a:r>
              <a:rPr lang="ja-JP" altLang="en-US" dirty="0">
                <a:latin typeface="HGPｺﾞｼｯｸE" panose="020B0900000000000000" pitchFamily="50" charset="-128"/>
                <a:ea typeface="HGPｺﾞｼｯｸE" panose="020B0900000000000000" pitchFamily="50" charset="-128"/>
              </a:rPr>
              <a:t>次のようなときには、どんな税金がかかるでしょうか？？</a:t>
            </a:r>
            <a:endParaRPr kumimoji="1" lang="ja-JP" altLang="en-US" dirty="0">
              <a:latin typeface="HGPｺﾞｼｯｸE" panose="020B0900000000000000" pitchFamily="50" charset="-128"/>
              <a:ea typeface="HGPｺﾞｼｯｸE" panose="020B0900000000000000" pitchFamily="50" charset="-128"/>
            </a:endParaRPr>
          </a:p>
        </p:txBody>
      </p:sp>
      <p:cxnSp>
        <p:nvCxnSpPr>
          <p:cNvPr id="16" name="直線コネクタ 15">
            <a:extLst>
              <a:ext uri="{FF2B5EF4-FFF2-40B4-BE49-F238E27FC236}">
                <a16:creationId xmlns:a16="http://schemas.microsoft.com/office/drawing/2014/main" id="{7B716346-2557-D723-6487-E44E2A08319B}"/>
              </a:ext>
            </a:extLst>
          </p:cNvPr>
          <p:cNvCxnSpPr>
            <a:cxnSpLocks/>
          </p:cNvCxnSpPr>
          <p:nvPr/>
        </p:nvCxnSpPr>
        <p:spPr>
          <a:xfrm>
            <a:off x="179388" y="1484784"/>
            <a:ext cx="8785225" cy="0"/>
          </a:xfrm>
          <a:prstGeom prst="line">
            <a:avLst/>
          </a:prstGeom>
          <a:ln w="19050">
            <a:solidFill>
              <a:srgbClr val="26C1F2"/>
            </a:solidFill>
          </a:ln>
        </p:spPr>
        <p:style>
          <a:lnRef idx="1">
            <a:schemeClr val="accent1"/>
          </a:lnRef>
          <a:fillRef idx="0">
            <a:schemeClr val="accent1"/>
          </a:fillRef>
          <a:effectRef idx="0">
            <a:schemeClr val="accent1"/>
          </a:effectRef>
          <a:fontRef idx="minor">
            <a:schemeClr val="tx1"/>
          </a:fontRef>
        </p:style>
      </p:cxnSp>
      <p:sp>
        <p:nvSpPr>
          <p:cNvPr id="19" name="テキスト ボックス 18">
            <a:extLst>
              <a:ext uri="{FF2B5EF4-FFF2-40B4-BE49-F238E27FC236}">
                <a16:creationId xmlns:a16="http://schemas.microsoft.com/office/drawing/2014/main" id="{20499D76-852D-8011-0F43-8C7E782C9D82}"/>
              </a:ext>
            </a:extLst>
          </p:cNvPr>
          <p:cNvSpPr txBox="1"/>
          <p:nvPr/>
        </p:nvSpPr>
        <p:spPr>
          <a:xfrm>
            <a:off x="570022" y="996377"/>
            <a:ext cx="4393517" cy="405832"/>
          </a:xfrm>
          <a:prstGeom prst="rect">
            <a:avLst/>
          </a:prstGeom>
          <a:noFill/>
          <a:effectLst/>
        </p:spPr>
        <p:txBody>
          <a:bodyPr wrap="square" rtlCol="0" anchor="ctr" anchorCtr="0">
            <a:noAutofit/>
          </a:bodyPr>
          <a:lstStyle>
            <a:defPPr>
              <a:defRPr lang="ja-JP"/>
            </a:defPPr>
            <a:lvl1pPr>
              <a:defRPr sz="2000" kern="0" spc="130">
                <a:latin typeface="HGPｺﾞｼｯｸE" panose="020B0900000000000000" pitchFamily="50" charset="-128"/>
                <a:ea typeface="HGPｺﾞｼｯｸE" panose="020B0900000000000000" pitchFamily="50" charset="-128"/>
              </a:defRPr>
            </a:lvl1pPr>
          </a:lstStyle>
          <a:p>
            <a:r>
              <a:rPr lang="ja-JP" altLang="en-US" sz="1800" dirty="0">
                <a:solidFill>
                  <a:srgbClr val="0DABDD"/>
                </a:solidFill>
              </a:rPr>
              <a:t>税金の種類は</a:t>
            </a:r>
            <a:r>
              <a:rPr lang="ja-JP" altLang="en-US" sz="2800" dirty="0">
                <a:solidFill>
                  <a:srgbClr val="0DABDD"/>
                </a:solidFill>
              </a:rPr>
              <a:t>約</a:t>
            </a:r>
            <a:r>
              <a:rPr lang="en-US" altLang="ja-JP" sz="2800" b="1" dirty="0">
                <a:solidFill>
                  <a:srgbClr val="0DABDD"/>
                </a:solidFill>
                <a:latin typeface="+mj-lt"/>
              </a:rPr>
              <a:t>50</a:t>
            </a:r>
            <a:r>
              <a:rPr lang="ja-JP" altLang="en-US" sz="2800" dirty="0">
                <a:solidFill>
                  <a:srgbClr val="0DABDD"/>
                </a:solidFill>
              </a:rPr>
              <a:t>種類</a:t>
            </a:r>
            <a:r>
              <a:rPr lang="ja-JP" altLang="en-US" sz="1800" dirty="0">
                <a:solidFill>
                  <a:srgbClr val="0DABDD"/>
                </a:solidFill>
              </a:rPr>
              <a:t>あります。</a:t>
            </a:r>
          </a:p>
        </p:txBody>
      </p:sp>
      <p:sp>
        <p:nvSpPr>
          <p:cNvPr id="28" name="テキスト ボックス 27">
            <a:extLst>
              <a:ext uri="{FF2B5EF4-FFF2-40B4-BE49-F238E27FC236}">
                <a16:creationId xmlns:a16="http://schemas.microsoft.com/office/drawing/2014/main" id="{FAF622CF-C80D-F1DF-9CAD-CD111EE9673E}"/>
              </a:ext>
            </a:extLst>
          </p:cNvPr>
          <p:cNvSpPr txBox="1"/>
          <p:nvPr/>
        </p:nvSpPr>
        <p:spPr>
          <a:xfrm>
            <a:off x="878183" y="6493840"/>
            <a:ext cx="6389397" cy="261610"/>
          </a:xfrm>
          <a:prstGeom prst="rect">
            <a:avLst/>
          </a:prstGeom>
          <a:noFill/>
        </p:spPr>
        <p:txBody>
          <a:bodyPr wrap="square" rtlCol="0">
            <a:spAutoFit/>
          </a:bodyPr>
          <a:lstStyle/>
          <a:p>
            <a:r>
              <a:rPr lang="ja-JP" altLang="en-US" sz="1100" dirty="0">
                <a:solidFill>
                  <a:srgbClr val="0D85AF"/>
                </a:solidFill>
                <a:latin typeface="+mn-ea"/>
                <a:ea typeface="+mn-ea"/>
              </a:rPr>
              <a:t>詳しく学ぼう：財務省キッズコーナーファイナンスらんど  </a:t>
            </a:r>
            <a:r>
              <a:rPr kumimoji="1" lang="en-US" altLang="ja-JP" sz="1100" dirty="0">
                <a:latin typeface="+mn-lt"/>
                <a:ea typeface="+mn-ea"/>
                <a:hlinkClick r:id="rId4">
                  <a:extLst>
                    <a:ext uri="{A12FA001-AC4F-418D-AE19-62706E023703}">
                      <ahyp:hlinkClr xmlns:ahyp="http://schemas.microsoft.com/office/drawing/2018/hyperlinkcolor" val="tx"/>
                    </a:ext>
                  </a:extLst>
                </a:hlinkClick>
              </a:rPr>
              <a:t>https://www.mof.go.jp/kids/2018</a:t>
            </a:r>
            <a:r>
              <a:rPr lang="ja-JP" altLang="en-US" sz="1100" dirty="0">
                <a:latin typeface="+mn-lt"/>
                <a:ea typeface="+mn-ea"/>
              </a:rPr>
              <a:t> </a:t>
            </a:r>
            <a:r>
              <a:rPr kumimoji="1" lang="ja-JP" altLang="en-US" sz="1100" dirty="0">
                <a:latin typeface="+mn-ea"/>
                <a:ea typeface="+mn-ea"/>
              </a:rPr>
              <a:t>（財務省</a:t>
            </a:r>
            <a:r>
              <a:rPr kumimoji="1" lang="en-US" altLang="ja-JP" sz="1100" dirty="0">
                <a:latin typeface="+mn-ea"/>
                <a:ea typeface="+mn-ea"/>
              </a:rPr>
              <a:t>HP</a:t>
            </a:r>
            <a:r>
              <a:rPr kumimoji="1" lang="ja-JP" altLang="en-US" sz="1100" dirty="0">
                <a:latin typeface="+mn-ea"/>
                <a:ea typeface="+mn-ea"/>
              </a:rPr>
              <a:t>）</a:t>
            </a:r>
          </a:p>
        </p:txBody>
      </p:sp>
      <p:sp>
        <p:nvSpPr>
          <p:cNvPr id="3131" name="楕円 3130">
            <a:extLst>
              <a:ext uri="{FF2B5EF4-FFF2-40B4-BE49-F238E27FC236}">
                <a16:creationId xmlns:a16="http://schemas.microsoft.com/office/drawing/2014/main" id="{E899187E-99F7-8245-0356-AABC505C0B59}"/>
              </a:ext>
            </a:extLst>
          </p:cNvPr>
          <p:cNvSpPr/>
          <p:nvPr/>
        </p:nvSpPr>
        <p:spPr>
          <a:xfrm>
            <a:off x="698758" y="4671683"/>
            <a:ext cx="1676308" cy="144291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6" name="図 25" descr="アイコン&#10;&#10;自動的に生成された説明">
            <a:extLst>
              <a:ext uri="{FF2B5EF4-FFF2-40B4-BE49-F238E27FC236}">
                <a16:creationId xmlns:a16="http://schemas.microsoft.com/office/drawing/2014/main" id="{CD06A8B1-3C85-479E-8FDF-00ADD5847E0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9560" y="4611508"/>
            <a:ext cx="1354704" cy="1263217"/>
          </a:xfrm>
          <a:prstGeom prst="rect">
            <a:avLst/>
          </a:prstGeom>
        </p:spPr>
      </p:pic>
      <p:sp>
        <p:nvSpPr>
          <p:cNvPr id="3122" name="テキスト ボックス 3121">
            <a:extLst>
              <a:ext uri="{FF2B5EF4-FFF2-40B4-BE49-F238E27FC236}">
                <a16:creationId xmlns:a16="http://schemas.microsoft.com/office/drawing/2014/main" id="{AE0418D6-F278-3B2D-0495-D271DD369ABB}"/>
              </a:ext>
            </a:extLst>
          </p:cNvPr>
          <p:cNvSpPr txBox="1"/>
          <p:nvPr/>
        </p:nvSpPr>
        <p:spPr>
          <a:xfrm>
            <a:off x="708477" y="4375595"/>
            <a:ext cx="1709122" cy="307777"/>
          </a:xfrm>
          <a:prstGeom prst="rect">
            <a:avLst/>
          </a:prstGeom>
          <a:noFill/>
        </p:spPr>
        <p:txBody>
          <a:bodyPr wrap="none" rtlCol="0">
            <a:spAutoFit/>
          </a:bodyPr>
          <a:lstStyle/>
          <a:p>
            <a:r>
              <a:rPr kumimoji="1" lang="ja-JP" altLang="en-US" sz="1400" dirty="0">
                <a:solidFill>
                  <a:srgbClr val="0C5B9C"/>
                </a:solidFill>
                <a:latin typeface="HGPｺﾞｼｯｸE" panose="020B0900000000000000" pitchFamily="50" charset="-128"/>
                <a:ea typeface="HGPｺﾞｼｯｸE" panose="020B0900000000000000" pitchFamily="50" charset="-128"/>
              </a:rPr>
              <a:t>車を持っていると</a:t>
            </a:r>
            <a:r>
              <a:rPr kumimoji="1" lang="ja-JP" altLang="en-US" sz="1400" spc="-500" dirty="0">
                <a:solidFill>
                  <a:srgbClr val="0C5B9C"/>
                </a:solidFill>
                <a:latin typeface="HGPｺﾞｼｯｸE" panose="020B0900000000000000" pitchFamily="50" charset="-128"/>
                <a:ea typeface="HGPｺﾞｼｯｸE" panose="020B0900000000000000" pitchFamily="50" charset="-128"/>
              </a:rPr>
              <a:t>！？</a:t>
            </a:r>
          </a:p>
        </p:txBody>
      </p:sp>
      <p:sp>
        <p:nvSpPr>
          <p:cNvPr id="3119" name="正方形/長方形 3118">
            <a:extLst>
              <a:ext uri="{FF2B5EF4-FFF2-40B4-BE49-F238E27FC236}">
                <a16:creationId xmlns:a16="http://schemas.microsoft.com/office/drawing/2014/main" id="{10C93B41-8A24-5CE2-1AAB-0FEF0B5B05CB}"/>
              </a:ext>
            </a:extLst>
          </p:cNvPr>
          <p:cNvSpPr/>
          <p:nvPr/>
        </p:nvSpPr>
        <p:spPr>
          <a:xfrm>
            <a:off x="767101" y="5754105"/>
            <a:ext cx="1539622" cy="385200"/>
          </a:xfrm>
          <a:prstGeom prst="rect">
            <a:avLst/>
          </a:prstGeom>
          <a:solidFill>
            <a:schemeClr val="bg1"/>
          </a:solidFill>
          <a:ln w="15875">
            <a:solidFill>
              <a:srgbClr val="0C5B9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rgbClr val="E22626"/>
                </a:solidFill>
                <a:latin typeface="HGPｺﾞｼｯｸE" panose="020B0900000000000000" pitchFamily="50" charset="-128"/>
                <a:ea typeface="HGPｺﾞｼｯｸE" panose="020B0900000000000000" pitchFamily="50" charset="-128"/>
              </a:rPr>
              <a:t>自動車税</a:t>
            </a:r>
            <a:r>
              <a:rPr lang="ja-JP" altLang="en-US" sz="1100" dirty="0">
                <a:solidFill>
                  <a:srgbClr val="E22626"/>
                </a:solidFill>
                <a:latin typeface="HGPｺﾞｼｯｸE" panose="020B0900000000000000" pitchFamily="50" charset="-128"/>
                <a:ea typeface="HGPｺﾞｼｯｸE" panose="020B0900000000000000" pitchFamily="50" charset="-128"/>
              </a:rPr>
              <a:t>（地方税）</a:t>
            </a:r>
            <a:endParaRPr kumimoji="1" lang="ja-JP" altLang="en-US" sz="1400" dirty="0">
              <a:solidFill>
                <a:srgbClr val="E22626"/>
              </a:solidFill>
              <a:latin typeface="HGPｺﾞｼｯｸE" panose="020B0900000000000000" pitchFamily="50" charset="-128"/>
              <a:ea typeface="HGPｺﾞｼｯｸE" panose="020B0900000000000000" pitchFamily="50" charset="-128"/>
            </a:endParaRPr>
          </a:p>
        </p:txBody>
      </p:sp>
      <p:sp>
        <p:nvSpPr>
          <p:cNvPr id="3126" name="テキスト ボックス 3125">
            <a:extLst>
              <a:ext uri="{FF2B5EF4-FFF2-40B4-BE49-F238E27FC236}">
                <a16:creationId xmlns:a16="http://schemas.microsoft.com/office/drawing/2014/main" id="{82DC4628-E4E5-6975-D5E6-FBA29FAD35D7}"/>
              </a:ext>
            </a:extLst>
          </p:cNvPr>
          <p:cNvSpPr txBox="1"/>
          <p:nvPr/>
        </p:nvSpPr>
        <p:spPr>
          <a:xfrm>
            <a:off x="3499342" y="4375595"/>
            <a:ext cx="1904689" cy="307777"/>
          </a:xfrm>
          <a:prstGeom prst="rect">
            <a:avLst/>
          </a:prstGeom>
          <a:noFill/>
        </p:spPr>
        <p:txBody>
          <a:bodyPr wrap="none" rtlCol="0">
            <a:spAutoFit/>
          </a:bodyPr>
          <a:lstStyle/>
          <a:p>
            <a:r>
              <a:rPr lang="ja-JP" altLang="en-US" sz="1400" dirty="0">
                <a:solidFill>
                  <a:srgbClr val="0C5B9C"/>
                </a:solidFill>
                <a:latin typeface="HGPｺﾞｼｯｸE" panose="020B0900000000000000" pitchFamily="50" charset="-128"/>
                <a:ea typeface="HGPｺﾞｼｯｸE" panose="020B0900000000000000" pitchFamily="50" charset="-128"/>
              </a:rPr>
              <a:t>温泉に入ったときは</a:t>
            </a:r>
            <a:r>
              <a:rPr kumimoji="1" lang="ja-JP" altLang="en-US" sz="1400" spc="-500" dirty="0">
                <a:solidFill>
                  <a:srgbClr val="0C5B9C"/>
                </a:solidFill>
                <a:latin typeface="HGPｺﾞｼｯｸE" panose="020B0900000000000000" pitchFamily="50" charset="-128"/>
                <a:ea typeface="HGPｺﾞｼｯｸE" panose="020B0900000000000000" pitchFamily="50" charset="-128"/>
              </a:rPr>
              <a:t>！？</a:t>
            </a:r>
          </a:p>
        </p:txBody>
      </p:sp>
      <p:sp>
        <p:nvSpPr>
          <p:cNvPr id="3132" name="楕円 3131">
            <a:extLst>
              <a:ext uri="{FF2B5EF4-FFF2-40B4-BE49-F238E27FC236}">
                <a16:creationId xmlns:a16="http://schemas.microsoft.com/office/drawing/2014/main" id="{FDA02E92-2DFB-6324-3635-54104EEF1CA2}"/>
              </a:ext>
            </a:extLst>
          </p:cNvPr>
          <p:cNvSpPr/>
          <p:nvPr/>
        </p:nvSpPr>
        <p:spPr>
          <a:xfrm>
            <a:off x="3613532" y="4671683"/>
            <a:ext cx="1676308" cy="144291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 name="図 13" descr="部屋 が含まれている画像&#10;&#10;自動的に生成された説明">
            <a:extLst>
              <a:ext uri="{FF2B5EF4-FFF2-40B4-BE49-F238E27FC236}">
                <a16:creationId xmlns:a16="http://schemas.microsoft.com/office/drawing/2014/main" id="{D76EEBA7-555B-521D-AB96-07781478DA6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36451" y="4608319"/>
            <a:ext cx="1630470" cy="1313562"/>
          </a:xfrm>
          <a:prstGeom prst="rect">
            <a:avLst/>
          </a:prstGeom>
        </p:spPr>
      </p:pic>
      <p:grpSp>
        <p:nvGrpSpPr>
          <p:cNvPr id="5123" name="グループ化 5122">
            <a:extLst>
              <a:ext uri="{FF2B5EF4-FFF2-40B4-BE49-F238E27FC236}">
                <a16:creationId xmlns:a16="http://schemas.microsoft.com/office/drawing/2014/main" id="{536AF027-A8C6-CDBF-6151-72DF2DCA6B6C}"/>
              </a:ext>
            </a:extLst>
          </p:cNvPr>
          <p:cNvGrpSpPr/>
          <p:nvPr/>
        </p:nvGrpSpPr>
        <p:grpSpPr>
          <a:xfrm>
            <a:off x="3681875" y="5740015"/>
            <a:ext cx="1539622" cy="399290"/>
            <a:chOff x="5081943" y="5919421"/>
            <a:chExt cx="1539622" cy="399290"/>
          </a:xfrm>
        </p:grpSpPr>
        <p:sp>
          <p:nvSpPr>
            <p:cNvPr id="3127" name="正方形/長方形 3126">
              <a:extLst>
                <a:ext uri="{FF2B5EF4-FFF2-40B4-BE49-F238E27FC236}">
                  <a16:creationId xmlns:a16="http://schemas.microsoft.com/office/drawing/2014/main" id="{8D672EEC-3078-A25D-5E6E-D73D346F4A3B}"/>
                </a:ext>
              </a:extLst>
            </p:cNvPr>
            <p:cNvSpPr/>
            <p:nvPr/>
          </p:nvSpPr>
          <p:spPr>
            <a:xfrm>
              <a:off x="5081943" y="5933973"/>
              <a:ext cx="1539622" cy="384738"/>
            </a:xfrm>
            <a:prstGeom prst="rect">
              <a:avLst/>
            </a:prstGeom>
            <a:solidFill>
              <a:schemeClr val="bg1"/>
            </a:solidFill>
            <a:ln w="15875">
              <a:solidFill>
                <a:srgbClr val="0C5B9C"/>
              </a:solidFill>
            </a:ln>
          </p:spPr>
          <p:style>
            <a:lnRef idx="2">
              <a:schemeClr val="accent1">
                <a:shade val="15000"/>
              </a:schemeClr>
            </a:lnRef>
            <a:fillRef idx="1">
              <a:schemeClr val="accent1"/>
            </a:fillRef>
            <a:effectRef idx="0">
              <a:schemeClr val="accent1"/>
            </a:effectRef>
            <a:fontRef idx="minor">
              <a:schemeClr val="lt1"/>
            </a:fontRef>
          </p:style>
          <p:txBody>
            <a:bodyPr rtlCol="0" anchor="b" anchorCtr="1"/>
            <a:lstStyle/>
            <a:p>
              <a:pPr algn="ctr"/>
              <a:r>
                <a:rPr lang="ja-JP" altLang="en-US" sz="1400" dirty="0">
                  <a:solidFill>
                    <a:srgbClr val="E22626"/>
                  </a:solidFill>
                  <a:latin typeface="HGPｺﾞｼｯｸE" panose="020B0900000000000000" pitchFamily="50" charset="-128"/>
                  <a:ea typeface="HGPｺﾞｼｯｸE" panose="020B0900000000000000" pitchFamily="50" charset="-128"/>
                </a:rPr>
                <a:t>入湯税</a:t>
              </a:r>
              <a:r>
                <a:rPr lang="ja-JP" altLang="en-US" sz="1100" dirty="0">
                  <a:solidFill>
                    <a:srgbClr val="E22626"/>
                  </a:solidFill>
                  <a:latin typeface="HGPｺﾞｼｯｸE" panose="020B0900000000000000" pitchFamily="50" charset="-128"/>
                  <a:ea typeface="HGPｺﾞｼｯｸE" panose="020B0900000000000000" pitchFamily="50" charset="-128"/>
                </a:rPr>
                <a:t>（地方税）</a:t>
              </a:r>
              <a:endParaRPr kumimoji="1" lang="ja-JP" altLang="en-US" sz="1400" dirty="0">
                <a:solidFill>
                  <a:srgbClr val="E22626"/>
                </a:solidFill>
                <a:latin typeface="HGPｺﾞｼｯｸE" panose="020B0900000000000000" pitchFamily="50" charset="-128"/>
                <a:ea typeface="HGPｺﾞｼｯｸE" panose="020B0900000000000000" pitchFamily="50" charset="-128"/>
              </a:endParaRPr>
            </a:p>
          </p:txBody>
        </p:sp>
        <p:sp>
          <p:nvSpPr>
            <p:cNvPr id="5122" name="テキスト ボックス 5121">
              <a:extLst>
                <a:ext uri="{FF2B5EF4-FFF2-40B4-BE49-F238E27FC236}">
                  <a16:creationId xmlns:a16="http://schemas.microsoft.com/office/drawing/2014/main" id="{5B41AACE-8E55-83EC-E159-459EFFF673DA}"/>
                </a:ext>
              </a:extLst>
            </p:cNvPr>
            <p:cNvSpPr txBox="1"/>
            <p:nvPr/>
          </p:nvSpPr>
          <p:spPr>
            <a:xfrm>
              <a:off x="5230284" y="5919421"/>
              <a:ext cx="770138" cy="200055"/>
            </a:xfrm>
            <a:prstGeom prst="rect">
              <a:avLst/>
            </a:prstGeom>
            <a:noFill/>
          </p:spPr>
          <p:txBody>
            <a:bodyPr wrap="square" rtlCol="0">
              <a:spAutoFit/>
            </a:bodyPr>
            <a:lstStyle/>
            <a:p>
              <a:r>
                <a:rPr kumimoji="1" lang="ja-JP" altLang="en-US" sz="700" b="1" spc="60" dirty="0">
                  <a:solidFill>
                    <a:srgbClr val="C00000"/>
                  </a:solidFill>
                  <a:latin typeface="HGPｺﾞｼｯｸM" panose="020B0600000000000000" pitchFamily="50" charset="-128"/>
                  <a:ea typeface="HGPｺﾞｼｯｸM" panose="020B0600000000000000" pitchFamily="50" charset="-128"/>
                </a:rPr>
                <a:t>にゅうとうぜい</a:t>
              </a:r>
            </a:p>
          </p:txBody>
        </p:sp>
      </p:grpSp>
      <p:sp>
        <p:nvSpPr>
          <p:cNvPr id="5125" name="テキスト ボックス 5124">
            <a:extLst>
              <a:ext uri="{FF2B5EF4-FFF2-40B4-BE49-F238E27FC236}">
                <a16:creationId xmlns:a16="http://schemas.microsoft.com/office/drawing/2014/main" id="{573B794F-5829-C311-7577-0D5EC870F4DB}"/>
              </a:ext>
            </a:extLst>
          </p:cNvPr>
          <p:cNvSpPr txBox="1"/>
          <p:nvPr/>
        </p:nvSpPr>
        <p:spPr>
          <a:xfrm>
            <a:off x="278832" y="3934731"/>
            <a:ext cx="2492968" cy="369332"/>
          </a:xfrm>
          <a:prstGeom prst="rect">
            <a:avLst/>
          </a:prstGeom>
          <a:noFill/>
        </p:spPr>
        <p:txBody>
          <a:bodyPr wrap="square" rtlCol="0">
            <a:spAutoFit/>
          </a:bodyPr>
          <a:lstStyle/>
          <a:p>
            <a:r>
              <a:rPr kumimoji="1" lang="en-US" altLang="ja-JP" sz="900" dirty="0">
                <a:latin typeface="HGPｺﾞｼｯｸM" panose="020B0600000000000000" pitchFamily="50" charset="-128"/>
                <a:ea typeface="HGPｺﾞｼｯｸM" panose="020B0600000000000000" pitchFamily="50" charset="-128"/>
              </a:rPr>
              <a:t>※</a:t>
            </a:r>
            <a:r>
              <a:rPr kumimoji="1" lang="ja-JP" altLang="en-US" sz="900" dirty="0">
                <a:latin typeface="HGPｺﾞｼｯｸM" panose="020B0600000000000000" pitchFamily="50" charset="-128"/>
                <a:ea typeface="HGPｺﾞｼｯｸM" panose="020B0600000000000000" pitchFamily="50" charset="-128"/>
              </a:rPr>
              <a:t>住民税とは、都道府県税と市（区）町村民税を</a:t>
            </a:r>
            <a:endParaRPr lang="en-US" altLang="ja-JP" sz="900" dirty="0">
              <a:latin typeface="HGPｺﾞｼｯｸM" panose="020B0600000000000000" pitchFamily="50" charset="-128"/>
              <a:ea typeface="HGPｺﾞｼｯｸM" panose="020B0600000000000000" pitchFamily="50" charset="-128"/>
            </a:endParaRPr>
          </a:p>
          <a:p>
            <a:r>
              <a:rPr lang="ja-JP" altLang="en-US" sz="900" dirty="0">
                <a:latin typeface="HGPｺﾞｼｯｸM" panose="020B0600000000000000" pitchFamily="50" charset="-128"/>
                <a:ea typeface="HGPｺﾞｼｯｸM" panose="020B0600000000000000" pitchFamily="50" charset="-128"/>
              </a:rPr>
              <a:t>   </a:t>
            </a:r>
            <a:r>
              <a:rPr lang="ja-JP" altLang="en-US" sz="900" spc="-310" dirty="0">
                <a:latin typeface="HGPｺﾞｼｯｸM" panose="020B0600000000000000" pitchFamily="50" charset="-128"/>
                <a:ea typeface="HGPｺﾞｼｯｸM" panose="020B0600000000000000" pitchFamily="50" charset="-128"/>
              </a:rPr>
              <a:t> </a:t>
            </a:r>
            <a:r>
              <a:rPr kumimoji="1" lang="ja-JP" altLang="en-US" sz="900" dirty="0">
                <a:latin typeface="HGPｺﾞｼｯｸM" panose="020B0600000000000000" pitchFamily="50" charset="-128"/>
                <a:ea typeface="HGPｺﾞｼｯｸM" panose="020B0600000000000000" pitchFamily="50" charset="-128"/>
              </a:rPr>
              <a:t>合わせた呼び方です。</a:t>
            </a:r>
          </a:p>
        </p:txBody>
      </p:sp>
      <p:sp>
        <p:nvSpPr>
          <p:cNvPr id="29" name="楕円 28">
            <a:extLst>
              <a:ext uri="{FF2B5EF4-FFF2-40B4-BE49-F238E27FC236}">
                <a16:creationId xmlns:a16="http://schemas.microsoft.com/office/drawing/2014/main" id="{9AE6B64E-38D9-1601-E82B-66F45F791138}"/>
              </a:ext>
            </a:extLst>
          </p:cNvPr>
          <p:cNvSpPr/>
          <p:nvPr/>
        </p:nvSpPr>
        <p:spPr>
          <a:xfrm>
            <a:off x="698758" y="2411715"/>
            <a:ext cx="1676308" cy="144291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2" name="図 21">
            <a:extLst>
              <a:ext uri="{FF2B5EF4-FFF2-40B4-BE49-F238E27FC236}">
                <a16:creationId xmlns:a16="http://schemas.microsoft.com/office/drawing/2014/main" id="{B5F70CFF-2E7F-B101-DD98-F77B899D94D5}"/>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914167" y="2294339"/>
            <a:ext cx="1245490" cy="1346760"/>
          </a:xfrm>
          <a:prstGeom prst="rect">
            <a:avLst/>
          </a:prstGeom>
        </p:spPr>
      </p:pic>
      <p:sp>
        <p:nvSpPr>
          <p:cNvPr id="3129" name="楕円 3128">
            <a:extLst>
              <a:ext uri="{FF2B5EF4-FFF2-40B4-BE49-F238E27FC236}">
                <a16:creationId xmlns:a16="http://schemas.microsoft.com/office/drawing/2014/main" id="{A7C98DDF-FE6C-1683-98E1-F7FB0096BB85}"/>
              </a:ext>
            </a:extLst>
          </p:cNvPr>
          <p:cNvSpPr/>
          <p:nvPr/>
        </p:nvSpPr>
        <p:spPr>
          <a:xfrm>
            <a:off x="3613532" y="2411715"/>
            <a:ext cx="1676308" cy="144291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7" name="図 16" descr="図形&#10;&#10;自動的に生成された説明">
            <a:extLst>
              <a:ext uri="{FF2B5EF4-FFF2-40B4-BE49-F238E27FC236}">
                <a16:creationId xmlns:a16="http://schemas.microsoft.com/office/drawing/2014/main" id="{29B877A7-705E-0352-F4FC-5F6F48EF1EF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667695" y="2503689"/>
            <a:ext cx="1567982" cy="1078380"/>
          </a:xfrm>
          <a:prstGeom prst="rect">
            <a:avLst/>
          </a:prstGeom>
        </p:spPr>
      </p:pic>
      <p:sp>
        <p:nvSpPr>
          <p:cNvPr id="3130" name="楕円 3129">
            <a:extLst>
              <a:ext uri="{FF2B5EF4-FFF2-40B4-BE49-F238E27FC236}">
                <a16:creationId xmlns:a16="http://schemas.microsoft.com/office/drawing/2014/main" id="{60ACD502-6376-4EFD-5EF0-87AC0688CE42}"/>
              </a:ext>
            </a:extLst>
          </p:cNvPr>
          <p:cNvSpPr/>
          <p:nvPr/>
        </p:nvSpPr>
        <p:spPr>
          <a:xfrm>
            <a:off x="6683784" y="2411715"/>
            <a:ext cx="1676308" cy="144291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descr="おもちゃ, 挿絵 が含まれている画像&#10;&#10;自動的に生成された説明">
            <a:extLst>
              <a:ext uri="{FF2B5EF4-FFF2-40B4-BE49-F238E27FC236}">
                <a16:creationId xmlns:a16="http://schemas.microsoft.com/office/drawing/2014/main" id="{475B0F6B-5B35-A1BA-0754-E46E2088EA8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610785" y="2366882"/>
            <a:ext cx="1822307" cy="1346760"/>
          </a:xfrm>
          <a:prstGeom prst="rect">
            <a:avLst/>
          </a:prstGeom>
        </p:spPr>
      </p:pic>
      <p:sp>
        <p:nvSpPr>
          <p:cNvPr id="31" name="正方形/長方形 30">
            <a:extLst>
              <a:ext uri="{FF2B5EF4-FFF2-40B4-BE49-F238E27FC236}">
                <a16:creationId xmlns:a16="http://schemas.microsoft.com/office/drawing/2014/main" id="{DBF95680-547E-D469-49DD-DF81CA24DE55}"/>
              </a:ext>
            </a:extLst>
          </p:cNvPr>
          <p:cNvSpPr/>
          <p:nvPr/>
        </p:nvSpPr>
        <p:spPr>
          <a:xfrm>
            <a:off x="362357" y="3542815"/>
            <a:ext cx="2349111" cy="385200"/>
          </a:xfrm>
          <a:prstGeom prst="rect">
            <a:avLst/>
          </a:prstGeom>
          <a:solidFill>
            <a:schemeClr val="bg1"/>
          </a:solidFill>
          <a:ln w="15875">
            <a:solidFill>
              <a:srgbClr val="0C5B9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rgbClr val="E22626"/>
                </a:solidFill>
                <a:latin typeface="HGPｺﾞｼｯｸE" panose="020B0900000000000000" pitchFamily="50" charset="-128"/>
                <a:ea typeface="HGPｺﾞｼｯｸE" panose="020B0900000000000000" pitchFamily="50" charset="-128"/>
              </a:rPr>
              <a:t>所得税</a:t>
            </a:r>
            <a:r>
              <a:rPr lang="ja-JP" altLang="en-US" sz="1100" dirty="0">
                <a:solidFill>
                  <a:srgbClr val="E22626"/>
                </a:solidFill>
                <a:latin typeface="HGPｺﾞｼｯｸE" panose="020B0900000000000000" pitchFamily="50" charset="-128"/>
                <a:ea typeface="HGPｺﾞｼｯｸE" panose="020B0900000000000000" pitchFamily="50" charset="-128"/>
              </a:rPr>
              <a:t>（国税）</a:t>
            </a:r>
            <a:r>
              <a:rPr lang="ja-JP" altLang="en-US" sz="1200" dirty="0">
                <a:solidFill>
                  <a:srgbClr val="E22626"/>
                </a:solidFill>
                <a:latin typeface="HGPｺﾞｼｯｸE" panose="020B0900000000000000" pitchFamily="50" charset="-128"/>
                <a:ea typeface="HGPｺﾞｼｯｸE" panose="020B0900000000000000" pitchFamily="50" charset="-128"/>
              </a:rPr>
              <a:t>・</a:t>
            </a:r>
            <a:r>
              <a:rPr lang="ja-JP" altLang="en-US" sz="1400" dirty="0">
                <a:solidFill>
                  <a:srgbClr val="E22626"/>
                </a:solidFill>
                <a:latin typeface="HGPｺﾞｼｯｸE" panose="020B0900000000000000" pitchFamily="50" charset="-128"/>
                <a:ea typeface="HGPｺﾞｼｯｸE" panose="020B0900000000000000" pitchFamily="50" charset="-128"/>
              </a:rPr>
              <a:t>住民税</a:t>
            </a:r>
            <a:r>
              <a:rPr lang="ja-JP" altLang="en-US" sz="1100" dirty="0">
                <a:solidFill>
                  <a:srgbClr val="E22626"/>
                </a:solidFill>
                <a:latin typeface="HGPｺﾞｼｯｸE" panose="020B0900000000000000" pitchFamily="50" charset="-128"/>
                <a:ea typeface="HGPｺﾞｼｯｸE" panose="020B0900000000000000" pitchFamily="50" charset="-128"/>
              </a:rPr>
              <a:t>（地方税）</a:t>
            </a:r>
            <a:endParaRPr kumimoji="1" lang="ja-JP" altLang="en-US" sz="1200" dirty="0">
              <a:solidFill>
                <a:srgbClr val="E22626"/>
              </a:solidFill>
              <a:latin typeface="HGPｺﾞｼｯｸE" panose="020B0900000000000000" pitchFamily="50" charset="-128"/>
              <a:ea typeface="HGPｺﾞｼｯｸE" panose="020B0900000000000000" pitchFamily="50" charset="-128"/>
            </a:endParaRPr>
          </a:p>
        </p:txBody>
      </p:sp>
      <p:sp>
        <p:nvSpPr>
          <p:cNvPr id="3111" name="正方形/長方形 3110">
            <a:extLst>
              <a:ext uri="{FF2B5EF4-FFF2-40B4-BE49-F238E27FC236}">
                <a16:creationId xmlns:a16="http://schemas.microsoft.com/office/drawing/2014/main" id="{A768995A-9674-5CDE-ECF3-A7F7066240A0}"/>
              </a:ext>
            </a:extLst>
          </p:cNvPr>
          <p:cNvSpPr/>
          <p:nvPr/>
        </p:nvSpPr>
        <p:spPr>
          <a:xfrm>
            <a:off x="3613532" y="3542815"/>
            <a:ext cx="1676308" cy="385200"/>
          </a:xfrm>
          <a:prstGeom prst="rect">
            <a:avLst/>
          </a:prstGeom>
          <a:solidFill>
            <a:schemeClr val="bg1"/>
          </a:solidFill>
          <a:ln w="15875">
            <a:solidFill>
              <a:srgbClr val="0C5B9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rgbClr val="E22626"/>
                </a:solidFill>
                <a:latin typeface="HGPｺﾞｼｯｸE" panose="020B0900000000000000" pitchFamily="50" charset="-128"/>
                <a:ea typeface="HGPｺﾞｼｯｸE" panose="020B0900000000000000" pitchFamily="50" charset="-128"/>
              </a:rPr>
              <a:t>固定資産税</a:t>
            </a:r>
            <a:r>
              <a:rPr kumimoji="1" lang="ja-JP" altLang="en-US" sz="1100" dirty="0">
                <a:solidFill>
                  <a:srgbClr val="E22626"/>
                </a:solidFill>
                <a:latin typeface="HGPｺﾞｼｯｸE" panose="020B0900000000000000" pitchFamily="50" charset="-128"/>
                <a:ea typeface="HGPｺﾞｼｯｸE" panose="020B0900000000000000" pitchFamily="50" charset="-128"/>
              </a:rPr>
              <a:t>（地方税）</a:t>
            </a:r>
            <a:endParaRPr kumimoji="1" lang="ja-JP" altLang="en-US" sz="1400" dirty="0">
              <a:solidFill>
                <a:srgbClr val="E22626"/>
              </a:solidFill>
              <a:latin typeface="HGPｺﾞｼｯｸE" panose="020B0900000000000000" pitchFamily="50" charset="-128"/>
              <a:ea typeface="HGPｺﾞｼｯｸE" panose="020B0900000000000000" pitchFamily="50" charset="-128"/>
            </a:endParaRPr>
          </a:p>
        </p:txBody>
      </p:sp>
      <p:sp>
        <p:nvSpPr>
          <p:cNvPr id="2" name="テキスト ボックス 1">
            <a:extLst>
              <a:ext uri="{FF2B5EF4-FFF2-40B4-BE49-F238E27FC236}">
                <a16:creationId xmlns:a16="http://schemas.microsoft.com/office/drawing/2014/main" id="{BCDC77B4-F7B9-E7D7-A6A6-E5402717EDF8}"/>
              </a:ext>
            </a:extLst>
          </p:cNvPr>
          <p:cNvSpPr txBox="1"/>
          <p:nvPr/>
        </p:nvSpPr>
        <p:spPr>
          <a:xfrm>
            <a:off x="3732368" y="3523852"/>
            <a:ext cx="1005926" cy="200055"/>
          </a:xfrm>
          <a:prstGeom prst="rect">
            <a:avLst/>
          </a:prstGeom>
          <a:noFill/>
        </p:spPr>
        <p:txBody>
          <a:bodyPr wrap="square" rtlCol="0">
            <a:spAutoFit/>
          </a:bodyPr>
          <a:lstStyle/>
          <a:p>
            <a:r>
              <a:rPr lang="ja-JP" altLang="en-US" sz="700" b="1" spc="60" dirty="0">
                <a:solidFill>
                  <a:srgbClr val="C00000"/>
                </a:solidFill>
                <a:latin typeface="HGPｺﾞｼｯｸM" panose="020B0600000000000000" pitchFamily="50" charset="-128"/>
                <a:ea typeface="HGPｺﾞｼｯｸM" panose="020B0600000000000000" pitchFamily="50" charset="-128"/>
              </a:rPr>
              <a:t>こていしさんぜい</a:t>
            </a:r>
          </a:p>
        </p:txBody>
      </p:sp>
      <p:sp>
        <p:nvSpPr>
          <p:cNvPr id="3114" name="正方形/長方形 3113">
            <a:extLst>
              <a:ext uri="{FF2B5EF4-FFF2-40B4-BE49-F238E27FC236}">
                <a16:creationId xmlns:a16="http://schemas.microsoft.com/office/drawing/2014/main" id="{9BE4091E-6A23-DAEF-3332-257C878865CA}"/>
              </a:ext>
            </a:extLst>
          </p:cNvPr>
          <p:cNvSpPr/>
          <p:nvPr/>
        </p:nvSpPr>
        <p:spPr>
          <a:xfrm>
            <a:off x="6179326" y="3542815"/>
            <a:ext cx="2685226" cy="385200"/>
          </a:xfrm>
          <a:prstGeom prst="rect">
            <a:avLst/>
          </a:prstGeom>
          <a:solidFill>
            <a:schemeClr val="bg1"/>
          </a:solidFill>
          <a:ln w="15875">
            <a:solidFill>
              <a:srgbClr val="0C5B9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rgbClr val="E22626"/>
                </a:solidFill>
                <a:latin typeface="HGPｺﾞｼｯｸE" panose="020B0900000000000000" pitchFamily="50" charset="-128"/>
                <a:ea typeface="HGPｺﾞｼｯｸE" panose="020B0900000000000000" pitchFamily="50" charset="-128"/>
              </a:rPr>
              <a:t>消費税</a:t>
            </a:r>
            <a:r>
              <a:rPr kumimoji="1" lang="ja-JP" altLang="en-US" sz="1100" dirty="0">
                <a:solidFill>
                  <a:srgbClr val="E22626"/>
                </a:solidFill>
                <a:latin typeface="HGPｺﾞｼｯｸE" panose="020B0900000000000000" pitchFamily="50" charset="-128"/>
                <a:ea typeface="HGPｺﾞｼｯｸE" panose="020B0900000000000000" pitchFamily="50" charset="-128"/>
              </a:rPr>
              <a:t>（国税）</a:t>
            </a:r>
            <a:r>
              <a:rPr kumimoji="1" lang="ja-JP" altLang="en-US" sz="1400" dirty="0">
                <a:solidFill>
                  <a:srgbClr val="E22626"/>
                </a:solidFill>
                <a:latin typeface="HGPｺﾞｼｯｸE" panose="020B0900000000000000" pitchFamily="50" charset="-128"/>
                <a:ea typeface="HGPｺﾞｼｯｸE" panose="020B0900000000000000" pitchFamily="50" charset="-128"/>
              </a:rPr>
              <a:t>・地方消費税</a:t>
            </a:r>
            <a:r>
              <a:rPr kumimoji="1" lang="ja-JP" altLang="en-US" sz="1100" dirty="0">
                <a:solidFill>
                  <a:srgbClr val="E22626"/>
                </a:solidFill>
                <a:latin typeface="HGPｺﾞｼｯｸE" panose="020B0900000000000000" pitchFamily="50" charset="-128"/>
                <a:ea typeface="HGPｺﾞｼｯｸE" panose="020B0900000000000000" pitchFamily="50" charset="-128"/>
              </a:rPr>
              <a:t>（地方税）</a:t>
            </a:r>
            <a:endParaRPr kumimoji="1" lang="ja-JP" altLang="en-US" sz="1400" dirty="0">
              <a:solidFill>
                <a:srgbClr val="E22626"/>
              </a:solidFill>
              <a:latin typeface="HGPｺﾞｼｯｸE" panose="020B0900000000000000" pitchFamily="50" charset="-128"/>
              <a:ea typeface="HGPｺﾞｼｯｸE" panose="020B0900000000000000" pitchFamily="50" charset="-128"/>
            </a:endParaRPr>
          </a:p>
        </p:txBody>
      </p:sp>
      <p:sp>
        <p:nvSpPr>
          <p:cNvPr id="5168" name="テキスト ボックス 5167">
            <a:extLst>
              <a:ext uri="{FF2B5EF4-FFF2-40B4-BE49-F238E27FC236}">
                <a16:creationId xmlns:a16="http://schemas.microsoft.com/office/drawing/2014/main" id="{A7C22E09-00EE-243E-4B35-956881D853F5}"/>
              </a:ext>
            </a:extLst>
          </p:cNvPr>
          <p:cNvSpPr txBox="1"/>
          <p:nvPr/>
        </p:nvSpPr>
        <p:spPr>
          <a:xfrm>
            <a:off x="738313" y="2101267"/>
            <a:ext cx="1597198" cy="293682"/>
          </a:xfrm>
          <a:prstGeom prst="rect">
            <a:avLst/>
          </a:prstGeom>
          <a:noFill/>
        </p:spPr>
        <p:txBody>
          <a:bodyPr wrap="none" rtlCol="0">
            <a:spAutoFit/>
          </a:bodyPr>
          <a:lstStyle/>
          <a:p>
            <a:r>
              <a:rPr kumimoji="1" lang="ja-JP" altLang="en-US" sz="1400" dirty="0">
                <a:solidFill>
                  <a:srgbClr val="0C5B9C"/>
                </a:solidFill>
                <a:latin typeface="HGPｺﾞｼｯｸE" panose="020B0900000000000000" pitchFamily="50" charset="-128"/>
                <a:ea typeface="HGPｺﾞｼｯｸE" panose="020B0900000000000000" pitchFamily="50" charset="-128"/>
              </a:rPr>
              <a:t>給料をもらったら</a:t>
            </a:r>
            <a:r>
              <a:rPr kumimoji="1" lang="ja-JP" altLang="en-US" sz="1400" spc="-500" dirty="0">
                <a:solidFill>
                  <a:srgbClr val="0C5B9C"/>
                </a:solidFill>
                <a:latin typeface="HGPｺﾞｼｯｸE" panose="020B0900000000000000" pitchFamily="50" charset="-128"/>
                <a:ea typeface="HGPｺﾞｼｯｸE" panose="020B0900000000000000" pitchFamily="50" charset="-128"/>
              </a:rPr>
              <a:t>！？</a:t>
            </a:r>
          </a:p>
        </p:txBody>
      </p:sp>
      <p:sp>
        <p:nvSpPr>
          <p:cNvPr id="5169" name="テキスト ボックス 5168">
            <a:extLst>
              <a:ext uri="{FF2B5EF4-FFF2-40B4-BE49-F238E27FC236}">
                <a16:creationId xmlns:a16="http://schemas.microsoft.com/office/drawing/2014/main" id="{DEC022C5-5B02-EDB8-A3B1-476B7BF1746B}"/>
              </a:ext>
            </a:extLst>
          </p:cNvPr>
          <p:cNvSpPr txBox="1"/>
          <p:nvPr/>
        </p:nvSpPr>
        <p:spPr>
          <a:xfrm>
            <a:off x="3582958" y="2101267"/>
            <a:ext cx="1709122" cy="307777"/>
          </a:xfrm>
          <a:prstGeom prst="rect">
            <a:avLst/>
          </a:prstGeom>
          <a:noFill/>
        </p:spPr>
        <p:txBody>
          <a:bodyPr wrap="none" rtlCol="0">
            <a:spAutoFit/>
          </a:bodyPr>
          <a:lstStyle/>
          <a:p>
            <a:r>
              <a:rPr lang="ja-JP" altLang="en-US" sz="1400" dirty="0">
                <a:solidFill>
                  <a:srgbClr val="0C5B9C"/>
                </a:solidFill>
                <a:latin typeface="HGPｺﾞｼｯｸE" panose="020B0900000000000000" pitchFamily="50" charset="-128"/>
                <a:ea typeface="HGPｺﾞｼｯｸE" panose="020B0900000000000000" pitchFamily="50" charset="-128"/>
              </a:rPr>
              <a:t>家を持っていると</a:t>
            </a:r>
            <a:r>
              <a:rPr kumimoji="1" lang="ja-JP" altLang="en-US" sz="1400" spc="-500" dirty="0">
                <a:solidFill>
                  <a:srgbClr val="0C5B9C"/>
                </a:solidFill>
                <a:latin typeface="HGPｺﾞｼｯｸE" panose="020B0900000000000000" pitchFamily="50" charset="-128"/>
                <a:ea typeface="HGPｺﾞｼｯｸE" panose="020B0900000000000000" pitchFamily="50" charset="-128"/>
              </a:rPr>
              <a:t>！？</a:t>
            </a:r>
          </a:p>
        </p:txBody>
      </p:sp>
      <p:sp>
        <p:nvSpPr>
          <p:cNvPr id="5170" name="テキスト ボックス 5169">
            <a:extLst>
              <a:ext uri="{FF2B5EF4-FFF2-40B4-BE49-F238E27FC236}">
                <a16:creationId xmlns:a16="http://schemas.microsoft.com/office/drawing/2014/main" id="{FC880881-7602-77A6-8A29-440FCF89C70F}"/>
              </a:ext>
            </a:extLst>
          </p:cNvPr>
          <p:cNvSpPr txBox="1"/>
          <p:nvPr/>
        </p:nvSpPr>
        <p:spPr>
          <a:xfrm>
            <a:off x="6304232" y="2101267"/>
            <a:ext cx="2435413" cy="293682"/>
          </a:xfrm>
          <a:prstGeom prst="rect">
            <a:avLst/>
          </a:prstGeom>
          <a:noFill/>
        </p:spPr>
        <p:txBody>
          <a:bodyPr wrap="none" rtlCol="0">
            <a:spAutoFit/>
          </a:bodyPr>
          <a:lstStyle/>
          <a:p>
            <a:r>
              <a:rPr lang="ja-JP" altLang="en-US" sz="1400" dirty="0">
                <a:solidFill>
                  <a:srgbClr val="0C5B9C"/>
                </a:solidFill>
                <a:latin typeface="HGPｺﾞｼｯｸE" panose="020B0900000000000000" pitchFamily="50" charset="-128"/>
                <a:ea typeface="HGPｺﾞｼｯｸE" panose="020B0900000000000000" pitchFamily="50" charset="-128"/>
              </a:rPr>
              <a:t>お店でお買い物をしたときは</a:t>
            </a:r>
            <a:r>
              <a:rPr kumimoji="1" lang="ja-JP" altLang="en-US" sz="1400" spc="-500" dirty="0">
                <a:solidFill>
                  <a:srgbClr val="0C5B9C"/>
                </a:solidFill>
                <a:latin typeface="HGPｺﾞｼｯｸE" panose="020B0900000000000000" pitchFamily="50" charset="-128"/>
                <a:ea typeface="HGPｺﾞｼｯｸE" panose="020B0900000000000000" pitchFamily="50" charset="-128"/>
              </a:rPr>
              <a:t>！？</a:t>
            </a:r>
          </a:p>
        </p:txBody>
      </p:sp>
      <p:sp>
        <p:nvSpPr>
          <p:cNvPr id="6" name="テキスト ボックス 5">
            <a:extLst>
              <a:ext uri="{FF2B5EF4-FFF2-40B4-BE49-F238E27FC236}">
                <a16:creationId xmlns:a16="http://schemas.microsoft.com/office/drawing/2014/main" id="{B17A066C-88BD-AA6A-39ED-EDDC7FD4133B}"/>
              </a:ext>
            </a:extLst>
          </p:cNvPr>
          <p:cNvSpPr txBox="1"/>
          <p:nvPr/>
        </p:nvSpPr>
        <p:spPr>
          <a:xfrm>
            <a:off x="7003555" y="4843114"/>
            <a:ext cx="295274" cy="169277"/>
          </a:xfrm>
          <a:prstGeom prst="rect">
            <a:avLst/>
          </a:prstGeom>
          <a:noFill/>
        </p:spPr>
        <p:txBody>
          <a:bodyPr wrap="none" rtlCol="0">
            <a:spAutoFit/>
          </a:bodyPr>
          <a:lstStyle/>
          <a:p>
            <a:pPr rtl="0">
              <a:spcBef>
                <a:spcPts val="0"/>
              </a:spcBef>
              <a:spcAft>
                <a:spcPts val="500"/>
              </a:spcAft>
            </a:pPr>
            <a:r>
              <a:rPr lang="ja-JP" altLang="en-US" sz="500" b="0" dirty="0">
                <a:effectLst/>
                <a:latin typeface="HGPｺﾞｼｯｸE" panose="020B0900000000000000" pitchFamily="50" charset="-128"/>
                <a:ea typeface="HGPｺﾞｼｯｸE" panose="020B0900000000000000" pitchFamily="50" charset="-128"/>
              </a:rPr>
              <a:t>おさ</a:t>
            </a:r>
          </a:p>
        </p:txBody>
      </p:sp>
      <p:sp>
        <p:nvSpPr>
          <p:cNvPr id="5176" name="二等辺三角形 5175">
            <a:extLst>
              <a:ext uri="{FF2B5EF4-FFF2-40B4-BE49-F238E27FC236}">
                <a16:creationId xmlns:a16="http://schemas.microsoft.com/office/drawing/2014/main" id="{9385EEC4-4ABB-810E-0A60-629C13CD2FBC}"/>
              </a:ext>
            </a:extLst>
          </p:cNvPr>
          <p:cNvSpPr/>
          <p:nvPr/>
        </p:nvSpPr>
        <p:spPr>
          <a:xfrm rot="5400000">
            <a:off x="312839" y="1141543"/>
            <a:ext cx="295230" cy="203260"/>
          </a:xfrm>
          <a:prstGeom prst="triangle">
            <a:avLst/>
          </a:prstGeom>
          <a:solidFill>
            <a:srgbClr val="26C1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2F0EE7B6-9B3D-C78E-ED0A-2415BBE553CB}"/>
              </a:ext>
            </a:extLst>
          </p:cNvPr>
          <p:cNvSpPr/>
          <p:nvPr/>
        </p:nvSpPr>
        <p:spPr>
          <a:xfrm>
            <a:off x="614884" y="978188"/>
            <a:ext cx="4123409" cy="40404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177" name="正方形/長方形 5176">
            <a:extLst>
              <a:ext uri="{FF2B5EF4-FFF2-40B4-BE49-F238E27FC236}">
                <a16:creationId xmlns:a16="http://schemas.microsoft.com/office/drawing/2014/main" id="{855E179B-40E5-B49F-5690-94E4DB75D3B1}"/>
              </a:ext>
            </a:extLst>
          </p:cNvPr>
          <p:cNvSpPr/>
          <p:nvPr/>
        </p:nvSpPr>
        <p:spPr>
          <a:xfrm>
            <a:off x="278832" y="1047650"/>
            <a:ext cx="283252" cy="35330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82" name="テキスト ボックス 5181">
            <a:extLst>
              <a:ext uri="{FF2B5EF4-FFF2-40B4-BE49-F238E27FC236}">
                <a16:creationId xmlns:a16="http://schemas.microsoft.com/office/drawing/2014/main" id="{E392A0A5-83C3-CC57-6DFF-E83C727A04AE}"/>
              </a:ext>
            </a:extLst>
          </p:cNvPr>
          <p:cNvSpPr txBox="1"/>
          <p:nvPr/>
        </p:nvSpPr>
        <p:spPr>
          <a:xfrm>
            <a:off x="5912872" y="4928164"/>
            <a:ext cx="2771913" cy="851452"/>
          </a:xfrm>
          <a:prstGeom prst="rect">
            <a:avLst/>
          </a:prstGeom>
          <a:noFill/>
        </p:spPr>
        <p:txBody>
          <a:bodyPr wrap="square" rtlCol="0">
            <a:spAutoFit/>
          </a:bodyPr>
          <a:lstStyle/>
          <a:p>
            <a:pPr>
              <a:lnSpc>
                <a:spcPct val="123000"/>
              </a:lnSpc>
            </a:pPr>
            <a:r>
              <a:rPr lang="ja-JP" altLang="en-US" sz="1400" dirty="0">
                <a:latin typeface="HGPｺﾞｼｯｸE" panose="020B0900000000000000" pitchFamily="50" charset="-128"/>
                <a:ea typeface="HGPｺﾞｼｯｸE" panose="020B0900000000000000" pitchFamily="50" charset="-128"/>
              </a:rPr>
              <a:t>国税は、「国に納める税金」、</a:t>
            </a:r>
            <a:endParaRPr lang="en-US" altLang="ja-JP" sz="1400" dirty="0">
              <a:latin typeface="HGPｺﾞｼｯｸE" panose="020B0900000000000000" pitchFamily="50" charset="-128"/>
              <a:ea typeface="HGPｺﾞｼｯｸE" panose="020B0900000000000000" pitchFamily="50" charset="-128"/>
            </a:endParaRPr>
          </a:p>
          <a:p>
            <a:pPr>
              <a:lnSpc>
                <a:spcPct val="123000"/>
              </a:lnSpc>
            </a:pPr>
            <a:r>
              <a:rPr lang="ja-JP" altLang="en-US" sz="1400" dirty="0">
                <a:latin typeface="HGPｺﾞｼｯｸE" panose="020B0900000000000000" pitchFamily="50" charset="-128"/>
                <a:ea typeface="HGPｺﾞｼｯｸE" panose="020B0900000000000000" pitchFamily="50" charset="-128"/>
              </a:rPr>
              <a:t>地方税は「都道府県や市区町村に</a:t>
            </a:r>
            <a:endParaRPr lang="en-US" altLang="ja-JP" sz="1400" dirty="0">
              <a:latin typeface="HGPｺﾞｼｯｸE" panose="020B0900000000000000" pitchFamily="50" charset="-128"/>
              <a:ea typeface="HGPｺﾞｼｯｸE" panose="020B0900000000000000" pitchFamily="50" charset="-128"/>
            </a:endParaRPr>
          </a:p>
          <a:p>
            <a:pPr>
              <a:lnSpc>
                <a:spcPct val="123000"/>
              </a:lnSpc>
            </a:pPr>
            <a:r>
              <a:rPr lang="ja-JP" altLang="en-US" sz="1400" dirty="0">
                <a:latin typeface="HGPｺﾞｼｯｸE" panose="020B0900000000000000" pitchFamily="50" charset="-128"/>
                <a:ea typeface="HGPｺﾞｼｯｸE" panose="020B0900000000000000" pitchFamily="50" charset="-128"/>
              </a:rPr>
              <a:t>納める税金」です。</a:t>
            </a:r>
          </a:p>
        </p:txBody>
      </p:sp>
      <p:grpSp>
        <p:nvGrpSpPr>
          <p:cNvPr id="5130" name="グループ化 5129">
            <a:extLst>
              <a:ext uri="{FF2B5EF4-FFF2-40B4-BE49-F238E27FC236}">
                <a16:creationId xmlns:a16="http://schemas.microsoft.com/office/drawing/2014/main" id="{573DEC41-AF3B-8617-E1D5-A32D6ED8D9C7}"/>
              </a:ext>
            </a:extLst>
          </p:cNvPr>
          <p:cNvGrpSpPr/>
          <p:nvPr/>
        </p:nvGrpSpPr>
        <p:grpSpPr>
          <a:xfrm>
            <a:off x="170442" y="2009761"/>
            <a:ext cx="8785225" cy="4330969"/>
            <a:chOff x="179388" y="-4631538"/>
            <a:chExt cx="8785225" cy="4330969"/>
          </a:xfrm>
        </p:grpSpPr>
        <p:sp>
          <p:nvSpPr>
            <p:cNvPr id="3104" name="正方形/長方形 3103">
              <a:extLst>
                <a:ext uri="{FF2B5EF4-FFF2-40B4-BE49-F238E27FC236}">
                  <a16:creationId xmlns:a16="http://schemas.microsoft.com/office/drawing/2014/main" id="{FBCCC354-A23B-03E5-973F-F27B82390ABA}"/>
                </a:ext>
              </a:extLst>
            </p:cNvPr>
            <p:cNvSpPr>
              <a:spLocks/>
            </p:cNvSpPr>
            <p:nvPr/>
          </p:nvSpPr>
          <p:spPr>
            <a:xfrm>
              <a:off x="179388" y="-4631538"/>
              <a:ext cx="8785225" cy="4330969"/>
            </a:xfrm>
            <a:prstGeom prst="rect">
              <a:avLst/>
            </a:prstGeom>
            <a:solidFill>
              <a:srgbClr val="CCF1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106" name="楕円 3105">
              <a:extLst>
                <a:ext uri="{FF2B5EF4-FFF2-40B4-BE49-F238E27FC236}">
                  <a16:creationId xmlns:a16="http://schemas.microsoft.com/office/drawing/2014/main" id="{A0B15977-A837-70D4-28F7-F74C9E88C1D6}"/>
                </a:ext>
              </a:extLst>
            </p:cNvPr>
            <p:cNvSpPr/>
            <p:nvPr/>
          </p:nvSpPr>
          <p:spPr>
            <a:xfrm>
              <a:off x="698758" y="-1965605"/>
              <a:ext cx="1676308" cy="144291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107" name="図 3106" descr="アイコン&#10;&#10;自動的に生成された説明">
              <a:extLst>
                <a:ext uri="{FF2B5EF4-FFF2-40B4-BE49-F238E27FC236}">
                  <a16:creationId xmlns:a16="http://schemas.microsoft.com/office/drawing/2014/main" id="{CE4E8D58-765E-F4F4-BECE-EF3B6EA9AB1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9560" y="-2025780"/>
              <a:ext cx="1354704" cy="1263217"/>
            </a:xfrm>
            <a:prstGeom prst="rect">
              <a:avLst/>
            </a:prstGeom>
          </p:spPr>
        </p:pic>
        <p:sp>
          <p:nvSpPr>
            <p:cNvPr id="3108" name="テキスト ボックス 3107">
              <a:extLst>
                <a:ext uri="{FF2B5EF4-FFF2-40B4-BE49-F238E27FC236}">
                  <a16:creationId xmlns:a16="http://schemas.microsoft.com/office/drawing/2014/main" id="{5B0F2FE0-B447-CC88-BD33-764761A7A0CA}"/>
                </a:ext>
              </a:extLst>
            </p:cNvPr>
            <p:cNvSpPr txBox="1"/>
            <p:nvPr/>
          </p:nvSpPr>
          <p:spPr>
            <a:xfrm>
              <a:off x="708477" y="-2261693"/>
              <a:ext cx="1709122" cy="307777"/>
            </a:xfrm>
            <a:prstGeom prst="rect">
              <a:avLst/>
            </a:prstGeom>
            <a:noFill/>
          </p:spPr>
          <p:txBody>
            <a:bodyPr wrap="none" rtlCol="0">
              <a:spAutoFit/>
            </a:bodyPr>
            <a:lstStyle/>
            <a:p>
              <a:r>
                <a:rPr kumimoji="1" lang="ja-JP" altLang="en-US" sz="1400" dirty="0">
                  <a:solidFill>
                    <a:srgbClr val="0C5B9C"/>
                  </a:solidFill>
                  <a:latin typeface="HGPｺﾞｼｯｸE" panose="020B0900000000000000" pitchFamily="50" charset="-128"/>
                  <a:ea typeface="HGPｺﾞｼｯｸE" panose="020B0900000000000000" pitchFamily="50" charset="-128"/>
                </a:rPr>
                <a:t>車を持っていると</a:t>
              </a:r>
              <a:r>
                <a:rPr kumimoji="1" lang="ja-JP" altLang="en-US" sz="1400" spc="-500" dirty="0">
                  <a:solidFill>
                    <a:srgbClr val="0C5B9C"/>
                  </a:solidFill>
                  <a:latin typeface="HGPｺﾞｼｯｸE" panose="020B0900000000000000" pitchFamily="50" charset="-128"/>
                  <a:ea typeface="HGPｺﾞｼｯｸE" panose="020B0900000000000000" pitchFamily="50" charset="-128"/>
                </a:rPr>
                <a:t>！？</a:t>
              </a:r>
            </a:p>
          </p:txBody>
        </p:sp>
        <p:sp>
          <p:nvSpPr>
            <p:cNvPr id="3110" name="テキスト ボックス 3109">
              <a:extLst>
                <a:ext uri="{FF2B5EF4-FFF2-40B4-BE49-F238E27FC236}">
                  <a16:creationId xmlns:a16="http://schemas.microsoft.com/office/drawing/2014/main" id="{FDDC98B1-F73A-15F9-6D56-AF350534338C}"/>
                </a:ext>
              </a:extLst>
            </p:cNvPr>
            <p:cNvSpPr txBox="1"/>
            <p:nvPr/>
          </p:nvSpPr>
          <p:spPr>
            <a:xfrm>
              <a:off x="3499342" y="-2261693"/>
              <a:ext cx="1904689" cy="307777"/>
            </a:xfrm>
            <a:prstGeom prst="rect">
              <a:avLst/>
            </a:prstGeom>
            <a:noFill/>
          </p:spPr>
          <p:txBody>
            <a:bodyPr wrap="none" rtlCol="0">
              <a:spAutoFit/>
            </a:bodyPr>
            <a:lstStyle/>
            <a:p>
              <a:r>
                <a:rPr lang="ja-JP" altLang="en-US" sz="1400" dirty="0">
                  <a:solidFill>
                    <a:srgbClr val="0C5B9C"/>
                  </a:solidFill>
                  <a:latin typeface="HGPｺﾞｼｯｸE" panose="020B0900000000000000" pitchFamily="50" charset="-128"/>
                  <a:ea typeface="HGPｺﾞｼｯｸE" panose="020B0900000000000000" pitchFamily="50" charset="-128"/>
                </a:rPr>
                <a:t>温泉に入ったときは</a:t>
              </a:r>
              <a:r>
                <a:rPr kumimoji="1" lang="ja-JP" altLang="en-US" sz="1400" spc="-500" dirty="0">
                  <a:solidFill>
                    <a:srgbClr val="0C5B9C"/>
                  </a:solidFill>
                  <a:latin typeface="HGPｺﾞｼｯｸE" panose="020B0900000000000000" pitchFamily="50" charset="-128"/>
                  <a:ea typeface="HGPｺﾞｼｯｸE" panose="020B0900000000000000" pitchFamily="50" charset="-128"/>
                </a:rPr>
                <a:t>！？</a:t>
              </a:r>
            </a:p>
          </p:txBody>
        </p:sp>
        <p:sp>
          <p:nvSpPr>
            <p:cNvPr id="3112" name="楕円 3111">
              <a:extLst>
                <a:ext uri="{FF2B5EF4-FFF2-40B4-BE49-F238E27FC236}">
                  <a16:creationId xmlns:a16="http://schemas.microsoft.com/office/drawing/2014/main" id="{7103AE40-C467-4CCC-7BDB-463EE80626BB}"/>
                </a:ext>
              </a:extLst>
            </p:cNvPr>
            <p:cNvSpPr/>
            <p:nvPr/>
          </p:nvSpPr>
          <p:spPr>
            <a:xfrm>
              <a:off x="3613532" y="-1965605"/>
              <a:ext cx="1676308" cy="144291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113" name="図 3112" descr="部屋 が含まれている画像&#10;&#10;自動的に生成された説明">
              <a:extLst>
                <a:ext uri="{FF2B5EF4-FFF2-40B4-BE49-F238E27FC236}">
                  <a16:creationId xmlns:a16="http://schemas.microsoft.com/office/drawing/2014/main" id="{A473EB9D-982B-B268-855F-86035D9DD4D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36451" y="-2028969"/>
              <a:ext cx="1630470" cy="1313562"/>
            </a:xfrm>
            <a:prstGeom prst="rect">
              <a:avLst/>
            </a:prstGeom>
          </p:spPr>
        </p:pic>
        <p:sp>
          <p:nvSpPr>
            <p:cNvPr id="3120" name="楕円 3119">
              <a:extLst>
                <a:ext uri="{FF2B5EF4-FFF2-40B4-BE49-F238E27FC236}">
                  <a16:creationId xmlns:a16="http://schemas.microsoft.com/office/drawing/2014/main" id="{766D53E1-198F-CA3E-35C0-3B4888162E1F}"/>
                </a:ext>
              </a:extLst>
            </p:cNvPr>
            <p:cNvSpPr/>
            <p:nvPr/>
          </p:nvSpPr>
          <p:spPr>
            <a:xfrm>
              <a:off x="698758" y="-4225573"/>
              <a:ext cx="1676308" cy="144291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121" name="図 3120">
              <a:extLst>
                <a:ext uri="{FF2B5EF4-FFF2-40B4-BE49-F238E27FC236}">
                  <a16:creationId xmlns:a16="http://schemas.microsoft.com/office/drawing/2014/main" id="{E257AD1D-3C0D-A450-2934-392DF9B4AB8F}"/>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914167" y="-4342949"/>
              <a:ext cx="1245490" cy="1346760"/>
            </a:xfrm>
            <a:prstGeom prst="rect">
              <a:avLst/>
            </a:prstGeom>
          </p:spPr>
        </p:pic>
        <p:sp>
          <p:nvSpPr>
            <p:cNvPr id="3123" name="楕円 3122">
              <a:extLst>
                <a:ext uri="{FF2B5EF4-FFF2-40B4-BE49-F238E27FC236}">
                  <a16:creationId xmlns:a16="http://schemas.microsoft.com/office/drawing/2014/main" id="{E27D006B-0924-442D-C83E-B460E04A21C2}"/>
                </a:ext>
              </a:extLst>
            </p:cNvPr>
            <p:cNvSpPr/>
            <p:nvPr/>
          </p:nvSpPr>
          <p:spPr>
            <a:xfrm>
              <a:off x="3613532" y="-4225573"/>
              <a:ext cx="1676308" cy="144291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124" name="図 3123" descr="図形&#10;&#10;自動的に生成された説明">
              <a:extLst>
                <a:ext uri="{FF2B5EF4-FFF2-40B4-BE49-F238E27FC236}">
                  <a16:creationId xmlns:a16="http://schemas.microsoft.com/office/drawing/2014/main" id="{66DE53D6-A917-8622-1D59-64C8DD29F4D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667695" y="-4133599"/>
              <a:ext cx="1567982" cy="1078380"/>
            </a:xfrm>
            <a:prstGeom prst="rect">
              <a:avLst/>
            </a:prstGeom>
          </p:spPr>
        </p:pic>
        <p:sp>
          <p:nvSpPr>
            <p:cNvPr id="3125" name="楕円 3124">
              <a:extLst>
                <a:ext uri="{FF2B5EF4-FFF2-40B4-BE49-F238E27FC236}">
                  <a16:creationId xmlns:a16="http://schemas.microsoft.com/office/drawing/2014/main" id="{621EE29F-261A-3AE8-EE84-0103EDB0BA34}"/>
                </a:ext>
              </a:extLst>
            </p:cNvPr>
            <p:cNvSpPr/>
            <p:nvPr/>
          </p:nvSpPr>
          <p:spPr>
            <a:xfrm>
              <a:off x="6683784" y="-4225573"/>
              <a:ext cx="1676308" cy="144291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128" name="図 3127" descr="おもちゃ, 挿絵 が含まれている画像&#10;&#10;自動的に生成された説明">
              <a:extLst>
                <a:ext uri="{FF2B5EF4-FFF2-40B4-BE49-F238E27FC236}">
                  <a16:creationId xmlns:a16="http://schemas.microsoft.com/office/drawing/2014/main" id="{ED22712A-A0AA-80E3-4DE8-9B996DFEE74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610785" y="-4270406"/>
              <a:ext cx="1822307" cy="1346760"/>
            </a:xfrm>
            <a:prstGeom prst="rect">
              <a:avLst/>
            </a:prstGeom>
          </p:spPr>
        </p:pic>
        <p:sp>
          <p:nvSpPr>
            <p:cNvPr id="5126" name="テキスト ボックス 5125">
              <a:extLst>
                <a:ext uri="{FF2B5EF4-FFF2-40B4-BE49-F238E27FC236}">
                  <a16:creationId xmlns:a16="http://schemas.microsoft.com/office/drawing/2014/main" id="{D5CD7C9E-BD63-C305-6ED8-D031E1C52A79}"/>
                </a:ext>
              </a:extLst>
            </p:cNvPr>
            <p:cNvSpPr txBox="1"/>
            <p:nvPr/>
          </p:nvSpPr>
          <p:spPr>
            <a:xfrm>
              <a:off x="738313" y="-4536021"/>
              <a:ext cx="1597198" cy="293682"/>
            </a:xfrm>
            <a:prstGeom prst="rect">
              <a:avLst/>
            </a:prstGeom>
            <a:noFill/>
          </p:spPr>
          <p:txBody>
            <a:bodyPr wrap="none" rtlCol="0">
              <a:spAutoFit/>
            </a:bodyPr>
            <a:lstStyle/>
            <a:p>
              <a:r>
                <a:rPr kumimoji="1" lang="ja-JP" altLang="en-US" sz="1400" dirty="0">
                  <a:solidFill>
                    <a:srgbClr val="0C5B9C"/>
                  </a:solidFill>
                  <a:latin typeface="HGPｺﾞｼｯｸE" panose="020B0900000000000000" pitchFamily="50" charset="-128"/>
                  <a:ea typeface="HGPｺﾞｼｯｸE" panose="020B0900000000000000" pitchFamily="50" charset="-128"/>
                </a:rPr>
                <a:t>給料をもらったら</a:t>
              </a:r>
              <a:r>
                <a:rPr kumimoji="1" lang="ja-JP" altLang="en-US" sz="1400" spc="-500" dirty="0">
                  <a:solidFill>
                    <a:srgbClr val="0C5B9C"/>
                  </a:solidFill>
                  <a:latin typeface="HGPｺﾞｼｯｸE" panose="020B0900000000000000" pitchFamily="50" charset="-128"/>
                  <a:ea typeface="HGPｺﾞｼｯｸE" panose="020B0900000000000000" pitchFamily="50" charset="-128"/>
                </a:rPr>
                <a:t>！？</a:t>
              </a:r>
            </a:p>
          </p:txBody>
        </p:sp>
        <p:sp>
          <p:nvSpPr>
            <p:cNvPr id="5127" name="テキスト ボックス 5126">
              <a:extLst>
                <a:ext uri="{FF2B5EF4-FFF2-40B4-BE49-F238E27FC236}">
                  <a16:creationId xmlns:a16="http://schemas.microsoft.com/office/drawing/2014/main" id="{F5ECD8B5-2062-A29A-65A7-9C3EDABEA443}"/>
                </a:ext>
              </a:extLst>
            </p:cNvPr>
            <p:cNvSpPr txBox="1"/>
            <p:nvPr/>
          </p:nvSpPr>
          <p:spPr>
            <a:xfrm>
              <a:off x="3582958" y="-4536021"/>
              <a:ext cx="1709122" cy="307777"/>
            </a:xfrm>
            <a:prstGeom prst="rect">
              <a:avLst/>
            </a:prstGeom>
            <a:noFill/>
          </p:spPr>
          <p:txBody>
            <a:bodyPr wrap="none" rtlCol="0">
              <a:spAutoFit/>
            </a:bodyPr>
            <a:lstStyle/>
            <a:p>
              <a:r>
                <a:rPr lang="ja-JP" altLang="en-US" sz="1400" dirty="0">
                  <a:solidFill>
                    <a:srgbClr val="0C5B9C"/>
                  </a:solidFill>
                  <a:latin typeface="HGPｺﾞｼｯｸE" panose="020B0900000000000000" pitchFamily="50" charset="-128"/>
                  <a:ea typeface="HGPｺﾞｼｯｸE" panose="020B0900000000000000" pitchFamily="50" charset="-128"/>
                </a:rPr>
                <a:t>家を持っていると</a:t>
              </a:r>
              <a:r>
                <a:rPr lang="ja-JP" altLang="en-US" sz="1400" spc="-500" dirty="0">
                  <a:solidFill>
                    <a:srgbClr val="0C5B9C"/>
                  </a:solidFill>
                  <a:latin typeface="HGPｺﾞｼｯｸE" panose="020B0900000000000000" pitchFamily="50" charset="-128"/>
                  <a:ea typeface="HGPｺﾞｼｯｸE" panose="020B0900000000000000" pitchFamily="50" charset="-128"/>
                </a:rPr>
                <a:t>！？</a:t>
              </a:r>
            </a:p>
          </p:txBody>
        </p:sp>
        <p:sp>
          <p:nvSpPr>
            <p:cNvPr id="5128" name="テキスト ボックス 5127">
              <a:extLst>
                <a:ext uri="{FF2B5EF4-FFF2-40B4-BE49-F238E27FC236}">
                  <a16:creationId xmlns:a16="http://schemas.microsoft.com/office/drawing/2014/main" id="{B6798CA2-5660-3B04-2E3E-6069CDEE7513}"/>
                </a:ext>
              </a:extLst>
            </p:cNvPr>
            <p:cNvSpPr txBox="1"/>
            <p:nvPr/>
          </p:nvSpPr>
          <p:spPr>
            <a:xfrm>
              <a:off x="6304232" y="-4536021"/>
              <a:ext cx="2435413" cy="293682"/>
            </a:xfrm>
            <a:prstGeom prst="rect">
              <a:avLst/>
            </a:prstGeom>
            <a:noFill/>
          </p:spPr>
          <p:txBody>
            <a:bodyPr wrap="none" rtlCol="0">
              <a:spAutoFit/>
            </a:bodyPr>
            <a:lstStyle/>
            <a:p>
              <a:r>
                <a:rPr lang="ja-JP" altLang="en-US" sz="1400" dirty="0">
                  <a:solidFill>
                    <a:srgbClr val="0C5B9C"/>
                  </a:solidFill>
                  <a:latin typeface="HGPｺﾞｼｯｸE" panose="020B0900000000000000" pitchFamily="50" charset="-128"/>
                  <a:ea typeface="HGPｺﾞｼｯｸE" panose="020B0900000000000000" pitchFamily="50" charset="-128"/>
                </a:rPr>
                <a:t>お店でお買い物をしたときは</a:t>
              </a:r>
              <a:r>
                <a:rPr kumimoji="1" lang="ja-JP" altLang="en-US" sz="1400" spc="-500" dirty="0">
                  <a:solidFill>
                    <a:srgbClr val="0C5B9C"/>
                  </a:solidFill>
                  <a:latin typeface="HGPｺﾞｼｯｸE" panose="020B0900000000000000" pitchFamily="50" charset="-128"/>
                  <a:ea typeface="HGPｺﾞｼｯｸE" panose="020B0900000000000000" pitchFamily="50" charset="-128"/>
                </a:rPr>
                <a:t>！？</a:t>
              </a:r>
            </a:p>
          </p:txBody>
        </p:sp>
      </p:grpSp>
      <p:grpSp>
        <p:nvGrpSpPr>
          <p:cNvPr id="5163" name="グループ化 5162">
            <a:extLst>
              <a:ext uri="{FF2B5EF4-FFF2-40B4-BE49-F238E27FC236}">
                <a16:creationId xmlns:a16="http://schemas.microsoft.com/office/drawing/2014/main" id="{F948A2C4-B6D1-0D54-86A0-5F1C0E368108}"/>
              </a:ext>
            </a:extLst>
          </p:cNvPr>
          <p:cNvGrpSpPr/>
          <p:nvPr/>
        </p:nvGrpSpPr>
        <p:grpSpPr>
          <a:xfrm>
            <a:off x="-40564" y="6007184"/>
            <a:ext cx="950844" cy="850816"/>
            <a:chOff x="-40566" y="5996309"/>
            <a:chExt cx="950844" cy="850816"/>
          </a:xfrm>
        </p:grpSpPr>
        <p:sp>
          <p:nvSpPr>
            <p:cNvPr id="5164" name="フリーフォーム: 図形 5163">
              <a:extLst>
                <a:ext uri="{FF2B5EF4-FFF2-40B4-BE49-F238E27FC236}">
                  <a16:creationId xmlns:a16="http://schemas.microsoft.com/office/drawing/2014/main" id="{0FB3878A-B2CD-115C-CA67-45DA517B7E48}"/>
                </a:ext>
              </a:extLst>
            </p:cNvPr>
            <p:cNvSpPr/>
            <p:nvPr userDrawn="1"/>
          </p:nvSpPr>
          <p:spPr>
            <a:xfrm rot="5400000">
              <a:off x="29731" y="6013480"/>
              <a:ext cx="803912"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FFDE6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5165" name="フリーフォーム: 図形 5164">
              <a:extLst>
                <a:ext uri="{FF2B5EF4-FFF2-40B4-BE49-F238E27FC236}">
                  <a16:creationId xmlns:a16="http://schemas.microsoft.com/office/drawing/2014/main" id="{9F31BCC5-A30B-6128-7808-8F4129E053F3}"/>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26C1F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5166" name="テキスト ボックス 5165">
              <a:extLst>
                <a:ext uri="{FF2B5EF4-FFF2-40B4-BE49-F238E27FC236}">
                  <a16:creationId xmlns:a16="http://schemas.microsoft.com/office/drawing/2014/main" id="{FBB64E51-6E0F-C469-D99C-7E0F0DE6247A}"/>
                </a:ext>
              </a:extLst>
            </p:cNvPr>
            <p:cNvSpPr txBox="1"/>
            <p:nvPr userDrawn="1"/>
          </p:nvSpPr>
          <p:spPr>
            <a:xfrm>
              <a:off x="-40566" y="6190839"/>
              <a:ext cx="825671" cy="584775"/>
            </a:xfrm>
            <a:prstGeom prst="rect">
              <a:avLst/>
            </a:prstGeom>
            <a:noFill/>
          </p:spPr>
          <p:txBody>
            <a:bodyPr wrap="square" rtlCol="0">
              <a:noAutofit/>
            </a:bodyPr>
            <a:lstStyle/>
            <a:p>
              <a:pPr algn="ctr"/>
              <a:r>
                <a:rPr kumimoji="1" lang="ja-JP" altLang="en-US" sz="1600" b="1" i="0" spc="50" baseline="0" dirty="0">
                  <a:solidFill>
                    <a:srgbClr val="134CBD"/>
                  </a:solidFill>
                </a:rPr>
                <a:t>もっと</a:t>
              </a:r>
              <a:endParaRPr kumimoji="1" lang="en-US" altLang="ja-JP" sz="1600" b="1" i="0" spc="50" baseline="0" dirty="0">
                <a:solidFill>
                  <a:srgbClr val="134CBD"/>
                </a:solidFill>
              </a:endParaRPr>
            </a:p>
            <a:p>
              <a:pPr algn="ctr"/>
              <a:r>
                <a:rPr kumimoji="1" lang="ja-JP" altLang="en-US" sz="1600" b="1" i="0" spc="50" baseline="0" dirty="0">
                  <a:solidFill>
                    <a:srgbClr val="134CBD"/>
                  </a:solidFill>
                </a:rPr>
                <a:t>くわしく</a:t>
              </a:r>
            </a:p>
          </p:txBody>
        </p:sp>
      </p:grpSp>
      <p:sp>
        <p:nvSpPr>
          <p:cNvPr id="62" name="テキスト ボックス 61">
            <a:extLst>
              <a:ext uri="{FF2B5EF4-FFF2-40B4-BE49-F238E27FC236}">
                <a16:creationId xmlns:a16="http://schemas.microsoft.com/office/drawing/2014/main" id="{1324D902-1AAA-4A6F-952C-2DFCFC42CFE4}"/>
              </a:ext>
            </a:extLst>
          </p:cNvPr>
          <p:cNvSpPr txBox="1"/>
          <p:nvPr/>
        </p:nvSpPr>
        <p:spPr>
          <a:xfrm>
            <a:off x="3499342" y="4245960"/>
            <a:ext cx="618212" cy="215444"/>
          </a:xfrm>
          <a:prstGeom prst="rect">
            <a:avLst/>
          </a:prstGeom>
          <a:noFill/>
        </p:spPr>
        <p:txBody>
          <a:bodyPr wrap="square" rtlCol="0">
            <a:spAutoFit/>
          </a:bodyPr>
          <a:lstStyle/>
          <a:p>
            <a:r>
              <a:rPr kumimoji="1" lang="ja-JP" altLang="en-US" sz="800" dirty="0">
                <a:solidFill>
                  <a:srgbClr val="0C5B9C"/>
                </a:solidFill>
                <a:latin typeface="HGPｺﾞｼｯｸE" panose="020B0900000000000000" pitchFamily="50" charset="-128"/>
                <a:ea typeface="HGPｺﾞｼｯｸE" panose="020B0900000000000000" pitchFamily="50" charset="-128"/>
              </a:rPr>
              <a:t>おんせん</a:t>
            </a:r>
          </a:p>
        </p:txBody>
      </p:sp>
    </p:spTree>
    <p:custDataLst>
      <p:tags r:id="rId1"/>
    </p:custDataLst>
    <p:extLst>
      <p:ext uri="{BB962C8B-B14F-4D97-AF65-F5344CB8AC3E}">
        <p14:creationId xmlns:p14="http://schemas.microsoft.com/office/powerpoint/2010/main" val="113438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5177"/>
                                        </p:tgtEl>
                                      </p:cBhvr>
                                    </p:animEffect>
                                    <p:set>
                                      <p:cBhvr>
                                        <p:cTn id="7" dur="1" fill="hold">
                                          <p:stCondLst>
                                            <p:cond delay="499"/>
                                          </p:stCondLst>
                                        </p:cTn>
                                        <p:tgtEl>
                                          <p:spTgt spid="5177"/>
                                        </p:tgtEl>
                                        <p:attrNameLst>
                                          <p:attrName>style.visibility</p:attrName>
                                        </p:attrNameLst>
                                      </p:cBhvr>
                                      <p:to>
                                        <p:strVal val="hidden"/>
                                      </p:to>
                                    </p:set>
                                  </p:childTnLst>
                                </p:cTn>
                              </p:par>
                            </p:childTnLst>
                          </p:cTn>
                        </p:par>
                        <p:par>
                          <p:cTn id="8" fill="hold">
                            <p:stCondLst>
                              <p:cond delay="500"/>
                            </p:stCondLst>
                            <p:childTnLst>
                              <p:par>
                                <p:cTn id="9" presetID="10" presetClass="exit" presetSubtype="0" fill="hold" grpId="0" nodeType="afterEffect">
                                  <p:stCondLst>
                                    <p:cond delay="0"/>
                                  </p:stCondLst>
                                  <p:childTnLst>
                                    <p:animEffect transition="out" filter="fade">
                                      <p:cBhvr>
                                        <p:cTn id="10" dur="500"/>
                                        <p:tgtEl>
                                          <p:spTgt spid="7"/>
                                        </p:tgtEl>
                                      </p:cBhvr>
                                    </p:animEffect>
                                    <p:set>
                                      <p:cBhvr>
                                        <p:cTn id="11" dur="1" fill="hold">
                                          <p:stCondLst>
                                            <p:cond delay="499"/>
                                          </p:stCondLst>
                                        </p:cTn>
                                        <p:tgtEl>
                                          <p:spTgt spid="7"/>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5130"/>
                                        </p:tgtEl>
                                      </p:cBhvr>
                                    </p:animEffect>
                                    <p:set>
                                      <p:cBhvr>
                                        <p:cTn id="16" dur="1" fill="hold">
                                          <p:stCondLst>
                                            <p:cond delay="499"/>
                                          </p:stCondLst>
                                        </p:cTn>
                                        <p:tgtEl>
                                          <p:spTgt spid="51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17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570E4568-C25C-4D15-9F74-4741BFDD2D3F}"/>
              </a:ext>
            </a:extLst>
          </p:cNvPr>
          <p:cNvSpPr>
            <a:spLocks noGrp="1"/>
          </p:cNvSpPr>
          <p:nvPr>
            <p:ph type="sldNum" sz="quarter" idx="4"/>
          </p:nvPr>
        </p:nvSpPr>
        <p:spPr/>
        <p:txBody>
          <a:bodyPr/>
          <a:lstStyle/>
          <a:p>
            <a:pPr>
              <a:defRPr/>
            </a:pPr>
            <a:fld id="{12C3962C-59A4-486A-8D44-A9781E017F69}" type="slidenum">
              <a:rPr lang="en-US" altLang="ja-JP" smtClean="0"/>
              <a:pPr>
                <a:defRPr/>
              </a:pPr>
              <a:t>4</a:t>
            </a:fld>
            <a:endParaRPr lang="en-US" altLang="ja-JP" dirty="0"/>
          </a:p>
        </p:txBody>
      </p:sp>
      <p:sp>
        <p:nvSpPr>
          <p:cNvPr id="5" name="Text Box 12">
            <a:extLst>
              <a:ext uri="{FF2B5EF4-FFF2-40B4-BE49-F238E27FC236}">
                <a16:creationId xmlns:a16="http://schemas.microsoft.com/office/drawing/2014/main" id="{C166FE9A-3B24-734D-B4E0-E5A4E25BBBEB}"/>
              </a:ext>
            </a:extLst>
          </p:cNvPr>
          <p:cNvSpPr txBox="1">
            <a:spLocks noChangeArrowheads="1"/>
          </p:cNvSpPr>
          <p:nvPr/>
        </p:nvSpPr>
        <p:spPr bwMode="auto">
          <a:xfrm>
            <a:off x="843129" y="75788"/>
            <a:ext cx="526137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dirty="0">
                <a:solidFill>
                  <a:srgbClr val="FFFFFF"/>
                </a:solidFill>
                <a:latin typeface="HGPｺﾞｼｯｸE" panose="020B0900000000000000" pitchFamily="50" charset="-128"/>
                <a:ea typeface="HGPｺﾞｼｯｸE" panose="020B0900000000000000" pitchFamily="50" charset="-128"/>
              </a:rPr>
              <a:t>生活の中で関わりのある税金</a:t>
            </a:r>
          </a:p>
        </p:txBody>
      </p:sp>
      <p:pic>
        <p:nvPicPr>
          <p:cNvPr id="4" name="図 3">
            <a:extLst>
              <a:ext uri="{FF2B5EF4-FFF2-40B4-BE49-F238E27FC236}">
                <a16:creationId xmlns:a16="http://schemas.microsoft.com/office/drawing/2014/main" id="{3BECAD64-9787-01BC-0716-A9FE5A01DC9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30063" y="5060512"/>
            <a:ext cx="1226130" cy="1509224"/>
          </a:xfrm>
          <a:prstGeom prst="rect">
            <a:avLst/>
          </a:prstGeom>
        </p:spPr>
      </p:pic>
      <p:grpSp>
        <p:nvGrpSpPr>
          <p:cNvPr id="110" name="グループ化 109">
            <a:extLst>
              <a:ext uri="{FF2B5EF4-FFF2-40B4-BE49-F238E27FC236}">
                <a16:creationId xmlns:a16="http://schemas.microsoft.com/office/drawing/2014/main" id="{5C924F87-8829-2F17-A2EE-7E0AFB100682}"/>
              </a:ext>
            </a:extLst>
          </p:cNvPr>
          <p:cNvGrpSpPr/>
          <p:nvPr/>
        </p:nvGrpSpPr>
        <p:grpSpPr>
          <a:xfrm>
            <a:off x="257224" y="1348777"/>
            <a:ext cx="2181719" cy="2733681"/>
            <a:chOff x="250825" y="1066179"/>
            <a:chExt cx="2181719" cy="2733681"/>
          </a:xfrm>
        </p:grpSpPr>
        <p:sp>
          <p:nvSpPr>
            <p:cNvPr id="27" name="正方形/長方形 26">
              <a:extLst>
                <a:ext uri="{FF2B5EF4-FFF2-40B4-BE49-F238E27FC236}">
                  <a16:creationId xmlns:a16="http://schemas.microsoft.com/office/drawing/2014/main" id="{41C58B17-0498-3B0B-E221-EFB180FB998E}"/>
                </a:ext>
              </a:extLst>
            </p:cNvPr>
            <p:cNvSpPr/>
            <p:nvPr/>
          </p:nvSpPr>
          <p:spPr>
            <a:xfrm>
              <a:off x="250825" y="1066179"/>
              <a:ext cx="2181719" cy="2733681"/>
            </a:xfrm>
            <a:prstGeom prst="rect">
              <a:avLst/>
            </a:prstGeom>
            <a:solidFill>
              <a:srgbClr val="F0FBFE"/>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 name="正方形/長方形 5">
              <a:extLst>
                <a:ext uri="{FF2B5EF4-FFF2-40B4-BE49-F238E27FC236}">
                  <a16:creationId xmlns:a16="http://schemas.microsoft.com/office/drawing/2014/main" id="{D5576470-D098-8228-32A8-F55E67E44E4E}"/>
                </a:ext>
              </a:extLst>
            </p:cNvPr>
            <p:cNvSpPr/>
            <p:nvPr/>
          </p:nvSpPr>
          <p:spPr bwMode="auto">
            <a:xfrm>
              <a:off x="250825" y="1066181"/>
              <a:ext cx="2181719" cy="346596"/>
            </a:xfrm>
            <a:prstGeom prst="rect">
              <a:avLst/>
            </a:prstGeom>
            <a:solidFill>
              <a:srgbClr val="26C1F2"/>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dirty="0">
                  <a:solidFill>
                    <a:schemeClr val="bg1"/>
                  </a:solidFill>
                  <a:latin typeface="HGPｺﾞｼｯｸE" panose="020B0900000000000000" pitchFamily="50" charset="-128"/>
                  <a:ea typeface="HGPｺﾞｼｯｸE" panose="020B0900000000000000" pitchFamily="50" charset="-128"/>
                </a:rPr>
                <a:t>買い物客</a:t>
              </a:r>
            </a:p>
          </p:txBody>
        </p:sp>
        <p:pic>
          <p:nvPicPr>
            <p:cNvPr id="20" name="図 19">
              <a:extLst>
                <a:ext uri="{FF2B5EF4-FFF2-40B4-BE49-F238E27FC236}">
                  <a16:creationId xmlns:a16="http://schemas.microsoft.com/office/drawing/2014/main" id="{28B47C1A-6D45-2091-FD0E-A800EF1598D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80204" y="1515341"/>
              <a:ext cx="1102780" cy="1310588"/>
            </a:xfrm>
            <a:prstGeom prst="rect">
              <a:avLst/>
            </a:prstGeom>
          </p:spPr>
        </p:pic>
        <p:sp>
          <p:nvSpPr>
            <p:cNvPr id="35" name="四角形: 角を丸くする 34">
              <a:extLst>
                <a:ext uri="{FF2B5EF4-FFF2-40B4-BE49-F238E27FC236}">
                  <a16:creationId xmlns:a16="http://schemas.microsoft.com/office/drawing/2014/main" id="{26BF79E9-BBD7-7F3D-63A8-DFD23CDAF9EE}"/>
                </a:ext>
              </a:extLst>
            </p:cNvPr>
            <p:cNvSpPr/>
            <p:nvPr/>
          </p:nvSpPr>
          <p:spPr>
            <a:xfrm>
              <a:off x="1479539" y="2425820"/>
              <a:ext cx="879319" cy="400109"/>
            </a:xfrm>
            <a:prstGeom prst="roundRect">
              <a:avLst>
                <a:gd name="adj" fmla="val 9091"/>
              </a:avLst>
            </a:prstGeom>
            <a:solidFill>
              <a:srgbClr val="A4E6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HGPｺﾞｼｯｸE" panose="020B0900000000000000" pitchFamily="50" charset="-128"/>
                  <a:ea typeface="HGPｺﾞｼｯｸE" panose="020B0900000000000000" pitchFamily="50" charset="-128"/>
                </a:rPr>
                <a:t>ゲーム</a:t>
              </a:r>
              <a:endParaRPr kumimoji="1" lang="en-US" altLang="ja-JP" sz="1000" dirty="0">
                <a:solidFill>
                  <a:schemeClr val="tx1"/>
                </a:solidFill>
                <a:latin typeface="HGPｺﾞｼｯｸE" panose="020B0900000000000000" pitchFamily="50" charset="-128"/>
                <a:ea typeface="HGPｺﾞｼｯｸE" panose="020B0900000000000000" pitchFamily="50" charset="-128"/>
              </a:endParaRPr>
            </a:p>
            <a:p>
              <a:pPr algn="ctr"/>
              <a:r>
                <a:rPr lang="en-US" altLang="ja-JP" sz="1100" dirty="0">
                  <a:solidFill>
                    <a:schemeClr val="tx1"/>
                  </a:solidFill>
                  <a:latin typeface="HGPｺﾞｼｯｸE" panose="020B0900000000000000" pitchFamily="50" charset="-128"/>
                  <a:ea typeface="HGPｺﾞｼｯｸE" panose="020B0900000000000000" pitchFamily="50" charset="-128"/>
                </a:rPr>
                <a:t>1,100</a:t>
              </a:r>
              <a:r>
                <a:rPr lang="ja-JP" altLang="en-US" sz="1100" dirty="0">
                  <a:solidFill>
                    <a:schemeClr val="tx1"/>
                  </a:solidFill>
                  <a:latin typeface="HGPｺﾞｼｯｸE" panose="020B0900000000000000" pitchFamily="50" charset="-128"/>
                  <a:ea typeface="HGPｺﾞｼｯｸE" panose="020B0900000000000000" pitchFamily="50" charset="-128"/>
                </a:rPr>
                <a:t>円</a:t>
              </a:r>
              <a:endParaRPr kumimoji="1" lang="ja-JP" altLang="en-US" sz="1100" dirty="0">
                <a:solidFill>
                  <a:schemeClr val="tx1"/>
                </a:solidFill>
                <a:latin typeface="HGPｺﾞｼｯｸE" panose="020B0900000000000000" pitchFamily="50" charset="-128"/>
                <a:ea typeface="HGPｺﾞｼｯｸE" panose="020B0900000000000000" pitchFamily="50" charset="-128"/>
              </a:endParaRPr>
            </a:p>
          </p:txBody>
        </p:sp>
        <p:grpSp>
          <p:nvGrpSpPr>
            <p:cNvPr id="95" name="グループ化 94">
              <a:extLst>
                <a:ext uri="{FF2B5EF4-FFF2-40B4-BE49-F238E27FC236}">
                  <a16:creationId xmlns:a16="http://schemas.microsoft.com/office/drawing/2014/main" id="{E16F3649-B01B-EF69-DBA6-D93479C65C5F}"/>
                </a:ext>
              </a:extLst>
            </p:cNvPr>
            <p:cNvGrpSpPr/>
            <p:nvPr/>
          </p:nvGrpSpPr>
          <p:grpSpPr>
            <a:xfrm>
              <a:off x="321213" y="2939304"/>
              <a:ext cx="2040943" cy="821443"/>
              <a:chOff x="321213" y="2939304"/>
              <a:chExt cx="2040943" cy="821443"/>
            </a:xfrm>
          </p:grpSpPr>
          <p:sp>
            <p:nvSpPr>
              <p:cNvPr id="33" name="テキスト ボックス 32">
                <a:extLst>
                  <a:ext uri="{FF2B5EF4-FFF2-40B4-BE49-F238E27FC236}">
                    <a16:creationId xmlns:a16="http://schemas.microsoft.com/office/drawing/2014/main" id="{F6D3A947-5B2A-FE54-03A8-F9F4CC534108}"/>
                  </a:ext>
                </a:extLst>
              </p:cNvPr>
              <p:cNvSpPr txBox="1"/>
              <p:nvPr/>
            </p:nvSpPr>
            <p:spPr>
              <a:xfrm>
                <a:off x="321213" y="2939304"/>
                <a:ext cx="2040943" cy="821443"/>
              </a:xfrm>
              <a:prstGeom prst="rect">
                <a:avLst/>
              </a:prstGeom>
              <a:noFill/>
            </p:spPr>
            <p:txBody>
              <a:bodyPr wrap="none" rtlCol="0">
                <a:spAutoFit/>
              </a:bodyPr>
              <a:lstStyle/>
              <a:p>
                <a:pPr rtl="0">
                  <a:lnSpc>
                    <a:spcPts val="2000"/>
                  </a:lnSpc>
                  <a:spcBef>
                    <a:spcPts val="0"/>
                  </a:spcBef>
                  <a:spcAft>
                    <a:spcPts val="0"/>
                  </a:spcAft>
                </a:pPr>
                <a:r>
                  <a:rPr lang="ja-JP" altLang="en-US" sz="1200" b="0" i="0" u="none" strike="noStrike" dirty="0">
                    <a:effectLst/>
                    <a:latin typeface="HGPｺﾞｼｯｸE" panose="020B0900000000000000" pitchFamily="50" charset="-128"/>
                    <a:ea typeface="HGPｺﾞｼｯｸE" panose="020B0900000000000000" pitchFamily="50" charset="-128"/>
                  </a:rPr>
                  <a:t>品物の金額</a:t>
                </a:r>
                <a:r>
                  <a:rPr lang="en-US" altLang="ja-JP" sz="1200" b="0" i="0" u="none" strike="noStrike" dirty="0">
                    <a:effectLst/>
                    <a:latin typeface="HGPｺﾞｼｯｸE" panose="020B0900000000000000" pitchFamily="50" charset="-128"/>
                    <a:ea typeface="HGPｺﾞｼｯｸE" panose="020B0900000000000000" pitchFamily="50" charset="-128"/>
                  </a:rPr>
                  <a:t>1,000</a:t>
                </a:r>
                <a:r>
                  <a:rPr lang="ja-JP" altLang="en-US" sz="1200" b="0" i="0" u="none" strike="noStrike" dirty="0">
                    <a:effectLst/>
                    <a:latin typeface="HGPｺﾞｼｯｸE" panose="020B0900000000000000" pitchFamily="50" charset="-128"/>
                    <a:ea typeface="HGPｺﾞｼｯｸE" panose="020B0900000000000000" pitchFamily="50" charset="-128"/>
                  </a:rPr>
                  <a:t>円と一緒に</a:t>
                </a:r>
                <a:endParaRPr lang="en-US" altLang="ja-JP" sz="1200" b="0" i="0" u="none" strike="noStrike" dirty="0">
                  <a:effectLst/>
                  <a:latin typeface="HGPｺﾞｼｯｸE" panose="020B0900000000000000" pitchFamily="50" charset="-128"/>
                  <a:ea typeface="HGPｺﾞｼｯｸE" panose="020B0900000000000000" pitchFamily="50" charset="-128"/>
                </a:endParaRPr>
              </a:p>
              <a:p>
                <a:pPr rtl="0">
                  <a:lnSpc>
                    <a:spcPts val="2000"/>
                  </a:lnSpc>
                  <a:spcBef>
                    <a:spcPts val="0"/>
                  </a:spcBef>
                  <a:spcAft>
                    <a:spcPts val="0"/>
                  </a:spcAft>
                </a:pPr>
                <a:r>
                  <a:rPr lang="ja-JP" altLang="en-US" sz="1200" b="0" i="0" u="none" strike="noStrike" dirty="0">
                    <a:effectLst/>
                    <a:latin typeface="HGPｺﾞｼｯｸE" panose="020B0900000000000000" pitchFamily="50" charset="-128"/>
                    <a:ea typeface="HGPｺﾞｼｯｸE" panose="020B0900000000000000" pitchFamily="50" charset="-128"/>
                  </a:rPr>
                  <a:t>消費税</a:t>
                </a:r>
                <a:r>
                  <a:rPr lang="en-US" altLang="ja-JP" sz="1200" b="0" i="0" u="none" strike="noStrike" dirty="0">
                    <a:effectLst/>
                    <a:latin typeface="HGPｺﾞｼｯｸE" panose="020B0900000000000000" pitchFamily="50" charset="-128"/>
                    <a:ea typeface="HGPｺﾞｼｯｸE" panose="020B0900000000000000" pitchFamily="50" charset="-128"/>
                  </a:rPr>
                  <a:t>100</a:t>
                </a:r>
                <a:r>
                  <a:rPr lang="ja-JP" altLang="en-US" sz="1200" b="0" i="0" u="none" strike="noStrike" dirty="0">
                    <a:effectLst/>
                    <a:latin typeface="HGPｺﾞｼｯｸE" panose="020B0900000000000000" pitchFamily="50" charset="-128"/>
                    <a:ea typeface="HGPｺﾞｼｯｸE" panose="020B0900000000000000" pitchFamily="50" charset="-128"/>
                  </a:rPr>
                  <a:t>円を支払う。</a:t>
                </a:r>
                <a:endParaRPr lang="en-US" altLang="ja-JP" sz="1200" b="0" i="0" u="none" strike="noStrike" dirty="0">
                  <a:effectLst/>
                  <a:latin typeface="HGPｺﾞｼｯｸE" panose="020B0900000000000000" pitchFamily="50" charset="-128"/>
                  <a:ea typeface="HGPｺﾞｼｯｸE" panose="020B0900000000000000" pitchFamily="50" charset="-128"/>
                </a:endParaRPr>
              </a:p>
              <a:p>
                <a:pPr rtl="0">
                  <a:lnSpc>
                    <a:spcPts val="2000"/>
                  </a:lnSpc>
                  <a:spcBef>
                    <a:spcPts val="0"/>
                  </a:spcBef>
                  <a:spcAft>
                    <a:spcPts val="0"/>
                  </a:spcAft>
                </a:pPr>
                <a:r>
                  <a:rPr lang="en-US" altLang="ja-JP" sz="1100" b="0" i="0" u="none" strike="noStrike" dirty="0">
                    <a:effectLst/>
                    <a:latin typeface="HGPｺﾞｼｯｸE" panose="020B0900000000000000" pitchFamily="50" charset="-128"/>
                    <a:ea typeface="HGPｺﾞｼｯｸE" panose="020B0900000000000000" pitchFamily="50" charset="-128"/>
                  </a:rPr>
                  <a:t>(</a:t>
                </a:r>
                <a:r>
                  <a:rPr lang="ja-JP" altLang="en-US" sz="1100" b="0" i="0" u="none" strike="noStrike" dirty="0">
                    <a:effectLst/>
                    <a:latin typeface="HGPｺﾞｼｯｸE" panose="020B0900000000000000" pitchFamily="50" charset="-128"/>
                    <a:ea typeface="HGPｺﾞｼｯｸE" panose="020B0900000000000000" pitchFamily="50" charset="-128"/>
                  </a:rPr>
                  <a:t>消費税を</a:t>
                </a:r>
                <a:r>
                  <a:rPr lang="ja-JP" altLang="en-US" sz="1100" dirty="0">
                    <a:latin typeface="HGPｺﾞｼｯｸE" panose="020B0900000000000000" pitchFamily="50" charset="-128"/>
                    <a:ea typeface="HGPｺﾞｼｯｸE" panose="020B0900000000000000" pitchFamily="50" charset="-128"/>
                  </a:rPr>
                  <a:t>負担する</a:t>
                </a:r>
                <a:r>
                  <a:rPr lang="en-US" altLang="ja-JP" sz="1100" b="0" i="0" u="none" strike="noStrike" dirty="0">
                    <a:effectLst/>
                    <a:latin typeface="HGPｺﾞｼｯｸE" panose="020B0900000000000000" pitchFamily="50" charset="-128"/>
                    <a:ea typeface="HGPｺﾞｼｯｸE" panose="020B0900000000000000" pitchFamily="50" charset="-128"/>
                  </a:rPr>
                  <a:t>)</a:t>
                </a:r>
                <a:endParaRPr lang="ja-JP" altLang="en-US" sz="1100" b="0" dirty="0">
                  <a:effectLst/>
                  <a:latin typeface="HGPｺﾞｼｯｸE" panose="020B0900000000000000" pitchFamily="50" charset="-128"/>
                  <a:ea typeface="HGPｺﾞｼｯｸE" panose="020B0900000000000000" pitchFamily="50" charset="-128"/>
                </a:endParaRPr>
              </a:p>
            </p:txBody>
          </p:sp>
          <p:sp>
            <p:nvSpPr>
              <p:cNvPr id="41" name="テキスト ボックス 40">
                <a:extLst>
                  <a:ext uri="{FF2B5EF4-FFF2-40B4-BE49-F238E27FC236}">
                    <a16:creationId xmlns:a16="http://schemas.microsoft.com/office/drawing/2014/main" id="{19115681-B48A-DA97-FD3E-399E671F1C25}"/>
                  </a:ext>
                </a:extLst>
              </p:cNvPr>
              <p:cNvSpPr txBox="1"/>
              <p:nvPr/>
            </p:nvSpPr>
            <p:spPr>
              <a:xfrm>
                <a:off x="975806" y="3430111"/>
                <a:ext cx="370614" cy="169277"/>
              </a:xfrm>
              <a:prstGeom prst="rect">
                <a:avLst/>
              </a:prstGeom>
              <a:noFill/>
            </p:spPr>
            <p:txBody>
              <a:bodyPr wrap="none" rtlCol="0">
                <a:spAutoFit/>
              </a:bodyPr>
              <a:lstStyle/>
              <a:p>
                <a:pPr rtl="0">
                  <a:spcBef>
                    <a:spcPts val="0"/>
                  </a:spcBef>
                  <a:spcAft>
                    <a:spcPts val="500"/>
                  </a:spcAft>
                </a:pPr>
                <a:r>
                  <a:rPr lang="ja-JP" altLang="en-US" sz="500" b="0" dirty="0">
                    <a:effectLst/>
                    <a:latin typeface="HGPｺﾞｼｯｸE" panose="020B0900000000000000" pitchFamily="50" charset="-128"/>
                    <a:ea typeface="HGPｺﾞｼｯｸE" panose="020B0900000000000000" pitchFamily="50" charset="-128"/>
                  </a:rPr>
                  <a:t>ふたん</a:t>
                </a:r>
              </a:p>
            </p:txBody>
          </p:sp>
        </p:grpSp>
      </p:grpSp>
      <p:sp>
        <p:nvSpPr>
          <p:cNvPr id="34" name="矢印: 上 33">
            <a:extLst>
              <a:ext uri="{FF2B5EF4-FFF2-40B4-BE49-F238E27FC236}">
                <a16:creationId xmlns:a16="http://schemas.microsoft.com/office/drawing/2014/main" id="{7F7F1B20-5F80-AEE4-3AF3-21391DD25B63}"/>
              </a:ext>
            </a:extLst>
          </p:cNvPr>
          <p:cNvSpPr/>
          <p:nvPr/>
        </p:nvSpPr>
        <p:spPr>
          <a:xfrm rot="10800000">
            <a:off x="5856607" y="2126844"/>
            <a:ext cx="337228" cy="413277"/>
          </a:xfrm>
          <a:prstGeom prst="upArrow">
            <a:avLst>
              <a:gd name="adj1" fmla="val 50000"/>
              <a:gd name="adj2" fmla="val 59860"/>
            </a:avLst>
          </a:prstGeom>
          <a:solidFill>
            <a:srgbClr val="7ADEF6"/>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20" name="グループ化 119">
            <a:extLst>
              <a:ext uri="{FF2B5EF4-FFF2-40B4-BE49-F238E27FC236}">
                <a16:creationId xmlns:a16="http://schemas.microsoft.com/office/drawing/2014/main" id="{0AC8B500-6F95-CFCA-E19D-B89D5806B2A1}"/>
              </a:ext>
            </a:extLst>
          </p:cNvPr>
          <p:cNvGrpSpPr/>
          <p:nvPr/>
        </p:nvGrpSpPr>
        <p:grpSpPr>
          <a:xfrm>
            <a:off x="1824692" y="1847662"/>
            <a:ext cx="1099876" cy="697664"/>
            <a:chOff x="1704581" y="1376099"/>
            <a:chExt cx="1099876" cy="697664"/>
          </a:xfrm>
        </p:grpSpPr>
        <p:pic>
          <p:nvPicPr>
            <p:cNvPr id="16" name="図 15">
              <a:extLst>
                <a:ext uri="{FF2B5EF4-FFF2-40B4-BE49-F238E27FC236}">
                  <a16:creationId xmlns:a16="http://schemas.microsoft.com/office/drawing/2014/main" id="{CEE913AD-5EFD-BA35-7E5F-98DDC22EEEC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739131" y="1628189"/>
              <a:ext cx="445574" cy="445574"/>
            </a:xfrm>
            <a:prstGeom prst="rect">
              <a:avLst/>
            </a:prstGeom>
          </p:spPr>
        </p:pic>
        <p:grpSp>
          <p:nvGrpSpPr>
            <p:cNvPr id="109" name="グループ化 108">
              <a:extLst>
                <a:ext uri="{FF2B5EF4-FFF2-40B4-BE49-F238E27FC236}">
                  <a16:creationId xmlns:a16="http://schemas.microsoft.com/office/drawing/2014/main" id="{80D9E711-2995-38B3-071C-8DA8B7E599C7}"/>
                </a:ext>
              </a:extLst>
            </p:cNvPr>
            <p:cNvGrpSpPr/>
            <p:nvPr/>
          </p:nvGrpSpPr>
          <p:grpSpPr>
            <a:xfrm>
              <a:off x="1704581" y="1376099"/>
              <a:ext cx="1099876" cy="624400"/>
              <a:chOff x="1704581" y="1376099"/>
              <a:chExt cx="1099876" cy="624400"/>
            </a:xfrm>
          </p:grpSpPr>
          <p:grpSp>
            <p:nvGrpSpPr>
              <p:cNvPr id="32" name="グループ化 31">
                <a:extLst>
                  <a:ext uri="{FF2B5EF4-FFF2-40B4-BE49-F238E27FC236}">
                    <a16:creationId xmlns:a16="http://schemas.microsoft.com/office/drawing/2014/main" id="{BFE8B065-376D-529E-F037-2146B5A46031}"/>
                  </a:ext>
                </a:extLst>
              </p:cNvPr>
              <p:cNvGrpSpPr/>
              <p:nvPr/>
            </p:nvGrpSpPr>
            <p:grpSpPr>
              <a:xfrm>
                <a:off x="1978590" y="1376099"/>
                <a:ext cx="825867" cy="408386"/>
                <a:chOff x="2078852" y="2232915"/>
                <a:chExt cx="997926" cy="493469"/>
              </a:xfrm>
            </p:grpSpPr>
            <p:pic>
              <p:nvPicPr>
                <p:cNvPr id="18" name="図 17" descr="図形&#10;&#10;自動的に生成された説明">
                  <a:extLst>
                    <a:ext uri="{FF2B5EF4-FFF2-40B4-BE49-F238E27FC236}">
                      <a16:creationId xmlns:a16="http://schemas.microsoft.com/office/drawing/2014/main" id="{F840EC5C-2BC9-1186-8A62-5B5F55381BC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78852" y="2236872"/>
                  <a:ext cx="991148" cy="489512"/>
                </a:xfrm>
                <a:prstGeom prst="rect">
                  <a:avLst/>
                </a:prstGeom>
              </p:spPr>
            </p:pic>
            <p:sp>
              <p:nvSpPr>
                <p:cNvPr id="29" name="テキスト ボックス 28">
                  <a:extLst>
                    <a:ext uri="{FF2B5EF4-FFF2-40B4-BE49-F238E27FC236}">
                      <a16:creationId xmlns:a16="http://schemas.microsoft.com/office/drawing/2014/main" id="{69F862A7-20AD-5D73-DC1D-8BAD1B998173}"/>
                    </a:ext>
                  </a:extLst>
                </p:cNvPr>
                <p:cNvSpPr txBox="1"/>
                <p:nvPr/>
              </p:nvSpPr>
              <p:spPr>
                <a:xfrm>
                  <a:off x="2078852" y="2232915"/>
                  <a:ext cx="997926" cy="483468"/>
                </a:xfrm>
                <a:prstGeom prst="rect">
                  <a:avLst/>
                </a:prstGeom>
                <a:noFill/>
              </p:spPr>
              <p:txBody>
                <a:bodyPr wrap="none" rtlCol="0">
                  <a:spAutoFit/>
                </a:bodyPr>
                <a:lstStyle/>
                <a:p>
                  <a:r>
                    <a:rPr lang="ja-JP" altLang="en-US" sz="2000" kern="0" spc="-150" dirty="0">
                      <a:solidFill>
                        <a:schemeClr val="bg1"/>
                      </a:solidFill>
                      <a:latin typeface="HGPｺﾞｼｯｸE" panose="020B0900000000000000" pitchFamily="50" charset="-128"/>
                      <a:ea typeface="HGPｺﾞｼｯｸE" panose="020B0900000000000000" pitchFamily="50" charset="-128"/>
                    </a:rPr>
                    <a:t>１</a:t>
                  </a:r>
                  <a:r>
                    <a:rPr kumimoji="1" lang="ja-JP" altLang="en-US" sz="2000" dirty="0">
                      <a:solidFill>
                        <a:schemeClr val="bg1"/>
                      </a:solidFill>
                      <a:latin typeface="HGPｺﾞｼｯｸE" panose="020B0900000000000000" pitchFamily="50" charset="-128"/>
                      <a:ea typeface="HGPｺﾞｼｯｸE" panose="020B0900000000000000" pitchFamily="50" charset="-128"/>
                    </a:rPr>
                    <a:t>０００</a:t>
                  </a:r>
                </a:p>
              </p:txBody>
            </p:sp>
          </p:grpSp>
          <p:sp>
            <p:nvSpPr>
              <p:cNvPr id="30" name="テキスト ボックス 29">
                <a:extLst>
                  <a:ext uri="{FF2B5EF4-FFF2-40B4-BE49-F238E27FC236}">
                    <a16:creationId xmlns:a16="http://schemas.microsoft.com/office/drawing/2014/main" id="{E161FBB6-8230-8B32-6B86-E792E0D5D3F8}"/>
                  </a:ext>
                </a:extLst>
              </p:cNvPr>
              <p:cNvSpPr txBox="1"/>
              <p:nvPr/>
            </p:nvSpPr>
            <p:spPr>
              <a:xfrm>
                <a:off x="1704581" y="1692722"/>
                <a:ext cx="511679" cy="307777"/>
              </a:xfrm>
              <a:prstGeom prst="rect">
                <a:avLst/>
              </a:prstGeom>
              <a:noFill/>
            </p:spPr>
            <p:txBody>
              <a:bodyPr wrap="none" rtlCol="0">
                <a:spAutoFit/>
              </a:bodyPr>
              <a:lstStyle/>
              <a:p>
                <a:r>
                  <a:rPr kumimoji="1" lang="ja-JP" altLang="en-US" sz="1400" kern="0" spc="-150" dirty="0">
                    <a:solidFill>
                      <a:schemeClr val="bg1"/>
                    </a:solidFill>
                    <a:latin typeface="HGPｺﾞｼｯｸE" panose="020B0900000000000000" pitchFamily="50" charset="-128"/>
                    <a:ea typeface="HGPｺﾞｼｯｸE" panose="020B0900000000000000" pitchFamily="50" charset="-128"/>
                  </a:rPr>
                  <a:t>１</a:t>
                </a:r>
                <a:r>
                  <a:rPr kumimoji="1" lang="ja-JP" altLang="en-US" sz="1400" dirty="0">
                    <a:solidFill>
                      <a:schemeClr val="bg1"/>
                    </a:solidFill>
                    <a:latin typeface="HGPｺﾞｼｯｸE" panose="020B0900000000000000" pitchFamily="50" charset="-128"/>
                    <a:ea typeface="HGPｺﾞｼｯｸE" panose="020B0900000000000000" pitchFamily="50" charset="-128"/>
                  </a:rPr>
                  <a:t>００</a:t>
                </a:r>
              </a:p>
            </p:txBody>
          </p:sp>
        </p:grpSp>
      </p:grpSp>
      <p:grpSp>
        <p:nvGrpSpPr>
          <p:cNvPr id="107" name="グループ化 106">
            <a:extLst>
              <a:ext uri="{FF2B5EF4-FFF2-40B4-BE49-F238E27FC236}">
                <a16:creationId xmlns:a16="http://schemas.microsoft.com/office/drawing/2014/main" id="{09E6B12C-BDAD-382E-0C70-E8C3F3399407}"/>
              </a:ext>
            </a:extLst>
          </p:cNvPr>
          <p:cNvGrpSpPr/>
          <p:nvPr/>
        </p:nvGrpSpPr>
        <p:grpSpPr>
          <a:xfrm>
            <a:off x="5326437" y="2143247"/>
            <a:ext cx="439544" cy="373627"/>
            <a:chOff x="5225880" y="2072885"/>
            <a:chExt cx="439544" cy="373627"/>
          </a:xfrm>
        </p:grpSpPr>
        <p:pic>
          <p:nvPicPr>
            <p:cNvPr id="52" name="図 51">
              <a:extLst>
                <a:ext uri="{FF2B5EF4-FFF2-40B4-BE49-F238E27FC236}">
                  <a16:creationId xmlns:a16="http://schemas.microsoft.com/office/drawing/2014/main" id="{3DEA3986-69DF-0EE4-EC54-B72C6EB3524F}"/>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5258839" y="2072885"/>
              <a:ext cx="373627" cy="373627"/>
            </a:xfrm>
            <a:prstGeom prst="rect">
              <a:avLst/>
            </a:prstGeom>
          </p:spPr>
        </p:pic>
        <p:sp>
          <p:nvSpPr>
            <p:cNvPr id="53" name="テキスト ボックス 52">
              <a:extLst>
                <a:ext uri="{FF2B5EF4-FFF2-40B4-BE49-F238E27FC236}">
                  <a16:creationId xmlns:a16="http://schemas.microsoft.com/office/drawing/2014/main" id="{3586B570-5D2C-3DE1-692D-4F0D0B573F65}"/>
                </a:ext>
              </a:extLst>
            </p:cNvPr>
            <p:cNvSpPr txBox="1"/>
            <p:nvPr/>
          </p:nvSpPr>
          <p:spPr>
            <a:xfrm>
              <a:off x="5225880" y="2126998"/>
              <a:ext cx="439544" cy="261610"/>
            </a:xfrm>
            <a:prstGeom prst="rect">
              <a:avLst/>
            </a:prstGeom>
            <a:noFill/>
          </p:spPr>
          <p:txBody>
            <a:bodyPr wrap="none" rtlCol="0">
              <a:spAutoFit/>
            </a:bodyPr>
            <a:lstStyle/>
            <a:p>
              <a:r>
                <a:rPr kumimoji="1" lang="ja-JP" altLang="en-US" sz="1100" kern="0" spc="-150" dirty="0">
                  <a:solidFill>
                    <a:schemeClr val="bg1"/>
                  </a:solidFill>
                  <a:latin typeface="HGPｺﾞｼｯｸE" panose="020B0900000000000000" pitchFamily="50" charset="-128"/>
                  <a:ea typeface="HGPｺﾞｼｯｸE" panose="020B0900000000000000" pitchFamily="50" charset="-128"/>
                </a:rPr>
                <a:t>１</a:t>
              </a:r>
              <a:r>
                <a:rPr kumimoji="1" lang="ja-JP" altLang="en-US" sz="1100" dirty="0">
                  <a:solidFill>
                    <a:schemeClr val="bg1"/>
                  </a:solidFill>
                  <a:latin typeface="HGPｺﾞｼｯｸE" panose="020B0900000000000000" pitchFamily="50" charset="-128"/>
                  <a:ea typeface="HGPｺﾞｼｯｸE" panose="020B0900000000000000" pitchFamily="50" charset="-128"/>
                </a:rPr>
                <a:t>００</a:t>
              </a:r>
            </a:p>
          </p:txBody>
        </p:sp>
      </p:grpSp>
      <p:sp>
        <p:nvSpPr>
          <p:cNvPr id="54" name="矢印: 右 53">
            <a:extLst>
              <a:ext uri="{FF2B5EF4-FFF2-40B4-BE49-F238E27FC236}">
                <a16:creationId xmlns:a16="http://schemas.microsoft.com/office/drawing/2014/main" id="{AD427E1D-7D41-9387-2B78-34EF57A0B04C}"/>
              </a:ext>
            </a:extLst>
          </p:cNvPr>
          <p:cNvSpPr/>
          <p:nvPr/>
        </p:nvSpPr>
        <p:spPr>
          <a:xfrm>
            <a:off x="2577029" y="1356115"/>
            <a:ext cx="525600" cy="321222"/>
          </a:xfrm>
          <a:prstGeom prst="rightArrow">
            <a:avLst>
              <a:gd name="adj1" fmla="val 50000"/>
              <a:gd name="adj2" fmla="val 55337"/>
            </a:avLst>
          </a:prstGeom>
          <a:solidFill>
            <a:srgbClr val="7ADEF6"/>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6" name="矢印: 上 55">
            <a:extLst>
              <a:ext uri="{FF2B5EF4-FFF2-40B4-BE49-F238E27FC236}">
                <a16:creationId xmlns:a16="http://schemas.microsoft.com/office/drawing/2014/main" id="{CC2490FD-5306-9C7F-FA9C-3E43102CA063}"/>
              </a:ext>
            </a:extLst>
          </p:cNvPr>
          <p:cNvSpPr/>
          <p:nvPr/>
        </p:nvSpPr>
        <p:spPr>
          <a:xfrm rot="10800000">
            <a:off x="5856022" y="3575549"/>
            <a:ext cx="338400" cy="414000"/>
          </a:xfrm>
          <a:prstGeom prst="upArrow">
            <a:avLst/>
          </a:prstGeom>
          <a:solidFill>
            <a:srgbClr val="7ADEF6"/>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08" name="グループ化 107">
            <a:extLst>
              <a:ext uri="{FF2B5EF4-FFF2-40B4-BE49-F238E27FC236}">
                <a16:creationId xmlns:a16="http://schemas.microsoft.com/office/drawing/2014/main" id="{DAFEEF8F-4963-6520-6A00-79BEFB985B85}"/>
              </a:ext>
            </a:extLst>
          </p:cNvPr>
          <p:cNvGrpSpPr/>
          <p:nvPr/>
        </p:nvGrpSpPr>
        <p:grpSpPr>
          <a:xfrm>
            <a:off x="5326437" y="3579752"/>
            <a:ext cx="439544" cy="373627"/>
            <a:chOff x="5225880" y="3468591"/>
            <a:chExt cx="439544" cy="373627"/>
          </a:xfrm>
        </p:grpSpPr>
        <p:pic>
          <p:nvPicPr>
            <p:cNvPr id="60" name="図 59">
              <a:extLst>
                <a:ext uri="{FF2B5EF4-FFF2-40B4-BE49-F238E27FC236}">
                  <a16:creationId xmlns:a16="http://schemas.microsoft.com/office/drawing/2014/main" id="{4578BD71-D67F-F784-908C-90424069A580}"/>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5258839" y="3468591"/>
              <a:ext cx="373627" cy="373627"/>
            </a:xfrm>
            <a:prstGeom prst="rect">
              <a:avLst/>
            </a:prstGeom>
          </p:spPr>
        </p:pic>
        <p:sp>
          <p:nvSpPr>
            <p:cNvPr id="61" name="テキスト ボックス 60">
              <a:extLst>
                <a:ext uri="{FF2B5EF4-FFF2-40B4-BE49-F238E27FC236}">
                  <a16:creationId xmlns:a16="http://schemas.microsoft.com/office/drawing/2014/main" id="{A29ECDE6-7595-A39E-C7CD-1889733CA5CF}"/>
                </a:ext>
              </a:extLst>
            </p:cNvPr>
            <p:cNvSpPr txBox="1"/>
            <p:nvPr/>
          </p:nvSpPr>
          <p:spPr>
            <a:xfrm>
              <a:off x="5225880" y="3522704"/>
              <a:ext cx="439544" cy="261610"/>
            </a:xfrm>
            <a:prstGeom prst="rect">
              <a:avLst/>
            </a:prstGeom>
            <a:noFill/>
          </p:spPr>
          <p:txBody>
            <a:bodyPr wrap="none" rtlCol="0">
              <a:spAutoFit/>
            </a:bodyPr>
            <a:lstStyle/>
            <a:p>
              <a:r>
                <a:rPr kumimoji="1" lang="ja-JP" altLang="en-US" sz="1100" kern="0" spc="-150" dirty="0">
                  <a:solidFill>
                    <a:schemeClr val="bg1"/>
                  </a:solidFill>
                  <a:latin typeface="HGPｺﾞｼｯｸE" panose="020B0900000000000000" pitchFamily="50" charset="-128"/>
                  <a:ea typeface="HGPｺﾞｼｯｸE" panose="020B0900000000000000" pitchFamily="50" charset="-128"/>
                </a:rPr>
                <a:t>１</a:t>
              </a:r>
              <a:r>
                <a:rPr kumimoji="1" lang="ja-JP" altLang="en-US" sz="1100" dirty="0">
                  <a:solidFill>
                    <a:schemeClr val="bg1"/>
                  </a:solidFill>
                  <a:latin typeface="HGPｺﾞｼｯｸE" panose="020B0900000000000000" pitchFamily="50" charset="-128"/>
                  <a:ea typeface="HGPｺﾞｼｯｸE" panose="020B0900000000000000" pitchFamily="50" charset="-128"/>
                </a:rPr>
                <a:t>００</a:t>
              </a:r>
            </a:p>
          </p:txBody>
        </p:sp>
      </p:grpSp>
      <p:grpSp>
        <p:nvGrpSpPr>
          <p:cNvPr id="114" name="グループ化 113">
            <a:extLst>
              <a:ext uri="{FF2B5EF4-FFF2-40B4-BE49-F238E27FC236}">
                <a16:creationId xmlns:a16="http://schemas.microsoft.com/office/drawing/2014/main" id="{CC826D01-94CB-B4AD-7F8E-09A21B9C8A66}"/>
              </a:ext>
            </a:extLst>
          </p:cNvPr>
          <p:cNvGrpSpPr/>
          <p:nvPr/>
        </p:nvGrpSpPr>
        <p:grpSpPr>
          <a:xfrm>
            <a:off x="3188676" y="4035242"/>
            <a:ext cx="5775937" cy="900000"/>
            <a:chOff x="3188676" y="3909698"/>
            <a:chExt cx="5775937" cy="900000"/>
          </a:xfrm>
        </p:grpSpPr>
        <p:sp>
          <p:nvSpPr>
            <p:cNvPr id="9" name="正方形/長方形 8">
              <a:extLst>
                <a:ext uri="{FF2B5EF4-FFF2-40B4-BE49-F238E27FC236}">
                  <a16:creationId xmlns:a16="http://schemas.microsoft.com/office/drawing/2014/main" id="{55F18F75-DE43-7206-F531-7D3138DA955E}"/>
                </a:ext>
              </a:extLst>
            </p:cNvPr>
            <p:cNvSpPr/>
            <p:nvPr/>
          </p:nvSpPr>
          <p:spPr bwMode="auto">
            <a:xfrm>
              <a:off x="3188676" y="3909698"/>
              <a:ext cx="5775937" cy="900000"/>
            </a:xfrm>
            <a:prstGeom prst="rect">
              <a:avLst/>
            </a:prstGeom>
            <a:noFill/>
            <a:ln w="22225">
              <a:solidFill>
                <a:srgbClr val="26C1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mn-lt"/>
                <a:ea typeface="+mn-ea"/>
              </a:endParaRPr>
            </a:p>
          </p:txBody>
        </p:sp>
        <p:sp>
          <p:nvSpPr>
            <p:cNvPr id="65" name="正方形/長方形 64">
              <a:extLst>
                <a:ext uri="{FF2B5EF4-FFF2-40B4-BE49-F238E27FC236}">
                  <a16:creationId xmlns:a16="http://schemas.microsoft.com/office/drawing/2014/main" id="{FD860CD2-BB60-3F8E-CAB2-2C1B6CEED39A}"/>
                </a:ext>
              </a:extLst>
            </p:cNvPr>
            <p:cNvSpPr/>
            <p:nvPr/>
          </p:nvSpPr>
          <p:spPr bwMode="auto">
            <a:xfrm>
              <a:off x="3188676" y="3909698"/>
              <a:ext cx="1262017" cy="346596"/>
            </a:xfrm>
            <a:prstGeom prst="rect">
              <a:avLst/>
            </a:prstGeom>
            <a:solidFill>
              <a:srgbClr val="26C1F2"/>
            </a:solidFill>
            <a:ln w="6350" cap="flat" cmpd="sng" algn="ctr">
              <a:noFill/>
              <a:prstDash val="solid"/>
              <a:round/>
              <a:headEnd type="none" w="med" len="med"/>
              <a:tailEnd type="none" w="med" len="med"/>
            </a:ln>
            <a:effectLst/>
          </p:spPr>
          <p:txBody>
            <a:bodyPr vert="horz" wrap="square" lIns="91440" tIns="72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dirty="0">
                  <a:solidFill>
                    <a:schemeClr val="bg1"/>
                  </a:solidFill>
                  <a:latin typeface="HGPｺﾞｼｯｸE" panose="020B0900000000000000" pitchFamily="50" charset="-128"/>
                  <a:ea typeface="HGPｺﾞｼｯｸE" panose="020B0900000000000000" pitchFamily="50" charset="-128"/>
                </a:rPr>
                <a:t>日本銀行</a:t>
              </a:r>
            </a:p>
          </p:txBody>
        </p:sp>
        <p:sp>
          <p:nvSpPr>
            <p:cNvPr id="66" name="テキスト ボックス 65">
              <a:extLst>
                <a:ext uri="{FF2B5EF4-FFF2-40B4-BE49-F238E27FC236}">
                  <a16:creationId xmlns:a16="http://schemas.microsoft.com/office/drawing/2014/main" id="{3FEFA24E-5E41-9214-A2EB-8E63B311F02E}"/>
                </a:ext>
              </a:extLst>
            </p:cNvPr>
            <p:cNvSpPr txBox="1"/>
            <p:nvPr/>
          </p:nvSpPr>
          <p:spPr>
            <a:xfrm>
              <a:off x="3204878" y="4386091"/>
              <a:ext cx="3796232" cy="276999"/>
            </a:xfrm>
            <a:prstGeom prst="rect">
              <a:avLst/>
            </a:prstGeom>
            <a:noFill/>
          </p:spPr>
          <p:txBody>
            <a:bodyPr wrap="none" rtlCol="0">
              <a:spAutoFit/>
            </a:bodyPr>
            <a:lstStyle/>
            <a:p>
              <a:pPr rtl="0">
                <a:spcBef>
                  <a:spcPts val="0"/>
                </a:spcBef>
                <a:spcAft>
                  <a:spcPts val="500"/>
                </a:spcAft>
              </a:pPr>
              <a:r>
                <a:rPr lang="ja-JP" altLang="en-US" sz="1200" b="0" i="0" u="none" strike="noStrike" dirty="0">
                  <a:effectLst/>
                  <a:latin typeface="HGPｺﾞｼｯｸE" panose="020B0900000000000000" pitchFamily="50" charset="-128"/>
                  <a:ea typeface="HGPｺﾞｼｯｸE" panose="020B0900000000000000" pitchFamily="50" charset="-128"/>
                </a:rPr>
                <a:t>預けられた消費税を国のお金 </a:t>
              </a:r>
              <a:r>
                <a:rPr lang="en-US" altLang="ja-JP" sz="1100" b="0" i="0" u="none" strike="noStrike" dirty="0">
                  <a:effectLst/>
                  <a:latin typeface="HGPｺﾞｼｯｸE" panose="020B0900000000000000" pitchFamily="50" charset="-128"/>
                  <a:ea typeface="HGPｺﾞｼｯｸE" panose="020B0900000000000000" pitchFamily="50" charset="-128"/>
                </a:rPr>
                <a:t>(</a:t>
              </a:r>
              <a:r>
                <a:rPr lang="ja-JP" altLang="en-US" sz="1100" b="0" i="0" u="none" strike="noStrike" dirty="0">
                  <a:effectLst/>
                  <a:latin typeface="HGPｺﾞｼｯｸE" panose="020B0900000000000000" pitchFamily="50" charset="-128"/>
                  <a:ea typeface="HGPｺﾞｼｯｸE" panose="020B0900000000000000" pitchFamily="50" charset="-128"/>
                </a:rPr>
                <a:t>国庫金</a:t>
              </a:r>
              <a:r>
                <a:rPr lang="en-US" altLang="ja-JP" sz="1100" b="0" i="0" u="none" strike="noStrike" dirty="0">
                  <a:effectLst/>
                  <a:latin typeface="HGPｺﾞｼｯｸE" panose="020B0900000000000000" pitchFamily="50" charset="-128"/>
                  <a:ea typeface="HGPｺﾞｼｯｸE" panose="020B0900000000000000" pitchFamily="50" charset="-128"/>
                </a:rPr>
                <a:t>)</a:t>
              </a:r>
              <a:r>
                <a:rPr lang="en-US" altLang="ja-JP" sz="1200" b="0" i="0" u="none" strike="noStrike" dirty="0">
                  <a:effectLst/>
                  <a:latin typeface="HGPｺﾞｼｯｸE" panose="020B0900000000000000" pitchFamily="50" charset="-128"/>
                  <a:ea typeface="HGPｺﾞｼｯｸE" panose="020B0900000000000000" pitchFamily="50" charset="-128"/>
                </a:rPr>
                <a:t> </a:t>
              </a:r>
              <a:r>
                <a:rPr lang="ja-JP" altLang="en-US" sz="1200" b="0" i="0" u="none" strike="noStrike" dirty="0">
                  <a:effectLst/>
                  <a:latin typeface="HGPｺﾞｼｯｸE" panose="020B0900000000000000" pitchFamily="50" charset="-128"/>
                  <a:ea typeface="HGPｺﾞｼｯｸE" panose="020B0900000000000000" pitchFamily="50" charset="-128"/>
                </a:rPr>
                <a:t>として保管する。</a:t>
              </a:r>
              <a:endParaRPr lang="en-US" altLang="ja-JP" sz="1200" b="0" i="0" u="none" strike="noStrike" dirty="0">
                <a:effectLst/>
                <a:latin typeface="HGPｺﾞｼｯｸE" panose="020B0900000000000000" pitchFamily="50" charset="-128"/>
                <a:ea typeface="HGPｺﾞｼｯｸE" panose="020B0900000000000000" pitchFamily="50" charset="-128"/>
              </a:endParaRPr>
            </a:p>
          </p:txBody>
        </p:sp>
      </p:grpSp>
      <p:sp>
        <p:nvSpPr>
          <p:cNvPr id="68" name="矢印: 上 67">
            <a:extLst>
              <a:ext uri="{FF2B5EF4-FFF2-40B4-BE49-F238E27FC236}">
                <a16:creationId xmlns:a16="http://schemas.microsoft.com/office/drawing/2014/main" id="{9892265A-4553-615D-BDE8-20618C636151}"/>
              </a:ext>
            </a:extLst>
          </p:cNvPr>
          <p:cNvSpPr/>
          <p:nvPr/>
        </p:nvSpPr>
        <p:spPr>
          <a:xfrm rot="10800000">
            <a:off x="4510224" y="5049097"/>
            <a:ext cx="338400" cy="428906"/>
          </a:xfrm>
          <a:prstGeom prst="upArrow">
            <a:avLst/>
          </a:prstGeom>
          <a:solidFill>
            <a:srgbClr val="7ADEF6"/>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15" name="グループ化 114">
            <a:extLst>
              <a:ext uri="{FF2B5EF4-FFF2-40B4-BE49-F238E27FC236}">
                <a16:creationId xmlns:a16="http://schemas.microsoft.com/office/drawing/2014/main" id="{26DD69D0-EDC2-A0DA-8D0E-CEF90BA69AE8}"/>
              </a:ext>
            </a:extLst>
          </p:cNvPr>
          <p:cNvGrpSpPr/>
          <p:nvPr/>
        </p:nvGrpSpPr>
        <p:grpSpPr>
          <a:xfrm>
            <a:off x="3623143" y="4977316"/>
            <a:ext cx="785449" cy="472414"/>
            <a:chOff x="3544755" y="4870455"/>
            <a:chExt cx="863837" cy="519561"/>
          </a:xfrm>
        </p:grpSpPr>
        <p:sp>
          <p:nvSpPr>
            <p:cNvPr id="71" name="楕円 70">
              <a:extLst>
                <a:ext uri="{FF2B5EF4-FFF2-40B4-BE49-F238E27FC236}">
                  <a16:creationId xmlns:a16="http://schemas.microsoft.com/office/drawing/2014/main" id="{2318011A-776D-2A49-2760-12C8ACA477B7}"/>
                </a:ext>
              </a:extLst>
            </p:cNvPr>
            <p:cNvSpPr/>
            <p:nvPr/>
          </p:nvSpPr>
          <p:spPr>
            <a:xfrm>
              <a:off x="3544755" y="4870455"/>
              <a:ext cx="863837" cy="519561"/>
            </a:xfrm>
            <a:prstGeom prst="ellipse">
              <a:avLst/>
            </a:prstGeom>
            <a:solidFill>
              <a:srgbClr val="DFF7FD"/>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73" name="図 72">
              <a:extLst>
                <a:ext uri="{FF2B5EF4-FFF2-40B4-BE49-F238E27FC236}">
                  <a16:creationId xmlns:a16="http://schemas.microsoft.com/office/drawing/2014/main" id="{FC4EB098-EE3E-916C-A1DB-5D00C27912D8}"/>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3638286" y="4943421"/>
              <a:ext cx="373627" cy="373628"/>
            </a:xfrm>
            <a:prstGeom prst="rect">
              <a:avLst/>
            </a:prstGeom>
          </p:spPr>
        </p:pic>
        <p:pic>
          <p:nvPicPr>
            <p:cNvPr id="75" name="図 74">
              <a:extLst>
                <a:ext uri="{FF2B5EF4-FFF2-40B4-BE49-F238E27FC236}">
                  <a16:creationId xmlns:a16="http://schemas.microsoft.com/office/drawing/2014/main" id="{FD465545-8D48-4BF7-D3F5-5BA66038E2ED}"/>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3773244" y="4943421"/>
              <a:ext cx="373627" cy="373628"/>
            </a:xfrm>
            <a:prstGeom prst="rect">
              <a:avLst/>
            </a:prstGeom>
          </p:spPr>
        </p:pic>
        <p:pic>
          <p:nvPicPr>
            <p:cNvPr id="76" name="図 75">
              <a:extLst>
                <a:ext uri="{FF2B5EF4-FFF2-40B4-BE49-F238E27FC236}">
                  <a16:creationId xmlns:a16="http://schemas.microsoft.com/office/drawing/2014/main" id="{2A7D6861-7FC9-3B64-56A5-DA44818A77BD}"/>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3941433" y="4944063"/>
              <a:ext cx="373627" cy="372343"/>
            </a:xfrm>
            <a:prstGeom prst="rect">
              <a:avLst/>
            </a:prstGeom>
          </p:spPr>
        </p:pic>
        <p:sp>
          <p:nvSpPr>
            <p:cNvPr id="78" name="テキスト ボックス 77">
              <a:extLst>
                <a:ext uri="{FF2B5EF4-FFF2-40B4-BE49-F238E27FC236}">
                  <a16:creationId xmlns:a16="http://schemas.microsoft.com/office/drawing/2014/main" id="{7EB713A4-2C18-1D88-60DC-6D0ECD7A7A30}"/>
                </a:ext>
              </a:extLst>
            </p:cNvPr>
            <p:cNvSpPr txBox="1"/>
            <p:nvPr/>
          </p:nvSpPr>
          <p:spPr>
            <a:xfrm>
              <a:off x="3641166" y="4943944"/>
              <a:ext cx="721413" cy="372342"/>
            </a:xfrm>
            <a:prstGeom prst="rect">
              <a:avLst/>
            </a:prstGeom>
            <a:noFill/>
          </p:spPr>
          <p:txBody>
            <a:bodyPr wrap="none" rtlCol="0">
              <a:spAutoFit/>
            </a:bodyPr>
            <a:lstStyle/>
            <a:p>
              <a:r>
                <a:rPr lang="ja-JP" altLang="en-US" sz="1600" dirty="0">
                  <a:solidFill>
                    <a:schemeClr val="bg1"/>
                  </a:solidFill>
                  <a:effectLst>
                    <a:glow rad="101600">
                      <a:srgbClr val="888888"/>
                    </a:glow>
                  </a:effectLst>
                  <a:latin typeface="HGPｺﾞｼｯｸE" panose="020B0900000000000000" pitchFamily="50" charset="-128"/>
                  <a:ea typeface="HGPｺﾞｼｯｸE" panose="020B0900000000000000" pitchFamily="50" charset="-128"/>
                </a:rPr>
                <a:t>７８円</a:t>
              </a:r>
              <a:endParaRPr kumimoji="1" lang="ja-JP" altLang="en-US" sz="1600" dirty="0">
                <a:solidFill>
                  <a:schemeClr val="bg1"/>
                </a:solidFill>
                <a:effectLst>
                  <a:glow rad="101600">
                    <a:srgbClr val="888888"/>
                  </a:glow>
                </a:effectLst>
                <a:latin typeface="HGPｺﾞｼｯｸE" panose="020B0900000000000000" pitchFamily="50" charset="-128"/>
                <a:ea typeface="HGPｺﾞｼｯｸE" panose="020B0900000000000000" pitchFamily="50" charset="-128"/>
              </a:endParaRPr>
            </a:p>
          </p:txBody>
        </p:sp>
      </p:grpSp>
      <p:sp>
        <p:nvSpPr>
          <p:cNvPr id="81" name="矢印: 上 80">
            <a:extLst>
              <a:ext uri="{FF2B5EF4-FFF2-40B4-BE49-F238E27FC236}">
                <a16:creationId xmlns:a16="http://schemas.microsoft.com/office/drawing/2014/main" id="{FF57DB83-F8AA-853F-756B-D527B2468CCC}"/>
              </a:ext>
            </a:extLst>
          </p:cNvPr>
          <p:cNvSpPr/>
          <p:nvPr/>
        </p:nvSpPr>
        <p:spPr>
          <a:xfrm rot="10800000">
            <a:off x="7714144" y="5045872"/>
            <a:ext cx="338400" cy="428907"/>
          </a:xfrm>
          <a:prstGeom prst="upArrow">
            <a:avLst/>
          </a:prstGeom>
          <a:solidFill>
            <a:srgbClr val="7ADEF6"/>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16" name="グループ化 115">
            <a:extLst>
              <a:ext uri="{FF2B5EF4-FFF2-40B4-BE49-F238E27FC236}">
                <a16:creationId xmlns:a16="http://schemas.microsoft.com/office/drawing/2014/main" id="{ED953423-71B7-CDCC-E28F-16DF06B7DBE4}"/>
              </a:ext>
            </a:extLst>
          </p:cNvPr>
          <p:cNvGrpSpPr/>
          <p:nvPr/>
        </p:nvGrpSpPr>
        <p:grpSpPr>
          <a:xfrm>
            <a:off x="6820244" y="4977317"/>
            <a:ext cx="785449" cy="472414"/>
            <a:chOff x="6741856" y="4870455"/>
            <a:chExt cx="863837" cy="519561"/>
          </a:xfrm>
        </p:grpSpPr>
        <p:sp>
          <p:nvSpPr>
            <p:cNvPr id="87" name="楕円 86">
              <a:extLst>
                <a:ext uri="{FF2B5EF4-FFF2-40B4-BE49-F238E27FC236}">
                  <a16:creationId xmlns:a16="http://schemas.microsoft.com/office/drawing/2014/main" id="{C664C664-ABE6-83A2-BF37-C43C4BFC684E}"/>
                </a:ext>
              </a:extLst>
            </p:cNvPr>
            <p:cNvSpPr/>
            <p:nvPr/>
          </p:nvSpPr>
          <p:spPr>
            <a:xfrm>
              <a:off x="6741856" y="4870455"/>
              <a:ext cx="863837" cy="519561"/>
            </a:xfrm>
            <a:prstGeom prst="ellipse">
              <a:avLst/>
            </a:prstGeom>
            <a:solidFill>
              <a:srgbClr val="DFF7FD"/>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84" name="図 83">
              <a:extLst>
                <a:ext uri="{FF2B5EF4-FFF2-40B4-BE49-F238E27FC236}">
                  <a16:creationId xmlns:a16="http://schemas.microsoft.com/office/drawing/2014/main" id="{758D977A-7F7C-FFF1-10B7-C3E5713B57FF}"/>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6842206" y="4943421"/>
              <a:ext cx="373627" cy="373627"/>
            </a:xfrm>
            <a:prstGeom prst="rect">
              <a:avLst/>
            </a:prstGeom>
          </p:spPr>
        </p:pic>
        <p:pic>
          <p:nvPicPr>
            <p:cNvPr id="85" name="図 84">
              <a:extLst>
                <a:ext uri="{FF2B5EF4-FFF2-40B4-BE49-F238E27FC236}">
                  <a16:creationId xmlns:a16="http://schemas.microsoft.com/office/drawing/2014/main" id="{7DB383C0-C6E8-40CD-FDF5-CCD4E22F4C44}"/>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6977164" y="4944064"/>
              <a:ext cx="373627" cy="372343"/>
            </a:xfrm>
            <a:prstGeom prst="rect">
              <a:avLst/>
            </a:prstGeom>
          </p:spPr>
        </p:pic>
        <p:pic>
          <p:nvPicPr>
            <p:cNvPr id="86" name="図 85">
              <a:extLst>
                <a:ext uri="{FF2B5EF4-FFF2-40B4-BE49-F238E27FC236}">
                  <a16:creationId xmlns:a16="http://schemas.microsoft.com/office/drawing/2014/main" id="{0A26FC57-A8A9-4E8C-0F0F-3811B2950656}"/>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7145353" y="4944064"/>
              <a:ext cx="373627" cy="372343"/>
            </a:xfrm>
            <a:prstGeom prst="rect">
              <a:avLst/>
            </a:prstGeom>
          </p:spPr>
        </p:pic>
        <p:sp>
          <p:nvSpPr>
            <p:cNvPr id="83" name="テキスト ボックス 82">
              <a:extLst>
                <a:ext uri="{FF2B5EF4-FFF2-40B4-BE49-F238E27FC236}">
                  <a16:creationId xmlns:a16="http://schemas.microsoft.com/office/drawing/2014/main" id="{CC30C677-3572-A824-6A96-CC0386B6DF92}"/>
                </a:ext>
              </a:extLst>
            </p:cNvPr>
            <p:cNvSpPr txBox="1"/>
            <p:nvPr/>
          </p:nvSpPr>
          <p:spPr>
            <a:xfrm>
              <a:off x="6857262" y="4936046"/>
              <a:ext cx="721413" cy="372342"/>
            </a:xfrm>
            <a:prstGeom prst="rect">
              <a:avLst/>
            </a:prstGeom>
            <a:noFill/>
          </p:spPr>
          <p:txBody>
            <a:bodyPr wrap="none" rtlCol="0">
              <a:spAutoFit/>
            </a:bodyPr>
            <a:lstStyle/>
            <a:p>
              <a:r>
                <a:rPr lang="ja-JP" altLang="en-US" sz="1600" dirty="0">
                  <a:solidFill>
                    <a:schemeClr val="bg1"/>
                  </a:solidFill>
                  <a:effectLst>
                    <a:glow rad="101600">
                      <a:srgbClr val="888888"/>
                    </a:glow>
                  </a:effectLst>
                  <a:latin typeface="HGPｺﾞｼｯｸE" panose="020B0900000000000000" pitchFamily="50" charset="-128"/>
                  <a:ea typeface="HGPｺﾞｼｯｸE" panose="020B0900000000000000" pitchFamily="50" charset="-128"/>
                </a:rPr>
                <a:t>２２円</a:t>
              </a:r>
              <a:endParaRPr kumimoji="1" lang="ja-JP" altLang="en-US" sz="1600" dirty="0">
                <a:solidFill>
                  <a:schemeClr val="bg1"/>
                </a:solidFill>
                <a:effectLst>
                  <a:glow rad="101600">
                    <a:srgbClr val="888888"/>
                  </a:glow>
                </a:effectLst>
                <a:latin typeface="HGPｺﾞｼｯｸE" panose="020B0900000000000000" pitchFamily="50" charset="-128"/>
                <a:ea typeface="HGPｺﾞｼｯｸE" panose="020B0900000000000000" pitchFamily="50" charset="-128"/>
              </a:endParaRPr>
            </a:p>
          </p:txBody>
        </p:sp>
      </p:grpSp>
      <p:grpSp>
        <p:nvGrpSpPr>
          <p:cNvPr id="117" name="グループ化 116">
            <a:extLst>
              <a:ext uri="{FF2B5EF4-FFF2-40B4-BE49-F238E27FC236}">
                <a16:creationId xmlns:a16="http://schemas.microsoft.com/office/drawing/2014/main" id="{3CE6670E-CD42-DE0C-3780-0442536CF33C}"/>
              </a:ext>
            </a:extLst>
          </p:cNvPr>
          <p:cNvGrpSpPr/>
          <p:nvPr/>
        </p:nvGrpSpPr>
        <p:grpSpPr>
          <a:xfrm>
            <a:off x="3188676" y="5493830"/>
            <a:ext cx="2823484" cy="815490"/>
            <a:chOff x="3188676" y="5493830"/>
            <a:chExt cx="2823484" cy="815490"/>
          </a:xfrm>
        </p:grpSpPr>
        <p:sp>
          <p:nvSpPr>
            <p:cNvPr id="11" name="正方形/長方形 10">
              <a:extLst>
                <a:ext uri="{FF2B5EF4-FFF2-40B4-BE49-F238E27FC236}">
                  <a16:creationId xmlns:a16="http://schemas.microsoft.com/office/drawing/2014/main" id="{0562A70B-838E-C1D2-9940-1D7EF5004D26}"/>
                </a:ext>
              </a:extLst>
            </p:cNvPr>
            <p:cNvSpPr/>
            <p:nvPr/>
          </p:nvSpPr>
          <p:spPr bwMode="auto">
            <a:xfrm>
              <a:off x="3188676" y="5494198"/>
              <a:ext cx="2823484" cy="815122"/>
            </a:xfrm>
            <a:prstGeom prst="rect">
              <a:avLst/>
            </a:prstGeom>
            <a:noFill/>
            <a:ln w="22225">
              <a:solidFill>
                <a:srgbClr val="26C1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mn-lt"/>
                <a:ea typeface="+mn-ea"/>
              </a:endParaRPr>
            </a:p>
          </p:txBody>
        </p:sp>
        <p:sp>
          <p:nvSpPr>
            <p:cNvPr id="89" name="正方形/長方形 88">
              <a:extLst>
                <a:ext uri="{FF2B5EF4-FFF2-40B4-BE49-F238E27FC236}">
                  <a16:creationId xmlns:a16="http://schemas.microsoft.com/office/drawing/2014/main" id="{C4B9A08B-E779-37D2-ED59-EE72E0C64ED4}"/>
                </a:ext>
              </a:extLst>
            </p:cNvPr>
            <p:cNvSpPr/>
            <p:nvPr/>
          </p:nvSpPr>
          <p:spPr bwMode="auto">
            <a:xfrm>
              <a:off x="3188676" y="5493830"/>
              <a:ext cx="2823484" cy="346596"/>
            </a:xfrm>
            <a:prstGeom prst="rect">
              <a:avLst/>
            </a:prstGeom>
            <a:solidFill>
              <a:srgbClr val="26C1F2"/>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dirty="0">
                  <a:solidFill>
                    <a:schemeClr val="bg1"/>
                  </a:solidFill>
                  <a:latin typeface="HGPｺﾞｼｯｸE" panose="020B0900000000000000" pitchFamily="50" charset="-128"/>
                  <a:ea typeface="HGPｺﾞｼｯｸE" panose="020B0900000000000000" pitchFamily="50" charset="-128"/>
                </a:rPr>
                <a:t>国　（国税）</a:t>
              </a:r>
              <a:endParaRPr lang="en-US" altLang="ja-JP" sz="1600" dirty="0">
                <a:solidFill>
                  <a:schemeClr val="bg1"/>
                </a:solidFill>
                <a:latin typeface="HGPｺﾞｼｯｸE" panose="020B0900000000000000" pitchFamily="50" charset="-128"/>
                <a:ea typeface="HGPｺﾞｼｯｸE" panose="020B0900000000000000" pitchFamily="50" charset="-128"/>
              </a:endParaRPr>
            </a:p>
          </p:txBody>
        </p:sp>
        <p:sp>
          <p:nvSpPr>
            <p:cNvPr id="91" name="テキスト ボックス 90">
              <a:extLst>
                <a:ext uri="{FF2B5EF4-FFF2-40B4-BE49-F238E27FC236}">
                  <a16:creationId xmlns:a16="http://schemas.microsoft.com/office/drawing/2014/main" id="{790D811D-0550-5292-41A6-E68275F02DA7}"/>
                </a:ext>
              </a:extLst>
            </p:cNvPr>
            <p:cNvSpPr txBox="1"/>
            <p:nvPr/>
          </p:nvSpPr>
          <p:spPr>
            <a:xfrm>
              <a:off x="4243590" y="5920259"/>
              <a:ext cx="792205" cy="338554"/>
            </a:xfrm>
            <a:prstGeom prst="rect">
              <a:avLst/>
            </a:prstGeom>
            <a:noFill/>
          </p:spPr>
          <p:txBody>
            <a:bodyPr wrap="none" rtlCol="0">
              <a:spAutoFit/>
            </a:bodyPr>
            <a:lstStyle/>
            <a:p>
              <a:pPr rtl="0">
                <a:spcBef>
                  <a:spcPts val="0"/>
                </a:spcBef>
                <a:spcAft>
                  <a:spcPts val="500"/>
                </a:spcAft>
              </a:pPr>
              <a:r>
                <a:rPr lang="ja-JP" altLang="en-US" sz="1600" b="0" i="0" u="none" strike="noStrike" dirty="0">
                  <a:effectLst/>
                  <a:latin typeface="HGPｺﾞｼｯｸE" panose="020B0900000000000000" pitchFamily="50" charset="-128"/>
                  <a:ea typeface="HGPｺﾞｼｯｸE" panose="020B0900000000000000" pitchFamily="50" charset="-128"/>
                </a:rPr>
                <a:t>７．８％</a:t>
              </a:r>
              <a:endParaRPr lang="en-US" altLang="ja-JP" sz="1600" b="0" i="0" u="none" strike="noStrike" dirty="0">
                <a:effectLst/>
                <a:latin typeface="HGPｺﾞｼｯｸE" panose="020B0900000000000000" pitchFamily="50" charset="-128"/>
                <a:ea typeface="HGPｺﾞｼｯｸE" panose="020B0900000000000000" pitchFamily="50" charset="-128"/>
              </a:endParaRPr>
            </a:p>
          </p:txBody>
        </p:sp>
      </p:grpSp>
      <p:grpSp>
        <p:nvGrpSpPr>
          <p:cNvPr id="118" name="グループ化 117">
            <a:extLst>
              <a:ext uri="{FF2B5EF4-FFF2-40B4-BE49-F238E27FC236}">
                <a16:creationId xmlns:a16="http://schemas.microsoft.com/office/drawing/2014/main" id="{E2562117-4E6F-3C74-F53B-FC6CC12D94FD}"/>
              </a:ext>
            </a:extLst>
          </p:cNvPr>
          <p:cNvGrpSpPr/>
          <p:nvPr/>
        </p:nvGrpSpPr>
        <p:grpSpPr>
          <a:xfrm>
            <a:off x="6213137" y="5493830"/>
            <a:ext cx="2751476" cy="815490"/>
            <a:chOff x="6213137" y="5493830"/>
            <a:chExt cx="2751476" cy="815490"/>
          </a:xfrm>
        </p:grpSpPr>
        <p:sp>
          <p:nvSpPr>
            <p:cNvPr id="62" name="正方形/長方形 61">
              <a:extLst>
                <a:ext uri="{FF2B5EF4-FFF2-40B4-BE49-F238E27FC236}">
                  <a16:creationId xmlns:a16="http://schemas.microsoft.com/office/drawing/2014/main" id="{7328FD0C-C9F4-9D01-B603-75496B8A0085}"/>
                </a:ext>
              </a:extLst>
            </p:cNvPr>
            <p:cNvSpPr/>
            <p:nvPr/>
          </p:nvSpPr>
          <p:spPr bwMode="auto">
            <a:xfrm>
              <a:off x="6213137" y="5494198"/>
              <a:ext cx="2751476" cy="815122"/>
            </a:xfrm>
            <a:prstGeom prst="rect">
              <a:avLst/>
            </a:prstGeom>
            <a:noFill/>
            <a:ln w="22225">
              <a:solidFill>
                <a:srgbClr val="26C1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mn-lt"/>
                <a:ea typeface="+mn-ea"/>
              </a:endParaRPr>
            </a:p>
          </p:txBody>
        </p:sp>
        <p:sp>
          <p:nvSpPr>
            <p:cNvPr id="90" name="正方形/長方形 89">
              <a:extLst>
                <a:ext uri="{FF2B5EF4-FFF2-40B4-BE49-F238E27FC236}">
                  <a16:creationId xmlns:a16="http://schemas.microsoft.com/office/drawing/2014/main" id="{DDA67944-5E8F-779F-40AF-2AE22619F7A9}"/>
                </a:ext>
              </a:extLst>
            </p:cNvPr>
            <p:cNvSpPr/>
            <p:nvPr/>
          </p:nvSpPr>
          <p:spPr bwMode="auto">
            <a:xfrm>
              <a:off x="6221609" y="5493830"/>
              <a:ext cx="2743004" cy="346596"/>
            </a:xfrm>
            <a:prstGeom prst="rect">
              <a:avLst/>
            </a:prstGeom>
            <a:solidFill>
              <a:srgbClr val="26C1F2"/>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dirty="0">
                  <a:solidFill>
                    <a:schemeClr val="bg1"/>
                  </a:solidFill>
                  <a:latin typeface="HGPｺﾞｼｯｸE" panose="020B0900000000000000" pitchFamily="50" charset="-128"/>
                  <a:ea typeface="HGPｺﾞｼｯｸE" panose="020B0900000000000000" pitchFamily="50" charset="-128"/>
                </a:rPr>
                <a:t>地方　（地方税）</a:t>
              </a:r>
            </a:p>
          </p:txBody>
        </p:sp>
        <p:sp>
          <p:nvSpPr>
            <p:cNvPr id="92" name="テキスト ボックス 91">
              <a:extLst>
                <a:ext uri="{FF2B5EF4-FFF2-40B4-BE49-F238E27FC236}">
                  <a16:creationId xmlns:a16="http://schemas.microsoft.com/office/drawing/2014/main" id="{E27DC3FF-2D51-CB25-3A5C-6D8817806D6B}"/>
                </a:ext>
              </a:extLst>
            </p:cNvPr>
            <p:cNvSpPr txBox="1"/>
            <p:nvPr/>
          </p:nvSpPr>
          <p:spPr>
            <a:xfrm>
              <a:off x="7232047" y="5920259"/>
              <a:ext cx="792205" cy="338554"/>
            </a:xfrm>
            <a:prstGeom prst="rect">
              <a:avLst/>
            </a:prstGeom>
            <a:noFill/>
          </p:spPr>
          <p:txBody>
            <a:bodyPr wrap="none" rtlCol="0">
              <a:spAutoFit/>
            </a:bodyPr>
            <a:lstStyle/>
            <a:p>
              <a:pPr rtl="0">
                <a:spcBef>
                  <a:spcPts val="0"/>
                </a:spcBef>
                <a:spcAft>
                  <a:spcPts val="500"/>
                </a:spcAft>
              </a:pPr>
              <a:r>
                <a:rPr lang="ja-JP" altLang="en-US" sz="1600" dirty="0">
                  <a:latin typeface="HGPｺﾞｼｯｸE" panose="020B0900000000000000" pitchFamily="50" charset="-128"/>
                  <a:ea typeface="HGPｺﾞｼｯｸE" panose="020B0900000000000000" pitchFamily="50" charset="-128"/>
                </a:rPr>
                <a:t>２</a:t>
              </a:r>
              <a:r>
                <a:rPr lang="ja-JP" altLang="en-US" sz="1600" b="0" i="0" u="none" strike="noStrike" dirty="0">
                  <a:effectLst/>
                  <a:latin typeface="HGPｺﾞｼｯｸE" panose="020B0900000000000000" pitchFamily="50" charset="-128"/>
                  <a:ea typeface="HGPｺﾞｼｯｸE" panose="020B0900000000000000" pitchFamily="50" charset="-128"/>
                </a:rPr>
                <a:t>．２％</a:t>
              </a:r>
              <a:endParaRPr lang="en-US" altLang="ja-JP" sz="1600" b="0" i="0" u="none" strike="noStrike" dirty="0">
                <a:effectLst/>
                <a:latin typeface="HGPｺﾞｼｯｸE" panose="020B0900000000000000" pitchFamily="50" charset="-128"/>
                <a:ea typeface="HGPｺﾞｼｯｸE" panose="020B0900000000000000" pitchFamily="50" charset="-128"/>
              </a:endParaRPr>
            </a:p>
          </p:txBody>
        </p:sp>
      </p:grpSp>
      <p:grpSp>
        <p:nvGrpSpPr>
          <p:cNvPr id="119" name="グループ化 118">
            <a:extLst>
              <a:ext uri="{FF2B5EF4-FFF2-40B4-BE49-F238E27FC236}">
                <a16:creationId xmlns:a16="http://schemas.microsoft.com/office/drawing/2014/main" id="{0345E1BE-A95A-8BD4-079F-B75819379F48}"/>
              </a:ext>
            </a:extLst>
          </p:cNvPr>
          <p:cNvGrpSpPr/>
          <p:nvPr/>
        </p:nvGrpSpPr>
        <p:grpSpPr>
          <a:xfrm>
            <a:off x="806814" y="4287053"/>
            <a:ext cx="2181719" cy="942758"/>
            <a:chOff x="806814" y="4287053"/>
            <a:chExt cx="2181719" cy="942758"/>
          </a:xfrm>
        </p:grpSpPr>
        <p:sp>
          <p:nvSpPr>
            <p:cNvPr id="94" name="吹き出し: 円形 93">
              <a:extLst>
                <a:ext uri="{FF2B5EF4-FFF2-40B4-BE49-F238E27FC236}">
                  <a16:creationId xmlns:a16="http://schemas.microsoft.com/office/drawing/2014/main" id="{287E4CF6-5F4B-F5A3-F8D0-0030583846F1}"/>
                </a:ext>
              </a:extLst>
            </p:cNvPr>
            <p:cNvSpPr/>
            <p:nvPr/>
          </p:nvSpPr>
          <p:spPr>
            <a:xfrm>
              <a:off x="806814" y="4287053"/>
              <a:ext cx="2181719" cy="942758"/>
            </a:xfrm>
            <a:prstGeom prst="wedgeEllipseCallout">
              <a:avLst>
                <a:gd name="adj1" fmla="val -32959"/>
                <a:gd name="adj2" fmla="val 56807"/>
              </a:avLst>
            </a:prstGeom>
            <a:solidFill>
              <a:schemeClr val="bg1"/>
            </a:solidFill>
            <a:ln>
              <a:solidFill>
                <a:srgbClr val="26C1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テキスト ボックス 92">
              <a:extLst>
                <a:ext uri="{FF2B5EF4-FFF2-40B4-BE49-F238E27FC236}">
                  <a16:creationId xmlns:a16="http://schemas.microsoft.com/office/drawing/2014/main" id="{144BE0E6-166C-A767-6E73-5BC334B637E6}"/>
                </a:ext>
              </a:extLst>
            </p:cNvPr>
            <p:cNvSpPr txBox="1"/>
            <p:nvPr/>
          </p:nvSpPr>
          <p:spPr>
            <a:xfrm>
              <a:off x="982205" y="4504712"/>
              <a:ext cx="1853392" cy="495007"/>
            </a:xfrm>
            <a:prstGeom prst="rect">
              <a:avLst/>
            </a:prstGeom>
            <a:noFill/>
          </p:spPr>
          <p:txBody>
            <a:bodyPr wrap="none" rtlCol="0">
              <a:spAutoFit/>
            </a:bodyPr>
            <a:lstStyle/>
            <a:p>
              <a:pPr rtl="0">
                <a:spcBef>
                  <a:spcPts val="0"/>
                </a:spcBef>
                <a:spcAft>
                  <a:spcPts val="500"/>
                </a:spcAft>
              </a:pPr>
              <a:r>
                <a:rPr lang="ja-JP" altLang="en-US" sz="1100" b="0" i="0" u="none" strike="noStrike" dirty="0">
                  <a:effectLst/>
                  <a:latin typeface="HGPｺﾞｼｯｸE" panose="020B0900000000000000" pitchFamily="50" charset="-128"/>
                  <a:ea typeface="HGPｺﾞｼｯｸE" panose="020B0900000000000000" pitchFamily="50" charset="-128"/>
                </a:rPr>
                <a:t>お店は、 消費税を預かって</a:t>
              </a:r>
              <a:endParaRPr lang="en-US" altLang="ja-JP" sz="1100" b="0" i="0" u="none" strike="noStrike" dirty="0">
                <a:effectLst/>
                <a:latin typeface="HGPｺﾞｼｯｸE" panose="020B0900000000000000" pitchFamily="50" charset="-128"/>
                <a:ea typeface="HGPｺﾞｼｯｸE" panose="020B0900000000000000" pitchFamily="50" charset="-128"/>
              </a:endParaRPr>
            </a:p>
            <a:p>
              <a:pPr rtl="0">
                <a:spcBef>
                  <a:spcPts val="0"/>
                </a:spcBef>
                <a:spcAft>
                  <a:spcPts val="500"/>
                </a:spcAft>
              </a:pPr>
              <a:r>
                <a:rPr lang="ja-JP" altLang="en-US" sz="1100" b="0" i="0" u="none" strike="noStrike" dirty="0">
                  <a:effectLst/>
                  <a:latin typeface="HGPｺﾞｼｯｸE" panose="020B0900000000000000" pitchFamily="50" charset="-128"/>
                  <a:ea typeface="HGPｺﾞｼｯｸE" panose="020B0900000000000000" pitchFamily="50" charset="-128"/>
                </a:rPr>
                <a:t>まとめて納めているんだね。</a:t>
              </a:r>
              <a:endParaRPr lang="ja-JP" altLang="en-US" sz="1050" b="0" dirty="0">
                <a:effectLst/>
                <a:latin typeface="HGPｺﾞｼｯｸE" panose="020B0900000000000000" pitchFamily="50" charset="-128"/>
                <a:ea typeface="HGPｺﾞｼｯｸE" panose="020B0900000000000000" pitchFamily="50" charset="-128"/>
              </a:endParaRPr>
            </a:p>
          </p:txBody>
        </p:sp>
      </p:grpSp>
      <p:grpSp>
        <p:nvGrpSpPr>
          <p:cNvPr id="113" name="グループ化 112">
            <a:extLst>
              <a:ext uri="{FF2B5EF4-FFF2-40B4-BE49-F238E27FC236}">
                <a16:creationId xmlns:a16="http://schemas.microsoft.com/office/drawing/2014/main" id="{3E64F318-C0D8-1545-8A76-1AB516038C8C}"/>
              </a:ext>
            </a:extLst>
          </p:cNvPr>
          <p:cNvGrpSpPr/>
          <p:nvPr/>
        </p:nvGrpSpPr>
        <p:grpSpPr>
          <a:xfrm>
            <a:off x="3184581" y="2462342"/>
            <a:ext cx="5780032" cy="1016399"/>
            <a:chOff x="3184581" y="2409500"/>
            <a:chExt cx="5780032" cy="1016399"/>
          </a:xfrm>
        </p:grpSpPr>
        <p:sp>
          <p:nvSpPr>
            <p:cNvPr id="8" name="正方形/長方形 7">
              <a:extLst>
                <a:ext uri="{FF2B5EF4-FFF2-40B4-BE49-F238E27FC236}">
                  <a16:creationId xmlns:a16="http://schemas.microsoft.com/office/drawing/2014/main" id="{982464DA-CE71-7479-FECF-D2AB1E8A76B0}"/>
                </a:ext>
              </a:extLst>
            </p:cNvPr>
            <p:cNvSpPr/>
            <p:nvPr/>
          </p:nvSpPr>
          <p:spPr bwMode="auto">
            <a:xfrm>
              <a:off x="3188676" y="2525899"/>
              <a:ext cx="5775937" cy="900000"/>
            </a:xfrm>
            <a:prstGeom prst="rect">
              <a:avLst/>
            </a:prstGeom>
            <a:noFill/>
            <a:ln w="22225">
              <a:solidFill>
                <a:srgbClr val="26C1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mn-lt"/>
                <a:ea typeface="+mn-ea"/>
              </a:endParaRPr>
            </a:p>
          </p:txBody>
        </p:sp>
        <p:sp>
          <p:nvSpPr>
            <p:cNvPr id="63" name="正方形/長方形 62">
              <a:extLst>
                <a:ext uri="{FF2B5EF4-FFF2-40B4-BE49-F238E27FC236}">
                  <a16:creationId xmlns:a16="http://schemas.microsoft.com/office/drawing/2014/main" id="{E8834665-E70E-E691-9EA2-E1CF89DBC2DF}"/>
                </a:ext>
              </a:extLst>
            </p:cNvPr>
            <p:cNvSpPr/>
            <p:nvPr/>
          </p:nvSpPr>
          <p:spPr bwMode="auto">
            <a:xfrm>
              <a:off x="3188676" y="2525899"/>
              <a:ext cx="1262017" cy="346596"/>
            </a:xfrm>
            <a:prstGeom prst="rect">
              <a:avLst/>
            </a:prstGeom>
            <a:solidFill>
              <a:srgbClr val="26C1F2"/>
            </a:solidFill>
            <a:ln w="6350" cap="flat" cmpd="sng" algn="ctr">
              <a:noFill/>
              <a:prstDash val="solid"/>
              <a:round/>
              <a:headEnd type="none" w="med" len="med"/>
              <a:tailEnd type="none" w="med" len="med"/>
            </a:ln>
            <a:effectLst/>
          </p:spPr>
          <p:txBody>
            <a:bodyPr vert="horz" wrap="square" lIns="91440" tIns="108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dirty="0">
                  <a:solidFill>
                    <a:schemeClr val="bg1"/>
                  </a:solidFill>
                  <a:latin typeface="HGPｺﾞｼｯｸE" panose="020B0900000000000000" pitchFamily="50" charset="-128"/>
                  <a:ea typeface="HGPｺﾞｼｯｸE" panose="020B0900000000000000" pitchFamily="50" charset="-128"/>
                </a:rPr>
                <a:t>税務署</a:t>
              </a:r>
            </a:p>
          </p:txBody>
        </p:sp>
        <p:sp>
          <p:nvSpPr>
            <p:cNvPr id="64" name="テキスト ボックス 63">
              <a:extLst>
                <a:ext uri="{FF2B5EF4-FFF2-40B4-BE49-F238E27FC236}">
                  <a16:creationId xmlns:a16="http://schemas.microsoft.com/office/drawing/2014/main" id="{6A91BAB5-9E34-142D-5127-100AFF81243F}"/>
                </a:ext>
              </a:extLst>
            </p:cNvPr>
            <p:cNvSpPr txBox="1"/>
            <p:nvPr/>
          </p:nvSpPr>
          <p:spPr>
            <a:xfrm>
              <a:off x="3204878" y="2995835"/>
              <a:ext cx="2848857" cy="276999"/>
            </a:xfrm>
            <a:prstGeom prst="rect">
              <a:avLst/>
            </a:prstGeom>
            <a:noFill/>
          </p:spPr>
          <p:txBody>
            <a:bodyPr wrap="none" rtlCol="0">
              <a:spAutoFit/>
            </a:bodyPr>
            <a:lstStyle/>
            <a:p>
              <a:pPr rtl="0">
                <a:spcBef>
                  <a:spcPts val="0"/>
                </a:spcBef>
                <a:spcAft>
                  <a:spcPts val="500"/>
                </a:spcAft>
              </a:pPr>
              <a:r>
                <a:rPr lang="ja-JP" altLang="en-US" sz="1200" b="0" i="0" u="none" strike="noStrike" dirty="0">
                  <a:effectLst/>
                  <a:latin typeface="HGPｺﾞｼｯｸE" panose="020B0900000000000000" pitchFamily="50" charset="-128"/>
                  <a:ea typeface="HGPｺﾞｼｯｸE" panose="020B0900000000000000" pitchFamily="50" charset="-128"/>
                </a:rPr>
                <a:t>納められた消費税を日本銀行に預ける。</a:t>
              </a:r>
            </a:p>
          </p:txBody>
        </p:sp>
        <p:sp>
          <p:nvSpPr>
            <p:cNvPr id="10" name="正方形/長方形 9">
              <a:extLst>
                <a:ext uri="{FF2B5EF4-FFF2-40B4-BE49-F238E27FC236}">
                  <a16:creationId xmlns:a16="http://schemas.microsoft.com/office/drawing/2014/main" id="{F1B34325-3F4C-5EE1-7094-71609EF6421F}"/>
                </a:ext>
              </a:extLst>
            </p:cNvPr>
            <p:cNvSpPr/>
            <p:nvPr/>
          </p:nvSpPr>
          <p:spPr bwMode="auto">
            <a:xfrm>
              <a:off x="3184581" y="2409500"/>
              <a:ext cx="1262017" cy="346596"/>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700" dirty="0">
                  <a:solidFill>
                    <a:schemeClr val="bg1"/>
                  </a:solidFill>
                  <a:latin typeface="HGPｺﾞｼｯｸE" panose="020B0900000000000000" pitchFamily="50" charset="-128"/>
                  <a:ea typeface="HGPｺﾞｼｯｸE" panose="020B0900000000000000" pitchFamily="50" charset="-128"/>
                </a:rPr>
                <a:t>ぜいむしょ</a:t>
              </a:r>
            </a:p>
          </p:txBody>
        </p:sp>
      </p:grpSp>
      <p:grpSp>
        <p:nvGrpSpPr>
          <p:cNvPr id="67" name="グループ化 66">
            <a:extLst>
              <a:ext uri="{FF2B5EF4-FFF2-40B4-BE49-F238E27FC236}">
                <a16:creationId xmlns:a16="http://schemas.microsoft.com/office/drawing/2014/main" id="{A09350CF-E722-4964-60AA-2D8C56198465}"/>
              </a:ext>
            </a:extLst>
          </p:cNvPr>
          <p:cNvGrpSpPr/>
          <p:nvPr/>
        </p:nvGrpSpPr>
        <p:grpSpPr>
          <a:xfrm>
            <a:off x="5390701" y="1116218"/>
            <a:ext cx="1660098" cy="846530"/>
            <a:chOff x="5418411" y="1116218"/>
            <a:chExt cx="1660098" cy="846530"/>
          </a:xfrm>
        </p:grpSpPr>
        <p:sp>
          <p:nvSpPr>
            <p:cNvPr id="39" name="正方形/長方形 38">
              <a:extLst>
                <a:ext uri="{FF2B5EF4-FFF2-40B4-BE49-F238E27FC236}">
                  <a16:creationId xmlns:a16="http://schemas.microsoft.com/office/drawing/2014/main" id="{C4F1313D-6E69-5B09-7402-91969C951F61}"/>
                </a:ext>
              </a:extLst>
            </p:cNvPr>
            <p:cNvSpPr/>
            <p:nvPr/>
          </p:nvSpPr>
          <p:spPr>
            <a:xfrm>
              <a:off x="5438621" y="1144731"/>
              <a:ext cx="1639888" cy="818017"/>
            </a:xfrm>
            <a:prstGeom prst="rect">
              <a:avLst/>
            </a:prstGeom>
            <a:solidFill>
              <a:srgbClr val="DFF7FD"/>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40" name="テキスト ボックス 39">
              <a:extLst>
                <a:ext uri="{FF2B5EF4-FFF2-40B4-BE49-F238E27FC236}">
                  <a16:creationId xmlns:a16="http://schemas.microsoft.com/office/drawing/2014/main" id="{468C5CBB-AE56-B089-67EB-AEA5C3E69D6C}"/>
                </a:ext>
              </a:extLst>
            </p:cNvPr>
            <p:cNvSpPr txBox="1"/>
            <p:nvPr/>
          </p:nvSpPr>
          <p:spPr>
            <a:xfrm>
              <a:off x="5418411" y="1116218"/>
              <a:ext cx="1085554" cy="276999"/>
            </a:xfrm>
            <a:prstGeom prst="rect">
              <a:avLst/>
            </a:prstGeom>
            <a:noFill/>
          </p:spPr>
          <p:txBody>
            <a:bodyPr wrap="none" rtlCol="0">
              <a:spAutoFit/>
            </a:bodyPr>
            <a:lstStyle/>
            <a:p>
              <a:pPr rtl="0">
                <a:spcBef>
                  <a:spcPts val="0"/>
                </a:spcBef>
                <a:spcAft>
                  <a:spcPts val="500"/>
                </a:spcAft>
              </a:pPr>
              <a:r>
                <a:rPr lang="ja-JP" altLang="en-US" sz="1200" b="0" i="0" u="none" strike="noStrike" dirty="0">
                  <a:solidFill>
                    <a:srgbClr val="0C98C4"/>
                  </a:solidFill>
                  <a:effectLst/>
                  <a:latin typeface="HGPｺﾞｼｯｸE" panose="020B0900000000000000" pitchFamily="50" charset="-128"/>
                  <a:ea typeface="HGPｺﾞｼｯｸE" panose="020B0900000000000000" pitchFamily="50" charset="-128"/>
                </a:rPr>
                <a:t>お店の売上げ</a:t>
              </a:r>
              <a:endParaRPr lang="ja-JP" altLang="en-US" sz="1100" b="0" dirty="0">
                <a:solidFill>
                  <a:srgbClr val="0C98C4"/>
                </a:solidFill>
                <a:effectLst/>
                <a:latin typeface="HGPｺﾞｼｯｸE" panose="020B0900000000000000" pitchFamily="50" charset="-128"/>
                <a:ea typeface="HGPｺﾞｼｯｸE" panose="020B0900000000000000" pitchFamily="50" charset="-128"/>
              </a:endParaRPr>
            </a:p>
          </p:txBody>
        </p:sp>
        <p:grpSp>
          <p:nvGrpSpPr>
            <p:cNvPr id="42" name="グループ化 41">
              <a:extLst>
                <a:ext uri="{FF2B5EF4-FFF2-40B4-BE49-F238E27FC236}">
                  <a16:creationId xmlns:a16="http://schemas.microsoft.com/office/drawing/2014/main" id="{1A6D3771-9CAB-87B0-2AE4-301D51881F1E}"/>
                </a:ext>
              </a:extLst>
            </p:cNvPr>
            <p:cNvGrpSpPr/>
            <p:nvPr/>
          </p:nvGrpSpPr>
          <p:grpSpPr>
            <a:xfrm>
              <a:off x="5845632" y="1419772"/>
              <a:ext cx="825867" cy="408386"/>
              <a:chOff x="2078852" y="2232915"/>
              <a:chExt cx="997926" cy="493469"/>
            </a:xfrm>
          </p:grpSpPr>
          <p:pic>
            <p:nvPicPr>
              <p:cNvPr id="43" name="図 42" descr="図形&#10;&#10;自動的に生成された説明">
                <a:extLst>
                  <a:ext uri="{FF2B5EF4-FFF2-40B4-BE49-F238E27FC236}">
                    <a16:creationId xmlns:a16="http://schemas.microsoft.com/office/drawing/2014/main" id="{0C88EE64-677C-40B7-AA43-8D54F7B46A1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78852" y="2236872"/>
                <a:ext cx="991148" cy="489512"/>
              </a:xfrm>
              <a:prstGeom prst="rect">
                <a:avLst/>
              </a:prstGeom>
            </p:spPr>
          </p:pic>
          <p:sp>
            <p:nvSpPr>
              <p:cNvPr id="44" name="テキスト ボックス 43">
                <a:extLst>
                  <a:ext uri="{FF2B5EF4-FFF2-40B4-BE49-F238E27FC236}">
                    <a16:creationId xmlns:a16="http://schemas.microsoft.com/office/drawing/2014/main" id="{67AB52BF-C9DD-93BF-723D-B359131A2101}"/>
                  </a:ext>
                </a:extLst>
              </p:cNvPr>
              <p:cNvSpPr txBox="1"/>
              <p:nvPr/>
            </p:nvSpPr>
            <p:spPr>
              <a:xfrm>
                <a:off x="2078852" y="2232915"/>
                <a:ext cx="997926" cy="483468"/>
              </a:xfrm>
              <a:prstGeom prst="rect">
                <a:avLst/>
              </a:prstGeom>
              <a:noFill/>
            </p:spPr>
            <p:txBody>
              <a:bodyPr wrap="none" rtlCol="0">
                <a:spAutoFit/>
              </a:bodyPr>
              <a:lstStyle/>
              <a:p>
                <a:r>
                  <a:rPr lang="ja-JP" altLang="en-US" sz="2000" kern="0" spc="-150" dirty="0">
                    <a:solidFill>
                      <a:schemeClr val="bg1"/>
                    </a:solidFill>
                    <a:latin typeface="HGPｺﾞｼｯｸE" panose="020B0900000000000000" pitchFamily="50" charset="-128"/>
                    <a:ea typeface="HGPｺﾞｼｯｸE" panose="020B0900000000000000" pitchFamily="50" charset="-128"/>
                  </a:rPr>
                  <a:t>１</a:t>
                </a:r>
                <a:r>
                  <a:rPr kumimoji="1" lang="ja-JP" altLang="en-US" sz="2000" dirty="0">
                    <a:solidFill>
                      <a:schemeClr val="bg1"/>
                    </a:solidFill>
                    <a:latin typeface="HGPｺﾞｼｯｸE" panose="020B0900000000000000" pitchFamily="50" charset="-128"/>
                    <a:ea typeface="HGPｺﾞｼｯｸE" panose="020B0900000000000000" pitchFamily="50" charset="-128"/>
                  </a:rPr>
                  <a:t>０００</a:t>
                </a:r>
              </a:p>
            </p:txBody>
          </p:sp>
        </p:grpSp>
      </p:grpSp>
      <p:sp>
        <p:nvSpPr>
          <p:cNvPr id="105" name="角丸四角形 15">
            <a:extLst>
              <a:ext uri="{FF2B5EF4-FFF2-40B4-BE49-F238E27FC236}">
                <a16:creationId xmlns:a16="http://schemas.microsoft.com/office/drawing/2014/main" id="{9C90DFC7-4D1F-B002-AC83-83794F5ECECA}"/>
              </a:ext>
            </a:extLst>
          </p:cNvPr>
          <p:cNvSpPr/>
          <p:nvPr/>
        </p:nvSpPr>
        <p:spPr>
          <a:xfrm>
            <a:off x="2488772" y="6399537"/>
            <a:ext cx="6166500" cy="251729"/>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lang="en-US" altLang="ja-JP" sz="1000" dirty="0">
                <a:solidFill>
                  <a:schemeClr val="tx1"/>
                </a:solidFill>
                <a:latin typeface="+mn-ea"/>
              </a:rPr>
              <a:t>※</a:t>
            </a:r>
            <a:r>
              <a:rPr lang="ja-JP" altLang="en-US" sz="1000" dirty="0">
                <a:solidFill>
                  <a:schemeClr val="tx1"/>
                </a:solidFill>
                <a:latin typeface="+mn-ea"/>
              </a:rPr>
              <a:t>消費税は国税（消費税）と地方税（地方消費税）に分かれていて、</a:t>
            </a:r>
            <a:r>
              <a:rPr lang="en-US" altLang="ja-JP" sz="1000" dirty="0">
                <a:solidFill>
                  <a:schemeClr val="tx1"/>
                </a:solidFill>
                <a:latin typeface="+mn-ea"/>
              </a:rPr>
              <a:t>10%</a:t>
            </a:r>
            <a:r>
              <a:rPr lang="ja-JP" altLang="en-US" sz="1000" dirty="0">
                <a:solidFill>
                  <a:schemeClr val="tx1"/>
                </a:solidFill>
                <a:latin typeface="+mn-ea"/>
              </a:rPr>
              <a:t>のうち</a:t>
            </a:r>
            <a:r>
              <a:rPr lang="en-US" altLang="ja-JP" sz="1000" dirty="0">
                <a:solidFill>
                  <a:schemeClr val="tx1"/>
                </a:solidFill>
                <a:latin typeface="+mn-ea"/>
              </a:rPr>
              <a:t>7.8%</a:t>
            </a:r>
            <a:r>
              <a:rPr lang="ja-JP" altLang="en-US" sz="1000" dirty="0">
                <a:solidFill>
                  <a:schemeClr val="tx1"/>
                </a:solidFill>
                <a:latin typeface="+mn-ea"/>
              </a:rPr>
              <a:t>が国税、</a:t>
            </a:r>
            <a:r>
              <a:rPr lang="en-US" altLang="ja-JP" sz="1000" dirty="0">
                <a:solidFill>
                  <a:schemeClr val="tx1"/>
                </a:solidFill>
                <a:latin typeface="+mn-ea"/>
              </a:rPr>
              <a:t>2.2</a:t>
            </a:r>
            <a:r>
              <a:rPr lang="ja-JP" altLang="en-US" sz="1000" dirty="0">
                <a:solidFill>
                  <a:schemeClr val="tx1"/>
                </a:solidFill>
                <a:latin typeface="+mn-ea"/>
              </a:rPr>
              <a:t>％が地方税です。</a:t>
            </a:r>
          </a:p>
        </p:txBody>
      </p:sp>
      <p:pic>
        <p:nvPicPr>
          <p:cNvPr id="22" name="図 21">
            <a:extLst>
              <a:ext uri="{FF2B5EF4-FFF2-40B4-BE49-F238E27FC236}">
                <a16:creationId xmlns:a16="http://schemas.microsoft.com/office/drawing/2014/main" id="{96768993-B9EC-24EE-94FD-92F667372D74}"/>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7285826" y="2317838"/>
            <a:ext cx="1473744" cy="1433883"/>
          </a:xfrm>
          <a:prstGeom prst="rect">
            <a:avLst/>
          </a:prstGeom>
        </p:spPr>
      </p:pic>
      <p:pic>
        <p:nvPicPr>
          <p:cNvPr id="26" name="図 25">
            <a:extLst>
              <a:ext uri="{FF2B5EF4-FFF2-40B4-BE49-F238E27FC236}">
                <a16:creationId xmlns:a16="http://schemas.microsoft.com/office/drawing/2014/main" id="{AE2C82FA-E33F-4471-D300-BD72BBE067C5}"/>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7034127" y="3990638"/>
            <a:ext cx="1977142" cy="956682"/>
          </a:xfrm>
          <a:prstGeom prst="rect">
            <a:avLst/>
          </a:prstGeom>
        </p:spPr>
      </p:pic>
      <p:sp>
        <p:nvSpPr>
          <p:cNvPr id="12" name="テキスト ボックス 11">
            <a:extLst>
              <a:ext uri="{FF2B5EF4-FFF2-40B4-BE49-F238E27FC236}">
                <a16:creationId xmlns:a16="http://schemas.microsoft.com/office/drawing/2014/main" id="{7DB9995C-0B0A-8A18-4957-8D8F966EB734}"/>
              </a:ext>
            </a:extLst>
          </p:cNvPr>
          <p:cNvSpPr txBox="1"/>
          <p:nvPr/>
        </p:nvSpPr>
        <p:spPr>
          <a:xfrm>
            <a:off x="186083" y="728979"/>
            <a:ext cx="4684296" cy="369332"/>
          </a:xfrm>
          <a:prstGeom prst="rect">
            <a:avLst/>
          </a:prstGeom>
          <a:noFill/>
        </p:spPr>
        <p:txBody>
          <a:bodyPr wrap="none" rtlCol="0">
            <a:spAutoFit/>
          </a:bodyPr>
          <a:lstStyle/>
          <a:p>
            <a:pPr>
              <a:spcBef>
                <a:spcPts val="0"/>
              </a:spcBef>
              <a:spcAft>
                <a:spcPts val="500"/>
              </a:spcAft>
            </a:pPr>
            <a:r>
              <a:rPr lang="ja-JP" altLang="en-US" dirty="0">
                <a:latin typeface="HGPｺﾞｼｯｸE" panose="020B0900000000000000" pitchFamily="50" charset="-128"/>
                <a:ea typeface="HGPｺﾞｼｯｸE" panose="020B0900000000000000" pitchFamily="50" charset="-128"/>
              </a:rPr>
              <a:t>消費税のしくみはどうなっているのでしょうか？</a:t>
            </a:r>
          </a:p>
        </p:txBody>
      </p:sp>
      <p:sp>
        <p:nvSpPr>
          <p:cNvPr id="97" name="テキスト ボックス 96">
            <a:extLst>
              <a:ext uri="{FF2B5EF4-FFF2-40B4-BE49-F238E27FC236}">
                <a16:creationId xmlns:a16="http://schemas.microsoft.com/office/drawing/2014/main" id="{464EBC58-3504-47B8-8BE8-FCB2557C53F9}"/>
              </a:ext>
            </a:extLst>
          </p:cNvPr>
          <p:cNvSpPr txBox="1"/>
          <p:nvPr/>
        </p:nvSpPr>
        <p:spPr>
          <a:xfrm>
            <a:off x="4552454" y="2983202"/>
            <a:ext cx="420308" cy="169277"/>
          </a:xfrm>
          <a:prstGeom prst="rect">
            <a:avLst/>
          </a:prstGeom>
          <a:noFill/>
        </p:spPr>
        <p:txBody>
          <a:bodyPr wrap="none" rtlCol="0">
            <a:spAutoFit/>
          </a:bodyPr>
          <a:lstStyle/>
          <a:p>
            <a:pPr rtl="0">
              <a:spcBef>
                <a:spcPts val="0"/>
              </a:spcBef>
              <a:spcAft>
                <a:spcPts val="500"/>
              </a:spcAft>
            </a:pPr>
            <a:r>
              <a:rPr lang="ja-JP" altLang="en-US" sz="500" dirty="0">
                <a:latin typeface="HGPｺﾞｼｯｸE" panose="020B0900000000000000" pitchFamily="50" charset="-128"/>
                <a:ea typeface="HGPｺﾞｼｯｸE" panose="020B0900000000000000" pitchFamily="50" charset="-128"/>
              </a:rPr>
              <a:t>にっぽん</a:t>
            </a:r>
            <a:endParaRPr lang="ja-JP" altLang="en-US" sz="500" b="0" dirty="0">
              <a:effectLst/>
              <a:latin typeface="HGPｺﾞｼｯｸE" panose="020B0900000000000000" pitchFamily="50" charset="-128"/>
              <a:ea typeface="HGPｺﾞｼｯｸE" panose="020B0900000000000000" pitchFamily="50" charset="-128"/>
            </a:endParaRPr>
          </a:p>
        </p:txBody>
      </p:sp>
      <p:sp>
        <p:nvSpPr>
          <p:cNvPr id="106" name="テキスト ボックス 105">
            <a:extLst>
              <a:ext uri="{FF2B5EF4-FFF2-40B4-BE49-F238E27FC236}">
                <a16:creationId xmlns:a16="http://schemas.microsoft.com/office/drawing/2014/main" id="{B80EA8F1-5621-4EE8-BDBA-ED28CB3D4EC1}"/>
              </a:ext>
            </a:extLst>
          </p:cNvPr>
          <p:cNvSpPr txBox="1"/>
          <p:nvPr/>
        </p:nvSpPr>
        <p:spPr>
          <a:xfrm>
            <a:off x="1383479" y="3446247"/>
            <a:ext cx="346570" cy="169277"/>
          </a:xfrm>
          <a:prstGeom prst="rect">
            <a:avLst/>
          </a:prstGeom>
          <a:noFill/>
        </p:spPr>
        <p:txBody>
          <a:bodyPr wrap="none" rtlCol="0">
            <a:spAutoFit/>
          </a:bodyPr>
          <a:lstStyle/>
          <a:p>
            <a:pPr rtl="0">
              <a:spcBef>
                <a:spcPts val="0"/>
              </a:spcBef>
              <a:spcAft>
                <a:spcPts val="500"/>
              </a:spcAft>
            </a:pPr>
            <a:r>
              <a:rPr lang="ja-JP" altLang="en-US" sz="500" dirty="0">
                <a:latin typeface="HGPｺﾞｼｯｸE" panose="020B0900000000000000" pitchFamily="50" charset="-128"/>
                <a:ea typeface="HGPｺﾞｼｯｸE" panose="020B0900000000000000" pitchFamily="50" charset="-128"/>
              </a:rPr>
              <a:t>しはら</a:t>
            </a:r>
            <a:endParaRPr lang="ja-JP" altLang="en-US" sz="500" b="0" dirty="0">
              <a:effectLst/>
              <a:latin typeface="HGPｺﾞｼｯｸE" panose="020B0900000000000000" pitchFamily="50" charset="-128"/>
              <a:ea typeface="HGPｺﾞｼｯｸE" panose="020B0900000000000000" pitchFamily="50" charset="-128"/>
            </a:endParaRPr>
          </a:p>
        </p:txBody>
      </p:sp>
      <p:grpSp>
        <p:nvGrpSpPr>
          <p:cNvPr id="15" name="グループ化 14">
            <a:extLst>
              <a:ext uri="{FF2B5EF4-FFF2-40B4-BE49-F238E27FC236}">
                <a16:creationId xmlns:a16="http://schemas.microsoft.com/office/drawing/2014/main" id="{72140B32-8B53-4A66-91F4-5CAC4C7EAD7C}"/>
              </a:ext>
            </a:extLst>
          </p:cNvPr>
          <p:cNvGrpSpPr/>
          <p:nvPr/>
        </p:nvGrpSpPr>
        <p:grpSpPr>
          <a:xfrm>
            <a:off x="3165967" y="1092272"/>
            <a:ext cx="5727207" cy="976722"/>
            <a:chOff x="3165967" y="1092272"/>
            <a:chExt cx="5727207" cy="976722"/>
          </a:xfrm>
        </p:grpSpPr>
        <p:grpSp>
          <p:nvGrpSpPr>
            <p:cNvPr id="3" name="グループ化 2">
              <a:extLst>
                <a:ext uri="{FF2B5EF4-FFF2-40B4-BE49-F238E27FC236}">
                  <a16:creationId xmlns:a16="http://schemas.microsoft.com/office/drawing/2014/main" id="{1EA74961-1D4C-9D5B-CD43-997C3C2A41DA}"/>
                </a:ext>
              </a:extLst>
            </p:cNvPr>
            <p:cNvGrpSpPr/>
            <p:nvPr/>
          </p:nvGrpSpPr>
          <p:grpSpPr>
            <a:xfrm>
              <a:off x="3165967" y="1092272"/>
              <a:ext cx="5727207" cy="976722"/>
              <a:chOff x="3165967" y="1065378"/>
              <a:chExt cx="5727207" cy="976722"/>
            </a:xfrm>
          </p:grpSpPr>
          <p:sp>
            <p:nvSpPr>
              <p:cNvPr id="7" name="正方形/長方形 6">
                <a:extLst>
                  <a:ext uri="{FF2B5EF4-FFF2-40B4-BE49-F238E27FC236}">
                    <a16:creationId xmlns:a16="http://schemas.microsoft.com/office/drawing/2014/main" id="{99210D0B-EEF2-126C-3FEA-EF355D1C8B03}"/>
                  </a:ext>
                </a:extLst>
              </p:cNvPr>
              <p:cNvSpPr/>
              <p:nvPr/>
            </p:nvSpPr>
            <p:spPr bwMode="auto">
              <a:xfrm>
                <a:off x="3165967" y="1065378"/>
                <a:ext cx="5727207" cy="976722"/>
              </a:xfrm>
              <a:prstGeom prst="rect">
                <a:avLst/>
              </a:prstGeom>
              <a:noFill/>
              <a:ln w="22225">
                <a:solidFill>
                  <a:srgbClr val="26C1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mn-lt"/>
                  <a:ea typeface="+mn-ea"/>
                </a:endParaRPr>
              </a:p>
            </p:txBody>
          </p:sp>
          <p:sp>
            <p:nvSpPr>
              <p:cNvPr id="37" name="正方形/長方形 36">
                <a:extLst>
                  <a:ext uri="{FF2B5EF4-FFF2-40B4-BE49-F238E27FC236}">
                    <a16:creationId xmlns:a16="http://schemas.microsoft.com/office/drawing/2014/main" id="{244A57C7-695E-921E-1E54-29BF42858094}"/>
                  </a:ext>
                </a:extLst>
              </p:cNvPr>
              <p:cNvSpPr/>
              <p:nvPr/>
            </p:nvSpPr>
            <p:spPr bwMode="auto">
              <a:xfrm>
                <a:off x="3165967" y="1066181"/>
                <a:ext cx="1262017" cy="346596"/>
              </a:xfrm>
              <a:prstGeom prst="rect">
                <a:avLst/>
              </a:prstGeom>
              <a:solidFill>
                <a:srgbClr val="26C1F2"/>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dirty="0">
                    <a:solidFill>
                      <a:schemeClr val="bg1"/>
                    </a:solidFill>
                    <a:latin typeface="HGPｺﾞｼｯｸE" panose="020B0900000000000000" pitchFamily="50" charset="-128"/>
                    <a:ea typeface="HGPｺﾞｼｯｸE" panose="020B0900000000000000" pitchFamily="50" charset="-128"/>
                  </a:rPr>
                  <a:t>お店</a:t>
                </a:r>
              </a:p>
            </p:txBody>
          </p:sp>
          <p:grpSp>
            <p:nvGrpSpPr>
              <p:cNvPr id="104" name="グループ化 103">
                <a:extLst>
                  <a:ext uri="{FF2B5EF4-FFF2-40B4-BE49-F238E27FC236}">
                    <a16:creationId xmlns:a16="http://schemas.microsoft.com/office/drawing/2014/main" id="{B933A441-2A86-3474-B35C-DCEED43E6C8F}"/>
                  </a:ext>
                </a:extLst>
              </p:cNvPr>
              <p:cNvGrpSpPr/>
              <p:nvPr/>
            </p:nvGrpSpPr>
            <p:grpSpPr>
              <a:xfrm>
                <a:off x="3204878" y="1444057"/>
                <a:ext cx="2194832" cy="525785"/>
                <a:chOff x="3204878" y="1444057"/>
                <a:chExt cx="2194832" cy="525785"/>
              </a:xfrm>
            </p:grpSpPr>
            <p:sp>
              <p:nvSpPr>
                <p:cNvPr id="38" name="テキスト ボックス 37">
                  <a:extLst>
                    <a:ext uri="{FF2B5EF4-FFF2-40B4-BE49-F238E27FC236}">
                      <a16:creationId xmlns:a16="http://schemas.microsoft.com/office/drawing/2014/main" id="{4D72DAFE-19D1-313F-5912-F9181F2CA06F}"/>
                    </a:ext>
                  </a:extLst>
                </p:cNvPr>
                <p:cNvSpPr txBox="1"/>
                <p:nvPr/>
              </p:nvSpPr>
              <p:spPr>
                <a:xfrm>
                  <a:off x="3204878" y="1444057"/>
                  <a:ext cx="2194832" cy="525785"/>
                </a:xfrm>
                <a:prstGeom prst="rect">
                  <a:avLst/>
                </a:prstGeom>
                <a:noFill/>
              </p:spPr>
              <p:txBody>
                <a:bodyPr wrap="none" rtlCol="0">
                  <a:spAutoFit/>
                </a:bodyPr>
                <a:lstStyle/>
                <a:p>
                  <a:pPr rtl="0">
                    <a:spcBef>
                      <a:spcPts val="0"/>
                    </a:spcBef>
                    <a:spcAft>
                      <a:spcPts val="500"/>
                    </a:spcAft>
                  </a:pPr>
                  <a:r>
                    <a:rPr lang="ja-JP" altLang="en-US" sz="1200" dirty="0">
                      <a:latin typeface="HGPｺﾞｼｯｸE" panose="020B0900000000000000" pitchFamily="50" charset="-128"/>
                      <a:ea typeface="HGPｺﾞｼｯｸE" panose="020B0900000000000000" pitchFamily="50" charset="-128"/>
                    </a:rPr>
                    <a:t>買い物客</a:t>
                  </a:r>
                  <a:r>
                    <a:rPr lang="ja-JP" altLang="en-US" sz="1200" b="0" i="0" u="none" strike="noStrike" dirty="0">
                      <a:effectLst/>
                      <a:latin typeface="HGPｺﾞｼｯｸE" panose="020B0900000000000000" pitchFamily="50" charset="-128"/>
                      <a:ea typeface="HGPｺﾞｼｯｸE" panose="020B0900000000000000" pitchFamily="50" charset="-128"/>
                    </a:rPr>
                    <a:t>から預かった</a:t>
                  </a:r>
                  <a:endParaRPr lang="en-US" altLang="ja-JP" sz="1200" b="0" i="0" u="none" strike="noStrike" dirty="0">
                    <a:effectLst/>
                    <a:latin typeface="HGPｺﾞｼｯｸE" panose="020B0900000000000000" pitchFamily="50" charset="-128"/>
                    <a:ea typeface="HGPｺﾞｼｯｸE" panose="020B0900000000000000" pitchFamily="50" charset="-128"/>
                  </a:endParaRPr>
                </a:p>
                <a:p>
                  <a:pPr rtl="0">
                    <a:spcBef>
                      <a:spcPts val="0"/>
                    </a:spcBef>
                    <a:spcAft>
                      <a:spcPts val="500"/>
                    </a:spcAft>
                  </a:pPr>
                  <a:r>
                    <a:rPr lang="ja-JP" altLang="en-US" sz="1200" b="0" i="0" u="none" strike="noStrike" dirty="0">
                      <a:effectLst/>
                      <a:latin typeface="HGPｺﾞｼｯｸE" panose="020B0900000000000000" pitchFamily="50" charset="-128"/>
                      <a:ea typeface="HGPｺﾞｼｯｸE" panose="020B0900000000000000" pitchFamily="50" charset="-128"/>
                    </a:rPr>
                    <a:t>消費税の額を計算して納める。</a:t>
                  </a:r>
                  <a:endParaRPr lang="ja-JP" altLang="en-US" sz="1100" b="0" dirty="0">
                    <a:effectLst/>
                    <a:latin typeface="HGPｺﾞｼｯｸE" panose="020B0900000000000000" pitchFamily="50" charset="-128"/>
                    <a:ea typeface="HGPｺﾞｼｯｸE" panose="020B0900000000000000" pitchFamily="50" charset="-128"/>
                  </a:endParaRPr>
                </a:p>
              </p:txBody>
            </p:sp>
            <p:sp>
              <p:nvSpPr>
                <p:cNvPr id="101" name="テキスト ボックス 100">
                  <a:extLst>
                    <a:ext uri="{FF2B5EF4-FFF2-40B4-BE49-F238E27FC236}">
                      <a16:creationId xmlns:a16="http://schemas.microsoft.com/office/drawing/2014/main" id="{39C94CE9-A13C-342F-EB5D-6E040B003621}"/>
                    </a:ext>
                  </a:extLst>
                </p:cNvPr>
                <p:cNvSpPr txBox="1"/>
                <p:nvPr/>
              </p:nvSpPr>
              <p:spPr>
                <a:xfrm>
                  <a:off x="4677488" y="1622310"/>
                  <a:ext cx="295274" cy="169277"/>
                </a:xfrm>
                <a:prstGeom prst="rect">
                  <a:avLst/>
                </a:prstGeom>
                <a:noFill/>
              </p:spPr>
              <p:txBody>
                <a:bodyPr wrap="none" rtlCol="0">
                  <a:spAutoFit/>
                </a:bodyPr>
                <a:lstStyle/>
                <a:p>
                  <a:pPr rtl="0">
                    <a:spcBef>
                      <a:spcPts val="0"/>
                    </a:spcBef>
                    <a:spcAft>
                      <a:spcPts val="500"/>
                    </a:spcAft>
                  </a:pPr>
                  <a:r>
                    <a:rPr lang="ja-JP" altLang="en-US" sz="500" b="0" dirty="0">
                      <a:effectLst/>
                      <a:latin typeface="HGPｺﾞｼｯｸE" panose="020B0900000000000000" pitchFamily="50" charset="-128"/>
                      <a:ea typeface="HGPｺﾞｼｯｸE" panose="020B0900000000000000" pitchFamily="50" charset="-128"/>
                    </a:rPr>
                    <a:t>おさ</a:t>
                  </a:r>
                </a:p>
              </p:txBody>
            </p:sp>
          </p:grpSp>
        </p:grpSp>
        <p:sp>
          <p:nvSpPr>
            <p:cNvPr id="88" name="テキスト ボックス 87">
              <a:extLst>
                <a:ext uri="{FF2B5EF4-FFF2-40B4-BE49-F238E27FC236}">
                  <a16:creationId xmlns:a16="http://schemas.microsoft.com/office/drawing/2014/main" id="{639E5677-AE88-42A2-99B2-4FF843A4FAD7}"/>
                </a:ext>
              </a:extLst>
            </p:cNvPr>
            <p:cNvSpPr txBox="1"/>
            <p:nvPr/>
          </p:nvSpPr>
          <p:spPr>
            <a:xfrm>
              <a:off x="4100822" y="1406883"/>
              <a:ext cx="306494" cy="169277"/>
            </a:xfrm>
            <a:prstGeom prst="rect">
              <a:avLst/>
            </a:prstGeom>
            <a:noFill/>
          </p:spPr>
          <p:txBody>
            <a:bodyPr wrap="none" rtlCol="0">
              <a:spAutoFit/>
            </a:bodyPr>
            <a:lstStyle/>
            <a:p>
              <a:pPr rtl="0">
                <a:spcBef>
                  <a:spcPts val="0"/>
                </a:spcBef>
                <a:spcAft>
                  <a:spcPts val="500"/>
                </a:spcAft>
              </a:pPr>
              <a:r>
                <a:rPr lang="ja-JP" altLang="en-US" sz="500" dirty="0">
                  <a:latin typeface="HGPｺﾞｼｯｸE" panose="020B0900000000000000" pitchFamily="50" charset="-128"/>
                  <a:ea typeface="HGPｺﾞｼｯｸE" panose="020B0900000000000000" pitchFamily="50" charset="-128"/>
                </a:rPr>
                <a:t>あず</a:t>
              </a:r>
              <a:endParaRPr lang="ja-JP" altLang="en-US" sz="500" b="0" dirty="0">
                <a:effectLst/>
                <a:latin typeface="HGPｺﾞｼｯｸE" panose="020B0900000000000000" pitchFamily="50" charset="-128"/>
                <a:ea typeface="HGPｺﾞｼｯｸE" panose="020B0900000000000000" pitchFamily="50" charset="-128"/>
              </a:endParaRPr>
            </a:p>
          </p:txBody>
        </p:sp>
      </p:grpSp>
      <p:pic>
        <p:nvPicPr>
          <p:cNvPr id="24" name="図 23">
            <a:extLst>
              <a:ext uri="{FF2B5EF4-FFF2-40B4-BE49-F238E27FC236}">
                <a16:creationId xmlns:a16="http://schemas.microsoft.com/office/drawing/2014/main" id="{962F9C9D-D12C-2EC0-3F64-97DA830552C5}"/>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7195283" y="1029349"/>
            <a:ext cx="1654831" cy="1069432"/>
          </a:xfrm>
          <a:prstGeom prst="rect">
            <a:avLst/>
          </a:prstGeom>
        </p:spPr>
      </p:pic>
    </p:spTree>
    <p:extLst>
      <p:ext uri="{BB962C8B-B14F-4D97-AF65-F5344CB8AC3E}">
        <p14:creationId xmlns:p14="http://schemas.microsoft.com/office/powerpoint/2010/main" val="1754390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fade">
                                      <p:cBhvr>
                                        <p:cTn id="7" dur="500"/>
                                        <p:tgtEl>
                                          <p:spTgt spid="1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fade">
                                      <p:cBhvr>
                                        <p:cTn id="10" dur="500"/>
                                        <p:tgtEl>
                                          <p:spTgt spid="10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0"/>
                                        </p:tgtEl>
                                        <p:attrNameLst>
                                          <p:attrName>style.visibility</p:attrName>
                                        </p:attrNameLst>
                                      </p:cBhvr>
                                      <p:to>
                                        <p:strVal val="visible"/>
                                      </p:to>
                                    </p:set>
                                    <p:animEffect transition="in" filter="fade">
                                      <p:cBhvr>
                                        <p:cTn id="15" dur="500"/>
                                        <p:tgtEl>
                                          <p:spTgt spid="120"/>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left)">
                                      <p:cBhvr>
                                        <p:cTn id="19" dur="500"/>
                                        <p:tgtEl>
                                          <p:spTgt spid="5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67"/>
                                        </p:tgtEl>
                                        <p:attrNameLst>
                                          <p:attrName>style.visibility</p:attrName>
                                        </p:attrNameLst>
                                      </p:cBhvr>
                                      <p:to>
                                        <p:strVal val="visible"/>
                                      </p:to>
                                    </p:set>
                                    <p:animEffect transition="in" filter="fade">
                                      <p:cBhvr>
                                        <p:cTn id="29" dur="500"/>
                                        <p:tgtEl>
                                          <p:spTgt spid="67"/>
                                        </p:tgtEl>
                                      </p:cBhvr>
                                    </p:animEffect>
                                  </p:childTnLst>
                                </p:cTn>
                              </p:par>
                              <p:par>
                                <p:cTn id="30" presetID="10" presetClass="entr" presetSubtype="0" fill="hold"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7"/>
                                        </p:tgtEl>
                                        <p:attrNameLst>
                                          <p:attrName>style.visibility</p:attrName>
                                        </p:attrNameLst>
                                      </p:cBhvr>
                                      <p:to>
                                        <p:strVal val="visible"/>
                                      </p:to>
                                    </p:set>
                                    <p:animEffect transition="in" filter="fade">
                                      <p:cBhvr>
                                        <p:cTn id="37" dur="500"/>
                                        <p:tgtEl>
                                          <p:spTgt spid="107"/>
                                        </p:tgtEl>
                                      </p:cBhvr>
                                    </p:animEffect>
                                  </p:childTnLst>
                                </p:cTn>
                              </p:par>
                            </p:childTnLst>
                          </p:cTn>
                        </p:par>
                        <p:par>
                          <p:cTn id="38" fill="hold">
                            <p:stCondLst>
                              <p:cond delay="500"/>
                            </p:stCondLst>
                            <p:childTnLst>
                              <p:par>
                                <p:cTn id="39" presetID="22" presetClass="entr" presetSubtype="1" fill="hold" grpId="0" nodeType="after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wipe(up)">
                                      <p:cBhvr>
                                        <p:cTn id="41" dur="500"/>
                                        <p:tgtEl>
                                          <p:spTgt spid="34"/>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13"/>
                                        </p:tgtEl>
                                        <p:attrNameLst>
                                          <p:attrName>style.visibility</p:attrName>
                                        </p:attrNameLst>
                                      </p:cBhvr>
                                      <p:to>
                                        <p:strVal val="visible"/>
                                      </p:to>
                                    </p:set>
                                    <p:animEffect transition="in" filter="fade">
                                      <p:cBhvr>
                                        <p:cTn id="46" dur="500"/>
                                        <p:tgtEl>
                                          <p:spTgt spid="113"/>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97"/>
                                        </p:tgtEl>
                                        <p:attrNameLst>
                                          <p:attrName>style.visibility</p:attrName>
                                        </p:attrNameLst>
                                      </p:cBhvr>
                                      <p:to>
                                        <p:strVal val="visible"/>
                                      </p:to>
                                    </p:set>
                                    <p:animEffect transition="in" filter="fade">
                                      <p:cBhvr>
                                        <p:cTn id="49" dur="500"/>
                                        <p:tgtEl>
                                          <p:spTgt spid="97"/>
                                        </p:tgtEl>
                                      </p:cBhvr>
                                    </p:animEffect>
                                  </p:childTnLst>
                                </p:cTn>
                              </p:par>
                            </p:childTnLst>
                          </p:cTn>
                        </p:par>
                        <p:par>
                          <p:cTn id="50" fill="hold">
                            <p:stCondLst>
                              <p:cond delay="500"/>
                            </p:stCondLst>
                            <p:childTnLst>
                              <p:par>
                                <p:cTn id="51" presetID="10" presetClass="entr" presetSubtype="0"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500"/>
                                        <p:tgtEl>
                                          <p:spTgt spid="22"/>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108"/>
                                        </p:tgtEl>
                                        <p:attrNameLst>
                                          <p:attrName>style.visibility</p:attrName>
                                        </p:attrNameLst>
                                      </p:cBhvr>
                                      <p:to>
                                        <p:strVal val="visible"/>
                                      </p:to>
                                    </p:set>
                                    <p:animEffect transition="in" filter="fade">
                                      <p:cBhvr>
                                        <p:cTn id="58" dur="500"/>
                                        <p:tgtEl>
                                          <p:spTgt spid="108"/>
                                        </p:tgtEl>
                                      </p:cBhvr>
                                    </p:animEffect>
                                  </p:childTnLst>
                                </p:cTn>
                              </p:par>
                            </p:childTnLst>
                          </p:cTn>
                        </p:par>
                        <p:par>
                          <p:cTn id="59" fill="hold">
                            <p:stCondLst>
                              <p:cond delay="500"/>
                            </p:stCondLst>
                            <p:childTnLst>
                              <p:par>
                                <p:cTn id="60" presetID="22" presetClass="entr" presetSubtype="1" fill="hold" grpId="0" nodeType="afterEffect">
                                  <p:stCondLst>
                                    <p:cond delay="0"/>
                                  </p:stCondLst>
                                  <p:childTnLst>
                                    <p:set>
                                      <p:cBhvr>
                                        <p:cTn id="61" dur="1" fill="hold">
                                          <p:stCondLst>
                                            <p:cond delay="0"/>
                                          </p:stCondLst>
                                        </p:cTn>
                                        <p:tgtEl>
                                          <p:spTgt spid="56"/>
                                        </p:tgtEl>
                                        <p:attrNameLst>
                                          <p:attrName>style.visibility</p:attrName>
                                        </p:attrNameLst>
                                      </p:cBhvr>
                                      <p:to>
                                        <p:strVal val="visible"/>
                                      </p:to>
                                    </p:set>
                                    <p:animEffect transition="in" filter="wipe(up)">
                                      <p:cBhvr>
                                        <p:cTn id="62" dur="500"/>
                                        <p:tgtEl>
                                          <p:spTgt spid="56"/>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14"/>
                                        </p:tgtEl>
                                        <p:attrNameLst>
                                          <p:attrName>style.visibility</p:attrName>
                                        </p:attrNameLst>
                                      </p:cBhvr>
                                      <p:to>
                                        <p:strVal val="visible"/>
                                      </p:to>
                                    </p:set>
                                    <p:animEffect transition="in" filter="fade">
                                      <p:cBhvr>
                                        <p:cTn id="67" dur="500"/>
                                        <p:tgtEl>
                                          <p:spTgt spid="114"/>
                                        </p:tgtEl>
                                      </p:cBhvr>
                                    </p:animEffect>
                                  </p:childTnLst>
                                </p:cTn>
                              </p:par>
                            </p:childTnLst>
                          </p:cTn>
                        </p:par>
                        <p:par>
                          <p:cTn id="68" fill="hold">
                            <p:stCondLst>
                              <p:cond delay="500"/>
                            </p:stCondLst>
                            <p:childTnLst>
                              <p:par>
                                <p:cTn id="69" presetID="10" presetClass="entr" presetSubtype="0"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115"/>
                                        </p:tgtEl>
                                        <p:attrNameLst>
                                          <p:attrName>style.visibility</p:attrName>
                                        </p:attrNameLst>
                                      </p:cBhvr>
                                      <p:to>
                                        <p:strVal val="visible"/>
                                      </p:to>
                                    </p:set>
                                    <p:animEffect transition="in" filter="fade">
                                      <p:cBhvr>
                                        <p:cTn id="76" dur="500"/>
                                        <p:tgtEl>
                                          <p:spTgt spid="115"/>
                                        </p:tgtEl>
                                      </p:cBhvr>
                                    </p:animEffect>
                                  </p:childTnLst>
                                </p:cTn>
                              </p:par>
                              <p:par>
                                <p:cTn id="77" presetID="10" presetClass="entr" presetSubtype="0" fill="hold" nodeType="withEffect">
                                  <p:stCondLst>
                                    <p:cond delay="0"/>
                                  </p:stCondLst>
                                  <p:childTnLst>
                                    <p:set>
                                      <p:cBhvr>
                                        <p:cTn id="78" dur="1" fill="hold">
                                          <p:stCondLst>
                                            <p:cond delay="0"/>
                                          </p:stCondLst>
                                        </p:cTn>
                                        <p:tgtEl>
                                          <p:spTgt spid="116"/>
                                        </p:tgtEl>
                                        <p:attrNameLst>
                                          <p:attrName>style.visibility</p:attrName>
                                        </p:attrNameLst>
                                      </p:cBhvr>
                                      <p:to>
                                        <p:strVal val="visible"/>
                                      </p:to>
                                    </p:set>
                                    <p:animEffect transition="in" filter="fade">
                                      <p:cBhvr>
                                        <p:cTn id="79" dur="500"/>
                                        <p:tgtEl>
                                          <p:spTgt spid="116"/>
                                        </p:tgtEl>
                                      </p:cBhvr>
                                    </p:animEffect>
                                  </p:childTnLst>
                                </p:cTn>
                              </p:par>
                            </p:childTnLst>
                          </p:cTn>
                        </p:par>
                        <p:par>
                          <p:cTn id="80" fill="hold">
                            <p:stCondLst>
                              <p:cond delay="500"/>
                            </p:stCondLst>
                            <p:childTnLst>
                              <p:par>
                                <p:cTn id="81" presetID="22" presetClass="entr" presetSubtype="1" fill="hold" grpId="0" nodeType="afterEffect">
                                  <p:stCondLst>
                                    <p:cond delay="0"/>
                                  </p:stCondLst>
                                  <p:childTnLst>
                                    <p:set>
                                      <p:cBhvr>
                                        <p:cTn id="82" dur="1" fill="hold">
                                          <p:stCondLst>
                                            <p:cond delay="0"/>
                                          </p:stCondLst>
                                        </p:cTn>
                                        <p:tgtEl>
                                          <p:spTgt spid="68"/>
                                        </p:tgtEl>
                                        <p:attrNameLst>
                                          <p:attrName>style.visibility</p:attrName>
                                        </p:attrNameLst>
                                      </p:cBhvr>
                                      <p:to>
                                        <p:strVal val="visible"/>
                                      </p:to>
                                    </p:set>
                                    <p:animEffect transition="in" filter="wipe(up)">
                                      <p:cBhvr>
                                        <p:cTn id="83" dur="500"/>
                                        <p:tgtEl>
                                          <p:spTgt spid="68"/>
                                        </p:tgtEl>
                                      </p:cBhvr>
                                    </p:animEffect>
                                  </p:childTnLst>
                                </p:cTn>
                              </p:par>
                              <p:par>
                                <p:cTn id="84" presetID="22" presetClass="entr" presetSubtype="1" fill="hold" grpId="0" nodeType="withEffect">
                                  <p:stCondLst>
                                    <p:cond delay="0"/>
                                  </p:stCondLst>
                                  <p:childTnLst>
                                    <p:set>
                                      <p:cBhvr>
                                        <p:cTn id="85" dur="1" fill="hold">
                                          <p:stCondLst>
                                            <p:cond delay="0"/>
                                          </p:stCondLst>
                                        </p:cTn>
                                        <p:tgtEl>
                                          <p:spTgt spid="81"/>
                                        </p:tgtEl>
                                        <p:attrNameLst>
                                          <p:attrName>style.visibility</p:attrName>
                                        </p:attrNameLst>
                                      </p:cBhvr>
                                      <p:to>
                                        <p:strVal val="visible"/>
                                      </p:to>
                                    </p:set>
                                    <p:animEffect transition="in" filter="wipe(up)">
                                      <p:cBhvr>
                                        <p:cTn id="86" dur="500"/>
                                        <p:tgtEl>
                                          <p:spTgt spid="81"/>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nodeType="clickEffect">
                                  <p:stCondLst>
                                    <p:cond delay="0"/>
                                  </p:stCondLst>
                                  <p:childTnLst>
                                    <p:set>
                                      <p:cBhvr>
                                        <p:cTn id="90" dur="1" fill="hold">
                                          <p:stCondLst>
                                            <p:cond delay="0"/>
                                          </p:stCondLst>
                                        </p:cTn>
                                        <p:tgtEl>
                                          <p:spTgt spid="117"/>
                                        </p:tgtEl>
                                        <p:attrNameLst>
                                          <p:attrName>style.visibility</p:attrName>
                                        </p:attrNameLst>
                                      </p:cBhvr>
                                      <p:to>
                                        <p:strVal val="visible"/>
                                      </p:to>
                                    </p:set>
                                    <p:animEffect transition="in" filter="fade">
                                      <p:cBhvr>
                                        <p:cTn id="91" dur="500"/>
                                        <p:tgtEl>
                                          <p:spTgt spid="117"/>
                                        </p:tgtEl>
                                      </p:cBhvr>
                                    </p:animEffect>
                                  </p:childTnLst>
                                </p:cTn>
                              </p:par>
                              <p:par>
                                <p:cTn id="92" presetID="10" presetClass="entr" presetSubtype="0" fill="hold" nodeType="withEffect">
                                  <p:stCondLst>
                                    <p:cond delay="0"/>
                                  </p:stCondLst>
                                  <p:childTnLst>
                                    <p:set>
                                      <p:cBhvr>
                                        <p:cTn id="93" dur="1" fill="hold">
                                          <p:stCondLst>
                                            <p:cond delay="0"/>
                                          </p:stCondLst>
                                        </p:cTn>
                                        <p:tgtEl>
                                          <p:spTgt spid="118"/>
                                        </p:tgtEl>
                                        <p:attrNameLst>
                                          <p:attrName>style.visibility</p:attrName>
                                        </p:attrNameLst>
                                      </p:cBhvr>
                                      <p:to>
                                        <p:strVal val="visible"/>
                                      </p:to>
                                    </p:set>
                                    <p:animEffect transition="in" filter="fade">
                                      <p:cBhvr>
                                        <p:cTn id="94" dur="500"/>
                                        <p:tgtEl>
                                          <p:spTgt spid="118"/>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105"/>
                                        </p:tgtEl>
                                        <p:attrNameLst>
                                          <p:attrName>style.visibility</p:attrName>
                                        </p:attrNameLst>
                                      </p:cBhvr>
                                      <p:to>
                                        <p:strVal val="visible"/>
                                      </p:to>
                                    </p:set>
                                    <p:animEffect transition="in" filter="fade">
                                      <p:cBhvr>
                                        <p:cTn id="97" dur="500"/>
                                        <p:tgtEl>
                                          <p:spTgt spid="105"/>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nodeType="clickEffect">
                                  <p:stCondLst>
                                    <p:cond delay="0"/>
                                  </p:stCondLst>
                                  <p:childTnLst>
                                    <p:set>
                                      <p:cBhvr>
                                        <p:cTn id="101" dur="1" fill="hold">
                                          <p:stCondLst>
                                            <p:cond delay="0"/>
                                          </p:stCondLst>
                                        </p:cTn>
                                        <p:tgtEl>
                                          <p:spTgt spid="4"/>
                                        </p:tgtEl>
                                        <p:attrNameLst>
                                          <p:attrName>style.visibility</p:attrName>
                                        </p:attrNameLst>
                                      </p:cBhvr>
                                      <p:to>
                                        <p:strVal val="visible"/>
                                      </p:to>
                                    </p:set>
                                    <p:animEffect transition="in" filter="fade">
                                      <p:cBhvr>
                                        <p:cTn id="102" dur="500"/>
                                        <p:tgtEl>
                                          <p:spTgt spid="4"/>
                                        </p:tgtEl>
                                      </p:cBhvr>
                                    </p:animEffect>
                                  </p:childTnLst>
                                </p:cTn>
                              </p:par>
                              <p:par>
                                <p:cTn id="103" presetID="10" presetClass="entr" presetSubtype="0" fill="hold" nodeType="withEffect">
                                  <p:stCondLst>
                                    <p:cond delay="0"/>
                                  </p:stCondLst>
                                  <p:childTnLst>
                                    <p:set>
                                      <p:cBhvr>
                                        <p:cTn id="104" dur="1" fill="hold">
                                          <p:stCondLst>
                                            <p:cond delay="0"/>
                                          </p:stCondLst>
                                        </p:cTn>
                                        <p:tgtEl>
                                          <p:spTgt spid="119"/>
                                        </p:tgtEl>
                                        <p:attrNameLst>
                                          <p:attrName>style.visibility</p:attrName>
                                        </p:attrNameLst>
                                      </p:cBhvr>
                                      <p:to>
                                        <p:strVal val="visible"/>
                                      </p:to>
                                    </p:set>
                                    <p:animEffect transition="in" filter="fade">
                                      <p:cBhvr>
                                        <p:cTn id="105"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54" grpId="0" animBg="1"/>
      <p:bldP spid="56" grpId="0" animBg="1"/>
      <p:bldP spid="68" grpId="0" animBg="1"/>
      <p:bldP spid="81" grpId="0" animBg="1"/>
      <p:bldP spid="105" grpId="0"/>
      <p:bldP spid="97" grpId="0"/>
      <p:bldP spid="10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 name="グループ化 69">
            <a:extLst>
              <a:ext uri="{FF2B5EF4-FFF2-40B4-BE49-F238E27FC236}">
                <a16:creationId xmlns:a16="http://schemas.microsoft.com/office/drawing/2014/main" id="{B66CBFB2-258F-CE38-0B93-5CABA58E26C6}"/>
              </a:ext>
            </a:extLst>
          </p:cNvPr>
          <p:cNvGrpSpPr/>
          <p:nvPr/>
        </p:nvGrpSpPr>
        <p:grpSpPr>
          <a:xfrm>
            <a:off x="2674765" y="4684587"/>
            <a:ext cx="5435120" cy="455133"/>
            <a:chOff x="2038472" y="4684587"/>
            <a:chExt cx="6234735" cy="455133"/>
          </a:xfrm>
        </p:grpSpPr>
        <p:sp>
          <p:nvSpPr>
            <p:cNvPr id="92" name="正方形/長方形 91">
              <a:extLst>
                <a:ext uri="{FF2B5EF4-FFF2-40B4-BE49-F238E27FC236}">
                  <a16:creationId xmlns:a16="http://schemas.microsoft.com/office/drawing/2014/main" id="{02B94D9B-6034-80EB-474E-361F38F4E592}"/>
                </a:ext>
              </a:extLst>
            </p:cNvPr>
            <p:cNvSpPr/>
            <p:nvPr/>
          </p:nvSpPr>
          <p:spPr bwMode="auto">
            <a:xfrm>
              <a:off x="6785581" y="4693311"/>
              <a:ext cx="1487626" cy="432048"/>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dirty="0">
                  <a:solidFill>
                    <a:srgbClr val="8B7FD3"/>
                  </a:solidFill>
                  <a:latin typeface="HGPｺﾞｼｯｸE" panose="020B0900000000000000" pitchFamily="50" charset="-128"/>
                  <a:ea typeface="HGPｺﾞｼｯｸE" panose="020B0900000000000000" pitchFamily="50" charset="-128"/>
                </a:rPr>
                <a:t>住民税</a:t>
              </a:r>
            </a:p>
          </p:txBody>
        </p:sp>
        <p:sp>
          <p:nvSpPr>
            <p:cNvPr id="90" name="正方形/長方形 89">
              <a:extLst>
                <a:ext uri="{FF2B5EF4-FFF2-40B4-BE49-F238E27FC236}">
                  <a16:creationId xmlns:a16="http://schemas.microsoft.com/office/drawing/2014/main" id="{5A1341AE-5330-9479-32B7-633AB3E2BE96}"/>
                </a:ext>
              </a:extLst>
            </p:cNvPr>
            <p:cNvSpPr/>
            <p:nvPr/>
          </p:nvSpPr>
          <p:spPr bwMode="auto">
            <a:xfrm>
              <a:off x="2038472" y="4693311"/>
              <a:ext cx="1487626" cy="432048"/>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dirty="0">
                  <a:solidFill>
                    <a:srgbClr val="8B7FD3"/>
                  </a:solidFill>
                  <a:latin typeface="HGPｺﾞｼｯｸE" panose="020B0900000000000000" pitchFamily="50" charset="-128"/>
                  <a:ea typeface="HGPｺﾞｼｯｸE" panose="020B0900000000000000" pitchFamily="50" charset="-128"/>
                </a:rPr>
                <a:t>所得税</a:t>
              </a:r>
            </a:p>
          </p:txBody>
        </p:sp>
        <p:sp>
          <p:nvSpPr>
            <p:cNvPr id="69" name="フリーフォーム: 図形 68">
              <a:extLst>
                <a:ext uri="{FF2B5EF4-FFF2-40B4-BE49-F238E27FC236}">
                  <a16:creationId xmlns:a16="http://schemas.microsoft.com/office/drawing/2014/main" id="{43CF9F12-689B-8DA8-B3F4-F33AA34AEF85}"/>
                </a:ext>
              </a:extLst>
            </p:cNvPr>
            <p:cNvSpPr/>
            <p:nvPr/>
          </p:nvSpPr>
          <p:spPr>
            <a:xfrm flipH="1">
              <a:off x="3190525" y="4684587"/>
              <a:ext cx="3966890" cy="455133"/>
            </a:xfrm>
            <a:custGeom>
              <a:avLst/>
              <a:gdLst>
                <a:gd name="connsiteX0" fmla="*/ 1721319 w 3966890"/>
                <a:gd name="connsiteY0" fmla="*/ 0 h 455133"/>
                <a:gd name="connsiteX1" fmla="*/ 1552935 w 3966890"/>
                <a:gd name="connsiteY1" fmla="*/ 0 h 455133"/>
                <a:gd name="connsiteX2" fmla="*/ 1552935 w 3966890"/>
                <a:gd name="connsiteY2" fmla="*/ 140272 h 455133"/>
                <a:gd name="connsiteX3" fmla="*/ 72144 w 3966890"/>
                <a:gd name="connsiteY3" fmla="*/ 140272 h 455133"/>
                <a:gd name="connsiteX4" fmla="*/ 72144 w 3966890"/>
                <a:gd name="connsiteY4" fmla="*/ 256410 h 455133"/>
                <a:gd name="connsiteX5" fmla="*/ 73214 w 3966890"/>
                <a:gd name="connsiteY5" fmla="*/ 256410 h 455133"/>
                <a:gd name="connsiteX6" fmla="*/ 73214 w 3966890"/>
                <a:gd name="connsiteY6" fmla="*/ 305943 h 455133"/>
                <a:gd name="connsiteX7" fmla="*/ 0 w 3966890"/>
                <a:gd name="connsiteY7" fmla="*/ 305943 h 455133"/>
                <a:gd name="connsiteX8" fmla="*/ 146427 w 3966890"/>
                <a:gd name="connsiteY8" fmla="*/ 454962 h 455133"/>
                <a:gd name="connsiteX9" fmla="*/ 292855 w 3966890"/>
                <a:gd name="connsiteY9" fmla="*/ 305943 h 455133"/>
                <a:gd name="connsiteX10" fmla="*/ 219641 w 3966890"/>
                <a:gd name="connsiteY10" fmla="*/ 305943 h 455133"/>
                <a:gd name="connsiteX11" fmla="*/ 219641 w 3966890"/>
                <a:gd name="connsiteY11" fmla="*/ 256410 h 455133"/>
                <a:gd name="connsiteX12" fmla="*/ 1552935 w 3966890"/>
                <a:gd name="connsiteY12" fmla="*/ 256410 h 455133"/>
                <a:gd name="connsiteX13" fmla="*/ 1721319 w 3966890"/>
                <a:gd name="connsiteY13" fmla="*/ 256410 h 455133"/>
                <a:gd name="connsiteX14" fmla="*/ 1809514 w 3966890"/>
                <a:gd name="connsiteY14" fmla="*/ 256410 h 455133"/>
                <a:gd name="connsiteX15" fmla="*/ 1809514 w 3966890"/>
                <a:gd name="connsiteY15" fmla="*/ 256581 h 455133"/>
                <a:gd name="connsiteX16" fmla="*/ 3747249 w 3966890"/>
                <a:gd name="connsiteY16" fmla="*/ 256581 h 455133"/>
                <a:gd name="connsiteX17" fmla="*/ 3747249 w 3966890"/>
                <a:gd name="connsiteY17" fmla="*/ 306114 h 455133"/>
                <a:gd name="connsiteX18" fmla="*/ 3674035 w 3966890"/>
                <a:gd name="connsiteY18" fmla="*/ 306114 h 455133"/>
                <a:gd name="connsiteX19" fmla="*/ 3820463 w 3966890"/>
                <a:gd name="connsiteY19" fmla="*/ 455133 h 455133"/>
                <a:gd name="connsiteX20" fmla="*/ 3966890 w 3966890"/>
                <a:gd name="connsiteY20" fmla="*/ 306114 h 455133"/>
                <a:gd name="connsiteX21" fmla="*/ 3893676 w 3966890"/>
                <a:gd name="connsiteY21" fmla="*/ 306114 h 455133"/>
                <a:gd name="connsiteX22" fmla="*/ 3893676 w 3966890"/>
                <a:gd name="connsiteY22" fmla="*/ 256581 h 455133"/>
                <a:gd name="connsiteX23" fmla="*/ 3894746 w 3966890"/>
                <a:gd name="connsiteY23" fmla="*/ 256581 h 455133"/>
                <a:gd name="connsiteX24" fmla="*/ 3894746 w 3966890"/>
                <a:gd name="connsiteY24" fmla="*/ 140443 h 455133"/>
                <a:gd name="connsiteX25" fmla="*/ 1809514 w 3966890"/>
                <a:gd name="connsiteY25" fmla="*/ 140443 h 455133"/>
                <a:gd name="connsiteX26" fmla="*/ 1809514 w 3966890"/>
                <a:gd name="connsiteY26" fmla="*/ 140272 h 455133"/>
                <a:gd name="connsiteX27" fmla="*/ 1721319 w 3966890"/>
                <a:gd name="connsiteY27" fmla="*/ 140272 h 45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966890" h="455133">
                  <a:moveTo>
                    <a:pt x="1721319" y="0"/>
                  </a:moveTo>
                  <a:lnTo>
                    <a:pt x="1552935" y="0"/>
                  </a:lnTo>
                  <a:lnTo>
                    <a:pt x="1552935" y="140272"/>
                  </a:lnTo>
                  <a:lnTo>
                    <a:pt x="72144" y="140272"/>
                  </a:lnTo>
                  <a:lnTo>
                    <a:pt x="72144" y="256410"/>
                  </a:lnTo>
                  <a:lnTo>
                    <a:pt x="73214" y="256410"/>
                  </a:lnTo>
                  <a:lnTo>
                    <a:pt x="73214" y="305943"/>
                  </a:lnTo>
                  <a:lnTo>
                    <a:pt x="0" y="305943"/>
                  </a:lnTo>
                  <a:lnTo>
                    <a:pt x="146427" y="454962"/>
                  </a:lnTo>
                  <a:lnTo>
                    <a:pt x="292855" y="305943"/>
                  </a:lnTo>
                  <a:lnTo>
                    <a:pt x="219641" y="305943"/>
                  </a:lnTo>
                  <a:lnTo>
                    <a:pt x="219641" y="256410"/>
                  </a:lnTo>
                  <a:lnTo>
                    <a:pt x="1552935" y="256410"/>
                  </a:lnTo>
                  <a:lnTo>
                    <a:pt x="1721319" y="256410"/>
                  </a:lnTo>
                  <a:lnTo>
                    <a:pt x="1809514" y="256410"/>
                  </a:lnTo>
                  <a:lnTo>
                    <a:pt x="1809514" y="256581"/>
                  </a:lnTo>
                  <a:lnTo>
                    <a:pt x="3747249" y="256581"/>
                  </a:lnTo>
                  <a:lnTo>
                    <a:pt x="3747249" y="306114"/>
                  </a:lnTo>
                  <a:lnTo>
                    <a:pt x="3674035" y="306114"/>
                  </a:lnTo>
                  <a:lnTo>
                    <a:pt x="3820463" y="455133"/>
                  </a:lnTo>
                  <a:lnTo>
                    <a:pt x="3966890" y="306114"/>
                  </a:lnTo>
                  <a:lnTo>
                    <a:pt x="3893676" y="306114"/>
                  </a:lnTo>
                  <a:lnTo>
                    <a:pt x="3893676" y="256581"/>
                  </a:lnTo>
                  <a:lnTo>
                    <a:pt x="3894746" y="256581"/>
                  </a:lnTo>
                  <a:lnTo>
                    <a:pt x="3894746" y="140443"/>
                  </a:lnTo>
                  <a:lnTo>
                    <a:pt x="1809514" y="140443"/>
                  </a:lnTo>
                  <a:lnTo>
                    <a:pt x="1809514" y="140272"/>
                  </a:lnTo>
                  <a:lnTo>
                    <a:pt x="1721319" y="140272"/>
                  </a:lnTo>
                  <a:close/>
                </a:path>
              </a:pathLst>
            </a:custGeom>
            <a:solidFill>
              <a:srgbClr val="8B7FD3"/>
            </a:solidFill>
            <a:ln w="1905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ja-JP" altLang="en-US" dirty="0"/>
            </a:p>
          </p:txBody>
        </p:sp>
      </p:grpSp>
      <p:grpSp>
        <p:nvGrpSpPr>
          <p:cNvPr id="97" name="グループ化 96">
            <a:extLst>
              <a:ext uri="{FF2B5EF4-FFF2-40B4-BE49-F238E27FC236}">
                <a16:creationId xmlns:a16="http://schemas.microsoft.com/office/drawing/2014/main" id="{EC144AD0-27D2-282D-21B0-7103E5EE5B00}"/>
              </a:ext>
            </a:extLst>
          </p:cNvPr>
          <p:cNvGrpSpPr/>
          <p:nvPr/>
        </p:nvGrpSpPr>
        <p:grpSpPr>
          <a:xfrm>
            <a:off x="1355298" y="2583642"/>
            <a:ext cx="6302975" cy="643350"/>
            <a:chOff x="1355298" y="2304827"/>
            <a:chExt cx="6302975" cy="643350"/>
          </a:xfrm>
        </p:grpSpPr>
        <p:sp>
          <p:nvSpPr>
            <p:cNvPr id="88" name="矢印: 下 87">
              <a:extLst>
                <a:ext uri="{FF2B5EF4-FFF2-40B4-BE49-F238E27FC236}">
                  <a16:creationId xmlns:a16="http://schemas.microsoft.com/office/drawing/2014/main" id="{DCB89B6D-E374-4592-D250-175E9E144842}"/>
                </a:ext>
              </a:extLst>
            </p:cNvPr>
            <p:cNvSpPr/>
            <p:nvPr/>
          </p:nvSpPr>
          <p:spPr>
            <a:xfrm>
              <a:off x="7367407" y="2304827"/>
              <a:ext cx="290866" cy="643350"/>
            </a:xfrm>
            <a:prstGeom prst="downArrow">
              <a:avLst>
                <a:gd name="adj1" fmla="val 50000"/>
                <a:gd name="adj2" fmla="val 52188"/>
              </a:avLst>
            </a:prstGeom>
            <a:solidFill>
              <a:srgbClr val="7ADEF6"/>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7" name="矢印: 下 86">
              <a:extLst>
                <a:ext uri="{FF2B5EF4-FFF2-40B4-BE49-F238E27FC236}">
                  <a16:creationId xmlns:a16="http://schemas.microsoft.com/office/drawing/2014/main" id="{6C56D0A2-78F2-225A-6134-163749E29D51}"/>
                </a:ext>
              </a:extLst>
            </p:cNvPr>
            <p:cNvSpPr/>
            <p:nvPr/>
          </p:nvSpPr>
          <p:spPr>
            <a:xfrm>
              <a:off x="4352148" y="2304827"/>
              <a:ext cx="290866" cy="643350"/>
            </a:xfrm>
            <a:prstGeom prst="downArrow">
              <a:avLst>
                <a:gd name="adj1" fmla="val 50000"/>
                <a:gd name="adj2" fmla="val 52188"/>
              </a:avLst>
            </a:prstGeom>
            <a:solidFill>
              <a:srgbClr val="7ADEF6"/>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3" name="矢印: 下 82">
              <a:extLst>
                <a:ext uri="{FF2B5EF4-FFF2-40B4-BE49-F238E27FC236}">
                  <a16:creationId xmlns:a16="http://schemas.microsoft.com/office/drawing/2014/main" id="{F0ECE115-9E74-1931-928B-33982A2C7C8C}"/>
                </a:ext>
              </a:extLst>
            </p:cNvPr>
            <p:cNvSpPr/>
            <p:nvPr/>
          </p:nvSpPr>
          <p:spPr>
            <a:xfrm>
              <a:off x="1355298" y="2304827"/>
              <a:ext cx="290866" cy="643350"/>
            </a:xfrm>
            <a:prstGeom prst="downArrow">
              <a:avLst>
                <a:gd name="adj1" fmla="val 50000"/>
                <a:gd name="adj2" fmla="val 52188"/>
              </a:avLst>
            </a:prstGeom>
            <a:solidFill>
              <a:srgbClr val="7ADEF6"/>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2" name="スライド番号プレースホルダー 1">
            <a:extLst>
              <a:ext uri="{FF2B5EF4-FFF2-40B4-BE49-F238E27FC236}">
                <a16:creationId xmlns:a16="http://schemas.microsoft.com/office/drawing/2014/main" id="{570E4568-C25C-4D15-9F74-4741BFDD2D3F}"/>
              </a:ext>
            </a:extLst>
          </p:cNvPr>
          <p:cNvSpPr>
            <a:spLocks noGrp="1"/>
          </p:cNvSpPr>
          <p:nvPr>
            <p:ph type="sldNum" sz="quarter" idx="4"/>
          </p:nvPr>
        </p:nvSpPr>
        <p:spPr/>
        <p:txBody>
          <a:bodyPr/>
          <a:lstStyle/>
          <a:p>
            <a:pPr>
              <a:defRPr/>
            </a:pPr>
            <a:fld id="{12C3962C-59A4-486A-8D44-A9781E017F69}" type="slidenum">
              <a:rPr lang="en-US" altLang="ja-JP" smtClean="0"/>
              <a:pPr>
                <a:defRPr/>
              </a:pPr>
              <a:t>5</a:t>
            </a:fld>
            <a:endParaRPr lang="en-US" altLang="ja-JP" dirty="0"/>
          </a:p>
        </p:txBody>
      </p:sp>
      <p:sp>
        <p:nvSpPr>
          <p:cNvPr id="5" name="Text Box 12">
            <a:extLst>
              <a:ext uri="{FF2B5EF4-FFF2-40B4-BE49-F238E27FC236}">
                <a16:creationId xmlns:a16="http://schemas.microsoft.com/office/drawing/2014/main" id="{0AE27FA7-D230-931D-C14F-68E38CE4BD27}"/>
              </a:ext>
            </a:extLst>
          </p:cNvPr>
          <p:cNvSpPr txBox="1">
            <a:spLocks noChangeArrowheads="1"/>
          </p:cNvSpPr>
          <p:nvPr/>
        </p:nvSpPr>
        <p:spPr bwMode="auto">
          <a:xfrm>
            <a:off x="843129" y="75788"/>
            <a:ext cx="526137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dirty="0">
                <a:solidFill>
                  <a:srgbClr val="FFFFFF"/>
                </a:solidFill>
                <a:latin typeface="HGPｺﾞｼｯｸE" panose="020B0900000000000000" pitchFamily="50" charset="-128"/>
                <a:ea typeface="HGPｺﾞｼｯｸE" panose="020B0900000000000000" pitchFamily="50" charset="-128"/>
              </a:rPr>
              <a:t>生活の中で関わりのある税金</a:t>
            </a:r>
          </a:p>
        </p:txBody>
      </p:sp>
      <p:grpSp>
        <p:nvGrpSpPr>
          <p:cNvPr id="94" name="グループ化 93">
            <a:extLst>
              <a:ext uri="{FF2B5EF4-FFF2-40B4-BE49-F238E27FC236}">
                <a16:creationId xmlns:a16="http://schemas.microsoft.com/office/drawing/2014/main" id="{4728CC80-5548-E7E9-CFAE-660693677701}"/>
              </a:ext>
            </a:extLst>
          </p:cNvPr>
          <p:cNvGrpSpPr/>
          <p:nvPr/>
        </p:nvGrpSpPr>
        <p:grpSpPr>
          <a:xfrm>
            <a:off x="259302" y="1344996"/>
            <a:ext cx="2686425" cy="1447719"/>
            <a:chOff x="259302" y="1066181"/>
            <a:chExt cx="2686425" cy="1447719"/>
          </a:xfrm>
        </p:grpSpPr>
        <p:sp>
          <p:nvSpPr>
            <p:cNvPr id="6" name="正方形/長方形 5">
              <a:extLst>
                <a:ext uri="{FF2B5EF4-FFF2-40B4-BE49-F238E27FC236}">
                  <a16:creationId xmlns:a16="http://schemas.microsoft.com/office/drawing/2014/main" id="{48F271F6-751D-1C1C-EA19-53E41D3AF3B6}"/>
                </a:ext>
              </a:extLst>
            </p:cNvPr>
            <p:cNvSpPr/>
            <p:nvPr/>
          </p:nvSpPr>
          <p:spPr bwMode="auto">
            <a:xfrm>
              <a:off x="259302" y="1073900"/>
              <a:ext cx="2592000" cy="1440000"/>
            </a:xfrm>
            <a:prstGeom prst="rect">
              <a:avLst/>
            </a:prstGeom>
            <a:solidFill>
              <a:schemeClr val="bg1"/>
            </a:solidFill>
            <a:ln w="22225">
              <a:solidFill>
                <a:srgbClr val="26C1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mn-lt"/>
                <a:ea typeface="+mn-ea"/>
              </a:endParaRPr>
            </a:p>
          </p:txBody>
        </p:sp>
        <p:pic>
          <p:nvPicPr>
            <p:cNvPr id="16" name="図 15">
              <a:extLst>
                <a:ext uri="{FF2B5EF4-FFF2-40B4-BE49-F238E27FC236}">
                  <a16:creationId xmlns:a16="http://schemas.microsoft.com/office/drawing/2014/main" id="{6E7116D4-A1C8-53AB-A8F5-8A8A6D1CCBE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403781" y="1530517"/>
              <a:ext cx="1541946" cy="976685"/>
            </a:xfrm>
            <a:prstGeom prst="rect">
              <a:avLst/>
            </a:prstGeom>
          </p:spPr>
        </p:pic>
        <p:sp>
          <p:nvSpPr>
            <p:cNvPr id="32" name="正方形/長方形 31">
              <a:extLst>
                <a:ext uri="{FF2B5EF4-FFF2-40B4-BE49-F238E27FC236}">
                  <a16:creationId xmlns:a16="http://schemas.microsoft.com/office/drawing/2014/main" id="{2BB6FEEE-6BE7-303D-19EF-386DF731FAE2}"/>
                </a:ext>
              </a:extLst>
            </p:cNvPr>
            <p:cNvSpPr/>
            <p:nvPr/>
          </p:nvSpPr>
          <p:spPr bwMode="auto">
            <a:xfrm>
              <a:off x="259302" y="1066181"/>
              <a:ext cx="2592000" cy="346596"/>
            </a:xfrm>
            <a:prstGeom prst="rect">
              <a:avLst/>
            </a:prstGeom>
            <a:solidFill>
              <a:srgbClr val="26C1F2"/>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dirty="0">
                  <a:solidFill>
                    <a:schemeClr val="bg1"/>
                  </a:solidFill>
                  <a:latin typeface="HGPｺﾞｼｯｸE" panose="020B0900000000000000" pitchFamily="50" charset="-128"/>
                  <a:ea typeface="HGPｺﾞｼｯｸE" panose="020B0900000000000000" pitchFamily="50" charset="-128"/>
                </a:rPr>
                <a:t>商品を買った場合</a:t>
              </a:r>
            </a:p>
          </p:txBody>
        </p:sp>
        <p:sp>
          <p:nvSpPr>
            <p:cNvPr id="38" name="テキスト ボックス 37">
              <a:extLst>
                <a:ext uri="{FF2B5EF4-FFF2-40B4-BE49-F238E27FC236}">
                  <a16:creationId xmlns:a16="http://schemas.microsoft.com/office/drawing/2014/main" id="{E91AE559-CC2E-7F7D-C873-968C6914F37F}"/>
                </a:ext>
              </a:extLst>
            </p:cNvPr>
            <p:cNvSpPr txBox="1"/>
            <p:nvPr/>
          </p:nvSpPr>
          <p:spPr>
            <a:xfrm>
              <a:off x="259803" y="1466301"/>
              <a:ext cx="1731564" cy="1035220"/>
            </a:xfrm>
            <a:prstGeom prst="rect">
              <a:avLst/>
            </a:prstGeom>
            <a:noFill/>
          </p:spPr>
          <p:txBody>
            <a:bodyPr wrap="none" rtlCol="0">
              <a:spAutoFit/>
            </a:bodyPr>
            <a:lstStyle/>
            <a:p>
              <a:pPr>
                <a:lnSpc>
                  <a:spcPts val="18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お店で商品を買う時に、</a:t>
              </a:r>
              <a:endParaRPr lang="en-US" altLang="ja-JP" sz="1200" dirty="0">
                <a:latin typeface="HGPｺﾞｼｯｸE" panose="020B0900000000000000" pitchFamily="50" charset="-128"/>
                <a:ea typeface="HGPｺﾞｼｯｸE" panose="020B0900000000000000" pitchFamily="50" charset="-128"/>
              </a:endParaRPr>
            </a:p>
            <a:p>
              <a:pPr>
                <a:lnSpc>
                  <a:spcPts val="18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代金 </a:t>
              </a:r>
              <a:r>
                <a:rPr lang="en-US" altLang="ja-JP" sz="1200" dirty="0">
                  <a:latin typeface="HGPｺﾞｼｯｸE" panose="020B0900000000000000" pitchFamily="50" charset="-128"/>
                  <a:ea typeface="HGPｺﾞｼｯｸE" panose="020B0900000000000000" pitchFamily="50" charset="-128"/>
                </a:rPr>
                <a:t>1,000</a:t>
              </a:r>
              <a:r>
                <a:rPr lang="ja-JP" altLang="en-US" sz="1200" dirty="0">
                  <a:latin typeface="HGPｺﾞｼｯｸE" panose="020B0900000000000000" pitchFamily="50" charset="-128"/>
                  <a:ea typeface="HGPｺﾞｼｯｸE" panose="020B0900000000000000" pitchFamily="50" charset="-128"/>
                </a:rPr>
                <a:t>円と</a:t>
              </a:r>
              <a:endParaRPr lang="en-US" altLang="ja-JP" sz="1200" dirty="0">
                <a:latin typeface="HGPｺﾞｼｯｸE" panose="020B0900000000000000" pitchFamily="50" charset="-128"/>
                <a:ea typeface="HGPｺﾞｼｯｸE" panose="020B0900000000000000" pitchFamily="50" charset="-128"/>
              </a:endParaRPr>
            </a:p>
            <a:p>
              <a:pPr>
                <a:lnSpc>
                  <a:spcPts val="1800"/>
                </a:lnSpc>
                <a:spcBef>
                  <a:spcPts val="0"/>
                </a:spcBef>
                <a:spcAft>
                  <a:spcPts val="400"/>
                </a:spcAft>
              </a:pPr>
              <a:r>
                <a:rPr lang="ja-JP" altLang="en-US" sz="1200" dirty="0">
                  <a:latin typeface="HGPｺﾞｼｯｸE" panose="020B0900000000000000" pitchFamily="50" charset="-128"/>
                  <a:ea typeface="HGPｺﾞｼｯｸE" panose="020B0900000000000000" pitchFamily="50" charset="-128"/>
                </a:rPr>
                <a:t>税金</a:t>
              </a:r>
              <a:r>
                <a:rPr lang="en-US" altLang="ja-JP" sz="1200" dirty="0">
                  <a:latin typeface="HGPｺﾞｼｯｸE" panose="020B0900000000000000" pitchFamily="50" charset="-128"/>
                  <a:ea typeface="HGPｺﾞｼｯｸE" panose="020B0900000000000000" pitchFamily="50" charset="-128"/>
                </a:rPr>
                <a:t>100</a:t>
              </a:r>
              <a:r>
                <a:rPr lang="ja-JP" altLang="en-US" sz="1200" dirty="0">
                  <a:latin typeface="HGPｺﾞｼｯｸE" panose="020B0900000000000000" pitchFamily="50" charset="-128"/>
                  <a:ea typeface="HGPｺﾞｼｯｸE" panose="020B0900000000000000" pitchFamily="50" charset="-128"/>
                </a:rPr>
                <a:t>円を</a:t>
              </a:r>
              <a:endParaRPr lang="en-US" altLang="ja-JP" sz="1200" dirty="0">
                <a:latin typeface="HGPｺﾞｼｯｸE" panose="020B0900000000000000" pitchFamily="50" charset="-128"/>
                <a:ea typeface="HGPｺﾞｼｯｸE" panose="020B0900000000000000" pitchFamily="50" charset="-128"/>
              </a:endParaRPr>
            </a:p>
            <a:p>
              <a:pPr>
                <a:lnSpc>
                  <a:spcPts val="18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支払います。</a:t>
              </a:r>
              <a:endParaRPr lang="en-US" altLang="ja-JP" sz="1200" dirty="0">
                <a:latin typeface="HGPｺﾞｼｯｸE" panose="020B0900000000000000" pitchFamily="50" charset="-128"/>
                <a:ea typeface="HGPｺﾞｼｯｸE" panose="020B0900000000000000" pitchFamily="50" charset="-128"/>
              </a:endParaRPr>
            </a:p>
          </p:txBody>
        </p:sp>
      </p:grpSp>
      <p:grpSp>
        <p:nvGrpSpPr>
          <p:cNvPr id="95" name="グループ化 94">
            <a:extLst>
              <a:ext uri="{FF2B5EF4-FFF2-40B4-BE49-F238E27FC236}">
                <a16:creationId xmlns:a16="http://schemas.microsoft.com/office/drawing/2014/main" id="{CB824050-F1BB-B08C-2E6A-5154F764E53E}"/>
              </a:ext>
            </a:extLst>
          </p:cNvPr>
          <p:cNvGrpSpPr/>
          <p:nvPr/>
        </p:nvGrpSpPr>
        <p:grpSpPr>
          <a:xfrm>
            <a:off x="3276624" y="1344996"/>
            <a:ext cx="2810920" cy="1465439"/>
            <a:chOff x="3276624" y="1066181"/>
            <a:chExt cx="2810920" cy="1465439"/>
          </a:xfrm>
        </p:grpSpPr>
        <p:sp>
          <p:nvSpPr>
            <p:cNvPr id="7" name="正方形/長方形 6">
              <a:extLst>
                <a:ext uri="{FF2B5EF4-FFF2-40B4-BE49-F238E27FC236}">
                  <a16:creationId xmlns:a16="http://schemas.microsoft.com/office/drawing/2014/main" id="{9C7AF0F4-E107-A36D-2302-5768A31D4453}"/>
                </a:ext>
              </a:extLst>
            </p:cNvPr>
            <p:cNvSpPr/>
            <p:nvPr/>
          </p:nvSpPr>
          <p:spPr bwMode="auto">
            <a:xfrm>
              <a:off x="3276625" y="1073900"/>
              <a:ext cx="2592000" cy="1440000"/>
            </a:xfrm>
            <a:prstGeom prst="rect">
              <a:avLst/>
            </a:prstGeom>
            <a:solidFill>
              <a:schemeClr val="bg1"/>
            </a:solidFill>
            <a:ln w="22225">
              <a:solidFill>
                <a:srgbClr val="26C1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mn-lt"/>
                <a:ea typeface="+mn-ea"/>
              </a:endParaRPr>
            </a:p>
          </p:txBody>
        </p:sp>
        <p:pic>
          <p:nvPicPr>
            <p:cNvPr id="14" name="図 13" descr="グラフィカル ユーザー インターフェイス&#10;&#10;自動的に生成された説明">
              <a:extLst>
                <a:ext uri="{FF2B5EF4-FFF2-40B4-BE49-F238E27FC236}">
                  <a16:creationId xmlns:a16="http://schemas.microsoft.com/office/drawing/2014/main" id="{41033513-B5EA-AFB8-0080-05EB77DF94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25255" y="1404539"/>
              <a:ext cx="1462289" cy="1072780"/>
            </a:xfrm>
            <a:prstGeom prst="rect">
              <a:avLst/>
            </a:prstGeom>
          </p:spPr>
        </p:pic>
        <p:sp>
          <p:nvSpPr>
            <p:cNvPr id="33" name="正方形/長方形 32">
              <a:extLst>
                <a:ext uri="{FF2B5EF4-FFF2-40B4-BE49-F238E27FC236}">
                  <a16:creationId xmlns:a16="http://schemas.microsoft.com/office/drawing/2014/main" id="{E2C8032F-2E8B-9843-2456-DDDA2A2CA844}"/>
                </a:ext>
              </a:extLst>
            </p:cNvPr>
            <p:cNvSpPr/>
            <p:nvPr/>
          </p:nvSpPr>
          <p:spPr bwMode="auto">
            <a:xfrm>
              <a:off x="3276625" y="1066181"/>
              <a:ext cx="2592000" cy="346596"/>
            </a:xfrm>
            <a:prstGeom prst="rect">
              <a:avLst/>
            </a:prstGeom>
            <a:solidFill>
              <a:srgbClr val="26C1F2"/>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dirty="0">
                  <a:solidFill>
                    <a:schemeClr val="bg1"/>
                  </a:solidFill>
                  <a:latin typeface="HGPｺﾞｼｯｸE" panose="020B0900000000000000" pitchFamily="50" charset="-128"/>
                  <a:ea typeface="HGPｺﾞｼｯｸE" panose="020B0900000000000000" pitchFamily="50" charset="-128"/>
                </a:rPr>
                <a:t>自分で商売をしている場合</a:t>
              </a:r>
            </a:p>
          </p:txBody>
        </p:sp>
        <p:grpSp>
          <p:nvGrpSpPr>
            <p:cNvPr id="42" name="グループ化 41">
              <a:extLst>
                <a:ext uri="{FF2B5EF4-FFF2-40B4-BE49-F238E27FC236}">
                  <a16:creationId xmlns:a16="http://schemas.microsoft.com/office/drawing/2014/main" id="{8739C175-3D7A-6C88-B7AB-706442535DE9}"/>
                </a:ext>
              </a:extLst>
            </p:cNvPr>
            <p:cNvGrpSpPr/>
            <p:nvPr/>
          </p:nvGrpSpPr>
          <p:grpSpPr>
            <a:xfrm>
              <a:off x="3276624" y="1401246"/>
              <a:ext cx="1933543" cy="1130374"/>
              <a:chOff x="3218596" y="1377136"/>
              <a:chExt cx="1933543" cy="1130374"/>
            </a:xfrm>
          </p:grpSpPr>
          <p:sp>
            <p:nvSpPr>
              <p:cNvPr id="39" name="テキスト ボックス 38">
                <a:extLst>
                  <a:ext uri="{FF2B5EF4-FFF2-40B4-BE49-F238E27FC236}">
                    <a16:creationId xmlns:a16="http://schemas.microsoft.com/office/drawing/2014/main" id="{8BCB7A75-EF86-DE8D-6D5C-9B85D9D4BAEE}"/>
                  </a:ext>
                </a:extLst>
              </p:cNvPr>
              <p:cNvSpPr txBox="1"/>
              <p:nvPr/>
            </p:nvSpPr>
            <p:spPr>
              <a:xfrm>
                <a:off x="3218596" y="1377136"/>
                <a:ext cx="1933543" cy="1130374"/>
              </a:xfrm>
              <a:prstGeom prst="rect">
                <a:avLst/>
              </a:prstGeom>
              <a:noFill/>
            </p:spPr>
            <p:txBody>
              <a:bodyPr wrap="none" rtlCol="0">
                <a:spAutoFit/>
              </a:bodyPr>
              <a:lstStyle/>
              <a:p>
                <a:pPr>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ユーチューバーや大工さん</a:t>
                </a:r>
                <a:endParaRPr lang="en-US" altLang="ja-JP" sz="1200" dirty="0">
                  <a:latin typeface="HGPｺﾞｼｯｸE" panose="020B0900000000000000" pitchFamily="50" charset="-128"/>
                  <a:ea typeface="HGPｺﾞｼｯｸE" panose="020B0900000000000000" pitchFamily="50" charset="-128"/>
                </a:endParaRPr>
              </a:p>
              <a:p>
                <a:pPr>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など自分で商売を</a:t>
                </a:r>
                <a:endParaRPr lang="en-US" altLang="ja-JP" sz="1200" dirty="0">
                  <a:latin typeface="HGPｺﾞｼｯｸE" panose="020B0900000000000000" pitchFamily="50" charset="-128"/>
                  <a:ea typeface="HGPｺﾞｼｯｸE" panose="020B0900000000000000" pitchFamily="50" charset="-128"/>
                </a:endParaRPr>
              </a:p>
              <a:p>
                <a:pPr>
                  <a:spcBef>
                    <a:spcPts val="0"/>
                  </a:spcBef>
                  <a:spcAft>
                    <a:spcPts val="400"/>
                  </a:spcAft>
                </a:pPr>
                <a:r>
                  <a:rPr lang="ja-JP" altLang="en-US" sz="1200" dirty="0">
                    <a:latin typeface="HGPｺﾞｼｯｸE" panose="020B0900000000000000" pitchFamily="50" charset="-128"/>
                    <a:ea typeface="HGPｺﾞｼｯｸE" panose="020B0900000000000000" pitchFamily="50" charset="-128"/>
                  </a:rPr>
                  <a:t>している方は、</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400"/>
                  </a:spcAft>
                </a:pPr>
                <a:r>
                  <a:rPr lang="ja-JP" altLang="en-US" sz="1200" dirty="0">
                    <a:latin typeface="HGPｺﾞｼｯｸE" panose="020B0900000000000000" pitchFamily="50" charset="-128"/>
                    <a:ea typeface="HGPｺﾞｼｯｸE" panose="020B0900000000000000" pitchFamily="50" charset="-128"/>
                  </a:rPr>
                  <a:t>確定申告で税金を</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納めています。</a:t>
                </a:r>
                <a:endParaRPr lang="en-US" altLang="ja-JP" sz="1200" dirty="0">
                  <a:latin typeface="HGPｺﾞｼｯｸE" panose="020B0900000000000000" pitchFamily="50" charset="-128"/>
                  <a:ea typeface="HGPｺﾞｼｯｸE" panose="020B0900000000000000" pitchFamily="50" charset="-128"/>
                </a:endParaRPr>
              </a:p>
            </p:txBody>
          </p:sp>
          <p:sp>
            <p:nvSpPr>
              <p:cNvPr id="40" name="テキスト ボックス 39">
                <a:extLst>
                  <a:ext uri="{FF2B5EF4-FFF2-40B4-BE49-F238E27FC236}">
                    <a16:creationId xmlns:a16="http://schemas.microsoft.com/office/drawing/2014/main" id="{81E1C1DD-92E5-CDCF-BD42-AB566164C0A4}"/>
                  </a:ext>
                </a:extLst>
              </p:cNvPr>
              <p:cNvSpPr txBox="1"/>
              <p:nvPr/>
            </p:nvSpPr>
            <p:spPr>
              <a:xfrm>
                <a:off x="3336517" y="1923964"/>
                <a:ext cx="612668" cy="169277"/>
              </a:xfrm>
              <a:prstGeom prst="rect">
                <a:avLst/>
              </a:prstGeom>
              <a:noFill/>
            </p:spPr>
            <p:txBody>
              <a:bodyPr wrap="none" rtlCol="0">
                <a:spAutoFit/>
              </a:bodyPr>
              <a:lstStyle/>
              <a:p>
                <a:pPr rtl="0">
                  <a:spcBef>
                    <a:spcPts val="0"/>
                  </a:spcBef>
                  <a:spcAft>
                    <a:spcPts val="500"/>
                  </a:spcAft>
                </a:pPr>
                <a:r>
                  <a:rPr lang="ja-JP" altLang="en-US" sz="500" b="0" dirty="0">
                    <a:effectLst/>
                    <a:latin typeface="HGPｺﾞｼｯｸE" panose="020B0900000000000000" pitchFamily="50" charset="-128"/>
                    <a:ea typeface="HGPｺﾞｼｯｸE" panose="020B0900000000000000" pitchFamily="50" charset="-128"/>
                  </a:rPr>
                  <a:t>かくていしんこく</a:t>
                </a:r>
              </a:p>
            </p:txBody>
          </p:sp>
          <p:sp>
            <p:nvSpPr>
              <p:cNvPr id="21" name="テキスト ボックス 20">
                <a:extLst>
                  <a:ext uri="{FF2B5EF4-FFF2-40B4-BE49-F238E27FC236}">
                    <a16:creationId xmlns:a16="http://schemas.microsoft.com/office/drawing/2014/main" id="{F375A273-31AF-77B6-CE5A-DF0D97661A1D}"/>
                  </a:ext>
                </a:extLst>
              </p:cNvPr>
              <p:cNvSpPr txBox="1"/>
              <p:nvPr/>
            </p:nvSpPr>
            <p:spPr>
              <a:xfrm>
                <a:off x="3243673" y="2171310"/>
                <a:ext cx="295274" cy="169277"/>
              </a:xfrm>
              <a:prstGeom prst="rect">
                <a:avLst/>
              </a:prstGeom>
              <a:noFill/>
            </p:spPr>
            <p:txBody>
              <a:bodyPr wrap="none" rtlCol="0">
                <a:spAutoFit/>
              </a:bodyPr>
              <a:lstStyle/>
              <a:p>
                <a:pPr rtl="0">
                  <a:spcBef>
                    <a:spcPts val="0"/>
                  </a:spcBef>
                  <a:spcAft>
                    <a:spcPts val="500"/>
                  </a:spcAft>
                </a:pPr>
                <a:r>
                  <a:rPr lang="ja-JP" altLang="en-US" sz="500" b="0" dirty="0">
                    <a:effectLst/>
                    <a:latin typeface="HGPｺﾞｼｯｸE" panose="020B0900000000000000" pitchFamily="50" charset="-128"/>
                    <a:ea typeface="HGPｺﾞｼｯｸE" panose="020B0900000000000000" pitchFamily="50" charset="-128"/>
                  </a:rPr>
                  <a:t>おさ</a:t>
                </a:r>
              </a:p>
            </p:txBody>
          </p:sp>
        </p:grpSp>
      </p:grpSp>
      <p:grpSp>
        <p:nvGrpSpPr>
          <p:cNvPr id="96" name="グループ化 95">
            <a:extLst>
              <a:ext uri="{FF2B5EF4-FFF2-40B4-BE49-F238E27FC236}">
                <a16:creationId xmlns:a16="http://schemas.microsoft.com/office/drawing/2014/main" id="{8083685B-BA1B-666C-7D10-000214EDC506}"/>
              </a:ext>
            </a:extLst>
          </p:cNvPr>
          <p:cNvGrpSpPr/>
          <p:nvPr/>
        </p:nvGrpSpPr>
        <p:grpSpPr>
          <a:xfrm>
            <a:off x="6177892" y="1344996"/>
            <a:ext cx="2592001" cy="1447719"/>
            <a:chOff x="6177892" y="1066181"/>
            <a:chExt cx="2592001" cy="1447719"/>
          </a:xfrm>
        </p:grpSpPr>
        <p:sp>
          <p:nvSpPr>
            <p:cNvPr id="8" name="正方形/長方形 7">
              <a:extLst>
                <a:ext uri="{FF2B5EF4-FFF2-40B4-BE49-F238E27FC236}">
                  <a16:creationId xmlns:a16="http://schemas.microsoft.com/office/drawing/2014/main" id="{A9D715E2-F0B1-CAB8-A9AE-96AB53FCCE6C}"/>
                </a:ext>
              </a:extLst>
            </p:cNvPr>
            <p:cNvSpPr/>
            <p:nvPr/>
          </p:nvSpPr>
          <p:spPr bwMode="auto">
            <a:xfrm>
              <a:off x="6177892" y="1073900"/>
              <a:ext cx="2592000" cy="1440000"/>
            </a:xfrm>
            <a:prstGeom prst="rect">
              <a:avLst/>
            </a:prstGeom>
            <a:solidFill>
              <a:schemeClr val="bg1"/>
            </a:solidFill>
            <a:ln w="22225">
              <a:solidFill>
                <a:srgbClr val="26C1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mn-lt"/>
                <a:ea typeface="+mn-ea"/>
              </a:endParaRPr>
            </a:p>
          </p:txBody>
        </p:sp>
        <p:pic>
          <p:nvPicPr>
            <p:cNvPr id="20" name="図 19" descr="男性の顔の絵&#10;&#10;低い精度で自動的に生成された説明">
              <a:extLst>
                <a:ext uri="{FF2B5EF4-FFF2-40B4-BE49-F238E27FC236}">
                  <a16:creationId xmlns:a16="http://schemas.microsoft.com/office/drawing/2014/main" id="{341F0152-31A8-A89F-ED69-EBE69E522B2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6504" y="1421043"/>
              <a:ext cx="843389" cy="1092857"/>
            </a:xfrm>
            <a:prstGeom prst="rect">
              <a:avLst/>
            </a:prstGeom>
          </p:spPr>
        </p:pic>
        <p:sp>
          <p:nvSpPr>
            <p:cNvPr id="34" name="正方形/長方形 33">
              <a:extLst>
                <a:ext uri="{FF2B5EF4-FFF2-40B4-BE49-F238E27FC236}">
                  <a16:creationId xmlns:a16="http://schemas.microsoft.com/office/drawing/2014/main" id="{3ABCC75C-463F-2A8C-A265-6F4A3624D084}"/>
                </a:ext>
              </a:extLst>
            </p:cNvPr>
            <p:cNvSpPr/>
            <p:nvPr/>
          </p:nvSpPr>
          <p:spPr bwMode="auto">
            <a:xfrm>
              <a:off x="6177892" y="1066181"/>
              <a:ext cx="2592000" cy="346596"/>
            </a:xfrm>
            <a:prstGeom prst="rect">
              <a:avLst/>
            </a:prstGeom>
            <a:solidFill>
              <a:srgbClr val="26C1F2"/>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dirty="0">
                  <a:solidFill>
                    <a:schemeClr val="bg1"/>
                  </a:solidFill>
                  <a:latin typeface="HGPｺﾞｼｯｸE" panose="020B0900000000000000" pitchFamily="50" charset="-128"/>
                  <a:ea typeface="HGPｺﾞｼｯｸE" panose="020B0900000000000000" pitchFamily="50" charset="-128"/>
                </a:rPr>
                <a:t>会社などに勤めている場合</a:t>
              </a:r>
            </a:p>
          </p:txBody>
        </p:sp>
        <p:sp>
          <p:nvSpPr>
            <p:cNvPr id="41" name="テキスト ボックス 40">
              <a:extLst>
                <a:ext uri="{FF2B5EF4-FFF2-40B4-BE49-F238E27FC236}">
                  <a16:creationId xmlns:a16="http://schemas.microsoft.com/office/drawing/2014/main" id="{D5341C70-CC26-FA9A-08DF-ACCC6AD12379}"/>
                </a:ext>
              </a:extLst>
            </p:cNvPr>
            <p:cNvSpPr txBox="1"/>
            <p:nvPr/>
          </p:nvSpPr>
          <p:spPr>
            <a:xfrm>
              <a:off x="6180616" y="1466301"/>
              <a:ext cx="1919115" cy="880049"/>
            </a:xfrm>
            <a:prstGeom prst="rect">
              <a:avLst/>
            </a:prstGeom>
            <a:noFill/>
          </p:spPr>
          <p:txBody>
            <a:bodyPr wrap="none" rtlCol="0">
              <a:spAutoFit/>
            </a:bodyPr>
            <a:lstStyle/>
            <a:p>
              <a:pPr rtl="0">
                <a:lnSpc>
                  <a:spcPct val="110000"/>
                </a:lnSpc>
                <a:spcBef>
                  <a:spcPts val="0"/>
                </a:spcBef>
                <a:spcAft>
                  <a:spcPts val="0"/>
                </a:spcAft>
              </a:pPr>
              <a:r>
                <a:rPr lang="ja-JP" altLang="en-US" sz="1200" b="0" i="0" u="none" strike="noStrike" dirty="0">
                  <a:effectLst/>
                  <a:latin typeface="HGPｺﾞｼｯｸE" panose="020B0900000000000000" pitchFamily="50" charset="-128"/>
                  <a:ea typeface="HGPｺﾞｼｯｸE" panose="020B0900000000000000" pitchFamily="50" charset="-128"/>
                </a:rPr>
                <a:t>会社員は</a:t>
              </a:r>
              <a:r>
                <a:rPr lang="ja-JP" altLang="en-US" sz="1200" dirty="0">
                  <a:latin typeface="HGPｺﾞｼｯｸE" panose="020B0900000000000000" pitchFamily="50" charset="-128"/>
                  <a:ea typeface="HGPｺﾞｼｯｸE" panose="020B0900000000000000" pitchFamily="50" charset="-128"/>
                </a:rPr>
                <a:t>、</a:t>
              </a:r>
              <a:r>
                <a:rPr lang="ja-JP" altLang="en-US" sz="1200" b="0" i="0" u="none" strike="noStrike" dirty="0">
                  <a:effectLst/>
                  <a:latin typeface="HGPｺﾞｼｯｸE" panose="020B0900000000000000" pitchFamily="50" charset="-128"/>
                  <a:ea typeface="HGPｺﾞｼｯｸE" panose="020B0900000000000000" pitchFamily="50" charset="-128"/>
                </a:rPr>
                <a:t>毎月会社から</a:t>
              </a:r>
              <a:endParaRPr lang="en-US" altLang="ja-JP" sz="1200" b="0" i="0" u="none" strike="noStrike" dirty="0">
                <a:effectLst/>
                <a:latin typeface="HGPｺﾞｼｯｸE" panose="020B0900000000000000" pitchFamily="50" charset="-128"/>
                <a:ea typeface="HGPｺﾞｼｯｸE" panose="020B0900000000000000" pitchFamily="50" charset="-128"/>
              </a:endParaRPr>
            </a:p>
            <a:p>
              <a:pPr rtl="0">
                <a:lnSpc>
                  <a:spcPct val="110000"/>
                </a:lnSpc>
                <a:spcBef>
                  <a:spcPts val="0"/>
                </a:spcBef>
                <a:spcAft>
                  <a:spcPts val="0"/>
                </a:spcAft>
              </a:pPr>
              <a:r>
                <a:rPr lang="ja-JP" altLang="en-US" sz="1200" b="0" i="0" u="none" strike="noStrike" dirty="0">
                  <a:effectLst/>
                  <a:latin typeface="HGPｺﾞｼｯｸE" panose="020B0900000000000000" pitchFamily="50" charset="-128"/>
                  <a:ea typeface="HGPｺﾞｼｯｸE" panose="020B0900000000000000" pitchFamily="50" charset="-128"/>
                </a:rPr>
                <a:t>支払われる給料の中から、</a:t>
              </a:r>
              <a:endParaRPr lang="en-US" altLang="ja-JP" sz="1200" b="0" i="0" u="none" strike="noStrike" dirty="0">
                <a:effectLst/>
                <a:latin typeface="HGPｺﾞｼｯｸE" panose="020B0900000000000000" pitchFamily="50" charset="-128"/>
                <a:ea typeface="HGPｺﾞｼｯｸE" panose="020B0900000000000000" pitchFamily="50" charset="-128"/>
              </a:endParaRPr>
            </a:p>
            <a:p>
              <a:pPr rtl="0">
                <a:lnSpc>
                  <a:spcPct val="110000"/>
                </a:lnSpc>
                <a:spcBef>
                  <a:spcPts val="0"/>
                </a:spcBef>
                <a:spcAft>
                  <a:spcPts val="0"/>
                </a:spcAft>
              </a:pPr>
              <a:r>
                <a:rPr lang="ja-JP" altLang="en-US" sz="1200" b="0" i="0" u="none" strike="noStrike" dirty="0">
                  <a:effectLst/>
                  <a:latin typeface="HGPｺﾞｼｯｸE" panose="020B0900000000000000" pitchFamily="50" charset="-128"/>
                  <a:ea typeface="HGPｺﾞｼｯｸE" panose="020B0900000000000000" pitchFamily="50" charset="-128"/>
                </a:rPr>
                <a:t>税金</a:t>
              </a:r>
              <a:r>
                <a:rPr lang="en-US" altLang="ja-JP" sz="1100" b="0" i="0" u="none" strike="noStrike" dirty="0">
                  <a:effectLst/>
                  <a:latin typeface="HGPｺﾞｼｯｸE" panose="020B0900000000000000" pitchFamily="50" charset="-128"/>
                  <a:ea typeface="HGPｺﾞｼｯｸE" panose="020B0900000000000000" pitchFamily="50" charset="-128"/>
                </a:rPr>
                <a:t>(</a:t>
              </a:r>
              <a:r>
                <a:rPr lang="ja-JP" altLang="en-US" sz="1100" b="0" i="0" u="none" strike="noStrike" dirty="0">
                  <a:effectLst/>
                  <a:latin typeface="HGPｺﾞｼｯｸE" panose="020B0900000000000000" pitchFamily="50" charset="-128"/>
                  <a:ea typeface="HGPｺﾞｼｯｸE" panose="020B0900000000000000" pitchFamily="50" charset="-128"/>
                </a:rPr>
                <a:t>所得税・住民税</a:t>
              </a:r>
              <a:r>
                <a:rPr lang="en-US" altLang="ja-JP" sz="1100" b="0" i="0" u="none" strike="noStrike" dirty="0">
                  <a:effectLst/>
                  <a:latin typeface="HGPｺﾞｼｯｸE" panose="020B0900000000000000" pitchFamily="50" charset="-128"/>
                  <a:ea typeface="HGPｺﾞｼｯｸE" panose="020B0900000000000000" pitchFamily="50" charset="-128"/>
                </a:rPr>
                <a:t>)</a:t>
              </a:r>
              <a:r>
                <a:rPr lang="ja-JP" altLang="en-US" sz="1200" b="0" i="0" u="none" strike="noStrike" dirty="0">
                  <a:effectLst/>
                  <a:latin typeface="HGPｺﾞｼｯｸE" panose="020B0900000000000000" pitchFamily="50" charset="-128"/>
                  <a:ea typeface="HGPｺﾞｼｯｸE" panose="020B0900000000000000" pitchFamily="50" charset="-128"/>
                </a:rPr>
                <a:t>が</a:t>
              </a:r>
              <a:endParaRPr lang="en-US" altLang="ja-JP" sz="1200" b="0" i="0" u="none" strike="noStrike" dirty="0">
                <a:effectLst/>
                <a:latin typeface="HGPｺﾞｼｯｸE" panose="020B0900000000000000" pitchFamily="50" charset="-128"/>
                <a:ea typeface="HGPｺﾞｼｯｸE" panose="020B0900000000000000" pitchFamily="50" charset="-128"/>
              </a:endParaRPr>
            </a:p>
            <a:p>
              <a:pPr rtl="0">
                <a:lnSpc>
                  <a:spcPct val="110000"/>
                </a:lnSpc>
                <a:spcBef>
                  <a:spcPts val="0"/>
                </a:spcBef>
                <a:spcAft>
                  <a:spcPts val="0"/>
                </a:spcAft>
              </a:pPr>
              <a:r>
                <a:rPr lang="ja-JP" altLang="en-US" sz="1200" b="0" i="0" u="none" strike="noStrike" dirty="0">
                  <a:effectLst/>
                  <a:latin typeface="HGPｺﾞｼｯｸE" panose="020B0900000000000000" pitchFamily="50" charset="-128"/>
                  <a:ea typeface="HGPｺﾞｼｯｸE" panose="020B0900000000000000" pitchFamily="50" charset="-128"/>
                </a:rPr>
                <a:t>差し引かれています。</a:t>
              </a:r>
              <a:endParaRPr lang="en-US" altLang="ja-JP" sz="1200" b="0" i="0" u="none" strike="noStrike" dirty="0">
                <a:effectLst/>
                <a:latin typeface="HGPｺﾞｼｯｸE" panose="020B0900000000000000" pitchFamily="50" charset="-128"/>
                <a:ea typeface="HGPｺﾞｼｯｸE" panose="020B0900000000000000" pitchFamily="50" charset="-128"/>
              </a:endParaRPr>
            </a:p>
          </p:txBody>
        </p:sp>
      </p:grpSp>
      <p:grpSp>
        <p:nvGrpSpPr>
          <p:cNvPr id="99" name="グループ化 98">
            <a:extLst>
              <a:ext uri="{FF2B5EF4-FFF2-40B4-BE49-F238E27FC236}">
                <a16:creationId xmlns:a16="http://schemas.microsoft.com/office/drawing/2014/main" id="{3E63F1E9-CFFF-699D-FE67-334E8183ABD1}"/>
              </a:ext>
            </a:extLst>
          </p:cNvPr>
          <p:cNvGrpSpPr/>
          <p:nvPr/>
        </p:nvGrpSpPr>
        <p:grpSpPr>
          <a:xfrm>
            <a:off x="3276000" y="3227568"/>
            <a:ext cx="5702792" cy="1485714"/>
            <a:chOff x="3276000" y="2948753"/>
            <a:chExt cx="5702792" cy="1485714"/>
          </a:xfrm>
        </p:grpSpPr>
        <p:sp>
          <p:nvSpPr>
            <p:cNvPr id="10" name="正方形/長方形 9">
              <a:extLst>
                <a:ext uri="{FF2B5EF4-FFF2-40B4-BE49-F238E27FC236}">
                  <a16:creationId xmlns:a16="http://schemas.microsoft.com/office/drawing/2014/main" id="{60F90712-4517-EA97-D5DE-D903C8EB519C}"/>
                </a:ext>
              </a:extLst>
            </p:cNvPr>
            <p:cNvSpPr/>
            <p:nvPr/>
          </p:nvSpPr>
          <p:spPr bwMode="auto">
            <a:xfrm>
              <a:off x="3276000" y="2971610"/>
              <a:ext cx="5544150" cy="1440000"/>
            </a:xfrm>
            <a:prstGeom prst="rect">
              <a:avLst/>
            </a:prstGeom>
            <a:solidFill>
              <a:schemeClr val="bg1"/>
            </a:solidFill>
            <a:ln w="22225">
              <a:gradFill flip="none" rotWithShape="1">
                <a:gsLst>
                  <a:gs pos="42000">
                    <a:srgbClr val="C3A8D8"/>
                  </a:gs>
                  <a:gs pos="0">
                    <a:srgbClr val="26C1F2"/>
                  </a:gs>
                  <a:gs pos="33000">
                    <a:srgbClr val="26C1F2"/>
                  </a:gs>
                  <a:gs pos="100000">
                    <a:srgbClr val="EE8282"/>
                  </a:gs>
                  <a:gs pos="50000">
                    <a:srgbClr val="EE8282"/>
                  </a:gs>
                </a:gsLst>
                <a:lin ang="0" scaled="1"/>
                <a:tileRect/>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mn-lt"/>
                <a:ea typeface="+mn-ea"/>
              </a:endParaRPr>
            </a:p>
          </p:txBody>
        </p:sp>
        <p:pic>
          <p:nvPicPr>
            <p:cNvPr id="18" name="図 17" descr="白いバックグラウンドの前にあるキーボード&#10;&#10;低い精度で自動的に生成された説明">
              <a:extLst>
                <a:ext uri="{FF2B5EF4-FFF2-40B4-BE49-F238E27FC236}">
                  <a16:creationId xmlns:a16="http://schemas.microsoft.com/office/drawing/2014/main" id="{6A030654-E9AB-2C3D-8012-F7EABF6AFEB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84059" y="3516206"/>
              <a:ext cx="1394733" cy="918261"/>
            </a:xfrm>
            <a:prstGeom prst="rect">
              <a:avLst/>
            </a:prstGeom>
          </p:spPr>
        </p:pic>
        <p:sp>
          <p:nvSpPr>
            <p:cNvPr id="36" name="四角形: 角を丸くする 35">
              <a:extLst>
                <a:ext uri="{FF2B5EF4-FFF2-40B4-BE49-F238E27FC236}">
                  <a16:creationId xmlns:a16="http://schemas.microsoft.com/office/drawing/2014/main" id="{F14A0CFD-AB74-5154-8FF3-D31E95A56D66}"/>
                </a:ext>
              </a:extLst>
            </p:cNvPr>
            <p:cNvSpPr/>
            <p:nvPr/>
          </p:nvSpPr>
          <p:spPr bwMode="auto">
            <a:xfrm>
              <a:off x="6157530" y="3058461"/>
              <a:ext cx="945835" cy="259745"/>
            </a:xfrm>
            <a:prstGeom prst="roundRect">
              <a:avLst>
                <a:gd name="adj" fmla="val 50000"/>
              </a:avLst>
            </a:prstGeom>
            <a:solidFill>
              <a:srgbClr val="EE8282"/>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200" dirty="0">
                  <a:solidFill>
                    <a:schemeClr val="bg1"/>
                  </a:solidFill>
                  <a:latin typeface="HGPｺﾞｼｯｸE" panose="020B0900000000000000" pitchFamily="50" charset="-128"/>
                  <a:ea typeface="HGPｺﾞｼｯｸE" panose="020B0900000000000000" pitchFamily="50" charset="-128"/>
                </a:rPr>
                <a:t>会社</a:t>
              </a:r>
            </a:p>
          </p:txBody>
        </p:sp>
        <p:pic>
          <p:nvPicPr>
            <p:cNvPr id="24" name="図 23" descr="時計 が含まれている画像&#10;&#10;自動的に生成された説明">
              <a:extLst>
                <a:ext uri="{FF2B5EF4-FFF2-40B4-BE49-F238E27FC236}">
                  <a16:creationId xmlns:a16="http://schemas.microsoft.com/office/drawing/2014/main" id="{BC55A060-EFB8-67B3-F62F-D3CC5D0F365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28181" y="2948753"/>
              <a:ext cx="1088211" cy="1457019"/>
            </a:xfrm>
            <a:prstGeom prst="rect">
              <a:avLst/>
            </a:prstGeom>
          </p:spPr>
        </p:pic>
        <p:sp>
          <p:nvSpPr>
            <p:cNvPr id="45" name="四角形: 角を丸くする 44">
              <a:extLst>
                <a:ext uri="{FF2B5EF4-FFF2-40B4-BE49-F238E27FC236}">
                  <a16:creationId xmlns:a16="http://schemas.microsoft.com/office/drawing/2014/main" id="{E72BA71B-475C-AAED-CCB9-9D69DF70E0C2}"/>
                </a:ext>
              </a:extLst>
            </p:cNvPr>
            <p:cNvSpPr/>
            <p:nvPr/>
          </p:nvSpPr>
          <p:spPr bwMode="auto">
            <a:xfrm>
              <a:off x="3362469" y="3058461"/>
              <a:ext cx="1152128" cy="259745"/>
            </a:xfrm>
            <a:prstGeom prst="roundRect">
              <a:avLst>
                <a:gd name="adj" fmla="val 50000"/>
              </a:avLst>
            </a:prstGeom>
            <a:solidFill>
              <a:srgbClr val="26C1F2"/>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200" dirty="0">
                  <a:solidFill>
                    <a:schemeClr val="bg1"/>
                  </a:solidFill>
                  <a:latin typeface="HGPｺﾞｼｯｸE" panose="020B0900000000000000" pitchFamily="50" charset="-128"/>
                  <a:ea typeface="HGPｺﾞｼｯｸE" panose="020B0900000000000000" pitchFamily="50" charset="-128"/>
                </a:rPr>
                <a:t>個人事業主</a:t>
              </a:r>
            </a:p>
          </p:txBody>
        </p:sp>
        <p:grpSp>
          <p:nvGrpSpPr>
            <p:cNvPr id="51" name="グループ化 50">
              <a:extLst>
                <a:ext uri="{FF2B5EF4-FFF2-40B4-BE49-F238E27FC236}">
                  <a16:creationId xmlns:a16="http://schemas.microsoft.com/office/drawing/2014/main" id="{8AD80A53-7D41-39CB-AACF-00318798AEB0}"/>
                </a:ext>
              </a:extLst>
            </p:cNvPr>
            <p:cNvGrpSpPr/>
            <p:nvPr/>
          </p:nvGrpSpPr>
          <p:grpSpPr>
            <a:xfrm>
              <a:off x="3277622" y="3405887"/>
              <a:ext cx="1648208" cy="1019574"/>
              <a:chOff x="3277622" y="3405887"/>
              <a:chExt cx="1648208" cy="1019574"/>
            </a:xfrm>
          </p:grpSpPr>
          <p:sp>
            <p:nvSpPr>
              <p:cNvPr id="46" name="テキスト ボックス 45">
                <a:extLst>
                  <a:ext uri="{FF2B5EF4-FFF2-40B4-BE49-F238E27FC236}">
                    <a16:creationId xmlns:a16="http://schemas.microsoft.com/office/drawing/2014/main" id="{8281D26D-2CDE-096E-232C-0510A172767B}"/>
                  </a:ext>
                </a:extLst>
              </p:cNvPr>
              <p:cNvSpPr txBox="1"/>
              <p:nvPr/>
            </p:nvSpPr>
            <p:spPr>
              <a:xfrm>
                <a:off x="3277622" y="3405887"/>
                <a:ext cx="1648208" cy="1019574"/>
              </a:xfrm>
              <a:prstGeom prst="rect">
                <a:avLst/>
              </a:prstGeom>
              <a:noFill/>
            </p:spPr>
            <p:txBody>
              <a:bodyPr wrap="none" rtlCol="0">
                <a:spAutoFit/>
              </a:bodyPr>
              <a:lstStyle/>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自分で税金を計算して</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400"/>
                  </a:spcBef>
                  <a:spcAft>
                    <a:spcPts val="0"/>
                  </a:spcAft>
                </a:pPr>
                <a:r>
                  <a:rPr lang="ja-JP" altLang="en-US" sz="1200" dirty="0">
                    <a:latin typeface="HGPｺﾞｼｯｸE" panose="020B0900000000000000" pitchFamily="50" charset="-128"/>
                    <a:ea typeface="HGPｺﾞｼｯｸE" panose="020B0900000000000000" pitchFamily="50" charset="-128"/>
                  </a:rPr>
                  <a:t>税務署に申告</a:t>
                </a:r>
                <a:endParaRPr lang="en-US" altLang="ja-JP" sz="1200" dirty="0">
                  <a:latin typeface="HGPｺﾞｼｯｸE" panose="020B0900000000000000" pitchFamily="50" charset="-128"/>
                  <a:ea typeface="HGPｺﾞｼｯｸE" panose="020B0900000000000000" pitchFamily="50" charset="-128"/>
                </a:endParaRPr>
              </a:p>
              <a:p>
                <a:pPr>
                  <a:lnSpc>
                    <a:spcPct val="130000"/>
                  </a:lnSpc>
                  <a:spcBef>
                    <a:spcPts val="0"/>
                  </a:spcBef>
                  <a:spcAft>
                    <a:spcPts val="0"/>
                  </a:spcAft>
                </a:pPr>
                <a:r>
                  <a:rPr lang="en-US" altLang="ja-JP" sz="1100" dirty="0">
                    <a:latin typeface="HGPｺﾞｼｯｸE" panose="020B0900000000000000" pitchFamily="50" charset="-128"/>
                    <a:ea typeface="HGPｺﾞｼｯｸE" panose="020B0900000000000000" pitchFamily="50" charset="-128"/>
                  </a:rPr>
                  <a:t>(</a:t>
                </a:r>
                <a:r>
                  <a:rPr lang="ja-JP" altLang="en-US" sz="1100" dirty="0">
                    <a:latin typeface="HGPｺﾞｼｯｸE" panose="020B0900000000000000" pitchFamily="50" charset="-128"/>
                    <a:ea typeface="HGPｺﾞｼｯｸE" panose="020B0900000000000000" pitchFamily="50" charset="-128"/>
                  </a:rPr>
                  <a:t>申し出ること）</a:t>
                </a:r>
                <a:r>
                  <a:rPr lang="ja-JP" altLang="en-US" sz="1200" dirty="0">
                    <a:latin typeface="HGPｺﾞｼｯｸE" panose="020B0900000000000000" pitchFamily="50" charset="-128"/>
                    <a:ea typeface="HGPｺﾞｼｯｸE" panose="020B0900000000000000" pitchFamily="50" charset="-128"/>
                  </a:rPr>
                  <a:t>し、</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400"/>
                  </a:spcBef>
                  <a:spcAft>
                    <a:spcPts val="0"/>
                  </a:spcAft>
                </a:pPr>
                <a:r>
                  <a:rPr lang="ja-JP" altLang="en-US" sz="1200" dirty="0">
                    <a:latin typeface="HGPｺﾞｼｯｸE" panose="020B0900000000000000" pitchFamily="50" charset="-128"/>
                    <a:ea typeface="HGPｺﾞｼｯｸE" panose="020B0900000000000000" pitchFamily="50" charset="-128"/>
                  </a:rPr>
                  <a:t>納めます </a:t>
                </a:r>
                <a:r>
                  <a:rPr lang="en-US" altLang="ja-JP" sz="1100" dirty="0">
                    <a:latin typeface="HGPｺﾞｼｯｸE" panose="020B0900000000000000" pitchFamily="50" charset="-128"/>
                    <a:ea typeface="HGPｺﾞｼｯｸE" panose="020B0900000000000000" pitchFamily="50" charset="-128"/>
                  </a:rPr>
                  <a:t>(</a:t>
                </a:r>
                <a:r>
                  <a:rPr lang="ja-JP" altLang="en-US" sz="1100" dirty="0">
                    <a:latin typeface="HGPｺﾞｼｯｸE" panose="020B0900000000000000" pitchFamily="50" charset="-128"/>
                    <a:ea typeface="HGPｺﾞｼｯｸE" panose="020B0900000000000000" pitchFamily="50" charset="-128"/>
                  </a:rPr>
                  <a:t>確定申告</a:t>
                </a:r>
                <a:r>
                  <a:rPr lang="en-US" altLang="ja-JP" sz="1100" dirty="0">
                    <a:latin typeface="HGPｺﾞｼｯｸE" panose="020B0900000000000000" pitchFamily="50" charset="-128"/>
                    <a:ea typeface="HGPｺﾞｼｯｸE" panose="020B0900000000000000" pitchFamily="50" charset="-128"/>
                  </a:rPr>
                  <a:t>)</a:t>
                </a:r>
                <a:r>
                  <a:rPr lang="ja-JP" altLang="en-US" sz="1200" dirty="0">
                    <a:latin typeface="HGPｺﾞｼｯｸE" panose="020B0900000000000000" pitchFamily="50" charset="-128"/>
                    <a:ea typeface="HGPｺﾞｼｯｸE" panose="020B0900000000000000" pitchFamily="50" charset="-128"/>
                  </a:rPr>
                  <a:t>。</a:t>
                </a:r>
                <a:endParaRPr lang="en-US" altLang="ja-JP" sz="1200" dirty="0">
                  <a:latin typeface="HGPｺﾞｼｯｸE" panose="020B0900000000000000" pitchFamily="50" charset="-128"/>
                  <a:ea typeface="HGPｺﾞｼｯｸE" panose="020B0900000000000000" pitchFamily="50" charset="-128"/>
                </a:endParaRPr>
              </a:p>
            </p:txBody>
          </p:sp>
          <p:sp>
            <p:nvSpPr>
              <p:cNvPr id="48" name="テキスト ボックス 47">
                <a:extLst>
                  <a:ext uri="{FF2B5EF4-FFF2-40B4-BE49-F238E27FC236}">
                    <a16:creationId xmlns:a16="http://schemas.microsoft.com/office/drawing/2014/main" id="{FBD694DC-B08C-DA40-B76A-4F7EBB12A528}"/>
                  </a:ext>
                </a:extLst>
              </p:cNvPr>
              <p:cNvSpPr txBox="1"/>
              <p:nvPr/>
            </p:nvSpPr>
            <p:spPr>
              <a:xfrm>
                <a:off x="3386166" y="3590813"/>
                <a:ext cx="471604" cy="169277"/>
              </a:xfrm>
              <a:prstGeom prst="rect">
                <a:avLst/>
              </a:prstGeom>
              <a:noFill/>
            </p:spPr>
            <p:txBody>
              <a:bodyPr wrap="none" rtlCol="0">
                <a:spAutoFit/>
              </a:bodyPr>
              <a:lstStyle/>
              <a:p>
                <a:pPr rtl="0">
                  <a:spcBef>
                    <a:spcPts val="0"/>
                  </a:spcBef>
                  <a:spcAft>
                    <a:spcPts val="500"/>
                  </a:spcAft>
                </a:pPr>
                <a:r>
                  <a:rPr lang="ja-JP" altLang="en-US" sz="500" dirty="0">
                    <a:latin typeface="HGPｺﾞｼｯｸE" panose="020B0900000000000000" pitchFamily="50" charset="-128"/>
                    <a:ea typeface="HGPｺﾞｼｯｸE" panose="020B0900000000000000" pitchFamily="50" charset="-128"/>
                  </a:rPr>
                  <a:t>ぜいむしょ</a:t>
                </a:r>
                <a:endParaRPr lang="ja-JP" altLang="en-US" sz="500" b="0" dirty="0">
                  <a:effectLst/>
                  <a:latin typeface="HGPｺﾞｼｯｸE" panose="020B0900000000000000" pitchFamily="50" charset="-128"/>
                  <a:ea typeface="HGPｺﾞｼｯｸE" panose="020B0900000000000000" pitchFamily="50" charset="-128"/>
                </a:endParaRPr>
              </a:p>
            </p:txBody>
          </p:sp>
          <p:sp>
            <p:nvSpPr>
              <p:cNvPr id="49" name="テキスト ボックス 48">
                <a:extLst>
                  <a:ext uri="{FF2B5EF4-FFF2-40B4-BE49-F238E27FC236}">
                    <a16:creationId xmlns:a16="http://schemas.microsoft.com/office/drawing/2014/main" id="{38836DCE-77AC-2AC3-9C6E-316E94282FFB}"/>
                  </a:ext>
                </a:extLst>
              </p:cNvPr>
              <p:cNvSpPr txBox="1"/>
              <p:nvPr/>
            </p:nvSpPr>
            <p:spPr>
              <a:xfrm>
                <a:off x="3925174" y="3590813"/>
                <a:ext cx="391454" cy="169277"/>
              </a:xfrm>
              <a:prstGeom prst="rect">
                <a:avLst/>
              </a:prstGeom>
              <a:noFill/>
            </p:spPr>
            <p:txBody>
              <a:bodyPr wrap="none" rtlCol="0">
                <a:spAutoFit/>
              </a:bodyPr>
              <a:lstStyle/>
              <a:p>
                <a:pPr rtl="0">
                  <a:spcBef>
                    <a:spcPts val="0"/>
                  </a:spcBef>
                  <a:spcAft>
                    <a:spcPts val="500"/>
                  </a:spcAft>
                </a:pPr>
                <a:r>
                  <a:rPr lang="ja-JP" altLang="en-US" sz="500" b="0" dirty="0">
                    <a:effectLst/>
                    <a:latin typeface="HGPｺﾞｼｯｸE" panose="020B0900000000000000" pitchFamily="50" charset="-128"/>
                    <a:ea typeface="HGPｺﾞｼｯｸE" panose="020B0900000000000000" pitchFamily="50" charset="-128"/>
                  </a:rPr>
                  <a:t>しんこく</a:t>
                </a:r>
              </a:p>
            </p:txBody>
          </p:sp>
        </p:grpSp>
        <p:grpSp>
          <p:nvGrpSpPr>
            <p:cNvPr id="53" name="グループ化 52">
              <a:extLst>
                <a:ext uri="{FF2B5EF4-FFF2-40B4-BE49-F238E27FC236}">
                  <a16:creationId xmlns:a16="http://schemas.microsoft.com/office/drawing/2014/main" id="{D5F5F587-458B-932E-24B6-44B3C46B6FE8}"/>
                </a:ext>
              </a:extLst>
            </p:cNvPr>
            <p:cNvGrpSpPr/>
            <p:nvPr/>
          </p:nvGrpSpPr>
          <p:grpSpPr>
            <a:xfrm>
              <a:off x="6081549" y="3405887"/>
              <a:ext cx="1895071" cy="976999"/>
              <a:chOff x="6081549" y="3405887"/>
              <a:chExt cx="1895071" cy="976999"/>
            </a:xfrm>
          </p:grpSpPr>
          <p:sp>
            <p:nvSpPr>
              <p:cNvPr id="47" name="テキスト ボックス 46">
                <a:extLst>
                  <a:ext uri="{FF2B5EF4-FFF2-40B4-BE49-F238E27FC236}">
                    <a16:creationId xmlns:a16="http://schemas.microsoft.com/office/drawing/2014/main" id="{2249EDC1-6150-6979-5BE9-ED086A02A54A}"/>
                  </a:ext>
                </a:extLst>
              </p:cNvPr>
              <p:cNvSpPr txBox="1"/>
              <p:nvPr/>
            </p:nvSpPr>
            <p:spPr>
              <a:xfrm>
                <a:off x="6081549" y="3405887"/>
                <a:ext cx="1895071" cy="976999"/>
              </a:xfrm>
              <a:prstGeom prst="rect">
                <a:avLst/>
              </a:prstGeom>
              <a:noFill/>
            </p:spPr>
            <p:txBody>
              <a:bodyPr wrap="none" rtlCol="0">
                <a:spAutoFit/>
              </a:bodyPr>
              <a:lstStyle/>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会社は、社員から預かった</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税金をまとめて</a:t>
                </a:r>
                <a:endParaRPr lang="en-US" altLang="ja-JP" sz="1200" dirty="0">
                  <a:latin typeface="HGPｺﾞｼｯｸE" panose="020B0900000000000000" pitchFamily="50" charset="-128"/>
                  <a:ea typeface="HGPｺﾞｼｯｸE" panose="020B0900000000000000" pitchFamily="50" charset="-128"/>
                </a:endParaRPr>
              </a:p>
              <a:p>
                <a:pPr>
                  <a:lnSpc>
                    <a:spcPct val="14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納めます</a:t>
                </a:r>
                <a:endParaRPr lang="en-US" altLang="ja-JP" sz="1200" dirty="0">
                  <a:latin typeface="HGPｺﾞｼｯｸE" panose="020B0900000000000000" pitchFamily="50" charset="-128"/>
                  <a:ea typeface="HGPｺﾞｼｯｸE" panose="020B0900000000000000" pitchFamily="50" charset="-128"/>
                </a:endParaRPr>
              </a:p>
              <a:p>
                <a:pPr>
                  <a:lnSpc>
                    <a:spcPct val="14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（源泉徴収）。</a:t>
                </a:r>
              </a:p>
            </p:txBody>
          </p:sp>
          <p:sp>
            <p:nvSpPr>
              <p:cNvPr id="52" name="テキスト ボックス 51">
                <a:extLst>
                  <a:ext uri="{FF2B5EF4-FFF2-40B4-BE49-F238E27FC236}">
                    <a16:creationId xmlns:a16="http://schemas.microsoft.com/office/drawing/2014/main" id="{C84A7C31-3A68-517C-CAD3-2C01A12953BC}"/>
                  </a:ext>
                </a:extLst>
              </p:cNvPr>
              <p:cNvSpPr txBox="1"/>
              <p:nvPr/>
            </p:nvSpPr>
            <p:spPr>
              <a:xfrm>
                <a:off x="6202668" y="4037474"/>
                <a:ext cx="732893" cy="169277"/>
              </a:xfrm>
              <a:prstGeom prst="rect">
                <a:avLst/>
              </a:prstGeom>
              <a:noFill/>
            </p:spPr>
            <p:txBody>
              <a:bodyPr wrap="none" rtlCol="0">
                <a:spAutoFit/>
              </a:bodyPr>
              <a:lstStyle/>
              <a:p>
                <a:pPr rtl="0">
                  <a:spcBef>
                    <a:spcPts val="0"/>
                  </a:spcBef>
                  <a:spcAft>
                    <a:spcPts val="500"/>
                  </a:spcAft>
                </a:pPr>
                <a:r>
                  <a:rPr lang="ja-JP" altLang="en-US" sz="500" dirty="0">
                    <a:latin typeface="HGPｺﾞｼｯｸE" panose="020B0900000000000000" pitchFamily="50" charset="-128"/>
                    <a:ea typeface="HGPｺﾞｼｯｸE" panose="020B0900000000000000" pitchFamily="50" charset="-128"/>
                  </a:rPr>
                  <a:t>げんせんちょうしゅう</a:t>
                </a:r>
                <a:endParaRPr lang="ja-JP" altLang="en-US" sz="500" b="0" dirty="0">
                  <a:effectLst/>
                  <a:latin typeface="HGPｺﾞｼｯｸE" panose="020B0900000000000000" pitchFamily="50" charset="-128"/>
                  <a:ea typeface="HGPｺﾞｼｯｸE" panose="020B0900000000000000" pitchFamily="50" charset="-128"/>
                </a:endParaRPr>
              </a:p>
            </p:txBody>
          </p:sp>
        </p:grpSp>
      </p:grpSp>
      <p:grpSp>
        <p:nvGrpSpPr>
          <p:cNvPr id="104" name="グループ化 103">
            <a:extLst>
              <a:ext uri="{FF2B5EF4-FFF2-40B4-BE49-F238E27FC236}">
                <a16:creationId xmlns:a16="http://schemas.microsoft.com/office/drawing/2014/main" id="{473CC706-DACB-9BDD-5FD7-B82B1A1BCA6C}"/>
              </a:ext>
            </a:extLst>
          </p:cNvPr>
          <p:cNvGrpSpPr/>
          <p:nvPr/>
        </p:nvGrpSpPr>
        <p:grpSpPr>
          <a:xfrm>
            <a:off x="4877838" y="5148135"/>
            <a:ext cx="3589278" cy="1448586"/>
            <a:chOff x="5039206" y="4869320"/>
            <a:chExt cx="3589278" cy="1448586"/>
          </a:xfrm>
        </p:grpSpPr>
        <p:sp>
          <p:nvSpPr>
            <p:cNvPr id="13" name="正方形/長方形 12">
              <a:extLst>
                <a:ext uri="{FF2B5EF4-FFF2-40B4-BE49-F238E27FC236}">
                  <a16:creationId xmlns:a16="http://schemas.microsoft.com/office/drawing/2014/main" id="{A3AF282C-74F5-52E9-064D-5A2B33C035A3}"/>
                </a:ext>
              </a:extLst>
            </p:cNvPr>
            <p:cNvSpPr/>
            <p:nvPr/>
          </p:nvSpPr>
          <p:spPr bwMode="auto">
            <a:xfrm>
              <a:off x="5039206" y="4869320"/>
              <a:ext cx="2592000" cy="1440000"/>
            </a:xfrm>
            <a:prstGeom prst="rect">
              <a:avLst/>
            </a:prstGeom>
            <a:noFill/>
            <a:ln w="22225">
              <a:solidFill>
                <a:srgbClr val="26C1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mn-lt"/>
                <a:ea typeface="+mn-ea"/>
              </a:endParaRPr>
            </a:p>
          </p:txBody>
        </p:sp>
        <p:pic>
          <p:nvPicPr>
            <p:cNvPr id="26" name="図 25">
              <a:extLst>
                <a:ext uri="{FF2B5EF4-FFF2-40B4-BE49-F238E27FC236}">
                  <a16:creationId xmlns:a16="http://schemas.microsoft.com/office/drawing/2014/main" id="{11C0E3A5-8923-E381-137B-4C69FAAAE0D9}"/>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6660232" y="5227798"/>
              <a:ext cx="1968252" cy="1090108"/>
            </a:xfrm>
            <a:prstGeom prst="rect">
              <a:avLst/>
            </a:prstGeom>
          </p:spPr>
        </p:pic>
        <p:sp>
          <p:nvSpPr>
            <p:cNvPr id="55" name="正方形/長方形 54">
              <a:extLst>
                <a:ext uri="{FF2B5EF4-FFF2-40B4-BE49-F238E27FC236}">
                  <a16:creationId xmlns:a16="http://schemas.microsoft.com/office/drawing/2014/main" id="{C043D021-EE48-9053-F189-9DF5F2DA2E2A}"/>
                </a:ext>
              </a:extLst>
            </p:cNvPr>
            <p:cNvSpPr/>
            <p:nvPr/>
          </p:nvSpPr>
          <p:spPr bwMode="auto">
            <a:xfrm>
              <a:off x="5091569" y="4948063"/>
              <a:ext cx="1487626" cy="818832"/>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dirty="0">
                  <a:solidFill>
                    <a:srgbClr val="0C98C4"/>
                  </a:solidFill>
                  <a:latin typeface="HGPｺﾞｼｯｸE" panose="020B0900000000000000" pitchFamily="50" charset="-128"/>
                  <a:ea typeface="HGPｺﾞｼｯｸE" panose="020B0900000000000000" pitchFamily="50" charset="-128"/>
                </a:rPr>
                <a:t>都道府県</a:t>
              </a:r>
              <a:endParaRPr lang="en-US" altLang="ja-JP" sz="1600" dirty="0">
                <a:solidFill>
                  <a:srgbClr val="0C98C4"/>
                </a:solidFill>
                <a:latin typeface="HGPｺﾞｼｯｸE" panose="020B0900000000000000" pitchFamily="50" charset="-128"/>
                <a:ea typeface="HGPｺﾞｼｯｸE" panose="020B0900000000000000" pitchFamily="50" charset="-128"/>
              </a:endParaRPr>
            </a:p>
            <a:p>
              <a:pPr marL="0" marR="0" indent="0" algn="ctr" defTabSz="914400" latinLnBrk="0">
                <a:lnSpc>
                  <a:spcPct val="100000"/>
                </a:lnSpc>
                <a:buClrTx/>
                <a:buSzTx/>
                <a:buFontTx/>
                <a:buNone/>
                <a:tabLst/>
              </a:pPr>
              <a:r>
                <a:rPr lang="ja-JP" altLang="en-US" sz="1600" dirty="0">
                  <a:solidFill>
                    <a:srgbClr val="0C98C4"/>
                  </a:solidFill>
                  <a:latin typeface="HGPｺﾞｼｯｸE" panose="020B0900000000000000" pitchFamily="50" charset="-128"/>
                  <a:ea typeface="HGPｺﾞｼｯｸE" panose="020B0900000000000000" pitchFamily="50" charset="-128"/>
                </a:rPr>
                <a:t>市区町村</a:t>
              </a:r>
              <a:endParaRPr lang="en-US" altLang="ja-JP" sz="1600" dirty="0">
                <a:solidFill>
                  <a:srgbClr val="0C98C4"/>
                </a:solidFill>
                <a:latin typeface="HGPｺﾞｼｯｸE" panose="020B0900000000000000" pitchFamily="50" charset="-128"/>
                <a:ea typeface="HGPｺﾞｼｯｸE" panose="020B0900000000000000" pitchFamily="50" charset="-128"/>
              </a:endParaRPr>
            </a:p>
          </p:txBody>
        </p:sp>
        <p:pic>
          <p:nvPicPr>
            <p:cNvPr id="56" name="グラフィックス 55">
              <a:extLst>
                <a:ext uri="{FF2B5EF4-FFF2-40B4-BE49-F238E27FC236}">
                  <a16:creationId xmlns:a16="http://schemas.microsoft.com/office/drawing/2014/main" id="{18870002-732A-BB13-0DD3-D58B5118B0F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6200000">
              <a:off x="5726826" y="5206539"/>
              <a:ext cx="217112" cy="1184009"/>
            </a:xfrm>
            <a:prstGeom prst="rect">
              <a:avLst/>
            </a:prstGeom>
          </p:spPr>
        </p:pic>
        <p:sp>
          <p:nvSpPr>
            <p:cNvPr id="57" name="正方形/長方形 56">
              <a:extLst>
                <a:ext uri="{FF2B5EF4-FFF2-40B4-BE49-F238E27FC236}">
                  <a16:creationId xmlns:a16="http://schemas.microsoft.com/office/drawing/2014/main" id="{CE73DEE4-8EEB-A71C-BBAA-A6FB8A4A327D}"/>
                </a:ext>
              </a:extLst>
            </p:cNvPr>
            <p:cNvSpPr/>
            <p:nvPr/>
          </p:nvSpPr>
          <p:spPr bwMode="auto">
            <a:xfrm>
              <a:off x="5091569" y="5936248"/>
              <a:ext cx="1487626" cy="288357"/>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400" dirty="0">
                  <a:solidFill>
                    <a:srgbClr val="0C98C4"/>
                  </a:solidFill>
                  <a:latin typeface="HGPｺﾞｼｯｸE" panose="020B0900000000000000" pitchFamily="50" charset="-128"/>
                  <a:ea typeface="HGPｺﾞｼｯｸE" panose="020B0900000000000000" pitchFamily="50" charset="-128"/>
                </a:rPr>
                <a:t>（地方公共団体）</a:t>
              </a:r>
            </a:p>
          </p:txBody>
        </p:sp>
      </p:grpSp>
      <p:grpSp>
        <p:nvGrpSpPr>
          <p:cNvPr id="100" name="グループ化 99">
            <a:extLst>
              <a:ext uri="{FF2B5EF4-FFF2-40B4-BE49-F238E27FC236}">
                <a16:creationId xmlns:a16="http://schemas.microsoft.com/office/drawing/2014/main" id="{BC8812C9-9E78-88DE-805B-4C60B977DB7D}"/>
              </a:ext>
            </a:extLst>
          </p:cNvPr>
          <p:cNvGrpSpPr/>
          <p:nvPr/>
        </p:nvGrpSpPr>
        <p:grpSpPr>
          <a:xfrm>
            <a:off x="451232" y="4479401"/>
            <a:ext cx="1487626" cy="645301"/>
            <a:chOff x="451232" y="4200586"/>
            <a:chExt cx="1487626" cy="645301"/>
          </a:xfrm>
        </p:grpSpPr>
        <p:sp>
          <p:nvSpPr>
            <p:cNvPr id="82" name="矢印: 下 81">
              <a:extLst>
                <a:ext uri="{FF2B5EF4-FFF2-40B4-BE49-F238E27FC236}">
                  <a16:creationId xmlns:a16="http://schemas.microsoft.com/office/drawing/2014/main" id="{9328E988-F0A7-96C3-20D5-B9D7514580C8}"/>
                </a:ext>
              </a:extLst>
            </p:cNvPr>
            <p:cNvSpPr/>
            <p:nvPr/>
          </p:nvSpPr>
          <p:spPr>
            <a:xfrm>
              <a:off x="1612045" y="4200586"/>
              <a:ext cx="290866" cy="643350"/>
            </a:xfrm>
            <a:prstGeom prst="downArrow">
              <a:avLst>
                <a:gd name="adj1" fmla="val 50000"/>
                <a:gd name="adj2" fmla="val 52188"/>
              </a:avLst>
            </a:prstGeom>
            <a:solidFill>
              <a:srgbClr val="B0F27A"/>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5" name="正方形/長方形 74">
              <a:extLst>
                <a:ext uri="{FF2B5EF4-FFF2-40B4-BE49-F238E27FC236}">
                  <a16:creationId xmlns:a16="http://schemas.microsoft.com/office/drawing/2014/main" id="{C7EA1A5D-ED8E-A9A6-4406-C638A45B53C6}"/>
                </a:ext>
              </a:extLst>
            </p:cNvPr>
            <p:cNvSpPr/>
            <p:nvPr/>
          </p:nvSpPr>
          <p:spPr bwMode="auto">
            <a:xfrm>
              <a:off x="451232" y="4413839"/>
              <a:ext cx="1487626" cy="432048"/>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dirty="0">
                  <a:solidFill>
                    <a:srgbClr val="39B10F"/>
                  </a:solidFill>
                  <a:latin typeface="HGPｺﾞｼｯｸE" panose="020B0900000000000000" pitchFamily="50" charset="-128"/>
                  <a:ea typeface="HGPｺﾞｼｯｸE" panose="020B0900000000000000" pitchFamily="50" charset="-128"/>
                </a:rPr>
                <a:t>消費税</a:t>
              </a:r>
            </a:p>
          </p:txBody>
        </p:sp>
      </p:grpSp>
      <p:grpSp>
        <p:nvGrpSpPr>
          <p:cNvPr id="103" name="グループ化 102">
            <a:extLst>
              <a:ext uri="{FF2B5EF4-FFF2-40B4-BE49-F238E27FC236}">
                <a16:creationId xmlns:a16="http://schemas.microsoft.com/office/drawing/2014/main" id="{543CD682-2F19-E31D-8268-8FDF96D66CDC}"/>
              </a:ext>
            </a:extLst>
          </p:cNvPr>
          <p:cNvGrpSpPr/>
          <p:nvPr/>
        </p:nvGrpSpPr>
        <p:grpSpPr>
          <a:xfrm>
            <a:off x="1356504" y="5148135"/>
            <a:ext cx="2823251" cy="1443355"/>
            <a:chOff x="1428224" y="4869320"/>
            <a:chExt cx="2823251" cy="1443355"/>
          </a:xfrm>
        </p:grpSpPr>
        <p:sp>
          <p:nvSpPr>
            <p:cNvPr id="12" name="正方形/長方形 11">
              <a:extLst>
                <a:ext uri="{FF2B5EF4-FFF2-40B4-BE49-F238E27FC236}">
                  <a16:creationId xmlns:a16="http://schemas.microsoft.com/office/drawing/2014/main" id="{7F4BBC29-4522-AA22-6966-9C962F67F1D4}"/>
                </a:ext>
              </a:extLst>
            </p:cNvPr>
            <p:cNvSpPr/>
            <p:nvPr/>
          </p:nvSpPr>
          <p:spPr bwMode="auto">
            <a:xfrm>
              <a:off x="1512794" y="4869320"/>
              <a:ext cx="2592000" cy="1440000"/>
            </a:xfrm>
            <a:prstGeom prst="rect">
              <a:avLst/>
            </a:prstGeom>
            <a:noFill/>
            <a:ln w="22225">
              <a:solidFill>
                <a:srgbClr val="26C1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mn-lt"/>
                <a:ea typeface="+mn-ea"/>
              </a:endParaRPr>
            </a:p>
          </p:txBody>
        </p:sp>
        <p:sp>
          <p:nvSpPr>
            <p:cNvPr id="54" name="正方形/長方形 53">
              <a:extLst>
                <a:ext uri="{FF2B5EF4-FFF2-40B4-BE49-F238E27FC236}">
                  <a16:creationId xmlns:a16="http://schemas.microsoft.com/office/drawing/2014/main" id="{2DB81C21-9740-3077-6920-1EEDCCC06936}"/>
                </a:ext>
              </a:extLst>
            </p:cNvPr>
            <p:cNvSpPr/>
            <p:nvPr/>
          </p:nvSpPr>
          <p:spPr bwMode="auto">
            <a:xfrm>
              <a:off x="1428224" y="5327483"/>
              <a:ext cx="1487626" cy="576533"/>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2000" dirty="0">
                  <a:solidFill>
                    <a:srgbClr val="0C98C4"/>
                  </a:solidFill>
                  <a:latin typeface="HGPｺﾞｼｯｸE" panose="020B0900000000000000" pitchFamily="50" charset="-128"/>
                  <a:ea typeface="HGPｺﾞｼｯｸE" panose="020B0900000000000000" pitchFamily="50" charset="-128"/>
                </a:rPr>
                <a:t>税務署</a:t>
              </a:r>
              <a:endParaRPr lang="en-US" altLang="ja-JP" sz="2000" dirty="0">
                <a:solidFill>
                  <a:srgbClr val="0C98C4"/>
                </a:solidFill>
                <a:latin typeface="HGPｺﾞｼｯｸE" panose="020B0900000000000000" pitchFamily="50" charset="-128"/>
                <a:ea typeface="HGPｺﾞｼｯｸE" panose="020B0900000000000000" pitchFamily="50" charset="-128"/>
              </a:endParaRPr>
            </a:p>
            <a:p>
              <a:pPr marL="0" marR="0" indent="0" algn="ctr" defTabSz="914400" latinLnBrk="0">
                <a:lnSpc>
                  <a:spcPct val="100000"/>
                </a:lnSpc>
                <a:buClrTx/>
                <a:buSzTx/>
                <a:buFontTx/>
                <a:buNone/>
                <a:tabLst/>
              </a:pPr>
              <a:r>
                <a:rPr lang="ja-JP" altLang="en-US" dirty="0">
                  <a:solidFill>
                    <a:srgbClr val="0C98C4"/>
                  </a:solidFill>
                  <a:latin typeface="HGPｺﾞｼｯｸE" panose="020B0900000000000000" pitchFamily="50" charset="-128"/>
                  <a:ea typeface="HGPｺﾞｼｯｸE" panose="020B0900000000000000" pitchFamily="50" charset="-128"/>
                </a:rPr>
                <a:t>（国）</a:t>
              </a:r>
            </a:p>
          </p:txBody>
        </p:sp>
        <p:pic>
          <p:nvPicPr>
            <p:cNvPr id="28" name="図 27" descr="ダイアグラム&#10;&#10;自動的に生成された説明">
              <a:extLst>
                <a:ext uri="{FF2B5EF4-FFF2-40B4-BE49-F238E27FC236}">
                  <a16:creationId xmlns:a16="http://schemas.microsoft.com/office/drawing/2014/main" id="{876E5975-DD2D-67F0-AE31-7B698A54E05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915850" y="5013176"/>
              <a:ext cx="1335625" cy="1299499"/>
            </a:xfrm>
            <a:prstGeom prst="rect">
              <a:avLst/>
            </a:prstGeom>
          </p:spPr>
        </p:pic>
      </p:grpSp>
      <p:grpSp>
        <p:nvGrpSpPr>
          <p:cNvPr id="98" name="グループ化 97">
            <a:extLst>
              <a:ext uri="{FF2B5EF4-FFF2-40B4-BE49-F238E27FC236}">
                <a16:creationId xmlns:a16="http://schemas.microsoft.com/office/drawing/2014/main" id="{01A4A8D6-2CF7-2F9D-9F2A-B35B3B0C2676}"/>
              </a:ext>
            </a:extLst>
          </p:cNvPr>
          <p:cNvGrpSpPr/>
          <p:nvPr/>
        </p:nvGrpSpPr>
        <p:grpSpPr>
          <a:xfrm>
            <a:off x="259302" y="3250425"/>
            <a:ext cx="2842098" cy="1447658"/>
            <a:chOff x="259302" y="2971610"/>
            <a:chExt cx="2842098" cy="1447658"/>
          </a:xfrm>
        </p:grpSpPr>
        <p:sp>
          <p:nvSpPr>
            <p:cNvPr id="9" name="正方形/長方形 8">
              <a:extLst>
                <a:ext uri="{FF2B5EF4-FFF2-40B4-BE49-F238E27FC236}">
                  <a16:creationId xmlns:a16="http://schemas.microsoft.com/office/drawing/2014/main" id="{C670C920-4D16-0558-CDBF-6E00C7F719F6}"/>
                </a:ext>
              </a:extLst>
            </p:cNvPr>
            <p:cNvSpPr/>
            <p:nvPr/>
          </p:nvSpPr>
          <p:spPr bwMode="auto">
            <a:xfrm>
              <a:off x="259302" y="2971610"/>
              <a:ext cx="2592000" cy="1440000"/>
            </a:xfrm>
            <a:prstGeom prst="rect">
              <a:avLst/>
            </a:prstGeom>
            <a:solidFill>
              <a:schemeClr val="bg1"/>
            </a:solidFill>
            <a:ln w="22225">
              <a:solidFill>
                <a:srgbClr val="39B10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mn-lt"/>
                <a:ea typeface="+mn-ea"/>
              </a:endParaRPr>
            </a:p>
          </p:txBody>
        </p:sp>
        <p:sp>
          <p:nvSpPr>
            <p:cNvPr id="37" name="四角形: 角を丸くする 36">
              <a:extLst>
                <a:ext uri="{FF2B5EF4-FFF2-40B4-BE49-F238E27FC236}">
                  <a16:creationId xmlns:a16="http://schemas.microsoft.com/office/drawing/2014/main" id="{E91E3182-DF1B-FEA7-2FE0-DCB51759980A}"/>
                </a:ext>
              </a:extLst>
            </p:cNvPr>
            <p:cNvSpPr/>
            <p:nvPr/>
          </p:nvSpPr>
          <p:spPr bwMode="auto">
            <a:xfrm>
              <a:off x="311150" y="3045761"/>
              <a:ext cx="945835" cy="259745"/>
            </a:xfrm>
            <a:prstGeom prst="roundRect">
              <a:avLst>
                <a:gd name="adj" fmla="val 50000"/>
              </a:avLst>
            </a:prstGeom>
            <a:solidFill>
              <a:srgbClr val="44D012"/>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200" dirty="0">
                  <a:solidFill>
                    <a:schemeClr val="bg1"/>
                  </a:solidFill>
                  <a:latin typeface="HGPｺﾞｼｯｸE" panose="020B0900000000000000" pitchFamily="50" charset="-128"/>
                  <a:ea typeface="HGPｺﾞｼｯｸE" panose="020B0900000000000000" pitchFamily="50" charset="-128"/>
                </a:rPr>
                <a:t>お店</a:t>
              </a:r>
            </a:p>
          </p:txBody>
        </p:sp>
        <p:sp>
          <p:nvSpPr>
            <p:cNvPr id="44" name="テキスト ボックス 43">
              <a:extLst>
                <a:ext uri="{FF2B5EF4-FFF2-40B4-BE49-F238E27FC236}">
                  <a16:creationId xmlns:a16="http://schemas.microsoft.com/office/drawing/2014/main" id="{E3D14268-2915-22B9-2FBE-C91CF4CA5763}"/>
                </a:ext>
              </a:extLst>
            </p:cNvPr>
            <p:cNvSpPr txBox="1"/>
            <p:nvPr/>
          </p:nvSpPr>
          <p:spPr>
            <a:xfrm>
              <a:off x="259803" y="3405887"/>
              <a:ext cx="1431802" cy="676917"/>
            </a:xfrm>
            <a:prstGeom prst="rect">
              <a:avLst/>
            </a:prstGeom>
            <a:noFill/>
          </p:spPr>
          <p:txBody>
            <a:bodyPr wrap="none" rtlCol="0">
              <a:spAutoFit/>
            </a:bodyPr>
            <a:lstStyle/>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お店は、預かった</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消費税を</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まとめて納めます。</a:t>
              </a:r>
              <a:endParaRPr lang="en-US" altLang="ja-JP" sz="1200" dirty="0">
                <a:latin typeface="HGPｺﾞｼｯｸE" panose="020B0900000000000000" pitchFamily="50" charset="-128"/>
                <a:ea typeface="HGPｺﾞｼｯｸE" panose="020B0900000000000000" pitchFamily="50" charset="-128"/>
              </a:endParaRPr>
            </a:p>
          </p:txBody>
        </p:sp>
        <p:pic>
          <p:nvPicPr>
            <p:cNvPr id="31" name="図 30" descr="図形, カレンダー&#10;&#10;自動的に生成された説明">
              <a:extLst>
                <a:ext uri="{FF2B5EF4-FFF2-40B4-BE49-F238E27FC236}">
                  <a16:creationId xmlns:a16="http://schemas.microsoft.com/office/drawing/2014/main" id="{98E864FE-F5DE-6AC3-20B6-64E46071B54B}"/>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680491" y="3501007"/>
              <a:ext cx="1420909" cy="918261"/>
            </a:xfrm>
            <a:prstGeom prst="rect">
              <a:avLst/>
            </a:prstGeom>
          </p:spPr>
        </p:pic>
      </p:grpSp>
      <p:sp>
        <p:nvSpPr>
          <p:cNvPr id="19" name="テキスト ボックス 18">
            <a:extLst>
              <a:ext uri="{FF2B5EF4-FFF2-40B4-BE49-F238E27FC236}">
                <a16:creationId xmlns:a16="http://schemas.microsoft.com/office/drawing/2014/main" id="{F769790D-19F0-2565-9116-B229714CE72B}"/>
              </a:ext>
            </a:extLst>
          </p:cNvPr>
          <p:cNvSpPr txBox="1"/>
          <p:nvPr/>
        </p:nvSpPr>
        <p:spPr>
          <a:xfrm>
            <a:off x="194203" y="903492"/>
            <a:ext cx="2196435" cy="369332"/>
          </a:xfrm>
          <a:prstGeom prst="rect">
            <a:avLst/>
          </a:prstGeom>
          <a:noFill/>
        </p:spPr>
        <p:txBody>
          <a:bodyPr wrap="none" rtlCol="0">
            <a:spAutoFit/>
          </a:bodyPr>
          <a:lstStyle/>
          <a:p>
            <a:pPr>
              <a:spcBef>
                <a:spcPts val="0"/>
              </a:spcBef>
              <a:spcAft>
                <a:spcPts val="500"/>
              </a:spcAft>
            </a:pPr>
            <a:r>
              <a:rPr lang="ja-JP" altLang="en-US" dirty="0">
                <a:latin typeface="HGPｺﾞｼｯｸE" panose="020B0900000000000000" pitchFamily="50" charset="-128"/>
                <a:ea typeface="HGPｺﾞｼｯｸE" panose="020B0900000000000000" pitchFamily="50" charset="-128"/>
              </a:rPr>
              <a:t>税金の流れと納め方</a:t>
            </a:r>
          </a:p>
        </p:txBody>
      </p:sp>
      <p:sp>
        <p:nvSpPr>
          <p:cNvPr id="22" name="テキスト ボックス 21">
            <a:extLst>
              <a:ext uri="{FF2B5EF4-FFF2-40B4-BE49-F238E27FC236}">
                <a16:creationId xmlns:a16="http://schemas.microsoft.com/office/drawing/2014/main" id="{11C95EBD-AA0C-86A4-1107-651FEEB4657B}"/>
              </a:ext>
            </a:extLst>
          </p:cNvPr>
          <p:cNvSpPr txBox="1"/>
          <p:nvPr/>
        </p:nvSpPr>
        <p:spPr>
          <a:xfrm>
            <a:off x="1534579" y="854860"/>
            <a:ext cx="360996" cy="215444"/>
          </a:xfrm>
          <a:prstGeom prst="rect">
            <a:avLst/>
          </a:prstGeom>
          <a:noFill/>
        </p:spPr>
        <p:txBody>
          <a:bodyPr wrap="none" rtlCol="0">
            <a:spAutoFit/>
          </a:bodyPr>
          <a:lstStyle/>
          <a:p>
            <a:pPr>
              <a:spcBef>
                <a:spcPts val="0"/>
              </a:spcBef>
              <a:spcAft>
                <a:spcPts val="500"/>
              </a:spcAft>
            </a:pPr>
            <a:r>
              <a:rPr lang="ja-JP" altLang="en-US" sz="800" dirty="0">
                <a:latin typeface="HGPｺﾞｼｯｸE" panose="020B0900000000000000" pitchFamily="50" charset="-128"/>
                <a:ea typeface="HGPｺﾞｼｯｸE" panose="020B0900000000000000" pitchFamily="50" charset="-128"/>
              </a:rPr>
              <a:t>おさ</a:t>
            </a:r>
          </a:p>
        </p:txBody>
      </p:sp>
      <p:sp>
        <p:nvSpPr>
          <p:cNvPr id="71" name="テキスト ボックス 70">
            <a:extLst>
              <a:ext uri="{FF2B5EF4-FFF2-40B4-BE49-F238E27FC236}">
                <a16:creationId xmlns:a16="http://schemas.microsoft.com/office/drawing/2014/main" id="{2FD75887-E273-42A6-8D19-96CA2D2E3F61}"/>
              </a:ext>
            </a:extLst>
          </p:cNvPr>
          <p:cNvSpPr txBox="1"/>
          <p:nvPr/>
        </p:nvSpPr>
        <p:spPr>
          <a:xfrm>
            <a:off x="326582" y="2420888"/>
            <a:ext cx="346570" cy="169277"/>
          </a:xfrm>
          <a:prstGeom prst="rect">
            <a:avLst/>
          </a:prstGeom>
          <a:noFill/>
        </p:spPr>
        <p:txBody>
          <a:bodyPr wrap="none" rtlCol="0">
            <a:spAutoFit/>
          </a:bodyPr>
          <a:lstStyle/>
          <a:p>
            <a:pPr rtl="0">
              <a:spcBef>
                <a:spcPts val="0"/>
              </a:spcBef>
              <a:spcAft>
                <a:spcPts val="500"/>
              </a:spcAft>
            </a:pPr>
            <a:r>
              <a:rPr lang="ja-JP" altLang="en-US" sz="500" dirty="0">
                <a:latin typeface="HGPｺﾞｼｯｸE" panose="020B0900000000000000" pitchFamily="50" charset="-128"/>
                <a:ea typeface="HGPｺﾞｼｯｸE" panose="020B0900000000000000" pitchFamily="50" charset="-128"/>
              </a:rPr>
              <a:t>しはら</a:t>
            </a:r>
            <a:endParaRPr lang="ja-JP" altLang="en-US" sz="500" b="0" dirty="0">
              <a:effectLst/>
              <a:latin typeface="HGPｺﾞｼｯｸE" panose="020B0900000000000000" pitchFamily="50" charset="-128"/>
              <a:ea typeface="HGPｺﾞｼｯｸE" panose="020B0900000000000000" pitchFamily="50" charset="-128"/>
            </a:endParaRPr>
          </a:p>
        </p:txBody>
      </p:sp>
      <p:sp>
        <p:nvSpPr>
          <p:cNvPr id="67" name="テキスト ボックス 66">
            <a:extLst>
              <a:ext uri="{FF2B5EF4-FFF2-40B4-BE49-F238E27FC236}">
                <a16:creationId xmlns:a16="http://schemas.microsoft.com/office/drawing/2014/main" id="{41812C5E-468F-4596-B6FD-3784E60D6C75}"/>
              </a:ext>
            </a:extLst>
          </p:cNvPr>
          <p:cNvSpPr txBox="1"/>
          <p:nvPr/>
        </p:nvSpPr>
        <p:spPr>
          <a:xfrm>
            <a:off x="7186909" y="1255457"/>
            <a:ext cx="360996" cy="215444"/>
          </a:xfrm>
          <a:prstGeom prst="rect">
            <a:avLst/>
          </a:prstGeom>
          <a:noFill/>
        </p:spPr>
        <p:txBody>
          <a:bodyPr wrap="none" rtlCol="0">
            <a:spAutoFit/>
          </a:bodyPr>
          <a:lstStyle/>
          <a:p>
            <a:pPr>
              <a:spcBef>
                <a:spcPts val="0"/>
              </a:spcBef>
              <a:spcAft>
                <a:spcPts val="500"/>
              </a:spcAft>
            </a:pPr>
            <a:r>
              <a:rPr lang="ja-JP" altLang="en-US" sz="800" dirty="0">
                <a:latin typeface="HGPｺﾞｼｯｸE" panose="020B0900000000000000" pitchFamily="50" charset="-128"/>
                <a:ea typeface="HGPｺﾞｼｯｸE" panose="020B0900000000000000" pitchFamily="50" charset="-128"/>
              </a:rPr>
              <a:t>つと</a:t>
            </a:r>
          </a:p>
        </p:txBody>
      </p:sp>
      <p:sp>
        <p:nvSpPr>
          <p:cNvPr id="68" name="テキスト ボックス 67">
            <a:extLst>
              <a:ext uri="{FF2B5EF4-FFF2-40B4-BE49-F238E27FC236}">
                <a16:creationId xmlns:a16="http://schemas.microsoft.com/office/drawing/2014/main" id="{9B50520D-8ECE-4FF1-B389-237F58F02FF6}"/>
              </a:ext>
            </a:extLst>
          </p:cNvPr>
          <p:cNvSpPr txBox="1"/>
          <p:nvPr/>
        </p:nvSpPr>
        <p:spPr>
          <a:xfrm>
            <a:off x="784067" y="3597021"/>
            <a:ext cx="306494" cy="169277"/>
          </a:xfrm>
          <a:prstGeom prst="rect">
            <a:avLst/>
          </a:prstGeom>
          <a:noFill/>
        </p:spPr>
        <p:txBody>
          <a:bodyPr wrap="none" rtlCol="0">
            <a:spAutoFit/>
          </a:bodyPr>
          <a:lstStyle/>
          <a:p>
            <a:pPr rtl="0">
              <a:spcBef>
                <a:spcPts val="0"/>
              </a:spcBef>
              <a:spcAft>
                <a:spcPts val="500"/>
              </a:spcAft>
            </a:pPr>
            <a:r>
              <a:rPr lang="ja-JP" altLang="en-US" sz="500" dirty="0">
                <a:latin typeface="HGPｺﾞｼｯｸE" panose="020B0900000000000000" pitchFamily="50" charset="-128"/>
                <a:ea typeface="HGPｺﾞｼｯｸE" panose="020B0900000000000000" pitchFamily="50" charset="-128"/>
              </a:rPr>
              <a:t>あず</a:t>
            </a:r>
            <a:endParaRPr lang="ja-JP" altLang="en-US" sz="500" b="0" dirty="0">
              <a:effectLst/>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3616116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nodeType="withEffect">
                                  <p:stCondLst>
                                    <p:cond delay="0"/>
                                  </p:stCondLst>
                                  <p:childTnLst>
                                    <p:set>
                                      <p:cBhvr>
                                        <p:cTn id="12" dur="1" fill="hold">
                                          <p:stCondLst>
                                            <p:cond delay="0"/>
                                          </p:stCondLst>
                                        </p:cTn>
                                        <p:tgtEl>
                                          <p:spTgt spid="94"/>
                                        </p:tgtEl>
                                        <p:attrNameLst>
                                          <p:attrName>style.visibility</p:attrName>
                                        </p:attrNameLst>
                                      </p:cBhvr>
                                      <p:to>
                                        <p:strVal val="visible"/>
                                      </p:to>
                                    </p:set>
                                    <p:animEffect transition="in" filter="fade">
                                      <p:cBhvr>
                                        <p:cTn id="13" dur="500"/>
                                        <p:tgtEl>
                                          <p:spTgt spid="9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1"/>
                                        </p:tgtEl>
                                        <p:attrNameLst>
                                          <p:attrName>style.visibility</p:attrName>
                                        </p:attrNameLst>
                                      </p:cBhvr>
                                      <p:to>
                                        <p:strVal val="visible"/>
                                      </p:to>
                                    </p:set>
                                    <p:animEffect transition="in" filter="fade">
                                      <p:cBhvr>
                                        <p:cTn id="16" dur="500"/>
                                        <p:tgtEl>
                                          <p:spTgt spid="71"/>
                                        </p:tgtEl>
                                      </p:cBhvr>
                                    </p:animEffect>
                                  </p:childTnLst>
                                </p:cTn>
                              </p:par>
                              <p:par>
                                <p:cTn id="17" presetID="10" presetClass="entr" presetSubtype="0" fill="hold" nodeType="withEffect">
                                  <p:stCondLst>
                                    <p:cond delay="0"/>
                                  </p:stCondLst>
                                  <p:childTnLst>
                                    <p:set>
                                      <p:cBhvr>
                                        <p:cTn id="18" dur="1" fill="hold">
                                          <p:stCondLst>
                                            <p:cond delay="0"/>
                                          </p:stCondLst>
                                        </p:cTn>
                                        <p:tgtEl>
                                          <p:spTgt spid="95"/>
                                        </p:tgtEl>
                                        <p:attrNameLst>
                                          <p:attrName>style.visibility</p:attrName>
                                        </p:attrNameLst>
                                      </p:cBhvr>
                                      <p:to>
                                        <p:strVal val="visible"/>
                                      </p:to>
                                    </p:set>
                                    <p:animEffect transition="in" filter="fade">
                                      <p:cBhvr>
                                        <p:cTn id="19" dur="500"/>
                                        <p:tgtEl>
                                          <p:spTgt spid="95"/>
                                        </p:tgtEl>
                                      </p:cBhvr>
                                    </p:animEffect>
                                  </p:childTnLst>
                                </p:cTn>
                              </p:par>
                              <p:par>
                                <p:cTn id="20" presetID="10" presetClass="entr" presetSubtype="0" fill="hold" nodeType="withEffect">
                                  <p:stCondLst>
                                    <p:cond delay="0"/>
                                  </p:stCondLst>
                                  <p:childTnLst>
                                    <p:set>
                                      <p:cBhvr>
                                        <p:cTn id="21" dur="1" fill="hold">
                                          <p:stCondLst>
                                            <p:cond delay="0"/>
                                          </p:stCondLst>
                                        </p:cTn>
                                        <p:tgtEl>
                                          <p:spTgt spid="96"/>
                                        </p:tgtEl>
                                        <p:attrNameLst>
                                          <p:attrName>style.visibility</p:attrName>
                                        </p:attrNameLst>
                                      </p:cBhvr>
                                      <p:to>
                                        <p:strVal val="visible"/>
                                      </p:to>
                                    </p:set>
                                    <p:animEffect transition="in" filter="fade">
                                      <p:cBhvr>
                                        <p:cTn id="22" dur="500"/>
                                        <p:tgtEl>
                                          <p:spTgt spid="96"/>
                                        </p:tgtEl>
                                      </p:cBhvr>
                                    </p:animEffect>
                                  </p:childTnLst>
                                </p:cTn>
                              </p:par>
                              <p:par>
                                <p:cTn id="23" presetID="22" presetClass="entr" presetSubtype="1" fill="hold" nodeType="withEffect">
                                  <p:stCondLst>
                                    <p:cond delay="0"/>
                                  </p:stCondLst>
                                  <p:childTnLst>
                                    <p:set>
                                      <p:cBhvr>
                                        <p:cTn id="24" dur="1" fill="hold">
                                          <p:stCondLst>
                                            <p:cond delay="0"/>
                                          </p:stCondLst>
                                        </p:cTn>
                                        <p:tgtEl>
                                          <p:spTgt spid="97"/>
                                        </p:tgtEl>
                                        <p:attrNameLst>
                                          <p:attrName>style.visibility</p:attrName>
                                        </p:attrNameLst>
                                      </p:cBhvr>
                                      <p:to>
                                        <p:strVal val="visible"/>
                                      </p:to>
                                    </p:set>
                                    <p:animEffect transition="in" filter="wipe(up)">
                                      <p:cBhvr>
                                        <p:cTn id="25" dur="500"/>
                                        <p:tgtEl>
                                          <p:spTgt spid="97"/>
                                        </p:tgtEl>
                                      </p:cBhvr>
                                    </p:animEffect>
                                  </p:childTnLst>
                                </p:cTn>
                              </p:par>
                              <p:par>
                                <p:cTn id="26" presetID="10" presetClass="entr" presetSubtype="0" fill="hold" nodeType="withEffect">
                                  <p:stCondLst>
                                    <p:cond delay="0"/>
                                  </p:stCondLst>
                                  <p:childTnLst>
                                    <p:set>
                                      <p:cBhvr>
                                        <p:cTn id="27" dur="1" fill="hold">
                                          <p:stCondLst>
                                            <p:cond delay="0"/>
                                          </p:stCondLst>
                                        </p:cTn>
                                        <p:tgtEl>
                                          <p:spTgt spid="98"/>
                                        </p:tgtEl>
                                        <p:attrNameLst>
                                          <p:attrName>style.visibility</p:attrName>
                                        </p:attrNameLst>
                                      </p:cBhvr>
                                      <p:to>
                                        <p:strVal val="visible"/>
                                      </p:to>
                                    </p:set>
                                    <p:animEffect transition="in" filter="fade">
                                      <p:cBhvr>
                                        <p:cTn id="28" dur="500"/>
                                        <p:tgtEl>
                                          <p:spTgt spid="98"/>
                                        </p:tgtEl>
                                      </p:cBhvr>
                                    </p:animEffect>
                                  </p:childTnLst>
                                </p:cTn>
                              </p:par>
                              <p:par>
                                <p:cTn id="29" presetID="10" presetClass="entr" presetSubtype="0" fill="hold" nodeType="withEffect">
                                  <p:stCondLst>
                                    <p:cond delay="0"/>
                                  </p:stCondLst>
                                  <p:childTnLst>
                                    <p:set>
                                      <p:cBhvr>
                                        <p:cTn id="30" dur="1" fill="hold">
                                          <p:stCondLst>
                                            <p:cond delay="0"/>
                                          </p:stCondLst>
                                        </p:cTn>
                                        <p:tgtEl>
                                          <p:spTgt spid="99"/>
                                        </p:tgtEl>
                                        <p:attrNameLst>
                                          <p:attrName>style.visibility</p:attrName>
                                        </p:attrNameLst>
                                      </p:cBhvr>
                                      <p:to>
                                        <p:strVal val="visible"/>
                                      </p:to>
                                    </p:set>
                                    <p:animEffect transition="in" filter="fade">
                                      <p:cBhvr>
                                        <p:cTn id="31" dur="500"/>
                                        <p:tgtEl>
                                          <p:spTgt spid="99"/>
                                        </p:tgtEl>
                                      </p:cBhvr>
                                    </p:animEffect>
                                  </p:childTnLst>
                                </p:cTn>
                              </p:par>
                              <p:par>
                                <p:cTn id="32" presetID="22" presetClass="entr" presetSubtype="1" fill="hold" nodeType="withEffect">
                                  <p:stCondLst>
                                    <p:cond delay="0"/>
                                  </p:stCondLst>
                                  <p:childTnLst>
                                    <p:set>
                                      <p:cBhvr>
                                        <p:cTn id="33" dur="1" fill="hold">
                                          <p:stCondLst>
                                            <p:cond delay="0"/>
                                          </p:stCondLst>
                                        </p:cTn>
                                        <p:tgtEl>
                                          <p:spTgt spid="100"/>
                                        </p:tgtEl>
                                        <p:attrNameLst>
                                          <p:attrName>style.visibility</p:attrName>
                                        </p:attrNameLst>
                                      </p:cBhvr>
                                      <p:to>
                                        <p:strVal val="visible"/>
                                      </p:to>
                                    </p:set>
                                    <p:animEffect transition="in" filter="wipe(up)">
                                      <p:cBhvr>
                                        <p:cTn id="34" dur="500"/>
                                        <p:tgtEl>
                                          <p:spTgt spid="100"/>
                                        </p:tgtEl>
                                      </p:cBhvr>
                                    </p:animEffect>
                                  </p:childTnLst>
                                </p:cTn>
                              </p:par>
                              <p:par>
                                <p:cTn id="35" presetID="22" presetClass="entr" presetSubtype="1" fill="hold" nodeType="with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wipe(up)">
                                      <p:cBhvr>
                                        <p:cTn id="37" dur="500"/>
                                        <p:tgtEl>
                                          <p:spTgt spid="70"/>
                                        </p:tgtEl>
                                      </p:cBhvr>
                                    </p:animEffect>
                                  </p:childTnLst>
                                </p:cTn>
                              </p:par>
                              <p:par>
                                <p:cTn id="38" presetID="10" presetClass="entr" presetSubtype="0" fill="hold" nodeType="withEffect">
                                  <p:stCondLst>
                                    <p:cond delay="0"/>
                                  </p:stCondLst>
                                  <p:childTnLst>
                                    <p:set>
                                      <p:cBhvr>
                                        <p:cTn id="39" dur="1" fill="hold">
                                          <p:stCondLst>
                                            <p:cond delay="0"/>
                                          </p:stCondLst>
                                        </p:cTn>
                                        <p:tgtEl>
                                          <p:spTgt spid="103"/>
                                        </p:tgtEl>
                                        <p:attrNameLst>
                                          <p:attrName>style.visibility</p:attrName>
                                        </p:attrNameLst>
                                      </p:cBhvr>
                                      <p:to>
                                        <p:strVal val="visible"/>
                                      </p:to>
                                    </p:set>
                                    <p:animEffect transition="in" filter="fade">
                                      <p:cBhvr>
                                        <p:cTn id="40" dur="500"/>
                                        <p:tgtEl>
                                          <p:spTgt spid="103"/>
                                        </p:tgtEl>
                                      </p:cBhvr>
                                    </p:animEffect>
                                  </p:childTnLst>
                                </p:cTn>
                              </p:par>
                              <p:par>
                                <p:cTn id="41" presetID="10" presetClass="entr" presetSubtype="0" fill="hold" nodeType="withEffect">
                                  <p:stCondLst>
                                    <p:cond delay="0"/>
                                  </p:stCondLst>
                                  <p:childTnLst>
                                    <p:set>
                                      <p:cBhvr>
                                        <p:cTn id="42" dur="1" fill="hold">
                                          <p:stCondLst>
                                            <p:cond delay="0"/>
                                          </p:stCondLst>
                                        </p:cTn>
                                        <p:tgtEl>
                                          <p:spTgt spid="104"/>
                                        </p:tgtEl>
                                        <p:attrNameLst>
                                          <p:attrName>style.visibility</p:attrName>
                                        </p:attrNameLst>
                                      </p:cBhvr>
                                      <p:to>
                                        <p:strVal val="visible"/>
                                      </p:to>
                                    </p:set>
                                    <p:animEffect transition="in" filter="fade">
                                      <p:cBhvr>
                                        <p:cTn id="43" dur="500"/>
                                        <p:tgtEl>
                                          <p:spTgt spid="104"/>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67"/>
                                        </p:tgtEl>
                                        <p:attrNameLst>
                                          <p:attrName>style.visibility</p:attrName>
                                        </p:attrNameLst>
                                      </p:cBhvr>
                                      <p:to>
                                        <p:strVal val="visible"/>
                                      </p:to>
                                    </p:set>
                                    <p:animEffect transition="in" filter="fade">
                                      <p:cBhvr>
                                        <p:cTn id="46" dur="500"/>
                                        <p:tgtEl>
                                          <p:spTgt spid="67"/>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fade">
                                      <p:cBhvr>
                                        <p:cTn id="49"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71" grpId="0"/>
      <p:bldP spid="67" grpId="0"/>
      <p:bldP spid="6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スライド番号プレースホルダー 10">
            <a:extLst>
              <a:ext uri="{FF2B5EF4-FFF2-40B4-BE49-F238E27FC236}">
                <a16:creationId xmlns:a16="http://schemas.microsoft.com/office/drawing/2014/main" id="{3BF00524-B352-EF46-039B-CCDECB57BE3C}"/>
              </a:ext>
            </a:extLst>
          </p:cNvPr>
          <p:cNvSpPr>
            <a:spLocks noGrp="1"/>
          </p:cNvSpPr>
          <p:nvPr>
            <p:ph type="sldNum" sz="quarter" idx="4"/>
          </p:nvPr>
        </p:nvSpPr>
        <p:spPr/>
        <p:txBody>
          <a:bodyPr/>
          <a:lstStyle/>
          <a:p>
            <a:pPr>
              <a:defRPr/>
            </a:pPr>
            <a:fld id="{B4FF24B8-A4B8-4B7E-AA3A-FE4BA14E6524}" type="slidenum">
              <a:rPr lang="en-US" altLang="ja-JP" smtClean="0"/>
              <a:pPr>
                <a:defRPr/>
              </a:pPr>
              <a:t>6</a:t>
            </a:fld>
            <a:endParaRPr lang="en-US" altLang="ja-JP"/>
          </a:p>
        </p:txBody>
      </p:sp>
      <p:pic>
        <p:nvPicPr>
          <p:cNvPr id="13" name="図 12">
            <a:extLst>
              <a:ext uri="{FF2B5EF4-FFF2-40B4-BE49-F238E27FC236}">
                <a16:creationId xmlns:a16="http://schemas.microsoft.com/office/drawing/2014/main" id="{872C2F75-1AB5-DF51-D9C0-0D035C26844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79387" y="1593863"/>
            <a:ext cx="8785225" cy="4630596"/>
          </a:xfrm>
          <a:prstGeom prst="rect">
            <a:avLst/>
          </a:prstGeom>
          <a:ln>
            <a:noFill/>
          </a:ln>
        </p:spPr>
      </p:pic>
      <p:sp>
        <p:nvSpPr>
          <p:cNvPr id="15" name="テキスト ボックス 14">
            <a:extLst>
              <a:ext uri="{FF2B5EF4-FFF2-40B4-BE49-F238E27FC236}">
                <a16:creationId xmlns:a16="http://schemas.microsoft.com/office/drawing/2014/main" id="{0C37E381-970B-EE52-6DBF-AE27F37BB308}"/>
              </a:ext>
            </a:extLst>
          </p:cNvPr>
          <p:cNvSpPr txBox="1"/>
          <p:nvPr/>
        </p:nvSpPr>
        <p:spPr>
          <a:xfrm>
            <a:off x="107504" y="985883"/>
            <a:ext cx="8935094" cy="386837"/>
          </a:xfrm>
          <a:prstGeom prst="rect">
            <a:avLst/>
          </a:prstGeom>
          <a:noFill/>
        </p:spPr>
        <p:txBody>
          <a:bodyPr wrap="square" rtlCol="0">
            <a:spAutoFit/>
          </a:bodyPr>
          <a:lstStyle/>
          <a:p>
            <a:pPr>
              <a:lnSpc>
                <a:spcPct val="123000"/>
              </a:lnSpc>
            </a:pPr>
            <a:r>
              <a:rPr kumimoji="1" lang="ja-JP" altLang="en-US" dirty="0">
                <a:solidFill>
                  <a:srgbClr val="F25044"/>
                </a:solidFill>
                <a:latin typeface="HGPｺﾞｼｯｸE" panose="020B0900000000000000" pitchFamily="50" charset="-128"/>
                <a:ea typeface="HGPｺﾞｼｯｸE" panose="020B0900000000000000" pitchFamily="50" charset="-128"/>
              </a:rPr>
              <a:t>次の街の絵の中で、税金を使って建てられたり、運営されたりしている施設はどれでしょう？ </a:t>
            </a:r>
          </a:p>
        </p:txBody>
      </p:sp>
      <p:sp>
        <p:nvSpPr>
          <p:cNvPr id="17" name="Text Box 12">
            <a:extLst>
              <a:ext uri="{FF2B5EF4-FFF2-40B4-BE49-F238E27FC236}">
                <a16:creationId xmlns:a16="http://schemas.microsoft.com/office/drawing/2014/main" id="{344095B0-7697-F425-04B3-5418062B64D0}"/>
              </a:ext>
            </a:extLst>
          </p:cNvPr>
          <p:cNvSpPr txBox="1">
            <a:spLocks noChangeArrowheads="1"/>
          </p:cNvSpPr>
          <p:nvPr/>
        </p:nvSpPr>
        <p:spPr bwMode="auto">
          <a:xfrm>
            <a:off x="843129" y="75788"/>
            <a:ext cx="592502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dirty="0">
                <a:solidFill>
                  <a:srgbClr val="FFFFFF"/>
                </a:solidFill>
                <a:latin typeface="HGPｺﾞｼｯｸE" panose="020B0900000000000000" pitchFamily="50" charset="-128"/>
                <a:ea typeface="HGPｺﾞｼｯｸE" panose="020B0900000000000000" pitchFamily="50" charset="-128"/>
              </a:rPr>
              <a:t>税金は何のためにあるのだろうか</a:t>
            </a:r>
          </a:p>
        </p:txBody>
      </p:sp>
      <p:sp>
        <p:nvSpPr>
          <p:cNvPr id="32" name="正方形/長方形 31">
            <a:extLst>
              <a:ext uri="{FF2B5EF4-FFF2-40B4-BE49-F238E27FC236}">
                <a16:creationId xmlns:a16="http://schemas.microsoft.com/office/drawing/2014/main" id="{B698B718-6AB9-463B-8BAC-397C1B7B4B44}"/>
              </a:ext>
            </a:extLst>
          </p:cNvPr>
          <p:cNvSpPr/>
          <p:nvPr/>
        </p:nvSpPr>
        <p:spPr>
          <a:xfrm>
            <a:off x="7581918" y="5745989"/>
            <a:ext cx="764483" cy="363600"/>
          </a:xfrm>
          <a:prstGeom prst="rect">
            <a:avLst/>
          </a:prstGeom>
          <a:solidFill>
            <a:srgbClr val="D12525"/>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bg1"/>
                </a:solidFill>
                <a:latin typeface="HGPｺﾞｼｯｸE" panose="020B0900000000000000" pitchFamily="50" charset="-128"/>
                <a:ea typeface="HGPｺﾞｼｯｸE" panose="020B0900000000000000" pitchFamily="50" charset="-128"/>
              </a:rPr>
              <a:t>交番</a:t>
            </a:r>
          </a:p>
        </p:txBody>
      </p:sp>
      <p:sp>
        <p:nvSpPr>
          <p:cNvPr id="33" name="正方形/長方形 32">
            <a:extLst>
              <a:ext uri="{FF2B5EF4-FFF2-40B4-BE49-F238E27FC236}">
                <a16:creationId xmlns:a16="http://schemas.microsoft.com/office/drawing/2014/main" id="{03FA537D-6034-CDD9-3651-5FAF578BB39D}"/>
              </a:ext>
            </a:extLst>
          </p:cNvPr>
          <p:cNvSpPr/>
          <p:nvPr/>
        </p:nvSpPr>
        <p:spPr>
          <a:xfrm>
            <a:off x="6578937" y="4518620"/>
            <a:ext cx="983638" cy="363600"/>
          </a:xfrm>
          <a:prstGeom prst="rect">
            <a:avLst/>
          </a:prstGeom>
          <a:solidFill>
            <a:srgbClr val="D12525"/>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bg1"/>
                </a:solidFill>
                <a:latin typeface="HGPｺﾞｼｯｸE" panose="020B0900000000000000" pitchFamily="50" charset="-128"/>
                <a:ea typeface="HGPｺﾞｼｯｸE" panose="020B0900000000000000" pitchFamily="50" charset="-128"/>
              </a:rPr>
              <a:t>市役所</a:t>
            </a:r>
          </a:p>
        </p:txBody>
      </p:sp>
      <p:sp>
        <p:nvSpPr>
          <p:cNvPr id="35" name="正方形/長方形 34">
            <a:extLst>
              <a:ext uri="{FF2B5EF4-FFF2-40B4-BE49-F238E27FC236}">
                <a16:creationId xmlns:a16="http://schemas.microsoft.com/office/drawing/2014/main" id="{B45DF9ED-2216-E619-8731-616CB771C8D7}"/>
              </a:ext>
            </a:extLst>
          </p:cNvPr>
          <p:cNvSpPr/>
          <p:nvPr/>
        </p:nvSpPr>
        <p:spPr>
          <a:xfrm>
            <a:off x="4131938" y="5666185"/>
            <a:ext cx="764483" cy="363600"/>
          </a:xfrm>
          <a:prstGeom prst="rect">
            <a:avLst/>
          </a:prstGeom>
          <a:solidFill>
            <a:srgbClr val="D12525"/>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bg1"/>
                </a:solidFill>
                <a:latin typeface="HGPｺﾞｼｯｸE" panose="020B0900000000000000" pitchFamily="50" charset="-128"/>
                <a:ea typeface="HGPｺﾞｼｯｸE" panose="020B0900000000000000" pitchFamily="50" charset="-128"/>
              </a:rPr>
              <a:t>公園</a:t>
            </a:r>
          </a:p>
        </p:txBody>
      </p:sp>
      <p:sp>
        <p:nvSpPr>
          <p:cNvPr id="36" name="正方形/長方形 35">
            <a:extLst>
              <a:ext uri="{FF2B5EF4-FFF2-40B4-BE49-F238E27FC236}">
                <a16:creationId xmlns:a16="http://schemas.microsoft.com/office/drawing/2014/main" id="{DCAC7FE3-82CF-B2A7-C15E-C32DD6ACB0F6}"/>
              </a:ext>
            </a:extLst>
          </p:cNvPr>
          <p:cNvSpPr/>
          <p:nvPr/>
        </p:nvSpPr>
        <p:spPr>
          <a:xfrm>
            <a:off x="4055896" y="2747341"/>
            <a:ext cx="983638" cy="363600"/>
          </a:xfrm>
          <a:prstGeom prst="rect">
            <a:avLst/>
          </a:prstGeom>
          <a:solidFill>
            <a:srgbClr val="D12525"/>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bg1"/>
                </a:solidFill>
                <a:latin typeface="HGPｺﾞｼｯｸE" panose="020B0900000000000000" pitchFamily="50" charset="-128"/>
                <a:ea typeface="HGPｺﾞｼｯｸE" panose="020B0900000000000000" pitchFamily="50" charset="-128"/>
              </a:rPr>
              <a:t>小学校</a:t>
            </a:r>
          </a:p>
        </p:txBody>
      </p:sp>
      <p:sp>
        <p:nvSpPr>
          <p:cNvPr id="37" name="正方形/長方形 36">
            <a:extLst>
              <a:ext uri="{FF2B5EF4-FFF2-40B4-BE49-F238E27FC236}">
                <a16:creationId xmlns:a16="http://schemas.microsoft.com/office/drawing/2014/main" id="{BCCB47E1-6F3F-ABD8-0A0A-0449B0EFD6CC}"/>
              </a:ext>
            </a:extLst>
          </p:cNvPr>
          <p:cNvSpPr/>
          <p:nvPr/>
        </p:nvSpPr>
        <p:spPr>
          <a:xfrm>
            <a:off x="2595494" y="3797899"/>
            <a:ext cx="983638" cy="363600"/>
          </a:xfrm>
          <a:prstGeom prst="rect">
            <a:avLst/>
          </a:prstGeom>
          <a:solidFill>
            <a:srgbClr val="D12525"/>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bg1"/>
                </a:solidFill>
                <a:latin typeface="HGPｺﾞｼｯｸE" panose="020B0900000000000000" pitchFamily="50" charset="-128"/>
                <a:ea typeface="HGPｺﾞｼｯｸE" panose="020B0900000000000000" pitchFamily="50" charset="-128"/>
              </a:rPr>
              <a:t>信号機</a:t>
            </a:r>
          </a:p>
        </p:txBody>
      </p:sp>
      <p:sp>
        <p:nvSpPr>
          <p:cNvPr id="38" name="正方形/長方形 37">
            <a:extLst>
              <a:ext uri="{FF2B5EF4-FFF2-40B4-BE49-F238E27FC236}">
                <a16:creationId xmlns:a16="http://schemas.microsoft.com/office/drawing/2014/main" id="{1067707A-D47C-E5A0-B7D8-8CC06C0FA842}"/>
              </a:ext>
            </a:extLst>
          </p:cNvPr>
          <p:cNvSpPr/>
          <p:nvPr/>
        </p:nvSpPr>
        <p:spPr>
          <a:xfrm>
            <a:off x="871265" y="2383741"/>
            <a:ext cx="1399042" cy="363600"/>
          </a:xfrm>
          <a:prstGeom prst="rect">
            <a:avLst/>
          </a:prstGeom>
          <a:solidFill>
            <a:srgbClr val="D12525"/>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bg1"/>
                </a:solidFill>
                <a:latin typeface="HGPｺﾞｼｯｸE" panose="020B0900000000000000" pitchFamily="50" charset="-128"/>
                <a:ea typeface="HGPｺﾞｼｯｸE" panose="020B0900000000000000" pitchFamily="50" charset="-128"/>
              </a:rPr>
              <a:t>市民病院</a:t>
            </a:r>
          </a:p>
        </p:txBody>
      </p:sp>
      <p:sp>
        <p:nvSpPr>
          <p:cNvPr id="39" name="正方形/長方形 38">
            <a:extLst>
              <a:ext uri="{FF2B5EF4-FFF2-40B4-BE49-F238E27FC236}">
                <a16:creationId xmlns:a16="http://schemas.microsoft.com/office/drawing/2014/main" id="{EC196589-05B9-6FE3-9AEF-C9DBFA031B9E}"/>
              </a:ext>
            </a:extLst>
          </p:cNvPr>
          <p:cNvSpPr/>
          <p:nvPr/>
        </p:nvSpPr>
        <p:spPr>
          <a:xfrm>
            <a:off x="6942749" y="2323405"/>
            <a:ext cx="1476010" cy="363600"/>
          </a:xfrm>
          <a:prstGeom prst="rect">
            <a:avLst/>
          </a:prstGeom>
          <a:solidFill>
            <a:srgbClr val="D12525"/>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bg1"/>
                </a:solidFill>
                <a:latin typeface="HGPｺﾞｼｯｸE" panose="020B0900000000000000" pitchFamily="50" charset="-128"/>
                <a:ea typeface="HGPｺﾞｼｯｸE" panose="020B0900000000000000" pitchFamily="50" charset="-128"/>
              </a:rPr>
              <a:t>ごみ処理場</a:t>
            </a:r>
          </a:p>
        </p:txBody>
      </p:sp>
      <p:sp>
        <p:nvSpPr>
          <p:cNvPr id="19" name="正方形/長方形 18">
            <a:extLst>
              <a:ext uri="{FF2B5EF4-FFF2-40B4-BE49-F238E27FC236}">
                <a16:creationId xmlns:a16="http://schemas.microsoft.com/office/drawing/2014/main" id="{459245C8-586C-D20E-3C87-8E52C912F754}"/>
              </a:ext>
            </a:extLst>
          </p:cNvPr>
          <p:cNvSpPr/>
          <p:nvPr/>
        </p:nvSpPr>
        <p:spPr>
          <a:xfrm>
            <a:off x="2482746" y="1880571"/>
            <a:ext cx="759999" cy="363719"/>
          </a:xfrm>
          <a:prstGeom prst="rect">
            <a:avLst/>
          </a:prstGeom>
          <a:solidFill>
            <a:schemeClr val="bg1"/>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ysClr val="windowText" lastClr="000000"/>
                </a:solidFill>
                <a:latin typeface="HGPｺﾞｼｯｸE" panose="020B0900000000000000" pitchFamily="50" charset="-128"/>
                <a:ea typeface="HGPｺﾞｼｯｸE" panose="020B0900000000000000" pitchFamily="50" charset="-128"/>
              </a:rPr>
              <a:t>会社</a:t>
            </a:r>
            <a:endParaRPr kumimoji="1" lang="ja-JP" altLang="en-US" sz="2000" dirty="0">
              <a:solidFill>
                <a:sysClr val="windowText" lastClr="000000"/>
              </a:solidFill>
              <a:latin typeface="HGPｺﾞｼｯｸE" panose="020B0900000000000000" pitchFamily="50" charset="-128"/>
              <a:ea typeface="HGPｺﾞｼｯｸE" panose="020B0900000000000000" pitchFamily="50" charset="-128"/>
            </a:endParaRPr>
          </a:p>
        </p:txBody>
      </p:sp>
      <p:sp>
        <p:nvSpPr>
          <p:cNvPr id="22" name="正方形/長方形 21">
            <a:extLst>
              <a:ext uri="{FF2B5EF4-FFF2-40B4-BE49-F238E27FC236}">
                <a16:creationId xmlns:a16="http://schemas.microsoft.com/office/drawing/2014/main" id="{EBA18306-2237-77C8-91E5-35DAADD2631D}"/>
              </a:ext>
            </a:extLst>
          </p:cNvPr>
          <p:cNvSpPr/>
          <p:nvPr/>
        </p:nvSpPr>
        <p:spPr>
          <a:xfrm>
            <a:off x="5643721" y="3667595"/>
            <a:ext cx="764483" cy="363600"/>
          </a:xfrm>
          <a:prstGeom prst="rect">
            <a:avLst/>
          </a:prstGeom>
          <a:solidFill>
            <a:schemeClr val="bg1"/>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ysClr val="windowText" lastClr="000000"/>
                </a:solidFill>
                <a:latin typeface="HGPｺﾞｼｯｸE" panose="020B0900000000000000" pitchFamily="50" charset="-128"/>
                <a:ea typeface="HGPｺﾞｼｯｸE" panose="020B0900000000000000" pitchFamily="50" charset="-128"/>
              </a:rPr>
              <a:t>銀行</a:t>
            </a:r>
          </a:p>
        </p:txBody>
      </p:sp>
      <p:sp>
        <p:nvSpPr>
          <p:cNvPr id="20" name="正方形/長方形 19">
            <a:extLst>
              <a:ext uri="{FF2B5EF4-FFF2-40B4-BE49-F238E27FC236}">
                <a16:creationId xmlns:a16="http://schemas.microsoft.com/office/drawing/2014/main" id="{EA636F24-9599-5CE1-F589-7DE62DFCF361}"/>
              </a:ext>
            </a:extLst>
          </p:cNvPr>
          <p:cNvSpPr/>
          <p:nvPr/>
        </p:nvSpPr>
        <p:spPr>
          <a:xfrm>
            <a:off x="6942749" y="2323405"/>
            <a:ext cx="1476010" cy="363600"/>
          </a:xfrm>
          <a:prstGeom prst="rect">
            <a:avLst/>
          </a:prstGeom>
          <a:solidFill>
            <a:schemeClr val="bg1"/>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ysClr val="windowText" lastClr="000000"/>
                </a:solidFill>
                <a:latin typeface="HGPｺﾞｼｯｸE" panose="020B0900000000000000" pitchFamily="50" charset="-128"/>
                <a:ea typeface="HGPｺﾞｼｯｸE" panose="020B0900000000000000" pitchFamily="50" charset="-128"/>
              </a:rPr>
              <a:t>ごみ処理場</a:t>
            </a:r>
          </a:p>
        </p:txBody>
      </p:sp>
      <p:sp>
        <p:nvSpPr>
          <p:cNvPr id="23" name="正方形/長方形 22">
            <a:extLst>
              <a:ext uri="{FF2B5EF4-FFF2-40B4-BE49-F238E27FC236}">
                <a16:creationId xmlns:a16="http://schemas.microsoft.com/office/drawing/2014/main" id="{3D2BBB59-77B3-030B-150D-08B3FD492446}"/>
              </a:ext>
            </a:extLst>
          </p:cNvPr>
          <p:cNvSpPr/>
          <p:nvPr/>
        </p:nvSpPr>
        <p:spPr>
          <a:xfrm>
            <a:off x="4131938" y="5666185"/>
            <a:ext cx="764483" cy="363600"/>
          </a:xfrm>
          <a:prstGeom prst="rect">
            <a:avLst/>
          </a:prstGeom>
          <a:solidFill>
            <a:schemeClr val="bg1"/>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ysClr val="windowText" lastClr="000000"/>
                </a:solidFill>
                <a:latin typeface="HGPｺﾞｼｯｸE" panose="020B0900000000000000" pitchFamily="50" charset="-128"/>
                <a:ea typeface="HGPｺﾞｼｯｸE" panose="020B0900000000000000" pitchFamily="50" charset="-128"/>
              </a:rPr>
              <a:t>公園</a:t>
            </a:r>
          </a:p>
        </p:txBody>
      </p:sp>
      <p:sp>
        <p:nvSpPr>
          <p:cNvPr id="24" name="正方形/長方形 23">
            <a:extLst>
              <a:ext uri="{FF2B5EF4-FFF2-40B4-BE49-F238E27FC236}">
                <a16:creationId xmlns:a16="http://schemas.microsoft.com/office/drawing/2014/main" id="{B49857C7-D3D1-1DE5-3187-A5B1CD28608B}"/>
              </a:ext>
            </a:extLst>
          </p:cNvPr>
          <p:cNvSpPr/>
          <p:nvPr/>
        </p:nvSpPr>
        <p:spPr>
          <a:xfrm>
            <a:off x="871265" y="2383741"/>
            <a:ext cx="1399042" cy="363600"/>
          </a:xfrm>
          <a:prstGeom prst="rect">
            <a:avLst/>
          </a:prstGeom>
          <a:solidFill>
            <a:schemeClr val="bg1"/>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ysClr val="windowText" lastClr="000000"/>
                </a:solidFill>
                <a:latin typeface="HGPｺﾞｼｯｸE" panose="020B0900000000000000" pitchFamily="50" charset="-128"/>
                <a:ea typeface="HGPｺﾞｼｯｸE" panose="020B0900000000000000" pitchFamily="50" charset="-128"/>
              </a:rPr>
              <a:t>市立病院</a:t>
            </a:r>
          </a:p>
        </p:txBody>
      </p:sp>
      <p:sp>
        <p:nvSpPr>
          <p:cNvPr id="25" name="正方形/長方形 24">
            <a:extLst>
              <a:ext uri="{FF2B5EF4-FFF2-40B4-BE49-F238E27FC236}">
                <a16:creationId xmlns:a16="http://schemas.microsoft.com/office/drawing/2014/main" id="{6FE7EA9F-5072-2A06-4DC8-B01822936C3E}"/>
              </a:ext>
            </a:extLst>
          </p:cNvPr>
          <p:cNvSpPr/>
          <p:nvPr/>
        </p:nvSpPr>
        <p:spPr>
          <a:xfrm>
            <a:off x="4055896" y="2747341"/>
            <a:ext cx="983638" cy="363600"/>
          </a:xfrm>
          <a:prstGeom prst="rect">
            <a:avLst/>
          </a:prstGeom>
          <a:solidFill>
            <a:schemeClr val="bg1"/>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ysClr val="windowText" lastClr="000000"/>
                </a:solidFill>
                <a:latin typeface="HGPｺﾞｼｯｸE" panose="020B0900000000000000" pitchFamily="50" charset="-128"/>
                <a:ea typeface="HGPｺﾞｼｯｸE" panose="020B0900000000000000" pitchFamily="50" charset="-128"/>
              </a:rPr>
              <a:t>小学校</a:t>
            </a:r>
          </a:p>
        </p:txBody>
      </p:sp>
      <p:sp>
        <p:nvSpPr>
          <p:cNvPr id="26" name="正方形/長方形 25">
            <a:extLst>
              <a:ext uri="{FF2B5EF4-FFF2-40B4-BE49-F238E27FC236}">
                <a16:creationId xmlns:a16="http://schemas.microsoft.com/office/drawing/2014/main" id="{7A06201B-AE77-4530-9A7F-7427533CC46C}"/>
              </a:ext>
            </a:extLst>
          </p:cNvPr>
          <p:cNvSpPr/>
          <p:nvPr/>
        </p:nvSpPr>
        <p:spPr>
          <a:xfrm>
            <a:off x="2595494" y="3797899"/>
            <a:ext cx="983638" cy="363600"/>
          </a:xfrm>
          <a:prstGeom prst="rect">
            <a:avLst/>
          </a:prstGeom>
          <a:solidFill>
            <a:schemeClr val="bg1"/>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ysClr val="windowText" lastClr="000000"/>
                </a:solidFill>
                <a:latin typeface="HGPｺﾞｼｯｸE" panose="020B0900000000000000" pitchFamily="50" charset="-128"/>
                <a:ea typeface="HGPｺﾞｼｯｸE" panose="020B0900000000000000" pitchFamily="50" charset="-128"/>
              </a:rPr>
              <a:t>信号機</a:t>
            </a:r>
          </a:p>
        </p:txBody>
      </p:sp>
      <p:sp>
        <p:nvSpPr>
          <p:cNvPr id="27" name="正方形/長方形 26">
            <a:extLst>
              <a:ext uri="{FF2B5EF4-FFF2-40B4-BE49-F238E27FC236}">
                <a16:creationId xmlns:a16="http://schemas.microsoft.com/office/drawing/2014/main" id="{1B81C594-1FF9-1629-2E6C-504D18175FBA}"/>
              </a:ext>
            </a:extLst>
          </p:cNvPr>
          <p:cNvSpPr/>
          <p:nvPr/>
        </p:nvSpPr>
        <p:spPr>
          <a:xfrm>
            <a:off x="6578937" y="4518620"/>
            <a:ext cx="983638" cy="363600"/>
          </a:xfrm>
          <a:prstGeom prst="rect">
            <a:avLst/>
          </a:prstGeom>
          <a:solidFill>
            <a:schemeClr val="bg1"/>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ysClr val="windowText" lastClr="000000"/>
                </a:solidFill>
                <a:latin typeface="HGPｺﾞｼｯｸE" panose="020B0900000000000000" pitchFamily="50" charset="-128"/>
                <a:ea typeface="HGPｺﾞｼｯｸE" panose="020B0900000000000000" pitchFamily="50" charset="-128"/>
              </a:rPr>
              <a:t>市役所</a:t>
            </a:r>
          </a:p>
        </p:txBody>
      </p:sp>
      <p:sp>
        <p:nvSpPr>
          <p:cNvPr id="28" name="正方形/長方形 27">
            <a:extLst>
              <a:ext uri="{FF2B5EF4-FFF2-40B4-BE49-F238E27FC236}">
                <a16:creationId xmlns:a16="http://schemas.microsoft.com/office/drawing/2014/main" id="{421FEC7E-82FC-4221-885E-6EF08C2DC371}"/>
              </a:ext>
            </a:extLst>
          </p:cNvPr>
          <p:cNvSpPr/>
          <p:nvPr/>
        </p:nvSpPr>
        <p:spPr>
          <a:xfrm>
            <a:off x="7581918" y="5745989"/>
            <a:ext cx="764483" cy="363600"/>
          </a:xfrm>
          <a:prstGeom prst="rect">
            <a:avLst/>
          </a:prstGeom>
          <a:solidFill>
            <a:schemeClr val="bg1"/>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ysClr val="windowText" lastClr="000000"/>
                </a:solidFill>
                <a:latin typeface="HGPｺﾞｼｯｸE" panose="020B0900000000000000" pitchFamily="50" charset="-128"/>
                <a:ea typeface="HGPｺﾞｼｯｸE" panose="020B0900000000000000" pitchFamily="50" charset="-128"/>
              </a:rPr>
              <a:t>交番</a:t>
            </a:r>
          </a:p>
        </p:txBody>
      </p:sp>
      <p:sp>
        <p:nvSpPr>
          <p:cNvPr id="30" name="正方形/長方形 29">
            <a:extLst>
              <a:ext uri="{FF2B5EF4-FFF2-40B4-BE49-F238E27FC236}">
                <a16:creationId xmlns:a16="http://schemas.microsoft.com/office/drawing/2014/main" id="{7922172A-19BC-3F8C-9511-E734FBEEC956}"/>
              </a:ext>
            </a:extLst>
          </p:cNvPr>
          <p:cNvSpPr/>
          <p:nvPr/>
        </p:nvSpPr>
        <p:spPr>
          <a:xfrm>
            <a:off x="548933" y="5719104"/>
            <a:ext cx="1224136" cy="363600"/>
          </a:xfrm>
          <a:prstGeom prst="rect">
            <a:avLst/>
          </a:prstGeom>
          <a:solidFill>
            <a:schemeClr val="bg1"/>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ysClr val="windowText" lastClr="000000"/>
                </a:solidFill>
                <a:latin typeface="HGPｺﾞｼｯｸE" panose="020B0900000000000000" pitchFamily="50" charset="-128"/>
                <a:ea typeface="HGPｺﾞｼｯｸE" panose="020B0900000000000000" pitchFamily="50" charset="-128"/>
              </a:rPr>
              <a:t>コンビニ</a:t>
            </a:r>
          </a:p>
        </p:txBody>
      </p:sp>
      <p:sp>
        <p:nvSpPr>
          <p:cNvPr id="31" name="正方形/長方形 30">
            <a:extLst>
              <a:ext uri="{FF2B5EF4-FFF2-40B4-BE49-F238E27FC236}">
                <a16:creationId xmlns:a16="http://schemas.microsoft.com/office/drawing/2014/main" id="{7237FDE7-E213-89E3-B8A5-510307ADBE9A}"/>
              </a:ext>
            </a:extLst>
          </p:cNvPr>
          <p:cNvSpPr/>
          <p:nvPr/>
        </p:nvSpPr>
        <p:spPr>
          <a:xfrm>
            <a:off x="309963" y="3672832"/>
            <a:ext cx="1399042" cy="363600"/>
          </a:xfrm>
          <a:prstGeom prst="rect">
            <a:avLst/>
          </a:prstGeom>
          <a:solidFill>
            <a:schemeClr val="bg1"/>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ysClr val="windowText" lastClr="000000"/>
                </a:solidFill>
                <a:latin typeface="HGPｺﾞｼｯｸE" panose="020B0900000000000000" pitchFamily="50" charset="-128"/>
                <a:ea typeface="HGPｺﾞｼｯｸE" panose="020B0900000000000000" pitchFamily="50" charset="-128"/>
              </a:rPr>
              <a:t>レストラン</a:t>
            </a:r>
          </a:p>
        </p:txBody>
      </p:sp>
      <p:sp>
        <p:nvSpPr>
          <p:cNvPr id="2" name="テキスト ボックス 1">
            <a:extLst>
              <a:ext uri="{FF2B5EF4-FFF2-40B4-BE49-F238E27FC236}">
                <a16:creationId xmlns:a16="http://schemas.microsoft.com/office/drawing/2014/main" id="{82A660CF-88AE-75D2-BC39-BDFFDE524F2E}"/>
              </a:ext>
            </a:extLst>
          </p:cNvPr>
          <p:cNvSpPr txBox="1"/>
          <p:nvPr/>
        </p:nvSpPr>
        <p:spPr>
          <a:xfrm>
            <a:off x="6720609" y="879475"/>
            <a:ext cx="463588" cy="215444"/>
          </a:xfrm>
          <a:prstGeom prst="rect">
            <a:avLst/>
          </a:prstGeom>
          <a:noFill/>
        </p:spPr>
        <p:txBody>
          <a:bodyPr wrap="none" rtlCol="0">
            <a:spAutoFit/>
          </a:bodyPr>
          <a:lstStyle/>
          <a:p>
            <a:r>
              <a:rPr lang="ja-JP" altLang="en-US" sz="800" dirty="0">
                <a:solidFill>
                  <a:srgbClr val="F25044"/>
                </a:solidFill>
                <a:latin typeface="HGPｺﾞｼｯｸE" panose="020B0900000000000000" pitchFamily="50" charset="-128"/>
                <a:ea typeface="HGPｺﾞｼｯｸE" panose="020B0900000000000000" pitchFamily="50" charset="-128"/>
              </a:rPr>
              <a:t>しせつ</a:t>
            </a:r>
          </a:p>
        </p:txBody>
      </p:sp>
      <p:sp>
        <p:nvSpPr>
          <p:cNvPr id="3" name="楕円 2">
            <a:extLst>
              <a:ext uri="{FF2B5EF4-FFF2-40B4-BE49-F238E27FC236}">
                <a16:creationId xmlns:a16="http://schemas.microsoft.com/office/drawing/2014/main" id="{6B59D90C-A62B-4859-9F70-99F5EAFB4866}"/>
              </a:ext>
            </a:extLst>
          </p:cNvPr>
          <p:cNvSpPr/>
          <p:nvPr/>
        </p:nvSpPr>
        <p:spPr>
          <a:xfrm>
            <a:off x="958072" y="2216580"/>
            <a:ext cx="1224136" cy="711814"/>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楕円 28">
            <a:extLst>
              <a:ext uri="{FF2B5EF4-FFF2-40B4-BE49-F238E27FC236}">
                <a16:creationId xmlns:a16="http://schemas.microsoft.com/office/drawing/2014/main" id="{4FA5CD8D-8A81-4B8D-A31E-AB2791A29A7C}"/>
              </a:ext>
            </a:extLst>
          </p:cNvPr>
          <p:cNvSpPr/>
          <p:nvPr/>
        </p:nvSpPr>
        <p:spPr>
          <a:xfrm>
            <a:off x="6750160" y="2105891"/>
            <a:ext cx="1878324" cy="814612"/>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楕円 33">
            <a:extLst>
              <a:ext uri="{FF2B5EF4-FFF2-40B4-BE49-F238E27FC236}">
                <a16:creationId xmlns:a16="http://schemas.microsoft.com/office/drawing/2014/main" id="{00522813-FD7D-476C-8C2A-FE8A61C44FB0}"/>
              </a:ext>
            </a:extLst>
          </p:cNvPr>
          <p:cNvSpPr/>
          <p:nvPr/>
        </p:nvSpPr>
        <p:spPr>
          <a:xfrm>
            <a:off x="3915966" y="2558212"/>
            <a:ext cx="1224136" cy="711815"/>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楕円 39">
            <a:extLst>
              <a:ext uri="{FF2B5EF4-FFF2-40B4-BE49-F238E27FC236}">
                <a16:creationId xmlns:a16="http://schemas.microsoft.com/office/drawing/2014/main" id="{DA00087D-4FD7-4082-A71A-76A5CD4EC153}"/>
              </a:ext>
            </a:extLst>
          </p:cNvPr>
          <p:cNvSpPr/>
          <p:nvPr/>
        </p:nvSpPr>
        <p:spPr>
          <a:xfrm>
            <a:off x="2549458" y="3667595"/>
            <a:ext cx="1029674" cy="655023"/>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楕円 40">
            <a:extLst>
              <a:ext uri="{FF2B5EF4-FFF2-40B4-BE49-F238E27FC236}">
                <a16:creationId xmlns:a16="http://schemas.microsoft.com/office/drawing/2014/main" id="{AB485544-B65F-4AAD-9136-BA9B095545C3}"/>
              </a:ext>
            </a:extLst>
          </p:cNvPr>
          <p:cNvSpPr/>
          <p:nvPr/>
        </p:nvSpPr>
        <p:spPr>
          <a:xfrm>
            <a:off x="3998710" y="5520473"/>
            <a:ext cx="1029674" cy="655023"/>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楕円 41">
            <a:extLst>
              <a:ext uri="{FF2B5EF4-FFF2-40B4-BE49-F238E27FC236}">
                <a16:creationId xmlns:a16="http://schemas.microsoft.com/office/drawing/2014/main" id="{537A7FAF-EECC-4B7D-BBFC-4916AB273880}"/>
              </a:ext>
            </a:extLst>
          </p:cNvPr>
          <p:cNvSpPr/>
          <p:nvPr/>
        </p:nvSpPr>
        <p:spPr>
          <a:xfrm>
            <a:off x="6408204" y="4372908"/>
            <a:ext cx="1322631" cy="655023"/>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楕円 42">
            <a:extLst>
              <a:ext uri="{FF2B5EF4-FFF2-40B4-BE49-F238E27FC236}">
                <a16:creationId xmlns:a16="http://schemas.microsoft.com/office/drawing/2014/main" id="{39C861FA-F321-42B3-A4CE-9BA248E81384}"/>
              </a:ext>
            </a:extLst>
          </p:cNvPr>
          <p:cNvSpPr/>
          <p:nvPr/>
        </p:nvSpPr>
        <p:spPr>
          <a:xfrm>
            <a:off x="7305853" y="5544605"/>
            <a:ext cx="1322631" cy="655023"/>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テキスト ボックス 43">
            <a:extLst>
              <a:ext uri="{FF2B5EF4-FFF2-40B4-BE49-F238E27FC236}">
                <a16:creationId xmlns:a16="http://schemas.microsoft.com/office/drawing/2014/main" id="{96EBDB80-E5A5-43AF-AEB8-B9E0C18CC99B}"/>
              </a:ext>
            </a:extLst>
          </p:cNvPr>
          <p:cNvSpPr txBox="1"/>
          <p:nvPr/>
        </p:nvSpPr>
        <p:spPr>
          <a:xfrm>
            <a:off x="7617327" y="2136568"/>
            <a:ext cx="646331" cy="215444"/>
          </a:xfrm>
          <a:prstGeom prst="rect">
            <a:avLst/>
          </a:prstGeom>
          <a:noFill/>
        </p:spPr>
        <p:txBody>
          <a:bodyPr wrap="none" rtlCol="0">
            <a:spAutoFit/>
          </a:bodyPr>
          <a:lstStyle/>
          <a:p>
            <a:pPr>
              <a:spcBef>
                <a:spcPts val="0"/>
              </a:spcBef>
              <a:spcAft>
                <a:spcPts val="500"/>
              </a:spcAft>
            </a:pPr>
            <a:r>
              <a:rPr lang="ja-JP" altLang="en-US" sz="800" dirty="0">
                <a:latin typeface="HGPｺﾞｼｯｸE" panose="020B0900000000000000" pitchFamily="50" charset="-128"/>
                <a:ea typeface="HGPｺﾞｼｯｸE" panose="020B0900000000000000" pitchFamily="50" charset="-128"/>
              </a:rPr>
              <a:t>しょりじょう</a:t>
            </a:r>
          </a:p>
        </p:txBody>
      </p:sp>
      <p:pic>
        <p:nvPicPr>
          <p:cNvPr id="46" name="図 45">
            <a:extLst>
              <a:ext uri="{FF2B5EF4-FFF2-40B4-BE49-F238E27FC236}">
                <a16:creationId xmlns:a16="http://schemas.microsoft.com/office/drawing/2014/main" id="{83728EF1-6FC7-4DAC-B2C8-4B451AD5964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79387" y="1619832"/>
            <a:ext cx="8785225" cy="4630596"/>
          </a:xfrm>
          <a:prstGeom prst="rect">
            <a:avLst/>
          </a:prstGeom>
          <a:ln>
            <a:noFill/>
          </a:ln>
        </p:spPr>
      </p:pic>
      <p:sp>
        <p:nvSpPr>
          <p:cNvPr id="47" name="正方形/長方形 46">
            <a:extLst>
              <a:ext uri="{FF2B5EF4-FFF2-40B4-BE49-F238E27FC236}">
                <a16:creationId xmlns:a16="http://schemas.microsoft.com/office/drawing/2014/main" id="{58166AD3-9BCD-45D8-AE43-BBB7B641C49C}"/>
              </a:ext>
            </a:extLst>
          </p:cNvPr>
          <p:cNvSpPr/>
          <p:nvPr/>
        </p:nvSpPr>
        <p:spPr>
          <a:xfrm>
            <a:off x="2482746" y="1880571"/>
            <a:ext cx="759999" cy="363719"/>
          </a:xfrm>
          <a:prstGeom prst="rect">
            <a:avLst/>
          </a:prstGeom>
          <a:solidFill>
            <a:schemeClr val="bg1"/>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ysClr val="windowText" lastClr="000000"/>
                </a:solidFill>
                <a:latin typeface="HGPｺﾞｼｯｸE" panose="020B0900000000000000" pitchFamily="50" charset="-128"/>
                <a:ea typeface="HGPｺﾞｼｯｸE" panose="020B0900000000000000" pitchFamily="50" charset="-128"/>
              </a:rPr>
              <a:t>会社</a:t>
            </a:r>
            <a:endParaRPr kumimoji="1" lang="ja-JP" altLang="en-US" sz="2000" dirty="0">
              <a:solidFill>
                <a:sysClr val="windowText" lastClr="000000"/>
              </a:solidFill>
              <a:latin typeface="HGPｺﾞｼｯｸE" panose="020B0900000000000000" pitchFamily="50" charset="-128"/>
              <a:ea typeface="HGPｺﾞｼｯｸE" panose="020B0900000000000000" pitchFamily="50" charset="-128"/>
            </a:endParaRPr>
          </a:p>
        </p:txBody>
      </p:sp>
      <p:sp>
        <p:nvSpPr>
          <p:cNvPr id="48" name="正方形/長方形 47">
            <a:extLst>
              <a:ext uri="{FF2B5EF4-FFF2-40B4-BE49-F238E27FC236}">
                <a16:creationId xmlns:a16="http://schemas.microsoft.com/office/drawing/2014/main" id="{1BC88AD2-AEC0-4228-B847-A1A1632D833F}"/>
              </a:ext>
            </a:extLst>
          </p:cNvPr>
          <p:cNvSpPr/>
          <p:nvPr/>
        </p:nvSpPr>
        <p:spPr>
          <a:xfrm>
            <a:off x="6942749" y="2323405"/>
            <a:ext cx="1476010" cy="363600"/>
          </a:xfrm>
          <a:prstGeom prst="rect">
            <a:avLst/>
          </a:prstGeom>
          <a:solidFill>
            <a:schemeClr val="bg1"/>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ysClr val="windowText" lastClr="000000"/>
                </a:solidFill>
                <a:latin typeface="HGPｺﾞｼｯｸE" panose="020B0900000000000000" pitchFamily="50" charset="-128"/>
                <a:ea typeface="HGPｺﾞｼｯｸE" panose="020B0900000000000000" pitchFamily="50" charset="-128"/>
              </a:rPr>
              <a:t>ごみ処理場</a:t>
            </a:r>
          </a:p>
        </p:txBody>
      </p:sp>
      <p:sp>
        <p:nvSpPr>
          <p:cNvPr id="49" name="正方形/長方形 48">
            <a:extLst>
              <a:ext uri="{FF2B5EF4-FFF2-40B4-BE49-F238E27FC236}">
                <a16:creationId xmlns:a16="http://schemas.microsoft.com/office/drawing/2014/main" id="{C92EB070-7FCC-4474-B99F-72E2BF80696E}"/>
              </a:ext>
            </a:extLst>
          </p:cNvPr>
          <p:cNvSpPr/>
          <p:nvPr/>
        </p:nvSpPr>
        <p:spPr>
          <a:xfrm>
            <a:off x="4131938" y="5666185"/>
            <a:ext cx="764483" cy="363600"/>
          </a:xfrm>
          <a:prstGeom prst="rect">
            <a:avLst/>
          </a:prstGeom>
          <a:solidFill>
            <a:schemeClr val="bg1"/>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ysClr val="windowText" lastClr="000000"/>
                </a:solidFill>
                <a:latin typeface="HGPｺﾞｼｯｸE" panose="020B0900000000000000" pitchFamily="50" charset="-128"/>
                <a:ea typeface="HGPｺﾞｼｯｸE" panose="020B0900000000000000" pitchFamily="50" charset="-128"/>
              </a:rPr>
              <a:t>公園</a:t>
            </a:r>
          </a:p>
        </p:txBody>
      </p:sp>
      <p:sp>
        <p:nvSpPr>
          <p:cNvPr id="50" name="正方形/長方形 49">
            <a:extLst>
              <a:ext uri="{FF2B5EF4-FFF2-40B4-BE49-F238E27FC236}">
                <a16:creationId xmlns:a16="http://schemas.microsoft.com/office/drawing/2014/main" id="{5DC7A0F8-E480-417A-99B8-2C66AC03A52F}"/>
              </a:ext>
            </a:extLst>
          </p:cNvPr>
          <p:cNvSpPr/>
          <p:nvPr/>
        </p:nvSpPr>
        <p:spPr>
          <a:xfrm>
            <a:off x="871265" y="2383741"/>
            <a:ext cx="1399042" cy="363600"/>
          </a:xfrm>
          <a:prstGeom prst="rect">
            <a:avLst/>
          </a:prstGeom>
          <a:solidFill>
            <a:schemeClr val="bg1"/>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ysClr val="windowText" lastClr="000000"/>
                </a:solidFill>
                <a:latin typeface="HGPｺﾞｼｯｸE" panose="020B0900000000000000" pitchFamily="50" charset="-128"/>
                <a:ea typeface="HGPｺﾞｼｯｸE" panose="020B0900000000000000" pitchFamily="50" charset="-128"/>
              </a:rPr>
              <a:t>市立病院</a:t>
            </a:r>
          </a:p>
        </p:txBody>
      </p:sp>
      <p:sp>
        <p:nvSpPr>
          <p:cNvPr id="51" name="正方形/長方形 50">
            <a:extLst>
              <a:ext uri="{FF2B5EF4-FFF2-40B4-BE49-F238E27FC236}">
                <a16:creationId xmlns:a16="http://schemas.microsoft.com/office/drawing/2014/main" id="{A2649CCB-517E-4788-805A-5E6128B51F3F}"/>
              </a:ext>
            </a:extLst>
          </p:cNvPr>
          <p:cNvSpPr/>
          <p:nvPr/>
        </p:nvSpPr>
        <p:spPr>
          <a:xfrm>
            <a:off x="4055896" y="2747341"/>
            <a:ext cx="983638" cy="363600"/>
          </a:xfrm>
          <a:prstGeom prst="rect">
            <a:avLst/>
          </a:prstGeom>
          <a:solidFill>
            <a:schemeClr val="bg1"/>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ysClr val="windowText" lastClr="000000"/>
                </a:solidFill>
                <a:latin typeface="HGPｺﾞｼｯｸE" panose="020B0900000000000000" pitchFamily="50" charset="-128"/>
                <a:ea typeface="HGPｺﾞｼｯｸE" panose="020B0900000000000000" pitchFamily="50" charset="-128"/>
              </a:rPr>
              <a:t>小学校</a:t>
            </a:r>
          </a:p>
        </p:txBody>
      </p:sp>
      <p:sp>
        <p:nvSpPr>
          <p:cNvPr id="52" name="正方形/長方形 51">
            <a:extLst>
              <a:ext uri="{FF2B5EF4-FFF2-40B4-BE49-F238E27FC236}">
                <a16:creationId xmlns:a16="http://schemas.microsoft.com/office/drawing/2014/main" id="{C5CE2CEA-2B10-4BA4-9AB7-26B1EDBBD52A}"/>
              </a:ext>
            </a:extLst>
          </p:cNvPr>
          <p:cNvSpPr/>
          <p:nvPr/>
        </p:nvSpPr>
        <p:spPr>
          <a:xfrm>
            <a:off x="2595494" y="3797899"/>
            <a:ext cx="983638" cy="363600"/>
          </a:xfrm>
          <a:prstGeom prst="rect">
            <a:avLst/>
          </a:prstGeom>
          <a:solidFill>
            <a:schemeClr val="bg1"/>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ysClr val="windowText" lastClr="000000"/>
                </a:solidFill>
                <a:latin typeface="HGPｺﾞｼｯｸE" panose="020B0900000000000000" pitchFamily="50" charset="-128"/>
                <a:ea typeface="HGPｺﾞｼｯｸE" panose="020B0900000000000000" pitchFamily="50" charset="-128"/>
              </a:rPr>
              <a:t>信号機</a:t>
            </a:r>
          </a:p>
        </p:txBody>
      </p:sp>
      <p:sp>
        <p:nvSpPr>
          <p:cNvPr id="53" name="正方形/長方形 52">
            <a:extLst>
              <a:ext uri="{FF2B5EF4-FFF2-40B4-BE49-F238E27FC236}">
                <a16:creationId xmlns:a16="http://schemas.microsoft.com/office/drawing/2014/main" id="{0360EFEA-112C-45F7-9449-B8BED4949509}"/>
              </a:ext>
            </a:extLst>
          </p:cNvPr>
          <p:cNvSpPr/>
          <p:nvPr/>
        </p:nvSpPr>
        <p:spPr>
          <a:xfrm>
            <a:off x="6578937" y="4518620"/>
            <a:ext cx="983638" cy="363600"/>
          </a:xfrm>
          <a:prstGeom prst="rect">
            <a:avLst/>
          </a:prstGeom>
          <a:solidFill>
            <a:schemeClr val="bg1"/>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ysClr val="windowText" lastClr="000000"/>
                </a:solidFill>
                <a:latin typeface="HGPｺﾞｼｯｸE" panose="020B0900000000000000" pitchFamily="50" charset="-128"/>
                <a:ea typeface="HGPｺﾞｼｯｸE" panose="020B0900000000000000" pitchFamily="50" charset="-128"/>
              </a:rPr>
              <a:t>市役所</a:t>
            </a:r>
          </a:p>
        </p:txBody>
      </p:sp>
      <p:sp>
        <p:nvSpPr>
          <p:cNvPr id="54" name="正方形/長方形 53">
            <a:extLst>
              <a:ext uri="{FF2B5EF4-FFF2-40B4-BE49-F238E27FC236}">
                <a16:creationId xmlns:a16="http://schemas.microsoft.com/office/drawing/2014/main" id="{60A5A6B6-6CB5-4814-B9B3-4AFDA20290B8}"/>
              </a:ext>
            </a:extLst>
          </p:cNvPr>
          <p:cNvSpPr/>
          <p:nvPr/>
        </p:nvSpPr>
        <p:spPr>
          <a:xfrm>
            <a:off x="7581918" y="5745989"/>
            <a:ext cx="764483" cy="363600"/>
          </a:xfrm>
          <a:prstGeom prst="rect">
            <a:avLst/>
          </a:prstGeom>
          <a:solidFill>
            <a:schemeClr val="bg1"/>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ysClr val="windowText" lastClr="000000"/>
                </a:solidFill>
                <a:latin typeface="HGPｺﾞｼｯｸE" panose="020B0900000000000000" pitchFamily="50" charset="-128"/>
                <a:ea typeface="HGPｺﾞｼｯｸE" panose="020B0900000000000000" pitchFamily="50" charset="-128"/>
              </a:rPr>
              <a:t>交番</a:t>
            </a:r>
          </a:p>
        </p:txBody>
      </p:sp>
      <p:sp>
        <p:nvSpPr>
          <p:cNvPr id="55" name="正方形/長方形 54">
            <a:extLst>
              <a:ext uri="{FF2B5EF4-FFF2-40B4-BE49-F238E27FC236}">
                <a16:creationId xmlns:a16="http://schemas.microsoft.com/office/drawing/2014/main" id="{B2D912D7-5784-4828-BE08-1D77C8D18597}"/>
              </a:ext>
            </a:extLst>
          </p:cNvPr>
          <p:cNvSpPr/>
          <p:nvPr/>
        </p:nvSpPr>
        <p:spPr>
          <a:xfrm>
            <a:off x="548933" y="5719104"/>
            <a:ext cx="1224136" cy="363600"/>
          </a:xfrm>
          <a:prstGeom prst="rect">
            <a:avLst/>
          </a:prstGeom>
          <a:solidFill>
            <a:schemeClr val="bg1"/>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ysClr val="windowText" lastClr="000000"/>
                </a:solidFill>
                <a:latin typeface="HGPｺﾞｼｯｸE" panose="020B0900000000000000" pitchFamily="50" charset="-128"/>
                <a:ea typeface="HGPｺﾞｼｯｸE" panose="020B0900000000000000" pitchFamily="50" charset="-128"/>
              </a:rPr>
              <a:t>コンビニ</a:t>
            </a:r>
          </a:p>
        </p:txBody>
      </p:sp>
      <p:sp>
        <p:nvSpPr>
          <p:cNvPr id="56" name="正方形/長方形 55">
            <a:extLst>
              <a:ext uri="{FF2B5EF4-FFF2-40B4-BE49-F238E27FC236}">
                <a16:creationId xmlns:a16="http://schemas.microsoft.com/office/drawing/2014/main" id="{31C8A42A-8235-43F2-AF42-D7695C5206E6}"/>
              </a:ext>
            </a:extLst>
          </p:cNvPr>
          <p:cNvSpPr/>
          <p:nvPr/>
        </p:nvSpPr>
        <p:spPr>
          <a:xfrm>
            <a:off x="309963" y="3672832"/>
            <a:ext cx="1399042" cy="363600"/>
          </a:xfrm>
          <a:prstGeom prst="rect">
            <a:avLst/>
          </a:prstGeom>
          <a:solidFill>
            <a:schemeClr val="bg1"/>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ysClr val="windowText" lastClr="000000"/>
                </a:solidFill>
                <a:latin typeface="HGPｺﾞｼｯｸE" panose="020B0900000000000000" pitchFamily="50" charset="-128"/>
                <a:ea typeface="HGPｺﾞｼｯｸE" panose="020B0900000000000000" pitchFamily="50" charset="-128"/>
              </a:rPr>
              <a:t>レストラン</a:t>
            </a:r>
          </a:p>
        </p:txBody>
      </p:sp>
      <p:sp>
        <p:nvSpPr>
          <p:cNvPr id="57" name="テキスト ボックス 56">
            <a:extLst>
              <a:ext uri="{FF2B5EF4-FFF2-40B4-BE49-F238E27FC236}">
                <a16:creationId xmlns:a16="http://schemas.microsoft.com/office/drawing/2014/main" id="{763B591B-8F16-4B83-BF66-5A87291366E1}"/>
              </a:ext>
            </a:extLst>
          </p:cNvPr>
          <p:cNvSpPr txBox="1"/>
          <p:nvPr/>
        </p:nvSpPr>
        <p:spPr>
          <a:xfrm>
            <a:off x="7617327" y="2136568"/>
            <a:ext cx="646331" cy="215444"/>
          </a:xfrm>
          <a:prstGeom prst="rect">
            <a:avLst/>
          </a:prstGeom>
          <a:noFill/>
        </p:spPr>
        <p:txBody>
          <a:bodyPr wrap="none" rtlCol="0">
            <a:spAutoFit/>
          </a:bodyPr>
          <a:lstStyle/>
          <a:p>
            <a:pPr>
              <a:spcBef>
                <a:spcPts val="0"/>
              </a:spcBef>
              <a:spcAft>
                <a:spcPts val="500"/>
              </a:spcAft>
            </a:pPr>
            <a:r>
              <a:rPr lang="ja-JP" altLang="en-US" sz="800" dirty="0">
                <a:latin typeface="HGPｺﾞｼｯｸE" panose="020B0900000000000000" pitchFamily="50" charset="-128"/>
                <a:ea typeface="HGPｺﾞｼｯｸE" panose="020B0900000000000000" pitchFamily="50" charset="-128"/>
              </a:rPr>
              <a:t>しょりじょう</a:t>
            </a:r>
          </a:p>
        </p:txBody>
      </p:sp>
    </p:spTree>
    <p:extLst>
      <p:ext uri="{BB962C8B-B14F-4D97-AF65-F5344CB8AC3E}">
        <p14:creationId xmlns:p14="http://schemas.microsoft.com/office/powerpoint/2010/main" val="31281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4"/>
                                        </p:tgtEl>
                                      </p:cBhvr>
                                    </p:animEffect>
                                    <p:set>
                                      <p:cBhvr>
                                        <p:cTn id="7" dur="1" fill="hold">
                                          <p:stCondLst>
                                            <p:cond delay="499"/>
                                          </p:stCondLst>
                                        </p:cTn>
                                        <p:tgtEl>
                                          <p:spTgt spid="24"/>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25"/>
                                        </p:tgtEl>
                                      </p:cBhvr>
                                    </p:animEffect>
                                    <p:set>
                                      <p:cBhvr>
                                        <p:cTn id="10" dur="1" fill="hold">
                                          <p:stCondLst>
                                            <p:cond delay="499"/>
                                          </p:stCondLst>
                                        </p:cTn>
                                        <p:tgtEl>
                                          <p:spTgt spid="25"/>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26"/>
                                        </p:tgtEl>
                                      </p:cBhvr>
                                    </p:animEffect>
                                    <p:set>
                                      <p:cBhvr>
                                        <p:cTn id="13" dur="1" fill="hold">
                                          <p:stCondLst>
                                            <p:cond delay="499"/>
                                          </p:stCondLst>
                                        </p:cTn>
                                        <p:tgtEl>
                                          <p:spTgt spid="26"/>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23"/>
                                        </p:tgtEl>
                                      </p:cBhvr>
                                    </p:animEffect>
                                    <p:set>
                                      <p:cBhvr>
                                        <p:cTn id="16" dur="1" fill="hold">
                                          <p:stCondLst>
                                            <p:cond delay="499"/>
                                          </p:stCondLst>
                                        </p:cTn>
                                        <p:tgtEl>
                                          <p:spTgt spid="23"/>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27"/>
                                        </p:tgtEl>
                                      </p:cBhvr>
                                    </p:animEffect>
                                    <p:set>
                                      <p:cBhvr>
                                        <p:cTn id="19" dur="1" fill="hold">
                                          <p:stCondLst>
                                            <p:cond delay="499"/>
                                          </p:stCondLst>
                                        </p:cTn>
                                        <p:tgtEl>
                                          <p:spTgt spid="27"/>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28"/>
                                        </p:tgtEl>
                                      </p:cBhvr>
                                    </p:animEffect>
                                    <p:set>
                                      <p:cBhvr>
                                        <p:cTn id="22" dur="1" fill="hold">
                                          <p:stCondLst>
                                            <p:cond delay="499"/>
                                          </p:stCondLst>
                                        </p:cTn>
                                        <p:tgtEl>
                                          <p:spTgt spid="28"/>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500"/>
                                        <p:tgtEl>
                                          <p:spTgt spid="20"/>
                                        </p:tgtEl>
                                      </p:cBhvr>
                                    </p:animEffect>
                                    <p:set>
                                      <p:cBhvr>
                                        <p:cTn id="25" dur="1" fill="hold">
                                          <p:stCondLst>
                                            <p:cond delay="499"/>
                                          </p:stCondLst>
                                        </p:cTn>
                                        <p:tgtEl>
                                          <p:spTgt spid="20"/>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500"/>
                                        <p:tgtEl>
                                          <p:spTgt spid="50"/>
                                        </p:tgtEl>
                                      </p:cBhvr>
                                    </p:animEffect>
                                    <p:set>
                                      <p:cBhvr>
                                        <p:cTn id="28" dur="1" fill="hold">
                                          <p:stCondLst>
                                            <p:cond delay="499"/>
                                          </p:stCondLst>
                                        </p:cTn>
                                        <p:tgtEl>
                                          <p:spTgt spid="50"/>
                                        </p:tgtEl>
                                        <p:attrNameLst>
                                          <p:attrName>style.visibility</p:attrName>
                                        </p:attrNameLst>
                                      </p:cBhvr>
                                      <p:to>
                                        <p:strVal val="hidden"/>
                                      </p:to>
                                    </p:set>
                                  </p:childTnLst>
                                </p:cTn>
                              </p:par>
                              <p:par>
                                <p:cTn id="29" presetID="10" presetClass="exit" presetSubtype="0" fill="hold" grpId="0" nodeType="withEffect">
                                  <p:stCondLst>
                                    <p:cond delay="0"/>
                                  </p:stCondLst>
                                  <p:childTnLst>
                                    <p:animEffect transition="out" filter="fade">
                                      <p:cBhvr>
                                        <p:cTn id="30" dur="500"/>
                                        <p:tgtEl>
                                          <p:spTgt spid="51"/>
                                        </p:tgtEl>
                                      </p:cBhvr>
                                    </p:animEffect>
                                    <p:set>
                                      <p:cBhvr>
                                        <p:cTn id="31" dur="1" fill="hold">
                                          <p:stCondLst>
                                            <p:cond delay="499"/>
                                          </p:stCondLst>
                                        </p:cTn>
                                        <p:tgtEl>
                                          <p:spTgt spid="51"/>
                                        </p:tgtEl>
                                        <p:attrNameLst>
                                          <p:attrName>style.visibility</p:attrName>
                                        </p:attrNameLst>
                                      </p:cBhvr>
                                      <p:to>
                                        <p:strVal val="hidden"/>
                                      </p:to>
                                    </p:set>
                                  </p:childTnLst>
                                </p:cTn>
                              </p:par>
                              <p:par>
                                <p:cTn id="32" presetID="10" presetClass="exit" presetSubtype="0" fill="hold" grpId="0" nodeType="withEffect">
                                  <p:stCondLst>
                                    <p:cond delay="0"/>
                                  </p:stCondLst>
                                  <p:childTnLst>
                                    <p:animEffect transition="out" filter="fade">
                                      <p:cBhvr>
                                        <p:cTn id="33" dur="500"/>
                                        <p:tgtEl>
                                          <p:spTgt spid="52"/>
                                        </p:tgtEl>
                                      </p:cBhvr>
                                    </p:animEffect>
                                    <p:set>
                                      <p:cBhvr>
                                        <p:cTn id="34" dur="1" fill="hold">
                                          <p:stCondLst>
                                            <p:cond delay="499"/>
                                          </p:stCondLst>
                                        </p:cTn>
                                        <p:tgtEl>
                                          <p:spTgt spid="52"/>
                                        </p:tgtEl>
                                        <p:attrNameLst>
                                          <p:attrName>style.visibility</p:attrName>
                                        </p:attrNameLst>
                                      </p:cBhvr>
                                      <p:to>
                                        <p:strVal val="hidden"/>
                                      </p:to>
                                    </p:set>
                                  </p:childTnLst>
                                </p:cTn>
                              </p:par>
                              <p:par>
                                <p:cTn id="35" presetID="10" presetClass="exit" presetSubtype="0" fill="hold" grpId="0" nodeType="withEffect">
                                  <p:stCondLst>
                                    <p:cond delay="0"/>
                                  </p:stCondLst>
                                  <p:childTnLst>
                                    <p:animEffect transition="out" filter="fade">
                                      <p:cBhvr>
                                        <p:cTn id="36" dur="500"/>
                                        <p:tgtEl>
                                          <p:spTgt spid="49"/>
                                        </p:tgtEl>
                                      </p:cBhvr>
                                    </p:animEffect>
                                    <p:set>
                                      <p:cBhvr>
                                        <p:cTn id="37" dur="1" fill="hold">
                                          <p:stCondLst>
                                            <p:cond delay="499"/>
                                          </p:stCondLst>
                                        </p:cTn>
                                        <p:tgtEl>
                                          <p:spTgt spid="49"/>
                                        </p:tgtEl>
                                        <p:attrNameLst>
                                          <p:attrName>style.visibility</p:attrName>
                                        </p:attrNameLst>
                                      </p:cBhvr>
                                      <p:to>
                                        <p:strVal val="hidden"/>
                                      </p:to>
                                    </p:set>
                                  </p:childTnLst>
                                </p:cTn>
                              </p:par>
                              <p:par>
                                <p:cTn id="38" presetID="10" presetClass="exit" presetSubtype="0" fill="hold" grpId="0" nodeType="withEffect">
                                  <p:stCondLst>
                                    <p:cond delay="0"/>
                                  </p:stCondLst>
                                  <p:childTnLst>
                                    <p:animEffect transition="out" filter="fade">
                                      <p:cBhvr>
                                        <p:cTn id="39" dur="500"/>
                                        <p:tgtEl>
                                          <p:spTgt spid="53"/>
                                        </p:tgtEl>
                                      </p:cBhvr>
                                    </p:animEffect>
                                    <p:set>
                                      <p:cBhvr>
                                        <p:cTn id="40" dur="1" fill="hold">
                                          <p:stCondLst>
                                            <p:cond delay="499"/>
                                          </p:stCondLst>
                                        </p:cTn>
                                        <p:tgtEl>
                                          <p:spTgt spid="53"/>
                                        </p:tgtEl>
                                        <p:attrNameLst>
                                          <p:attrName>style.visibility</p:attrName>
                                        </p:attrNameLst>
                                      </p:cBhvr>
                                      <p:to>
                                        <p:strVal val="hidden"/>
                                      </p:to>
                                    </p:set>
                                  </p:childTnLst>
                                </p:cTn>
                              </p:par>
                              <p:par>
                                <p:cTn id="41" presetID="10" presetClass="exit" presetSubtype="0" fill="hold" grpId="0" nodeType="withEffect">
                                  <p:stCondLst>
                                    <p:cond delay="0"/>
                                  </p:stCondLst>
                                  <p:childTnLst>
                                    <p:animEffect transition="out" filter="fade">
                                      <p:cBhvr>
                                        <p:cTn id="42" dur="500"/>
                                        <p:tgtEl>
                                          <p:spTgt spid="54"/>
                                        </p:tgtEl>
                                      </p:cBhvr>
                                    </p:animEffect>
                                    <p:set>
                                      <p:cBhvr>
                                        <p:cTn id="43" dur="1" fill="hold">
                                          <p:stCondLst>
                                            <p:cond delay="499"/>
                                          </p:stCondLst>
                                        </p:cTn>
                                        <p:tgtEl>
                                          <p:spTgt spid="54"/>
                                        </p:tgtEl>
                                        <p:attrNameLst>
                                          <p:attrName>style.visibility</p:attrName>
                                        </p:attrNameLst>
                                      </p:cBhvr>
                                      <p:to>
                                        <p:strVal val="hidden"/>
                                      </p:to>
                                    </p:set>
                                  </p:childTnLst>
                                </p:cTn>
                              </p:par>
                              <p:par>
                                <p:cTn id="44" presetID="10" presetClass="exit" presetSubtype="0" fill="hold" grpId="0" nodeType="withEffect">
                                  <p:stCondLst>
                                    <p:cond delay="0"/>
                                  </p:stCondLst>
                                  <p:childTnLst>
                                    <p:animEffect transition="out" filter="fade">
                                      <p:cBhvr>
                                        <p:cTn id="45" dur="500"/>
                                        <p:tgtEl>
                                          <p:spTgt spid="48"/>
                                        </p:tgtEl>
                                      </p:cBhvr>
                                    </p:animEffect>
                                    <p:set>
                                      <p:cBhvr>
                                        <p:cTn id="46" dur="1" fill="hold">
                                          <p:stCondLst>
                                            <p:cond delay="499"/>
                                          </p:stCondLst>
                                        </p:cTn>
                                        <p:tgtEl>
                                          <p:spTgt spid="48"/>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46"/>
                                        </p:tgtEl>
                                      </p:cBhvr>
                                    </p:animEffect>
                                    <p:set>
                                      <p:cBhvr>
                                        <p:cTn id="49" dur="1" fill="hold">
                                          <p:stCondLst>
                                            <p:cond delay="499"/>
                                          </p:stCondLst>
                                        </p:cTn>
                                        <p:tgtEl>
                                          <p:spTgt spid="46"/>
                                        </p:tgtEl>
                                        <p:attrNameLst>
                                          <p:attrName>style.visibility</p:attrName>
                                        </p:attrNameLst>
                                      </p:cBhvr>
                                      <p:to>
                                        <p:strVal val="hidden"/>
                                      </p:to>
                                    </p:set>
                                  </p:childTnLst>
                                </p:cTn>
                              </p:par>
                              <p:par>
                                <p:cTn id="50" presetID="10" presetClass="exit" presetSubtype="0" fill="hold" grpId="0" nodeType="withEffect">
                                  <p:stCondLst>
                                    <p:cond delay="0"/>
                                  </p:stCondLst>
                                  <p:childTnLst>
                                    <p:animEffect transition="out" filter="fade">
                                      <p:cBhvr>
                                        <p:cTn id="51" dur="500"/>
                                        <p:tgtEl>
                                          <p:spTgt spid="47"/>
                                        </p:tgtEl>
                                      </p:cBhvr>
                                    </p:animEffect>
                                    <p:set>
                                      <p:cBhvr>
                                        <p:cTn id="52" dur="1" fill="hold">
                                          <p:stCondLst>
                                            <p:cond delay="499"/>
                                          </p:stCondLst>
                                        </p:cTn>
                                        <p:tgtEl>
                                          <p:spTgt spid="47"/>
                                        </p:tgtEl>
                                        <p:attrNameLst>
                                          <p:attrName>style.visibility</p:attrName>
                                        </p:attrNameLst>
                                      </p:cBhvr>
                                      <p:to>
                                        <p:strVal val="hidden"/>
                                      </p:to>
                                    </p:set>
                                  </p:childTnLst>
                                </p:cTn>
                              </p:par>
                              <p:par>
                                <p:cTn id="53" presetID="10" presetClass="exit" presetSubtype="0" fill="hold" grpId="0" nodeType="withEffect">
                                  <p:stCondLst>
                                    <p:cond delay="0"/>
                                  </p:stCondLst>
                                  <p:childTnLst>
                                    <p:animEffect transition="out" filter="fade">
                                      <p:cBhvr>
                                        <p:cTn id="54" dur="500"/>
                                        <p:tgtEl>
                                          <p:spTgt spid="55"/>
                                        </p:tgtEl>
                                      </p:cBhvr>
                                    </p:animEffect>
                                    <p:set>
                                      <p:cBhvr>
                                        <p:cTn id="55" dur="1" fill="hold">
                                          <p:stCondLst>
                                            <p:cond delay="499"/>
                                          </p:stCondLst>
                                        </p:cTn>
                                        <p:tgtEl>
                                          <p:spTgt spid="55"/>
                                        </p:tgtEl>
                                        <p:attrNameLst>
                                          <p:attrName>style.visibility</p:attrName>
                                        </p:attrNameLst>
                                      </p:cBhvr>
                                      <p:to>
                                        <p:strVal val="hidden"/>
                                      </p:to>
                                    </p:set>
                                  </p:childTnLst>
                                </p:cTn>
                              </p:par>
                              <p:par>
                                <p:cTn id="56" presetID="10" presetClass="exit" presetSubtype="0" fill="hold" grpId="0" nodeType="withEffect">
                                  <p:stCondLst>
                                    <p:cond delay="0"/>
                                  </p:stCondLst>
                                  <p:childTnLst>
                                    <p:animEffect transition="out" filter="fade">
                                      <p:cBhvr>
                                        <p:cTn id="57" dur="500"/>
                                        <p:tgtEl>
                                          <p:spTgt spid="56"/>
                                        </p:tgtEl>
                                      </p:cBhvr>
                                    </p:animEffect>
                                    <p:set>
                                      <p:cBhvr>
                                        <p:cTn id="58" dur="1" fill="hold">
                                          <p:stCondLst>
                                            <p:cond delay="499"/>
                                          </p:stCondLst>
                                        </p:cTn>
                                        <p:tgtEl>
                                          <p:spTgt spid="56"/>
                                        </p:tgtEl>
                                        <p:attrNameLst>
                                          <p:attrName>style.visibility</p:attrName>
                                        </p:attrNameLst>
                                      </p:cBhvr>
                                      <p:to>
                                        <p:strVal val="hidden"/>
                                      </p:to>
                                    </p:set>
                                  </p:childTnLst>
                                </p:cTn>
                              </p:par>
                              <p:par>
                                <p:cTn id="59" presetID="10" presetClass="exit" presetSubtype="0" fill="hold" grpId="0" nodeType="withEffect">
                                  <p:stCondLst>
                                    <p:cond delay="0"/>
                                  </p:stCondLst>
                                  <p:childTnLst>
                                    <p:animEffect transition="out" filter="fade">
                                      <p:cBhvr>
                                        <p:cTn id="60" dur="500"/>
                                        <p:tgtEl>
                                          <p:spTgt spid="57"/>
                                        </p:tgtEl>
                                      </p:cBhvr>
                                    </p:animEffect>
                                    <p:set>
                                      <p:cBhvr>
                                        <p:cTn id="61" dur="1" fill="hold">
                                          <p:stCondLst>
                                            <p:cond delay="499"/>
                                          </p:stCondLst>
                                        </p:cTn>
                                        <p:tgtEl>
                                          <p:spTgt spid="57"/>
                                        </p:tgtEl>
                                        <p:attrNameLst>
                                          <p:attrName>style.visibility</p:attrName>
                                        </p:attrNameLst>
                                      </p:cBhvr>
                                      <p:to>
                                        <p:strVal val="hidden"/>
                                      </p:to>
                                    </p:set>
                                  </p:childTnLst>
                                </p:cTn>
                              </p:par>
                              <p:par>
                                <p:cTn id="62" presetID="10" presetClass="entr" presetSubtype="0" fill="hold" grpId="0" nodeType="withEffect">
                                  <p:stCondLst>
                                    <p:cond delay="0"/>
                                  </p:stCondLst>
                                  <p:childTnLst>
                                    <p:set>
                                      <p:cBhvr>
                                        <p:cTn id="63" dur="1" fill="hold">
                                          <p:stCondLst>
                                            <p:cond delay="0"/>
                                          </p:stCondLst>
                                        </p:cTn>
                                        <p:tgtEl>
                                          <p:spTgt spid="3"/>
                                        </p:tgtEl>
                                        <p:attrNameLst>
                                          <p:attrName>style.visibility</p:attrName>
                                        </p:attrNameLst>
                                      </p:cBhvr>
                                      <p:to>
                                        <p:strVal val="visible"/>
                                      </p:to>
                                    </p:set>
                                    <p:animEffect transition="in" filter="fade">
                                      <p:cBhvr>
                                        <p:cTn id="64" dur="500"/>
                                        <p:tgtEl>
                                          <p:spTgt spid="3"/>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fade">
                                      <p:cBhvr>
                                        <p:cTn id="67" dur="500"/>
                                        <p:tgtEl>
                                          <p:spTgt spid="29"/>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500"/>
                                        <p:tgtEl>
                                          <p:spTgt spid="34"/>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fade">
                                      <p:cBhvr>
                                        <p:cTn id="73" dur="500"/>
                                        <p:tgtEl>
                                          <p:spTgt spid="40"/>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fade">
                                      <p:cBhvr>
                                        <p:cTn id="76" dur="500"/>
                                        <p:tgtEl>
                                          <p:spTgt spid="41"/>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fade">
                                      <p:cBhvr>
                                        <p:cTn id="79" dur="500"/>
                                        <p:tgtEl>
                                          <p:spTgt spid="42"/>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fade">
                                      <p:cBhvr>
                                        <p:cTn id="8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3" grpId="0" animBg="1"/>
      <p:bldP spid="24" grpId="0" animBg="1"/>
      <p:bldP spid="25" grpId="0" animBg="1"/>
      <p:bldP spid="26" grpId="0" animBg="1"/>
      <p:bldP spid="27" grpId="0" animBg="1"/>
      <p:bldP spid="28" grpId="0" animBg="1"/>
      <p:bldP spid="3" grpId="0" animBg="1"/>
      <p:bldP spid="29" grpId="0" animBg="1"/>
      <p:bldP spid="34" grpId="0" animBg="1"/>
      <p:bldP spid="40" grpId="0" animBg="1"/>
      <p:bldP spid="41" grpId="0" animBg="1"/>
      <p:bldP spid="42" grpId="0" animBg="1"/>
      <p:bldP spid="43"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挿絵 が含まれている画像&#10;&#10;自動的に生成された説明">
            <a:extLst>
              <a:ext uri="{FF2B5EF4-FFF2-40B4-BE49-F238E27FC236}">
                <a16:creationId xmlns:a16="http://schemas.microsoft.com/office/drawing/2014/main" id="{57307534-2119-A5F1-B840-4AD5866EBD63}"/>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340043" y="478166"/>
            <a:ext cx="1833650" cy="1899978"/>
          </a:xfrm>
          <a:prstGeom prst="rect">
            <a:avLst/>
          </a:prstGeom>
        </p:spPr>
      </p:pic>
      <p:sp>
        <p:nvSpPr>
          <p:cNvPr id="3" name="スライド番号プレースホルダー 21">
            <a:extLst>
              <a:ext uri="{FF2B5EF4-FFF2-40B4-BE49-F238E27FC236}">
                <a16:creationId xmlns:a16="http://schemas.microsoft.com/office/drawing/2014/main" id="{566268F9-D6D7-053F-F93C-2F892EEF960D}"/>
              </a:ext>
            </a:extLst>
          </p:cNvPr>
          <p:cNvSpPr>
            <a:spLocks noGrp="1"/>
          </p:cNvSpPr>
          <p:nvPr>
            <p:ph type="sldNum" sz="quarter" idx="4"/>
          </p:nvPr>
        </p:nvSpPr>
        <p:spPr>
          <a:xfrm>
            <a:off x="8628484" y="6574636"/>
            <a:ext cx="419472" cy="189374"/>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12C3962C-59A4-486A-8D44-A9781E017F69}" type="slidenum">
              <a:rPr kumimoji="1" lang="en-US" altLang="ja-JP" sz="1200" b="0" i="0" u="none" strike="noStrike" kern="1200" cap="none" spc="0" normalizeH="0" baseline="0" noProof="0" smtClean="0">
                <a:ln>
                  <a:noFill/>
                </a:ln>
                <a:solidFill>
                  <a:srgbClr val="FFFFFF"/>
                </a:solidFill>
                <a:effectLst/>
                <a:uLnTx/>
                <a:uFillTx/>
                <a:latin typeface="Arial" panose="020B0604020202020204" pitchFamily="34" charset="0"/>
                <a:ea typeface="ＭＳ Ｐゴシック" panose="020B0600070205080204" pitchFamily="50" charset="-128"/>
                <a:cs typeface="+mn-cs"/>
              </a:rPr>
              <a:pPr marL="0" marR="0" lvl="0" indent="0" algn="ctr" defTabSz="914400" rtl="0" eaLnBrk="1" fontAlgn="base" latinLnBrk="0" hangingPunct="1">
                <a:lnSpc>
                  <a:spcPct val="100000"/>
                </a:lnSpc>
                <a:spcBef>
                  <a:spcPct val="0"/>
                </a:spcBef>
                <a:spcAft>
                  <a:spcPct val="0"/>
                </a:spcAft>
                <a:buClrTx/>
                <a:buSzTx/>
                <a:buFontTx/>
                <a:buNone/>
                <a:tabLst/>
                <a:defRPr/>
              </a:pPr>
              <a:t>7</a:t>
            </a:fld>
            <a:endParaRPr kumimoji="1" lang="en-US" altLang="ja-JP" sz="12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mn-cs"/>
            </a:endParaRPr>
          </a:p>
        </p:txBody>
      </p:sp>
      <p:sp>
        <p:nvSpPr>
          <p:cNvPr id="4" name="四角形: 角を丸くする 3">
            <a:extLst>
              <a:ext uri="{FF2B5EF4-FFF2-40B4-BE49-F238E27FC236}">
                <a16:creationId xmlns:a16="http://schemas.microsoft.com/office/drawing/2014/main" id="{81CB0EB0-C13D-AE19-3CFD-1E9739C6B251}"/>
              </a:ext>
            </a:extLst>
          </p:cNvPr>
          <p:cNvSpPr/>
          <p:nvPr/>
        </p:nvSpPr>
        <p:spPr bwMode="auto">
          <a:xfrm>
            <a:off x="326210" y="1105052"/>
            <a:ext cx="8493939" cy="1136017"/>
          </a:xfrm>
          <a:prstGeom prst="roundRect">
            <a:avLst>
              <a:gd name="adj" fmla="val 2377"/>
            </a:avLst>
          </a:prstGeom>
          <a:no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dirty="0">
              <a:ln>
                <a:noFill/>
              </a:ln>
              <a:solidFill>
                <a:srgbClr val="000000"/>
              </a:solidFill>
              <a:effectLst/>
              <a:uLnTx/>
              <a:uFillTx/>
              <a:latin typeface="+mn-ea"/>
              <a:ea typeface="+mn-ea"/>
              <a:cs typeface="+mn-cs"/>
            </a:endParaRPr>
          </a:p>
        </p:txBody>
      </p:sp>
      <p:sp>
        <p:nvSpPr>
          <p:cNvPr id="5" name="Rectangle 26">
            <a:extLst>
              <a:ext uri="{FF2B5EF4-FFF2-40B4-BE49-F238E27FC236}">
                <a16:creationId xmlns:a16="http://schemas.microsoft.com/office/drawing/2014/main" id="{F1A30D1E-B06E-375D-654B-6AFB36721AE2}"/>
              </a:ext>
            </a:extLst>
          </p:cNvPr>
          <p:cNvSpPr>
            <a:spLocks noChangeArrowheads="1"/>
          </p:cNvSpPr>
          <p:nvPr/>
        </p:nvSpPr>
        <p:spPr bwMode="white">
          <a:xfrm>
            <a:off x="199285" y="881221"/>
            <a:ext cx="8776123" cy="1224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1" lang="ja-JP" altLang="en-US" sz="2000" i="0" u="none" strike="noStrike" kern="1200" cap="none" spc="0" normalizeH="0" baseline="0" noProof="0" dirty="0">
                <a:ln>
                  <a:noFill/>
                </a:ln>
                <a:solidFill>
                  <a:srgbClr val="F25044"/>
                </a:solidFill>
                <a:effectLst/>
                <a:uLnTx/>
                <a:uFillTx/>
                <a:latin typeface="HGPｺﾞｼｯｸE" panose="020B0900000000000000" pitchFamily="50" charset="-128"/>
                <a:ea typeface="HGPｺﾞｼｯｸE" panose="020B0900000000000000" pitchFamily="50" charset="-128"/>
              </a:rPr>
              <a:t>税金は、何のために、どのくらい使われているのだろう</a:t>
            </a:r>
            <a:endParaRPr kumimoji="1" lang="en-US" altLang="ja-JP" sz="2000" i="0" u="none" strike="noStrike" kern="1200" cap="none" spc="0" normalizeH="0" baseline="0" noProof="0" dirty="0">
              <a:ln>
                <a:noFill/>
              </a:ln>
              <a:solidFill>
                <a:srgbClr val="F25044"/>
              </a:solidFill>
              <a:effectLst/>
              <a:uLnTx/>
              <a:uFillTx/>
              <a:latin typeface="HGPｺﾞｼｯｸE" panose="020B0900000000000000" pitchFamily="50" charset="-128"/>
              <a:ea typeface="HGPｺﾞｼｯｸE" panose="020B0900000000000000" pitchFamily="50" charset="-128"/>
            </a:endParaRPr>
          </a:p>
          <a:p>
            <a:pPr marL="0" marR="0" lvl="0" indent="0" algn="l" defTabSz="914400" rtl="0" eaLnBrk="1" fontAlgn="base" latinLnBrk="0" hangingPunct="1">
              <a:lnSpc>
                <a:spcPct val="150000"/>
              </a:lnSpc>
              <a:spcBef>
                <a:spcPct val="0"/>
              </a:spcBef>
              <a:spcAft>
                <a:spcPct val="0"/>
              </a:spcAft>
              <a:buClrTx/>
              <a:buSzTx/>
              <a:buFontTx/>
              <a:buNone/>
              <a:tabLst/>
              <a:defRPr/>
            </a:pPr>
            <a:r>
              <a:rPr lang="ja-JP" altLang="en-US" sz="1700" dirty="0">
                <a:solidFill>
                  <a:srgbClr val="000000"/>
                </a:solidFill>
                <a:latin typeface="HGPｺﾞｼｯｸE" panose="020B0900000000000000" pitchFamily="50" charset="-128"/>
                <a:ea typeface="HGPｺﾞｼｯｸE" panose="020B0900000000000000" pitchFamily="50" charset="-128"/>
              </a:rPr>
              <a:t>わたしたちの身の回りには、国や地方公共団体による「公共サービス」や</a:t>
            </a:r>
            <a:endParaRPr lang="en-US" altLang="ja-JP" sz="1700" dirty="0">
              <a:solidFill>
                <a:srgbClr val="000000"/>
              </a:solidFill>
              <a:latin typeface="HGPｺﾞｼｯｸE" panose="020B0900000000000000" pitchFamily="50" charset="-128"/>
              <a:ea typeface="HGPｺﾞｼｯｸE" panose="020B0900000000000000" pitchFamily="50" charset="-128"/>
            </a:endParaRPr>
          </a:p>
          <a:p>
            <a:pPr marL="0" marR="0" lvl="0" indent="0" defTabSz="914400" eaLnBrk="1" latinLnBrk="0" hangingPunct="1">
              <a:lnSpc>
                <a:spcPct val="123000"/>
              </a:lnSpc>
              <a:spcBef>
                <a:spcPct val="0"/>
              </a:spcBef>
              <a:buClrTx/>
              <a:buSzTx/>
              <a:buNone/>
              <a:tabLst/>
              <a:defRPr/>
            </a:pPr>
            <a:r>
              <a:rPr lang="ja-JP" altLang="en-US" sz="1700" dirty="0">
                <a:solidFill>
                  <a:srgbClr val="000000"/>
                </a:solidFill>
                <a:latin typeface="HGPｺﾞｼｯｸE" panose="020B0900000000000000" pitchFamily="50" charset="-128"/>
                <a:ea typeface="HGPｺﾞｼｯｸE" panose="020B0900000000000000" pitchFamily="50" charset="-128"/>
              </a:rPr>
              <a:t>「公共施設」があります。</a:t>
            </a:r>
          </a:p>
        </p:txBody>
      </p:sp>
      <p:sp>
        <p:nvSpPr>
          <p:cNvPr id="6" name="四角形: 角を丸くする 5">
            <a:extLst>
              <a:ext uri="{FF2B5EF4-FFF2-40B4-BE49-F238E27FC236}">
                <a16:creationId xmlns:a16="http://schemas.microsoft.com/office/drawing/2014/main" id="{9ACDE9B2-3E47-4893-E37C-1872143E744C}"/>
              </a:ext>
            </a:extLst>
          </p:cNvPr>
          <p:cNvSpPr/>
          <p:nvPr/>
        </p:nvSpPr>
        <p:spPr bwMode="auto">
          <a:xfrm>
            <a:off x="5457554" y="2613228"/>
            <a:ext cx="3507057" cy="3713140"/>
          </a:xfrm>
          <a:prstGeom prst="roundRect">
            <a:avLst>
              <a:gd name="adj" fmla="val 0"/>
            </a:avLst>
          </a:prstGeom>
          <a:noFill/>
          <a:ln w="19050" cap="flat" cmpd="sng" algn="ctr">
            <a:solidFill>
              <a:srgbClr val="F2504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mn-ea"/>
              <a:ea typeface="+mn-ea"/>
              <a:cs typeface="+mn-cs"/>
            </a:endParaRPr>
          </a:p>
        </p:txBody>
      </p:sp>
      <p:sp>
        <p:nvSpPr>
          <p:cNvPr id="7" name="四角形: 角を丸くする 6">
            <a:extLst>
              <a:ext uri="{FF2B5EF4-FFF2-40B4-BE49-F238E27FC236}">
                <a16:creationId xmlns:a16="http://schemas.microsoft.com/office/drawing/2014/main" id="{5D8238CF-DE13-9F62-7667-ACBFEF4DF2BB}"/>
              </a:ext>
            </a:extLst>
          </p:cNvPr>
          <p:cNvSpPr/>
          <p:nvPr/>
        </p:nvSpPr>
        <p:spPr bwMode="auto">
          <a:xfrm>
            <a:off x="188491" y="2613228"/>
            <a:ext cx="5171477" cy="3704763"/>
          </a:xfrm>
          <a:prstGeom prst="roundRect">
            <a:avLst>
              <a:gd name="adj" fmla="val 0"/>
            </a:avLst>
          </a:prstGeom>
          <a:noFill/>
          <a:ln w="19050" cap="flat" cmpd="sng" algn="ctr">
            <a:solidFill>
              <a:srgbClr val="F2504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dirty="0">
              <a:ln>
                <a:noFill/>
              </a:ln>
              <a:solidFill>
                <a:srgbClr val="000000"/>
              </a:solidFill>
              <a:effectLst/>
              <a:uLnTx/>
              <a:uFillTx/>
              <a:latin typeface="+mn-ea"/>
              <a:ea typeface="+mn-ea"/>
              <a:cs typeface="+mn-cs"/>
            </a:endParaRPr>
          </a:p>
        </p:txBody>
      </p:sp>
      <p:grpSp>
        <p:nvGrpSpPr>
          <p:cNvPr id="8" name="グループ化 7">
            <a:extLst>
              <a:ext uri="{FF2B5EF4-FFF2-40B4-BE49-F238E27FC236}">
                <a16:creationId xmlns:a16="http://schemas.microsoft.com/office/drawing/2014/main" id="{CF383FFF-07BE-E2A0-C0AA-227607E58C0D}"/>
              </a:ext>
            </a:extLst>
          </p:cNvPr>
          <p:cNvGrpSpPr/>
          <p:nvPr/>
        </p:nvGrpSpPr>
        <p:grpSpPr>
          <a:xfrm>
            <a:off x="6000291" y="2729215"/>
            <a:ext cx="2281056" cy="547009"/>
            <a:chOff x="6299670" y="2713461"/>
            <a:chExt cx="2281056" cy="547009"/>
          </a:xfrm>
        </p:grpSpPr>
        <p:sp>
          <p:nvSpPr>
            <p:cNvPr id="9" name="Rectangle 56">
              <a:extLst>
                <a:ext uri="{FF2B5EF4-FFF2-40B4-BE49-F238E27FC236}">
                  <a16:creationId xmlns:a16="http://schemas.microsoft.com/office/drawing/2014/main" id="{ED5FCAF9-1215-B3EF-34FA-5E5C234DA39A}"/>
                </a:ext>
              </a:extLst>
            </p:cNvPr>
            <p:cNvSpPr>
              <a:spLocks noChangeArrowheads="1"/>
            </p:cNvSpPr>
            <p:nvPr/>
          </p:nvSpPr>
          <p:spPr bwMode="auto">
            <a:xfrm>
              <a:off x="7563893" y="2713461"/>
              <a:ext cx="1016833" cy="547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None/>
                <a:defRPr/>
              </a:pPr>
              <a:r>
                <a:rPr lang="ja-JP" altLang="en-US" sz="1400" dirty="0">
                  <a:solidFill>
                    <a:srgbClr val="000000"/>
                  </a:solidFill>
                  <a:latin typeface="HGPｺﾞｼｯｸE" panose="020B0900000000000000" pitchFamily="50" charset="-128"/>
                  <a:ea typeface="HGPｺﾞｼｯｸE" panose="020B0900000000000000" pitchFamily="50" charset="-128"/>
                </a:rPr>
                <a:t>道路、学校、公園 など</a:t>
              </a:r>
            </a:p>
          </p:txBody>
        </p:sp>
        <p:sp>
          <p:nvSpPr>
            <p:cNvPr id="10" name="Text Box 23">
              <a:extLst>
                <a:ext uri="{FF2B5EF4-FFF2-40B4-BE49-F238E27FC236}">
                  <a16:creationId xmlns:a16="http://schemas.microsoft.com/office/drawing/2014/main" id="{7BE8F26B-E08B-E853-00D5-0CC5101F1030}"/>
                </a:ext>
              </a:extLst>
            </p:cNvPr>
            <p:cNvSpPr txBox="1">
              <a:spLocks noChangeArrowheads="1"/>
            </p:cNvSpPr>
            <p:nvPr/>
          </p:nvSpPr>
          <p:spPr bwMode="auto">
            <a:xfrm>
              <a:off x="6299670" y="2786910"/>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spcBef>
                  <a:spcPct val="0"/>
                </a:spcBef>
                <a:buNone/>
                <a:defRPr/>
              </a:pPr>
              <a:r>
                <a:rPr lang="ja-JP" altLang="en-US" sz="2000" dirty="0">
                  <a:solidFill>
                    <a:srgbClr val="F25044"/>
                  </a:solidFill>
                  <a:latin typeface="HGP創英角ｺﾞｼｯｸUB" panose="020B0900000000000000" pitchFamily="50" charset="-128"/>
                  <a:ea typeface="HGP創英角ｺﾞｼｯｸUB" panose="020B0900000000000000" pitchFamily="50" charset="-128"/>
                </a:rPr>
                <a:t>公共施設</a:t>
              </a:r>
            </a:p>
          </p:txBody>
        </p:sp>
      </p:grpSp>
      <p:grpSp>
        <p:nvGrpSpPr>
          <p:cNvPr id="12" name="グループ化 11">
            <a:extLst>
              <a:ext uri="{FF2B5EF4-FFF2-40B4-BE49-F238E27FC236}">
                <a16:creationId xmlns:a16="http://schemas.microsoft.com/office/drawing/2014/main" id="{25B791AE-AD20-5401-5B98-2B038EE0F404}"/>
              </a:ext>
            </a:extLst>
          </p:cNvPr>
          <p:cNvGrpSpPr/>
          <p:nvPr/>
        </p:nvGrpSpPr>
        <p:grpSpPr>
          <a:xfrm>
            <a:off x="646720" y="2744173"/>
            <a:ext cx="4501344" cy="458601"/>
            <a:chOff x="840424" y="2728419"/>
            <a:chExt cx="4501344" cy="458601"/>
          </a:xfrm>
        </p:grpSpPr>
        <p:sp>
          <p:nvSpPr>
            <p:cNvPr id="13" name="Rectangle 45">
              <a:extLst>
                <a:ext uri="{FF2B5EF4-FFF2-40B4-BE49-F238E27FC236}">
                  <a16:creationId xmlns:a16="http://schemas.microsoft.com/office/drawing/2014/main" id="{BDC22A22-56A8-8696-0410-EC6A4DA31997}"/>
                </a:ext>
              </a:extLst>
            </p:cNvPr>
            <p:cNvSpPr>
              <a:spLocks noChangeArrowheads="1"/>
            </p:cNvSpPr>
            <p:nvPr/>
          </p:nvSpPr>
          <p:spPr bwMode="auto">
            <a:xfrm>
              <a:off x="2435601" y="2831955"/>
              <a:ext cx="2906167" cy="300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None/>
                <a:defRPr/>
              </a:pPr>
              <a:r>
                <a:rPr lang="ja-JP" altLang="en-US" sz="1400" dirty="0">
                  <a:solidFill>
                    <a:srgbClr val="000000"/>
                  </a:solidFill>
                  <a:latin typeface="HGPｺﾞｼｯｸE" panose="020B0900000000000000" pitchFamily="50" charset="-128"/>
                  <a:ea typeface="HGPｺﾞｼｯｸE" panose="020B0900000000000000" pitchFamily="50" charset="-128"/>
                </a:rPr>
                <a:t>警察、消防、ごみ収集、福祉 など</a:t>
              </a:r>
            </a:p>
          </p:txBody>
        </p:sp>
        <p:sp>
          <p:nvSpPr>
            <p:cNvPr id="14" name="Text Box 22">
              <a:extLst>
                <a:ext uri="{FF2B5EF4-FFF2-40B4-BE49-F238E27FC236}">
                  <a16:creationId xmlns:a16="http://schemas.microsoft.com/office/drawing/2014/main" id="{A453E829-7A69-8DB4-39AF-BF9AF8FE6371}"/>
                </a:ext>
              </a:extLst>
            </p:cNvPr>
            <p:cNvSpPr txBox="1">
              <a:spLocks noChangeArrowheads="1"/>
            </p:cNvSpPr>
            <p:nvPr/>
          </p:nvSpPr>
          <p:spPr bwMode="auto">
            <a:xfrm>
              <a:off x="840424" y="2786910"/>
              <a:ext cx="157927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000" i="0" u="none" strike="noStrike" kern="1200" cap="none" spc="0" normalizeH="0" baseline="0" noProof="0" dirty="0">
                  <a:ln>
                    <a:noFill/>
                  </a:ln>
                  <a:solidFill>
                    <a:srgbClr val="F25044"/>
                  </a:solidFill>
                  <a:effectLst/>
                  <a:uLnTx/>
                  <a:uFillTx/>
                  <a:latin typeface="HGP創英角ｺﾞｼｯｸUB" panose="020B0900000000000000" pitchFamily="50" charset="-128"/>
                  <a:ea typeface="HGP創英角ｺﾞｼｯｸUB" panose="020B0900000000000000" pitchFamily="50" charset="-128"/>
                </a:rPr>
                <a:t>公共サービス</a:t>
              </a:r>
            </a:p>
          </p:txBody>
        </p:sp>
        <p:sp>
          <p:nvSpPr>
            <p:cNvPr id="15" name="Rectangle 45">
              <a:extLst>
                <a:ext uri="{FF2B5EF4-FFF2-40B4-BE49-F238E27FC236}">
                  <a16:creationId xmlns:a16="http://schemas.microsoft.com/office/drawing/2014/main" id="{FA843609-16CE-58AC-39CA-415FDAA2EE1C}"/>
                </a:ext>
              </a:extLst>
            </p:cNvPr>
            <p:cNvSpPr>
              <a:spLocks noChangeArrowheads="1"/>
            </p:cNvSpPr>
            <p:nvPr/>
          </p:nvSpPr>
          <p:spPr bwMode="auto">
            <a:xfrm>
              <a:off x="4239744" y="2728419"/>
              <a:ext cx="445347" cy="2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None/>
                <a:defRPr/>
              </a:pPr>
              <a:r>
                <a:rPr lang="ja-JP" altLang="en-US" sz="800" dirty="0">
                  <a:solidFill>
                    <a:srgbClr val="000000"/>
                  </a:solidFill>
                  <a:latin typeface="HGPｺﾞｼｯｸE" panose="020B0900000000000000" pitchFamily="50" charset="-128"/>
                  <a:ea typeface="HGPｺﾞｼｯｸE" panose="020B0900000000000000" pitchFamily="50" charset="-128"/>
                </a:rPr>
                <a:t>ふくし</a:t>
              </a:r>
            </a:p>
          </p:txBody>
        </p:sp>
      </p:grpSp>
      <p:grpSp>
        <p:nvGrpSpPr>
          <p:cNvPr id="16" name="グループ化 15">
            <a:extLst>
              <a:ext uri="{FF2B5EF4-FFF2-40B4-BE49-F238E27FC236}">
                <a16:creationId xmlns:a16="http://schemas.microsoft.com/office/drawing/2014/main" id="{38EC12AC-1AC2-29C9-51BD-DA64F2E8153B}"/>
              </a:ext>
            </a:extLst>
          </p:cNvPr>
          <p:cNvGrpSpPr/>
          <p:nvPr/>
        </p:nvGrpSpPr>
        <p:grpSpPr>
          <a:xfrm>
            <a:off x="2001234" y="3394577"/>
            <a:ext cx="1503915" cy="2546462"/>
            <a:chOff x="322297" y="3394577"/>
            <a:chExt cx="1503915" cy="2546462"/>
          </a:xfrm>
        </p:grpSpPr>
        <p:sp>
          <p:nvSpPr>
            <p:cNvPr id="17" name="正方形/長方形 16">
              <a:extLst>
                <a:ext uri="{FF2B5EF4-FFF2-40B4-BE49-F238E27FC236}">
                  <a16:creationId xmlns:a16="http://schemas.microsoft.com/office/drawing/2014/main" id="{AB0BAEEA-CFB5-0249-DC43-BBF5880029AA}"/>
                </a:ext>
              </a:extLst>
            </p:cNvPr>
            <p:cNvSpPr/>
            <p:nvPr/>
          </p:nvSpPr>
          <p:spPr bwMode="auto">
            <a:xfrm>
              <a:off x="322297" y="4452611"/>
              <a:ext cx="1503915" cy="1488428"/>
            </a:xfrm>
            <a:prstGeom prst="rect">
              <a:avLst/>
            </a:prstGeom>
            <a:noFill/>
            <a:ln w="15875" cap="rnd" cmpd="sng" algn="ctr">
              <a:noFill/>
              <a:prstDash val="solid"/>
              <a:round/>
              <a:headEnd type="none" w="med" len="med"/>
              <a:tailEnd type="none" w="med" len="med"/>
              <a:extLst>
                <a:ext uri="{C807C97D-BFC1-408E-A445-0C87EB9F89A2}">
                  <ask:lineSketchStyleProps xmlns:ask="http://schemas.microsoft.com/office/drawing/2018/sketchyshapes" sd="1219033472">
                    <a:custGeom>
                      <a:avLst/>
                      <a:gdLst>
                        <a:gd name="connsiteX0" fmla="*/ 0 w 1211263"/>
                        <a:gd name="connsiteY0" fmla="*/ 0 h 2624110"/>
                        <a:gd name="connsiteX1" fmla="*/ 1211263 w 1211263"/>
                        <a:gd name="connsiteY1" fmla="*/ 0 h 2624110"/>
                        <a:gd name="connsiteX2" fmla="*/ 1211263 w 1211263"/>
                        <a:gd name="connsiteY2" fmla="*/ 2099288 h 2624110"/>
                        <a:gd name="connsiteX3" fmla="*/ 605631 w 1211263"/>
                        <a:gd name="connsiteY3" fmla="*/ 2624110 h 2624110"/>
                        <a:gd name="connsiteX4" fmla="*/ 0 w 1211263"/>
                        <a:gd name="connsiteY4" fmla="*/ 2099288 h 2624110"/>
                        <a:gd name="connsiteX5" fmla="*/ 0 w 1211263"/>
                        <a:gd name="connsiteY5" fmla="*/ 0 h 262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1263" h="2624110" fill="none" extrusionOk="0">
                          <a:moveTo>
                            <a:pt x="0" y="0"/>
                          </a:moveTo>
                          <a:cubicBezTo>
                            <a:pt x="232634" y="-67934"/>
                            <a:pt x="665737" y="97290"/>
                            <a:pt x="1211263" y="0"/>
                          </a:cubicBezTo>
                          <a:cubicBezTo>
                            <a:pt x="1163032" y="543323"/>
                            <a:pt x="1295718" y="1462834"/>
                            <a:pt x="1211263" y="2099288"/>
                          </a:cubicBezTo>
                          <a:cubicBezTo>
                            <a:pt x="1030875" y="2206430"/>
                            <a:pt x="774250" y="2555893"/>
                            <a:pt x="605631" y="2624110"/>
                          </a:cubicBezTo>
                          <a:cubicBezTo>
                            <a:pt x="420511" y="2380457"/>
                            <a:pt x="164996" y="2190916"/>
                            <a:pt x="0" y="2099288"/>
                          </a:cubicBezTo>
                          <a:cubicBezTo>
                            <a:pt x="130954" y="1865938"/>
                            <a:pt x="43574" y="843411"/>
                            <a:pt x="0" y="0"/>
                          </a:cubicBezTo>
                          <a:close/>
                        </a:path>
                        <a:path w="1211263" h="2624110" stroke="0" extrusionOk="0">
                          <a:moveTo>
                            <a:pt x="0" y="0"/>
                          </a:moveTo>
                          <a:cubicBezTo>
                            <a:pt x="335964" y="87192"/>
                            <a:pt x="761896" y="38081"/>
                            <a:pt x="1211263" y="0"/>
                          </a:cubicBezTo>
                          <a:cubicBezTo>
                            <a:pt x="1078381" y="984501"/>
                            <a:pt x="1296214" y="1754749"/>
                            <a:pt x="1211263" y="2099288"/>
                          </a:cubicBezTo>
                          <a:cubicBezTo>
                            <a:pt x="914132" y="2354604"/>
                            <a:pt x="705801" y="2518241"/>
                            <a:pt x="605631" y="2624110"/>
                          </a:cubicBezTo>
                          <a:cubicBezTo>
                            <a:pt x="335906" y="2465582"/>
                            <a:pt x="113316" y="2180152"/>
                            <a:pt x="0" y="2099288"/>
                          </a:cubicBezTo>
                          <a:cubicBezTo>
                            <a:pt x="-49533" y="1816693"/>
                            <a:pt x="-14809" y="370816"/>
                            <a:pt x="0" y="0"/>
                          </a:cubicBezTo>
                          <a:close/>
                        </a:path>
                      </a:pathLst>
                    </a:custGeom>
                    <ask:type>
                      <ask:lineSketchNone/>
                    </ask:type>
                  </ask:lineSketchStyleProps>
                </a:ext>
              </a:extLst>
            </a:ln>
            <a:effectLst/>
          </p:spPr>
          <p:txBody>
            <a:bodyPr vert="horz" wrap="square" lIns="91440" tIns="45720" rIns="91440" bIns="45720" numCol="1" rtlCol="0" anchor="t" anchorCtr="0" compatLnSpc="1">
              <a:prstTxWarp prst="textNoShape">
                <a:avLst/>
              </a:prstTxWarp>
            </a:bodyPr>
            <a:lstStyle/>
            <a:p>
              <a:pPr algn="ctr" eaLnBrk="1" hangingPunct="1">
                <a:lnSpc>
                  <a:spcPct val="120000"/>
                </a:lnSpc>
                <a:defRPr/>
              </a:pPr>
              <a:r>
                <a:rPr lang="ja-JP" altLang="en-US" sz="1300" dirty="0">
                  <a:solidFill>
                    <a:srgbClr val="F46C62"/>
                  </a:solidFill>
                  <a:latin typeface="+mn-ea"/>
                </a:rPr>
                <a:t>ごみ処理費用</a:t>
              </a:r>
            </a:p>
            <a:p>
              <a:pPr algn="ctr" eaLnBrk="1" hangingPunct="1">
                <a:lnSpc>
                  <a:spcPct val="120000"/>
                </a:lnSpc>
                <a:defRPr/>
              </a:pPr>
              <a:r>
                <a:rPr lang="ja-JP" altLang="en-US" sz="1200" dirty="0">
                  <a:solidFill>
                    <a:srgbClr val="F46C62"/>
                  </a:solidFill>
                  <a:latin typeface="+mn-ea"/>
                </a:rPr>
                <a:t>（令和</a:t>
              </a:r>
              <a:r>
                <a:rPr lang="en-US" altLang="ja-JP" sz="1200" dirty="0">
                  <a:solidFill>
                    <a:srgbClr val="F46C62"/>
                  </a:solidFill>
                  <a:latin typeface="+mn-ea"/>
                </a:rPr>
                <a:t>5</a:t>
              </a:r>
              <a:r>
                <a:rPr lang="ja-JP" altLang="en-US" sz="1200" dirty="0">
                  <a:solidFill>
                    <a:srgbClr val="F46C62"/>
                  </a:solidFill>
                  <a:latin typeface="+mn-ea"/>
                </a:rPr>
                <a:t>年度）</a:t>
              </a:r>
              <a:endParaRPr lang="en-US" altLang="ja-JP" sz="1200" dirty="0">
                <a:solidFill>
                  <a:srgbClr val="F46C62"/>
                </a:solidFill>
                <a:latin typeface="+mn-ea"/>
              </a:endParaRPr>
            </a:p>
            <a:p>
              <a:pPr marL="0" marR="0" lvl="0" indent="0" algn="ctr" defTabSz="914400" rtl="0" eaLnBrk="1" fontAlgn="base" latinLnBrk="0" hangingPunct="1">
                <a:lnSpc>
                  <a:spcPct val="50000"/>
                </a:lnSpc>
                <a:spcBef>
                  <a:spcPct val="0"/>
                </a:spcBef>
                <a:spcAft>
                  <a:spcPct val="0"/>
                </a:spcAft>
                <a:buClrTx/>
                <a:buSzTx/>
                <a:buFontTx/>
                <a:buNone/>
                <a:tabLst/>
                <a:defRPr/>
              </a:pPr>
              <a:endParaRPr kumimoji="1" lang="ja-JP" altLang="en-US" sz="1300" b="0" i="0" u="none" strike="noStrike" kern="1200" cap="none" spc="0" normalizeH="0" baseline="0" noProof="0" dirty="0">
                <a:ln>
                  <a:noFill/>
                </a:ln>
                <a:solidFill>
                  <a:srgbClr val="005BAD"/>
                </a:solidFill>
                <a:effectLst/>
                <a:uLnTx/>
                <a:uFillTx/>
                <a:latin typeface="+mn-ea"/>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zh-TW" altLang="en-US" sz="1300" b="0" i="0" u="none" strike="noStrike" kern="1200" cap="none" spc="0" normalizeH="0" baseline="0" noProof="0" dirty="0">
                  <a:ln>
                    <a:noFill/>
                  </a:ln>
                  <a:solidFill>
                    <a:srgbClr val="000000"/>
                  </a:solidFill>
                  <a:effectLst/>
                  <a:uLnTx/>
                  <a:uFillTx/>
                  <a:latin typeface="+mn-ea"/>
                  <a:cs typeface="+mn-cs"/>
                </a:rPr>
                <a:t>約</a:t>
              </a:r>
              <a:r>
                <a:rPr kumimoji="1" lang="en-US" altLang="ja-JP" sz="1300" b="0" i="0" u="none" strike="noStrike" kern="1200" cap="none" spc="0" normalizeH="0" baseline="0" noProof="0" dirty="0">
                  <a:ln>
                    <a:noFill/>
                  </a:ln>
                  <a:solidFill>
                    <a:srgbClr val="000000"/>
                  </a:solidFill>
                  <a:effectLst/>
                  <a:uLnTx/>
                  <a:uFillTx/>
                  <a:latin typeface="+mn-ea"/>
                  <a:cs typeface="+mn-cs"/>
                </a:rPr>
                <a:t>2</a:t>
              </a:r>
              <a:r>
                <a:rPr kumimoji="1" lang="zh-TW" altLang="en-US" sz="1300" b="0" i="0" u="none" strike="noStrike" kern="1200" cap="none" spc="0" normalizeH="0" baseline="0" noProof="0" dirty="0">
                  <a:ln>
                    <a:noFill/>
                  </a:ln>
                  <a:solidFill>
                    <a:srgbClr val="000000"/>
                  </a:solidFill>
                  <a:effectLst/>
                  <a:uLnTx/>
                  <a:uFillTx/>
                  <a:latin typeface="+mn-ea"/>
                  <a:cs typeface="+mn-cs"/>
                </a:rPr>
                <a:t>兆</a:t>
              </a:r>
              <a:r>
                <a:rPr kumimoji="1" lang="en-US" altLang="zh-TW" sz="1300" b="0" i="0" u="none" strike="noStrike" kern="1200" cap="none" spc="0" normalizeH="0" baseline="0" noProof="0" dirty="0">
                  <a:ln>
                    <a:noFill/>
                  </a:ln>
                  <a:solidFill>
                    <a:srgbClr val="000000"/>
                  </a:solidFill>
                  <a:effectLst/>
                  <a:uLnTx/>
                  <a:uFillTx/>
                  <a:latin typeface="+mn-ea"/>
                  <a:cs typeface="+mn-cs"/>
                </a:rPr>
                <a:t>6,</a:t>
              </a:r>
              <a:r>
                <a:rPr kumimoji="1" lang="en-US" altLang="ja-JP" sz="1300" b="0" i="0" u="none" strike="noStrike" kern="1200" cap="none" spc="0" normalizeH="0" baseline="0" noProof="0" dirty="0">
                  <a:ln>
                    <a:noFill/>
                  </a:ln>
                  <a:solidFill>
                    <a:srgbClr val="000000"/>
                  </a:solidFill>
                  <a:effectLst/>
                  <a:uLnTx/>
                  <a:uFillTx/>
                  <a:latin typeface="+mn-ea"/>
                  <a:cs typeface="+mn-cs"/>
                </a:rPr>
                <a:t>002</a:t>
              </a:r>
              <a:r>
                <a:rPr kumimoji="1" lang="zh-TW" altLang="en-US" sz="1300" b="0" i="0" u="none" strike="noStrike" kern="1200" cap="none" spc="0" normalizeH="0" baseline="0" noProof="0" dirty="0">
                  <a:ln>
                    <a:noFill/>
                  </a:ln>
                  <a:solidFill>
                    <a:srgbClr val="000000"/>
                  </a:solidFill>
                  <a:effectLst/>
                  <a:uLnTx/>
                  <a:uFillTx/>
                  <a:latin typeface="+mn-ea"/>
                  <a:cs typeface="+mn-cs"/>
                </a:rPr>
                <a:t>億円</a:t>
              </a:r>
              <a:r>
                <a:rPr kumimoji="1" lang="en-US" altLang="ja-JP" sz="1300" b="0" i="0" u="none" strike="noStrike" kern="1200" cap="none" spc="0" normalizeH="0" baseline="30000" noProof="0" dirty="0">
                  <a:ln>
                    <a:noFill/>
                  </a:ln>
                  <a:solidFill>
                    <a:srgbClr val="000000"/>
                  </a:solidFill>
                  <a:effectLst/>
                  <a:uLnTx/>
                  <a:uFillTx/>
                  <a:latin typeface="+mn-ea"/>
                  <a:cs typeface="+mn-cs"/>
                </a:rPr>
                <a:t>※</a:t>
              </a:r>
              <a:r>
                <a:rPr kumimoji="1" lang="ja-JP" altLang="en-US" sz="1300" b="0" i="0" u="none" strike="noStrike" kern="1200" cap="none" spc="0" normalizeH="0" baseline="30000" noProof="0" dirty="0">
                  <a:ln>
                    <a:noFill/>
                  </a:ln>
                  <a:solidFill>
                    <a:srgbClr val="000000"/>
                  </a:solidFill>
                  <a:effectLst/>
                  <a:uLnTx/>
                  <a:uFillTx/>
                  <a:latin typeface="+mn-ea"/>
                  <a:cs typeface="+mn-cs"/>
                </a:rPr>
                <a:t>２</a:t>
              </a: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0" i="0" u="none" strike="noStrike" kern="1200" cap="none" spc="0" normalizeH="0" baseline="0" noProof="0" dirty="0">
                  <a:ln>
                    <a:noFill/>
                  </a:ln>
                  <a:solidFill>
                    <a:srgbClr val="000000"/>
                  </a:solidFill>
                  <a:effectLst/>
                  <a:uLnTx/>
                  <a:uFillTx/>
                  <a:latin typeface="+mn-ea"/>
                  <a:cs typeface="+mn-cs"/>
                </a:rPr>
                <a:t>国民１人当たり</a:t>
              </a:r>
              <a:endParaRPr kumimoji="1" lang="en-US" altLang="ja-JP" sz="1300" b="0" i="0" u="none" strike="noStrike" kern="1200" cap="none" spc="0" normalizeH="0" baseline="0" noProof="0" dirty="0">
                <a:ln>
                  <a:noFill/>
                </a:ln>
                <a:solidFill>
                  <a:srgbClr val="000000"/>
                </a:solidFill>
                <a:effectLst/>
                <a:uLnTx/>
                <a:uFillTx/>
                <a:latin typeface="+mn-ea"/>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0" i="0" u="none" strike="noStrike" kern="1200" cap="none" spc="0" normalizeH="0" baseline="0" noProof="0" dirty="0">
                  <a:ln>
                    <a:noFill/>
                  </a:ln>
                  <a:solidFill>
                    <a:srgbClr val="000000"/>
                  </a:solidFill>
                  <a:effectLst/>
                  <a:uLnTx/>
                  <a:uFillTx/>
                  <a:latin typeface="+mn-ea"/>
                  <a:cs typeface="+mn-cs"/>
                </a:rPr>
                <a:t>約</a:t>
              </a:r>
              <a:r>
                <a:rPr kumimoji="1" lang="en-US" altLang="ja-JP" sz="1300" b="0" i="0" u="none" strike="noStrike" kern="1200" cap="none" spc="0" normalizeH="0" baseline="0" noProof="0" dirty="0">
                  <a:ln>
                    <a:noFill/>
                  </a:ln>
                  <a:solidFill>
                    <a:srgbClr val="000000"/>
                  </a:solidFill>
                  <a:effectLst/>
                  <a:uLnTx/>
                  <a:uFillTx/>
                  <a:latin typeface="+mn-ea"/>
                  <a:cs typeface="+mn-cs"/>
                </a:rPr>
                <a:t>20,900</a:t>
              </a:r>
              <a:r>
                <a:rPr kumimoji="1" lang="ja-JP" altLang="en-US" sz="1300" b="0" i="0" u="none" strike="noStrike" kern="1200" cap="none" spc="0" normalizeH="0" baseline="0" noProof="0" dirty="0">
                  <a:ln>
                    <a:noFill/>
                  </a:ln>
                  <a:solidFill>
                    <a:srgbClr val="000000"/>
                  </a:solidFill>
                  <a:effectLst/>
                  <a:uLnTx/>
                  <a:uFillTx/>
                  <a:latin typeface="+mn-ea"/>
                  <a:cs typeface="+mn-cs"/>
                </a:rPr>
                <a:t>円</a:t>
              </a:r>
            </a:p>
          </p:txBody>
        </p:sp>
        <p:pic>
          <p:nvPicPr>
            <p:cNvPr id="18" name="Picture 35">
              <a:extLst>
                <a:ext uri="{FF2B5EF4-FFF2-40B4-BE49-F238E27FC236}">
                  <a16:creationId xmlns:a16="http://schemas.microsoft.com/office/drawing/2014/main" id="{2F70413B-132F-6D51-F5A9-76D14C453501}"/>
                </a:ext>
              </a:extLst>
            </p:cNvPr>
            <p:cNvPicPr>
              <a:picLocks noChangeAspect="1" noChangeArrowheads="1"/>
            </p:cNvPicPr>
            <p:nvPr/>
          </p:nvPicPr>
          <p:blipFill>
            <a:blip r:embed="rId3" cstate="hqprint">
              <a:extLst>
                <a:ext uri="{28A0092B-C50C-407E-A947-70E740481C1C}">
                  <a14:useLocalDpi xmlns:a14="http://schemas.microsoft.com/office/drawing/2010/main"/>
                </a:ext>
              </a:extLst>
            </a:blip>
            <a:srcRect/>
            <a:stretch/>
          </p:blipFill>
          <p:spPr bwMode="auto">
            <a:xfrm>
              <a:off x="381129" y="3394577"/>
              <a:ext cx="1386251" cy="971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9" name="グループ化 18">
            <a:extLst>
              <a:ext uri="{FF2B5EF4-FFF2-40B4-BE49-F238E27FC236}">
                <a16:creationId xmlns:a16="http://schemas.microsoft.com/office/drawing/2014/main" id="{E9A7B718-E225-E47B-2292-A000ABACC2F2}"/>
              </a:ext>
            </a:extLst>
          </p:cNvPr>
          <p:cNvGrpSpPr/>
          <p:nvPr/>
        </p:nvGrpSpPr>
        <p:grpSpPr>
          <a:xfrm>
            <a:off x="3680092" y="3419240"/>
            <a:ext cx="1600789" cy="2607077"/>
            <a:chOff x="3680092" y="3419240"/>
            <a:chExt cx="1600789" cy="2607077"/>
          </a:xfrm>
        </p:grpSpPr>
        <p:sp>
          <p:nvSpPr>
            <p:cNvPr id="20" name="正方形/長方形 19">
              <a:extLst>
                <a:ext uri="{FF2B5EF4-FFF2-40B4-BE49-F238E27FC236}">
                  <a16:creationId xmlns:a16="http://schemas.microsoft.com/office/drawing/2014/main" id="{5935A797-4F99-91AF-A17D-2B2CBBF4167D}"/>
                </a:ext>
              </a:extLst>
            </p:cNvPr>
            <p:cNvSpPr/>
            <p:nvPr/>
          </p:nvSpPr>
          <p:spPr bwMode="auto">
            <a:xfrm>
              <a:off x="3680092" y="4452611"/>
              <a:ext cx="1600789" cy="1573706"/>
            </a:xfrm>
            <a:prstGeom prst="rect">
              <a:avLst/>
            </a:prstGeom>
            <a:noFill/>
            <a:ln w="15875" cap="rnd" cmpd="sng" algn="ctr">
              <a:noFill/>
              <a:prstDash val="solid"/>
              <a:round/>
              <a:headEnd type="none" w="med" len="med"/>
              <a:tailEnd type="none" w="med" len="med"/>
              <a:extLst>
                <a:ext uri="{C807C97D-BFC1-408E-A445-0C87EB9F89A2}">
                  <ask:lineSketchStyleProps xmlns:ask="http://schemas.microsoft.com/office/drawing/2018/sketchyshapes" sd="1219033472">
                    <a:custGeom>
                      <a:avLst/>
                      <a:gdLst>
                        <a:gd name="connsiteX0" fmla="*/ 0 w 1211263"/>
                        <a:gd name="connsiteY0" fmla="*/ 0 h 2624110"/>
                        <a:gd name="connsiteX1" fmla="*/ 1211263 w 1211263"/>
                        <a:gd name="connsiteY1" fmla="*/ 0 h 2624110"/>
                        <a:gd name="connsiteX2" fmla="*/ 1211263 w 1211263"/>
                        <a:gd name="connsiteY2" fmla="*/ 2099288 h 2624110"/>
                        <a:gd name="connsiteX3" fmla="*/ 605631 w 1211263"/>
                        <a:gd name="connsiteY3" fmla="*/ 2624110 h 2624110"/>
                        <a:gd name="connsiteX4" fmla="*/ 0 w 1211263"/>
                        <a:gd name="connsiteY4" fmla="*/ 2099288 h 2624110"/>
                        <a:gd name="connsiteX5" fmla="*/ 0 w 1211263"/>
                        <a:gd name="connsiteY5" fmla="*/ 0 h 262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1263" h="2624110" fill="none" extrusionOk="0">
                          <a:moveTo>
                            <a:pt x="0" y="0"/>
                          </a:moveTo>
                          <a:cubicBezTo>
                            <a:pt x="232634" y="-67934"/>
                            <a:pt x="665737" y="97290"/>
                            <a:pt x="1211263" y="0"/>
                          </a:cubicBezTo>
                          <a:cubicBezTo>
                            <a:pt x="1163032" y="543323"/>
                            <a:pt x="1295718" y="1462834"/>
                            <a:pt x="1211263" y="2099288"/>
                          </a:cubicBezTo>
                          <a:cubicBezTo>
                            <a:pt x="1030875" y="2206430"/>
                            <a:pt x="774250" y="2555893"/>
                            <a:pt x="605631" y="2624110"/>
                          </a:cubicBezTo>
                          <a:cubicBezTo>
                            <a:pt x="420511" y="2380457"/>
                            <a:pt x="164996" y="2190916"/>
                            <a:pt x="0" y="2099288"/>
                          </a:cubicBezTo>
                          <a:cubicBezTo>
                            <a:pt x="130954" y="1865938"/>
                            <a:pt x="43574" y="843411"/>
                            <a:pt x="0" y="0"/>
                          </a:cubicBezTo>
                          <a:close/>
                        </a:path>
                        <a:path w="1211263" h="2624110" stroke="0" extrusionOk="0">
                          <a:moveTo>
                            <a:pt x="0" y="0"/>
                          </a:moveTo>
                          <a:cubicBezTo>
                            <a:pt x="335964" y="87192"/>
                            <a:pt x="761896" y="38081"/>
                            <a:pt x="1211263" y="0"/>
                          </a:cubicBezTo>
                          <a:cubicBezTo>
                            <a:pt x="1078381" y="984501"/>
                            <a:pt x="1296214" y="1754749"/>
                            <a:pt x="1211263" y="2099288"/>
                          </a:cubicBezTo>
                          <a:cubicBezTo>
                            <a:pt x="914132" y="2354604"/>
                            <a:pt x="705801" y="2518241"/>
                            <a:pt x="605631" y="2624110"/>
                          </a:cubicBezTo>
                          <a:cubicBezTo>
                            <a:pt x="335906" y="2465582"/>
                            <a:pt x="113316" y="2180152"/>
                            <a:pt x="0" y="2099288"/>
                          </a:cubicBezTo>
                          <a:cubicBezTo>
                            <a:pt x="-49533" y="1816693"/>
                            <a:pt x="-14809" y="370816"/>
                            <a:pt x="0" y="0"/>
                          </a:cubicBezTo>
                          <a:close/>
                        </a:path>
                      </a:pathLst>
                    </a:custGeom>
                    <ask:type>
                      <ask:lineSketchNone/>
                    </ask:type>
                  </ask:lineSketchStyleProps>
                </a:ext>
              </a:extLst>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0" i="0" u="none" strike="noStrike" kern="1200" cap="none" spc="0" normalizeH="0" baseline="0" noProof="0" dirty="0">
                  <a:ln>
                    <a:noFill/>
                  </a:ln>
                  <a:solidFill>
                    <a:srgbClr val="F46C62"/>
                  </a:solidFill>
                  <a:effectLst/>
                  <a:uLnTx/>
                  <a:uFillTx/>
                  <a:latin typeface="+mn-ea"/>
                  <a:cs typeface="+mn-cs"/>
                </a:rPr>
                <a:t>国民医療費の</a:t>
              </a:r>
              <a:endParaRPr kumimoji="1" lang="en-US" altLang="ja-JP" sz="1300" b="0" i="0" u="none" strike="noStrike" kern="1200" cap="none" spc="0" normalizeH="0" baseline="0" noProof="0" dirty="0">
                <a:ln>
                  <a:noFill/>
                </a:ln>
                <a:solidFill>
                  <a:srgbClr val="F46C62"/>
                </a:solidFill>
                <a:effectLst/>
                <a:uLnTx/>
                <a:uFillTx/>
                <a:latin typeface="+mn-ea"/>
                <a:cs typeface="+mn-cs"/>
              </a:endParaRPr>
            </a:p>
            <a:p>
              <a:pPr marL="0" marR="0" lvl="0" indent="0" algn="ctr" defTabSz="914400" rtl="0" eaLnBrk="1" fontAlgn="base" latinLnBrk="0" hangingPunct="1">
                <a:lnSpc>
                  <a:spcPct val="140000"/>
                </a:lnSpc>
                <a:spcBef>
                  <a:spcPct val="0"/>
                </a:spcBef>
                <a:spcAft>
                  <a:spcPct val="0"/>
                </a:spcAft>
                <a:buClrTx/>
                <a:buSzTx/>
                <a:buFontTx/>
                <a:buNone/>
                <a:tabLst/>
                <a:defRPr/>
              </a:pPr>
              <a:r>
                <a:rPr kumimoji="1" lang="ja-JP" altLang="en-US" sz="1300" b="0" i="0" u="none" strike="noStrike" kern="1200" cap="none" spc="0" normalizeH="0" baseline="0" noProof="0" dirty="0">
                  <a:ln>
                    <a:noFill/>
                  </a:ln>
                  <a:solidFill>
                    <a:srgbClr val="F46C62"/>
                  </a:solidFill>
                  <a:effectLst/>
                  <a:uLnTx/>
                  <a:uFillTx/>
                  <a:latin typeface="+mn-ea"/>
                  <a:cs typeface="+mn-cs"/>
                </a:rPr>
                <a:t>公費負担額</a:t>
              </a: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F46C62"/>
                  </a:solidFill>
                  <a:effectLst/>
                  <a:uLnTx/>
                  <a:uFillTx/>
                  <a:latin typeface="+mn-ea"/>
                  <a:cs typeface="+mn-cs"/>
                </a:rPr>
                <a:t>（令和</a:t>
              </a:r>
              <a:r>
                <a:rPr kumimoji="1" lang="en-US" altLang="ja-JP" sz="1200" b="0" i="0" u="none" strike="noStrike" kern="1200" cap="none" spc="0" normalizeH="0" baseline="0" noProof="0" dirty="0">
                  <a:ln>
                    <a:noFill/>
                  </a:ln>
                  <a:solidFill>
                    <a:srgbClr val="F46C62"/>
                  </a:solidFill>
                  <a:effectLst/>
                  <a:uLnTx/>
                  <a:uFillTx/>
                  <a:latin typeface="+mn-ea"/>
                  <a:cs typeface="+mn-cs"/>
                </a:rPr>
                <a:t>4</a:t>
              </a:r>
              <a:r>
                <a:rPr kumimoji="1" lang="ja-JP" altLang="en-US" sz="1200" b="0" i="0" u="none" strike="noStrike" kern="1200" cap="none" spc="0" normalizeH="0" baseline="0" noProof="0" dirty="0">
                  <a:ln>
                    <a:noFill/>
                  </a:ln>
                  <a:solidFill>
                    <a:srgbClr val="F46C62"/>
                  </a:solidFill>
                  <a:effectLst/>
                  <a:uLnTx/>
                  <a:uFillTx/>
                  <a:latin typeface="+mn-ea"/>
                  <a:cs typeface="+mn-cs"/>
                </a:rPr>
                <a:t>年度）</a:t>
              </a:r>
            </a:p>
            <a:p>
              <a:pPr marL="0" marR="0" lvl="0" indent="0" algn="ctr" defTabSz="914400" rtl="0" eaLnBrk="1" fontAlgn="base" latinLnBrk="0" hangingPunct="1">
                <a:lnSpc>
                  <a:spcPct val="50000"/>
                </a:lnSpc>
                <a:spcBef>
                  <a:spcPct val="0"/>
                </a:spcBef>
                <a:spcAft>
                  <a:spcPct val="0"/>
                </a:spcAft>
                <a:buClrTx/>
                <a:buSzTx/>
                <a:buFontTx/>
                <a:buNone/>
                <a:tabLst/>
                <a:defRPr/>
              </a:pPr>
              <a:endParaRPr kumimoji="1" lang="ja-JP" altLang="en-US" sz="1300" b="0" i="0" u="none" strike="noStrike" kern="1200" cap="none" spc="0" normalizeH="0" baseline="0" noProof="0" dirty="0">
                <a:ln>
                  <a:noFill/>
                </a:ln>
                <a:solidFill>
                  <a:srgbClr val="005BAD"/>
                </a:solidFill>
                <a:effectLst/>
                <a:uLnTx/>
                <a:uFillTx/>
                <a:latin typeface="+mn-ea"/>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zh-TW" altLang="en-US" sz="1300" b="0" i="0" u="none" strike="noStrike" kern="1200" cap="none" spc="0" normalizeH="0" baseline="0" noProof="0" dirty="0">
                  <a:ln>
                    <a:noFill/>
                  </a:ln>
                  <a:solidFill>
                    <a:srgbClr val="000000"/>
                  </a:solidFill>
                  <a:effectLst/>
                  <a:uLnTx/>
                  <a:uFillTx/>
                  <a:latin typeface="+mn-ea"/>
                  <a:cs typeface="+mn-cs"/>
                </a:rPr>
                <a:t>約</a:t>
              </a:r>
              <a:r>
                <a:rPr kumimoji="1" lang="en-US" altLang="zh-TW" sz="1300" b="0" i="0" u="none" strike="noStrike" kern="1200" cap="none" spc="0" normalizeH="0" baseline="0" noProof="0" dirty="0">
                  <a:ln>
                    <a:noFill/>
                  </a:ln>
                  <a:solidFill>
                    <a:srgbClr val="000000"/>
                  </a:solidFill>
                  <a:effectLst/>
                  <a:uLnTx/>
                  <a:uFillTx/>
                  <a:latin typeface="+mn-ea"/>
                  <a:cs typeface="+mn-cs"/>
                </a:rPr>
                <a:t>1</a:t>
              </a:r>
              <a:r>
                <a:rPr kumimoji="1" lang="en-US" altLang="ja-JP" sz="1300" b="0" i="0" u="none" strike="noStrike" kern="1200" cap="none" spc="0" normalizeH="0" baseline="0" noProof="0" dirty="0">
                  <a:ln>
                    <a:noFill/>
                  </a:ln>
                  <a:solidFill>
                    <a:srgbClr val="000000"/>
                  </a:solidFill>
                  <a:effectLst/>
                  <a:uLnTx/>
                  <a:uFillTx/>
                  <a:latin typeface="+mn-ea"/>
                  <a:cs typeface="+mn-cs"/>
                </a:rPr>
                <a:t>7</a:t>
              </a:r>
              <a:r>
                <a:rPr kumimoji="1" lang="zh-TW" altLang="en-US" sz="1300" b="0" i="0" u="none" strike="noStrike" kern="1200" cap="none" spc="0" normalizeH="0" baseline="0" noProof="0" dirty="0">
                  <a:ln>
                    <a:noFill/>
                  </a:ln>
                  <a:solidFill>
                    <a:srgbClr val="000000"/>
                  </a:solidFill>
                  <a:effectLst/>
                  <a:uLnTx/>
                  <a:uFillTx/>
                  <a:latin typeface="+mn-ea"/>
                  <a:cs typeface="+mn-cs"/>
                </a:rPr>
                <a:t>兆</a:t>
              </a:r>
              <a:r>
                <a:rPr kumimoji="1" lang="en-US" altLang="zh-TW" sz="1300" dirty="0">
                  <a:solidFill>
                    <a:srgbClr val="000000"/>
                  </a:solidFill>
                  <a:latin typeface="+mn-ea"/>
                </a:rPr>
                <a:t>6</a:t>
              </a:r>
              <a:r>
                <a:rPr kumimoji="1" lang="en-US" altLang="ja-JP" sz="1300" b="0" i="0" u="none" strike="noStrike" kern="1200" cap="none" spc="0" normalizeH="0" baseline="0" noProof="0" dirty="0">
                  <a:ln>
                    <a:noFill/>
                  </a:ln>
                  <a:solidFill>
                    <a:srgbClr val="000000"/>
                  </a:solidFill>
                  <a:effectLst/>
                  <a:uLnTx/>
                  <a:uFillTx/>
                  <a:latin typeface="+mn-ea"/>
                  <a:cs typeface="+mn-cs"/>
                </a:rPr>
                <a:t>,837</a:t>
              </a:r>
              <a:r>
                <a:rPr kumimoji="1" lang="zh-TW" altLang="en-US" sz="1300" b="0" i="0" u="none" strike="noStrike" kern="1200" cap="none" spc="0" normalizeH="0" baseline="0" noProof="0" dirty="0">
                  <a:ln>
                    <a:noFill/>
                  </a:ln>
                  <a:solidFill>
                    <a:srgbClr val="000000"/>
                  </a:solidFill>
                  <a:effectLst/>
                  <a:uLnTx/>
                  <a:uFillTx/>
                  <a:latin typeface="+mn-ea"/>
                  <a:cs typeface="+mn-cs"/>
                </a:rPr>
                <a:t>億円</a:t>
              </a:r>
              <a:r>
                <a:rPr kumimoji="1" lang="en-US" altLang="ja-JP" sz="1300" b="0" i="0" u="none" strike="noStrike" kern="1200" cap="none" spc="0" normalizeH="0" baseline="30000" noProof="0" dirty="0">
                  <a:ln>
                    <a:noFill/>
                  </a:ln>
                  <a:solidFill>
                    <a:srgbClr val="000000"/>
                  </a:solidFill>
                  <a:effectLst/>
                  <a:uLnTx/>
                  <a:uFillTx/>
                  <a:latin typeface="+mn-ea"/>
                  <a:cs typeface="+mn-cs"/>
                </a:rPr>
                <a:t>※</a:t>
              </a:r>
              <a:r>
                <a:rPr lang="en-US" altLang="ja-JP" sz="1300" baseline="30000" dirty="0">
                  <a:solidFill>
                    <a:srgbClr val="000000"/>
                  </a:solidFill>
                  <a:latin typeface="+mn-ea"/>
                </a:rPr>
                <a:t>3</a:t>
              </a:r>
              <a:endParaRPr kumimoji="1" lang="ja-JP" altLang="en-US" sz="1300" b="0" i="0" u="none" strike="noStrike" kern="1200" cap="none" spc="0" normalizeH="0" baseline="30000" noProof="0" dirty="0">
                <a:ln>
                  <a:noFill/>
                </a:ln>
                <a:solidFill>
                  <a:srgbClr val="000000"/>
                </a:solidFill>
                <a:effectLst/>
                <a:uLnTx/>
                <a:uFillTx/>
                <a:latin typeface="+mn-ea"/>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0" i="0" u="none" strike="noStrike" kern="1200" cap="none" spc="0" normalizeH="0" baseline="0" noProof="0" dirty="0">
                  <a:ln>
                    <a:noFill/>
                  </a:ln>
                  <a:solidFill>
                    <a:srgbClr val="000000"/>
                  </a:solidFill>
                  <a:effectLst/>
                  <a:uLnTx/>
                  <a:uFillTx/>
                  <a:latin typeface="+mn-ea"/>
                  <a:cs typeface="+mn-cs"/>
                </a:rPr>
                <a:t>国民１人当たり</a:t>
              </a:r>
              <a:endParaRPr kumimoji="1" lang="en-US" altLang="ja-JP" sz="1300" b="0" i="0" u="none" strike="noStrike" kern="1200" cap="none" spc="0" normalizeH="0" baseline="0" noProof="0" dirty="0">
                <a:ln>
                  <a:noFill/>
                </a:ln>
                <a:solidFill>
                  <a:srgbClr val="000000"/>
                </a:solidFill>
                <a:effectLst/>
                <a:uLnTx/>
                <a:uFillTx/>
                <a:latin typeface="+mn-ea"/>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0" i="0" u="none" strike="noStrike" kern="1200" cap="none" spc="0" normalizeH="0" baseline="0" noProof="0" dirty="0">
                  <a:ln>
                    <a:noFill/>
                  </a:ln>
                  <a:solidFill>
                    <a:srgbClr val="000000"/>
                  </a:solidFill>
                  <a:effectLst/>
                  <a:uLnTx/>
                  <a:uFillTx/>
                  <a:latin typeface="+mn-ea"/>
                  <a:cs typeface="+mn-cs"/>
                </a:rPr>
                <a:t>約</a:t>
              </a:r>
              <a:r>
                <a:rPr kumimoji="1" lang="en-US" altLang="ja-JP" sz="1300" b="0" i="0" u="none" strike="noStrike" kern="1200" cap="none" spc="0" normalizeH="0" baseline="0" noProof="0" dirty="0">
                  <a:ln>
                    <a:noFill/>
                  </a:ln>
                  <a:solidFill>
                    <a:srgbClr val="000000"/>
                  </a:solidFill>
                  <a:effectLst/>
                  <a:uLnTx/>
                  <a:uFillTx/>
                  <a:latin typeface="+mn-ea"/>
                  <a:cs typeface="+mn-cs"/>
                </a:rPr>
                <a:t>141,500</a:t>
              </a:r>
              <a:r>
                <a:rPr kumimoji="1" lang="ja-JP" altLang="en-US" sz="1300" b="0" i="0" u="none" strike="noStrike" kern="1200" cap="none" spc="0" normalizeH="0" baseline="0" noProof="0" dirty="0">
                  <a:ln>
                    <a:noFill/>
                  </a:ln>
                  <a:solidFill>
                    <a:srgbClr val="000000"/>
                  </a:solidFill>
                  <a:effectLst/>
                  <a:uLnTx/>
                  <a:uFillTx/>
                  <a:latin typeface="+mn-ea"/>
                  <a:cs typeface="+mn-cs"/>
                </a:rPr>
                <a:t>円</a:t>
              </a:r>
            </a:p>
          </p:txBody>
        </p:sp>
        <p:pic>
          <p:nvPicPr>
            <p:cNvPr id="21" name="Picture 36">
              <a:extLst>
                <a:ext uri="{FF2B5EF4-FFF2-40B4-BE49-F238E27FC236}">
                  <a16:creationId xmlns:a16="http://schemas.microsoft.com/office/drawing/2014/main" id="{4BB2EE05-1366-FA04-A3B1-8A61E7036F6D}"/>
                </a:ext>
              </a:extLst>
            </p:cNvPr>
            <p:cNvPicPr>
              <a:picLocks noChangeAspect="1" noChangeArrowheads="1"/>
            </p:cNvPicPr>
            <p:nvPr/>
          </p:nvPicPr>
          <p:blipFill>
            <a:blip r:embed="rId4" cstate="hqprint">
              <a:extLst>
                <a:ext uri="{28A0092B-C50C-407E-A947-70E740481C1C}">
                  <a14:useLocalDpi xmlns:a14="http://schemas.microsoft.com/office/drawing/2010/main"/>
                </a:ext>
              </a:extLst>
            </a:blip>
            <a:srcRect/>
            <a:stretch/>
          </p:blipFill>
          <p:spPr bwMode="auto">
            <a:xfrm>
              <a:off x="3973291" y="3419240"/>
              <a:ext cx="1014391" cy="1014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正方形/長方形 21">
              <a:extLst>
                <a:ext uri="{FF2B5EF4-FFF2-40B4-BE49-F238E27FC236}">
                  <a16:creationId xmlns:a16="http://schemas.microsoft.com/office/drawing/2014/main" id="{33B32729-4116-DB46-2C56-939421C102C7}"/>
                </a:ext>
              </a:extLst>
            </p:cNvPr>
            <p:cNvSpPr/>
            <p:nvPr/>
          </p:nvSpPr>
          <p:spPr bwMode="auto">
            <a:xfrm>
              <a:off x="4228415" y="4353783"/>
              <a:ext cx="562771" cy="250560"/>
            </a:xfrm>
            <a:prstGeom prst="rect">
              <a:avLst/>
            </a:prstGeom>
            <a:noFill/>
            <a:ln w="15875" cap="rnd" cmpd="sng" algn="ctr">
              <a:noFill/>
              <a:prstDash val="solid"/>
              <a:round/>
              <a:headEnd type="none" w="med" len="med"/>
              <a:tailEnd type="none" w="med" len="med"/>
              <a:extLst>
                <a:ext uri="{C807C97D-BFC1-408E-A445-0C87EB9F89A2}">
                  <ask:lineSketchStyleProps xmlns:ask="http://schemas.microsoft.com/office/drawing/2018/sketchyshapes" sd="1219033472">
                    <a:custGeom>
                      <a:avLst/>
                      <a:gdLst>
                        <a:gd name="connsiteX0" fmla="*/ 0 w 1211263"/>
                        <a:gd name="connsiteY0" fmla="*/ 0 h 2624110"/>
                        <a:gd name="connsiteX1" fmla="*/ 1211263 w 1211263"/>
                        <a:gd name="connsiteY1" fmla="*/ 0 h 2624110"/>
                        <a:gd name="connsiteX2" fmla="*/ 1211263 w 1211263"/>
                        <a:gd name="connsiteY2" fmla="*/ 2099288 h 2624110"/>
                        <a:gd name="connsiteX3" fmla="*/ 605631 w 1211263"/>
                        <a:gd name="connsiteY3" fmla="*/ 2624110 h 2624110"/>
                        <a:gd name="connsiteX4" fmla="*/ 0 w 1211263"/>
                        <a:gd name="connsiteY4" fmla="*/ 2099288 h 2624110"/>
                        <a:gd name="connsiteX5" fmla="*/ 0 w 1211263"/>
                        <a:gd name="connsiteY5" fmla="*/ 0 h 262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1263" h="2624110" fill="none" extrusionOk="0">
                          <a:moveTo>
                            <a:pt x="0" y="0"/>
                          </a:moveTo>
                          <a:cubicBezTo>
                            <a:pt x="232634" y="-67934"/>
                            <a:pt x="665737" y="97290"/>
                            <a:pt x="1211263" y="0"/>
                          </a:cubicBezTo>
                          <a:cubicBezTo>
                            <a:pt x="1163032" y="543323"/>
                            <a:pt x="1295718" y="1462834"/>
                            <a:pt x="1211263" y="2099288"/>
                          </a:cubicBezTo>
                          <a:cubicBezTo>
                            <a:pt x="1030875" y="2206430"/>
                            <a:pt x="774250" y="2555893"/>
                            <a:pt x="605631" y="2624110"/>
                          </a:cubicBezTo>
                          <a:cubicBezTo>
                            <a:pt x="420511" y="2380457"/>
                            <a:pt x="164996" y="2190916"/>
                            <a:pt x="0" y="2099288"/>
                          </a:cubicBezTo>
                          <a:cubicBezTo>
                            <a:pt x="130954" y="1865938"/>
                            <a:pt x="43574" y="843411"/>
                            <a:pt x="0" y="0"/>
                          </a:cubicBezTo>
                          <a:close/>
                        </a:path>
                        <a:path w="1211263" h="2624110" stroke="0" extrusionOk="0">
                          <a:moveTo>
                            <a:pt x="0" y="0"/>
                          </a:moveTo>
                          <a:cubicBezTo>
                            <a:pt x="335964" y="87192"/>
                            <a:pt x="761896" y="38081"/>
                            <a:pt x="1211263" y="0"/>
                          </a:cubicBezTo>
                          <a:cubicBezTo>
                            <a:pt x="1078381" y="984501"/>
                            <a:pt x="1296214" y="1754749"/>
                            <a:pt x="1211263" y="2099288"/>
                          </a:cubicBezTo>
                          <a:cubicBezTo>
                            <a:pt x="914132" y="2354604"/>
                            <a:pt x="705801" y="2518241"/>
                            <a:pt x="605631" y="2624110"/>
                          </a:cubicBezTo>
                          <a:cubicBezTo>
                            <a:pt x="335906" y="2465582"/>
                            <a:pt x="113316" y="2180152"/>
                            <a:pt x="0" y="2099288"/>
                          </a:cubicBezTo>
                          <a:cubicBezTo>
                            <a:pt x="-49533" y="1816693"/>
                            <a:pt x="-14809" y="370816"/>
                            <a:pt x="0" y="0"/>
                          </a:cubicBezTo>
                          <a:close/>
                        </a:path>
                      </a:pathLst>
                    </a:custGeom>
                    <ask:type>
                      <ask:lineSketchNone/>
                    </ask:type>
                  </ask:lineSketchStyleProps>
                </a:ext>
              </a:extLst>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srgbClr val="F46C62"/>
                  </a:solidFill>
                  <a:effectLst/>
                  <a:uLnTx/>
                  <a:uFillTx/>
                  <a:latin typeface="HGPｺﾞｼｯｸE" panose="020B0900000000000000" pitchFamily="50" charset="-128"/>
                  <a:ea typeface="HGPｺﾞｼｯｸE" panose="020B0900000000000000" pitchFamily="50" charset="-128"/>
                  <a:cs typeface="+mn-cs"/>
                </a:rPr>
                <a:t>いりょう</a:t>
              </a:r>
            </a:p>
          </p:txBody>
        </p:sp>
        <p:sp>
          <p:nvSpPr>
            <p:cNvPr id="23" name="正方形/長方形 22">
              <a:extLst>
                <a:ext uri="{FF2B5EF4-FFF2-40B4-BE49-F238E27FC236}">
                  <a16:creationId xmlns:a16="http://schemas.microsoft.com/office/drawing/2014/main" id="{9A5C4B2D-9480-EA93-4FBE-B8913F429CE5}"/>
                </a:ext>
              </a:extLst>
            </p:cNvPr>
            <p:cNvSpPr/>
            <p:nvPr/>
          </p:nvSpPr>
          <p:spPr bwMode="auto">
            <a:xfrm>
              <a:off x="4288169" y="4632510"/>
              <a:ext cx="562771" cy="250560"/>
            </a:xfrm>
            <a:prstGeom prst="rect">
              <a:avLst/>
            </a:prstGeom>
            <a:noFill/>
            <a:ln w="15875" cap="rnd" cmpd="sng" algn="ctr">
              <a:noFill/>
              <a:prstDash val="solid"/>
              <a:round/>
              <a:headEnd type="none" w="med" len="med"/>
              <a:tailEnd type="none" w="med" len="med"/>
              <a:extLst>
                <a:ext uri="{C807C97D-BFC1-408E-A445-0C87EB9F89A2}">
                  <ask:lineSketchStyleProps xmlns:ask="http://schemas.microsoft.com/office/drawing/2018/sketchyshapes" sd="1219033472">
                    <a:custGeom>
                      <a:avLst/>
                      <a:gdLst>
                        <a:gd name="connsiteX0" fmla="*/ 0 w 1211263"/>
                        <a:gd name="connsiteY0" fmla="*/ 0 h 2624110"/>
                        <a:gd name="connsiteX1" fmla="*/ 1211263 w 1211263"/>
                        <a:gd name="connsiteY1" fmla="*/ 0 h 2624110"/>
                        <a:gd name="connsiteX2" fmla="*/ 1211263 w 1211263"/>
                        <a:gd name="connsiteY2" fmla="*/ 2099288 h 2624110"/>
                        <a:gd name="connsiteX3" fmla="*/ 605631 w 1211263"/>
                        <a:gd name="connsiteY3" fmla="*/ 2624110 h 2624110"/>
                        <a:gd name="connsiteX4" fmla="*/ 0 w 1211263"/>
                        <a:gd name="connsiteY4" fmla="*/ 2099288 h 2624110"/>
                        <a:gd name="connsiteX5" fmla="*/ 0 w 1211263"/>
                        <a:gd name="connsiteY5" fmla="*/ 0 h 262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1263" h="2624110" fill="none" extrusionOk="0">
                          <a:moveTo>
                            <a:pt x="0" y="0"/>
                          </a:moveTo>
                          <a:cubicBezTo>
                            <a:pt x="232634" y="-67934"/>
                            <a:pt x="665737" y="97290"/>
                            <a:pt x="1211263" y="0"/>
                          </a:cubicBezTo>
                          <a:cubicBezTo>
                            <a:pt x="1163032" y="543323"/>
                            <a:pt x="1295718" y="1462834"/>
                            <a:pt x="1211263" y="2099288"/>
                          </a:cubicBezTo>
                          <a:cubicBezTo>
                            <a:pt x="1030875" y="2206430"/>
                            <a:pt x="774250" y="2555893"/>
                            <a:pt x="605631" y="2624110"/>
                          </a:cubicBezTo>
                          <a:cubicBezTo>
                            <a:pt x="420511" y="2380457"/>
                            <a:pt x="164996" y="2190916"/>
                            <a:pt x="0" y="2099288"/>
                          </a:cubicBezTo>
                          <a:cubicBezTo>
                            <a:pt x="130954" y="1865938"/>
                            <a:pt x="43574" y="843411"/>
                            <a:pt x="0" y="0"/>
                          </a:cubicBezTo>
                          <a:close/>
                        </a:path>
                        <a:path w="1211263" h="2624110" stroke="0" extrusionOk="0">
                          <a:moveTo>
                            <a:pt x="0" y="0"/>
                          </a:moveTo>
                          <a:cubicBezTo>
                            <a:pt x="335964" y="87192"/>
                            <a:pt x="761896" y="38081"/>
                            <a:pt x="1211263" y="0"/>
                          </a:cubicBezTo>
                          <a:cubicBezTo>
                            <a:pt x="1078381" y="984501"/>
                            <a:pt x="1296214" y="1754749"/>
                            <a:pt x="1211263" y="2099288"/>
                          </a:cubicBezTo>
                          <a:cubicBezTo>
                            <a:pt x="914132" y="2354604"/>
                            <a:pt x="705801" y="2518241"/>
                            <a:pt x="605631" y="2624110"/>
                          </a:cubicBezTo>
                          <a:cubicBezTo>
                            <a:pt x="335906" y="2465582"/>
                            <a:pt x="113316" y="2180152"/>
                            <a:pt x="0" y="2099288"/>
                          </a:cubicBezTo>
                          <a:cubicBezTo>
                            <a:pt x="-49533" y="1816693"/>
                            <a:pt x="-14809" y="370816"/>
                            <a:pt x="0" y="0"/>
                          </a:cubicBezTo>
                          <a:close/>
                        </a:path>
                      </a:pathLst>
                    </a:custGeom>
                    <ask:type>
                      <ask:lineSketchNone/>
                    </ask:type>
                  </ask:lineSketchStyleProps>
                </a:ext>
              </a:extLst>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20000"/>
                </a:lnSpc>
                <a:spcBef>
                  <a:spcPct val="0"/>
                </a:spcBef>
                <a:spcAft>
                  <a:spcPct val="0"/>
                </a:spcAft>
                <a:buClrTx/>
                <a:buSzTx/>
                <a:buFontTx/>
                <a:buNone/>
                <a:tabLst/>
                <a:defRPr/>
              </a:pPr>
              <a:r>
                <a:rPr lang="ja-JP" altLang="en-US" sz="800" dirty="0">
                  <a:solidFill>
                    <a:srgbClr val="F46C62"/>
                  </a:solidFill>
                  <a:latin typeface="HGPｺﾞｼｯｸE" panose="020B0900000000000000" pitchFamily="50" charset="-128"/>
                  <a:ea typeface="HGPｺﾞｼｯｸE" panose="020B0900000000000000" pitchFamily="50" charset="-128"/>
                </a:rPr>
                <a:t>ふたん</a:t>
              </a:r>
              <a:endParaRPr kumimoji="1" lang="ja-JP" altLang="en-US" sz="800" b="0" i="0" u="none" strike="noStrike" kern="1200" cap="none" spc="0" normalizeH="0" baseline="0" noProof="0" dirty="0">
                <a:ln>
                  <a:noFill/>
                </a:ln>
                <a:solidFill>
                  <a:srgbClr val="F46C62"/>
                </a:solidFill>
                <a:effectLst/>
                <a:uLnTx/>
                <a:uFillTx/>
                <a:latin typeface="HGPｺﾞｼｯｸE" panose="020B0900000000000000" pitchFamily="50" charset="-128"/>
                <a:ea typeface="HGPｺﾞｼｯｸE" panose="020B0900000000000000" pitchFamily="50" charset="-128"/>
                <a:cs typeface="+mn-cs"/>
              </a:endParaRPr>
            </a:p>
          </p:txBody>
        </p:sp>
      </p:grpSp>
      <p:grpSp>
        <p:nvGrpSpPr>
          <p:cNvPr id="24" name="グループ化 23">
            <a:extLst>
              <a:ext uri="{FF2B5EF4-FFF2-40B4-BE49-F238E27FC236}">
                <a16:creationId xmlns:a16="http://schemas.microsoft.com/office/drawing/2014/main" id="{B7F4934C-EFA2-BC27-0EBF-289FA3EB5199}"/>
              </a:ext>
            </a:extLst>
          </p:cNvPr>
          <p:cNvGrpSpPr/>
          <p:nvPr/>
        </p:nvGrpSpPr>
        <p:grpSpPr>
          <a:xfrm>
            <a:off x="322297" y="3498585"/>
            <a:ext cx="1523311" cy="2442454"/>
            <a:chOff x="1991496" y="3498585"/>
            <a:chExt cx="1523311" cy="2442454"/>
          </a:xfrm>
        </p:grpSpPr>
        <p:sp>
          <p:nvSpPr>
            <p:cNvPr id="25" name="正方形/長方形 24">
              <a:extLst>
                <a:ext uri="{FF2B5EF4-FFF2-40B4-BE49-F238E27FC236}">
                  <a16:creationId xmlns:a16="http://schemas.microsoft.com/office/drawing/2014/main" id="{B3410CE4-965D-342F-9CB3-63AEA2BB6C30}"/>
                </a:ext>
              </a:extLst>
            </p:cNvPr>
            <p:cNvSpPr/>
            <p:nvPr/>
          </p:nvSpPr>
          <p:spPr bwMode="auto">
            <a:xfrm>
              <a:off x="1991496" y="4452611"/>
              <a:ext cx="1523311" cy="1488428"/>
            </a:xfrm>
            <a:prstGeom prst="rect">
              <a:avLst/>
            </a:prstGeom>
            <a:noFill/>
            <a:ln w="15875" cap="rnd" cmpd="sng" algn="ctr">
              <a:noFill/>
              <a:prstDash val="solid"/>
              <a:round/>
              <a:headEnd type="none" w="med" len="med"/>
              <a:tailEnd type="none" w="med" len="med"/>
              <a:extLst>
                <a:ext uri="{C807C97D-BFC1-408E-A445-0C87EB9F89A2}">
                  <ask:lineSketchStyleProps xmlns:ask="http://schemas.microsoft.com/office/drawing/2018/sketchyshapes" sd="1219033472">
                    <a:custGeom>
                      <a:avLst/>
                      <a:gdLst>
                        <a:gd name="connsiteX0" fmla="*/ 0 w 1211263"/>
                        <a:gd name="connsiteY0" fmla="*/ 0 h 2624110"/>
                        <a:gd name="connsiteX1" fmla="*/ 1211263 w 1211263"/>
                        <a:gd name="connsiteY1" fmla="*/ 0 h 2624110"/>
                        <a:gd name="connsiteX2" fmla="*/ 1211263 w 1211263"/>
                        <a:gd name="connsiteY2" fmla="*/ 2099288 h 2624110"/>
                        <a:gd name="connsiteX3" fmla="*/ 605631 w 1211263"/>
                        <a:gd name="connsiteY3" fmla="*/ 2624110 h 2624110"/>
                        <a:gd name="connsiteX4" fmla="*/ 0 w 1211263"/>
                        <a:gd name="connsiteY4" fmla="*/ 2099288 h 2624110"/>
                        <a:gd name="connsiteX5" fmla="*/ 0 w 1211263"/>
                        <a:gd name="connsiteY5" fmla="*/ 0 h 262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1263" h="2624110" fill="none" extrusionOk="0">
                          <a:moveTo>
                            <a:pt x="0" y="0"/>
                          </a:moveTo>
                          <a:cubicBezTo>
                            <a:pt x="232634" y="-67934"/>
                            <a:pt x="665737" y="97290"/>
                            <a:pt x="1211263" y="0"/>
                          </a:cubicBezTo>
                          <a:cubicBezTo>
                            <a:pt x="1163032" y="543323"/>
                            <a:pt x="1295718" y="1462834"/>
                            <a:pt x="1211263" y="2099288"/>
                          </a:cubicBezTo>
                          <a:cubicBezTo>
                            <a:pt x="1030875" y="2206430"/>
                            <a:pt x="774250" y="2555893"/>
                            <a:pt x="605631" y="2624110"/>
                          </a:cubicBezTo>
                          <a:cubicBezTo>
                            <a:pt x="420511" y="2380457"/>
                            <a:pt x="164996" y="2190916"/>
                            <a:pt x="0" y="2099288"/>
                          </a:cubicBezTo>
                          <a:cubicBezTo>
                            <a:pt x="130954" y="1865938"/>
                            <a:pt x="43574" y="843411"/>
                            <a:pt x="0" y="0"/>
                          </a:cubicBezTo>
                          <a:close/>
                        </a:path>
                        <a:path w="1211263" h="2624110" stroke="0" extrusionOk="0">
                          <a:moveTo>
                            <a:pt x="0" y="0"/>
                          </a:moveTo>
                          <a:cubicBezTo>
                            <a:pt x="335964" y="87192"/>
                            <a:pt x="761896" y="38081"/>
                            <a:pt x="1211263" y="0"/>
                          </a:cubicBezTo>
                          <a:cubicBezTo>
                            <a:pt x="1078381" y="984501"/>
                            <a:pt x="1296214" y="1754749"/>
                            <a:pt x="1211263" y="2099288"/>
                          </a:cubicBezTo>
                          <a:cubicBezTo>
                            <a:pt x="914132" y="2354604"/>
                            <a:pt x="705801" y="2518241"/>
                            <a:pt x="605631" y="2624110"/>
                          </a:cubicBezTo>
                          <a:cubicBezTo>
                            <a:pt x="335906" y="2465582"/>
                            <a:pt x="113316" y="2180152"/>
                            <a:pt x="0" y="2099288"/>
                          </a:cubicBezTo>
                          <a:cubicBezTo>
                            <a:pt x="-49533" y="1816693"/>
                            <a:pt x="-14809" y="370816"/>
                            <a:pt x="0" y="0"/>
                          </a:cubicBezTo>
                          <a:close/>
                        </a:path>
                      </a:pathLst>
                    </a:custGeom>
                    <ask:type>
                      <ask:lineSketchNone/>
                    </ask:type>
                  </ask:lineSketchStyleProps>
                </a:ext>
              </a:extLst>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0" i="0" u="none" strike="noStrike" kern="1200" cap="none" spc="0" normalizeH="0" baseline="0" noProof="0" dirty="0">
                  <a:ln>
                    <a:noFill/>
                  </a:ln>
                  <a:solidFill>
                    <a:srgbClr val="F46C62"/>
                  </a:solidFill>
                  <a:effectLst/>
                  <a:uLnTx/>
                  <a:uFillTx/>
                  <a:latin typeface="+mn-ea"/>
                  <a:cs typeface="+mn-cs"/>
                </a:rPr>
                <a:t>警察費・消防費</a:t>
              </a:r>
              <a:endParaRPr kumimoji="1" lang="en-US" altLang="ja-JP" sz="1300" b="0" i="0" u="none" strike="noStrike" kern="1200" cap="none" spc="0" normalizeH="0" baseline="0" noProof="0" dirty="0">
                <a:ln>
                  <a:noFill/>
                </a:ln>
                <a:solidFill>
                  <a:srgbClr val="F46C62"/>
                </a:solidFill>
                <a:effectLst/>
                <a:uLnTx/>
                <a:uFillTx/>
                <a:latin typeface="+mn-ea"/>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F46C62"/>
                  </a:solidFill>
                  <a:effectLst/>
                  <a:uLnTx/>
                  <a:uFillTx/>
                  <a:latin typeface="+mn-ea"/>
                  <a:cs typeface="+mn-cs"/>
                </a:rPr>
                <a:t>（令和</a:t>
              </a:r>
              <a:r>
                <a:rPr kumimoji="1" lang="en-US" altLang="ja-JP" sz="1200" b="0" i="0" u="none" strike="noStrike" kern="1200" cap="none" spc="0" normalizeH="0" baseline="0" noProof="0" dirty="0">
                  <a:ln>
                    <a:noFill/>
                  </a:ln>
                  <a:solidFill>
                    <a:srgbClr val="F46C62"/>
                  </a:solidFill>
                  <a:effectLst/>
                  <a:uLnTx/>
                  <a:uFillTx/>
                  <a:latin typeface="+mn-ea"/>
                  <a:cs typeface="+mn-cs"/>
                </a:rPr>
                <a:t>5</a:t>
              </a:r>
              <a:r>
                <a:rPr kumimoji="1" lang="ja-JP" altLang="en-US" sz="1200" b="0" i="0" u="none" strike="noStrike" kern="1200" cap="none" spc="0" normalizeH="0" baseline="0" noProof="0" dirty="0">
                  <a:ln>
                    <a:noFill/>
                  </a:ln>
                  <a:solidFill>
                    <a:srgbClr val="F46C62"/>
                  </a:solidFill>
                  <a:effectLst/>
                  <a:uLnTx/>
                  <a:uFillTx/>
                  <a:latin typeface="+mn-ea"/>
                  <a:cs typeface="+mn-cs"/>
                </a:rPr>
                <a:t>年度）</a:t>
              </a:r>
              <a:endParaRPr kumimoji="1" lang="en-US" altLang="ja-JP" sz="1200" b="0" i="0" u="none" strike="noStrike" kern="1200" cap="none" spc="0" normalizeH="0" baseline="0" noProof="0" dirty="0">
                <a:ln>
                  <a:noFill/>
                </a:ln>
                <a:solidFill>
                  <a:srgbClr val="F46C62"/>
                </a:solidFill>
                <a:effectLst/>
                <a:uLnTx/>
                <a:uFillTx/>
                <a:latin typeface="+mn-ea"/>
                <a:cs typeface="+mn-cs"/>
              </a:endParaRPr>
            </a:p>
            <a:p>
              <a:pPr marL="0" marR="0" lvl="0" indent="0" algn="ctr" defTabSz="914400" rtl="0" eaLnBrk="1" fontAlgn="base" latinLnBrk="0" hangingPunct="1">
                <a:lnSpc>
                  <a:spcPct val="50000"/>
                </a:lnSpc>
                <a:spcBef>
                  <a:spcPct val="0"/>
                </a:spcBef>
                <a:spcAft>
                  <a:spcPct val="0"/>
                </a:spcAft>
                <a:buClrTx/>
                <a:buSzTx/>
                <a:buFontTx/>
                <a:buNone/>
                <a:tabLst/>
                <a:defRPr/>
              </a:pPr>
              <a:endParaRPr kumimoji="1" lang="ja-JP" altLang="en-US" sz="1300" b="0" i="0" u="none" strike="noStrike" kern="1200" cap="none" spc="0" normalizeH="0" baseline="0" noProof="0" dirty="0">
                <a:ln>
                  <a:noFill/>
                </a:ln>
                <a:solidFill>
                  <a:srgbClr val="005BAD"/>
                </a:solidFill>
                <a:effectLst/>
                <a:uLnTx/>
                <a:uFillTx/>
                <a:latin typeface="+mn-ea"/>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zh-TW" altLang="en-US" sz="1300" b="0" i="0" u="none" strike="noStrike" kern="1200" cap="none" spc="0" normalizeH="0" baseline="0" noProof="0" dirty="0">
                  <a:ln>
                    <a:noFill/>
                  </a:ln>
                  <a:solidFill>
                    <a:srgbClr val="000000"/>
                  </a:solidFill>
                  <a:effectLst/>
                  <a:uLnTx/>
                  <a:uFillTx/>
                  <a:latin typeface="+mn-ea"/>
                  <a:cs typeface="+mn-cs"/>
                </a:rPr>
                <a:t>約</a:t>
              </a:r>
              <a:r>
                <a:rPr kumimoji="1" lang="en-US" altLang="zh-TW" sz="1300" b="0" i="0" u="none" strike="noStrike" kern="1200" cap="none" spc="0" normalizeH="0" baseline="0" noProof="0" dirty="0">
                  <a:ln>
                    <a:noFill/>
                  </a:ln>
                  <a:solidFill>
                    <a:srgbClr val="000000"/>
                  </a:solidFill>
                  <a:effectLst/>
                  <a:uLnTx/>
                  <a:uFillTx/>
                  <a:latin typeface="+mn-ea"/>
                  <a:cs typeface="+mn-cs"/>
                </a:rPr>
                <a:t>5</a:t>
              </a:r>
              <a:r>
                <a:rPr kumimoji="1" lang="zh-TW" altLang="en-US" sz="1300" b="0" i="0" u="none" strike="noStrike" kern="1200" cap="none" spc="0" normalizeH="0" baseline="0" noProof="0" dirty="0">
                  <a:ln>
                    <a:noFill/>
                  </a:ln>
                  <a:solidFill>
                    <a:srgbClr val="000000"/>
                  </a:solidFill>
                  <a:effectLst/>
                  <a:uLnTx/>
                  <a:uFillTx/>
                  <a:latin typeface="+mn-ea"/>
                  <a:cs typeface="+mn-cs"/>
                </a:rPr>
                <a:t>兆</a:t>
              </a:r>
              <a:r>
                <a:rPr kumimoji="1" lang="en-US" altLang="zh-TW" sz="1300" b="0" i="0" u="none" strike="noStrike" kern="1200" cap="none" spc="0" normalizeH="0" baseline="0" noProof="0" dirty="0">
                  <a:ln>
                    <a:noFill/>
                  </a:ln>
                  <a:solidFill>
                    <a:srgbClr val="000000"/>
                  </a:solidFill>
                  <a:effectLst/>
                  <a:uLnTx/>
                  <a:uFillTx/>
                  <a:latin typeface="+mn-ea"/>
                  <a:cs typeface="+mn-cs"/>
                </a:rPr>
                <a:t>4</a:t>
              </a:r>
              <a:r>
                <a:rPr kumimoji="1" lang="en-US" altLang="ja-JP" sz="1300" dirty="0">
                  <a:solidFill>
                    <a:srgbClr val="000000"/>
                  </a:solidFill>
                  <a:latin typeface="+mn-ea"/>
                </a:rPr>
                <a:t>,456</a:t>
              </a:r>
              <a:r>
                <a:rPr kumimoji="1" lang="zh-TW" altLang="en-US" sz="1300" b="0" i="0" u="none" strike="noStrike" kern="1200" cap="none" spc="0" normalizeH="0" baseline="0" noProof="0" dirty="0">
                  <a:ln>
                    <a:noFill/>
                  </a:ln>
                  <a:solidFill>
                    <a:srgbClr val="000000"/>
                  </a:solidFill>
                  <a:effectLst/>
                  <a:uLnTx/>
                  <a:uFillTx/>
                  <a:latin typeface="+mn-ea"/>
                  <a:cs typeface="+mn-cs"/>
                </a:rPr>
                <a:t>億円</a:t>
              </a:r>
              <a:r>
                <a:rPr kumimoji="1" lang="en-US" altLang="ja-JP" sz="1300" b="0" i="0" u="none" strike="noStrike" kern="1200" cap="none" spc="0" normalizeH="0" baseline="30000" noProof="0" dirty="0">
                  <a:ln>
                    <a:noFill/>
                  </a:ln>
                  <a:solidFill>
                    <a:srgbClr val="000000"/>
                  </a:solidFill>
                  <a:effectLst/>
                  <a:uLnTx/>
                  <a:uFillTx/>
                  <a:latin typeface="+mn-ea"/>
                  <a:cs typeface="+mn-cs"/>
                </a:rPr>
                <a:t>※</a:t>
              </a:r>
              <a:r>
                <a:rPr kumimoji="1" lang="ja-JP" altLang="en-US" sz="1300" b="0" i="0" u="none" strike="noStrike" kern="1200" cap="none" spc="0" normalizeH="0" baseline="30000" noProof="0" dirty="0">
                  <a:ln>
                    <a:noFill/>
                  </a:ln>
                  <a:solidFill>
                    <a:srgbClr val="000000"/>
                  </a:solidFill>
                  <a:effectLst/>
                  <a:uLnTx/>
                  <a:uFillTx/>
                  <a:latin typeface="+mn-ea"/>
                  <a:cs typeface="+mn-cs"/>
                </a:rPr>
                <a:t>１</a:t>
              </a: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0" i="0" u="none" strike="noStrike" kern="1200" cap="none" spc="0" normalizeH="0" baseline="0" noProof="0" dirty="0">
                  <a:ln>
                    <a:noFill/>
                  </a:ln>
                  <a:solidFill>
                    <a:srgbClr val="000000"/>
                  </a:solidFill>
                  <a:effectLst/>
                  <a:uLnTx/>
                  <a:uFillTx/>
                  <a:latin typeface="+mn-ea"/>
                  <a:cs typeface="+mn-cs"/>
                </a:rPr>
                <a:t>国民１人当たり</a:t>
              </a:r>
              <a:endParaRPr kumimoji="1" lang="en-US" altLang="ja-JP" sz="1300" b="0" i="0" u="none" strike="noStrike" kern="1200" cap="none" spc="0" normalizeH="0" baseline="0" noProof="0" dirty="0">
                <a:ln>
                  <a:noFill/>
                </a:ln>
                <a:solidFill>
                  <a:srgbClr val="000000"/>
                </a:solidFill>
                <a:effectLst/>
                <a:uLnTx/>
                <a:uFillTx/>
                <a:latin typeface="+mn-ea"/>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0" i="0" u="none" strike="noStrike" kern="1200" cap="none" spc="0" normalizeH="0" baseline="0" noProof="0" dirty="0">
                  <a:ln>
                    <a:noFill/>
                  </a:ln>
                  <a:solidFill>
                    <a:srgbClr val="000000"/>
                  </a:solidFill>
                  <a:effectLst/>
                  <a:uLnTx/>
                  <a:uFillTx/>
                  <a:latin typeface="+mn-ea"/>
                  <a:cs typeface="+mn-cs"/>
                </a:rPr>
                <a:t>約</a:t>
              </a:r>
              <a:r>
                <a:rPr kumimoji="1" lang="en-US" altLang="ja-JP" sz="1300" b="0" i="0" u="none" strike="noStrike" kern="1200" cap="none" spc="0" normalizeH="0" baseline="0" noProof="0" dirty="0">
                  <a:ln>
                    <a:noFill/>
                  </a:ln>
                  <a:solidFill>
                    <a:srgbClr val="000000"/>
                  </a:solidFill>
                  <a:effectLst/>
                  <a:uLnTx/>
                  <a:uFillTx/>
                  <a:latin typeface="+mn-ea"/>
                  <a:cs typeface="+mn-cs"/>
                </a:rPr>
                <a:t>43,800</a:t>
              </a:r>
              <a:r>
                <a:rPr kumimoji="1" lang="ja-JP" altLang="en-US" sz="1300" b="0" i="0" u="none" strike="noStrike" kern="1200" cap="none" spc="0" normalizeH="0" baseline="0" noProof="0" dirty="0">
                  <a:ln>
                    <a:noFill/>
                  </a:ln>
                  <a:solidFill>
                    <a:srgbClr val="000000"/>
                  </a:solidFill>
                  <a:effectLst/>
                  <a:uLnTx/>
                  <a:uFillTx/>
                  <a:latin typeface="+mn-ea"/>
                  <a:cs typeface="+mn-cs"/>
                </a:rPr>
                <a:t>円</a:t>
              </a:r>
            </a:p>
          </p:txBody>
        </p:sp>
        <p:pic>
          <p:nvPicPr>
            <p:cNvPr id="26" name="Picture 50">
              <a:extLst>
                <a:ext uri="{FF2B5EF4-FFF2-40B4-BE49-F238E27FC236}">
                  <a16:creationId xmlns:a16="http://schemas.microsoft.com/office/drawing/2014/main" id="{98530D8E-8427-AC32-19C5-B9DB6BDB8AEF}"/>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p:blipFill>
          <p:spPr bwMode="auto">
            <a:xfrm>
              <a:off x="2088452" y="3498585"/>
              <a:ext cx="1329398" cy="816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7" name="グループ化 26">
            <a:extLst>
              <a:ext uri="{FF2B5EF4-FFF2-40B4-BE49-F238E27FC236}">
                <a16:creationId xmlns:a16="http://schemas.microsoft.com/office/drawing/2014/main" id="{6843FAA4-4670-3824-3B5B-04DDED409FC0}"/>
              </a:ext>
            </a:extLst>
          </p:cNvPr>
          <p:cNvGrpSpPr/>
          <p:nvPr/>
        </p:nvGrpSpPr>
        <p:grpSpPr>
          <a:xfrm>
            <a:off x="5481816" y="3385141"/>
            <a:ext cx="1579136" cy="2107196"/>
            <a:chOff x="5481816" y="3385141"/>
            <a:chExt cx="1579136" cy="2107196"/>
          </a:xfrm>
        </p:grpSpPr>
        <p:sp>
          <p:nvSpPr>
            <p:cNvPr id="28" name="正方形/長方形 27">
              <a:extLst>
                <a:ext uri="{FF2B5EF4-FFF2-40B4-BE49-F238E27FC236}">
                  <a16:creationId xmlns:a16="http://schemas.microsoft.com/office/drawing/2014/main" id="{8349867B-A125-B54D-0193-8CE69E9FC3D9}"/>
                </a:ext>
              </a:extLst>
            </p:cNvPr>
            <p:cNvSpPr/>
            <p:nvPr/>
          </p:nvSpPr>
          <p:spPr bwMode="auto">
            <a:xfrm>
              <a:off x="5481816" y="4452611"/>
              <a:ext cx="1579136" cy="1039726"/>
            </a:xfrm>
            <a:prstGeom prst="rect">
              <a:avLst/>
            </a:prstGeom>
            <a:noFill/>
            <a:ln w="15875" cap="rnd" cmpd="sng" algn="ctr">
              <a:noFill/>
              <a:prstDash val="solid"/>
              <a:round/>
              <a:headEnd type="none" w="med" len="med"/>
              <a:tailEnd type="none" w="med" len="med"/>
              <a:extLst>
                <a:ext uri="{C807C97D-BFC1-408E-A445-0C87EB9F89A2}">
                  <ask:lineSketchStyleProps xmlns:ask="http://schemas.microsoft.com/office/drawing/2018/sketchyshapes" sd="1219033472">
                    <a:custGeom>
                      <a:avLst/>
                      <a:gdLst>
                        <a:gd name="connsiteX0" fmla="*/ 0 w 1211263"/>
                        <a:gd name="connsiteY0" fmla="*/ 0 h 2624110"/>
                        <a:gd name="connsiteX1" fmla="*/ 1211263 w 1211263"/>
                        <a:gd name="connsiteY1" fmla="*/ 0 h 2624110"/>
                        <a:gd name="connsiteX2" fmla="*/ 1211263 w 1211263"/>
                        <a:gd name="connsiteY2" fmla="*/ 2099288 h 2624110"/>
                        <a:gd name="connsiteX3" fmla="*/ 605631 w 1211263"/>
                        <a:gd name="connsiteY3" fmla="*/ 2624110 h 2624110"/>
                        <a:gd name="connsiteX4" fmla="*/ 0 w 1211263"/>
                        <a:gd name="connsiteY4" fmla="*/ 2099288 h 2624110"/>
                        <a:gd name="connsiteX5" fmla="*/ 0 w 1211263"/>
                        <a:gd name="connsiteY5" fmla="*/ 0 h 262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1263" h="2624110" fill="none" extrusionOk="0">
                          <a:moveTo>
                            <a:pt x="0" y="0"/>
                          </a:moveTo>
                          <a:cubicBezTo>
                            <a:pt x="232634" y="-67934"/>
                            <a:pt x="665737" y="97290"/>
                            <a:pt x="1211263" y="0"/>
                          </a:cubicBezTo>
                          <a:cubicBezTo>
                            <a:pt x="1163032" y="543323"/>
                            <a:pt x="1295718" y="1462834"/>
                            <a:pt x="1211263" y="2099288"/>
                          </a:cubicBezTo>
                          <a:cubicBezTo>
                            <a:pt x="1030875" y="2206430"/>
                            <a:pt x="774250" y="2555893"/>
                            <a:pt x="605631" y="2624110"/>
                          </a:cubicBezTo>
                          <a:cubicBezTo>
                            <a:pt x="420511" y="2380457"/>
                            <a:pt x="164996" y="2190916"/>
                            <a:pt x="0" y="2099288"/>
                          </a:cubicBezTo>
                          <a:cubicBezTo>
                            <a:pt x="130954" y="1865938"/>
                            <a:pt x="43574" y="843411"/>
                            <a:pt x="0" y="0"/>
                          </a:cubicBezTo>
                          <a:close/>
                        </a:path>
                        <a:path w="1211263" h="2624110" stroke="0" extrusionOk="0">
                          <a:moveTo>
                            <a:pt x="0" y="0"/>
                          </a:moveTo>
                          <a:cubicBezTo>
                            <a:pt x="335964" y="87192"/>
                            <a:pt x="761896" y="38081"/>
                            <a:pt x="1211263" y="0"/>
                          </a:cubicBezTo>
                          <a:cubicBezTo>
                            <a:pt x="1078381" y="984501"/>
                            <a:pt x="1296214" y="1754749"/>
                            <a:pt x="1211263" y="2099288"/>
                          </a:cubicBezTo>
                          <a:cubicBezTo>
                            <a:pt x="914132" y="2354604"/>
                            <a:pt x="705801" y="2518241"/>
                            <a:pt x="605631" y="2624110"/>
                          </a:cubicBezTo>
                          <a:cubicBezTo>
                            <a:pt x="335906" y="2465582"/>
                            <a:pt x="113316" y="2180152"/>
                            <a:pt x="0" y="2099288"/>
                          </a:cubicBezTo>
                          <a:cubicBezTo>
                            <a:pt x="-49533" y="1816693"/>
                            <a:pt x="-14809" y="370816"/>
                            <a:pt x="0" y="0"/>
                          </a:cubicBezTo>
                          <a:close/>
                        </a:path>
                      </a:pathLst>
                    </a:custGeom>
                    <ask:type>
                      <ask:lineSketchNone/>
                    </ask:type>
                  </ask:lineSketchStyleProps>
                </a:ext>
              </a:extLst>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20000"/>
                </a:lnSpc>
                <a:spcBef>
                  <a:spcPct val="0"/>
                </a:spcBef>
                <a:spcAft>
                  <a:spcPct val="0"/>
                </a:spcAft>
                <a:buClrTx/>
                <a:buSzTx/>
                <a:buFontTx/>
                <a:buNone/>
                <a:tabLst/>
                <a:defRPr/>
              </a:pPr>
              <a:r>
                <a:rPr kumimoji="1" lang="zh-TW" altLang="en-US" sz="1300" b="0" i="0" u="none" strike="noStrike" kern="1200" cap="none" spc="0" normalizeH="0" baseline="0" noProof="0" dirty="0">
                  <a:ln>
                    <a:noFill/>
                  </a:ln>
                  <a:solidFill>
                    <a:srgbClr val="F46C62"/>
                  </a:solidFill>
                  <a:effectLst/>
                  <a:uLnTx/>
                  <a:uFillTx/>
                  <a:latin typeface="+mn-ea"/>
                  <a:cs typeface="+mn-cs"/>
                </a:rPr>
                <a:t>道路整備事業費</a:t>
              </a:r>
              <a:endParaRPr kumimoji="1" lang="en-US" altLang="zh-TW" sz="1300" b="0" i="0" u="none" strike="noStrike" kern="1200" cap="none" spc="0" normalizeH="0" baseline="0" noProof="0" dirty="0">
                <a:ln>
                  <a:noFill/>
                </a:ln>
                <a:solidFill>
                  <a:srgbClr val="F46C62"/>
                </a:solidFill>
                <a:effectLst/>
                <a:uLnTx/>
                <a:uFillTx/>
                <a:latin typeface="+mn-ea"/>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zh-TW" altLang="en-US" sz="1200" b="0" i="0" u="none" strike="noStrike" kern="1200" cap="none" spc="0" normalizeH="0" baseline="0" noProof="0" dirty="0">
                  <a:ln>
                    <a:noFill/>
                  </a:ln>
                  <a:solidFill>
                    <a:srgbClr val="F46C62"/>
                  </a:solidFill>
                  <a:effectLst/>
                  <a:uLnTx/>
                  <a:uFillTx/>
                  <a:latin typeface="+mn-ea"/>
                  <a:cs typeface="+mn-cs"/>
                </a:rPr>
                <a:t>（令和</a:t>
              </a:r>
              <a:r>
                <a:rPr kumimoji="1" lang="en-US" altLang="zh-TW" sz="1200" dirty="0">
                  <a:solidFill>
                    <a:srgbClr val="F46C62"/>
                  </a:solidFill>
                  <a:latin typeface="+mn-ea"/>
                </a:rPr>
                <a:t>7</a:t>
              </a:r>
              <a:r>
                <a:rPr kumimoji="1" lang="zh-TW" altLang="en-US" sz="1200" b="0" i="0" u="none" strike="noStrike" kern="1200" cap="none" spc="0" normalizeH="0" baseline="0" noProof="0" dirty="0">
                  <a:ln>
                    <a:noFill/>
                  </a:ln>
                  <a:solidFill>
                    <a:srgbClr val="F46C62"/>
                  </a:solidFill>
                  <a:effectLst/>
                  <a:uLnTx/>
                  <a:uFillTx/>
                  <a:latin typeface="+mn-ea"/>
                  <a:cs typeface="+mn-cs"/>
                </a:rPr>
                <a:t>年度）</a:t>
              </a:r>
            </a:p>
            <a:p>
              <a:pPr marL="0" marR="0" lvl="0" indent="0" algn="ctr" defTabSz="914400" rtl="0" eaLnBrk="1" fontAlgn="base" latinLnBrk="0" hangingPunct="1">
                <a:lnSpc>
                  <a:spcPct val="50000"/>
                </a:lnSpc>
                <a:spcBef>
                  <a:spcPct val="0"/>
                </a:spcBef>
                <a:spcAft>
                  <a:spcPct val="0"/>
                </a:spcAft>
                <a:buClrTx/>
                <a:buSzTx/>
                <a:buFontTx/>
                <a:buNone/>
                <a:tabLst/>
                <a:defRPr/>
              </a:pPr>
              <a:endParaRPr kumimoji="1" lang="ja-JP" altLang="en-US" sz="1300" b="0" i="0" u="none" strike="noStrike" kern="1200" cap="none" spc="0" normalizeH="0" baseline="0" noProof="0" dirty="0">
                <a:ln>
                  <a:noFill/>
                </a:ln>
                <a:solidFill>
                  <a:srgbClr val="005BAD"/>
                </a:solidFill>
                <a:effectLst/>
                <a:uLnTx/>
                <a:uFillTx/>
                <a:latin typeface="+mn-ea"/>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zh-TW" altLang="en-US" sz="1300" b="0" i="0" u="none" strike="noStrike" kern="1200" cap="none" spc="0" normalizeH="0" baseline="0" noProof="0" dirty="0">
                  <a:ln>
                    <a:noFill/>
                  </a:ln>
                  <a:solidFill>
                    <a:srgbClr val="000000"/>
                  </a:solidFill>
                  <a:effectLst/>
                  <a:uLnTx/>
                  <a:uFillTx/>
                  <a:latin typeface="+mn-ea"/>
                  <a:cs typeface="+mn-cs"/>
                </a:rPr>
                <a:t>約</a:t>
              </a:r>
              <a:r>
                <a:rPr kumimoji="1" lang="en-US" altLang="ja-JP" sz="1300" b="0" i="0" u="none" strike="noStrike" kern="1200" cap="none" spc="0" normalizeH="0" baseline="0" noProof="0" dirty="0">
                  <a:ln>
                    <a:noFill/>
                  </a:ln>
                  <a:solidFill>
                    <a:srgbClr val="000000"/>
                  </a:solidFill>
                  <a:effectLst/>
                  <a:uLnTx/>
                  <a:uFillTx/>
                  <a:latin typeface="+mn-ea"/>
                  <a:cs typeface="+mn-cs"/>
                </a:rPr>
                <a:t>1</a:t>
              </a:r>
              <a:r>
                <a:rPr kumimoji="1" lang="zh-TW" altLang="en-US" sz="1300" b="0" i="0" u="none" strike="noStrike" kern="1200" cap="none" spc="0" normalizeH="0" baseline="0" noProof="0" dirty="0">
                  <a:ln>
                    <a:noFill/>
                  </a:ln>
                  <a:solidFill>
                    <a:srgbClr val="000000"/>
                  </a:solidFill>
                  <a:effectLst/>
                  <a:uLnTx/>
                  <a:uFillTx/>
                  <a:latin typeface="+mn-ea"/>
                  <a:cs typeface="+mn-cs"/>
                </a:rPr>
                <a:t>兆</a:t>
              </a:r>
              <a:r>
                <a:rPr kumimoji="1" lang="en-US" altLang="zh-TW" sz="1300" b="0" i="0" u="none" strike="noStrike" kern="1200" cap="none" spc="0" normalizeH="0" baseline="0" noProof="0" dirty="0">
                  <a:ln>
                    <a:noFill/>
                  </a:ln>
                  <a:solidFill>
                    <a:srgbClr val="000000"/>
                  </a:solidFill>
                  <a:effectLst/>
                  <a:uLnTx/>
                  <a:uFillTx/>
                  <a:latin typeface="+mn-ea"/>
                  <a:cs typeface="+mn-cs"/>
                </a:rPr>
                <a:t>6,7</a:t>
              </a:r>
              <a:r>
                <a:rPr kumimoji="1" lang="en-US" altLang="zh-TW" sz="1300" dirty="0">
                  <a:solidFill>
                    <a:srgbClr val="000000"/>
                  </a:solidFill>
                  <a:latin typeface="+mn-ea"/>
                </a:rPr>
                <a:t>21</a:t>
              </a:r>
              <a:r>
                <a:rPr kumimoji="1" lang="zh-TW" altLang="en-US" sz="1300" b="0" i="0" u="none" strike="noStrike" kern="1200" cap="none" spc="0" normalizeH="0" baseline="0" noProof="0" dirty="0">
                  <a:ln>
                    <a:noFill/>
                  </a:ln>
                  <a:solidFill>
                    <a:srgbClr val="000000"/>
                  </a:solidFill>
                  <a:effectLst/>
                  <a:uLnTx/>
                  <a:uFillTx/>
                  <a:latin typeface="+mn-ea"/>
                  <a:cs typeface="+mn-cs"/>
                </a:rPr>
                <a:t>億円</a:t>
              </a:r>
              <a:r>
                <a:rPr kumimoji="1" lang="en-US" altLang="ja-JP" sz="1300" b="0" i="0" u="none" strike="noStrike" kern="1200" cap="none" spc="0" normalizeH="0" baseline="30000" noProof="0" dirty="0">
                  <a:ln>
                    <a:noFill/>
                  </a:ln>
                  <a:solidFill>
                    <a:srgbClr val="000000"/>
                  </a:solidFill>
                  <a:effectLst/>
                  <a:uLnTx/>
                  <a:uFillTx/>
                  <a:latin typeface="+mn-ea"/>
                  <a:cs typeface="+mn-cs"/>
                </a:rPr>
                <a:t>※</a:t>
              </a:r>
              <a:r>
                <a:rPr lang="en-US" altLang="zh-TW" sz="1300" baseline="30000" dirty="0">
                  <a:solidFill>
                    <a:srgbClr val="000000"/>
                  </a:solidFill>
                  <a:latin typeface="+mn-ea"/>
                </a:rPr>
                <a:t>4</a:t>
              </a:r>
              <a:endParaRPr kumimoji="1" lang="zh-TW" altLang="en-US" sz="1300" b="0" i="0" u="none" strike="noStrike" kern="1200" cap="none" spc="0" normalizeH="0" baseline="30000" noProof="0" dirty="0">
                <a:ln>
                  <a:noFill/>
                </a:ln>
                <a:solidFill>
                  <a:srgbClr val="000000"/>
                </a:solidFill>
                <a:effectLst/>
                <a:uLnTx/>
                <a:uFillTx/>
                <a:latin typeface="+mn-ea"/>
                <a:cs typeface="+mn-cs"/>
              </a:endParaRPr>
            </a:p>
          </p:txBody>
        </p:sp>
        <p:pic>
          <p:nvPicPr>
            <p:cNvPr id="29" name="Picture 51">
              <a:extLst>
                <a:ext uri="{FF2B5EF4-FFF2-40B4-BE49-F238E27FC236}">
                  <a16:creationId xmlns:a16="http://schemas.microsoft.com/office/drawing/2014/main" id="{DE0E1C76-E29E-C67B-B1A0-A40692B03FE8}"/>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p:blipFill>
          <p:spPr bwMode="auto">
            <a:xfrm>
              <a:off x="5540272" y="3385141"/>
              <a:ext cx="1462225" cy="99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0" name="グループ化 29">
            <a:extLst>
              <a:ext uri="{FF2B5EF4-FFF2-40B4-BE49-F238E27FC236}">
                <a16:creationId xmlns:a16="http://schemas.microsoft.com/office/drawing/2014/main" id="{2306D21C-037D-83D5-1743-40BC609F4299}"/>
              </a:ext>
            </a:extLst>
          </p:cNvPr>
          <p:cNvGrpSpPr/>
          <p:nvPr/>
        </p:nvGrpSpPr>
        <p:grpSpPr>
          <a:xfrm>
            <a:off x="7245552" y="3502941"/>
            <a:ext cx="1549281" cy="2438098"/>
            <a:chOff x="7245552" y="3502941"/>
            <a:chExt cx="1549281" cy="2438098"/>
          </a:xfrm>
        </p:grpSpPr>
        <p:sp>
          <p:nvSpPr>
            <p:cNvPr id="31" name="正方形/長方形 30">
              <a:extLst>
                <a:ext uri="{FF2B5EF4-FFF2-40B4-BE49-F238E27FC236}">
                  <a16:creationId xmlns:a16="http://schemas.microsoft.com/office/drawing/2014/main" id="{D0FD2553-558F-35B9-4768-48535EEC991C}"/>
                </a:ext>
              </a:extLst>
            </p:cNvPr>
            <p:cNvSpPr/>
            <p:nvPr/>
          </p:nvSpPr>
          <p:spPr bwMode="auto">
            <a:xfrm>
              <a:off x="7245552" y="4452611"/>
              <a:ext cx="1549281" cy="1488428"/>
            </a:xfrm>
            <a:prstGeom prst="rect">
              <a:avLst/>
            </a:prstGeom>
            <a:noFill/>
            <a:ln w="15875" cap="rnd" cmpd="sng" algn="ctr">
              <a:noFill/>
              <a:prstDash val="solid"/>
              <a:round/>
              <a:headEnd type="none" w="med" len="med"/>
              <a:tailEnd type="none" w="med" len="med"/>
              <a:extLst>
                <a:ext uri="{C807C97D-BFC1-408E-A445-0C87EB9F89A2}">
                  <ask:lineSketchStyleProps xmlns:ask="http://schemas.microsoft.com/office/drawing/2018/sketchyshapes" sd="1219033472">
                    <a:custGeom>
                      <a:avLst/>
                      <a:gdLst>
                        <a:gd name="connsiteX0" fmla="*/ 0 w 1211263"/>
                        <a:gd name="connsiteY0" fmla="*/ 0 h 2624110"/>
                        <a:gd name="connsiteX1" fmla="*/ 1211263 w 1211263"/>
                        <a:gd name="connsiteY1" fmla="*/ 0 h 2624110"/>
                        <a:gd name="connsiteX2" fmla="*/ 1211263 w 1211263"/>
                        <a:gd name="connsiteY2" fmla="*/ 2099288 h 2624110"/>
                        <a:gd name="connsiteX3" fmla="*/ 605631 w 1211263"/>
                        <a:gd name="connsiteY3" fmla="*/ 2624110 h 2624110"/>
                        <a:gd name="connsiteX4" fmla="*/ 0 w 1211263"/>
                        <a:gd name="connsiteY4" fmla="*/ 2099288 h 2624110"/>
                        <a:gd name="connsiteX5" fmla="*/ 0 w 1211263"/>
                        <a:gd name="connsiteY5" fmla="*/ 0 h 262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1263" h="2624110" fill="none" extrusionOk="0">
                          <a:moveTo>
                            <a:pt x="0" y="0"/>
                          </a:moveTo>
                          <a:cubicBezTo>
                            <a:pt x="232634" y="-67934"/>
                            <a:pt x="665737" y="97290"/>
                            <a:pt x="1211263" y="0"/>
                          </a:cubicBezTo>
                          <a:cubicBezTo>
                            <a:pt x="1163032" y="543323"/>
                            <a:pt x="1295718" y="1462834"/>
                            <a:pt x="1211263" y="2099288"/>
                          </a:cubicBezTo>
                          <a:cubicBezTo>
                            <a:pt x="1030875" y="2206430"/>
                            <a:pt x="774250" y="2555893"/>
                            <a:pt x="605631" y="2624110"/>
                          </a:cubicBezTo>
                          <a:cubicBezTo>
                            <a:pt x="420511" y="2380457"/>
                            <a:pt x="164996" y="2190916"/>
                            <a:pt x="0" y="2099288"/>
                          </a:cubicBezTo>
                          <a:cubicBezTo>
                            <a:pt x="130954" y="1865938"/>
                            <a:pt x="43574" y="843411"/>
                            <a:pt x="0" y="0"/>
                          </a:cubicBezTo>
                          <a:close/>
                        </a:path>
                        <a:path w="1211263" h="2624110" stroke="0" extrusionOk="0">
                          <a:moveTo>
                            <a:pt x="0" y="0"/>
                          </a:moveTo>
                          <a:cubicBezTo>
                            <a:pt x="335964" y="87192"/>
                            <a:pt x="761896" y="38081"/>
                            <a:pt x="1211263" y="0"/>
                          </a:cubicBezTo>
                          <a:cubicBezTo>
                            <a:pt x="1078381" y="984501"/>
                            <a:pt x="1296214" y="1754749"/>
                            <a:pt x="1211263" y="2099288"/>
                          </a:cubicBezTo>
                          <a:cubicBezTo>
                            <a:pt x="914132" y="2354604"/>
                            <a:pt x="705801" y="2518241"/>
                            <a:pt x="605631" y="2624110"/>
                          </a:cubicBezTo>
                          <a:cubicBezTo>
                            <a:pt x="335906" y="2465582"/>
                            <a:pt x="113316" y="2180152"/>
                            <a:pt x="0" y="2099288"/>
                          </a:cubicBezTo>
                          <a:cubicBezTo>
                            <a:pt x="-49533" y="1816693"/>
                            <a:pt x="-14809" y="370816"/>
                            <a:pt x="0" y="0"/>
                          </a:cubicBezTo>
                          <a:close/>
                        </a:path>
                      </a:pathLst>
                    </a:custGeom>
                    <ask:type>
                      <ask:lineSketchNone/>
                    </ask:type>
                  </ask:lineSketchStyleProps>
                </a:ext>
              </a:extLst>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0" i="0" u="none" strike="noStrike" kern="1200" cap="none" spc="0" normalizeH="0" baseline="0" noProof="0" dirty="0">
                  <a:ln>
                    <a:noFill/>
                  </a:ln>
                  <a:solidFill>
                    <a:srgbClr val="F46C62"/>
                  </a:solidFill>
                  <a:effectLst/>
                  <a:uLnTx/>
                  <a:uFillTx/>
                  <a:latin typeface="+mn-ea"/>
                  <a:cs typeface="+mn-cs"/>
                </a:rPr>
                <a:t>校舎・体育館</a:t>
              </a:r>
              <a:endParaRPr kumimoji="1" lang="en-US" altLang="ja-JP" sz="1300" b="0" i="0" u="none" strike="noStrike" kern="1200" cap="none" spc="0" normalizeH="0" baseline="0" noProof="0" dirty="0">
                <a:ln>
                  <a:noFill/>
                </a:ln>
                <a:solidFill>
                  <a:srgbClr val="F46C62"/>
                </a:solidFill>
                <a:effectLst/>
                <a:uLnTx/>
                <a:uFillTx/>
                <a:latin typeface="+mn-ea"/>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0" i="0" u="none" strike="noStrike" kern="1200" cap="none" spc="0" normalizeH="0" baseline="0" noProof="0" dirty="0">
                  <a:ln>
                    <a:noFill/>
                  </a:ln>
                  <a:solidFill>
                    <a:srgbClr val="F46C62"/>
                  </a:solidFill>
                  <a:effectLst/>
                  <a:uLnTx/>
                  <a:uFillTx/>
                  <a:latin typeface="+mn-ea"/>
                  <a:cs typeface="+mn-cs"/>
                </a:rPr>
                <a:t>などの建設費用</a:t>
              </a:r>
              <a:endParaRPr kumimoji="1" lang="en-US" altLang="ja-JP" sz="1300" b="0" i="0" u="none" strike="noStrike" kern="1200" cap="none" spc="0" normalizeH="0" baseline="0" noProof="0" dirty="0">
                <a:ln>
                  <a:noFill/>
                </a:ln>
                <a:solidFill>
                  <a:srgbClr val="F46C62"/>
                </a:solidFill>
                <a:effectLst/>
                <a:uLnTx/>
                <a:uFillTx/>
                <a:latin typeface="+mn-ea"/>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F46C62"/>
                  </a:solidFill>
                  <a:effectLst/>
                  <a:uLnTx/>
                  <a:uFillTx/>
                  <a:latin typeface="+mn-ea"/>
                  <a:cs typeface="+mn-cs"/>
                </a:rPr>
                <a:t>（令和</a:t>
              </a:r>
              <a:r>
                <a:rPr kumimoji="1" lang="en-US" altLang="ja-JP" sz="1200" b="0" i="0" u="none" strike="noStrike" kern="1200" cap="none" spc="0" normalizeH="0" baseline="0" noProof="0" dirty="0">
                  <a:ln>
                    <a:noFill/>
                  </a:ln>
                  <a:solidFill>
                    <a:srgbClr val="F46C62"/>
                  </a:solidFill>
                  <a:effectLst/>
                  <a:uLnTx/>
                  <a:uFillTx/>
                  <a:latin typeface="+mn-ea"/>
                  <a:cs typeface="+mn-cs"/>
                </a:rPr>
                <a:t>7</a:t>
              </a:r>
              <a:r>
                <a:rPr kumimoji="1" lang="ja-JP" altLang="en-US" sz="1200" b="0" i="0" u="none" strike="noStrike" kern="1200" cap="none" spc="0" normalizeH="0" baseline="0" noProof="0" dirty="0">
                  <a:ln>
                    <a:noFill/>
                  </a:ln>
                  <a:solidFill>
                    <a:srgbClr val="F46C62"/>
                  </a:solidFill>
                  <a:effectLst/>
                  <a:uLnTx/>
                  <a:uFillTx/>
                  <a:latin typeface="+mn-ea"/>
                  <a:cs typeface="+mn-cs"/>
                </a:rPr>
                <a:t>年度）</a:t>
              </a:r>
            </a:p>
            <a:p>
              <a:pPr marL="0" marR="0" lvl="0" indent="0" algn="ctr" defTabSz="914400" rtl="0" eaLnBrk="1" fontAlgn="base" latinLnBrk="0" hangingPunct="1">
                <a:lnSpc>
                  <a:spcPct val="50000"/>
                </a:lnSpc>
                <a:spcBef>
                  <a:spcPct val="0"/>
                </a:spcBef>
                <a:spcAft>
                  <a:spcPct val="0"/>
                </a:spcAft>
                <a:buClrTx/>
                <a:buSzTx/>
                <a:buFontTx/>
                <a:buNone/>
                <a:tabLst/>
                <a:defRPr/>
              </a:pPr>
              <a:endParaRPr kumimoji="1" lang="ja-JP" altLang="en-US" sz="1300" b="0" i="0" u="none" strike="noStrike" kern="1200" cap="none" spc="0" normalizeH="0" baseline="0" noProof="0" dirty="0">
                <a:ln>
                  <a:noFill/>
                </a:ln>
                <a:solidFill>
                  <a:srgbClr val="005BAD"/>
                </a:solidFill>
                <a:effectLst/>
                <a:uLnTx/>
                <a:uFillTx/>
                <a:latin typeface="+mn-ea"/>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zh-TW" altLang="en-US" sz="1300" b="0" i="0" u="none" strike="noStrike" kern="1200" cap="none" spc="0" normalizeH="0" baseline="0" noProof="0" dirty="0">
                  <a:ln>
                    <a:noFill/>
                  </a:ln>
                  <a:solidFill>
                    <a:srgbClr val="000000"/>
                  </a:solidFill>
                  <a:effectLst/>
                  <a:uLnTx/>
                  <a:uFillTx/>
                  <a:latin typeface="+mn-ea"/>
                  <a:cs typeface="+mn-cs"/>
                </a:rPr>
                <a:t>約</a:t>
              </a:r>
              <a:r>
                <a:rPr kumimoji="1" lang="en-US" altLang="zh-TW" sz="1300" b="0" i="0" u="none" strike="noStrike" kern="1200" cap="none" spc="0" normalizeH="0" baseline="0" noProof="0" dirty="0">
                  <a:ln>
                    <a:noFill/>
                  </a:ln>
                  <a:solidFill>
                    <a:srgbClr val="000000"/>
                  </a:solidFill>
                  <a:effectLst/>
                  <a:uLnTx/>
                  <a:uFillTx/>
                  <a:latin typeface="+mn-ea"/>
                  <a:cs typeface="+mn-cs"/>
                </a:rPr>
                <a:t>7</a:t>
              </a:r>
              <a:r>
                <a:rPr kumimoji="1" lang="en-US" altLang="ja-JP" sz="1300" b="0" i="0" u="none" strike="noStrike" kern="1200" cap="none" spc="0" normalizeH="0" baseline="0" noProof="0" dirty="0">
                  <a:ln>
                    <a:noFill/>
                  </a:ln>
                  <a:solidFill>
                    <a:srgbClr val="000000"/>
                  </a:solidFill>
                  <a:effectLst/>
                  <a:uLnTx/>
                  <a:uFillTx/>
                  <a:latin typeface="+mn-ea"/>
                  <a:cs typeface="+mn-cs"/>
                </a:rPr>
                <a:t>36</a:t>
              </a:r>
              <a:r>
                <a:rPr kumimoji="1" lang="zh-TW" altLang="en-US" sz="1300" b="0" i="0" u="none" strike="noStrike" kern="1200" cap="none" spc="0" normalizeH="0" baseline="0" noProof="0" dirty="0">
                  <a:ln>
                    <a:noFill/>
                  </a:ln>
                  <a:solidFill>
                    <a:srgbClr val="000000"/>
                  </a:solidFill>
                  <a:effectLst/>
                  <a:uLnTx/>
                  <a:uFillTx/>
                  <a:latin typeface="+mn-ea"/>
                  <a:cs typeface="+mn-cs"/>
                </a:rPr>
                <a:t>億円</a:t>
              </a:r>
              <a:r>
                <a:rPr kumimoji="1" lang="en-US" altLang="zh-TW" sz="1300" b="0" i="0" u="none" strike="noStrike" kern="1200" cap="none" spc="0" normalizeH="0" baseline="30000" noProof="0" dirty="0">
                  <a:ln>
                    <a:noFill/>
                  </a:ln>
                  <a:solidFill>
                    <a:srgbClr val="000000"/>
                  </a:solidFill>
                  <a:effectLst/>
                  <a:uLnTx/>
                  <a:uFillTx/>
                  <a:latin typeface="+mn-ea"/>
                  <a:cs typeface="+mn-cs"/>
                </a:rPr>
                <a:t>※5</a:t>
              </a:r>
              <a:endParaRPr kumimoji="1" lang="ja-JP" altLang="en-US" sz="1300" b="0" i="0" u="none" strike="noStrike" kern="1200" cap="none" spc="0" normalizeH="0" baseline="30000" noProof="0" dirty="0">
                <a:ln>
                  <a:noFill/>
                </a:ln>
                <a:solidFill>
                  <a:srgbClr val="000000"/>
                </a:solidFill>
                <a:effectLst/>
                <a:uLnTx/>
                <a:uFillTx/>
                <a:latin typeface="+mn-ea"/>
                <a:cs typeface="+mn-cs"/>
              </a:endParaRPr>
            </a:p>
          </p:txBody>
        </p:sp>
        <p:pic>
          <p:nvPicPr>
            <p:cNvPr id="32" name="Picture 34">
              <a:extLst>
                <a:ext uri="{FF2B5EF4-FFF2-40B4-BE49-F238E27FC236}">
                  <a16:creationId xmlns:a16="http://schemas.microsoft.com/office/drawing/2014/main" id="{1D206231-273B-A93F-7B0D-6E2430CC208B}"/>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p:blipFill>
          <p:spPr bwMode="auto">
            <a:xfrm>
              <a:off x="7438783" y="3502941"/>
              <a:ext cx="1162819" cy="717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33" name="直線コネクタ 32">
            <a:extLst>
              <a:ext uri="{FF2B5EF4-FFF2-40B4-BE49-F238E27FC236}">
                <a16:creationId xmlns:a16="http://schemas.microsoft.com/office/drawing/2014/main" id="{DE51356D-DDBB-CA76-2A80-D5F9F356622E}"/>
              </a:ext>
            </a:extLst>
          </p:cNvPr>
          <p:cNvCxnSpPr>
            <a:cxnSpLocks/>
          </p:cNvCxnSpPr>
          <p:nvPr/>
        </p:nvCxnSpPr>
        <p:spPr bwMode="auto">
          <a:xfrm>
            <a:off x="1908854" y="3490182"/>
            <a:ext cx="0" cy="2497947"/>
          </a:xfrm>
          <a:prstGeom prst="line">
            <a:avLst/>
          </a:prstGeom>
          <a:noFill/>
          <a:ln w="6350" cap="flat" cmpd="sng" algn="ctr">
            <a:solidFill>
              <a:srgbClr val="F46C62"/>
            </a:solidFill>
            <a:prstDash val="solid"/>
            <a:round/>
            <a:headEnd type="none" w="med" len="med"/>
            <a:tailEnd type="none" w="med" len="med"/>
          </a:ln>
          <a:effectLst/>
        </p:spPr>
      </p:cxnSp>
      <p:cxnSp>
        <p:nvCxnSpPr>
          <p:cNvPr id="34" name="直線コネクタ 33">
            <a:extLst>
              <a:ext uri="{FF2B5EF4-FFF2-40B4-BE49-F238E27FC236}">
                <a16:creationId xmlns:a16="http://schemas.microsoft.com/office/drawing/2014/main" id="{00EEE31F-8442-8D8F-80CD-2B4B29FCE784}"/>
              </a:ext>
            </a:extLst>
          </p:cNvPr>
          <p:cNvCxnSpPr>
            <a:cxnSpLocks/>
          </p:cNvCxnSpPr>
          <p:nvPr/>
        </p:nvCxnSpPr>
        <p:spPr bwMode="auto">
          <a:xfrm>
            <a:off x="3597449" y="3490182"/>
            <a:ext cx="0" cy="2497947"/>
          </a:xfrm>
          <a:prstGeom prst="line">
            <a:avLst/>
          </a:prstGeom>
          <a:noFill/>
          <a:ln w="6350" cap="flat" cmpd="sng" algn="ctr">
            <a:solidFill>
              <a:srgbClr val="F46C62"/>
            </a:solidFill>
            <a:prstDash val="solid"/>
            <a:round/>
            <a:headEnd type="none" w="med" len="med"/>
            <a:tailEnd type="none" w="med" len="med"/>
          </a:ln>
          <a:effectLst/>
        </p:spPr>
      </p:cxnSp>
      <p:cxnSp>
        <p:nvCxnSpPr>
          <p:cNvPr id="35" name="直線コネクタ 34">
            <a:extLst>
              <a:ext uri="{FF2B5EF4-FFF2-40B4-BE49-F238E27FC236}">
                <a16:creationId xmlns:a16="http://schemas.microsoft.com/office/drawing/2014/main" id="{42F866FD-C089-FC66-E404-791DB367D09D}"/>
              </a:ext>
            </a:extLst>
          </p:cNvPr>
          <p:cNvCxnSpPr>
            <a:cxnSpLocks/>
          </p:cNvCxnSpPr>
          <p:nvPr/>
        </p:nvCxnSpPr>
        <p:spPr bwMode="auto">
          <a:xfrm>
            <a:off x="7153252" y="3490182"/>
            <a:ext cx="0" cy="2497947"/>
          </a:xfrm>
          <a:prstGeom prst="line">
            <a:avLst/>
          </a:prstGeom>
          <a:noFill/>
          <a:ln w="6350" cap="flat" cmpd="sng" algn="ctr">
            <a:solidFill>
              <a:srgbClr val="F46C62"/>
            </a:solidFill>
            <a:prstDash val="solid"/>
            <a:round/>
            <a:headEnd type="none" w="med" len="med"/>
            <a:tailEnd type="none" w="med" len="med"/>
          </a:ln>
          <a:effectLst/>
        </p:spPr>
      </p:cxnSp>
      <p:grpSp>
        <p:nvGrpSpPr>
          <p:cNvPr id="36" name="グループ化 35">
            <a:extLst>
              <a:ext uri="{FF2B5EF4-FFF2-40B4-BE49-F238E27FC236}">
                <a16:creationId xmlns:a16="http://schemas.microsoft.com/office/drawing/2014/main" id="{3984CE52-6B77-147E-CD0D-FF1C6B48BFFE}"/>
              </a:ext>
            </a:extLst>
          </p:cNvPr>
          <p:cNvGrpSpPr/>
          <p:nvPr/>
        </p:nvGrpSpPr>
        <p:grpSpPr>
          <a:xfrm>
            <a:off x="162607" y="6459730"/>
            <a:ext cx="8942072" cy="156101"/>
            <a:chOff x="109010" y="6306644"/>
            <a:chExt cx="8942072" cy="156101"/>
          </a:xfrm>
        </p:grpSpPr>
        <p:sp>
          <p:nvSpPr>
            <p:cNvPr id="37" name="角丸四角形 15">
              <a:extLst>
                <a:ext uri="{FF2B5EF4-FFF2-40B4-BE49-F238E27FC236}">
                  <a16:creationId xmlns:a16="http://schemas.microsoft.com/office/drawing/2014/main" id="{869C8437-EB76-1A2F-8441-0FDC3B7CA3C2}"/>
                </a:ext>
              </a:extLst>
            </p:cNvPr>
            <p:cNvSpPr/>
            <p:nvPr/>
          </p:nvSpPr>
          <p:spPr>
            <a:xfrm>
              <a:off x="109010" y="6306644"/>
              <a:ext cx="5281871" cy="132175"/>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lang="en-US" altLang="ja-JP" sz="800" dirty="0">
                  <a:solidFill>
                    <a:schemeClr val="tx1"/>
                  </a:solidFill>
                  <a:latin typeface="+mn-ea"/>
                </a:rPr>
                <a:t>※</a:t>
              </a:r>
              <a:r>
                <a:rPr lang="ja-JP" altLang="en-US" sz="800" dirty="0">
                  <a:solidFill>
                    <a:schemeClr val="tx1"/>
                  </a:solidFill>
                  <a:latin typeface="+mn-ea"/>
                </a:rPr>
                <a:t>１・２　出所：総務省「令和</a:t>
              </a:r>
              <a:r>
                <a:rPr lang="en-US" altLang="ja-JP" sz="800" dirty="0">
                  <a:solidFill>
                    <a:schemeClr val="tx1"/>
                  </a:solidFill>
                  <a:latin typeface="+mn-ea"/>
                </a:rPr>
                <a:t>7</a:t>
              </a:r>
              <a:r>
                <a:rPr lang="ja-JP" altLang="en-US" sz="800" dirty="0">
                  <a:solidFill>
                    <a:schemeClr val="tx1"/>
                  </a:solidFill>
                  <a:latin typeface="+mn-ea"/>
                </a:rPr>
                <a:t>年版地方財政白書」　　　</a:t>
              </a:r>
              <a:r>
                <a:rPr lang="en-US" altLang="ja-JP" sz="800" dirty="0">
                  <a:solidFill>
                    <a:schemeClr val="tx1"/>
                  </a:solidFill>
                  <a:latin typeface="+mn-ea"/>
                </a:rPr>
                <a:t>※</a:t>
              </a:r>
              <a:r>
                <a:rPr lang="ja-JP" altLang="en-US" sz="800" dirty="0">
                  <a:solidFill>
                    <a:schemeClr val="tx1"/>
                  </a:solidFill>
                  <a:latin typeface="+mn-ea"/>
                </a:rPr>
                <a:t>３　出所：厚生労働省「令和</a:t>
              </a:r>
              <a:r>
                <a:rPr lang="en-US" altLang="ja-JP" sz="800" dirty="0">
                  <a:solidFill>
                    <a:schemeClr val="tx1"/>
                  </a:solidFill>
                  <a:latin typeface="+mn-ea"/>
                </a:rPr>
                <a:t>4</a:t>
              </a:r>
              <a:r>
                <a:rPr lang="ja-JP" altLang="en-US" sz="800" dirty="0">
                  <a:solidFill>
                    <a:schemeClr val="tx1"/>
                  </a:solidFill>
                  <a:latin typeface="+mn-ea"/>
                </a:rPr>
                <a:t>（</a:t>
              </a:r>
              <a:r>
                <a:rPr lang="en-US" altLang="ja-JP" sz="800" dirty="0">
                  <a:solidFill>
                    <a:schemeClr val="tx1"/>
                  </a:solidFill>
                  <a:latin typeface="+mn-ea"/>
                </a:rPr>
                <a:t>2022</a:t>
              </a:r>
              <a:r>
                <a:rPr lang="ja-JP" altLang="en-US" sz="800" dirty="0">
                  <a:solidFill>
                    <a:schemeClr val="tx1"/>
                  </a:solidFill>
                  <a:latin typeface="+mn-ea"/>
                </a:rPr>
                <a:t>）年度国民医療費の概況」</a:t>
              </a:r>
            </a:p>
          </p:txBody>
        </p:sp>
        <p:sp>
          <p:nvSpPr>
            <p:cNvPr id="38" name="角丸四角形 40">
              <a:extLst>
                <a:ext uri="{FF2B5EF4-FFF2-40B4-BE49-F238E27FC236}">
                  <a16:creationId xmlns:a16="http://schemas.microsoft.com/office/drawing/2014/main" id="{5F046968-3AB3-5751-D70C-E86F331DF5DD}"/>
                </a:ext>
              </a:extLst>
            </p:cNvPr>
            <p:cNvSpPr/>
            <p:nvPr/>
          </p:nvSpPr>
          <p:spPr>
            <a:xfrm>
              <a:off x="5312802" y="6306644"/>
              <a:ext cx="3738280" cy="15610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pPr>
              <a:r>
                <a:rPr lang="en-US" altLang="ja-JP" sz="800" dirty="0">
                  <a:solidFill>
                    <a:schemeClr val="tx1"/>
                  </a:solidFill>
                  <a:latin typeface="+mn-ea"/>
                </a:rPr>
                <a:t>※</a:t>
              </a:r>
              <a:r>
                <a:rPr lang="ja-JP" altLang="en-US" sz="800" dirty="0">
                  <a:solidFill>
                    <a:schemeClr val="tx1"/>
                  </a:solidFill>
                  <a:latin typeface="+mn-ea"/>
                </a:rPr>
                <a:t>４・５　出所：財務省</a:t>
              </a:r>
              <a:r>
                <a:rPr lang="en-US" altLang="ja-JP" sz="800" dirty="0">
                  <a:solidFill>
                    <a:schemeClr val="tx1"/>
                  </a:solidFill>
                  <a:latin typeface="+mn-ea"/>
                </a:rPr>
                <a:t>｢</a:t>
              </a:r>
              <a:r>
                <a:rPr lang="ja-JP" altLang="en-US" sz="800" dirty="0">
                  <a:solidFill>
                    <a:schemeClr val="tx1"/>
                  </a:solidFill>
                  <a:latin typeface="+mn-ea"/>
                </a:rPr>
                <a:t>令和</a:t>
              </a:r>
              <a:r>
                <a:rPr lang="en-US" altLang="ja-JP" sz="800" dirty="0">
                  <a:solidFill>
                    <a:schemeClr val="tx1"/>
                  </a:solidFill>
                  <a:latin typeface="+mn-ea"/>
                </a:rPr>
                <a:t>7</a:t>
              </a:r>
              <a:r>
                <a:rPr lang="ja-JP" altLang="en-US" sz="800" dirty="0">
                  <a:solidFill>
                    <a:schemeClr val="tx1"/>
                  </a:solidFill>
                  <a:latin typeface="+mn-ea"/>
                </a:rPr>
                <a:t>年度予算及び財政投融資計画の説明」　　　</a:t>
              </a:r>
            </a:p>
          </p:txBody>
        </p:sp>
      </p:grpSp>
      <p:sp>
        <p:nvSpPr>
          <p:cNvPr id="39" name="四角形: 角を丸くする 38">
            <a:extLst>
              <a:ext uri="{FF2B5EF4-FFF2-40B4-BE49-F238E27FC236}">
                <a16:creationId xmlns:a16="http://schemas.microsoft.com/office/drawing/2014/main" id="{23D6CD97-720F-7AC8-FBCC-EDBEF63FD81B}"/>
              </a:ext>
            </a:extLst>
          </p:cNvPr>
          <p:cNvSpPr/>
          <p:nvPr/>
        </p:nvSpPr>
        <p:spPr>
          <a:xfrm>
            <a:off x="179388" y="2127848"/>
            <a:ext cx="8796019" cy="524754"/>
          </a:xfrm>
          <a:prstGeom prst="roundRect">
            <a:avLst>
              <a:gd name="adj" fmla="val 0"/>
            </a:avLst>
          </a:prstGeom>
          <a:solidFill>
            <a:srgbClr val="F46C6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52" dirty="0"/>
          </a:p>
        </p:txBody>
      </p:sp>
      <p:sp>
        <p:nvSpPr>
          <p:cNvPr id="40" name="正方形/長方形 39">
            <a:extLst>
              <a:ext uri="{FF2B5EF4-FFF2-40B4-BE49-F238E27FC236}">
                <a16:creationId xmlns:a16="http://schemas.microsoft.com/office/drawing/2014/main" id="{67CDD68B-3E2A-83C6-4B74-83712496CE2E}"/>
              </a:ext>
            </a:extLst>
          </p:cNvPr>
          <p:cNvSpPr/>
          <p:nvPr/>
        </p:nvSpPr>
        <p:spPr>
          <a:xfrm>
            <a:off x="2622492" y="2169641"/>
            <a:ext cx="3908121" cy="4308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spAutoFit/>
          </a:bodyPr>
          <a:lstStyle/>
          <a:p>
            <a:pPr algn="ctr">
              <a:spcBef>
                <a:spcPct val="0"/>
              </a:spcBef>
            </a:pPr>
            <a:r>
              <a:rPr lang="ja-JP" altLang="en-US" sz="2800" dirty="0">
                <a:solidFill>
                  <a:schemeClr val="bg1"/>
                </a:solidFill>
                <a:latin typeface="HGPｺﾞｼｯｸE" panose="020B0900000000000000" pitchFamily="50" charset="-128"/>
                <a:ea typeface="HGPｺﾞｼｯｸE" panose="020B0900000000000000" pitchFamily="50" charset="-128"/>
              </a:rPr>
              <a:t>「税金」</a:t>
            </a:r>
            <a:r>
              <a:rPr lang="ja-JP" altLang="en-US" sz="2800" kern="0" spc="-1000" dirty="0">
                <a:solidFill>
                  <a:schemeClr val="bg1"/>
                </a:solidFill>
                <a:latin typeface="HGPｺﾞｼｯｸE" panose="020B0900000000000000" pitchFamily="50" charset="-128"/>
                <a:ea typeface="HGPｺﾞｼｯｸE" panose="020B0900000000000000" pitchFamily="50" charset="-128"/>
              </a:rPr>
              <a:t>　</a:t>
            </a:r>
            <a:r>
              <a:rPr lang="ja-JP" altLang="en-US">
                <a:solidFill>
                  <a:schemeClr val="bg1"/>
                </a:solidFill>
                <a:latin typeface="HGPｺﾞｼｯｸE" panose="020B0900000000000000" pitchFamily="50" charset="-128"/>
                <a:ea typeface="HGPｺﾞｼｯｸE" panose="020B0900000000000000" pitchFamily="50" charset="-128"/>
              </a:rPr>
              <a:t>によりまかなわれて</a:t>
            </a:r>
            <a:r>
              <a:rPr lang="ja-JP" altLang="en-US" dirty="0">
                <a:solidFill>
                  <a:schemeClr val="bg1"/>
                </a:solidFill>
                <a:latin typeface="HGPｺﾞｼｯｸE" panose="020B0900000000000000" pitchFamily="50" charset="-128"/>
                <a:ea typeface="HGPｺﾞｼｯｸE" panose="020B0900000000000000" pitchFamily="50" charset="-128"/>
              </a:rPr>
              <a:t>います。</a:t>
            </a:r>
            <a:endParaRPr lang="ja-JP" altLang="en-US" sz="2400" dirty="0">
              <a:solidFill>
                <a:schemeClr val="bg1"/>
              </a:solidFill>
              <a:latin typeface="HGPｺﾞｼｯｸE" panose="020B0900000000000000" pitchFamily="50" charset="-128"/>
              <a:ea typeface="HGPｺﾞｼｯｸE" panose="020B0900000000000000" pitchFamily="50" charset="-128"/>
            </a:endParaRPr>
          </a:p>
        </p:txBody>
      </p:sp>
      <p:sp>
        <p:nvSpPr>
          <p:cNvPr id="41" name="Text Box 12">
            <a:extLst>
              <a:ext uri="{FF2B5EF4-FFF2-40B4-BE49-F238E27FC236}">
                <a16:creationId xmlns:a16="http://schemas.microsoft.com/office/drawing/2014/main" id="{38EFF27C-57FE-0E05-07A7-B8CF604DB452}"/>
              </a:ext>
            </a:extLst>
          </p:cNvPr>
          <p:cNvSpPr txBox="1">
            <a:spLocks noChangeArrowheads="1"/>
          </p:cNvSpPr>
          <p:nvPr/>
        </p:nvSpPr>
        <p:spPr bwMode="auto">
          <a:xfrm>
            <a:off x="843129" y="75788"/>
            <a:ext cx="592502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dirty="0">
                <a:solidFill>
                  <a:srgbClr val="FFFFFF"/>
                </a:solidFill>
                <a:latin typeface="HGPｺﾞｼｯｸE" panose="020B0900000000000000" pitchFamily="50" charset="-128"/>
                <a:ea typeface="HGPｺﾞｼｯｸE" panose="020B0900000000000000" pitchFamily="50" charset="-128"/>
              </a:rPr>
              <a:t>税金は何のためにあるのだろうか</a:t>
            </a:r>
          </a:p>
        </p:txBody>
      </p:sp>
      <p:sp>
        <p:nvSpPr>
          <p:cNvPr id="42" name="Rectangle 26">
            <a:extLst>
              <a:ext uri="{FF2B5EF4-FFF2-40B4-BE49-F238E27FC236}">
                <a16:creationId xmlns:a16="http://schemas.microsoft.com/office/drawing/2014/main" id="{17F078E7-F45F-2F71-75C2-ADBA0BD66E0D}"/>
              </a:ext>
            </a:extLst>
          </p:cNvPr>
          <p:cNvSpPr>
            <a:spLocks noChangeArrowheads="1"/>
          </p:cNvSpPr>
          <p:nvPr/>
        </p:nvSpPr>
        <p:spPr bwMode="white">
          <a:xfrm>
            <a:off x="862278" y="1653411"/>
            <a:ext cx="886373" cy="223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l" defTabSz="914400" rtl="0" eaLnBrk="1" fontAlgn="base" latinLnBrk="0" hangingPunct="1">
              <a:lnSpc>
                <a:spcPct val="123000"/>
              </a:lnSpc>
              <a:spcBef>
                <a:spcPct val="0"/>
              </a:spcBef>
              <a:spcAft>
                <a:spcPct val="0"/>
              </a:spcAft>
              <a:buClrTx/>
              <a:buSzTx/>
              <a:buFontTx/>
              <a:buNone/>
              <a:tabLst/>
              <a:defRPr/>
            </a:pPr>
            <a:r>
              <a:rPr lang="ja-JP" altLang="en-US" sz="800" dirty="0">
                <a:solidFill>
                  <a:srgbClr val="000000"/>
                </a:solidFill>
                <a:latin typeface="HGPｺﾞｼｯｸE" panose="020B0900000000000000" pitchFamily="50" charset="-128"/>
                <a:ea typeface="HGPｺﾞｼｯｸE" panose="020B0900000000000000" pitchFamily="50" charset="-128"/>
              </a:rPr>
              <a:t>しせつ</a:t>
            </a:r>
          </a:p>
        </p:txBody>
      </p:sp>
      <p:sp>
        <p:nvSpPr>
          <p:cNvPr id="46" name="Rectangle 26">
            <a:extLst>
              <a:ext uri="{FF2B5EF4-FFF2-40B4-BE49-F238E27FC236}">
                <a16:creationId xmlns:a16="http://schemas.microsoft.com/office/drawing/2014/main" id="{571892EC-DCCC-4CE7-A7CB-C03376CA4AA8}"/>
              </a:ext>
            </a:extLst>
          </p:cNvPr>
          <p:cNvSpPr>
            <a:spLocks noChangeArrowheads="1"/>
          </p:cNvSpPr>
          <p:nvPr/>
        </p:nvSpPr>
        <p:spPr bwMode="white">
          <a:xfrm>
            <a:off x="2291086" y="2712150"/>
            <a:ext cx="886373" cy="223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l" defTabSz="914400" rtl="0" eaLnBrk="1" fontAlgn="base" latinLnBrk="0" hangingPunct="1">
              <a:lnSpc>
                <a:spcPct val="123000"/>
              </a:lnSpc>
              <a:spcBef>
                <a:spcPct val="0"/>
              </a:spcBef>
              <a:spcAft>
                <a:spcPct val="0"/>
              </a:spcAft>
              <a:buClrTx/>
              <a:buSzTx/>
              <a:buFontTx/>
              <a:buNone/>
              <a:tabLst/>
              <a:defRPr/>
            </a:pPr>
            <a:r>
              <a:rPr lang="ja-JP" altLang="en-US" sz="800" dirty="0">
                <a:solidFill>
                  <a:srgbClr val="000000"/>
                </a:solidFill>
                <a:latin typeface="HGPｺﾞｼｯｸE" panose="020B0900000000000000" pitchFamily="50" charset="-128"/>
                <a:ea typeface="HGPｺﾞｼｯｸE" panose="020B0900000000000000" pitchFamily="50" charset="-128"/>
              </a:rPr>
              <a:t>けいさつ</a:t>
            </a:r>
          </a:p>
        </p:txBody>
      </p:sp>
      <p:sp>
        <p:nvSpPr>
          <p:cNvPr id="47" name="Rectangle 26">
            <a:extLst>
              <a:ext uri="{FF2B5EF4-FFF2-40B4-BE49-F238E27FC236}">
                <a16:creationId xmlns:a16="http://schemas.microsoft.com/office/drawing/2014/main" id="{736CA2C2-9674-42FE-9889-9E3EC7583B49}"/>
              </a:ext>
            </a:extLst>
          </p:cNvPr>
          <p:cNvSpPr>
            <a:spLocks noChangeArrowheads="1"/>
          </p:cNvSpPr>
          <p:nvPr/>
        </p:nvSpPr>
        <p:spPr bwMode="white">
          <a:xfrm>
            <a:off x="3490166" y="2732119"/>
            <a:ext cx="886373" cy="223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l" defTabSz="914400" rtl="0" eaLnBrk="1" fontAlgn="base" latinLnBrk="0" hangingPunct="1">
              <a:lnSpc>
                <a:spcPct val="123000"/>
              </a:lnSpc>
              <a:spcBef>
                <a:spcPct val="0"/>
              </a:spcBef>
              <a:spcAft>
                <a:spcPct val="0"/>
              </a:spcAft>
              <a:buClrTx/>
              <a:buSzTx/>
              <a:buFontTx/>
              <a:buNone/>
              <a:tabLst/>
              <a:defRPr/>
            </a:pPr>
            <a:r>
              <a:rPr lang="ja-JP" altLang="en-US" sz="800" dirty="0" err="1">
                <a:solidFill>
                  <a:srgbClr val="000000"/>
                </a:solidFill>
                <a:latin typeface="HGPｺﾞｼｯｸE" panose="020B0900000000000000" pitchFamily="50" charset="-128"/>
                <a:ea typeface="HGPｺﾞｼｯｸE" panose="020B0900000000000000" pitchFamily="50" charset="-128"/>
              </a:rPr>
              <a:t>しゅうしゅう</a:t>
            </a:r>
            <a:endParaRPr lang="ja-JP" altLang="en-US" sz="800" dirty="0">
              <a:solidFill>
                <a:srgbClr val="000000"/>
              </a:solidFill>
              <a:latin typeface="HGPｺﾞｼｯｸE" panose="020B0900000000000000" pitchFamily="50" charset="-128"/>
              <a:ea typeface="HGPｺﾞｼｯｸE" panose="020B0900000000000000" pitchFamily="50" charset="-128"/>
            </a:endParaRPr>
          </a:p>
        </p:txBody>
      </p:sp>
      <p:sp>
        <p:nvSpPr>
          <p:cNvPr id="48" name="Rectangle 45">
            <a:extLst>
              <a:ext uri="{FF2B5EF4-FFF2-40B4-BE49-F238E27FC236}">
                <a16:creationId xmlns:a16="http://schemas.microsoft.com/office/drawing/2014/main" id="{187B5399-7550-4241-83E5-35046F9DB288}"/>
              </a:ext>
            </a:extLst>
          </p:cNvPr>
          <p:cNvSpPr>
            <a:spLocks noChangeArrowheads="1"/>
          </p:cNvSpPr>
          <p:nvPr/>
        </p:nvSpPr>
        <p:spPr bwMode="auto">
          <a:xfrm>
            <a:off x="2539820" y="4343655"/>
            <a:ext cx="445347" cy="2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None/>
              <a:defRPr/>
            </a:pPr>
            <a:r>
              <a:rPr lang="ja-JP" altLang="en-US" sz="800" dirty="0">
                <a:solidFill>
                  <a:srgbClr val="F46C62"/>
                </a:solidFill>
                <a:latin typeface="HGPｺﾞｼｯｸE" panose="020B0900000000000000" pitchFamily="50" charset="-128"/>
                <a:ea typeface="HGPｺﾞｼｯｸE" panose="020B0900000000000000" pitchFamily="50" charset="-128"/>
              </a:rPr>
              <a:t>しょり</a:t>
            </a:r>
          </a:p>
        </p:txBody>
      </p:sp>
      <p:sp>
        <p:nvSpPr>
          <p:cNvPr id="49" name="角丸四角形 40">
            <a:extLst>
              <a:ext uri="{FF2B5EF4-FFF2-40B4-BE49-F238E27FC236}">
                <a16:creationId xmlns:a16="http://schemas.microsoft.com/office/drawing/2014/main" id="{ED172402-D1B5-4740-8DCF-9076C57FB83F}"/>
              </a:ext>
            </a:extLst>
          </p:cNvPr>
          <p:cNvSpPr/>
          <p:nvPr/>
        </p:nvSpPr>
        <p:spPr>
          <a:xfrm flipH="1">
            <a:off x="4841012" y="6368364"/>
            <a:ext cx="610841" cy="12066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pPr>
            <a:r>
              <a:rPr lang="ja-JP" altLang="en-US" sz="600" dirty="0" err="1">
                <a:solidFill>
                  <a:schemeClr val="tx1"/>
                </a:solidFill>
                <a:latin typeface="+mn-ea"/>
              </a:rPr>
              <a:t>がい</a:t>
            </a:r>
            <a:r>
              <a:rPr lang="ja-JP" altLang="en-US" sz="600" dirty="0">
                <a:solidFill>
                  <a:schemeClr val="tx1"/>
                </a:solidFill>
                <a:latin typeface="+mn-ea"/>
              </a:rPr>
              <a:t>きょう</a:t>
            </a:r>
          </a:p>
        </p:txBody>
      </p:sp>
      <p:sp>
        <p:nvSpPr>
          <p:cNvPr id="50" name="角丸四角形 40">
            <a:extLst>
              <a:ext uri="{FF2B5EF4-FFF2-40B4-BE49-F238E27FC236}">
                <a16:creationId xmlns:a16="http://schemas.microsoft.com/office/drawing/2014/main" id="{56DE6002-944F-4D1F-A222-2F29532A9694}"/>
              </a:ext>
            </a:extLst>
          </p:cNvPr>
          <p:cNvSpPr/>
          <p:nvPr/>
        </p:nvSpPr>
        <p:spPr>
          <a:xfrm flipH="1">
            <a:off x="6970861" y="6388934"/>
            <a:ext cx="380546" cy="11902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pPr>
            <a:r>
              <a:rPr lang="ja-JP" altLang="en-US" sz="600" dirty="0">
                <a:solidFill>
                  <a:schemeClr val="tx1"/>
                </a:solidFill>
                <a:latin typeface="+mn-ea"/>
              </a:rPr>
              <a:t>およ</a:t>
            </a:r>
          </a:p>
        </p:txBody>
      </p:sp>
      <p:sp>
        <p:nvSpPr>
          <p:cNvPr id="51" name="角丸四角形 40">
            <a:extLst>
              <a:ext uri="{FF2B5EF4-FFF2-40B4-BE49-F238E27FC236}">
                <a16:creationId xmlns:a16="http://schemas.microsoft.com/office/drawing/2014/main" id="{02C05609-9C6E-4978-9595-FBA76396F18A}"/>
              </a:ext>
            </a:extLst>
          </p:cNvPr>
          <p:cNvSpPr/>
          <p:nvPr/>
        </p:nvSpPr>
        <p:spPr>
          <a:xfrm flipH="1">
            <a:off x="7162777" y="6377046"/>
            <a:ext cx="1128095" cy="13030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pPr>
            <a:r>
              <a:rPr lang="ja-JP" altLang="en-US" sz="600" dirty="0" err="1">
                <a:solidFill>
                  <a:schemeClr val="tx1"/>
                </a:solidFill>
                <a:latin typeface="+mn-ea"/>
              </a:rPr>
              <a:t>ざい</a:t>
            </a:r>
            <a:r>
              <a:rPr lang="ja-JP" altLang="en-US" sz="600" dirty="0">
                <a:solidFill>
                  <a:schemeClr val="tx1"/>
                </a:solidFill>
                <a:latin typeface="+mn-ea"/>
              </a:rPr>
              <a:t>せいとうゆうしけいかく</a:t>
            </a:r>
          </a:p>
        </p:txBody>
      </p:sp>
    </p:spTree>
    <p:extLst>
      <p:ext uri="{BB962C8B-B14F-4D97-AF65-F5344CB8AC3E}">
        <p14:creationId xmlns:p14="http://schemas.microsoft.com/office/powerpoint/2010/main" val="3735184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6"/>
                                        </p:tgtEl>
                                        <p:attrNameLst>
                                          <p:attrName>style.visibility</p:attrName>
                                        </p:attrNameLst>
                                      </p:cBhvr>
                                      <p:to>
                                        <p:strVal val="visible"/>
                                      </p:to>
                                    </p:set>
                                    <p:animEffect transition="in" filter="fade">
                                      <p:cBhvr>
                                        <p:cTn id="18" dur="500"/>
                                        <p:tgtEl>
                                          <p:spTgt spid="4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500"/>
                                        <p:tgtEl>
                                          <p:spTgt spid="4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500"/>
                                        <p:tgtEl>
                                          <p:spTgt spid="24"/>
                                        </p:tgtEl>
                                      </p:cBhvr>
                                    </p:animEffec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fade">
                                      <p:cBhvr>
                                        <p:cTn id="30" dur="500"/>
                                        <p:tgtEl>
                                          <p:spTgt spid="3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8"/>
                                        </p:tgtEl>
                                        <p:attrNameLst>
                                          <p:attrName>style.visibility</p:attrName>
                                        </p:attrNameLst>
                                      </p:cBhvr>
                                      <p:to>
                                        <p:strVal val="visible"/>
                                      </p:to>
                                    </p:set>
                                    <p:animEffect transition="in" filter="fade">
                                      <p:cBhvr>
                                        <p:cTn id="38" dur="500"/>
                                        <p:tgtEl>
                                          <p:spTgt spid="48"/>
                                        </p:tgtEl>
                                      </p:cBhvr>
                                    </p:animEffect>
                                  </p:childTnLst>
                                </p:cTn>
                              </p:par>
                            </p:childTnLst>
                          </p:cTn>
                        </p:par>
                        <p:par>
                          <p:cTn id="39" fill="hold">
                            <p:stCondLst>
                              <p:cond delay="500"/>
                            </p:stCondLst>
                            <p:childTnLst>
                              <p:par>
                                <p:cTn id="40" presetID="10" presetClass="entr" presetSubtype="0"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500"/>
                                        <p:tgtEl>
                                          <p:spTgt spid="3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500"/>
                                        <p:tgtEl>
                                          <p:spTgt spid="8"/>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fade">
                                      <p:cBhvr>
                                        <p:cTn id="55" dur="500"/>
                                        <p:tgtEl>
                                          <p:spTgt spid="6"/>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500"/>
                                        <p:tgtEl>
                                          <p:spTgt spid="27"/>
                                        </p:tgtEl>
                                      </p:cBhvr>
                                    </p:animEffect>
                                  </p:childTnLst>
                                </p:cTn>
                              </p:par>
                            </p:childTnLst>
                          </p:cTn>
                        </p:par>
                        <p:par>
                          <p:cTn id="61" fill="hold">
                            <p:stCondLst>
                              <p:cond delay="500"/>
                            </p:stCondLst>
                            <p:childTnLst>
                              <p:par>
                                <p:cTn id="62" presetID="10" presetClass="entr" presetSubtype="0" fill="hold"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500"/>
                                        <p:tgtEl>
                                          <p:spTgt spid="35"/>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500"/>
                                        <p:tgtEl>
                                          <p:spTgt spid="30"/>
                                        </p:tgtEl>
                                      </p:cBhvr>
                                    </p:animEffect>
                                  </p:childTnLst>
                                </p:cTn>
                              </p:par>
                            </p:childTnLst>
                          </p:cTn>
                        </p:par>
                        <p:par>
                          <p:cTn id="70" fill="hold">
                            <p:stCondLst>
                              <p:cond delay="500"/>
                            </p:stCondLst>
                            <p:childTnLst>
                              <p:par>
                                <p:cTn id="71" presetID="10" presetClass="entr" presetSubtype="0" fill="hold"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fade">
                                      <p:cBhvr>
                                        <p:cTn id="73" dur="500"/>
                                        <p:tgtEl>
                                          <p:spTgt spid="36"/>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fade">
                                      <p:cBhvr>
                                        <p:cTn id="76" dur="500"/>
                                        <p:tgtEl>
                                          <p:spTgt spid="49"/>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51"/>
                                        </p:tgtEl>
                                        <p:attrNameLst>
                                          <p:attrName>style.visibility</p:attrName>
                                        </p:attrNameLst>
                                      </p:cBhvr>
                                      <p:to>
                                        <p:strVal val="visible"/>
                                      </p:to>
                                    </p:set>
                                    <p:animEffect transition="in" filter="fade">
                                      <p:cBhvr>
                                        <p:cTn id="79" dur="500"/>
                                        <p:tgtEl>
                                          <p:spTgt spid="51"/>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50"/>
                                        </p:tgtEl>
                                        <p:attrNameLst>
                                          <p:attrName>style.visibility</p:attrName>
                                        </p:attrNameLst>
                                      </p:cBhvr>
                                      <p:to>
                                        <p:strVal val="visible"/>
                                      </p:to>
                                    </p:set>
                                    <p:animEffect transition="in" filter="fade">
                                      <p:cBhvr>
                                        <p:cTn id="82"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39" grpId="0" animBg="1"/>
      <p:bldP spid="46" grpId="0"/>
      <p:bldP spid="47" grpId="0"/>
      <p:bldP spid="48" grpId="0"/>
      <p:bldP spid="49" grpId="0"/>
      <p:bldP spid="50" grpId="0"/>
      <p:bldP spid="5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4B01052C-A717-4330-073C-179D0B7D4E15}"/>
              </a:ext>
            </a:extLst>
          </p:cNvPr>
          <p:cNvSpPr txBox="1"/>
          <p:nvPr/>
        </p:nvSpPr>
        <p:spPr>
          <a:xfrm>
            <a:off x="878182" y="6493840"/>
            <a:ext cx="7233802" cy="261610"/>
          </a:xfrm>
          <a:prstGeom prst="rect">
            <a:avLst/>
          </a:prstGeom>
          <a:noFill/>
        </p:spPr>
        <p:txBody>
          <a:bodyPr wrap="square" rtlCol="0">
            <a:spAutoFit/>
          </a:bodyPr>
          <a:lstStyle/>
          <a:p>
            <a:r>
              <a:rPr kumimoji="1" lang="ja-JP" altLang="en-US" sz="1100" dirty="0">
                <a:solidFill>
                  <a:srgbClr val="F25044"/>
                </a:solidFill>
                <a:latin typeface="+mn-ea"/>
                <a:ea typeface="+mn-ea"/>
              </a:rPr>
              <a:t>動画で学ぼう</a:t>
            </a:r>
            <a:r>
              <a:rPr lang="ja-JP" altLang="en-US" sz="1100" dirty="0">
                <a:solidFill>
                  <a:srgbClr val="F25044"/>
                </a:solidFill>
                <a:latin typeface="+mn-ea"/>
                <a:ea typeface="+mn-ea"/>
              </a:rPr>
              <a:t>：</a:t>
            </a:r>
            <a:r>
              <a:rPr kumimoji="1" lang="ja-JP" altLang="en-US" sz="1100" dirty="0">
                <a:solidFill>
                  <a:srgbClr val="F25044"/>
                </a:solidFill>
                <a:latin typeface="+mn-ea"/>
                <a:ea typeface="+mn-ea"/>
              </a:rPr>
              <a:t>「税の学習コーナー」　</a:t>
            </a:r>
            <a:r>
              <a:rPr lang="en-US" altLang="ja-JP" sz="1100" dirty="0">
                <a:latin typeface="+mn-lt"/>
                <a:ea typeface="+mn-ea"/>
                <a:hlinkClick r:id="rId2">
                  <a:extLst>
                    <a:ext uri="{A12FA001-AC4F-418D-AE19-62706E023703}">
                      <ahyp:hlinkClr xmlns:ahyp="http://schemas.microsoft.com/office/drawing/2018/hyperlinkcolor" val="tx"/>
                    </a:ext>
                  </a:extLst>
                </a:hlinkClick>
              </a:rPr>
              <a:t>https://www.nta.go.jp/taxes/kids/video/index.htm#anime</a:t>
            </a:r>
            <a:r>
              <a:rPr lang="en-US" altLang="ja-JP" sz="1100" dirty="0">
                <a:latin typeface="+mn-lt"/>
                <a:ea typeface="+mn-ea"/>
              </a:rPr>
              <a:t> </a:t>
            </a:r>
            <a:endParaRPr lang="ja-JP" altLang="en-US" sz="1100" dirty="0">
              <a:latin typeface="+mn-ea"/>
              <a:ea typeface="+mn-ea"/>
            </a:endParaRPr>
          </a:p>
        </p:txBody>
      </p:sp>
      <p:sp>
        <p:nvSpPr>
          <p:cNvPr id="5" name="Text Box 12">
            <a:extLst>
              <a:ext uri="{FF2B5EF4-FFF2-40B4-BE49-F238E27FC236}">
                <a16:creationId xmlns:a16="http://schemas.microsoft.com/office/drawing/2014/main" id="{52AD703A-2038-4ADF-3806-9347006CEAF9}"/>
              </a:ext>
            </a:extLst>
          </p:cNvPr>
          <p:cNvSpPr txBox="1">
            <a:spLocks noChangeArrowheads="1"/>
          </p:cNvSpPr>
          <p:nvPr/>
        </p:nvSpPr>
        <p:spPr bwMode="auto">
          <a:xfrm>
            <a:off x="843129" y="75788"/>
            <a:ext cx="592502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dirty="0">
                <a:solidFill>
                  <a:srgbClr val="FFFFFF"/>
                </a:solidFill>
                <a:latin typeface="HGPｺﾞｼｯｸE" panose="020B0900000000000000" pitchFamily="50" charset="-128"/>
                <a:ea typeface="HGPｺﾞｼｯｸE" panose="020B0900000000000000" pitchFamily="50" charset="-128"/>
              </a:rPr>
              <a:t>税金は何のためにあるのだろうか</a:t>
            </a:r>
          </a:p>
        </p:txBody>
      </p:sp>
      <p:sp>
        <p:nvSpPr>
          <p:cNvPr id="43" name="角丸四角形 31">
            <a:extLst>
              <a:ext uri="{FF2B5EF4-FFF2-40B4-BE49-F238E27FC236}">
                <a16:creationId xmlns:a16="http://schemas.microsoft.com/office/drawing/2014/main" id="{F3D29871-F5F9-7DFA-7A65-5D26227813F1}"/>
              </a:ext>
            </a:extLst>
          </p:cNvPr>
          <p:cNvSpPr/>
          <p:nvPr/>
        </p:nvSpPr>
        <p:spPr>
          <a:xfrm>
            <a:off x="5542473" y="5890062"/>
            <a:ext cx="3506219" cy="34803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855" dirty="0">
                <a:solidFill>
                  <a:schemeClr val="tx1"/>
                </a:solidFill>
              </a:rPr>
              <a:t>※</a:t>
            </a:r>
            <a:r>
              <a:rPr lang="ja-JP" altLang="en-US" sz="855" dirty="0">
                <a:solidFill>
                  <a:schemeClr val="tx1"/>
                </a:solidFill>
              </a:rPr>
              <a:t>出所：</a:t>
            </a:r>
            <a:r>
              <a:rPr lang="zh-TW" altLang="en-US" sz="855" dirty="0">
                <a:solidFill>
                  <a:schemeClr val="tx1"/>
                </a:solidFill>
              </a:rPr>
              <a:t>文部科学省「令和</a:t>
            </a:r>
            <a:r>
              <a:rPr lang="ja-JP" altLang="en-US" sz="855" dirty="0">
                <a:solidFill>
                  <a:schemeClr val="tx1"/>
                </a:solidFill>
              </a:rPr>
              <a:t>４</a:t>
            </a:r>
            <a:r>
              <a:rPr lang="zh-TW" altLang="en-US" sz="855" dirty="0">
                <a:solidFill>
                  <a:schemeClr val="tx1"/>
                </a:solidFill>
              </a:rPr>
              <a:t>年度地方教育費調査（令和</a:t>
            </a:r>
            <a:r>
              <a:rPr lang="ja-JP" altLang="en-US" sz="855" dirty="0">
                <a:solidFill>
                  <a:schemeClr val="tx1"/>
                </a:solidFill>
              </a:rPr>
              <a:t>３</a:t>
            </a:r>
            <a:r>
              <a:rPr lang="zh-TW" altLang="en-US" sz="855" dirty="0">
                <a:solidFill>
                  <a:schemeClr val="tx1"/>
                </a:solidFill>
              </a:rPr>
              <a:t>会計年度）」</a:t>
            </a:r>
            <a:r>
              <a:rPr lang="ja-JP" altLang="en-US" sz="855" dirty="0">
                <a:solidFill>
                  <a:schemeClr val="tx1"/>
                </a:solidFill>
              </a:rPr>
              <a:t>　　　</a:t>
            </a:r>
            <a:endParaRPr lang="en-US" altLang="ja-JP" sz="855" dirty="0">
              <a:solidFill>
                <a:schemeClr val="tx1"/>
              </a:solidFill>
            </a:endParaRPr>
          </a:p>
        </p:txBody>
      </p:sp>
      <p:sp>
        <p:nvSpPr>
          <p:cNvPr id="45" name="正方形/長方形 44">
            <a:extLst>
              <a:ext uri="{FF2B5EF4-FFF2-40B4-BE49-F238E27FC236}">
                <a16:creationId xmlns:a16="http://schemas.microsoft.com/office/drawing/2014/main" id="{6A33358E-6980-35EA-60B7-76A1F7C915D9}"/>
              </a:ext>
            </a:extLst>
          </p:cNvPr>
          <p:cNvSpPr/>
          <p:nvPr/>
        </p:nvSpPr>
        <p:spPr>
          <a:xfrm>
            <a:off x="342377" y="2117575"/>
            <a:ext cx="8477773" cy="3814148"/>
          </a:xfrm>
          <a:prstGeom prst="rect">
            <a:avLst/>
          </a:prstGeom>
          <a:noFill/>
          <a:ln w="19050" cap="flat" cmpd="sng" algn="ctr">
            <a:solidFill>
              <a:srgbClr val="F2504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ja-JP" altLang="en-US" sz="2400" dirty="0">
              <a:solidFill>
                <a:srgbClr val="000000"/>
              </a:solidFill>
              <a:latin typeface="+mn-ea"/>
              <a:ea typeface="+mn-ea"/>
            </a:endParaRPr>
          </a:p>
        </p:txBody>
      </p:sp>
      <p:sp>
        <p:nvSpPr>
          <p:cNvPr id="47" name="テキスト ボックス 46">
            <a:extLst>
              <a:ext uri="{FF2B5EF4-FFF2-40B4-BE49-F238E27FC236}">
                <a16:creationId xmlns:a16="http://schemas.microsoft.com/office/drawing/2014/main" id="{D312994E-51C8-E435-15B9-24FE5521CF32}"/>
              </a:ext>
            </a:extLst>
          </p:cNvPr>
          <p:cNvSpPr txBox="1"/>
          <p:nvPr/>
        </p:nvSpPr>
        <p:spPr>
          <a:xfrm>
            <a:off x="455553" y="2190893"/>
            <a:ext cx="1074332" cy="246221"/>
          </a:xfrm>
          <a:prstGeom prst="rect">
            <a:avLst/>
          </a:prstGeom>
          <a:noFill/>
        </p:spPr>
        <p:txBody>
          <a:bodyPr wrap="square" lIns="0" tIns="0" rIns="0" bIns="0" rtlCol="0">
            <a:spAutoFit/>
          </a:bodyPr>
          <a:lstStyle/>
          <a:p>
            <a:pPr>
              <a:spcAft>
                <a:spcPts val="200"/>
              </a:spcAft>
            </a:pPr>
            <a:r>
              <a:rPr kumimoji="1" lang="ja-JP" altLang="en-US" sz="1600" dirty="0">
                <a:latin typeface="HGPｺﾞｼｯｸM" panose="020B0600000000000000" pitchFamily="50" charset="-128"/>
                <a:ea typeface="HGPｺﾞｼｯｸM" panose="020B0600000000000000" pitchFamily="50" charset="-128"/>
              </a:rPr>
              <a:t>（全国平均）</a:t>
            </a:r>
          </a:p>
        </p:txBody>
      </p:sp>
      <p:grpSp>
        <p:nvGrpSpPr>
          <p:cNvPr id="11" name="グループ化 10">
            <a:extLst>
              <a:ext uri="{FF2B5EF4-FFF2-40B4-BE49-F238E27FC236}">
                <a16:creationId xmlns:a16="http://schemas.microsoft.com/office/drawing/2014/main" id="{61DB81B8-6F41-9FF1-64D8-82915216051D}"/>
              </a:ext>
            </a:extLst>
          </p:cNvPr>
          <p:cNvGrpSpPr/>
          <p:nvPr/>
        </p:nvGrpSpPr>
        <p:grpSpPr>
          <a:xfrm>
            <a:off x="6282876" y="1981173"/>
            <a:ext cx="2450505" cy="3806339"/>
            <a:chOff x="6282876" y="1981173"/>
            <a:chExt cx="2450505" cy="3806339"/>
          </a:xfrm>
        </p:grpSpPr>
        <p:pic>
          <p:nvPicPr>
            <p:cNvPr id="53" name="図 52">
              <a:extLst>
                <a:ext uri="{FF2B5EF4-FFF2-40B4-BE49-F238E27FC236}">
                  <a16:creationId xmlns:a16="http://schemas.microsoft.com/office/drawing/2014/main" id="{68918FEB-A3B5-AA91-5231-F6F3B6FB063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904275" y="1981173"/>
              <a:ext cx="1207709" cy="2906631"/>
            </a:xfrm>
            <a:prstGeom prst="rect">
              <a:avLst/>
            </a:prstGeom>
          </p:spPr>
        </p:pic>
        <p:sp>
          <p:nvSpPr>
            <p:cNvPr id="54" name="四角形: 角を丸くする 53">
              <a:extLst>
                <a:ext uri="{FF2B5EF4-FFF2-40B4-BE49-F238E27FC236}">
                  <a16:creationId xmlns:a16="http://schemas.microsoft.com/office/drawing/2014/main" id="{2BF2EFA3-5796-F280-1B14-0690ED78DB3D}"/>
                </a:ext>
              </a:extLst>
            </p:cNvPr>
            <p:cNvSpPr/>
            <p:nvPr/>
          </p:nvSpPr>
          <p:spPr>
            <a:xfrm>
              <a:off x="6384206" y="4902755"/>
              <a:ext cx="2247847" cy="348032"/>
            </a:xfrm>
            <a:prstGeom prst="roundRect">
              <a:avLst>
                <a:gd name="adj" fmla="val 5296"/>
              </a:avLst>
            </a:prstGeom>
            <a:noFill/>
            <a:ln w="19050" cap="flat" cmpd="sng" algn="ctr">
              <a:solidFill>
                <a:srgbClr val="F25044"/>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1" hangingPunct="1"/>
              <a:r>
                <a:rPr lang="ja-JP" altLang="en-US" sz="2000" dirty="0">
                  <a:solidFill>
                    <a:srgbClr val="000000"/>
                  </a:solidFill>
                  <a:latin typeface="HGPｺﾞｼｯｸE" panose="020B0900000000000000" pitchFamily="50" charset="-128"/>
                  <a:ea typeface="HGPｺﾞｼｯｸE" panose="020B0900000000000000" pitchFamily="50" charset="-128"/>
                </a:rPr>
                <a:t>高校生</a:t>
              </a:r>
              <a:r>
                <a:rPr lang="ja-JP" altLang="en-US" sz="1600" dirty="0">
                  <a:solidFill>
                    <a:srgbClr val="000000"/>
                  </a:solidFill>
                  <a:latin typeface="HGPｺﾞｼｯｸE" panose="020B0900000000000000" pitchFamily="50" charset="-128"/>
                  <a:ea typeface="HGPｺﾞｼｯｸE" panose="020B0900000000000000" pitchFamily="50" charset="-128"/>
                </a:rPr>
                <a:t>（全日制）</a:t>
              </a:r>
              <a:endParaRPr lang="ja-JP" altLang="en-US" dirty="0">
                <a:solidFill>
                  <a:srgbClr val="000000"/>
                </a:solidFill>
                <a:latin typeface="HGPｺﾞｼｯｸE" panose="020B0900000000000000" pitchFamily="50" charset="-128"/>
                <a:ea typeface="HGPｺﾞｼｯｸE" panose="020B0900000000000000" pitchFamily="50" charset="-128"/>
              </a:endParaRPr>
            </a:p>
          </p:txBody>
        </p:sp>
        <p:sp>
          <p:nvSpPr>
            <p:cNvPr id="55" name="テキスト ボックス 54">
              <a:extLst>
                <a:ext uri="{FF2B5EF4-FFF2-40B4-BE49-F238E27FC236}">
                  <a16:creationId xmlns:a16="http://schemas.microsoft.com/office/drawing/2014/main" id="{A55561E3-6D80-C667-EE7F-423EAC4612AF}"/>
                </a:ext>
              </a:extLst>
            </p:cNvPr>
            <p:cNvSpPr txBox="1"/>
            <p:nvPr/>
          </p:nvSpPr>
          <p:spPr>
            <a:xfrm>
              <a:off x="6282876" y="5378826"/>
              <a:ext cx="2450505" cy="408686"/>
            </a:xfrm>
            <a:prstGeom prst="rect">
              <a:avLst/>
            </a:prstGeom>
            <a:noFill/>
          </p:spPr>
          <p:txBody>
            <a:bodyPr wrap="square" lIns="0" tIns="0" rIns="0" bIns="0" rtlCol="0">
              <a:noAutofit/>
            </a:bodyPr>
            <a:lstStyle/>
            <a:p>
              <a:pPr algn="ctr">
                <a:spcAft>
                  <a:spcPts val="700"/>
                </a:spcAft>
              </a:pPr>
              <a:r>
                <a:rPr kumimoji="1" lang="zh-TW" altLang="en-US" sz="2000" spc="-30" dirty="0">
                  <a:latin typeface="HGPｺﾞｼｯｸE" panose="020B0900000000000000" pitchFamily="50" charset="-128"/>
                  <a:ea typeface="HGPｺﾞｼｯｸE" panose="020B0900000000000000" pitchFamily="50" charset="-128"/>
                </a:rPr>
                <a:t>約</a:t>
              </a:r>
              <a:r>
                <a:rPr kumimoji="1" lang="en-US" altLang="zh-TW" sz="2600" spc="-30" dirty="0">
                  <a:latin typeface="HGPｺﾞｼｯｸE" panose="020B0900000000000000" pitchFamily="50" charset="-128"/>
                  <a:ea typeface="HGPｺﾞｼｯｸE" panose="020B0900000000000000" pitchFamily="50" charset="-128"/>
                </a:rPr>
                <a:t>1,</a:t>
              </a:r>
              <a:r>
                <a:rPr kumimoji="1" lang="en-US" altLang="ja-JP" sz="2600" spc="-30" dirty="0">
                  <a:latin typeface="HGPｺﾞｼｯｸE" panose="020B0900000000000000" pitchFamily="50" charset="-128"/>
                  <a:ea typeface="HGPｺﾞｼｯｸE" panose="020B0900000000000000" pitchFamily="50" charset="-128"/>
                </a:rPr>
                <a:t>127</a:t>
              </a:r>
              <a:r>
                <a:rPr kumimoji="1" lang="en-US" altLang="zh-TW" sz="2600" spc="-30" dirty="0">
                  <a:latin typeface="HGPｺﾞｼｯｸE" panose="020B0900000000000000" pitchFamily="50" charset="-128"/>
                  <a:ea typeface="HGPｺﾞｼｯｸE" panose="020B0900000000000000" pitchFamily="50" charset="-128"/>
                </a:rPr>
                <a:t>,000</a:t>
              </a:r>
              <a:r>
                <a:rPr kumimoji="1" lang="zh-TW" altLang="en-US" sz="2000" spc="-30" dirty="0">
                  <a:latin typeface="HGPｺﾞｼｯｸE" panose="020B0900000000000000" pitchFamily="50" charset="-128"/>
                  <a:ea typeface="HGPｺﾞｼｯｸE" panose="020B0900000000000000" pitchFamily="50" charset="-128"/>
                </a:rPr>
                <a:t>円</a:t>
              </a:r>
              <a:r>
                <a:rPr kumimoji="1" lang="ja-JP" altLang="en-US" sz="1400" spc="-30" dirty="0">
                  <a:latin typeface="HGPｺﾞｼｯｸE" panose="020B0900000000000000" pitchFamily="50" charset="-128"/>
                  <a:ea typeface="HGPｺﾞｼｯｸE" panose="020B0900000000000000" pitchFamily="50" charset="-128"/>
                </a:rPr>
                <a:t>／年間</a:t>
              </a:r>
              <a:endParaRPr kumimoji="1" lang="zh-TW" altLang="en-US" sz="2200" spc="-30" dirty="0">
                <a:latin typeface="HGPｺﾞｼｯｸE" panose="020B0900000000000000" pitchFamily="50" charset="-128"/>
                <a:ea typeface="HGPｺﾞｼｯｸE" panose="020B0900000000000000" pitchFamily="50" charset="-128"/>
              </a:endParaRPr>
            </a:p>
          </p:txBody>
        </p:sp>
      </p:grpSp>
      <p:grpSp>
        <p:nvGrpSpPr>
          <p:cNvPr id="10" name="グループ化 9">
            <a:extLst>
              <a:ext uri="{FF2B5EF4-FFF2-40B4-BE49-F238E27FC236}">
                <a16:creationId xmlns:a16="http://schemas.microsoft.com/office/drawing/2014/main" id="{C08D2D86-4ADD-0A76-CA05-477D98777917}"/>
              </a:ext>
            </a:extLst>
          </p:cNvPr>
          <p:cNvGrpSpPr/>
          <p:nvPr/>
        </p:nvGrpSpPr>
        <p:grpSpPr>
          <a:xfrm>
            <a:off x="3377107" y="2343882"/>
            <a:ext cx="2450506" cy="3443630"/>
            <a:chOff x="3377107" y="2343882"/>
            <a:chExt cx="2450506" cy="3443630"/>
          </a:xfrm>
        </p:grpSpPr>
        <p:pic>
          <p:nvPicPr>
            <p:cNvPr id="52" name="図 51">
              <a:extLst>
                <a:ext uri="{FF2B5EF4-FFF2-40B4-BE49-F238E27FC236}">
                  <a16:creationId xmlns:a16="http://schemas.microsoft.com/office/drawing/2014/main" id="{ED166F7F-DA8C-9F52-2B8F-9080C169E52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4067178" y="2343882"/>
              <a:ext cx="1030683" cy="2584956"/>
            </a:xfrm>
            <a:prstGeom prst="rect">
              <a:avLst/>
            </a:prstGeom>
          </p:spPr>
        </p:pic>
        <p:sp>
          <p:nvSpPr>
            <p:cNvPr id="56" name="四角形: 角を丸くする 55">
              <a:extLst>
                <a:ext uri="{FF2B5EF4-FFF2-40B4-BE49-F238E27FC236}">
                  <a16:creationId xmlns:a16="http://schemas.microsoft.com/office/drawing/2014/main" id="{F98263A7-47BB-9328-8165-81E741C9E125}"/>
                </a:ext>
              </a:extLst>
            </p:cNvPr>
            <p:cNvSpPr/>
            <p:nvPr/>
          </p:nvSpPr>
          <p:spPr>
            <a:xfrm>
              <a:off x="3458596" y="4902171"/>
              <a:ext cx="2247847" cy="349200"/>
            </a:xfrm>
            <a:prstGeom prst="roundRect">
              <a:avLst>
                <a:gd name="adj" fmla="val 8320"/>
              </a:avLst>
            </a:prstGeom>
            <a:noFill/>
            <a:ln w="19050" cap="flat" cmpd="sng" algn="ctr">
              <a:solidFill>
                <a:srgbClr val="F25044"/>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1" hangingPunct="1"/>
              <a:r>
                <a:rPr lang="ja-JP" altLang="en-US" sz="2000" dirty="0">
                  <a:solidFill>
                    <a:srgbClr val="000000"/>
                  </a:solidFill>
                  <a:latin typeface="HGPｺﾞｼｯｸE" panose="020B0900000000000000" pitchFamily="50" charset="-128"/>
                  <a:ea typeface="HGPｺﾞｼｯｸE" panose="020B0900000000000000" pitchFamily="50" charset="-128"/>
                </a:rPr>
                <a:t>中学生</a:t>
              </a:r>
            </a:p>
          </p:txBody>
        </p:sp>
        <p:sp>
          <p:nvSpPr>
            <p:cNvPr id="57" name="テキスト ボックス 56">
              <a:extLst>
                <a:ext uri="{FF2B5EF4-FFF2-40B4-BE49-F238E27FC236}">
                  <a16:creationId xmlns:a16="http://schemas.microsoft.com/office/drawing/2014/main" id="{954B40CA-0EF6-5B3F-5519-6CE3F7BF2D99}"/>
                </a:ext>
              </a:extLst>
            </p:cNvPr>
            <p:cNvSpPr txBox="1"/>
            <p:nvPr/>
          </p:nvSpPr>
          <p:spPr>
            <a:xfrm>
              <a:off x="3377107" y="5378827"/>
              <a:ext cx="2450506" cy="408685"/>
            </a:xfrm>
            <a:prstGeom prst="rect">
              <a:avLst/>
            </a:prstGeom>
            <a:noFill/>
          </p:spPr>
          <p:txBody>
            <a:bodyPr wrap="square" lIns="0" tIns="0" rIns="0" bIns="0" rtlCol="0">
              <a:noAutofit/>
            </a:bodyPr>
            <a:lstStyle/>
            <a:p>
              <a:pPr algn="ctr">
                <a:spcAft>
                  <a:spcPts val="700"/>
                </a:spcAft>
              </a:pPr>
              <a:r>
                <a:rPr kumimoji="1" lang="zh-TW" altLang="en-US" sz="2000" spc="-30" dirty="0">
                  <a:latin typeface="HGPｺﾞｼｯｸE" panose="020B0900000000000000" pitchFamily="50" charset="-128"/>
                  <a:ea typeface="HGPｺﾞｼｯｸE" panose="020B0900000000000000" pitchFamily="50" charset="-128"/>
                </a:rPr>
                <a:t>約</a:t>
              </a:r>
              <a:r>
                <a:rPr kumimoji="1" lang="en-US" altLang="zh-TW" sz="2600" spc="-30" dirty="0">
                  <a:latin typeface="HGPｺﾞｼｯｸE" panose="020B0900000000000000" pitchFamily="50" charset="-128"/>
                  <a:ea typeface="HGPｺﾞｼｯｸE" panose="020B0900000000000000" pitchFamily="50" charset="-128"/>
                </a:rPr>
                <a:t>1,</a:t>
              </a:r>
              <a:r>
                <a:rPr kumimoji="1" lang="en-US" altLang="ja-JP" sz="2600" spc="-30" dirty="0">
                  <a:latin typeface="HGPｺﾞｼｯｸE" panose="020B0900000000000000" pitchFamily="50" charset="-128"/>
                  <a:ea typeface="HGPｺﾞｼｯｸE" panose="020B0900000000000000" pitchFamily="50" charset="-128"/>
                </a:rPr>
                <a:t>086</a:t>
              </a:r>
              <a:r>
                <a:rPr kumimoji="1" lang="en-US" altLang="zh-TW" sz="2600" spc="-30" dirty="0">
                  <a:latin typeface="HGPｺﾞｼｯｸE" panose="020B0900000000000000" pitchFamily="50" charset="-128"/>
                  <a:ea typeface="HGPｺﾞｼｯｸE" panose="020B0900000000000000" pitchFamily="50" charset="-128"/>
                </a:rPr>
                <a:t>,000</a:t>
              </a:r>
              <a:r>
                <a:rPr kumimoji="1" lang="zh-TW" altLang="en-US" sz="2000" spc="-30" dirty="0">
                  <a:latin typeface="HGPｺﾞｼｯｸE" panose="020B0900000000000000" pitchFamily="50" charset="-128"/>
                  <a:ea typeface="HGPｺﾞｼｯｸE" panose="020B0900000000000000" pitchFamily="50" charset="-128"/>
                </a:rPr>
                <a:t>円</a:t>
              </a:r>
              <a:r>
                <a:rPr kumimoji="1" lang="ja-JP" altLang="en-US" sz="1400" spc="-30" dirty="0">
                  <a:latin typeface="HGPｺﾞｼｯｸE" panose="020B0900000000000000" pitchFamily="50" charset="-128"/>
                  <a:ea typeface="HGPｺﾞｼｯｸE" panose="020B0900000000000000" pitchFamily="50" charset="-128"/>
                </a:rPr>
                <a:t>／年間</a:t>
              </a:r>
              <a:endParaRPr kumimoji="1" lang="zh-TW" altLang="en-US" sz="1400" spc="-30" dirty="0">
                <a:latin typeface="HGPｺﾞｼｯｸE" panose="020B0900000000000000" pitchFamily="50" charset="-128"/>
                <a:ea typeface="HGPｺﾞｼｯｸE" panose="020B0900000000000000" pitchFamily="50" charset="-128"/>
              </a:endParaRPr>
            </a:p>
          </p:txBody>
        </p:sp>
      </p:grpSp>
      <p:grpSp>
        <p:nvGrpSpPr>
          <p:cNvPr id="3" name="グループ化 2">
            <a:extLst>
              <a:ext uri="{FF2B5EF4-FFF2-40B4-BE49-F238E27FC236}">
                <a16:creationId xmlns:a16="http://schemas.microsoft.com/office/drawing/2014/main" id="{B75214E7-FE7E-1D21-4C57-46B2BD4CFDC8}"/>
              </a:ext>
            </a:extLst>
          </p:cNvPr>
          <p:cNvGrpSpPr/>
          <p:nvPr/>
        </p:nvGrpSpPr>
        <p:grpSpPr>
          <a:xfrm>
            <a:off x="532986" y="2841735"/>
            <a:ext cx="2247847" cy="2970652"/>
            <a:chOff x="532986" y="2841735"/>
            <a:chExt cx="2247847" cy="2970652"/>
          </a:xfrm>
        </p:grpSpPr>
        <p:pic>
          <p:nvPicPr>
            <p:cNvPr id="48" name="図 47">
              <a:extLst>
                <a:ext uri="{FF2B5EF4-FFF2-40B4-BE49-F238E27FC236}">
                  <a16:creationId xmlns:a16="http://schemas.microsoft.com/office/drawing/2014/main" id="{424A1ADD-F101-CED2-CA17-0FCD8ED3451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77546" y="2841735"/>
              <a:ext cx="1158726" cy="1995721"/>
            </a:xfrm>
            <a:prstGeom prst="rect">
              <a:avLst/>
            </a:prstGeom>
          </p:spPr>
        </p:pic>
        <p:sp>
          <p:nvSpPr>
            <p:cNvPr id="58" name="四角形: 角を丸くする 57">
              <a:extLst>
                <a:ext uri="{FF2B5EF4-FFF2-40B4-BE49-F238E27FC236}">
                  <a16:creationId xmlns:a16="http://schemas.microsoft.com/office/drawing/2014/main" id="{7F8D5362-F0A0-D7EC-9D5C-E19DCA388E71}"/>
                </a:ext>
              </a:extLst>
            </p:cNvPr>
            <p:cNvSpPr/>
            <p:nvPr/>
          </p:nvSpPr>
          <p:spPr>
            <a:xfrm>
              <a:off x="532986" y="4902171"/>
              <a:ext cx="2247847" cy="349200"/>
            </a:xfrm>
            <a:prstGeom prst="roundRect">
              <a:avLst>
                <a:gd name="adj" fmla="val 7312"/>
              </a:avLst>
            </a:prstGeom>
            <a:noFill/>
            <a:ln w="19050" cap="flat" cmpd="sng" algn="ctr">
              <a:solidFill>
                <a:srgbClr val="F25044"/>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1" hangingPunct="1"/>
              <a:r>
                <a:rPr lang="ja-JP" altLang="en-US" sz="2000" dirty="0">
                  <a:solidFill>
                    <a:srgbClr val="000000"/>
                  </a:solidFill>
                  <a:latin typeface="HGPｺﾞｼｯｸE" panose="020B0900000000000000" pitchFamily="50" charset="-128"/>
                  <a:ea typeface="HGPｺﾞｼｯｸE" panose="020B0900000000000000" pitchFamily="50" charset="-128"/>
                </a:rPr>
                <a:t>小学生</a:t>
              </a:r>
            </a:p>
          </p:txBody>
        </p:sp>
        <p:sp>
          <p:nvSpPr>
            <p:cNvPr id="59" name="テキスト ボックス 58">
              <a:extLst>
                <a:ext uri="{FF2B5EF4-FFF2-40B4-BE49-F238E27FC236}">
                  <a16:creationId xmlns:a16="http://schemas.microsoft.com/office/drawing/2014/main" id="{910C1AD7-693F-2E39-9B0D-4755A1F489AF}"/>
                </a:ext>
              </a:extLst>
            </p:cNvPr>
            <p:cNvSpPr txBox="1"/>
            <p:nvPr/>
          </p:nvSpPr>
          <p:spPr>
            <a:xfrm>
              <a:off x="573662" y="5403700"/>
              <a:ext cx="2166495" cy="408687"/>
            </a:xfrm>
            <a:prstGeom prst="rect">
              <a:avLst/>
            </a:prstGeom>
            <a:noFill/>
          </p:spPr>
          <p:txBody>
            <a:bodyPr wrap="square" lIns="0" tIns="0" rIns="0" bIns="0" rtlCol="0">
              <a:noAutofit/>
            </a:bodyPr>
            <a:lstStyle/>
            <a:p>
              <a:pPr algn="ctr">
                <a:spcAft>
                  <a:spcPts val="700"/>
                </a:spcAft>
              </a:pPr>
              <a:r>
                <a:rPr kumimoji="1" lang="zh-TW" altLang="en-US" sz="2000" spc="-30" dirty="0">
                  <a:latin typeface="HGPｺﾞｼｯｸE" panose="020B0900000000000000" pitchFamily="50" charset="-128"/>
                  <a:ea typeface="HGPｺﾞｼｯｸE" panose="020B0900000000000000" pitchFamily="50" charset="-128"/>
                </a:rPr>
                <a:t>約</a:t>
              </a:r>
              <a:r>
                <a:rPr kumimoji="1" lang="en-US" altLang="zh-TW" sz="2600" spc="-30" dirty="0">
                  <a:latin typeface="HGPｺﾞｼｯｸE" panose="020B0900000000000000" pitchFamily="50" charset="-128"/>
                  <a:ea typeface="HGPｺﾞｼｯｸE" panose="020B0900000000000000" pitchFamily="50" charset="-128"/>
                </a:rPr>
                <a:t>94</a:t>
              </a:r>
              <a:r>
                <a:rPr kumimoji="1" lang="en-US" altLang="ja-JP" sz="2600" spc="-30" dirty="0">
                  <a:latin typeface="HGPｺﾞｼｯｸE" panose="020B0900000000000000" pitchFamily="50" charset="-128"/>
                  <a:ea typeface="HGPｺﾞｼｯｸE" panose="020B0900000000000000" pitchFamily="50" charset="-128"/>
                </a:rPr>
                <a:t>1</a:t>
              </a:r>
              <a:r>
                <a:rPr kumimoji="1" lang="en-US" altLang="zh-TW" sz="2600" spc="-30" dirty="0">
                  <a:latin typeface="HGPｺﾞｼｯｸE" panose="020B0900000000000000" pitchFamily="50" charset="-128"/>
                  <a:ea typeface="HGPｺﾞｼｯｸE" panose="020B0900000000000000" pitchFamily="50" charset="-128"/>
                </a:rPr>
                <a:t>,000</a:t>
              </a:r>
              <a:r>
                <a:rPr kumimoji="1" lang="zh-TW" altLang="en-US" sz="2000" spc="-30" dirty="0">
                  <a:latin typeface="HGPｺﾞｼｯｸE" panose="020B0900000000000000" pitchFamily="50" charset="-128"/>
                  <a:ea typeface="HGPｺﾞｼｯｸE" panose="020B0900000000000000" pitchFamily="50" charset="-128"/>
                </a:rPr>
                <a:t>円</a:t>
              </a:r>
              <a:r>
                <a:rPr kumimoji="1" lang="ja-JP" altLang="en-US" sz="1400" spc="-30" dirty="0">
                  <a:latin typeface="HGPｺﾞｼｯｸE" panose="020B0900000000000000" pitchFamily="50" charset="-128"/>
                  <a:ea typeface="HGPｺﾞｼｯｸE" panose="020B0900000000000000" pitchFamily="50" charset="-128"/>
                </a:rPr>
                <a:t>／年間</a:t>
              </a:r>
              <a:endParaRPr kumimoji="1" lang="zh-TW" altLang="en-US" sz="2200" spc="-30" dirty="0">
                <a:latin typeface="HGPｺﾞｼｯｸE" panose="020B0900000000000000" pitchFamily="50" charset="-128"/>
                <a:ea typeface="HGPｺﾞｼｯｸE" panose="020B0900000000000000" pitchFamily="50" charset="-128"/>
              </a:endParaRPr>
            </a:p>
          </p:txBody>
        </p:sp>
      </p:grpSp>
      <p:sp>
        <p:nvSpPr>
          <p:cNvPr id="63" name="Rectangle 26">
            <a:extLst>
              <a:ext uri="{FF2B5EF4-FFF2-40B4-BE49-F238E27FC236}">
                <a16:creationId xmlns:a16="http://schemas.microsoft.com/office/drawing/2014/main" id="{4BE895E1-1E3F-7DC3-668C-833D032F9EBB}"/>
              </a:ext>
            </a:extLst>
          </p:cNvPr>
          <p:cNvSpPr>
            <a:spLocks noChangeArrowheads="1"/>
          </p:cNvSpPr>
          <p:nvPr/>
        </p:nvSpPr>
        <p:spPr bwMode="white">
          <a:xfrm>
            <a:off x="188489" y="957023"/>
            <a:ext cx="8776123" cy="1070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l" defTabSz="914400" rtl="0" eaLnBrk="1" fontAlgn="base" latinLnBrk="0" hangingPunct="1">
              <a:lnSpc>
                <a:spcPct val="123000"/>
              </a:lnSpc>
              <a:spcBef>
                <a:spcPct val="0"/>
              </a:spcBef>
              <a:spcAft>
                <a:spcPct val="0"/>
              </a:spcAft>
              <a:buClrTx/>
              <a:buSzTx/>
              <a:buFontTx/>
              <a:buNone/>
              <a:tabLst/>
              <a:defRPr/>
            </a:pPr>
            <a:r>
              <a:rPr kumimoji="1" lang="ja-JP" altLang="en-US" sz="2000" i="0" u="none" strike="noStrike" kern="1200" cap="none" spc="0" normalizeH="0" baseline="0" noProof="0" dirty="0">
                <a:ln>
                  <a:noFill/>
                </a:ln>
                <a:solidFill>
                  <a:srgbClr val="F25044"/>
                </a:solidFill>
                <a:effectLst/>
                <a:uLnTx/>
                <a:uFillTx/>
                <a:latin typeface="HGPｺﾞｼｯｸE" panose="020B0900000000000000" pitchFamily="50" charset="-128"/>
                <a:ea typeface="HGPｺﾞｼｯｸE" panose="020B0900000000000000" pitchFamily="50" charset="-128"/>
              </a:rPr>
              <a:t>公立学校の児童・生徒一人当たりの一年間の公費負担額 </a:t>
            </a:r>
            <a:r>
              <a:rPr kumimoji="1" lang="ja-JP" altLang="en-US" sz="1600" i="0" u="none" strike="noStrike" kern="1200" cap="none" spc="0" normalizeH="0" baseline="0" noProof="0" dirty="0">
                <a:ln>
                  <a:noFill/>
                </a:ln>
                <a:solidFill>
                  <a:srgbClr val="F25044"/>
                </a:solidFill>
                <a:effectLst/>
                <a:uLnTx/>
                <a:uFillTx/>
                <a:latin typeface="HGPｺﾞｼｯｸE" panose="020B0900000000000000" pitchFamily="50" charset="-128"/>
                <a:ea typeface="HGPｺﾞｼｯｸE" panose="020B0900000000000000" pitchFamily="50" charset="-128"/>
              </a:rPr>
              <a:t>（令和</a:t>
            </a:r>
            <a:r>
              <a:rPr lang="ja-JP" altLang="en-US" sz="1600" dirty="0">
                <a:solidFill>
                  <a:srgbClr val="F25044"/>
                </a:solidFill>
                <a:latin typeface="HGPｺﾞｼｯｸE" panose="020B0900000000000000" pitchFamily="50" charset="-128"/>
                <a:ea typeface="HGPｺﾞｼｯｸE" panose="020B0900000000000000" pitchFamily="50" charset="-128"/>
              </a:rPr>
              <a:t>４</a:t>
            </a:r>
            <a:r>
              <a:rPr kumimoji="1" lang="ja-JP" altLang="en-US" sz="1600" i="0" u="none" strike="noStrike" kern="1200" cap="none" spc="0" normalizeH="0" baseline="0" noProof="0" dirty="0">
                <a:ln>
                  <a:noFill/>
                </a:ln>
                <a:solidFill>
                  <a:srgbClr val="F25044"/>
                </a:solidFill>
                <a:effectLst/>
                <a:uLnTx/>
                <a:uFillTx/>
                <a:latin typeface="HGPｺﾞｼｯｸE" panose="020B0900000000000000" pitchFamily="50" charset="-128"/>
                <a:ea typeface="HGPｺﾞｼｯｸE" panose="020B0900000000000000" pitchFamily="50" charset="-128"/>
              </a:rPr>
              <a:t>年度）</a:t>
            </a:r>
          </a:p>
          <a:p>
            <a:pPr marL="0" marR="0" lvl="0" indent="0" defTabSz="914400" eaLnBrk="1" latinLnBrk="0" hangingPunct="1">
              <a:lnSpc>
                <a:spcPct val="123000"/>
              </a:lnSpc>
              <a:spcBef>
                <a:spcPct val="0"/>
              </a:spcBef>
              <a:buClrTx/>
              <a:buSzTx/>
              <a:buNone/>
              <a:tabLst/>
              <a:defRPr/>
            </a:pPr>
            <a:r>
              <a:rPr lang="ja-JP" altLang="en-US" sz="1700" dirty="0">
                <a:solidFill>
                  <a:srgbClr val="000000"/>
                </a:solidFill>
                <a:latin typeface="HGPｺﾞｼｯｸE" panose="020B0900000000000000" pitchFamily="50" charset="-128"/>
                <a:ea typeface="HGPｺﾞｼｯｸE" panose="020B0900000000000000" pitchFamily="50" charset="-128"/>
              </a:rPr>
              <a:t>普段通っている学校で使う用品や施設のほか、教科書の無償配付などにも、</a:t>
            </a:r>
            <a:endParaRPr lang="en-US" altLang="ja-JP" sz="1700" dirty="0">
              <a:solidFill>
                <a:srgbClr val="000000"/>
              </a:solidFill>
              <a:latin typeface="HGPｺﾞｼｯｸE" panose="020B0900000000000000" pitchFamily="50" charset="-128"/>
              <a:ea typeface="HGPｺﾞｼｯｸE" panose="020B0900000000000000" pitchFamily="50" charset="-128"/>
            </a:endParaRPr>
          </a:p>
          <a:p>
            <a:pPr marL="0" marR="0" lvl="0" indent="0" defTabSz="914400" eaLnBrk="1" latinLnBrk="0" hangingPunct="1">
              <a:lnSpc>
                <a:spcPct val="123000"/>
              </a:lnSpc>
              <a:spcBef>
                <a:spcPct val="0"/>
              </a:spcBef>
              <a:buClrTx/>
              <a:buSzTx/>
              <a:buNone/>
              <a:tabLst/>
              <a:defRPr/>
            </a:pPr>
            <a:r>
              <a:rPr lang="ja-JP" altLang="en-US" sz="1700" dirty="0">
                <a:solidFill>
                  <a:srgbClr val="000000"/>
                </a:solidFill>
                <a:latin typeface="HGPｺﾞｼｯｸE" panose="020B0900000000000000" pitchFamily="50" charset="-128"/>
                <a:ea typeface="HGPｺﾞｼｯｸE" panose="020B0900000000000000" pitchFamily="50" charset="-128"/>
              </a:rPr>
              <a:t>税金が使われています。みなさんのためにどのぐらい使われているか、確認してみましょう。</a:t>
            </a:r>
          </a:p>
        </p:txBody>
      </p:sp>
      <p:pic>
        <p:nvPicPr>
          <p:cNvPr id="7" name="図 6">
            <a:extLst>
              <a:ext uri="{FF2B5EF4-FFF2-40B4-BE49-F238E27FC236}">
                <a16:creationId xmlns:a16="http://schemas.microsoft.com/office/drawing/2014/main" id="{0E3D3EA5-2383-828F-0067-684A301421D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13091">
            <a:off x="7462114" y="573980"/>
            <a:ext cx="1794754" cy="1074360"/>
          </a:xfrm>
          <a:prstGeom prst="rect">
            <a:avLst/>
          </a:prstGeom>
        </p:spPr>
      </p:pic>
      <p:sp>
        <p:nvSpPr>
          <p:cNvPr id="15" name="スライド番号プレースホルダー 14">
            <a:extLst>
              <a:ext uri="{FF2B5EF4-FFF2-40B4-BE49-F238E27FC236}">
                <a16:creationId xmlns:a16="http://schemas.microsoft.com/office/drawing/2014/main" id="{F4E374DC-5904-BF15-A290-E1BDD1251FAD}"/>
              </a:ext>
            </a:extLst>
          </p:cNvPr>
          <p:cNvSpPr>
            <a:spLocks noGrp="1"/>
          </p:cNvSpPr>
          <p:nvPr>
            <p:ph type="sldNum" sz="quarter" idx="4"/>
          </p:nvPr>
        </p:nvSpPr>
        <p:spPr/>
        <p:txBody>
          <a:bodyPr/>
          <a:lstStyle/>
          <a:p>
            <a:pPr>
              <a:defRPr/>
            </a:pPr>
            <a:fld id="{12C3962C-59A4-486A-8D44-A9781E017F69}" type="slidenum">
              <a:rPr lang="en-US" altLang="ja-JP" smtClean="0"/>
              <a:pPr>
                <a:defRPr/>
              </a:pPr>
              <a:t>8</a:t>
            </a:fld>
            <a:endParaRPr lang="en-US" altLang="ja-JP" dirty="0"/>
          </a:p>
        </p:txBody>
      </p:sp>
      <p:grpSp>
        <p:nvGrpSpPr>
          <p:cNvPr id="4" name="グループ化 3">
            <a:extLst>
              <a:ext uri="{FF2B5EF4-FFF2-40B4-BE49-F238E27FC236}">
                <a16:creationId xmlns:a16="http://schemas.microsoft.com/office/drawing/2014/main" id="{8758C7ED-C5BE-CD10-BB21-85DE97F8874E}"/>
              </a:ext>
            </a:extLst>
          </p:cNvPr>
          <p:cNvGrpSpPr/>
          <p:nvPr/>
        </p:nvGrpSpPr>
        <p:grpSpPr>
          <a:xfrm>
            <a:off x="-40564" y="6007184"/>
            <a:ext cx="950844" cy="850816"/>
            <a:chOff x="-40566" y="5996309"/>
            <a:chExt cx="950844" cy="850816"/>
          </a:xfrm>
        </p:grpSpPr>
        <p:sp>
          <p:nvSpPr>
            <p:cNvPr id="6" name="フリーフォーム: 図形 5">
              <a:extLst>
                <a:ext uri="{FF2B5EF4-FFF2-40B4-BE49-F238E27FC236}">
                  <a16:creationId xmlns:a16="http://schemas.microsoft.com/office/drawing/2014/main" id="{A9263FDC-0237-0B0D-1D1C-5109740F3290}"/>
                </a:ext>
              </a:extLst>
            </p:cNvPr>
            <p:cNvSpPr/>
            <p:nvPr userDrawn="1"/>
          </p:nvSpPr>
          <p:spPr>
            <a:xfrm rot="5400000">
              <a:off x="29731" y="6013480"/>
              <a:ext cx="803912"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FFDE6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8" name="フリーフォーム: 図形 7">
              <a:extLst>
                <a:ext uri="{FF2B5EF4-FFF2-40B4-BE49-F238E27FC236}">
                  <a16:creationId xmlns:a16="http://schemas.microsoft.com/office/drawing/2014/main" id="{87EAF947-F58C-D785-65CA-31F20AE165A4}"/>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F35B4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9" name="テキスト ボックス 8">
              <a:extLst>
                <a:ext uri="{FF2B5EF4-FFF2-40B4-BE49-F238E27FC236}">
                  <a16:creationId xmlns:a16="http://schemas.microsoft.com/office/drawing/2014/main" id="{87AD2F75-A056-6B05-9BEA-B923E4549F23}"/>
                </a:ext>
              </a:extLst>
            </p:cNvPr>
            <p:cNvSpPr txBox="1"/>
            <p:nvPr userDrawn="1"/>
          </p:nvSpPr>
          <p:spPr>
            <a:xfrm>
              <a:off x="-40566" y="6190839"/>
              <a:ext cx="825671" cy="584775"/>
            </a:xfrm>
            <a:prstGeom prst="rect">
              <a:avLst/>
            </a:prstGeom>
            <a:noFill/>
          </p:spPr>
          <p:txBody>
            <a:bodyPr wrap="square" rtlCol="0">
              <a:noAutofit/>
            </a:bodyPr>
            <a:lstStyle/>
            <a:p>
              <a:pPr algn="ctr"/>
              <a:r>
                <a:rPr kumimoji="1" lang="ja-JP" altLang="en-US" sz="1600" b="1" i="0" spc="50" baseline="0" dirty="0">
                  <a:solidFill>
                    <a:srgbClr val="AB1515"/>
                  </a:solidFill>
                </a:rPr>
                <a:t>もっと</a:t>
              </a:r>
              <a:endParaRPr kumimoji="1" lang="en-US" altLang="ja-JP" sz="1600" b="1" i="0" spc="50" baseline="0" dirty="0">
                <a:solidFill>
                  <a:srgbClr val="AB1515"/>
                </a:solidFill>
              </a:endParaRPr>
            </a:p>
            <a:p>
              <a:pPr algn="ctr"/>
              <a:r>
                <a:rPr kumimoji="1" lang="ja-JP" altLang="en-US" sz="1600" b="1" i="0" spc="50" baseline="0" dirty="0">
                  <a:solidFill>
                    <a:srgbClr val="AB1515"/>
                  </a:solidFill>
                </a:rPr>
                <a:t>くわしく</a:t>
              </a:r>
            </a:p>
          </p:txBody>
        </p:sp>
      </p:grpSp>
      <p:sp>
        <p:nvSpPr>
          <p:cNvPr id="12" name="Rectangle 26">
            <a:extLst>
              <a:ext uri="{FF2B5EF4-FFF2-40B4-BE49-F238E27FC236}">
                <a16:creationId xmlns:a16="http://schemas.microsoft.com/office/drawing/2014/main" id="{37AFB39C-5E03-703D-582F-90D4A01B798B}"/>
              </a:ext>
            </a:extLst>
          </p:cNvPr>
          <p:cNvSpPr>
            <a:spLocks noChangeArrowheads="1"/>
          </p:cNvSpPr>
          <p:nvPr/>
        </p:nvSpPr>
        <p:spPr bwMode="white">
          <a:xfrm>
            <a:off x="5665767" y="863194"/>
            <a:ext cx="568022" cy="223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l" defTabSz="914400" rtl="0" eaLnBrk="1" fontAlgn="base" latinLnBrk="0" hangingPunct="1">
              <a:lnSpc>
                <a:spcPct val="123000"/>
              </a:lnSpc>
              <a:spcBef>
                <a:spcPct val="0"/>
              </a:spcBef>
              <a:spcAft>
                <a:spcPct val="0"/>
              </a:spcAft>
              <a:buClrTx/>
              <a:buSzTx/>
              <a:buFontTx/>
              <a:buNone/>
              <a:tabLst/>
              <a:defRPr/>
            </a:pPr>
            <a:r>
              <a:rPr lang="ja-JP" altLang="en-US" sz="800" dirty="0">
                <a:solidFill>
                  <a:srgbClr val="F46C62"/>
                </a:solidFill>
                <a:latin typeface="HGPｺﾞｼｯｸE" panose="020B0900000000000000" pitchFamily="50" charset="-128"/>
                <a:ea typeface="HGPｺﾞｼｯｸE" panose="020B0900000000000000" pitchFamily="50" charset="-128"/>
              </a:rPr>
              <a:t>ふたん</a:t>
            </a:r>
          </a:p>
        </p:txBody>
      </p:sp>
      <p:sp>
        <p:nvSpPr>
          <p:cNvPr id="13" name="テキスト ボックス 12">
            <a:extLst>
              <a:ext uri="{FF2B5EF4-FFF2-40B4-BE49-F238E27FC236}">
                <a16:creationId xmlns:a16="http://schemas.microsoft.com/office/drawing/2014/main" id="{B5F07BA5-83D8-FE26-184E-CF093C5B23CA}"/>
              </a:ext>
            </a:extLst>
          </p:cNvPr>
          <p:cNvSpPr txBox="1"/>
          <p:nvPr/>
        </p:nvSpPr>
        <p:spPr>
          <a:xfrm>
            <a:off x="3342051" y="1263440"/>
            <a:ext cx="463588" cy="215444"/>
          </a:xfrm>
          <a:prstGeom prst="rect">
            <a:avLst/>
          </a:prstGeom>
          <a:noFill/>
        </p:spPr>
        <p:txBody>
          <a:bodyPr wrap="none" rtlCol="0">
            <a:spAutoFit/>
          </a:bodyPr>
          <a:lstStyle/>
          <a:p>
            <a:r>
              <a:rPr lang="ja-JP" altLang="en-US" sz="800" dirty="0">
                <a:solidFill>
                  <a:srgbClr val="000000"/>
                </a:solidFill>
                <a:latin typeface="HGPｺﾞｼｯｸE" panose="020B0900000000000000" pitchFamily="50" charset="-128"/>
                <a:ea typeface="HGPｺﾞｼｯｸE" panose="020B0900000000000000" pitchFamily="50" charset="-128"/>
              </a:rPr>
              <a:t>しせつ</a:t>
            </a:r>
          </a:p>
        </p:txBody>
      </p:sp>
      <p:sp>
        <p:nvSpPr>
          <p:cNvPr id="14" name="Rectangle 26">
            <a:extLst>
              <a:ext uri="{FF2B5EF4-FFF2-40B4-BE49-F238E27FC236}">
                <a16:creationId xmlns:a16="http://schemas.microsoft.com/office/drawing/2014/main" id="{D9FD571A-17EF-2DA5-F4D7-95200760E236}"/>
              </a:ext>
            </a:extLst>
          </p:cNvPr>
          <p:cNvSpPr>
            <a:spLocks noChangeArrowheads="1"/>
          </p:cNvSpPr>
          <p:nvPr/>
        </p:nvSpPr>
        <p:spPr bwMode="white">
          <a:xfrm>
            <a:off x="5381756" y="1247168"/>
            <a:ext cx="568022" cy="223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l" defTabSz="914400" rtl="0" eaLnBrk="1" fontAlgn="base" latinLnBrk="0" hangingPunct="1">
              <a:lnSpc>
                <a:spcPct val="123000"/>
              </a:lnSpc>
              <a:spcBef>
                <a:spcPct val="0"/>
              </a:spcBef>
              <a:spcAft>
                <a:spcPct val="0"/>
              </a:spcAft>
              <a:buClrTx/>
              <a:buSzTx/>
              <a:buFontTx/>
              <a:buNone/>
              <a:tabLst/>
              <a:defRPr/>
            </a:pPr>
            <a:r>
              <a:rPr lang="ja-JP" altLang="en-US" sz="800" dirty="0">
                <a:latin typeface="HGPｺﾞｼｯｸE" panose="020B0900000000000000" pitchFamily="50" charset="-128"/>
                <a:ea typeface="HGPｺﾞｼｯｸE" panose="020B0900000000000000" pitchFamily="50" charset="-128"/>
              </a:rPr>
              <a:t>むしょう</a:t>
            </a:r>
          </a:p>
        </p:txBody>
      </p:sp>
      <p:sp>
        <p:nvSpPr>
          <p:cNvPr id="29" name="Rectangle 26">
            <a:extLst>
              <a:ext uri="{FF2B5EF4-FFF2-40B4-BE49-F238E27FC236}">
                <a16:creationId xmlns:a16="http://schemas.microsoft.com/office/drawing/2014/main" id="{18636375-12F1-4DBD-849F-870CFCE5D2D9}"/>
              </a:ext>
            </a:extLst>
          </p:cNvPr>
          <p:cNvSpPr>
            <a:spLocks noChangeArrowheads="1"/>
          </p:cNvSpPr>
          <p:nvPr/>
        </p:nvSpPr>
        <p:spPr bwMode="white">
          <a:xfrm>
            <a:off x="275107" y="1244072"/>
            <a:ext cx="568022" cy="223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l" defTabSz="914400" rtl="0" eaLnBrk="1" fontAlgn="base" latinLnBrk="0" hangingPunct="1">
              <a:lnSpc>
                <a:spcPct val="123000"/>
              </a:lnSpc>
              <a:spcBef>
                <a:spcPct val="0"/>
              </a:spcBef>
              <a:spcAft>
                <a:spcPct val="0"/>
              </a:spcAft>
              <a:buClrTx/>
              <a:buSzTx/>
              <a:buFontTx/>
              <a:buNone/>
              <a:tabLst/>
              <a:defRPr/>
            </a:pPr>
            <a:r>
              <a:rPr lang="ja-JP" altLang="en-US" sz="800" dirty="0">
                <a:latin typeface="HGPｺﾞｼｯｸE" panose="020B0900000000000000" pitchFamily="50" charset="-128"/>
                <a:ea typeface="HGPｺﾞｼｯｸE" panose="020B0900000000000000" pitchFamily="50" charset="-128"/>
              </a:rPr>
              <a:t>ふだん</a:t>
            </a:r>
          </a:p>
        </p:txBody>
      </p:sp>
      <p:sp>
        <p:nvSpPr>
          <p:cNvPr id="30" name="テキスト ボックス 29">
            <a:extLst>
              <a:ext uri="{FF2B5EF4-FFF2-40B4-BE49-F238E27FC236}">
                <a16:creationId xmlns:a16="http://schemas.microsoft.com/office/drawing/2014/main" id="{EA9B26C3-3ED0-4BE7-A08F-31939449A0DB}"/>
              </a:ext>
            </a:extLst>
          </p:cNvPr>
          <p:cNvSpPr txBox="1"/>
          <p:nvPr/>
        </p:nvSpPr>
        <p:spPr>
          <a:xfrm>
            <a:off x="6615331" y="1560363"/>
            <a:ext cx="545342" cy="215444"/>
          </a:xfrm>
          <a:prstGeom prst="rect">
            <a:avLst/>
          </a:prstGeom>
          <a:noFill/>
        </p:spPr>
        <p:txBody>
          <a:bodyPr wrap="none" rtlCol="0">
            <a:spAutoFit/>
          </a:bodyPr>
          <a:lstStyle/>
          <a:p>
            <a:r>
              <a:rPr lang="ja-JP" altLang="en-US" sz="800" dirty="0">
                <a:solidFill>
                  <a:srgbClr val="000000"/>
                </a:solidFill>
                <a:latin typeface="HGPｺﾞｼｯｸE" panose="020B0900000000000000" pitchFamily="50" charset="-128"/>
                <a:ea typeface="HGPｺﾞｼｯｸE" panose="020B0900000000000000" pitchFamily="50" charset="-128"/>
              </a:rPr>
              <a:t>かくにん</a:t>
            </a:r>
          </a:p>
        </p:txBody>
      </p:sp>
    </p:spTree>
    <p:extLst>
      <p:ext uri="{BB962C8B-B14F-4D97-AF65-F5344CB8AC3E}">
        <p14:creationId xmlns:p14="http://schemas.microsoft.com/office/powerpoint/2010/main" val="951843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500"/>
                                        <p:tgtEl>
                                          <p:spTgt spid="6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500"/>
                                        <p:tgtEl>
                                          <p:spTgt spid="2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500"/>
                                        <p:tgtEl>
                                          <p:spTgt spid="3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5"/>
                                        </p:tgtEl>
                                        <p:attrNameLst>
                                          <p:attrName>style.visibility</p:attrName>
                                        </p:attrNameLst>
                                      </p:cBhvr>
                                      <p:to>
                                        <p:strVal val="visible"/>
                                      </p:to>
                                    </p:set>
                                    <p:animEffect transition="in" filter="fade">
                                      <p:cBhvr>
                                        <p:cTn id="30" dur="500"/>
                                        <p:tgtEl>
                                          <p:spTgt spid="4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fade">
                                      <p:cBhvr>
                                        <p:cTn id="33" dur="500"/>
                                        <p:tgtEl>
                                          <p:spTgt spid="4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fade">
                                      <p:cBhvr>
                                        <p:cTn id="38" dur="500"/>
                                        <p:tgtEl>
                                          <p:spTgt spid="3"/>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500"/>
                                        <p:tgtEl>
                                          <p:spTgt spid="10"/>
                                        </p:tgtEl>
                                      </p:cBhvr>
                                    </p:animEffect>
                                  </p:childTnLst>
                                </p:cTn>
                              </p:par>
                              <p:par>
                                <p:cTn id="44" presetID="10" presetClass="entr" presetSubtype="0" fill="hold"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500"/>
                                        <p:tgtEl>
                                          <p:spTgt spid="11"/>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5" grpId="0" animBg="1"/>
      <p:bldP spid="47" grpId="0"/>
      <p:bldP spid="63" grpId="0"/>
      <p:bldP spid="12" grpId="0"/>
      <p:bldP spid="13" grpId="0"/>
      <p:bldP spid="14" grpId="0"/>
      <p:bldP spid="29" grpId="0"/>
      <p:bldP spid="3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323AD244-A0CC-F1EE-A588-AABDD17CE4AD}"/>
              </a:ext>
            </a:extLst>
          </p:cNvPr>
          <p:cNvSpPr txBox="1"/>
          <p:nvPr/>
        </p:nvSpPr>
        <p:spPr>
          <a:xfrm>
            <a:off x="192486" y="921113"/>
            <a:ext cx="8763024" cy="1464503"/>
          </a:xfrm>
          <a:prstGeom prst="rect">
            <a:avLst/>
          </a:prstGeom>
          <a:noFill/>
        </p:spPr>
        <p:txBody>
          <a:bodyPr wrap="square" rtlCol="0">
            <a:spAutoFit/>
          </a:bodyPr>
          <a:lstStyle/>
          <a:p>
            <a:pPr>
              <a:lnSpc>
                <a:spcPct val="130000"/>
              </a:lnSpc>
            </a:pPr>
            <a:r>
              <a:rPr kumimoji="1" lang="ja-JP" altLang="en-US" sz="2000" dirty="0">
                <a:solidFill>
                  <a:srgbClr val="F25044"/>
                </a:solidFill>
                <a:latin typeface="HGPｺﾞｼｯｸE" panose="020B0900000000000000" pitchFamily="50" charset="-128"/>
                <a:ea typeface="HGPｺﾞｼｯｸE" panose="020B0900000000000000" pitchFamily="50" charset="-128"/>
              </a:rPr>
              <a:t>税金の使い道</a:t>
            </a:r>
          </a:p>
          <a:p>
            <a:pPr>
              <a:lnSpc>
                <a:spcPct val="130000"/>
              </a:lnSpc>
            </a:pPr>
            <a:r>
              <a:rPr kumimoji="1" lang="ja-JP" altLang="en-US" sz="1700" dirty="0">
                <a:latin typeface="HGPｺﾞｼｯｸE" panose="020B0900000000000000" pitchFamily="50" charset="-128"/>
                <a:ea typeface="HGPｺﾞｼｯｸE" panose="020B0900000000000000" pitchFamily="50" charset="-128"/>
              </a:rPr>
              <a:t>税金は、みんなの安全を守る警察・消防や、道路・水道の整備といった「みんなのために役立つ活動」や、年金・医療・福祉・教育など「社会での助け合いのための活動」に使われています。</a:t>
            </a:r>
          </a:p>
          <a:p>
            <a:pPr>
              <a:lnSpc>
                <a:spcPct val="130000"/>
              </a:lnSpc>
            </a:pPr>
            <a:r>
              <a:rPr kumimoji="1" lang="ja-JP" altLang="en-US" sz="1700" dirty="0">
                <a:latin typeface="HGPｺﾞｼｯｸE" panose="020B0900000000000000" pitchFamily="50" charset="-128"/>
                <a:ea typeface="HGPｺﾞｼｯｸE" panose="020B0900000000000000" pitchFamily="50" charset="-128"/>
              </a:rPr>
              <a:t>そのために必要なたくさんのお金を、</a:t>
            </a:r>
            <a:r>
              <a:rPr kumimoji="1" lang="ja-JP" altLang="en-US" sz="1700" dirty="0">
                <a:solidFill>
                  <a:srgbClr val="F25044"/>
                </a:solidFill>
                <a:latin typeface="HGPｺﾞｼｯｸE" panose="020B0900000000000000" pitchFamily="50" charset="-128"/>
                <a:ea typeface="HGPｺﾞｼｯｸE" panose="020B0900000000000000" pitchFamily="50" charset="-128"/>
              </a:rPr>
              <a:t>みんなで出し合って</a:t>
            </a:r>
            <a:r>
              <a:rPr kumimoji="1" lang="ja-JP" altLang="en-US" sz="1700" dirty="0">
                <a:latin typeface="HGPｺﾞｼｯｸE" panose="020B0900000000000000" pitchFamily="50" charset="-128"/>
                <a:ea typeface="HGPｺﾞｼｯｸE" panose="020B0900000000000000" pitchFamily="50" charset="-128"/>
              </a:rPr>
              <a:t>負担するのが「税金」です。</a:t>
            </a:r>
          </a:p>
        </p:txBody>
      </p:sp>
      <p:sp>
        <p:nvSpPr>
          <p:cNvPr id="4" name="スライド番号プレースホルダー 3">
            <a:extLst>
              <a:ext uri="{FF2B5EF4-FFF2-40B4-BE49-F238E27FC236}">
                <a16:creationId xmlns:a16="http://schemas.microsoft.com/office/drawing/2014/main" id="{5F4A01E6-1ED5-F38F-0A09-0B89C7289AFF}"/>
              </a:ext>
            </a:extLst>
          </p:cNvPr>
          <p:cNvSpPr>
            <a:spLocks noGrp="1"/>
          </p:cNvSpPr>
          <p:nvPr>
            <p:ph type="sldNum" sz="quarter" idx="4"/>
          </p:nvPr>
        </p:nvSpPr>
        <p:spPr>
          <a:prstGeom prst="rect">
            <a:avLst/>
          </a:prstGeom>
        </p:spPr>
        <p:txBody>
          <a:bodyPr/>
          <a:lstStyle/>
          <a:p>
            <a:pPr>
              <a:defRPr/>
            </a:pPr>
            <a:fld id="{B4FF24B8-A4B8-4B7E-AA3A-FE4BA14E6524}" type="slidenum">
              <a:rPr lang="en-US" altLang="ja-JP" smtClean="0"/>
              <a:pPr>
                <a:defRPr/>
              </a:pPr>
              <a:t>9</a:t>
            </a:fld>
            <a:endParaRPr lang="en-US" altLang="ja-JP"/>
          </a:p>
        </p:txBody>
      </p:sp>
      <p:grpSp>
        <p:nvGrpSpPr>
          <p:cNvPr id="8" name="グループ化 7">
            <a:extLst>
              <a:ext uri="{FF2B5EF4-FFF2-40B4-BE49-F238E27FC236}">
                <a16:creationId xmlns:a16="http://schemas.microsoft.com/office/drawing/2014/main" id="{58C1EA3A-15B0-0B0A-9222-DE88E9D7E06F}"/>
              </a:ext>
            </a:extLst>
          </p:cNvPr>
          <p:cNvGrpSpPr/>
          <p:nvPr/>
        </p:nvGrpSpPr>
        <p:grpSpPr>
          <a:xfrm>
            <a:off x="1434688" y="2711709"/>
            <a:ext cx="6274624" cy="2111811"/>
            <a:chOff x="1105689" y="2746132"/>
            <a:chExt cx="6274624" cy="2111811"/>
          </a:xfrm>
        </p:grpSpPr>
        <p:sp>
          <p:nvSpPr>
            <p:cNvPr id="12" name="四角形: 角を丸くする 11">
              <a:extLst>
                <a:ext uri="{FF2B5EF4-FFF2-40B4-BE49-F238E27FC236}">
                  <a16:creationId xmlns:a16="http://schemas.microsoft.com/office/drawing/2014/main" id="{683223E1-0917-E552-3D73-4D72F5CE1E0D}"/>
                </a:ext>
              </a:extLst>
            </p:cNvPr>
            <p:cNvSpPr/>
            <p:nvPr/>
          </p:nvSpPr>
          <p:spPr bwMode="auto">
            <a:xfrm>
              <a:off x="1105689" y="2746132"/>
              <a:ext cx="6274624" cy="2111811"/>
            </a:xfrm>
            <a:prstGeom prst="roundRect">
              <a:avLst>
                <a:gd name="adj" fmla="val 0"/>
              </a:avLst>
            </a:prstGeom>
            <a:solidFill>
              <a:srgbClr val="FCDAD8"/>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dirty="0">
                <a:ln>
                  <a:noFill/>
                </a:ln>
                <a:solidFill>
                  <a:srgbClr val="000000"/>
                </a:solidFill>
                <a:effectLst/>
                <a:uLnTx/>
                <a:uFillTx/>
                <a:latin typeface="+mn-ea"/>
                <a:ea typeface="+mn-ea"/>
                <a:cs typeface="+mn-cs"/>
              </a:endParaRPr>
            </a:p>
          </p:txBody>
        </p:sp>
        <p:sp>
          <p:nvSpPr>
            <p:cNvPr id="18" name="テキスト ボックス 17">
              <a:extLst>
                <a:ext uri="{FF2B5EF4-FFF2-40B4-BE49-F238E27FC236}">
                  <a16:creationId xmlns:a16="http://schemas.microsoft.com/office/drawing/2014/main" id="{F60D6ED6-EFB0-4A6D-05A2-33692A0BD905}"/>
                </a:ext>
              </a:extLst>
            </p:cNvPr>
            <p:cNvSpPr txBox="1"/>
            <p:nvPr/>
          </p:nvSpPr>
          <p:spPr>
            <a:xfrm>
              <a:off x="1682044" y="3277471"/>
              <a:ext cx="5121915" cy="1049133"/>
            </a:xfrm>
            <a:prstGeom prst="rect">
              <a:avLst/>
            </a:prstGeom>
            <a:noFill/>
          </p:spPr>
          <p:txBody>
            <a:bodyPr wrap="none" rtlCol="0">
              <a:spAutoFit/>
            </a:bodyPr>
            <a:lstStyle/>
            <a:p>
              <a:pPr algn="ctr">
                <a:lnSpc>
                  <a:spcPct val="140000"/>
                </a:lnSpc>
              </a:pPr>
              <a:r>
                <a:rPr kumimoji="1" lang="ja-JP" altLang="en-US" sz="2400" dirty="0">
                  <a:latin typeface="HGPｺﾞｼｯｸE" panose="020B0900000000000000" pitchFamily="50" charset="-128"/>
                  <a:ea typeface="HGPｺﾞｼｯｸE" panose="020B0900000000000000" pitchFamily="50" charset="-128"/>
                </a:rPr>
                <a:t>税金は、みんなで社会を支えるための</a:t>
              </a:r>
              <a:endParaRPr kumimoji="1" lang="en-US" altLang="ja-JP" sz="2400" dirty="0">
                <a:latin typeface="HGPｺﾞｼｯｸE" panose="020B0900000000000000" pitchFamily="50" charset="-128"/>
                <a:ea typeface="HGPｺﾞｼｯｸE" panose="020B0900000000000000" pitchFamily="50" charset="-128"/>
              </a:endParaRPr>
            </a:p>
            <a:p>
              <a:pPr algn="ctr">
                <a:lnSpc>
                  <a:spcPct val="140000"/>
                </a:lnSpc>
              </a:pPr>
              <a:r>
                <a:rPr kumimoji="1" lang="ja-JP" altLang="en-US" sz="2400" dirty="0">
                  <a:latin typeface="HGPｺﾞｼｯｸE" panose="020B0900000000000000" pitchFamily="50" charset="-128"/>
                  <a:ea typeface="HGPｺﾞｼｯｸE" panose="020B0900000000000000" pitchFamily="50" charset="-128"/>
                </a:rPr>
                <a:t>「会費」のようなもの</a:t>
              </a:r>
            </a:p>
          </p:txBody>
        </p:sp>
      </p:grpSp>
      <p:grpSp>
        <p:nvGrpSpPr>
          <p:cNvPr id="38" name="グループ化 37">
            <a:extLst>
              <a:ext uri="{FF2B5EF4-FFF2-40B4-BE49-F238E27FC236}">
                <a16:creationId xmlns:a16="http://schemas.microsoft.com/office/drawing/2014/main" id="{59D365E0-5F81-0AD9-18CE-979FAEED100B}"/>
              </a:ext>
            </a:extLst>
          </p:cNvPr>
          <p:cNvGrpSpPr/>
          <p:nvPr/>
        </p:nvGrpSpPr>
        <p:grpSpPr>
          <a:xfrm>
            <a:off x="1126298" y="1599690"/>
            <a:ext cx="1656698" cy="226620"/>
            <a:chOff x="1126298" y="1544269"/>
            <a:chExt cx="1656698" cy="226620"/>
          </a:xfrm>
        </p:grpSpPr>
        <p:sp>
          <p:nvSpPr>
            <p:cNvPr id="3" name="テキスト ボックス 2"/>
            <p:cNvSpPr txBox="1"/>
            <p:nvPr/>
          </p:nvSpPr>
          <p:spPr>
            <a:xfrm>
              <a:off x="1126298" y="1544269"/>
              <a:ext cx="616779" cy="215444"/>
            </a:xfrm>
            <a:prstGeom prst="rect">
              <a:avLst/>
            </a:prstGeom>
            <a:noFill/>
          </p:spPr>
          <p:txBody>
            <a:bodyPr wrap="square" rtlCol="0">
              <a:spAutoFit/>
            </a:bodyPr>
            <a:lstStyle/>
            <a:p>
              <a:r>
                <a:rPr kumimoji="1" lang="ja-JP" altLang="en-US" sz="800" b="1" dirty="0"/>
                <a:t>ねんきん</a:t>
              </a:r>
            </a:p>
          </p:txBody>
        </p:sp>
        <p:sp>
          <p:nvSpPr>
            <p:cNvPr id="36" name="テキスト ボックス 35">
              <a:extLst>
                <a:ext uri="{FF2B5EF4-FFF2-40B4-BE49-F238E27FC236}">
                  <a16:creationId xmlns:a16="http://schemas.microsoft.com/office/drawing/2014/main" id="{4D8E8540-0C01-EC0D-9DD4-FACA6CFEBF53}"/>
                </a:ext>
              </a:extLst>
            </p:cNvPr>
            <p:cNvSpPr txBox="1"/>
            <p:nvPr/>
          </p:nvSpPr>
          <p:spPr>
            <a:xfrm>
              <a:off x="1692652" y="1551210"/>
              <a:ext cx="603880" cy="215444"/>
            </a:xfrm>
            <a:prstGeom prst="rect">
              <a:avLst/>
            </a:prstGeom>
            <a:noFill/>
          </p:spPr>
          <p:txBody>
            <a:bodyPr wrap="square" rtlCol="0">
              <a:spAutoFit/>
            </a:bodyPr>
            <a:lstStyle/>
            <a:p>
              <a:r>
                <a:rPr kumimoji="1" lang="ja-JP" altLang="en-US" sz="800" b="1" dirty="0"/>
                <a:t>いりょう</a:t>
              </a:r>
            </a:p>
          </p:txBody>
        </p:sp>
        <p:sp>
          <p:nvSpPr>
            <p:cNvPr id="37" name="テキスト ボックス 36">
              <a:extLst>
                <a:ext uri="{FF2B5EF4-FFF2-40B4-BE49-F238E27FC236}">
                  <a16:creationId xmlns:a16="http://schemas.microsoft.com/office/drawing/2014/main" id="{A43EB7EB-F458-F57F-7EEC-B7B09575E12C}"/>
                </a:ext>
              </a:extLst>
            </p:cNvPr>
            <p:cNvSpPr txBox="1"/>
            <p:nvPr/>
          </p:nvSpPr>
          <p:spPr>
            <a:xfrm>
              <a:off x="2257302" y="1555445"/>
              <a:ext cx="525694" cy="215444"/>
            </a:xfrm>
            <a:prstGeom prst="rect">
              <a:avLst/>
            </a:prstGeom>
            <a:noFill/>
          </p:spPr>
          <p:txBody>
            <a:bodyPr wrap="square" rtlCol="0">
              <a:spAutoFit/>
            </a:bodyPr>
            <a:lstStyle/>
            <a:p>
              <a:r>
                <a:rPr lang="ja-JP" altLang="en-US" sz="800" b="1" dirty="0"/>
                <a:t>ふくし</a:t>
              </a:r>
            </a:p>
          </p:txBody>
        </p:sp>
      </p:grpSp>
      <p:pic>
        <p:nvPicPr>
          <p:cNvPr id="41" name="図 40">
            <a:extLst>
              <a:ext uri="{FF2B5EF4-FFF2-40B4-BE49-F238E27FC236}">
                <a16:creationId xmlns:a16="http://schemas.microsoft.com/office/drawing/2014/main" id="{C849861B-C955-CE35-F855-2607A1DAD64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90032" y="3738961"/>
            <a:ext cx="2230573" cy="2656930"/>
          </a:xfrm>
          <a:prstGeom prst="rect">
            <a:avLst/>
          </a:prstGeom>
        </p:spPr>
      </p:pic>
      <p:sp>
        <p:nvSpPr>
          <p:cNvPr id="48" name="Text Box 12">
            <a:extLst>
              <a:ext uri="{FF2B5EF4-FFF2-40B4-BE49-F238E27FC236}">
                <a16:creationId xmlns:a16="http://schemas.microsoft.com/office/drawing/2014/main" id="{6C790DE7-8DCE-222D-7976-92758B6EADB2}"/>
              </a:ext>
            </a:extLst>
          </p:cNvPr>
          <p:cNvSpPr txBox="1">
            <a:spLocks noChangeArrowheads="1"/>
          </p:cNvSpPr>
          <p:nvPr/>
        </p:nvSpPr>
        <p:spPr bwMode="auto">
          <a:xfrm>
            <a:off x="843129" y="75788"/>
            <a:ext cx="592502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dirty="0">
                <a:solidFill>
                  <a:srgbClr val="FFFFFF"/>
                </a:solidFill>
                <a:latin typeface="HGPｺﾞｼｯｸE" panose="020B0900000000000000" pitchFamily="50" charset="-128"/>
                <a:ea typeface="HGPｺﾞｼｯｸE" panose="020B0900000000000000" pitchFamily="50" charset="-128"/>
              </a:rPr>
              <a:t>税金は何のためにあるのだろうか</a:t>
            </a:r>
          </a:p>
        </p:txBody>
      </p:sp>
      <p:sp>
        <p:nvSpPr>
          <p:cNvPr id="6" name="テキスト ボックス 5">
            <a:extLst>
              <a:ext uri="{FF2B5EF4-FFF2-40B4-BE49-F238E27FC236}">
                <a16:creationId xmlns:a16="http://schemas.microsoft.com/office/drawing/2014/main" id="{BE780041-6B60-8AC3-4BB8-5F160FE17282}"/>
              </a:ext>
            </a:extLst>
          </p:cNvPr>
          <p:cNvSpPr txBox="1"/>
          <p:nvPr/>
        </p:nvSpPr>
        <p:spPr>
          <a:xfrm>
            <a:off x="878182" y="6493840"/>
            <a:ext cx="7853221" cy="261610"/>
          </a:xfrm>
          <a:prstGeom prst="rect">
            <a:avLst/>
          </a:prstGeom>
          <a:noFill/>
        </p:spPr>
        <p:txBody>
          <a:bodyPr wrap="square" rtlCol="0">
            <a:spAutoFit/>
          </a:bodyPr>
          <a:lstStyle/>
          <a:p>
            <a:r>
              <a:rPr kumimoji="1" lang="ja-JP" altLang="en-US" sz="1100" dirty="0">
                <a:solidFill>
                  <a:srgbClr val="F25044"/>
                </a:solidFill>
                <a:latin typeface="+mn-ea"/>
                <a:ea typeface="+mn-ea"/>
              </a:rPr>
              <a:t>ゲームで学ぼう：うんこ税金ドリル</a:t>
            </a:r>
            <a:r>
              <a:rPr lang="en-US" altLang="ja-JP" sz="1100" dirty="0">
                <a:solidFill>
                  <a:srgbClr val="F25044"/>
                </a:solidFill>
                <a:latin typeface="+mn-ea"/>
                <a:ea typeface="+mn-ea"/>
              </a:rPr>
              <a:t>  </a:t>
            </a:r>
            <a:r>
              <a:rPr kumimoji="1" lang="en-US" altLang="ja-JP" sz="1100" dirty="0">
                <a:latin typeface="+mn-lt"/>
                <a:ea typeface="+mn-ea"/>
                <a:hlinkClick r:id="rId4">
                  <a:extLst>
                    <a:ext uri="{A12FA001-AC4F-418D-AE19-62706E023703}">
                      <ahyp:hlinkClr xmlns:ahyp="http://schemas.microsoft.com/office/drawing/2018/hyperlinkcolor" val="tx"/>
                    </a:ext>
                  </a:extLst>
                </a:hlinkClick>
              </a:rPr>
              <a:t>https://www.mof.go.jp/tax_policy/publication/brochure/zeikin_drill/index.html</a:t>
            </a:r>
            <a:r>
              <a:rPr lang="en-US" altLang="ja-JP" sz="1100" dirty="0">
                <a:latin typeface="+mn-lt"/>
                <a:ea typeface="+mn-ea"/>
              </a:rPr>
              <a:t> </a:t>
            </a:r>
            <a:r>
              <a:rPr kumimoji="1" lang="ja-JP" altLang="en-US" sz="1100" dirty="0">
                <a:latin typeface="+mn-ea"/>
                <a:ea typeface="+mn-ea"/>
              </a:rPr>
              <a:t>（財務省</a:t>
            </a:r>
            <a:r>
              <a:rPr kumimoji="1" lang="en-US" altLang="ja-JP" sz="1100" dirty="0">
                <a:latin typeface="+mn-ea"/>
                <a:ea typeface="+mn-ea"/>
              </a:rPr>
              <a:t>HP</a:t>
            </a:r>
            <a:r>
              <a:rPr kumimoji="1" lang="ja-JP" altLang="en-US" sz="1100" dirty="0">
                <a:latin typeface="+mn-ea"/>
                <a:ea typeface="+mn-ea"/>
              </a:rPr>
              <a:t>）</a:t>
            </a:r>
          </a:p>
        </p:txBody>
      </p:sp>
      <p:pic>
        <p:nvPicPr>
          <p:cNvPr id="9" name="図 8">
            <a:extLst>
              <a:ext uri="{FF2B5EF4-FFF2-40B4-BE49-F238E27FC236}">
                <a16:creationId xmlns:a16="http://schemas.microsoft.com/office/drawing/2014/main" id="{216C9CF8-D569-C8F2-65EB-155B3B7E192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7738681" y="3437969"/>
            <a:ext cx="1145414" cy="2287488"/>
          </a:xfrm>
          <a:prstGeom prst="rect">
            <a:avLst/>
          </a:prstGeom>
        </p:spPr>
      </p:pic>
      <p:pic>
        <p:nvPicPr>
          <p:cNvPr id="43" name="図 42">
            <a:extLst>
              <a:ext uri="{FF2B5EF4-FFF2-40B4-BE49-F238E27FC236}">
                <a16:creationId xmlns:a16="http://schemas.microsoft.com/office/drawing/2014/main" id="{9B92F78D-2AE1-9DC4-AE32-C4D371E03205}"/>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6708288" y="3504246"/>
            <a:ext cx="1051702" cy="2727853"/>
          </a:xfrm>
          <a:prstGeom prst="rect">
            <a:avLst/>
          </a:prstGeom>
        </p:spPr>
      </p:pic>
      <p:sp>
        <p:nvSpPr>
          <p:cNvPr id="2" name="テキスト ボックス 1">
            <a:extLst>
              <a:ext uri="{FF2B5EF4-FFF2-40B4-BE49-F238E27FC236}">
                <a16:creationId xmlns:a16="http://schemas.microsoft.com/office/drawing/2014/main" id="{8C4453EE-B620-80FF-0087-7B8D54FE9BE1}"/>
              </a:ext>
            </a:extLst>
          </p:cNvPr>
          <p:cNvSpPr txBox="1"/>
          <p:nvPr/>
        </p:nvSpPr>
        <p:spPr>
          <a:xfrm>
            <a:off x="5375518" y="1913022"/>
            <a:ext cx="504056" cy="229678"/>
          </a:xfrm>
          <a:prstGeom prst="rect">
            <a:avLst/>
          </a:prstGeom>
          <a:noFill/>
        </p:spPr>
        <p:txBody>
          <a:bodyPr wrap="square" rtlCol="0">
            <a:spAutoFit/>
          </a:bodyPr>
          <a:lstStyle/>
          <a:p>
            <a:pPr algn="ctr">
              <a:lnSpc>
                <a:spcPct val="130000"/>
              </a:lnSpc>
            </a:pPr>
            <a:r>
              <a:rPr kumimoji="1" lang="ja-JP" altLang="en-US" sz="800" dirty="0">
                <a:latin typeface="HGPｺﾞｼｯｸE" panose="020B0900000000000000" pitchFamily="50" charset="-128"/>
                <a:ea typeface="HGPｺﾞｼｯｸE" panose="020B0900000000000000" pitchFamily="50" charset="-128"/>
              </a:rPr>
              <a:t>ふたん</a:t>
            </a:r>
          </a:p>
        </p:txBody>
      </p:sp>
      <p:sp>
        <p:nvSpPr>
          <p:cNvPr id="19" name="テキスト ボックス 18">
            <a:extLst>
              <a:ext uri="{FF2B5EF4-FFF2-40B4-BE49-F238E27FC236}">
                <a16:creationId xmlns:a16="http://schemas.microsoft.com/office/drawing/2014/main" id="{077FB9F5-5EB7-49CB-849A-A5935B88B3D2}"/>
              </a:ext>
            </a:extLst>
          </p:cNvPr>
          <p:cNvSpPr txBox="1"/>
          <p:nvPr/>
        </p:nvSpPr>
        <p:spPr>
          <a:xfrm>
            <a:off x="2867677" y="1260462"/>
            <a:ext cx="616779" cy="215444"/>
          </a:xfrm>
          <a:prstGeom prst="rect">
            <a:avLst/>
          </a:prstGeom>
          <a:noFill/>
        </p:spPr>
        <p:txBody>
          <a:bodyPr wrap="square" rtlCol="0">
            <a:spAutoFit/>
          </a:bodyPr>
          <a:lstStyle/>
          <a:p>
            <a:r>
              <a:rPr kumimoji="1" lang="ja-JP" altLang="en-US" sz="800" b="1" dirty="0"/>
              <a:t>けいさつ</a:t>
            </a:r>
          </a:p>
        </p:txBody>
      </p:sp>
    </p:spTree>
    <p:extLst>
      <p:ext uri="{BB962C8B-B14F-4D97-AF65-F5344CB8AC3E}">
        <p14:creationId xmlns:p14="http://schemas.microsoft.com/office/powerpoint/2010/main" val="3127128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500"/>
                                        <p:tgtEl>
                                          <p:spTgt spid="3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childTnLst>
                          </p:cTn>
                        </p:par>
                        <p:par>
                          <p:cTn id="22" fill="hold">
                            <p:stCondLst>
                              <p:cond delay="500"/>
                            </p:stCondLst>
                            <p:childTnLst>
                              <p:par>
                                <p:cTn id="23" presetID="32" presetClass="emph" presetSubtype="0" fill="hold" nodeType="afterEffect">
                                  <p:stCondLst>
                                    <p:cond delay="0"/>
                                  </p:stCondLst>
                                  <p:childTnLst>
                                    <p:animRot by="120000">
                                      <p:cBhvr>
                                        <p:cTn id="24" dur="100" fill="hold">
                                          <p:stCondLst>
                                            <p:cond delay="0"/>
                                          </p:stCondLst>
                                        </p:cTn>
                                        <p:tgtEl>
                                          <p:spTgt spid="41"/>
                                        </p:tgtEl>
                                        <p:attrNameLst>
                                          <p:attrName>r</p:attrName>
                                        </p:attrNameLst>
                                      </p:cBhvr>
                                    </p:animRot>
                                    <p:animRot by="-240000">
                                      <p:cBhvr>
                                        <p:cTn id="25" dur="200" fill="hold">
                                          <p:stCondLst>
                                            <p:cond delay="200"/>
                                          </p:stCondLst>
                                        </p:cTn>
                                        <p:tgtEl>
                                          <p:spTgt spid="41"/>
                                        </p:tgtEl>
                                        <p:attrNameLst>
                                          <p:attrName>r</p:attrName>
                                        </p:attrNameLst>
                                      </p:cBhvr>
                                    </p:animRot>
                                    <p:animRot by="240000">
                                      <p:cBhvr>
                                        <p:cTn id="26" dur="200" fill="hold">
                                          <p:stCondLst>
                                            <p:cond delay="400"/>
                                          </p:stCondLst>
                                        </p:cTn>
                                        <p:tgtEl>
                                          <p:spTgt spid="41"/>
                                        </p:tgtEl>
                                        <p:attrNameLst>
                                          <p:attrName>r</p:attrName>
                                        </p:attrNameLst>
                                      </p:cBhvr>
                                    </p:animRot>
                                    <p:animRot by="-240000">
                                      <p:cBhvr>
                                        <p:cTn id="27" dur="200" fill="hold">
                                          <p:stCondLst>
                                            <p:cond delay="600"/>
                                          </p:stCondLst>
                                        </p:cTn>
                                        <p:tgtEl>
                                          <p:spTgt spid="41"/>
                                        </p:tgtEl>
                                        <p:attrNameLst>
                                          <p:attrName>r</p:attrName>
                                        </p:attrNameLst>
                                      </p:cBhvr>
                                    </p:animRot>
                                    <p:animRot by="120000">
                                      <p:cBhvr>
                                        <p:cTn id="28" dur="200" fill="hold">
                                          <p:stCondLst>
                                            <p:cond delay="800"/>
                                          </p:stCondLst>
                                        </p:cTn>
                                        <p:tgtEl>
                                          <p:spTgt spid="41"/>
                                        </p:tgtEl>
                                        <p:attrNameLst>
                                          <p:attrName>r</p:attrName>
                                        </p:attrNameLst>
                                      </p:cBhvr>
                                    </p:animRot>
                                  </p:childTnLst>
                                </p:cTn>
                              </p:par>
                              <p:par>
                                <p:cTn id="29" presetID="32" presetClass="emph" presetSubtype="0" fill="hold" nodeType="withEffect">
                                  <p:stCondLst>
                                    <p:cond delay="300"/>
                                  </p:stCondLst>
                                  <p:childTnLst>
                                    <p:animRot by="120000">
                                      <p:cBhvr>
                                        <p:cTn id="30" dur="100" fill="hold">
                                          <p:stCondLst>
                                            <p:cond delay="0"/>
                                          </p:stCondLst>
                                        </p:cTn>
                                        <p:tgtEl>
                                          <p:spTgt spid="43"/>
                                        </p:tgtEl>
                                        <p:attrNameLst>
                                          <p:attrName>r</p:attrName>
                                        </p:attrNameLst>
                                      </p:cBhvr>
                                    </p:animRot>
                                    <p:animRot by="-240000">
                                      <p:cBhvr>
                                        <p:cTn id="31" dur="200" fill="hold">
                                          <p:stCondLst>
                                            <p:cond delay="200"/>
                                          </p:stCondLst>
                                        </p:cTn>
                                        <p:tgtEl>
                                          <p:spTgt spid="43"/>
                                        </p:tgtEl>
                                        <p:attrNameLst>
                                          <p:attrName>r</p:attrName>
                                        </p:attrNameLst>
                                      </p:cBhvr>
                                    </p:animRot>
                                    <p:animRot by="240000">
                                      <p:cBhvr>
                                        <p:cTn id="32" dur="200" fill="hold">
                                          <p:stCondLst>
                                            <p:cond delay="400"/>
                                          </p:stCondLst>
                                        </p:cTn>
                                        <p:tgtEl>
                                          <p:spTgt spid="43"/>
                                        </p:tgtEl>
                                        <p:attrNameLst>
                                          <p:attrName>r</p:attrName>
                                        </p:attrNameLst>
                                      </p:cBhvr>
                                    </p:animRot>
                                    <p:animRot by="-240000">
                                      <p:cBhvr>
                                        <p:cTn id="33" dur="200" fill="hold">
                                          <p:stCondLst>
                                            <p:cond delay="600"/>
                                          </p:stCondLst>
                                        </p:cTn>
                                        <p:tgtEl>
                                          <p:spTgt spid="43"/>
                                        </p:tgtEl>
                                        <p:attrNameLst>
                                          <p:attrName>r</p:attrName>
                                        </p:attrNameLst>
                                      </p:cBhvr>
                                    </p:animRot>
                                    <p:animRot by="120000">
                                      <p:cBhvr>
                                        <p:cTn id="34" dur="200" fill="hold">
                                          <p:stCondLst>
                                            <p:cond delay="800"/>
                                          </p:stCondLst>
                                        </p:cTn>
                                        <p:tgtEl>
                                          <p:spTgt spid="43"/>
                                        </p:tgtEl>
                                        <p:attrNameLst>
                                          <p:attrName>r</p:attrName>
                                        </p:attrNameLst>
                                      </p:cBhvr>
                                    </p:animRot>
                                  </p:childTnLst>
                                </p:cTn>
                              </p:par>
                              <p:par>
                                <p:cTn id="35" presetID="32" presetClass="emph" presetSubtype="0" fill="hold" nodeType="withEffect">
                                  <p:stCondLst>
                                    <p:cond delay="550"/>
                                  </p:stCondLst>
                                  <p:childTnLst>
                                    <p:animRot by="120000">
                                      <p:cBhvr>
                                        <p:cTn id="36" dur="100" fill="hold">
                                          <p:stCondLst>
                                            <p:cond delay="0"/>
                                          </p:stCondLst>
                                        </p:cTn>
                                        <p:tgtEl>
                                          <p:spTgt spid="9"/>
                                        </p:tgtEl>
                                        <p:attrNameLst>
                                          <p:attrName>r</p:attrName>
                                        </p:attrNameLst>
                                      </p:cBhvr>
                                    </p:animRot>
                                    <p:animRot by="-240000">
                                      <p:cBhvr>
                                        <p:cTn id="37" dur="200" fill="hold">
                                          <p:stCondLst>
                                            <p:cond delay="200"/>
                                          </p:stCondLst>
                                        </p:cTn>
                                        <p:tgtEl>
                                          <p:spTgt spid="9"/>
                                        </p:tgtEl>
                                        <p:attrNameLst>
                                          <p:attrName>r</p:attrName>
                                        </p:attrNameLst>
                                      </p:cBhvr>
                                    </p:animRot>
                                    <p:animRot by="240000">
                                      <p:cBhvr>
                                        <p:cTn id="38" dur="200" fill="hold">
                                          <p:stCondLst>
                                            <p:cond delay="400"/>
                                          </p:stCondLst>
                                        </p:cTn>
                                        <p:tgtEl>
                                          <p:spTgt spid="9"/>
                                        </p:tgtEl>
                                        <p:attrNameLst>
                                          <p:attrName>r</p:attrName>
                                        </p:attrNameLst>
                                      </p:cBhvr>
                                    </p:animRot>
                                    <p:animRot by="-240000">
                                      <p:cBhvr>
                                        <p:cTn id="39" dur="200" fill="hold">
                                          <p:stCondLst>
                                            <p:cond delay="600"/>
                                          </p:stCondLst>
                                        </p:cTn>
                                        <p:tgtEl>
                                          <p:spTgt spid="9"/>
                                        </p:tgtEl>
                                        <p:attrNameLst>
                                          <p:attrName>r</p:attrName>
                                        </p:attrNameLst>
                                      </p:cBhvr>
                                    </p:animRot>
                                    <p:animRot by="120000">
                                      <p:cBhvr>
                                        <p:cTn id="40" dur="200" fill="hold">
                                          <p:stCondLst>
                                            <p:cond delay="80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19"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4|0.8|0.7|0.6|0.6|0.6"/>
</p:tagLst>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ユーザー定義 13">
      <a:majorFont>
        <a:latin typeface="Arial"/>
        <a:ea typeface="HGPｺﾞｼｯｸE"/>
        <a:cs typeface=""/>
      </a:majorFont>
      <a:minorFont>
        <a:latin typeface="Arial"/>
        <a:ea typeface="HGPｺﾞｼｯｸE"/>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ユーザー定義 15">
      <a:majorFont>
        <a:latin typeface="Arial"/>
        <a:ea typeface="HGPｺﾞｼｯｸE"/>
        <a:cs typeface=""/>
      </a:majorFont>
      <a:minorFont>
        <a:latin typeface="Arial"/>
        <a:ea typeface="HGPｺﾞｼｯｸ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ユーザー定義 14">
      <a:majorFont>
        <a:latin typeface="Arial"/>
        <a:ea typeface="HGPｺﾞｼｯｸE"/>
        <a:cs typeface=""/>
      </a:majorFont>
      <a:minorFont>
        <a:latin typeface="Arial"/>
        <a:ea typeface="HGPｺﾞｼｯｸ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7A217E08946B6C4B85EDC662FC36E188" ma:contentTypeVersion="1" ma:contentTypeDescription="新しいドキュメントを作成します。" ma:contentTypeScope="" ma:versionID="8a241f6a7f9aeaef788d7d62d57b1c4b">
  <xsd:schema xmlns:xsd="http://www.w3.org/2001/XMLSchema" xmlns:xs="http://www.w3.org/2001/XMLSchema" xmlns:p="http://schemas.microsoft.com/office/2006/metadata/properties" xmlns:ns2="8fe4d1f7-9dac-473b-bde5-951e1cbc35f9" targetNamespace="http://schemas.microsoft.com/office/2006/metadata/properties" ma:root="true" ma:fieldsID="807f183524838323c146851159054393" ns2:_="">
    <xsd:import namespace="8fe4d1f7-9dac-473b-bde5-951e1cbc35f9"/>
    <xsd:element name="properties">
      <xsd:complexType>
        <xsd:sequence>
          <xsd:element name="documentManagement">
            <xsd:complexType>
              <xsd:all>
                <xsd:element ref="ns2:_x8aac__x660e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e4d1f7-9dac-473b-bde5-951e1cbc35f9" elementFormDefault="qualified">
    <xsd:import namespace="http://schemas.microsoft.com/office/2006/documentManagement/types"/>
    <xsd:import namespace="http://schemas.microsoft.com/office/infopath/2007/PartnerControls"/>
    <xsd:element name="_x8aac__x660e_" ma:index="8" nillable="true" ma:displayName="説明" ma:internalName="_x8aac__x660e_">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x8aac__x660e_ xmlns="8fe4d1f7-9dac-473b-bde5-951e1cbc35f9" xsi:nil="true"/>
  </documentManagement>
</p:properties>
</file>

<file path=customXml/itemProps1.xml><?xml version="1.0" encoding="utf-8"?>
<ds:datastoreItem xmlns:ds="http://schemas.openxmlformats.org/officeDocument/2006/customXml" ds:itemID="{AE8FABEA-98C8-4EC0-B5D3-59CF3E7E0C06}"/>
</file>

<file path=customXml/itemProps2.xml><?xml version="1.0" encoding="utf-8"?>
<ds:datastoreItem xmlns:ds="http://schemas.openxmlformats.org/officeDocument/2006/customXml" ds:itemID="{91B50B90-19ED-4848-B69C-8DC88C79827C}"/>
</file>

<file path=customXml/itemProps3.xml><?xml version="1.0" encoding="utf-8"?>
<ds:datastoreItem xmlns:ds="http://schemas.openxmlformats.org/officeDocument/2006/customXml" ds:itemID="{AD7217FA-0208-4749-87E3-82E57DC6E338}"/>
</file>

<file path=docProps/app.xml><?xml version="1.0" encoding="utf-8"?>
<Properties xmlns="http://schemas.openxmlformats.org/officeDocument/2006/extended-properties" xmlns:vt="http://schemas.openxmlformats.org/officeDocument/2006/docPropsVTypes">
  <Template>Office Theme</Template>
  <TotalTime>0</TotalTime>
  <Words>2417</Words>
  <Application>Microsoft Office PowerPoint</Application>
  <PresentationFormat>画面に合わせる (4:3)</PresentationFormat>
  <Paragraphs>511</Paragraphs>
  <Slides>18</Slides>
  <Notes>10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18</vt:i4>
      </vt:variant>
    </vt:vector>
  </HeadingPairs>
  <TitlesOfParts>
    <vt:vector size="23" baseType="lpstr">
      <vt:lpstr>HGPｺﾞｼｯｸM</vt:lpstr>
      <vt:lpstr>Arial</vt:lpstr>
      <vt:lpstr>HGPｺﾞｼｯｸE</vt:lpstr>
      <vt:lpstr>HGP創英角ｺﾞｼｯｸUB</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2024-03-27T07:25:40Z</dcterms:created>
  <dcterms:modified xsi:type="dcterms:W3CDTF">2026-02-19T02:15:04Z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0x0101007A217E08946B6C4B85EDC662FC36E188</vt:lpwstr>
  </property>
</Properties>
</file>