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7199313" cy="9720263"/>
  <p:notesSz cx="6770688" cy="9902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1pPr>
    <a:lvl2pPr marL="483398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2pPr>
    <a:lvl3pPr marL="966795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3pPr>
    <a:lvl4pPr marL="1450193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4pPr>
    <a:lvl5pPr marL="1933590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5pPr>
    <a:lvl6pPr marL="2416988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6pPr>
    <a:lvl7pPr marL="2900385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7pPr>
    <a:lvl8pPr marL="3383783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8pPr>
    <a:lvl9pPr marL="3867180" algn="l" defTabSz="966795" rtl="0" eaLnBrk="1" latinLnBrk="0" hangingPunct="1">
      <a:defRPr kumimoji="1"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局" initials="東京局" lastIdx="2" clrIdx="0">
    <p:extLst>
      <p:ext uri="{19B8F6BF-5375-455C-9EA6-DF929625EA0E}">
        <p15:presenceInfo xmlns:p15="http://schemas.microsoft.com/office/powerpoint/2012/main" userId="東京局" providerId="None"/>
      </p:ext>
    </p:extLst>
  </p:cmAuthor>
  <p:cmAuthor id="2" name="参事官　シス企３　庄山" initials="N" lastIdx="1" clrIdx="1">
    <p:extLst>
      <p:ext uri="{19B8F6BF-5375-455C-9EA6-DF929625EA0E}">
        <p15:presenceInfo xmlns:p15="http://schemas.microsoft.com/office/powerpoint/2012/main" userId="参事官　シス企３　庄山" providerId="None"/>
      </p:ext>
    </p:extLst>
  </p:cmAuthor>
  <p:cmAuthor id="3" name="NtaAdministrator" initials="N" lastIdx="2" clrIdx="2">
    <p:extLst>
      <p:ext uri="{19B8F6BF-5375-455C-9EA6-DF929625EA0E}">
        <p15:presenceInfo xmlns:p15="http://schemas.microsoft.com/office/powerpoint/2012/main" userId="NtaAdministrator" providerId="None"/>
      </p:ext>
    </p:extLst>
  </p:cmAuthor>
  <p:cmAuthor id="4" name="調査課企画係" initials="N" lastIdx="4" clrIdx="3">
    <p:extLst>
      <p:ext uri="{19B8F6BF-5375-455C-9EA6-DF929625EA0E}">
        <p15:presenceInfo xmlns:p15="http://schemas.microsoft.com/office/powerpoint/2012/main" userId="調査課企画係" providerId="None"/>
      </p:ext>
    </p:extLst>
  </p:cmAuthor>
  <p:cmAuthor id="5" name="庁調査課企画係田辺" initials="T" lastIdx="2" clrIdx="4">
    <p:extLst>
      <p:ext uri="{19B8F6BF-5375-455C-9EA6-DF929625EA0E}">
        <p15:presenceInfo xmlns:p15="http://schemas.microsoft.com/office/powerpoint/2012/main" userId="庁調査課企画係田辺" providerId="None"/>
      </p:ext>
    </p:extLst>
  </p:cmAuthor>
  <p:cmAuthor id="6" name="庁調査課企画係" initials="T" lastIdx="14" clrIdx="5">
    <p:extLst>
      <p:ext uri="{19B8F6BF-5375-455C-9EA6-DF929625EA0E}">
        <p15:presenceInfo xmlns:p15="http://schemas.microsoft.com/office/powerpoint/2012/main" userId="庁調査課企画係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99"/>
    <a:srgbClr val="00CC00"/>
    <a:srgbClr val="0005C0"/>
    <a:srgbClr val="FF0066"/>
    <a:srgbClr val="FF9900"/>
    <a:srgbClr val="FF9933"/>
    <a:srgbClr val="FF7C80"/>
    <a:srgbClr val="FF99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8" autoAdjust="0"/>
    <p:restoredTop sz="94660"/>
  </p:normalViewPr>
  <p:slideViewPr>
    <p:cSldViewPr snapToGrid="0">
      <p:cViewPr varScale="1">
        <p:scale>
          <a:sx n="92" d="100"/>
          <a:sy n="92" d="100"/>
        </p:scale>
        <p:origin x="29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23AF53A-0E1E-44AF-AD24-27DF231117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1"/>
            <a:ext cx="2933754" cy="496644"/>
          </a:xfrm>
          <a:prstGeom prst="rect">
            <a:avLst/>
          </a:prstGeom>
        </p:spPr>
        <p:txBody>
          <a:bodyPr vert="horz" lIns="91015" tIns="45508" rIns="91015" bIns="45508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別添１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B5180B7-358E-4652-AE4A-4A9F208B29B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35358" y="1"/>
            <a:ext cx="2933754" cy="496644"/>
          </a:xfrm>
          <a:prstGeom prst="rect">
            <a:avLst/>
          </a:prstGeom>
        </p:spPr>
        <p:txBody>
          <a:bodyPr vert="horz" lIns="91015" tIns="45508" rIns="91015" bIns="45508" rtlCol="0"/>
          <a:lstStyle>
            <a:lvl1pPr algn="r">
              <a:defRPr sz="1200"/>
            </a:lvl1pPr>
          </a:lstStyle>
          <a:p>
            <a:fld id="{6FA2F2FA-7A3E-44EA-A37F-E0EED0219AFB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330663-4E83-4F3C-86C4-F474F3A850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406184"/>
            <a:ext cx="2933754" cy="496644"/>
          </a:xfrm>
          <a:prstGeom prst="rect">
            <a:avLst/>
          </a:prstGeom>
        </p:spPr>
        <p:txBody>
          <a:bodyPr vert="horz" lIns="91015" tIns="45508" rIns="91015" bIns="455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ECF6DF-19D6-4C7F-B30B-7329E49EAB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5358" y="9406184"/>
            <a:ext cx="2933754" cy="496644"/>
          </a:xfrm>
          <a:prstGeom prst="rect">
            <a:avLst/>
          </a:prstGeom>
        </p:spPr>
        <p:txBody>
          <a:bodyPr vert="horz" lIns="91015" tIns="45508" rIns="91015" bIns="45508" rtlCol="0" anchor="b"/>
          <a:lstStyle>
            <a:lvl1pPr algn="r">
              <a:defRPr sz="1200"/>
            </a:lvl1pPr>
          </a:lstStyle>
          <a:p>
            <a:fld id="{ABC8253A-CA92-402F-9B2A-05943EE0B6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7426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0" y="1"/>
            <a:ext cx="2934550" cy="497133"/>
          </a:xfrm>
          <a:prstGeom prst="rect">
            <a:avLst/>
          </a:prstGeom>
        </p:spPr>
        <p:txBody>
          <a:bodyPr vert="horz" lIns="91748" tIns="45876" rIns="91748" bIns="45876" rtlCol="0"/>
          <a:lstStyle>
            <a:lvl1pPr algn="l">
              <a:defRPr sz="1100"/>
            </a:lvl1pPr>
          </a:lstStyle>
          <a:p>
            <a:r>
              <a:rPr kumimoji="1" lang="ja-JP" altLang="en-US"/>
              <a:t>別添１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4546" y="1"/>
            <a:ext cx="2934549" cy="497133"/>
          </a:xfrm>
          <a:prstGeom prst="rect">
            <a:avLst/>
          </a:prstGeom>
        </p:spPr>
        <p:txBody>
          <a:bodyPr vert="horz" lIns="91748" tIns="45876" rIns="91748" bIns="45876" rtlCol="0"/>
          <a:lstStyle>
            <a:lvl1pPr algn="r">
              <a:defRPr sz="1100"/>
            </a:lvl1pPr>
          </a:lstStyle>
          <a:p>
            <a:fld id="{9F5BEDD6-BD26-41BF-88E6-91C28ACD1C3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7888" y="1238250"/>
            <a:ext cx="2474912" cy="3341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8" tIns="45876" rIns="91748" bIns="458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6600" y="4765789"/>
            <a:ext cx="5417508" cy="3898987"/>
          </a:xfrm>
          <a:prstGeom prst="rect">
            <a:avLst/>
          </a:prstGeom>
        </p:spPr>
        <p:txBody>
          <a:bodyPr vert="horz" lIns="91748" tIns="45876" rIns="91748" bIns="458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0" y="9405695"/>
            <a:ext cx="2934550" cy="497133"/>
          </a:xfrm>
          <a:prstGeom prst="rect">
            <a:avLst/>
          </a:prstGeom>
        </p:spPr>
        <p:txBody>
          <a:bodyPr vert="horz" lIns="91748" tIns="45876" rIns="91748" bIns="4587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4546" y="9405695"/>
            <a:ext cx="2934549" cy="497133"/>
          </a:xfrm>
          <a:prstGeom prst="rect">
            <a:avLst/>
          </a:prstGeom>
        </p:spPr>
        <p:txBody>
          <a:bodyPr vert="horz" lIns="91748" tIns="45876" rIns="91748" bIns="45876" rtlCol="0" anchor="b"/>
          <a:lstStyle>
            <a:lvl1pPr algn="r">
              <a:defRPr sz="1100"/>
            </a:lvl1pPr>
          </a:lstStyle>
          <a:p>
            <a:fld id="{4C85D342-4197-4876-8A48-80728DE01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17681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590794"/>
            <a:ext cx="6119416" cy="3384092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105390"/>
            <a:ext cx="5399485" cy="23468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68" indent="0" algn="ctr">
              <a:buNone/>
              <a:defRPr sz="1575"/>
            </a:lvl2pPr>
            <a:lvl3pPr marL="719935" indent="0" algn="ctr">
              <a:buNone/>
              <a:defRPr sz="1417"/>
            </a:lvl3pPr>
            <a:lvl4pPr marL="1079904" indent="0" algn="ctr">
              <a:buNone/>
              <a:defRPr sz="1260"/>
            </a:lvl4pPr>
            <a:lvl5pPr marL="1439871" indent="0" algn="ctr">
              <a:buNone/>
              <a:defRPr sz="1260"/>
            </a:lvl5pPr>
            <a:lvl6pPr marL="1799839" indent="0" algn="ctr">
              <a:buNone/>
              <a:defRPr sz="1260"/>
            </a:lvl6pPr>
            <a:lvl7pPr marL="2159806" indent="0" algn="ctr">
              <a:buNone/>
              <a:defRPr sz="1260"/>
            </a:lvl7pPr>
            <a:lvl8pPr marL="2519774" indent="0" algn="ctr">
              <a:buNone/>
              <a:defRPr sz="1260"/>
            </a:lvl8pPr>
            <a:lvl9pPr marL="2879742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63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17514"/>
            <a:ext cx="1552352" cy="823747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4" y="517514"/>
            <a:ext cx="4567064" cy="823747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97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5" y="2423318"/>
            <a:ext cx="6209407" cy="4043359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5" y="6504930"/>
            <a:ext cx="6209407" cy="212630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68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35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90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7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839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806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77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742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9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587570"/>
            <a:ext cx="3059708" cy="616741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587570"/>
            <a:ext cx="3059708" cy="616741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22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3" y="517517"/>
            <a:ext cx="6209407" cy="18788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382816"/>
            <a:ext cx="3045646" cy="116778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68" indent="0">
              <a:buNone/>
              <a:defRPr sz="1575" b="1"/>
            </a:lvl2pPr>
            <a:lvl3pPr marL="719935" indent="0">
              <a:buNone/>
              <a:defRPr sz="1417" b="1"/>
            </a:lvl3pPr>
            <a:lvl4pPr marL="1079904" indent="0">
              <a:buNone/>
              <a:defRPr sz="1260" b="1"/>
            </a:lvl4pPr>
            <a:lvl5pPr marL="1439871" indent="0">
              <a:buNone/>
              <a:defRPr sz="1260" b="1"/>
            </a:lvl5pPr>
            <a:lvl6pPr marL="1799839" indent="0">
              <a:buNone/>
              <a:defRPr sz="1260" b="1"/>
            </a:lvl6pPr>
            <a:lvl7pPr marL="2159806" indent="0">
              <a:buNone/>
              <a:defRPr sz="1260" b="1"/>
            </a:lvl7pPr>
            <a:lvl8pPr marL="2519774" indent="0">
              <a:buNone/>
              <a:defRPr sz="1260" b="1"/>
            </a:lvl8pPr>
            <a:lvl9pPr marL="2879742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550596"/>
            <a:ext cx="3045646" cy="52223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1" y="2382816"/>
            <a:ext cx="3060647" cy="116778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68" indent="0">
              <a:buNone/>
              <a:defRPr sz="1575" b="1"/>
            </a:lvl2pPr>
            <a:lvl3pPr marL="719935" indent="0">
              <a:buNone/>
              <a:defRPr sz="1417" b="1"/>
            </a:lvl3pPr>
            <a:lvl4pPr marL="1079904" indent="0">
              <a:buNone/>
              <a:defRPr sz="1260" b="1"/>
            </a:lvl4pPr>
            <a:lvl5pPr marL="1439871" indent="0">
              <a:buNone/>
              <a:defRPr sz="1260" b="1"/>
            </a:lvl5pPr>
            <a:lvl6pPr marL="1799839" indent="0">
              <a:buNone/>
              <a:defRPr sz="1260" b="1"/>
            </a:lvl6pPr>
            <a:lvl7pPr marL="2159806" indent="0">
              <a:buNone/>
              <a:defRPr sz="1260" b="1"/>
            </a:lvl7pPr>
            <a:lvl8pPr marL="2519774" indent="0">
              <a:buNone/>
              <a:defRPr sz="1260" b="1"/>
            </a:lvl8pPr>
            <a:lvl9pPr marL="2879742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1" y="3550596"/>
            <a:ext cx="3060647" cy="52223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15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59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26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48019"/>
            <a:ext cx="2321966" cy="2268061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399541"/>
            <a:ext cx="3644652" cy="6907687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916080"/>
            <a:ext cx="2321966" cy="5402397"/>
          </a:xfrm>
        </p:spPr>
        <p:txBody>
          <a:bodyPr/>
          <a:lstStyle>
            <a:lvl1pPr marL="0" indent="0">
              <a:buNone/>
              <a:defRPr sz="1260"/>
            </a:lvl1pPr>
            <a:lvl2pPr marL="359968" indent="0">
              <a:buNone/>
              <a:defRPr sz="1102"/>
            </a:lvl2pPr>
            <a:lvl3pPr marL="719935" indent="0">
              <a:buNone/>
              <a:defRPr sz="945"/>
            </a:lvl3pPr>
            <a:lvl4pPr marL="1079904" indent="0">
              <a:buNone/>
              <a:defRPr sz="787"/>
            </a:lvl4pPr>
            <a:lvl5pPr marL="1439871" indent="0">
              <a:buNone/>
              <a:defRPr sz="787"/>
            </a:lvl5pPr>
            <a:lvl6pPr marL="1799839" indent="0">
              <a:buNone/>
              <a:defRPr sz="787"/>
            </a:lvl6pPr>
            <a:lvl7pPr marL="2159806" indent="0">
              <a:buNone/>
              <a:defRPr sz="787"/>
            </a:lvl7pPr>
            <a:lvl8pPr marL="2519774" indent="0">
              <a:buNone/>
              <a:defRPr sz="787"/>
            </a:lvl8pPr>
            <a:lvl9pPr marL="2879742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17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48019"/>
            <a:ext cx="2321966" cy="2268061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399541"/>
            <a:ext cx="3644652" cy="6907687"/>
          </a:xfrm>
        </p:spPr>
        <p:txBody>
          <a:bodyPr anchor="t"/>
          <a:lstStyle>
            <a:lvl1pPr marL="0" indent="0">
              <a:buNone/>
              <a:defRPr sz="2520"/>
            </a:lvl1pPr>
            <a:lvl2pPr marL="359968" indent="0">
              <a:buNone/>
              <a:defRPr sz="2205"/>
            </a:lvl2pPr>
            <a:lvl3pPr marL="719935" indent="0">
              <a:buNone/>
              <a:defRPr sz="1890"/>
            </a:lvl3pPr>
            <a:lvl4pPr marL="1079904" indent="0">
              <a:buNone/>
              <a:defRPr sz="1575"/>
            </a:lvl4pPr>
            <a:lvl5pPr marL="1439871" indent="0">
              <a:buNone/>
              <a:defRPr sz="1575"/>
            </a:lvl5pPr>
            <a:lvl6pPr marL="1799839" indent="0">
              <a:buNone/>
              <a:defRPr sz="1575"/>
            </a:lvl6pPr>
            <a:lvl7pPr marL="2159806" indent="0">
              <a:buNone/>
              <a:defRPr sz="1575"/>
            </a:lvl7pPr>
            <a:lvl8pPr marL="2519774" indent="0">
              <a:buNone/>
              <a:defRPr sz="1575"/>
            </a:lvl8pPr>
            <a:lvl9pPr marL="2879742" indent="0">
              <a:buNone/>
              <a:defRPr sz="157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916080"/>
            <a:ext cx="2321966" cy="5402397"/>
          </a:xfrm>
        </p:spPr>
        <p:txBody>
          <a:bodyPr/>
          <a:lstStyle>
            <a:lvl1pPr marL="0" indent="0">
              <a:buNone/>
              <a:defRPr sz="1260"/>
            </a:lvl1pPr>
            <a:lvl2pPr marL="359968" indent="0">
              <a:buNone/>
              <a:defRPr sz="1102"/>
            </a:lvl2pPr>
            <a:lvl3pPr marL="719935" indent="0">
              <a:buNone/>
              <a:defRPr sz="945"/>
            </a:lvl3pPr>
            <a:lvl4pPr marL="1079904" indent="0">
              <a:buNone/>
              <a:defRPr sz="787"/>
            </a:lvl4pPr>
            <a:lvl5pPr marL="1439871" indent="0">
              <a:buNone/>
              <a:defRPr sz="787"/>
            </a:lvl5pPr>
            <a:lvl6pPr marL="1799839" indent="0">
              <a:buNone/>
              <a:defRPr sz="787"/>
            </a:lvl6pPr>
            <a:lvl7pPr marL="2159806" indent="0">
              <a:buNone/>
              <a:defRPr sz="787"/>
            </a:lvl7pPr>
            <a:lvl8pPr marL="2519774" indent="0">
              <a:buNone/>
              <a:defRPr sz="787"/>
            </a:lvl8pPr>
            <a:lvl9pPr marL="2879742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08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4" y="517517"/>
            <a:ext cx="6209407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4" y="2587570"/>
            <a:ext cx="6209407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4" y="9009247"/>
            <a:ext cx="161984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C8798-D61F-4326-B560-635E514AFC7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4" y="9009247"/>
            <a:ext cx="2429768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6" y="9009247"/>
            <a:ext cx="161984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217DB-00E8-4CC1-9B92-BCD5F61A6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58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9935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84" indent="-179984" algn="l" defTabSz="719935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39951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919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87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855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823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790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758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726" indent="-179984" algn="l" defTabSz="719935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68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35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904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71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839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806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774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742" algn="l" defTabSz="719935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hyperlink" Target="https://www.e-tax.nta.go.jp/download/e-taxSoftDownLoad.htm" TargetMode="External"/><Relationship Id="rId2" Type="http://schemas.openxmlformats.org/officeDocument/2006/relationships/hyperlink" Target="https://www.e-tax.nta.go.jp/tetsuzuki/chousa_manual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6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トライプ矢印 59"/>
          <p:cNvSpPr/>
          <p:nvPr/>
        </p:nvSpPr>
        <p:spPr>
          <a:xfrm>
            <a:off x="1894646" y="3091570"/>
            <a:ext cx="3624299" cy="540000"/>
          </a:xfrm>
          <a:prstGeom prst="stripedRightArrow">
            <a:avLst/>
          </a:prstGeom>
          <a:gradFill>
            <a:gsLst>
              <a:gs pos="89000">
                <a:srgbClr val="72A4D1"/>
              </a:gs>
              <a:gs pos="100000">
                <a:srgbClr val="0070C0"/>
              </a:gs>
              <a:gs pos="73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0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57A17402-435B-4BB9-9FE1-E83CD6A0D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272" y="2494251"/>
            <a:ext cx="1649051" cy="9936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7" name="図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5" y="2847735"/>
            <a:ext cx="1476001" cy="1117651"/>
          </a:xfrm>
          <a:prstGeom prst="rect">
            <a:avLst/>
          </a:prstGeom>
          <a:ln w="6350">
            <a:noFill/>
          </a:ln>
        </p:spPr>
      </p:pic>
      <p:sp>
        <p:nvSpPr>
          <p:cNvPr id="84" name="角丸四角形 83"/>
          <p:cNvSpPr/>
          <p:nvPr/>
        </p:nvSpPr>
        <p:spPr>
          <a:xfrm>
            <a:off x="5384385" y="4023451"/>
            <a:ext cx="1476000" cy="28800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国税局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418646" y="3992991"/>
            <a:ext cx="1476000" cy="28800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提出者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AFF8963-91E8-462A-8C22-0403A8B9B0E6}"/>
              </a:ext>
            </a:extLst>
          </p:cNvPr>
          <p:cNvGrpSpPr/>
          <p:nvPr/>
        </p:nvGrpSpPr>
        <p:grpSpPr>
          <a:xfrm>
            <a:off x="2864540" y="2678790"/>
            <a:ext cx="1193905" cy="1420421"/>
            <a:chOff x="3464026" y="3445114"/>
            <a:chExt cx="969365" cy="1095484"/>
          </a:xfrm>
        </p:grpSpPr>
        <p:sp>
          <p:nvSpPr>
            <p:cNvPr id="3" name="正方形/長方形 2"/>
            <p:cNvSpPr/>
            <p:nvPr/>
          </p:nvSpPr>
          <p:spPr>
            <a:xfrm>
              <a:off x="3503098" y="3445114"/>
              <a:ext cx="930293" cy="109548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66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903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ｚ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464026" y="3454909"/>
              <a:ext cx="96936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66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</a:p>
            <a:p>
              <a:pPr marL="0" marR="0" lvl="0" indent="0" algn="l" defTabSz="9667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,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・</a:t>
              </a:r>
            </a:p>
          </p:txBody>
        </p:sp>
      </p:grpSp>
      <p:sp>
        <p:nvSpPr>
          <p:cNvPr id="56" name="フローチャート: 端子 55"/>
          <p:cNvSpPr/>
          <p:nvPr/>
        </p:nvSpPr>
        <p:spPr>
          <a:xfrm>
            <a:off x="3483434" y="3962878"/>
            <a:ext cx="721601" cy="279493"/>
          </a:xfrm>
          <a:prstGeom prst="flowChartTerminator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CSV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2106104" y="3759682"/>
            <a:ext cx="1323643" cy="564401"/>
          </a:xfrm>
          <a:prstGeom prst="wedgeRoundRectCallout">
            <a:avLst>
              <a:gd name="adj1" fmla="val -65055"/>
              <a:gd name="adj2" fmla="val -50619"/>
              <a:gd name="adj3" fmla="val 16667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e-Tax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でスムーズに提出♪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49100" y="2094113"/>
            <a:ext cx="1867823" cy="304050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ご利用のイメージ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349100" y="462194"/>
            <a:ext cx="6511285" cy="684000"/>
          </a:xfrm>
          <a:prstGeom prst="roundRect">
            <a:avLst>
              <a:gd name="adj" fmla="val 22237"/>
            </a:avLst>
          </a:prstGeom>
          <a:solidFill>
            <a:srgbClr val="00B050"/>
          </a:solidFill>
          <a:ln w="66675" cmpd="dbl">
            <a:noFill/>
            <a:prstDash val="solid"/>
            <a:miter lim="800000"/>
            <a:headEnd/>
            <a:tailEnd/>
          </a:ln>
          <a:extLst/>
        </p:spPr>
        <p:txBody>
          <a:bodyPr vert="horz" wrap="square" lIns="74295" tIns="72000" rIns="74295" bIns="10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6679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一般取引資料せんの</a:t>
            </a:r>
            <a:r>
              <a:rPr kumimoji="0" lang="en-US" altLang="ja-JP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による提出のご案内</a:t>
            </a:r>
            <a:endParaRPr kumimoji="0" lang="en-US" altLang="ja-JP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074196" y="3553069"/>
            <a:ext cx="72768" cy="169277"/>
          </a:xfrm>
          <a:prstGeom prst="rect">
            <a:avLst/>
          </a:prstGeom>
          <a:noFill/>
          <a:ln>
            <a:noFill/>
          </a:ln>
        </p:spPr>
        <p:txBody>
          <a:bodyPr wrap="none" lIns="36000" tIns="0" rIns="36000" bIns="0" rtlCol="0">
            <a:spAutoFit/>
          </a:bodyPr>
          <a:lstStyle/>
          <a:p>
            <a:pPr marL="0" marR="0" lvl="0" indent="0" algn="l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-15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9" name="フレーム 48"/>
          <p:cNvSpPr/>
          <p:nvPr/>
        </p:nvSpPr>
        <p:spPr>
          <a:xfrm>
            <a:off x="1" y="0"/>
            <a:ext cx="7199314" cy="9720265"/>
          </a:xfrm>
          <a:prstGeom prst="frame">
            <a:avLst>
              <a:gd name="adj1" fmla="val 3133"/>
            </a:avLst>
          </a:prstGeom>
          <a:solidFill>
            <a:srgbClr val="99FF33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0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13709" y="2718042"/>
            <a:ext cx="190671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e-Tax</a:t>
            </a:r>
            <a:r>
              <a:rPr kumimoji="1" lang="ja-JP" altLang="en-US" sz="24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で提出</a:t>
            </a:r>
          </a:p>
        </p:txBody>
      </p:sp>
      <p:sp>
        <p:nvSpPr>
          <p:cNvPr id="13" name="フローチャート: 端子 12"/>
          <p:cNvSpPr/>
          <p:nvPr/>
        </p:nvSpPr>
        <p:spPr>
          <a:xfrm>
            <a:off x="2171320" y="3380230"/>
            <a:ext cx="617886" cy="274292"/>
          </a:xfrm>
          <a:prstGeom prst="flowChartTerminator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PDF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BB8A2D7-FF68-4DD1-8275-31C1F2F8F4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28" y="1284645"/>
            <a:ext cx="980260" cy="735195"/>
          </a:xfrm>
          <a:prstGeom prst="rect">
            <a:avLst/>
          </a:prstGeom>
        </p:spPr>
      </p:pic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D2FD1A94-EE20-4E98-95D3-9A6B87DCE3EE}"/>
              </a:ext>
            </a:extLst>
          </p:cNvPr>
          <p:cNvSpPr/>
          <p:nvPr/>
        </p:nvSpPr>
        <p:spPr>
          <a:xfrm>
            <a:off x="1227789" y="1230121"/>
            <a:ext cx="5606600" cy="702242"/>
          </a:xfrm>
          <a:prstGeom prst="wedgeRoundRectCallout">
            <a:avLst>
              <a:gd name="adj1" fmla="val -51623"/>
              <a:gd name="adj2" fmla="val 1905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一般取引資料せん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（売上、仕入、費用及びリベート等に関する資料）について、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による提出が可能となりました。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光ディスクの準備が不要な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e-Tax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ご利用ください。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7" name="Picture 948" descr="a2-a008">
            <a:extLst>
              <a:ext uri="{FF2B5EF4-FFF2-40B4-BE49-F238E27FC236}">
                <a16:creationId xmlns:a16="http://schemas.microsoft.com/office/drawing/2014/main" id="{A278499D-144E-408C-B770-089D38E16EC2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605" y="2678791"/>
            <a:ext cx="1031777" cy="1262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538EF08-B7D2-4D79-9A8A-12BE852C12D4}"/>
              </a:ext>
            </a:extLst>
          </p:cNvPr>
          <p:cNvSpPr/>
          <p:nvPr/>
        </p:nvSpPr>
        <p:spPr>
          <a:xfrm>
            <a:off x="2374678" y="9440911"/>
            <a:ext cx="2328673" cy="351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  <a:ea typeface="ＭＳ Ｐゴシック" panose="020B0600070205080204" pitchFamily="50" charset="-128"/>
              </a:rPr>
              <a:t>札幌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国税局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DEE2F68-E6BE-4AB4-BB7D-DB8D98EF1E78}"/>
              </a:ext>
            </a:extLst>
          </p:cNvPr>
          <p:cNvGrpSpPr/>
          <p:nvPr/>
        </p:nvGrpSpPr>
        <p:grpSpPr>
          <a:xfrm>
            <a:off x="286056" y="6393219"/>
            <a:ext cx="6627202" cy="2923152"/>
            <a:chOff x="291409" y="4428687"/>
            <a:chExt cx="6627202" cy="2923152"/>
          </a:xfrm>
        </p:grpSpPr>
        <p:sp>
          <p:nvSpPr>
            <p:cNvPr id="57" name="Rectangle 8">
              <a:extLst>
                <a:ext uri="{FF2B5EF4-FFF2-40B4-BE49-F238E27FC236}">
                  <a16:creationId xmlns:a16="http://schemas.microsoft.com/office/drawing/2014/main" id="{A307F63F-62C9-44CE-87C6-052103FD0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409" y="4818022"/>
              <a:ext cx="6627202" cy="2533817"/>
            </a:xfrm>
            <a:prstGeom prst="roundRect">
              <a:avLst>
                <a:gd name="adj" fmla="val 7993"/>
              </a:avLst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10800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e-Tax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提出の際は、以下の提出先税務署及び提出先調査部門等番号が必要となります。</a:t>
              </a:r>
              <a:endPara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裏面</a:t>
              </a: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のリンク先から「</a:t>
              </a:r>
              <a:r>
                <a:rPr kumimoji="0" lang="en-US" altLang="ja-JP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e-Tax</a:t>
              </a:r>
              <a:r>
                <a:rPr kumimoji="0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による調査関係書類提出マニュアル」を参照して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ください。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endParaRPr kumimoji="1" lang="en-US" altLang="ja-JP" sz="190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ja-JP" sz="190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入力誤りにご注意ください。「提出先調査部門等番号」に誤りがあった場合、再送信を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3991" marR="0" lvl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お願いすることがあります。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1" lang="ja-JP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上記「提出先調査部門等番号」は、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一般取引資料</a:t>
              </a:r>
              <a:r>
                <a:rPr kumimoji="1" lang="ja-JP" altLang="en-US" sz="12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せんの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提出専用番号ですので、他の書</a:t>
              </a:r>
              <a:endPara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3991" marR="0" lvl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ja-JP" sz="12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類等の提出には使用しないでくだ</a:t>
              </a:r>
              <a:r>
                <a:rPr kumimoji="1" lang="ja-JP" altLang="ja-JP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さい。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25" name="Rectangle 2"/>
            <p:cNvSpPr>
              <a:spLocks noChangeArrowheads="1"/>
            </p:cNvSpPr>
            <p:nvPr/>
          </p:nvSpPr>
          <p:spPr bwMode="auto">
            <a:xfrm>
              <a:off x="402707" y="4428687"/>
              <a:ext cx="5228837" cy="457547"/>
            </a:xfrm>
            <a:prstGeom prst="roundRect">
              <a:avLst/>
            </a:prstGeom>
            <a:solidFill>
              <a:srgbClr val="00B050"/>
            </a:solidFill>
            <a:ln w="66675" cmpd="dbl">
              <a:noFill/>
              <a:prstDash val="solid"/>
              <a:miter lim="800000"/>
              <a:headEnd/>
              <a:tailEnd/>
            </a:ln>
            <a:extLst/>
          </p:spPr>
          <p:txBody>
            <a:bodyPr vert="horz" wrap="square" lIns="74295" tIns="72000" rIns="74295" bIns="10800" numCol="1" anchor="ctr" anchorCtr="0" compatLnSpc="1">
              <a:prstTxWarp prst="textNoShape">
                <a:avLst/>
              </a:prstTxWarp>
            </a:bodyPr>
            <a:lstStyle/>
            <a:p>
              <a:pPr marL="360014" marR="0" lvl="0" indent="-288012" algn="l" defTabSz="9144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一般取引資料</a:t>
              </a:r>
              <a:r>
                <a:rPr kumimoji="0" lang="ja-JP" alt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せんの</a:t>
              </a:r>
              <a:r>
                <a:rPr kumimoji="0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提出先調査部門等番号</a:t>
              </a:r>
              <a:endPara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29BD2ED-5080-440D-A2BA-CF1B0EEF252F}"/>
              </a:ext>
            </a:extLst>
          </p:cNvPr>
          <p:cNvGrpSpPr/>
          <p:nvPr/>
        </p:nvGrpSpPr>
        <p:grpSpPr>
          <a:xfrm>
            <a:off x="286055" y="4532834"/>
            <a:ext cx="6627202" cy="1679039"/>
            <a:chOff x="317364" y="8168057"/>
            <a:chExt cx="6627202" cy="1679039"/>
          </a:xfrm>
        </p:grpSpPr>
        <p:sp>
          <p:nvSpPr>
            <p:cNvPr id="50" name="Rectangle 8">
              <a:extLst>
                <a:ext uri="{FF2B5EF4-FFF2-40B4-BE49-F238E27FC236}">
                  <a16:creationId xmlns:a16="http://schemas.microsoft.com/office/drawing/2014/main" id="{ABDFEFF0-557D-4F9B-B736-EA2FD8D4C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364" y="8443528"/>
              <a:ext cx="6627202" cy="1403568"/>
            </a:xfrm>
            <a:prstGeom prst="roundRect">
              <a:avLst>
                <a:gd name="adj" fmla="val 7993"/>
              </a:avLst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CSV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形式データ又はイメージデータ（</a:t>
              </a: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PDF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形式）での提出が可能です。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0" lang="en-US" altLang="ja-JP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e-Tax</a:t>
              </a:r>
              <a:r>
                <a:rPr kumimoji="0" lang="ja-JP" altLang="en-US" sz="14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を利用している方であれば、法人・個人を問わずご利用いただけます。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税理士の方による代理送信も可能です。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360000" marR="0" lvl="0" indent="-216009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anose="05000000000000000000" pitchFamily="2" charset="2"/>
                <a:buChar char="Ø"/>
                <a:tabLst/>
                <a:defRPr/>
              </a:pP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電子委任状を利用することで、法人の代表者以外の方（代表者から委任を受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3991" marR="0" lvl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kumimoji="0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</a:t>
              </a:r>
              <a:r>
                <a: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けた役員や経理担当者の方）が送信することも可能です。</a:t>
              </a:r>
              <a:endPara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21" name="Rectangle 2"/>
            <p:cNvSpPr>
              <a:spLocks noChangeArrowheads="1"/>
            </p:cNvSpPr>
            <p:nvPr/>
          </p:nvSpPr>
          <p:spPr bwMode="auto">
            <a:xfrm>
              <a:off x="426570" y="8168057"/>
              <a:ext cx="5198207" cy="458311"/>
            </a:xfrm>
            <a:prstGeom prst="roundRect">
              <a:avLst/>
            </a:prstGeom>
            <a:solidFill>
              <a:srgbClr val="00B050"/>
            </a:solidFill>
            <a:ln w="66675" cmpd="dbl">
              <a:noFill/>
              <a:prstDash val="solid"/>
              <a:miter lim="800000"/>
              <a:headEnd/>
              <a:tailEnd/>
            </a:ln>
            <a:extLst/>
          </p:spPr>
          <p:txBody>
            <a:bodyPr vert="horz" wrap="square" lIns="74295" tIns="72000" rIns="74295" bIns="10800" numCol="1" anchor="ctr" anchorCtr="0" compatLnSpc="1">
              <a:prstTxWarp prst="textNoShape">
                <a:avLst/>
              </a:prstTxWarp>
            </a:bodyPr>
            <a:lstStyle/>
            <a:p>
              <a:pPr marL="360014" marR="0" lvl="0" indent="-288012" algn="l" defTabSz="9144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一般取引資料せんの</a:t>
              </a:r>
              <a:r>
                <a:rPr kumimoji="0" lang="en-US" altLang="ja-JP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e-Tax</a:t>
              </a:r>
              <a:r>
                <a:rPr kumimoji="0" lang="ja-JP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による提出とは</a:t>
              </a:r>
              <a:endPara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4" name="Group 4">
            <a:extLst>
              <a:ext uri="{FF2B5EF4-FFF2-40B4-BE49-F238E27FC236}">
                <a16:creationId xmlns:a16="http://schemas.microsoft.com/office/drawing/2014/main" id="{138D7F7E-AE3E-40FC-9CCA-C2177FC5CD8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67435" y="7369450"/>
            <a:ext cx="6316663" cy="1233488"/>
            <a:chOff x="273" y="4674"/>
            <a:chExt cx="3979" cy="777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C8D8B193-AC5A-4CAB-AFEA-D52595D3017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9" y="4718"/>
              <a:ext cx="3870" cy="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6A04777F-A182-4638-9038-FABBD5DED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" y="4771"/>
              <a:ext cx="38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提出先税務署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BF6AE9A7-1BF3-499E-AE6E-18FE321FA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" y="5098"/>
              <a:ext cx="57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提出先調査部門等番号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6868420B-5229-474E-A275-E093366A7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8">
              <a:extLst>
                <a:ext uri="{FF2B5EF4-FFF2-40B4-BE49-F238E27FC236}">
                  <a16:creationId xmlns:a16="http://schemas.microsoft.com/office/drawing/2014/main" id="{B1153082-F7C2-40D9-931E-AABA7DBDE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E53CBCC5-7147-46BB-9FD6-4ACA09D6E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426A8006-43FB-48A7-8FC6-3FD0CBD7A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4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9A5B8D79-8C25-49CC-9149-7DBF0AC32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1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D803AC52-F554-474F-ADFB-10AD82E80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7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3">
              <a:extLst>
                <a:ext uri="{FF2B5EF4-FFF2-40B4-BE49-F238E27FC236}">
                  <a16:creationId xmlns:a16="http://schemas.microsoft.com/office/drawing/2014/main" id="{994578CD-3CE5-4B80-AA72-E5959CFA6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4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4">
              <a:extLst>
                <a:ext uri="{FF2B5EF4-FFF2-40B4-BE49-F238E27FC236}">
                  <a16:creationId xmlns:a16="http://schemas.microsoft.com/office/drawing/2014/main" id="{1933C151-EAEB-44DB-9F9E-4DC942FFFE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0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5">
              <a:extLst>
                <a:ext uri="{FF2B5EF4-FFF2-40B4-BE49-F238E27FC236}">
                  <a16:creationId xmlns:a16="http://schemas.microsoft.com/office/drawing/2014/main" id="{B30A66C7-52DD-4FFC-97E2-D3C325A24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" y="5057"/>
              <a:ext cx="325" cy="3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24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0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16">
              <a:extLst>
                <a:ext uri="{FF2B5EF4-FFF2-40B4-BE49-F238E27FC236}">
                  <a16:creationId xmlns:a16="http://schemas.microsoft.com/office/drawing/2014/main" id="{1CF49EA9-5B9D-40A0-8E22-AB088C8A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1" y="4752"/>
              <a:ext cx="8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2860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743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200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657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2200" b="1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札幌</a:t>
              </a:r>
              <a:r>
                <a:rPr kumimoji="0" lang="ja-JP" altLang="ja-JP" sz="2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メイリオ" panose="020B0604030504040204" pitchFamily="50" charset="-128"/>
                  <a:ea typeface="メイリオ" panose="020B0604030504040204" pitchFamily="50" charset="-128"/>
                </a:rPr>
                <a:t>国税局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17">
              <a:extLst>
                <a:ext uri="{FF2B5EF4-FFF2-40B4-BE49-F238E27FC236}">
                  <a16:creationId xmlns:a16="http://schemas.microsoft.com/office/drawing/2014/main" id="{6DD18BA4-7862-45D3-BE5F-A259BD909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" y="4674"/>
              <a:ext cx="12" cy="666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18">
              <a:extLst>
                <a:ext uri="{FF2B5EF4-FFF2-40B4-BE49-F238E27FC236}">
                  <a16:creationId xmlns:a16="http://schemas.microsoft.com/office/drawing/2014/main" id="{61B9E359-9105-4A81-A982-C6174AE8E2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5" y="4686"/>
              <a:ext cx="0" cy="642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Rectangle 19">
              <a:extLst>
                <a:ext uri="{FF2B5EF4-FFF2-40B4-BE49-F238E27FC236}">
                  <a16:creationId xmlns:a16="http://schemas.microsoft.com/office/drawing/2014/main" id="{38396E43-CEDB-46A9-9E20-A611A540C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5" y="4686"/>
              <a:ext cx="6" cy="642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Rectangle 20">
              <a:extLst>
                <a:ext uri="{FF2B5EF4-FFF2-40B4-BE49-F238E27FC236}">
                  <a16:creationId xmlns:a16="http://schemas.microsoft.com/office/drawing/2014/main" id="{8011B55E-52DA-4085-920E-E04ED1C22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7" y="4686"/>
              <a:ext cx="12" cy="654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Line 21">
              <a:extLst>
                <a:ext uri="{FF2B5EF4-FFF2-40B4-BE49-F238E27FC236}">
                  <a16:creationId xmlns:a16="http://schemas.microsoft.com/office/drawing/2014/main" id="{7F2F9686-34A0-4A77-BFB4-58142CECCF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91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22">
              <a:extLst>
                <a:ext uri="{FF2B5EF4-FFF2-40B4-BE49-F238E27FC236}">
                  <a16:creationId xmlns:a16="http://schemas.microsoft.com/office/drawing/2014/main" id="{AE267345-E7F2-4F53-980A-6924A94B0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Line 23">
              <a:extLst>
                <a:ext uri="{FF2B5EF4-FFF2-40B4-BE49-F238E27FC236}">
                  <a16:creationId xmlns:a16="http://schemas.microsoft.com/office/drawing/2014/main" id="{11C2989E-E0B6-4906-9284-D92F65765F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8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Rectangle 24">
              <a:extLst>
                <a:ext uri="{FF2B5EF4-FFF2-40B4-BE49-F238E27FC236}">
                  <a16:creationId xmlns:a16="http://schemas.microsoft.com/office/drawing/2014/main" id="{D933DA36-7B57-4B24-B36B-C3E1F4AED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8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Line 25">
              <a:extLst>
                <a:ext uri="{FF2B5EF4-FFF2-40B4-BE49-F238E27FC236}">
                  <a16:creationId xmlns:a16="http://schemas.microsoft.com/office/drawing/2014/main" id="{306B8FBE-19D9-4377-ABD9-CACC29B85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Rectangle 26">
              <a:extLst>
                <a:ext uri="{FF2B5EF4-FFF2-40B4-BE49-F238E27FC236}">
                  <a16:creationId xmlns:a16="http://schemas.microsoft.com/office/drawing/2014/main" id="{95775935-8B69-4FE3-ACE4-077437B62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Line 27">
              <a:extLst>
                <a:ext uri="{FF2B5EF4-FFF2-40B4-BE49-F238E27FC236}">
                  <a16:creationId xmlns:a16="http://schemas.microsoft.com/office/drawing/2014/main" id="{2837F8B2-0B8B-4640-ACF3-EC97EF5FB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1" name="Rectangle 28">
              <a:extLst>
                <a:ext uri="{FF2B5EF4-FFF2-40B4-BE49-F238E27FC236}">
                  <a16:creationId xmlns:a16="http://schemas.microsoft.com/office/drawing/2014/main" id="{07494A10-4800-4770-8DBD-892E2BB88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1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2" name="Line 29">
              <a:extLst>
                <a:ext uri="{FF2B5EF4-FFF2-40B4-BE49-F238E27FC236}">
                  <a16:creationId xmlns:a16="http://schemas.microsoft.com/office/drawing/2014/main" id="{E3433AC4-2CA8-41E4-8801-A85B12CAFF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7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30">
              <a:extLst>
                <a:ext uri="{FF2B5EF4-FFF2-40B4-BE49-F238E27FC236}">
                  <a16:creationId xmlns:a16="http://schemas.microsoft.com/office/drawing/2014/main" id="{4C77247A-7AF1-48C3-A710-998825292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7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Line 31">
              <a:extLst>
                <a:ext uri="{FF2B5EF4-FFF2-40B4-BE49-F238E27FC236}">
                  <a16:creationId xmlns:a16="http://schemas.microsoft.com/office/drawing/2014/main" id="{8C0FEC30-A878-4B0D-B2F7-7F7BEE3A4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4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32">
              <a:extLst>
                <a:ext uri="{FF2B5EF4-FFF2-40B4-BE49-F238E27FC236}">
                  <a16:creationId xmlns:a16="http://schemas.microsoft.com/office/drawing/2014/main" id="{E77D14D2-630A-4AC0-AB29-0E622AB7C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4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Line 33">
              <a:extLst>
                <a:ext uri="{FF2B5EF4-FFF2-40B4-BE49-F238E27FC236}">
                  <a16:creationId xmlns:a16="http://schemas.microsoft.com/office/drawing/2014/main" id="{B19972D0-E998-461F-ABA3-462AEF2DE6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0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34">
              <a:extLst>
                <a:ext uri="{FF2B5EF4-FFF2-40B4-BE49-F238E27FC236}">
                  <a16:creationId xmlns:a16="http://schemas.microsoft.com/office/drawing/2014/main" id="{B7AF7FAC-00E3-468F-AC62-9B290720F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Line 35">
              <a:extLst>
                <a:ext uri="{FF2B5EF4-FFF2-40B4-BE49-F238E27FC236}">
                  <a16:creationId xmlns:a16="http://schemas.microsoft.com/office/drawing/2014/main" id="{48DCA918-F43E-4612-AC2C-24E777ECCA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7" y="5013"/>
              <a:ext cx="0" cy="315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36">
              <a:extLst>
                <a:ext uri="{FF2B5EF4-FFF2-40B4-BE49-F238E27FC236}">
                  <a16:creationId xmlns:a16="http://schemas.microsoft.com/office/drawing/2014/main" id="{EC763D9C-9211-4DF5-B70B-357BB4135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5013"/>
              <a:ext cx="6" cy="315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37">
              <a:extLst>
                <a:ext uri="{FF2B5EF4-FFF2-40B4-BE49-F238E27FC236}">
                  <a16:creationId xmlns:a16="http://schemas.microsoft.com/office/drawing/2014/main" id="{3F0A7929-8D50-4C88-A2BB-D5F249950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4674"/>
              <a:ext cx="3864" cy="12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Line 38">
              <a:extLst>
                <a:ext uri="{FF2B5EF4-FFF2-40B4-BE49-F238E27FC236}">
                  <a16:creationId xmlns:a16="http://schemas.microsoft.com/office/drawing/2014/main" id="{EF0B356A-4F20-430D-9410-A3ED14B5B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" y="5007"/>
              <a:ext cx="3852" cy="0"/>
            </a:xfrm>
            <a:prstGeom prst="line">
              <a:avLst/>
            </a:prstGeom>
            <a:noFill/>
            <a:ln w="0">
              <a:solidFill>
                <a:srgbClr val="54823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39">
              <a:extLst>
                <a:ext uri="{FF2B5EF4-FFF2-40B4-BE49-F238E27FC236}">
                  <a16:creationId xmlns:a16="http://schemas.microsoft.com/office/drawing/2014/main" id="{AF451B10-1C13-4FD9-B241-0190098F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5007"/>
              <a:ext cx="3852" cy="6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Rectangle 40">
              <a:extLst>
                <a:ext uri="{FF2B5EF4-FFF2-40B4-BE49-F238E27FC236}">
                  <a16:creationId xmlns:a16="http://schemas.microsoft.com/office/drawing/2014/main" id="{9F152474-DA47-4285-99F3-585DA50BF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" y="5328"/>
              <a:ext cx="3864" cy="12"/>
            </a:xfrm>
            <a:prstGeom prst="rect">
              <a:avLst/>
            </a:pr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501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-96519" y="645226"/>
            <a:ext cx="7213600" cy="561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4000" tIns="36000" rIns="360000" bIns="360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014" marR="0" lvl="0" indent="-288012" algn="l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ご利用までの流れ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250825" marR="0" lvl="0" indent="0" algn="l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　利用前の事前準備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l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1100" b="1" i="0" u="sng" strike="noStrike" kern="1200" cap="none" spc="0" normalizeH="0" noProof="0" dirty="0"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①　</a:t>
            </a:r>
            <a:r>
              <a:rPr kumimoji="0" lang="ja-JP" altLang="en-US" sz="1100" b="0" i="0" u="sng" strike="noStrike" kern="1200" cap="none" spc="0" normalizeH="0" noProof="0" dirty="0"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利用者識別番号の取得</a:t>
            </a:r>
            <a:endParaRPr kumimoji="0" lang="en-US" altLang="ja-JP" sz="1100" b="0" i="0" u="sng" strike="noStrike" kern="1200" cap="none" spc="0" normalizeH="0" noProof="0" dirty="0"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をご利用いただくためには、利用者識別番号（半角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16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桁の番号）が必要です。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利用者識別番号を取得する場合は、納税地を所轄する税務署長に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の開始届出書を提出す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525" algn="l"/>
              </a:tabLst>
              <a:defRPr/>
            </a:pPr>
            <a:r>
              <a:rPr kumimoji="0"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る必要があります（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WEB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による提出も可能）。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②　電子証明書の取得</a:t>
            </a:r>
            <a:endParaRPr kumimoji="0" lang="en-US" altLang="ja-JP" sz="11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4000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一般取引資料せんデータを送信する</a:t>
            </a:r>
            <a:r>
              <a:rPr kumimoji="0"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際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には、そのデータについて、利用者の方本人が作成 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4000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し、改ざんされていないことを確認するため、電子署名を行っていただいております。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なお、電子署名を行うためには、事前に電子証明書を取得しておくとともに、利用される電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子証明書が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IC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カードに組み込まれている場合には、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IC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カードリーダライタ及びそれを使用する 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ためのデバイスドライバが別途必要になります。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③　</a:t>
            </a:r>
            <a:r>
              <a:rPr kumimoji="0" lang="en-US" altLang="ja-JP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ソフトのダウンロード</a:t>
            </a:r>
            <a:endParaRPr kumimoji="0" lang="en-US" altLang="ja-JP" sz="11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03238" marR="0" lvl="0" indent="-254000" algn="just" defTabSz="914436" rtl="0" eaLnBrk="1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一般取引資料せんデータを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により送信するためには、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ソフトのダウンロードが必要になります。（対応している市販のソフトウェアをご利用の場合を除きます。）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539750" marR="0" lvl="0" indent="0" algn="just" defTabSz="914436" rtl="0" eaLnBrk="1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　　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252010" marR="0" lvl="0" indent="0" algn="l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２　</a:t>
            </a:r>
            <a:r>
              <a:rPr kumimoji="0" lang="ja-JP" altLang="en-US" sz="11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一般取引資料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データの作成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395288" indent="6350" algn="just" defTabSz="914436" hangingPunct="1">
              <a:lnSpc>
                <a:spcPts val="1200"/>
              </a:lnSpc>
              <a:spcBef>
                <a:spcPts val="0"/>
              </a:spcBef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一般取引資料せん作成用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Excel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ファイルを用いて、パソコンで作成した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Excel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95288" indent="6350" algn="just" defTabSz="914436" hangingPunct="1">
              <a:lnSpc>
                <a:spcPts val="1200"/>
              </a:lnSpc>
              <a:spcBef>
                <a:spcPts val="0"/>
              </a:spcBef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タを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CSV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形式に変換してください。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95288" indent="6350" algn="just" defTabSz="914436" hangingPunct="1">
              <a:lnSpc>
                <a:spcPts val="1200"/>
              </a:lnSpc>
              <a:spcBef>
                <a:spcPts val="0"/>
              </a:spcBef>
            </a:pP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Excel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ファイルの掲載場所については、同封の「一般取引資料</a:t>
            </a:r>
            <a:r>
              <a:rPr kumimoji="0" lang="ja-JP" altLang="en-US" sz="950" dirty="0" err="1">
                <a:latin typeface="ＭＳ 明朝" panose="02020609040205080304" pitchFamily="17" charset="-128"/>
                <a:ea typeface="ＭＳ 明朝" panose="02020609040205080304" pitchFamily="17" charset="-128"/>
              </a:rPr>
              <a:t>せんの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作成方法について」</a:t>
            </a:r>
            <a:endParaRPr kumimoji="0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95288" algn="just" defTabSz="914436" hangingPunct="1">
              <a:lnSpc>
                <a:spcPts val="1200"/>
              </a:lnSpc>
              <a:spcBef>
                <a:spcPts val="0"/>
              </a:spcBef>
            </a:pP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をご参照ください。</a:t>
            </a:r>
            <a:endParaRPr kumimoji="0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593725" indent="-212725" algn="just" defTabSz="914436" hangingPunct="1">
              <a:lnSpc>
                <a:spcPts val="1200"/>
              </a:lnSpc>
            </a:pP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１送信当たりのデータ容量は</a:t>
            </a: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CSV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形式で最大８</a:t>
            </a: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.0MB</a:t>
            </a:r>
            <a:r>
              <a:rPr kumimoji="0" lang="ja-JP" altLang="en-US" sz="950" dirty="0" err="1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、</a:t>
            </a: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PDF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形式で最大</a:t>
            </a: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14.0MB</a:t>
            </a:r>
            <a:r>
              <a:rPr kumimoji="0" lang="ja-JP" altLang="en-US" sz="950" dirty="0" err="1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、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ファイル数は</a:t>
            </a:r>
            <a:endParaRPr kumimoji="0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indent="-180000" algn="just" defTabSz="914436" hangingPunct="1">
              <a:lnSpc>
                <a:spcPts val="1200"/>
              </a:lnSpc>
            </a:pPr>
            <a:r>
              <a:rPr kumimoji="0" lang="en-US" altLang="ja-JP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 136</a:t>
            </a: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ファイルです。</a:t>
            </a:r>
            <a:endParaRPr kumimoji="0" lang="en-US" altLang="ja-JP" sz="950" dirty="0"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indent="-212725" algn="just" defTabSz="914436" hangingPunct="1">
              <a:lnSpc>
                <a:spcPts val="1200"/>
              </a:lnSpc>
            </a:pPr>
            <a:r>
              <a:rPr kumimoji="0" lang="ja-JP" altLang="en-US" sz="950" dirty="0"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</a:t>
            </a:r>
            <a:r>
              <a:rPr kumimoji="0" lang="ja-JP" altLang="en-US" sz="95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データ容量の上限を超えるデータを送信する場合は、分割して送信してください。</a:t>
            </a:r>
            <a:endParaRPr kumimoji="0" lang="en-US" altLang="ja-JP" sz="95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950" u="sng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一般収集資料せん合計表は、</a:t>
            </a:r>
            <a:r>
              <a:rPr kumimoji="0" lang="en-US" altLang="ja-JP" sz="950" u="sng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PDF</a:t>
            </a:r>
            <a:r>
              <a:rPr kumimoji="0" lang="ja-JP" altLang="en-US" sz="950" u="sng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形式でのみのご提出となります。</a:t>
            </a:r>
            <a:endParaRPr kumimoji="0" lang="en-US" altLang="ja-JP" sz="950" u="sng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１送信で送信できるデータ形式は、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PDF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形式・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CSV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形式のいずれかに限られますので、お手数ですが、一般取</a:t>
            </a:r>
            <a:endParaRPr kumimoji="0" lang="en-US" altLang="ja-JP" sz="95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引資料を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CSV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形式で送信いただいた後、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ホームページにログイン後（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トップページ）の「お知らせ・</a:t>
            </a:r>
            <a:endParaRPr kumimoji="0" lang="en-US" altLang="ja-JP" sz="95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受信通知」に格納された受信通知から、一般収集資料せん合計表を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PDF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形式で追加送信してください。　</a:t>
            </a:r>
            <a:endParaRPr kumimoji="0" lang="en-US" altLang="ja-JP" sz="95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5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　</a:t>
            </a:r>
            <a:r>
              <a:rPr kumimoji="0" lang="en-US" altLang="ja-JP" sz="95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PDF</a:t>
            </a:r>
            <a:r>
              <a:rPr kumimoji="0" lang="ja-JP" altLang="en-US" sz="95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形式データ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を送信した後、</a:t>
            </a: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CSV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形式データを追加送信することも可能です。</a:t>
            </a:r>
            <a:endParaRPr kumimoji="0" lang="en-US" altLang="ja-JP" sz="95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593725" marR="0" lvl="0" indent="-212725" algn="just" defTabSz="914436" rtl="0" eaLnBrk="0" fontAlgn="base" latinLnBrk="0" hangingPunct="1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endParaRPr kumimoji="0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52010" marR="0" lvl="0" indent="0" algn="l" defTabSz="914436" rtl="0" eaLnBrk="0" fontAlgn="base" latinLnBrk="0" hangingPunct="0">
              <a:lnSpc>
                <a:spcPts val="1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　</a:t>
            </a:r>
            <a:r>
              <a:rPr kumimoji="0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「提出先調査部門等番号」等を入力して送信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95288" indent="-4763" algn="just" defTabSz="914436">
              <a:lnSpc>
                <a:spcPts val="1200"/>
              </a:lnSpc>
              <a:spcBef>
                <a:spcPts val="0"/>
              </a:spcBef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一般取引資料</a:t>
            </a:r>
            <a:r>
              <a:rPr kumimoji="0" lang="ja-JP" altLang="en-US" sz="11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せんをご提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いただく際の「提出先税務署」 、「提出先調査部門等番号」は表記のとおりです 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95288" indent="-4763" algn="just" defTabSz="914436">
              <a:lnSpc>
                <a:spcPts val="1200"/>
              </a:lnSpc>
              <a:spcBef>
                <a:spcPts val="0"/>
              </a:spcBef>
            </a:pP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提出先の宛名（部署名や担当職員名）については、入力不要です。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フレーム 1"/>
          <p:cNvSpPr/>
          <p:nvPr/>
        </p:nvSpPr>
        <p:spPr>
          <a:xfrm>
            <a:off x="1" y="1"/>
            <a:ext cx="7199313" cy="9720263"/>
          </a:xfrm>
          <a:prstGeom prst="frame">
            <a:avLst>
              <a:gd name="adj1" fmla="val 3133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0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D9DC382-CA04-4957-8F68-153CC4258AE0}"/>
              </a:ext>
            </a:extLst>
          </p:cNvPr>
          <p:cNvGrpSpPr/>
          <p:nvPr/>
        </p:nvGrpSpPr>
        <p:grpSpPr>
          <a:xfrm>
            <a:off x="286055" y="8454376"/>
            <a:ext cx="6627202" cy="1047466"/>
            <a:chOff x="300569" y="5910193"/>
            <a:chExt cx="6627202" cy="1011407"/>
          </a:xfrm>
        </p:grpSpPr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AA4DCB3E-0BF2-4249-87F0-B3C8EA28F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69" y="6075218"/>
              <a:ext cx="6627202" cy="846382"/>
            </a:xfrm>
            <a:prstGeom prst="roundRect">
              <a:avLst>
                <a:gd name="adj" fmla="val 7993"/>
              </a:avLst>
            </a:prstGeom>
            <a:noFill/>
            <a:ln w="28575">
              <a:solidFill>
                <a:srgbClr val="00B05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5720" rIns="10800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143991" marR="0" lvl="0" indent="0" algn="just" defTabSz="914436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メンテナンス時間を除き、</a:t>
              </a:r>
              <a:r>
                <a:rPr kumimoji="0" lang="en-US" altLang="ja-JP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24</a:t>
              </a:r>
              <a:r>
                <a:rPr kumimoji="0" lang="ja-JP" alt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時間ご利用いただけます。</a:t>
              </a:r>
              <a:endParaRPr kumimoji="0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3991" marR="0" lvl="0" indent="0" algn="just" defTabSz="914436" rtl="0" eaLnBrk="1" fontAlgn="base" latinLnBrk="0" hangingPunct="0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詳細な利用可能時間については、</a:t>
              </a:r>
              <a:r>
                <a:rPr kumimoji="0" lang="en-US" altLang="ja-JP" sz="105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e-Tax</a:t>
              </a:r>
              <a:r>
                <a:rPr kumimoji="0" lang="ja-JP" altLang="en-US" sz="105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ホームページの「利用可能時間カレンダー」</a:t>
              </a:r>
              <a:endParaRPr kumimoji="0"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43991" marR="0" lvl="0" indent="0" algn="just" defTabSz="914436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をご確認ください。</a:t>
              </a:r>
              <a:endParaRPr kumimoji="0" lang="en-US" altLang="ja-JP" sz="105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143991" marR="0" lvl="0" indent="0" algn="just" defTabSz="914436" rtl="0" eaLnBrk="1" fontAlgn="base" latinLnBrk="0" hangingPunct="0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5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61B2E3DA-1C90-4D10-96DC-BE681CA74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930" y="5910193"/>
              <a:ext cx="2115819" cy="330049"/>
            </a:xfrm>
            <a:prstGeom prst="roundRect">
              <a:avLst/>
            </a:prstGeom>
            <a:solidFill>
              <a:srgbClr val="00B050"/>
            </a:solidFill>
            <a:ln w="66675" cmpd="dbl">
              <a:noFill/>
              <a:prstDash val="solid"/>
              <a:miter lim="800000"/>
              <a:headEnd/>
              <a:tailEnd/>
            </a:ln>
            <a:extLst/>
          </p:spPr>
          <p:txBody>
            <a:bodyPr vert="horz" wrap="square" lIns="74295" tIns="72000" rIns="74295" bIns="10800" numCol="1" anchor="ctr" anchorCtr="0" compatLnSpc="1">
              <a:prstTxWarp prst="textNoShape">
                <a:avLst/>
              </a:prstTxWarp>
            </a:bodyPr>
            <a:lstStyle/>
            <a:p>
              <a:pPr marL="72002" marR="0" lvl="0" indent="0" algn="l" defTabSz="9144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e-Tax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の利用可能時間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7" name="Rectangle 8">
            <a:extLst>
              <a:ext uri="{FF2B5EF4-FFF2-40B4-BE49-F238E27FC236}">
                <a16:creationId xmlns:a16="http://schemas.microsoft.com/office/drawing/2014/main" id="{482290F5-4103-411F-AFB9-A1D3A3D03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519" y="6284336"/>
            <a:ext cx="7213600" cy="215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24000" tIns="36000" rIns="360000" bIns="360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60014" marR="0" lvl="0" indent="-288012" algn="l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お問い合わせについて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360363" indent="-142875" algn="just" defTabSz="914436">
              <a:lnSpc>
                <a:spcPts val="1300"/>
              </a:lnSpc>
              <a:spcBef>
                <a:spcPts val="0"/>
              </a:spcBef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送信時の基本的な操作手順は、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ホームページの「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による調査関係書類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indent="-142875" algn="just" defTabSz="914436">
              <a:lnSpc>
                <a:spcPts val="1300"/>
              </a:lnSpc>
              <a:spcBef>
                <a:spcPts val="0"/>
              </a:spcBef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提出マニュアル（</a:t>
            </a:r>
            <a:r>
              <a:rPr kumimoji="0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https://www.e-tax.nta.go.jp/tetsuzuki/chousa_manual.pdf</a:t>
            </a: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）」</a:t>
            </a:r>
            <a:endParaRPr kumimoji="0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indent="-142875" algn="just" defTabSz="914436">
              <a:lnSpc>
                <a:spcPts val="1300"/>
              </a:lnSpc>
              <a:spcBef>
                <a:spcPts val="0"/>
              </a:spcBef>
              <a:spcAft>
                <a:spcPts val="600"/>
              </a:spcAft>
            </a:pPr>
            <a:r>
              <a:rPr kumimoji="0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をご参照ください。</a:t>
            </a:r>
            <a:endParaRPr kumimoji="0"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　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に関することは、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ホームページをご参照ください。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①　一般的な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利用方法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「よくある質問（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Q&amp;A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）」等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②　送信時の操作手順　　  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による調査関係書類提出マニュアル」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0" lang="en-US" altLang="ja-JP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　</a:t>
            </a:r>
            <a:r>
              <a:rPr kumimoji="0" lang="en-US" altLang="ja-JP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ホームページをご覧いただいてもご不明な点がございましたら、下記へ</a:t>
            </a:r>
            <a:endParaRPr kumimoji="0" lang="en-US" altLang="ja-JP" sz="9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360363" marR="0" lvl="0" indent="-180000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5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       </a:t>
            </a:r>
            <a:r>
              <a:rPr kumimoji="0" lang="ja-JP" altLang="en-US" sz="9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お問い合わせください。</a:t>
            </a:r>
            <a:endParaRPr kumimoji="0" lang="en-US" altLang="ja-JP" sz="9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e-Tax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ヘルプデスク　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0570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5901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全国一律市内料金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受付時間　月曜日～金曜日　９時～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0363" marR="0" lvl="0" indent="-142875" algn="just" defTabSz="914436" rtl="0" eaLnBrk="0" fontAlgn="base" latinLnBrk="0" hangingPunct="0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（祝日等及び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0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日～１月３日を除く）</a:t>
            </a:r>
            <a:r>
              <a: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endParaRPr kumimoji="0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F6E7502-75CB-4319-9900-EB0F1BECD1E6}"/>
              </a:ext>
            </a:extLst>
          </p:cNvPr>
          <p:cNvGrpSpPr/>
          <p:nvPr/>
        </p:nvGrpSpPr>
        <p:grpSpPr>
          <a:xfrm>
            <a:off x="5871222" y="7684583"/>
            <a:ext cx="1147160" cy="705616"/>
            <a:chOff x="5766934" y="7349838"/>
            <a:chExt cx="1346904" cy="82847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BD319D75-9D99-4A3F-B770-2D017C1FC252}"/>
                </a:ext>
              </a:extLst>
            </p:cNvPr>
            <p:cNvSpPr/>
            <p:nvPr/>
          </p:nvSpPr>
          <p:spPr>
            <a:xfrm>
              <a:off x="5766934" y="7994245"/>
              <a:ext cx="1346904" cy="184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kumimoji="0" lang="ja-JP" altLang="en-US" sz="9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よくある質問</a:t>
              </a:r>
              <a:endParaRPr kumimoji="1" lang="ja-JP" altLang="en-US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D1DFB217-7367-4C3D-A0D8-812AEF2FA7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81877" y="7349838"/>
              <a:ext cx="652746" cy="623077"/>
            </a:xfrm>
            <a:prstGeom prst="rect">
              <a:avLst/>
            </a:prstGeom>
            <a:ln w="19050">
              <a:solidFill>
                <a:srgbClr val="92D050"/>
              </a:solidFill>
            </a:ln>
          </p:spPr>
        </p:pic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C97925B-042E-453E-A01B-7ECF98BECC3D}"/>
              </a:ext>
            </a:extLst>
          </p:cNvPr>
          <p:cNvSpPr/>
          <p:nvPr/>
        </p:nvSpPr>
        <p:spPr>
          <a:xfrm>
            <a:off x="5871222" y="7015643"/>
            <a:ext cx="1105526" cy="331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0"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e-Tax</a:t>
            </a:r>
            <a:r>
              <a:rPr kumimoji="0"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による調査関係書類提出</a:t>
            </a:r>
            <a:endParaRPr kumimoji="0"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0" lang="ja-JP" altLang="en-US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4B8EBC89-8E1B-474C-95FB-AD4EFAC07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979" y="6462454"/>
            <a:ext cx="564903" cy="539458"/>
          </a:xfrm>
          <a:prstGeom prst="rect">
            <a:avLst/>
          </a:prstGeom>
          <a:ln w="19050">
            <a:solidFill>
              <a:srgbClr val="92D050"/>
            </a:solidFill>
          </a:ln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81BCC60-670C-4ED4-8FFC-C12ED3B4CCF1}"/>
              </a:ext>
            </a:extLst>
          </p:cNvPr>
          <p:cNvGrpSpPr/>
          <p:nvPr/>
        </p:nvGrpSpPr>
        <p:grpSpPr>
          <a:xfrm>
            <a:off x="6111799" y="3735241"/>
            <a:ext cx="6045104" cy="1155760"/>
            <a:chOff x="6154940" y="3687622"/>
            <a:chExt cx="6045104" cy="1155760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E4F774A-D020-4E1E-B178-BCAA37AF52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92000" y="4235338"/>
              <a:ext cx="608044" cy="608044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551145A7-8B76-4FAC-AF22-64EF56601861}"/>
                </a:ext>
              </a:extLst>
            </p:cNvPr>
            <p:cNvSpPr/>
            <p:nvPr/>
          </p:nvSpPr>
          <p:spPr>
            <a:xfrm>
              <a:off x="6154940" y="3687622"/>
              <a:ext cx="562341" cy="539458"/>
            </a:xfrm>
            <a:prstGeom prst="rect">
              <a:avLst/>
            </a:prstGeom>
            <a:noFill/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97B87E4-8375-4894-AA79-4FD5273E249C}"/>
              </a:ext>
            </a:extLst>
          </p:cNvPr>
          <p:cNvSpPr/>
          <p:nvPr/>
        </p:nvSpPr>
        <p:spPr>
          <a:xfrm>
            <a:off x="5866856" y="4282957"/>
            <a:ext cx="1142921" cy="40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一般取引資料せん作成・提出方法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EFDDCAD-A4A8-4ABD-B781-761C2E32EDC9}"/>
              </a:ext>
            </a:extLst>
          </p:cNvPr>
          <p:cNvGrpSpPr/>
          <p:nvPr/>
        </p:nvGrpSpPr>
        <p:grpSpPr>
          <a:xfrm>
            <a:off x="6107444" y="8688934"/>
            <a:ext cx="577822" cy="577822"/>
            <a:chOff x="5766906" y="8616139"/>
            <a:chExt cx="577822" cy="577822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C5FBD4C5-F7B9-4384-92A9-C1ECFAFB2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66906" y="8616139"/>
              <a:ext cx="577822" cy="577822"/>
            </a:xfrm>
            <a:prstGeom prst="rect">
              <a:avLst/>
            </a:prstGeom>
          </p:spPr>
        </p:pic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7CD2BD3-F2BC-4698-BADA-2CDDC7AAE491}"/>
                </a:ext>
              </a:extLst>
            </p:cNvPr>
            <p:cNvSpPr/>
            <p:nvPr/>
          </p:nvSpPr>
          <p:spPr>
            <a:xfrm>
              <a:off x="5766906" y="8640886"/>
              <a:ext cx="577822" cy="528328"/>
            </a:xfrm>
            <a:prstGeom prst="rect">
              <a:avLst/>
            </a:prstGeom>
            <a:noFill/>
            <a:ln w="1905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532F87C-53CC-4DAC-ABE7-ECF17F81BB52}"/>
              </a:ext>
            </a:extLst>
          </p:cNvPr>
          <p:cNvSpPr/>
          <p:nvPr/>
        </p:nvSpPr>
        <p:spPr>
          <a:xfrm>
            <a:off x="5488869" y="9260672"/>
            <a:ext cx="1520908" cy="403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利用可能時間カレンダー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17483" y="309361"/>
            <a:ext cx="2160000" cy="288000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0" rtlCol="0" anchor="ctr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ご利用に当たって</a:t>
            </a:r>
          </a:p>
        </p:txBody>
      </p:sp>
      <p:pic>
        <p:nvPicPr>
          <p:cNvPr id="5" name="図 4">
            <a:hlinkClick r:id="rId7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25014" y="1736411"/>
            <a:ext cx="562341" cy="581612"/>
          </a:xfrm>
          <a:prstGeom prst="rect">
            <a:avLst/>
          </a:prstGeom>
          <a:ln w="19050">
            <a:solidFill>
              <a:srgbClr val="92D050"/>
            </a:solidFill>
          </a:ln>
        </p:spPr>
      </p:pic>
      <p:sp>
        <p:nvSpPr>
          <p:cNvPr id="7" name="正方形/長方形 6"/>
          <p:cNvSpPr/>
          <p:nvPr/>
        </p:nvSpPr>
        <p:spPr>
          <a:xfrm>
            <a:off x="5928268" y="904113"/>
            <a:ext cx="1037687" cy="188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667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ご利用の流れ</a:t>
            </a:r>
            <a:endParaRPr kumimoji="1" lang="ja-JP" alt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772D484-255D-4ECE-A7D8-08EDF28FBA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587355" y="5218175"/>
            <a:ext cx="531052" cy="53105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F9C556A-EA79-484B-A83B-0725889E61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43539" y="3765297"/>
            <a:ext cx="503929" cy="50392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E5B9B2F-F908-416E-B501-EEF3E2CC9A5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1161" y="240837"/>
            <a:ext cx="707282" cy="68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818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21724</TotalTime>
  <Words>1192</Words>
  <Application>Microsoft Office PowerPoint</Application>
  <PresentationFormat>ユーザー設定</PresentationFormat>
  <Paragraphs>104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国税庁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調査関係書類の提出について</dc:title>
  <dc:creator>国税庁</dc:creator>
  <cp:lastModifiedBy>局課総資監大森</cp:lastModifiedBy>
  <cp:revision>936</cp:revision>
  <cp:lastPrinted>2025-06-17T07:16:37Z</cp:lastPrinted>
  <dcterms:created xsi:type="dcterms:W3CDTF">2017-10-06T01:13:43Z</dcterms:created>
  <dcterms:modified xsi:type="dcterms:W3CDTF">2025-06-17T07:50:07Z</dcterms:modified>
</cp:coreProperties>
</file>