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75" r:id="rId8"/>
    <p:sldId id="276" r:id="rId9"/>
    <p:sldId id="277" r:id="rId10"/>
    <p:sldId id="290" r:id="rId11"/>
    <p:sldId id="1192" r:id="rId12"/>
    <p:sldId id="1193" r:id="rId13"/>
    <p:sldId id="1194" r:id="rId14"/>
    <p:sldId id="1195" r:id="rId15"/>
    <p:sldId id="1196" r:id="rId16"/>
    <p:sldId id="282" r:id="rId17"/>
    <p:sldId id="283" r:id="rId18"/>
    <p:sldId id="284" r:id="rId19"/>
    <p:sldId id="285" r:id="rId20"/>
    <p:sldId id="1197" r:id="rId21"/>
  </p:sldIdLst>
  <p:sldSz cx="9144000" cy="6858000" type="screen4x3"/>
  <p:notesSz cx="6735763" cy="9866313"/>
  <p:embeddedFontLst>
    <p:embeddedFont>
      <p:font typeface="Calibri" panose="020F0502020204030204" pitchFamily="34" charset="0"/>
      <p:regular r:id="rId24"/>
      <p:bold r:id="rId25"/>
      <p:italic r:id="rId26"/>
      <p:boldItalic r:id="rId27"/>
    </p:embeddedFont>
    <p:embeddedFont>
      <p:font typeface="HGPｺﾞｼｯｸE" panose="020B0900000000000000" pitchFamily="50" charset="-128"/>
      <p:regular r:id="rId28"/>
    </p:embeddedFont>
    <p:embeddedFont>
      <p:font typeface="HGPｺﾞｼｯｸM" panose="020B0600000000000000" pitchFamily="50" charset="-128"/>
      <p:regular r:id="rId29"/>
    </p:embeddedFont>
    <p:embeddedFont>
      <p:font typeface="HGP創英角ｺﾞｼｯｸUB" panose="020B0900000000000000" pitchFamily="50" charset="-128"/>
      <p:regular r:id="rId30"/>
    </p:embeddedFont>
    <p:embeddedFont>
      <p:font typeface="HGSｺﾞｼｯｸM" panose="020B0600000000000000" pitchFamily="50" charset="-128"/>
      <p:regular r:id="rId31"/>
    </p:embeddedFont>
    <p:embeddedFont>
      <p:font typeface="HGｺﾞｼｯｸE" panose="020B0909000000000000" pitchFamily="49" charset="-128"/>
      <p:regular r:id="rId32"/>
    </p:embeddedFont>
    <p:embeddedFont>
      <p:font typeface="HG丸ｺﾞｼｯｸM-PRO" panose="020F0600000000000000" pitchFamily="50" charset="-128"/>
      <p:regular r:id="rId33"/>
    </p:embeddedFont>
  </p:embeddedFontLst>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3C6"/>
    <a:srgbClr val="66FFFF"/>
    <a:srgbClr val="6666FF"/>
    <a:srgbClr val="FFCC00"/>
    <a:srgbClr val="FF66FF"/>
    <a:srgbClr val="FFFF99"/>
    <a:srgbClr val="F4FBD1"/>
    <a:srgbClr val="E5E5FF"/>
    <a:srgbClr val="DDDD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0" autoAdjust="0"/>
    <p:restoredTop sz="93681" autoAdjust="0"/>
  </p:normalViewPr>
  <p:slideViewPr>
    <p:cSldViewPr>
      <p:cViewPr varScale="1">
        <p:scale>
          <a:sx n="65" d="100"/>
          <a:sy n="65" d="100"/>
        </p:scale>
        <p:origin x="13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98174297758687"/>
          <c:y val="9.2170847227237007E-2"/>
          <c:w val="0.6319706481123516"/>
          <c:h val="0.70236900792217993"/>
        </c:manualLayout>
      </c:layout>
      <c:doughnutChart>
        <c:varyColors val="1"/>
        <c:ser>
          <c:idx val="0"/>
          <c:order val="0"/>
          <c:tx>
            <c:strRef>
              <c:f>Sheet1!$B$1</c:f>
              <c:strCache>
                <c:ptCount val="1"/>
                <c:pt idx="0">
                  <c:v>歳入総額</c:v>
                </c:pt>
              </c:strCache>
            </c:strRef>
          </c:tx>
          <c:dPt>
            <c:idx val="0"/>
            <c:bubble3D val="0"/>
            <c:spPr>
              <a:solidFill>
                <a:srgbClr val="FF99CC"/>
              </a:solidFill>
              <a:ln w="19050">
                <a:solidFill>
                  <a:schemeClr val="lt1"/>
                </a:solidFill>
              </a:ln>
              <a:effectLst/>
            </c:spPr>
            <c:extLst>
              <c:ext xmlns:c16="http://schemas.microsoft.com/office/drawing/2014/chart" uri="{C3380CC4-5D6E-409C-BE32-E72D297353CC}">
                <c16:uniqueId val="{00000001-F21A-4408-B79C-868BC9535F8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21A-4408-B79C-868BC9535F8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21A-4408-B79C-868BC9535F8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21A-4408-B79C-868BC9535F87}"/>
              </c:ext>
            </c:extLst>
          </c:dPt>
          <c:dLbls>
            <c:dLbl>
              <c:idx val="0"/>
              <c:tx>
                <c:rich>
                  <a:bodyPr/>
                  <a:lstStyle/>
                  <a:p>
                    <a:fld id="{0D544F75-36BB-4B19-A9D7-899933DC00A7}" type="CATEGORYNAME">
                      <a:rPr lang="ja-JP" altLang="en-US"/>
                      <a:pPr/>
                      <a:t>[分類名]</a:t>
                    </a:fld>
                    <a:endParaRPr lang="ja-JP" altLang="en-US" baseline="0" dirty="0"/>
                  </a:p>
                  <a:p>
                    <a:fld id="{D0AE7139-837F-416F-86DA-384499A9936C}" type="VALUE">
                      <a:rPr lang="en-US" altLang="ja-JP" smtClean="0"/>
                      <a:pPr/>
                      <a:t>[値]</a:t>
                    </a:fld>
                    <a:endParaRPr lang="ja-JP" altLang="en-US" dirty="0"/>
                  </a:p>
                  <a:p>
                    <a:r>
                      <a:rPr lang="ja-JP" altLang="en-US" dirty="0"/>
                      <a:t>（</a:t>
                    </a:r>
                    <a:r>
                      <a:rPr lang="en-US" altLang="ja-JP" dirty="0"/>
                      <a:t>22.8</a:t>
                    </a:r>
                    <a:r>
                      <a:rPr lang="ja-JP" altLang="en-US"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5090406038395263"/>
                      <c:h val="0.17640762058492446"/>
                    </c:manualLayout>
                  </c15:layout>
                  <c15:dlblFieldTable/>
                  <c15:showDataLabelsRange val="0"/>
                </c:ext>
                <c:ext xmlns:c16="http://schemas.microsoft.com/office/drawing/2014/chart" uri="{C3380CC4-5D6E-409C-BE32-E72D297353CC}">
                  <c16:uniqueId val="{00000001-F21A-4408-B79C-868BC9535F87}"/>
                </c:ext>
              </c:extLst>
            </c:dLbl>
            <c:dLbl>
              <c:idx val="1"/>
              <c:layout>
                <c:manualLayout>
                  <c:x val="2.1042348227452161E-3"/>
                  <c:y val="2.1085423613618502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949BA4EB-EEC8-4A38-9DE5-EDF6EFF1FF4F}" type="CATEGORYNAME">
                      <a:rPr lang="ja-JP" altLang="en-US"/>
                      <a:pPr>
                        <a:defRPr sz="1600">
                          <a:effectLst>
                            <a:glow rad="127000">
                              <a:schemeClr val="bg1"/>
                            </a:glow>
                          </a:effectLst>
                          <a:latin typeface="+mn-ea"/>
                        </a:defRPr>
                      </a:pPr>
                      <a:t>[分類名]</a:t>
                    </a:fld>
                    <a:endParaRPr lang="ja-JP" altLang="en-US" baseline="0" dirty="0"/>
                  </a:p>
                  <a:p>
                    <a:pPr>
                      <a:defRPr sz="1600">
                        <a:effectLst>
                          <a:glow rad="127000">
                            <a:schemeClr val="bg1"/>
                          </a:glow>
                        </a:effectLst>
                        <a:latin typeface="+mn-ea"/>
                      </a:defRPr>
                    </a:pPr>
                    <a:fld id="{3363494C-DEC4-4A86-8077-DDA45C3E36DD}" type="VALUE">
                      <a:rPr lang="en-US" altLang="ja-JP" smtClean="0"/>
                      <a:pPr>
                        <a:defRPr sz="1600">
                          <a:effectLst>
                            <a:glow rad="127000">
                              <a:schemeClr val="bg1"/>
                            </a:glow>
                          </a:effectLst>
                          <a:latin typeface="+mn-ea"/>
                        </a:defRPr>
                      </a:pPr>
                      <a:t>[値]</a:t>
                    </a:fld>
                    <a:r>
                      <a:rPr lang="ja-JP" altLang="en-US" dirty="0"/>
                      <a:t>（</a:t>
                    </a:r>
                    <a:r>
                      <a:rPr lang="en-US" altLang="ja-JP" dirty="0"/>
                      <a:t>31.9</a:t>
                    </a:r>
                    <a:r>
                      <a:rPr lang="ja-JP" altLang="en-US"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258714438842367"/>
                      <c:h val="0.29930930484463603"/>
                    </c:manualLayout>
                  </c15:layout>
                  <c15:dlblFieldTable/>
                  <c15:showDataLabelsRange val="0"/>
                </c:ext>
                <c:ext xmlns:c16="http://schemas.microsoft.com/office/drawing/2014/chart" uri="{C3380CC4-5D6E-409C-BE32-E72D297353CC}">
                  <c16:uniqueId val="{00000003-F21A-4408-B79C-868BC9535F87}"/>
                </c:ext>
              </c:extLst>
            </c:dLbl>
            <c:dLbl>
              <c:idx val="2"/>
              <c:layout>
                <c:manualLayout>
                  <c:x val="-9.4282848833153937E-2"/>
                  <c:y val="3.5624960176709117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98C05424-CA56-498A-A04D-AF95AC35D132}" type="CATEGORYNAME">
                      <a:rPr lang="ja-JP" altLang="en-US"/>
                      <a:pPr>
                        <a:defRPr sz="1600">
                          <a:effectLst>
                            <a:glow rad="127000">
                              <a:schemeClr val="bg1"/>
                            </a:glow>
                          </a:effectLst>
                          <a:latin typeface="+mn-ea"/>
                        </a:defRPr>
                      </a:pPr>
                      <a:t>[分類名]</a:t>
                    </a:fld>
                    <a:endParaRPr lang="ja-JP" altLang="en-US" baseline="0" dirty="0"/>
                  </a:p>
                  <a:p>
                    <a:pPr>
                      <a:defRPr sz="1600">
                        <a:effectLst>
                          <a:glow rad="127000">
                            <a:schemeClr val="bg1"/>
                          </a:glow>
                        </a:effectLst>
                        <a:latin typeface="+mn-ea"/>
                      </a:defRPr>
                    </a:pPr>
                    <a:fld id="{5EB9AD19-4684-462A-B8DE-9140601F2BD0}" type="VALUE">
                      <a:rPr lang="en-US" altLang="ja-JP" smtClean="0"/>
                      <a:pPr>
                        <a:defRPr sz="1600">
                          <a:effectLst>
                            <a:glow rad="127000">
                              <a:schemeClr val="bg1"/>
                            </a:glow>
                          </a:effectLst>
                          <a:latin typeface="+mn-ea"/>
                        </a:defRPr>
                      </a:pPr>
                      <a:t>[値]</a:t>
                    </a:fld>
                    <a:r>
                      <a:rPr lang="ja-JP" altLang="en-US" dirty="0"/>
                      <a:t>（</a:t>
                    </a:r>
                    <a:r>
                      <a:rPr lang="en-US" altLang="ja-JP" dirty="0"/>
                      <a:t>15.5</a:t>
                    </a:r>
                    <a:r>
                      <a:rPr lang="ja-JP" altLang="en-US"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7144590992820067"/>
                      <c:h val="0.21542764904530298"/>
                    </c:manualLayout>
                  </c15:layout>
                  <c15:dlblFieldTable/>
                  <c15:showDataLabelsRange val="0"/>
                </c:ext>
                <c:ext xmlns:c16="http://schemas.microsoft.com/office/drawing/2014/chart" uri="{C3380CC4-5D6E-409C-BE32-E72D297353CC}">
                  <c16:uniqueId val="{00000005-F21A-4408-B79C-868BC9535F87}"/>
                </c:ext>
              </c:extLst>
            </c:dLbl>
            <c:dLbl>
              <c:idx val="3"/>
              <c:layout>
                <c:manualLayout>
                  <c:x val="-1.0953640138962481E-2"/>
                  <c:y val="-2.5032920587048403E-2"/>
                </c:manualLayout>
              </c:layout>
              <c:tx>
                <c:rich>
                  <a:bodyPr/>
                  <a:lstStyle/>
                  <a:p>
                    <a:fld id="{03431FBE-F2A1-49F3-9E11-14615BFCB2F6}" type="CATEGORYNAME">
                      <a:rPr lang="ja-JP" altLang="en-US"/>
                      <a:pPr/>
                      <a:t>[分類名]</a:t>
                    </a:fld>
                    <a:endParaRPr lang="ja-JP" altLang="en-US" baseline="0" dirty="0"/>
                  </a:p>
                  <a:p>
                    <a:fld id="{9AA604A8-5463-4582-AF02-514BC5135F1C}" type="VALUE">
                      <a:rPr lang="en-US" altLang="ja-JP" smtClean="0"/>
                      <a:pPr/>
                      <a:t>[値]</a:t>
                    </a:fld>
                    <a:endParaRPr lang="ja-JP" altLang="en-US" dirty="0"/>
                  </a:p>
                  <a:p>
                    <a:r>
                      <a:rPr lang="ja-JP" altLang="en-US" dirty="0"/>
                      <a:t>（</a:t>
                    </a:r>
                    <a:r>
                      <a:rPr lang="en-US" altLang="ja-JP" dirty="0"/>
                      <a:t>29.8</a:t>
                    </a:r>
                    <a:r>
                      <a:rPr lang="ja-JP" altLang="en-US"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5760642381173604"/>
                      <c:h val="0.20437503982329075"/>
                    </c:manualLayout>
                  </c15:layout>
                  <c15:dlblFieldTable/>
                  <c15:showDataLabelsRange val="0"/>
                </c:ext>
                <c:ext xmlns:c16="http://schemas.microsoft.com/office/drawing/2014/chart" uri="{C3380CC4-5D6E-409C-BE32-E72D297353CC}">
                  <c16:uniqueId val="{00000007-F21A-4408-B79C-868BC9535F8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道税</c:v>
                </c:pt>
                <c:pt idx="1">
                  <c:v>国から入るお金</c:v>
                </c:pt>
                <c:pt idx="2">
                  <c:v>北海道の借金</c:v>
                </c:pt>
                <c:pt idx="3">
                  <c:v>その他</c:v>
                </c:pt>
              </c:strCache>
            </c:strRef>
          </c:cat>
          <c:val>
            <c:numRef>
              <c:f>Sheet1!$B$2:$B$5</c:f>
              <c:numCache>
                <c:formatCode>#,##0_ </c:formatCode>
                <c:ptCount val="4"/>
                <c:pt idx="0">
                  <c:v>6941</c:v>
                </c:pt>
                <c:pt idx="1">
                  <c:v>9728</c:v>
                </c:pt>
                <c:pt idx="2">
                  <c:v>4739</c:v>
                </c:pt>
                <c:pt idx="3">
                  <c:v>9097</c:v>
                </c:pt>
              </c:numCache>
            </c:numRef>
          </c:val>
          <c:extLst>
            <c:ext xmlns:c16="http://schemas.microsoft.com/office/drawing/2014/chart" uri="{C3380CC4-5D6E-409C-BE32-E72D297353CC}">
              <c16:uniqueId val="{00000008-F21A-4408-B79C-868BC9535F87}"/>
            </c:ext>
          </c:extLst>
        </c:ser>
        <c:dLbls>
          <c:showLegendKey val="0"/>
          <c:showVal val="0"/>
          <c:showCatName val="1"/>
          <c:showSerName val="0"/>
          <c:showPercent val="1"/>
          <c:showBubbleSize val="0"/>
          <c:showLeaderLines val="1"/>
        </c:dLbls>
        <c:firstSliceAng val="0"/>
        <c:holeSize val="40"/>
      </c:doughnutChart>
      <c:spPr>
        <a:noFill/>
        <a:ln>
          <a:noFill/>
        </a:ln>
        <a:effectLst>
          <a:glow>
            <a:schemeClr val="accent1">
              <a:alpha val="40000"/>
            </a:schemeClr>
          </a:glo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98174297758687"/>
          <c:y val="9.2170847227237007E-2"/>
          <c:w val="0.6319706481123516"/>
          <c:h val="0.70236900792217993"/>
        </c:manualLayout>
      </c:layout>
      <c:doughnutChart>
        <c:varyColors val="1"/>
        <c:ser>
          <c:idx val="0"/>
          <c:order val="0"/>
          <c:tx>
            <c:strRef>
              <c:f>Sheet1!$B$1</c:f>
              <c:strCache>
                <c:ptCount val="1"/>
                <c:pt idx="0">
                  <c:v>列1</c:v>
                </c:pt>
              </c:strCache>
            </c:strRef>
          </c:tx>
          <c:dPt>
            <c:idx val="0"/>
            <c:bubble3D val="0"/>
            <c:spPr>
              <a:solidFill>
                <a:srgbClr val="FF99CC"/>
              </a:solidFill>
              <a:ln w="19050">
                <a:solidFill>
                  <a:schemeClr val="lt1"/>
                </a:solidFill>
              </a:ln>
              <a:effectLst/>
            </c:spPr>
            <c:extLst>
              <c:ext xmlns:c16="http://schemas.microsoft.com/office/drawing/2014/chart" uri="{C3380CC4-5D6E-409C-BE32-E72D297353CC}">
                <c16:uniqueId val="{00000001-CBD0-4088-8F6F-F82A4F3A696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BD0-4088-8F6F-F82A4F3A6964}"/>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CBD0-4088-8F6F-F82A4F3A6964}"/>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CBD0-4088-8F6F-F82A4F3A6964}"/>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CBD0-4088-8F6F-F82A4F3A6964}"/>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CBD0-4088-8F6F-F82A4F3A6964}"/>
              </c:ext>
            </c:extLst>
          </c:dPt>
          <c:dPt>
            <c:idx val="6"/>
            <c:bubble3D val="0"/>
            <c:spPr>
              <a:solidFill>
                <a:srgbClr val="FFC000"/>
              </a:solidFill>
              <a:ln w="19050">
                <a:solidFill>
                  <a:schemeClr val="lt1"/>
                </a:solidFill>
              </a:ln>
              <a:effectLst/>
            </c:spPr>
            <c:extLst>
              <c:ext xmlns:c16="http://schemas.microsoft.com/office/drawing/2014/chart" uri="{C3380CC4-5D6E-409C-BE32-E72D297353CC}">
                <c16:uniqueId val="{0000000D-CBD0-4088-8F6F-F82A4F3A6964}"/>
              </c:ext>
            </c:extLst>
          </c:dPt>
          <c:dLbls>
            <c:dLbl>
              <c:idx val="0"/>
              <c:layout>
                <c:manualLayout>
                  <c:x val="5.4794514573151182E-2"/>
                  <c:y val="-1.700082832444831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baseline="0" dirty="0"/>
                      <a:t>福祉や医療の充実など
</a:t>
                    </a:r>
                    <a:fld id="{8BAFD4E9-BA62-481C-9F96-71FEE8BAFFDA}" type="VALUE">
                      <a:rPr lang="en-US" altLang="ja-JP" baseline="0"/>
                      <a:pPr>
                        <a:defRPr sz="1600">
                          <a:effectLst>
                            <a:glow rad="127000">
                              <a:schemeClr val="bg1"/>
                            </a:glow>
                          </a:effectLst>
                          <a:latin typeface="+mn-ea"/>
                        </a:defRPr>
                      </a:pPr>
                      <a:t>[値]</a:t>
                    </a:fld>
                    <a:r>
                      <a:rPr lang="ja-JP" altLang="en-US" baseline="0" dirty="0"/>
                      <a:t>
（</a:t>
                    </a:r>
                    <a:r>
                      <a:rPr lang="en-US" altLang="ja-JP" baseline="0" dirty="0"/>
                      <a:t>15.5</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614818761577866"/>
                      <c:h val="0.29174372915914448"/>
                    </c:manualLayout>
                  </c15:layout>
                  <c15:dlblFieldTable/>
                  <c15:showDataLabelsRange val="0"/>
                </c:ext>
                <c:ext xmlns:c16="http://schemas.microsoft.com/office/drawing/2014/chart" uri="{C3380CC4-5D6E-409C-BE32-E72D297353CC}">
                  <c16:uniqueId val="{00000001-CBD0-4088-8F6F-F82A4F3A6964}"/>
                </c:ext>
              </c:extLst>
            </c:dLbl>
            <c:dLbl>
              <c:idx val="1"/>
              <c:layout>
                <c:manualLayout>
                  <c:x val="5.2020275506547538E-2"/>
                  <c:y val="1.6704755431896864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4A6507C3-A85D-48B2-8F05-711D7C4447E7}" type="CATEGORYNAME">
                      <a:rPr lang="ja-JP" altLang="en-US" smtClean="0"/>
                      <a:pPr>
                        <a:defRPr sz="1600">
                          <a:effectLst>
                            <a:glow rad="127000">
                              <a:schemeClr val="bg1"/>
                            </a:glow>
                          </a:effectLst>
                          <a:latin typeface="+mn-ea"/>
                        </a:defRPr>
                      </a:pPr>
                      <a:t>[分類名]</a:t>
                    </a:fld>
                    <a:r>
                      <a:rPr lang="ja-JP" altLang="en-US" dirty="0"/>
                      <a:t>　</a:t>
                    </a:r>
                    <a:fld id="{57B4B142-F253-4192-BD6F-44208ED15B07}"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13.1</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5868632759521174"/>
                      <c:h val="0.25707006775269203"/>
                    </c:manualLayout>
                  </c15:layout>
                  <c15:dlblFieldTable/>
                  <c15:showDataLabelsRange val="0"/>
                </c:ext>
                <c:ext xmlns:c16="http://schemas.microsoft.com/office/drawing/2014/chart" uri="{C3380CC4-5D6E-409C-BE32-E72D297353CC}">
                  <c16:uniqueId val="{00000003-CBD0-4088-8F6F-F82A4F3A6964}"/>
                </c:ext>
              </c:extLst>
            </c:dLbl>
            <c:dLbl>
              <c:idx val="2"/>
              <c:layout>
                <c:manualLayout>
                  <c:x val="7.7958621329757435E-2"/>
                  <c:y val="8.5223966187371238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baseline="0" dirty="0"/>
                      <a:t>工業や観光の振興
</a:t>
                    </a:r>
                    <a:fld id="{79598D04-4EE8-4648-B2E8-B1179F63B8F5}"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11.4</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9907078090980685"/>
                      <c:h val="0.247912622390247"/>
                    </c:manualLayout>
                  </c15:layout>
                  <c15:dlblFieldTable/>
                  <c15:showDataLabelsRange val="0"/>
                </c:ext>
                <c:ext xmlns:c16="http://schemas.microsoft.com/office/drawing/2014/chart" uri="{C3380CC4-5D6E-409C-BE32-E72D297353CC}">
                  <c16:uniqueId val="{00000005-CBD0-4088-8F6F-F82A4F3A6964}"/>
                </c:ext>
              </c:extLst>
            </c:dLbl>
            <c:dLbl>
              <c:idx val="3"/>
              <c:layout>
                <c:manualLayout>
                  <c:x val="0.15688316251564505"/>
                  <c:y val="0.1024996283159524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FFD1921F-7558-43CC-9385-43A844F05E99}" type="CATEGORYNAME">
                      <a:rPr lang="ja-JP" altLang="en-US"/>
                      <a:pPr>
                        <a:defRPr sz="1600">
                          <a:effectLst>
                            <a:glow rad="127000">
                              <a:schemeClr val="bg1"/>
                            </a:glow>
                          </a:effectLst>
                          <a:latin typeface="+mn-ea"/>
                        </a:defRPr>
                      </a:pPr>
                      <a:t>[分類名]</a:t>
                    </a:fld>
                    <a:r>
                      <a:rPr lang="ja-JP" altLang="en-US" baseline="0" dirty="0"/>
                      <a:t>
</a:t>
                    </a:r>
                    <a:fld id="{EC6503C2-09C0-4061-A391-928FB706D2D3}"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7.4</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1987233939276264"/>
                      <c:h val="0.13217084722723701"/>
                    </c:manualLayout>
                  </c15:layout>
                  <c15:dlblFieldTable/>
                  <c15:showDataLabelsRange val="0"/>
                </c:ext>
                <c:ext xmlns:c16="http://schemas.microsoft.com/office/drawing/2014/chart" uri="{C3380CC4-5D6E-409C-BE32-E72D297353CC}">
                  <c16:uniqueId val="{00000007-CBD0-4088-8F6F-F82A4F3A6964}"/>
                </c:ext>
              </c:extLst>
            </c:dLbl>
            <c:dLbl>
              <c:idx val="4"/>
              <c:layout>
                <c:manualLayout>
                  <c:x val="-0.15072231579307316"/>
                  <c:y val="0.12407875453985505"/>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126294C7-128A-4C86-8239-98134B1662B9}" type="CATEGORYNAME">
                      <a:rPr lang="ja-JP" altLang="en-US" dirty="0"/>
                      <a:pPr>
                        <a:defRPr sz="1600">
                          <a:effectLst>
                            <a:glow rad="127000">
                              <a:schemeClr val="bg1"/>
                            </a:glow>
                          </a:effectLst>
                          <a:latin typeface="+mn-ea"/>
                        </a:defRPr>
                      </a:pPr>
                      <a:t>[分類名]</a:t>
                    </a:fld>
                    <a:r>
                      <a:rPr lang="ja-JP" altLang="en-US" baseline="0" dirty="0"/>
                      <a:t>
</a:t>
                    </a:r>
                    <a:fld id="{F6E4D8F9-17E0-478F-944D-EBC0EBA5ED63}"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6.6</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1643977625342771"/>
                      <c:h val="0.15914448951850987"/>
                    </c:manualLayout>
                  </c15:layout>
                  <c15:dlblFieldTable/>
                  <c15:showDataLabelsRange val="0"/>
                </c:ext>
                <c:ext xmlns:c16="http://schemas.microsoft.com/office/drawing/2014/chart" uri="{C3380CC4-5D6E-409C-BE32-E72D297353CC}">
                  <c16:uniqueId val="{00000009-CBD0-4088-8F6F-F82A4F3A6964}"/>
                </c:ext>
              </c:extLst>
            </c:dLbl>
            <c:dLbl>
              <c:idx val="5"/>
              <c:layout>
                <c:manualLayout>
                  <c:x val="-3.9850801888816893E-2"/>
                  <c:y val="8.0920926873818584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baseline="0" dirty="0"/>
                      <a:t>その他</a:t>
                    </a:r>
                  </a:p>
                  <a:p>
                    <a:pPr>
                      <a:defRPr sz="1600">
                        <a:effectLst>
                          <a:glow rad="127000">
                            <a:schemeClr val="bg1"/>
                          </a:glow>
                        </a:effectLst>
                        <a:latin typeface="+mn-ea"/>
                      </a:defRPr>
                    </a:pPr>
                    <a:fld id="{36942938-E0B3-4F9F-849B-250492D464DF}"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25.3</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513879133444362"/>
                      <c:h val="0.18881549603891001"/>
                    </c:manualLayout>
                  </c15:layout>
                  <c15:dlblFieldTable/>
                  <c15:showDataLabelsRange val="0"/>
                </c:ext>
                <c:ext xmlns:c16="http://schemas.microsoft.com/office/drawing/2014/chart" uri="{C3380CC4-5D6E-409C-BE32-E72D297353CC}">
                  <c16:uniqueId val="{0000000B-CBD0-4088-8F6F-F82A4F3A6964}"/>
                </c:ext>
              </c:extLst>
            </c:dLbl>
            <c:dLbl>
              <c:idx val="6"/>
              <c:layout>
                <c:manualLayout>
                  <c:x val="-8.3949540130380446E-2"/>
                  <c:y val="2.7292228617545263E-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8AF372B8-7BEF-4452-B1CC-2F5D710760AD}" type="CATEGORYNAME">
                      <a:rPr lang="ja-JP" altLang="en-US" smtClean="0"/>
                      <a:pPr>
                        <a:defRPr sz="1600">
                          <a:effectLst>
                            <a:glow rad="127000">
                              <a:schemeClr val="bg1"/>
                            </a:glow>
                          </a:effectLst>
                          <a:latin typeface="+mn-ea"/>
                        </a:defRPr>
                      </a:pPr>
                      <a:t>[分類名]</a:t>
                    </a:fld>
                    <a:r>
                      <a:rPr lang="ja-JP" altLang="en-US" baseline="0" dirty="0"/>
                      <a:t>
</a:t>
                    </a:r>
                    <a:fld id="{278D7991-5BB5-4B77-AA30-5A88FEA42BA8}" type="VALUE">
                      <a:rPr lang="en-US" altLang="ja-JP" baseline="0"/>
                      <a:pPr>
                        <a:defRPr sz="1600">
                          <a:effectLst>
                            <a:glow rad="127000">
                              <a:schemeClr val="bg1"/>
                            </a:glow>
                          </a:effectLst>
                          <a:latin typeface="+mn-ea"/>
                        </a:defRPr>
                      </a:pPr>
                      <a:t>[値]</a:t>
                    </a:fld>
                    <a:r>
                      <a:rPr lang="ja-JP" altLang="en-US" baseline="0" dirty="0"/>
                      <a:t>
（</a:t>
                    </a:r>
                    <a:r>
                      <a:rPr lang="en-US" altLang="ja-JP" baseline="0" dirty="0"/>
                      <a:t>20.7</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8678246888173112"/>
                      <c:h val="0.18935496888473549"/>
                    </c:manualLayout>
                  </c15:layout>
                  <c15:dlblFieldTable/>
                  <c15:showDataLabelsRange val="0"/>
                </c:ext>
                <c:ext xmlns:c16="http://schemas.microsoft.com/office/drawing/2014/chart" uri="{C3380CC4-5D6E-409C-BE32-E72D297353CC}">
                  <c16:uniqueId val="{0000000D-CBD0-4088-8F6F-F82A4F3A696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福祉や医療の充実など</c:v>
                </c:pt>
                <c:pt idx="1">
                  <c:v>教育や文化の振興</c:v>
                </c:pt>
                <c:pt idx="2">
                  <c:v>工業や観光の振興など</c:v>
                </c:pt>
                <c:pt idx="3">
                  <c:v>道路・河川・住宅の充実</c:v>
                </c:pt>
                <c:pt idx="4">
                  <c:v>農・林・水産業の振興など</c:v>
                </c:pt>
                <c:pt idx="5">
                  <c:v>その他</c:v>
                </c:pt>
                <c:pt idx="6">
                  <c:v>北海道の借金の支払い</c:v>
                </c:pt>
              </c:strCache>
            </c:strRef>
          </c:cat>
          <c:val>
            <c:numRef>
              <c:f>Sheet1!$B$2:$B$8</c:f>
              <c:numCache>
                <c:formatCode>#,##0_ </c:formatCode>
                <c:ptCount val="7"/>
                <c:pt idx="0">
                  <c:v>4717</c:v>
                </c:pt>
                <c:pt idx="1">
                  <c:v>4014</c:v>
                </c:pt>
                <c:pt idx="2">
                  <c:v>3485</c:v>
                </c:pt>
                <c:pt idx="3">
                  <c:v>2242</c:v>
                </c:pt>
                <c:pt idx="4">
                  <c:v>2013</c:v>
                </c:pt>
                <c:pt idx="5">
                  <c:v>7707</c:v>
                </c:pt>
                <c:pt idx="6">
                  <c:v>6327</c:v>
                </c:pt>
              </c:numCache>
            </c:numRef>
          </c:val>
          <c:extLst>
            <c:ext xmlns:c16="http://schemas.microsoft.com/office/drawing/2014/chart" uri="{C3380CC4-5D6E-409C-BE32-E72D297353CC}">
              <c16:uniqueId val="{0000000E-CBD0-4088-8F6F-F82A4F3A6964}"/>
            </c:ext>
          </c:extLst>
        </c:ser>
        <c:dLbls>
          <c:showLegendKey val="0"/>
          <c:showVal val="0"/>
          <c:showCatName val="1"/>
          <c:showSerName val="0"/>
          <c:showPercent val="1"/>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drawings/drawing1.xml><?xml version="1.0" encoding="utf-8"?>
<c:userShapes xmlns:c="http://schemas.openxmlformats.org/drawingml/2006/chart">
  <cdr:relSizeAnchor xmlns:cdr="http://schemas.openxmlformats.org/drawingml/2006/chartDrawing">
    <cdr:from>
      <cdr:x>0.40783</cdr:x>
      <cdr:y>0.36702</cdr:y>
    </cdr:from>
    <cdr:to>
      <cdr:x>0.69295</cdr:x>
      <cdr:y>0.51083</cdr:y>
    </cdr:to>
    <cdr:sp macro="" textlink="">
      <cdr:nvSpPr>
        <cdr:cNvPr id="2" name="テキスト ボックス 23">
          <a:extLst xmlns:a="http://schemas.openxmlformats.org/drawingml/2006/main">
            <a:ext uri="{FF2B5EF4-FFF2-40B4-BE49-F238E27FC236}">
              <a16:creationId xmlns:a16="http://schemas.microsoft.com/office/drawing/2014/main" id="{4AFC47B9-45F9-4763-AA30-0BE37EFBD401}"/>
            </a:ext>
          </a:extLst>
        </cdr:cNvPr>
        <cdr:cNvSpPr txBox="1"/>
      </cdr:nvSpPr>
      <cdr:spPr>
        <a:xfrm xmlns:a="http://schemas.openxmlformats.org/drawingml/2006/main">
          <a:off x="2134085" y="1728040"/>
          <a:ext cx="1491971" cy="6771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kumimoji="1" lang="ja-JP" altLang="en-US" sz="2000" dirty="0">
              <a:latin typeface="+mn-ea"/>
            </a:rPr>
            <a:t>歳入総額</a:t>
          </a:r>
          <a:endParaRPr kumimoji="1" lang="en-US" altLang="ja-JP" sz="2000" dirty="0">
            <a:latin typeface="+mn-ea"/>
          </a:endParaRPr>
        </a:p>
        <a:p xmlns:a="http://schemas.openxmlformats.org/drawingml/2006/main">
          <a:pPr algn="ctr"/>
          <a:r>
            <a:rPr kumimoji="1" lang="en-US" altLang="ja-JP" dirty="0">
              <a:latin typeface="+mn-ea"/>
            </a:rPr>
            <a:t>3</a:t>
          </a:r>
          <a:r>
            <a:rPr kumimoji="1" lang="ja-JP" altLang="en-US" dirty="0">
              <a:latin typeface="+mn-ea"/>
            </a:rPr>
            <a:t>兆</a:t>
          </a:r>
          <a:r>
            <a:rPr kumimoji="1" lang="en-US" altLang="ja-JP" dirty="0">
              <a:latin typeface="+mn-ea"/>
            </a:rPr>
            <a:t>505</a:t>
          </a:r>
          <a:r>
            <a:rPr kumimoji="1" lang="ja-JP" altLang="en-US" dirty="0">
              <a:latin typeface="+mn-ea"/>
            </a:rPr>
            <a:t>億円</a:t>
          </a:r>
        </a:p>
      </cdr:txBody>
    </cdr:sp>
  </cdr:relSizeAnchor>
  <cdr:relSizeAnchor xmlns:cdr="http://schemas.openxmlformats.org/drawingml/2006/chartDrawing">
    <cdr:from>
      <cdr:x>0.44898</cdr:x>
      <cdr:y>0.34866</cdr:y>
    </cdr:from>
    <cdr:to>
      <cdr:x>0.56685</cdr:x>
      <cdr:y>0.39115</cdr:y>
    </cdr:to>
    <cdr:sp macro="" textlink="">
      <cdr:nvSpPr>
        <cdr:cNvPr id="3" name="テキスト ボックス 29">
          <a:extLst xmlns:a="http://schemas.openxmlformats.org/drawingml/2006/main">
            <a:ext uri="{FF2B5EF4-FFF2-40B4-BE49-F238E27FC236}">
              <a16:creationId xmlns:a16="http://schemas.microsoft.com/office/drawing/2014/main" id="{32B6899F-50A8-4F2C-B3A5-05DFBA1711F0}"/>
            </a:ext>
          </a:extLst>
        </cdr:cNvPr>
        <cdr:cNvSpPr txBox="1"/>
      </cdr:nvSpPr>
      <cdr:spPr>
        <a:xfrm xmlns:a="http://schemas.openxmlformats.org/drawingml/2006/main">
          <a:off x="2349437" y="164158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700" b="1" dirty="0"/>
            <a:t>さいにゅう</a:t>
          </a:r>
        </a:p>
      </cdr:txBody>
    </cdr:sp>
  </cdr:relSizeAnchor>
</c:userShapes>
</file>

<file path=ppt/drawings/drawing2.xml><?xml version="1.0" encoding="utf-8"?>
<c:userShapes xmlns:c="http://schemas.openxmlformats.org/drawingml/2006/chart">
  <cdr:relSizeAnchor xmlns:cdr="http://schemas.openxmlformats.org/drawingml/2006/chartDrawing">
    <cdr:from>
      <cdr:x>0.41189</cdr:x>
      <cdr:y>0.36004</cdr:y>
    </cdr:from>
    <cdr:to>
      <cdr:x>0.6928</cdr:x>
      <cdr:y>0.50385</cdr:y>
    </cdr:to>
    <cdr:sp macro="" textlink="">
      <cdr:nvSpPr>
        <cdr:cNvPr id="2" name="テキスト ボックス 23">
          <a:extLst xmlns:a="http://schemas.openxmlformats.org/drawingml/2006/main">
            <a:ext uri="{FF2B5EF4-FFF2-40B4-BE49-F238E27FC236}">
              <a16:creationId xmlns:a16="http://schemas.microsoft.com/office/drawing/2014/main" id="{2620C56C-ABEA-4DE0-A251-FB7672E26937}"/>
            </a:ext>
          </a:extLst>
        </cdr:cNvPr>
        <cdr:cNvSpPr txBox="1"/>
      </cdr:nvSpPr>
      <cdr:spPr>
        <a:xfrm xmlns:a="http://schemas.openxmlformats.org/drawingml/2006/main">
          <a:off x="2360888" y="1695176"/>
          <a:ext cx="1610132" cy="6771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1" lang="ja-JP" altLang="en-US" sz="2000" dirty="0">
              <a:latin typeface="+mn-ea"/>
              <a:ea typeface="+mn-ea"/>
            </a:rPr>
            <a:t>歳出総額</a:t>
          </a:r>
          <a:endParaRPr kumimoji="1" lang="en-US" altLang="ja-JP" sz="2000" dirty="0">
            <a:latin typeface="+mn-ea"/>
            <a:ea typeface="+mn-ea"/>
          </a:endParaRPr>
        </a:p>
        <a:p xmlns:a="http://schemas.openxmlformats.org/drawingml/2006/main">
          <a:pPr algn="ctr"/>
          <a:r>
            <a:rPr kumimoji="1" lang="en-US" altLang="ja-JP" sz="1800" dirty="0">
              <a:latin typeface="+mn-ea"/>
            </a:rPr>
            <a:t>3</a:t>
          </a:r>
          <a:r>
            <a:rPr kumimoji="1" lang="ja-JP" altLang="en-US" sz="1800" dirty="0">
              <a:latin typeface="+mn-ea"/>
            </a:rPr>
            <a:t>兆</a:t>
          </a:r>
          <a:r>
            <a:rPr kumimoji="1" lang="en-US" altLang="ja-JP" sz="1800" dirty="0">
              <a:latin typeface="+mn-ea"/>
            </a:rPr>
            <a:t>505</a:t>
          </a:r>
          <a:r>
            <a:rPr kumimoji="1" lang="ja-JP" altLang="en-US" sz="1800" dirty="0">
              <a:latin typeface="+mn-ea"/>
            </a:rPr>
            <a:t>億円</a:t>
          </a:r>
        </a:p>
      </cdr:txBody>
    </cdr:sp>
  </cdr:relSizeAnchor>
  <cdr:relSizeAnchor xmlns:cdr="http://schemas.openxmlformats.org/drawingml/2006/chartDrawing">
    <cdr:from>
      <cdr:x>0.46012</cdr:x>
      <cdr:y>0.34447</cdr:y>
    </cdr:from>
    <cdr:to>
      <cdr:x>0.56772</cdr:x>
      <cdr:y>0.38696</cdr:y>
    </cdr:to>
    <cdr:sp macro="" textlink="">
      <cdr:nvSpPr>
        <cdr:cNvPr id="4" name="テキスト ボックス 29">
          <a:extLst xmlns:a="http://schemas.openxmlformats.org/drawingml/2006/main">
            <a:ext uri="{FF2B5EF4-FFF2-40B4-BE49-F238E27FC236}">
              <a16:creationId xmlns:a16="http://schemas.microsoft.com/office/drawing/2014/main" id="{F2787A68-0C74-46F9-A391-04E2ACEBF133}"/>
            </a:ext>
          </a:extLst>
        </cdr:cNvPr>
        <cdr:cNvSpPr txBox="1"/>
      </cdr:nvSpPr>
      <cdr:spPr>
        <a:xfrm xmlns:a="http://schemas.openxmlformats.org/drawingml/2006/main">
          <a:off x="2637321" y="1621878"/>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さいしゅつ</a:t>
          </a:r>
        </a:p>
      </cdr:txBody>
    </cdr:sp>
  </cdr:relSizeAnchor>
  <cdr:relSizeAnchor xmlns:cdr="http://schemas.openxmlformats.org/drawingml/2006/chartDrawing">
    <cdr:from>
      <cdr:x>0.51902</cdr:x>
      <cdr:y>0.09106</cdr:y>
    </cdr:from>
    <cdr:to>
      <cdr:x>0.62663</cdr:x>
      <cdr:y>0.13355</cdr:y>
    </cdr:to>
    <cdr:sp macro="" textlink="">
      <cdr:nvSpPr>
        <cdr:cNvPr id="5" name="テキスト ボックス 29">
          <a:extLst xmlns:a="http://schemas.openxmlformats.org/drawingml/2006/main">
            <a:ext uri="{FF2B5EF4-FFF2-40B4-BE49-F238E27FC236}">
              <a16:creationId xmlns:a16="http://schemas.microsoft.com/office/drawing/2014/main" id="{8BC2B2CF-0BBE-47D5-8F6F-ADAD661D3CDD}"/>
            </a:ext>
          </a:extLst>
        </cdr:cNvPr>
        <cdr:cNvSpPr txBox="1"/>
      </cdr:nvSpPr>
      <cdr:spPr>
        <a:xfrm xmlns:a="http://schemas.openxmlformats.org/drawingml/2006/main">
          <a:off x="2974941" y="42873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ふくし</a:t>
          </a:r>
        </a:p>
      </cdr:txBody>
    </cdr:sp>
  </cdr:relSizeAnchor>
  <cdr:relSizeAnchor xmlns:cdr="http://schemas.openxmlformats.org/drawingml/2006/chartDrawing">
    <cdr:from>
      <cdr:x>0.86577</cdr:x>
      <cdr:y>0.5009</cdr:y>
    </cdr:from>
    <cdr:to>
      <cdr:x>0.97338</cdr:x>
      <cdr:y>0.54339</cdr:y>
    </cdr:to>
    <cdr:sp macro="" textlink="">
      <cdr:nvSpPr>
        <cdr:cNvPr id="7" name="テキスト ボックス 29">
          <a:extLst xmlns:a="http://schemas.openxmlformats.org/drawingml/2006/main">
            <a:ext uri="{FF2B5EF4-FFF2-40B4-BE49-F238E27FC236}">
              <a16:creationId xmlns:a16="http://schemas.microsoft.com/office/drawing/2014/main" id="{D52DBB3F-60CA-444F-A936-9C0811282364}"/>
            </a:ext>
          </a:extLst>
        </cdr:cNvPr>
        <cdr:cNvSpPr txBox="1"/>
      </cdr:nvSpPr>
      <cdr:spPr>
        <a:xfrm xmlns:a="http://schemas.openxmlformats.org/drawingml/2006/main">
          <a:off x="4962477" y="2358383"/>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しんこう</a:t>
          </a:r>
        </a:p>
      </cdr:txBody>
    </cdr:sp>
  </cdr:relSizeAnchor>
  <cdr:relSizeAnchor xmlns:cdr="http://schemas.openxmlformats.org/drawingml/2006/chartDrawing">
    <cdr:from>
      <cdr:x>0.4462</cdr:x>
      <cdr:y>0.72674</cdr:y>
    </cdr:from>
    <cdr:to>
      <cdr:x>0.5538</cdr:x>
      <cdr:y>0.76923</cdr:y>
    </cdr:to>
    <cdr:sp macro="" textlink="">
      <cdr:nvSpPr>
        <cdr:cNvPr id="8" name="テキスト ボックス 29">
          <a:extLst xmlns:a="http://schemas.openxmlformats.org/drawingml/2006/main">
            <a:ext uri="{FF2B5EF4-FFF2-40B4-BE49-F238E27FC236}">
              <a16:creationId xmlns:a16="http://schemas.microsoft.com/office/drawing/2014/main" id="{FF04988A-7D53-4DC3-8342-58BB2D00CED7}"/>
            </a:ext>
          </a:extLst>
        </cdr:cNvPr>
        <cdr:cNvSpPr txBox="1"/>
      </cdr:nvSpPr>
      <cdr:spPr>
        <a:xfrm xmlns:a="http://schemas.openxmlformats.org/drawingml/2006/main">
          <a:off x="2557531" y="3421726"/>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しんこう</a:t>
          </a:r>
        </a:p>
      </cdr:txBody>
    </cdr:sp>
  </cdr:relSizeAnchor>
  <cdr:relSizeAnchor xmlns:cdr="http://schemas.openxmlformats.org/drawingml/2006/chartDrawing">
    <cdr:from>
      <cdr:x>0.41156</cdr:x>
      <cdr:y>0.12846</cdr:y>
    </cdr:from>
    <cdr:to>
      <cdr:x>0.51916</cdr:x>
      <cdr:y>0.17095</cdr:y>
    </cdr:to>
    <cdr:sp macro="" textlink="">
      <cdr:nvSpPr>
        <cdr:cNvPr id="9" name="テキスト ボックス 29">
          <a:extLst xmlns:a="http://schemas.openxmlformats.org/drawingml/2006/main">
            <a:ext uri="{FF2B5EF4-FFF2-40B4-BE49-F238E27FC236}">
              <a16:creationId xmlns:a16="http://schemas.microsoft.com/office/drawing/2014/main" id="{47AE8C07-83BC-4FA1-AF0B-F90ABDFF07D4}"/>
            </a:ext>
          </a:extLst>
        </cdr:cNvPr>
        <cdr:cNvSpPr txBox="1"/>
      </cdr:nvSpPr>
      <cdr:spPr>
        <a:xfrm xmlns:a="http://schemas.openxmlformats.org/drawingml/2006/main">
          <a:off x="2358991" y="604839"/>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　　　はら</a:t>
          </a:r>
        </a:p>
      </cdr:txBody>
    </cdr:sp>
  </cdr:relSizeAnchor>
  <cdr:relSizeAnchor xmlns:cdr="http://schemas.openxmlformats.org/drawingml/2006/chartDrawing">
    <cdr:from>
      <cdr:x>0.85913</cdr:x>
      <cdr:y>0.32438</cdr:y>
    </cdr:from>
    <cdr:to>
      <cdr:x>0.96673</cdr:x>
      <cdr:y>0.36687</cdr:y>
    </cdr:to>
    <cdr:sp macro="" textlink="">
      <cdr:nvSpPr>
        <cdr:cNvPr id="10" name="テキスト ボックス 29">
          <a:extLst xmlns:a="http://schemas.openxmlformats.org/drawingml/2006/main">
            <a:ext uri="{FF2B5EF4-FFF2-40B4-BE49-F238E27FC236}">
              <a16:creationId xmlns:a16="http://schemas.microsoft.com/office/drawing/2014/main" id="{417821A2-595A-4BDC-938F-3FB809B7AB2F}"/>
            </a:ext>
          </a:extLst>
        </cdr:cNvPr>
        <cdr:cNvSpPr txBox="1"/>
      </cdr:nvSpPr>
      <cdr:spPr>
        <a:xfrm xmlns:a="http://schemas.openxmlformats.org/drawingml/2006/main">
          <a:off x="4924391" y="152728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しんこう</a:t>
          </a:r>
        </a:p>
      </cdr:txBody>
    </cdr:sp>
  </cdr:relSizeAnchor>
  <cdr:relSizeAnchor xmlns:cdr="http://schemas.openxmlformats.org/drawingml/2006/chartDrawing">
    <cdr:from>
      <cdr:x>0.62648</cdr:x>
      <cdr:y>0.09106</cdr:y>
    </cdr:from>
    <cdr:to>
      <cdr:x>0.73409</cdr:x>
      <cdr:y>0.13355</cdr:y>
    </cdr:to>
    <cdr:sp macro="" textlink="">
      <cdr:nvSpPr>
        <cdr:cNvPr id="11" name="テキスト ボックス 29">
          <a:extLst xmlns:a="http://schemas.openxmlformats.org/drawingml/2006/main">
            <a:ext uri="{FF2B5EF4-FFF2-40B4-BE49-F238E27FC236}">
              <a16:creationId xmlns:a16="http://schemas.microsoft.com/office/drawing/2014/main" id="{417821A2-595A-4BDC-938F-3FB809B7AB2F}"/>
            </a:ext>
          </a:extLst>
        </cdr:cNvPr>
        <cdr:cNvSpPr txBox="1"/>
      </cdr:nvSpPr>
      <cdr:spPr>
        <a:xfrm xmlns:a="http://schemas.openxmlformats.org/drawingml/2006/main">
          <a:off x="3590891" y="42873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いりょう</a:t>
          </a:r>
        </a:p>
      </cdr:txBody>
    </cdr:sp>
  </cdr:relSizeAnchor>
  <cdr:relSizeAnchor xmlns:cdr="http://schemas.openxmlformats.org/drawingml/2006/chartDrawing">
    <cdr:from>
      <cdr:x>0.73062</cdr:x>
      <cdr:y>0.09241</cdr:y>
    </cdr:from>
    <cdr:to>
      <cdr:x>0.83822</cdr:x>
      <cdr:y>0.1349</cdr:y>
    </cdr:to>
    <cdr:sp macro="" textlink="">
      <cdr:nvSpPr>
        <cdr:cNvPr id="13" name="テキスト ボックス 29">
          <a:extLst xmlns:a="http://schemas.openxmlformats.org/drawingml/2006/main">
            <a:ext uri="{FF2B5EF4-FFF2-40B4-BE49-F238E27FC236}">
              <a16:creationId xmlns:a16="http://schemas.microsoft.com/office/drawing/2014/main" id="{E06AF8C1-F9D3-4897-9328-9EC2ED179CAA}"/>
            </a:ext>
          </a:extLst>
        </cdr:cNvPr>
        <cdr:cNvSpPr txBox="1"/>
      </cdr:nvSpPr>
      <cdr:spPr>
        <a:xfrm xmlns:a="http://schemas.openxmlformats.org/drawingml/2006/main">
          <a:off x="4187791" y="43508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じゅうじつ</a:t>
          </a:r>
        </a:p>
      </cdr:txBody>
    </cdr:sp>
  </cdr:relSizeAnchor>
  <cdr:relSizeAnchor xmlns:cdr="http://schemas.openxmlformats.org/drawingml/2006/chartDrawing">
    <cdr:from>
      <cdr:x>0.88239</cdr:x>
      <cdr:y>0.68718</cdr:y>
    </cdr:from>
    <cdr:to>
      <cdr:x>0.99</cdr:x>
      <cdr:y>0.72967</cdr:y>
    </cdr:to>
    <cdr:sp macro="" textlink="">
      <cdr:nvSpPr>
        <cdr:cNvPr id="14" name="テキスト ボックス 29">
          <a:extLst xmlns:a="http://schemas.openxmlformats.org/drawingml/2006/main">
            <a:ext uri="{FF2B5EF4-FFF2-40B4-BE49-F238E27FC236}">
              <a16:creationId xmlns:a16="http://schemas.microsoft.com/office/drawing/2014/main" id="{492D686F-526A-4CDF-B591-D91D7737BB8F}"/>
            </a:ext>
          </a:extLst>
        </cdr:cNvPr>
        <cdr:cNvSpPr txBox="1"/>
      </cdr:nvSpPr>
      <cdr:spPr>
        <a:xfrm xmlns:a="http://schemas.openxmlformats.org/drawingml/2006/main">
          <a:off x="5057741" y="323543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じゅうじつ</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2125"/>
          </a:xfrm>
          <a:prstGeom prst="rect">
            <a:avLst/>
          </a:prstGeom>
        </p:spPr>
        <p:txBody>
          <a:bodyPr vert="horz" lIns="87565" tIns="43783" rIns="87565" bIns="43783" rtlCol="0"/>
          <a:lstStyle>
            <a:lvl1pPr algn="l" eaLnBrk="1" hangingPunct="1">
              <a:defRPr sz="11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14763" y="1"/>
            <a:ext cx="2919412" cy="492125"/>
          </a:xfrm>
          <a:prstGeom prst="rect">
            <a:avLst/>
          </a:prstGeom>
        </p:spPr>
        <p:txBody>
          <a:bodyPr vert="horz" lIns="87565" tIns="43783" rIns="87565" bIns="43783" rtlCol="0"/>
          <a:lstStyle>
            <a:lvl1pPr algn="r" eaLnBrk="1" hangingPunct="1">
              <a:defRPr sz="1100">
                <a:latin typeface="Arial" charset="0"/>
              </a:defRPr>
            </a:lvl1pPr>
          </a:lstStyle>
          <a:p>
            <a:pPr>
              <a:defRPr/>
            </a:pPr>
            <a:fld id="{605BAA29-7B0B-419D-A11B-A2DC43D78C6A}" type="datetimeFigureOut">
              <a:rPr lang="ja-JP" altLang="en-US"/>
              <a:pPr>
                <a:defRPr/>
              </a:pPr>
              <a:t>2026/4/20</a:t>
            </a:fld>
            <a:endParaRPr lang="ja-JP" altLang="en-US"/>
          </a:p>
        </p:txBody>
      </p:sp>
      <p:sp>
        <p:nvSpPr>
          <p:cNvPr id="4" name="フッター プレースホルダ 3"/>
          <p:cNvSpPr>
            <a:spLocks noGrp="1"/>
          </p:cNvSpPr>
          <p:nvPr>
            <p:ph type="ftr" sz="quarter" idx="2"/>
          </p:nvPr>
        </p:nvSpPr>
        <p:spPr>
          <a:xfrm>
            <a:off x="1" y="9372601"/>
            <a:ext cx="2919413" cy="492125"/>
          </a:xfrm>
          <a:prstGeom prst="rect">
            <a:avLst/>
          </a:prstGeom>
        </p:spPr>
        <p:txBody>
          <a:bodyPr vert="horz" lIns="87565" tIns="43783" rIns="87565" bIns="43783" rtlCol="0" anchor="b"/>
          <a:lstStyle>
            <a:lvl1pPr algn="l" eaLnBrk="1" hangingPunct="1">
              <a:defRPr sz="11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2601"/>
            <a:ext cx="2919412" cy="492125"/>
          </a:xfrm>
          <a:prstGeom prst="rect">
            <a:avLst/>
          </a:prstGeom>
        </p:spPr>
        <p:txBody>
          <a:bodyPr vert="horz" wrap="square" lIns="87565" tIns="43783" rIns="87565" bIns="43783" numCol="1" anchor="b" anchorCtr="0" compatLnSpc="1">
            <a:prstTxWarp prst="textNoShape">
              <a:avLst/>
            </a:prstTxWarp>
          </a:bodyPr>
          <a:lstStyle>
            <a:lvl1pPr algn="r" eaLnBrk="1" hangingPunct="1">
              <a:defRPr sz="1100"/>
            </a:lvl1pPr>
          </a:lstStyle>
          <a:p>
            <a:pPr>
              <a:defRPr/>
            </a:pPr>
            <a:fld id="{301763D4-40B0-48B8-B0A2-9E56A4372E72}" type="slidenum">
              <a:rPr lang="ja-JP" altLang="en-US"/>
              <a:pPr>
                <a:defRPr/>
              </a:pPr>
              <a:t>‹#›</a:t>
            </a:fld>
            <a:endParaRPr lang="ja-JP" altLang="en-US"/>
          </a:p>
        </p:txBody>
      </p:sp>
    </p:spTree>
    <p:extLst>
      <p:ext uri="{BB962C8B-B14F-4D97-AF65-F5344CB8AC3E}">
        <p14:creationId xmlns:p14="http://schemas.microsoft.com/office/powerpoint/2010/main" val="114241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2125"/>
          </a:xfrm>
          <a:prstGeom prst="rect">
            <a:avLst/>
          </a:prstGeom>
        </p:spPr>
        <p:txBody>
          <a:bodyPr vert="horz" lIns="87565" tIns="43783" rIns="87565" bIns="43783" rtlCol="0"/>
          <a:lstStyle>
            <a:lvl1pPr algn="l" eaLnBrk="1" hangingPunct="1">
              <a:defRPr sz="1100">
                <a:latin typeface="Arial" charset="0"/>
              </a:defRPr>
            </a:lvl1pPr>
          </a:lstStyle>
          <a:p>
            <a:pPr>
              <a:defRPr/>
            </a:pPr>
            <a:endParaRPr lang="ja-JP" altLang="en-US"/>
          </a:p>
        </p:txBody>
      </p:sp>
      <p:sp>
        <p:nvSpPr>
          <p:cNvPr id="3" name="日付プレースホルダ 2"/>
          <p:cNvSpPr>
            <a:spLocks noGrp="1"/>
          </p:cNvSpPr>
          <p:nvPr>
            <p:ph type="dt" idx="1"/>
          </p:nvPr>
        </p:nvSpPr>
        <p:spPr>
          <a:xfrm>
            <a:off x="3814763" y="1"/>
            <a:ext cx="2919412" cy="492125"/>
          </a:xfrm>
          <a:prstGeom prst="rect">
            <a:avLst/>
          </a:prstGeom>
        </p:spPr>
        <p:txBody>
          <a:bodyPr vert="horz" lIns="87565" tIns="43783" rIns="87565" bIns="43783" rtlCol="0"/>
          <a:lstStyle>
            <a:lvl1pPr algn="r" eaLnBrk="1" hangingPunct="1">
              <a:defRPr sz="1100">
                <a:latin typeface="Arial" charset="0"/>
              </a:defRPr>
            </a:lvl1pPr>
          </a:lstStyle>
          <a:p>
            <a:pPr>
              <a:defRPr/>
            </a:pPr>
            <a:fld id="{93D4AE1A-89CB-418F-B52B-70E85A9873FB}" type="datetimeFigureOut">
              <a:rPr lang="ja-JP" altLang="en-US"/>
              <a:pPr>
                <a:defRPr/>
              </a:pPr>
              <a:t>2026/4/20</a:t>
            </a:fld>
            <a:endParaRPr lang="ja-JP" altLang="en-US"/>
          </a:p>
        </p:txBody>
      </p:sp>
      <p:sp>
        <p:nvSpPr>
          <p:cNvPr id="4" name="スライド イメージ プレースホルダ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87565" tIns="43783" rIns="87565" bIns="43783" rtlCol="0" anchor="ctr"/>
          <a:lstStyle/>
          <a:p>
            <a:pPr lvl="0"/>
            <a:endParaRPr lang="ja-JP" altLang="en-US" noProof="0"/>
          </a:p>
        </p:txBody>
      </p:sp>
      <p:sp>
        <p:nvSpPr>
          <p:cNvPr id="5" name="ノート プレースホルダ 4"/>
          <p:cNvSpPr>
            <a:spLocks noGrp="1"/>
          </p:cNvSpPr>
          <p:nvPr>
            <p:ph type="body" sz="quarter" idx="3"/>
          </p:nvPr>
        </p:nvSpPr>
        <p:spPr>
          <a:xfrm>
            <a:off x="673101" y="4686300"/>
            <a:ext cx="5389563" cy="4438650"/>
          </a:xfrm>
          <a:prstGeom prst="rect">
            <a:avLst/>
          </a:prstGeom>
        </p:spPr>
        <p:txBody>
          <a:bodyPr vert="horz" lIns="87565" tIns="43783" rIns="87565" bIns="43783"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372601"/>
            <a:ext cx="2919413" cy="492125"/>
          </a:xfrm>
          <a:prstGeom prst="rect">
            <a:avLst/>
          </a:prstGeom>
        </p:spPr>
        <p:txBody>
          <a:bodyPr vert="horz" lIns="87565" tIns="43783" rIns="87565" bIns="43783" rtlCol="0" anchor="b"/>
          <a:lstStyle>
            <a:lvl1pPr algn="l" eaLnBrk="1" hangingPunct="1">
              <a:defRPr sz="1100">
                <a:latin typeface="Arial" charset="0"/>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2601"/>
            <a:ext cx="2919412" cy="492125"/>
          </a:xfrm>
          <a:prstGeom prst="rect">
            <a:avLst/>
          </a:prstGeom>
        </p:spPr>
        <p:txBody>
          <a:bodyPr vert="horz" wrap="square" lIns="87565" tIns="43783" rIns="87565" bIns="43783" numCol="1" anchor="b" anchorCtr="0" compatLnSpc="1">
            <a:prstTxWarp prst="textNoShape">
              <a:avLst/>
            </a:prstTxWarp>
          </a:bodyPr>
          <a:lstStyle>
            <a:lvl1pPr algn="r" eaLnBrk="1" hangingPunct="1">
              <a:defRPr sz="1100"/>
            </a:lvl1pPr>
          </a:lstStyle>
          <a:p>
            <a:pPr>
              <a:defRPr/>
            </a:pPr>
            <a:fld id="{9568161C-ABBB-4AD2-A587-D7C64F4E4BF3}" type="slidenum">
              <a:rPr lang="ja-JP" altLang="en-US"/>
              <a:pPr>
                <a:defRPr/>
              </a:pPr>
              <a:t>‹#›</a:t>
            </a:fld>
            <a:endParaRPr lang="ja-JP" altLang="en-US"/>
          </a:p>
        </p:txBody>
      </p:sp>
    </p:spTree>
    <p:extLst>
      <p:ext uri="{BB962C8B-B14F-4D97-AF65-F5344CB8AC3E}">
        <p14:creationId xmlns:p14="http://schemas.microsoft.com/office/powerpoint/2010/main" val="585572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1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94" indent="-28572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913"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079"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244"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410"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575"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740"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906"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3962EC0-F7F4-40A4-8D76-A9005CBB43F3}" type="slidenum">
              <a:rPr lang="ja-JP" altLang="en-US" sz="1100">
                <a:latin typeface="Arial" panose="020B0604020202020204" pitchFamily="34" charset="0"/>
              </a:rPr>
              <a:pPr>
                <a:spcBef>
                  <a:spcPct val="0"/>
                </a:spcBef>
              </a:pPr>
              <a:t>3</a:t>
            </a:fld>
            <a:endParaRPr lang="ja-JP" altLang="en-US" sz="1100">
              <a:latin typeface="Arial" panose="020B0604020202020204" pitchFamily="34" charset="0"/>
            </a:endParaRPr>
          </a:p>
        </p:txBody>
      </p:sp>
    </p:spTree>
    <p:extLst>
      <p:ext uri="{BB962C8B-B14F-4D97-AF65-F5344CB8AC3E}">
        <p14:creationId xmlns:p14="http://schemas.microsoft.com/office/powerpoint/2010/main" val="424910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262981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このスライドから、札幌市のページになります。</a:t>
            </a:r>
            <a:endParaRPr lang="en-US" altLang="ja-JP" dirty="0"/>
          </a:p>
          <a:p>
            <a:r>
              <a:rPr lang="ja-JP" altLang="en-US" dirty="0"/>
              <a:t>　今日は、事務局案として作成したものを見ていただきます。</a:t>
            </a:r>
            <a:endParaRPr lang="en-US" altLang="ja-JP" dirty="0"/>
          </a:p>
          <a:p>
            <a:r>
              <a:rPr lang="ja-JP" altLang="en-US" dirty="0"/>
              <a:t>　今後、運営委員のみなさんとどのような構成にするか相談をさせていただきます。</a:t>
            </a:r>
            <a:endParaRPr lang="en-US" altLang="ja-JP" dirty="0"/>
          </a:p>
          <a:p>
            <a:r>
              <a:rPr lang="ja-JP" altLang="en-US" dirty="0"/>
              <a:t>　事務局案（たたき台）としては、紙ベース（６・７ページ）と同様に、まずは札幌市の令和７年度の予算を掲載します。</a:t>
            </a:r>
            <a:endParaRPr lang="en-US" altLang="ja-JP" dirty="0"/>
          </a:p>
          <a:p>
            <a:r>
              <a:rPr lang="ja-JP" altLang="en-US" dirty="0"/>
              <a:t>　歳出項目につきましては「●●費」から分かりやすい文言へ変更しています。</a:t>
            </a:r>
            <a:endParaRPr lang="en-US" altLang="ja-JP" dirty="0"/>
          </a:p>
          <a:p>
            <a:r>
              <a:rPr lang="ja-JP" altLang="en-US" dirty="0"/>
              <a:t>　各項目の金額等については、札幌市さんのＨＰから７年度の金額を広報官が拾ってきているので、札幌市さんには、後日、それぞれの金額等の確認をお願いしたいと思いますが、よろしいでしょうか？</a:t>
            </a:r>
            <a:endParaRPr lang="en-US" altLang="ja-JP" dirty="0"/>
          </a:p>
          <a:p>
            <a:r>
              <a:rPr lang="ja-JP" altLang="en-US" dirty="0"/>
              <a:t>　後ほど、どこから持ってきた金額かが分かる基礎資料もお渡ししますので、よろしくお願いします。</a:t>
            </a:r>
            <a:endParaRPr lang="en-US" altLang="ja-JP" dirty="0"/>
          </a:p>
          <a:p>
            <a:endParaRPr lang="en-US" altLang="ja-JP" dirty="0"/>
          </a:p>
          <a:p>
            <a:r>
              <a:rPr lang="ja-JP" altLang="en-US" dirty="0"/>
              <a:t>円グラフの下には、「札幌市の財政」にリンクを貼らせていただく予定です。</a:t>
            </a:r>
            <a:endParaRPr lang="en-US" altLang="ja-JP" dirty="0"/>
          </a:p>
          <a:p>
            <a:endParaRPr lang="en-US" altLang="ja-JP" dirty="0"/>
          </a:p>
          <a:p>
            <a:r>
              <a:rPr lang="en-US" altLang="ja-JP" dirty="0"/>
              <a:t>【</a:t>
            </a:r>
            <a:r>
              <a:rPr lang="ja-JP" altLang="en-US" dirty="0"/>
              <a:t>クリック</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350513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税の使い道として、これまでの副教材に掲載されている５つの写真に、アニメーションを加えて令和７年度の予算額を表示します。</a:t>
            </a:r>
            <a:endParaRPr lang="en-US" altLang="ja-JP" dirty="0"/>
          </a:p>
          <a:p>
            <a:r>
              <a:rPr lang="ja-JP" altLang="en-US" dirty="0"/>
              <a:t>　こちらの金額も確認をお願いしたいと思います。</a:t>
            </a:r>
            <a:endParaRPr lang="en-US" altLang="ja-JP" dirty="0"/>
          </a:p>
          <a:p>
            <a:endParaRPr lang="en-US" altLang="ja-JP" dirty="0"/>
          </a:p>
          <a:p>
            <a:r>
              <a:rPr lang="ja-JP" altLang="en-US" dirty="0"/>
              <a:t>　一番下の「冬の快適な生活のために」ですが、札幌市の</a:t>
            </a:r>
            <a:r>
              <a:rPr lang="en-US" altLang="ja-JP" dirty="0"/>
              <a:t>HP</a:t>
            </a:r>
            <a:r>
              <a:rPr lang="ja-JP" altLang="en-US" dirty="0"/>
              <a:t>にある「さっぽろ雪の絵本」から、「年間で～札幌市だけ！」という内容を使わせていただき、なぜ雪が多い大都市が他にないのかなど、児童が札幌市の雪対策に関心を持ってもらえるようにしています。</a:t>
            </a:r>
            <a:endParaRPr lang="en-US" altLang="ja-JP" dirty="0"/>
          </a:p>
          <a:p>
            <a:r>
              <a:rPr lang="ja-JP" altLang="en-US" dirty="0"/>
              <a:t>　リンク先を示す青い囲みについても、「雪対策ライブラリー」と表示するよりも、児童の興味を引きそうな「雪の絵本」や「除雪機械の写真・価格」にさせてもらいました。</a:t>
            </a:r>
            <a:endParaRPr lang="en-US" altLang="ja-JP" dirty="0"/>
          </a:p>
          <a:p>
            <a:r>
              <a:rPr lang="ja-JP" altLang="en-US" dirty="0"/>
              <a:t>　</a:t>
            </a:r>
            <a:endParaRPr lang="en-US" altLang="ja-JP" dirty="0"/>
          </a:p>
          <a:p>
            <a:r>
              <a:rPr lang="ja-JP" altLang="en-US" dirty="0"/>
              <a:t>　リンク先の「雪対策ライブラリー」は、</a:t>
            </a:r>
            <a:endParaRPr lang="en-US" altLang="ja-JP" dirty="0"/>
          </a:p>
          <a:p>
            <a:r>
              <a:rPr lang="en-US" altLang="ja-JP" dirty="0"/>
              <a:t>【</a:t>
            </a:r>
            <a:r>
              <a:rPr lang="ja-JP" altLang="en-US" dirty="0"/>
              <a:t>クリック</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32408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0901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8F6589-57FA-495B-8E19-24DDF64423A9}" type="slidenum">
              <a:rPr lang="en-US" altLang="ja-JP"/>
              <a:pPr>
                <a:defRPr/>
              </a:pPr>
              <a:t>‹#›</a:t>
            </a:fld>
            <a:endParaRPr lang="en-US" altLang="ja-JP"/>
          </a:p>
        </p:txBody>
      </p:sp>
    </p:spTree>
    <p:extLst>
      <p:ext uri="{BB962C8B-B14F-4D97-AF65-F5344CB8AC3E}">
        <p14:creationId xmlns:p14="http://schemas.microsoft.com/office/powerpoint/2010/main" val="101750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8490FC1-9576-41EB-BD8A-D5A5AC8CCE2C}" type="slidenum">
              <a:rPr lang="en-US" altLang="ja-JP"/>
              <a:pPr>
                <a:defRPr/>
              </a:pPr>
              <a:t>‹#›</a:t>
            </a:fld>
            <a:endParaRPr lang="en-US" altLang="ja-JP"/>
          </a:p>
        </p:txBody>
      </p:sp>
    </p:spTree>
    <p:extLst>
      <p:ext uri="{BB962C8B-B14F-4D97-AF65-F5344CB8AC3E}">
        <p14:creationId xmlns:p14="http://schemas.microsoft.com/office/powerpoint/2010/main" val="225715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9DD07FD-D5BB-4D9E-851A-7685ECD152DF}" type="slidenum">
              <a:rPr lang="en-US" altLang="ja-JP"/>
              <a:pPr>
                <a:defRPr/>
              </a:pPr>
              <a:t>‹#›</a:t>
            </a:fld>
            <a:endParaRPr lang="en-US" altLang="ja-JP"/>
          </a:p>
        </p:txBody>
      </p:sp>
    </p:spTree>
    <p:extLst>
      <p:ext uri="{BB962C8B-B14F-4D97-AF65-F5344CB8AC3E}">
        <p14:creationId xmlns:p14="http://schemas.microsoft.com/office/powerpoint/2010/main" val="410754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21AC8FD-592B-4297-9EAB-520742DB55C5}" type="slidenum">
              <a:rPr lang="en-US" altLang="ja-JP"/>
              <a:pPr>
                <a:defRPr/>
              </a:pPr>
              <a:t>‹#›</a:t>
            </a:fld>
            <a:endParaRPr lang="en-US" altLang="ja-JP"/>
          </a:p>
        </p:txBody>
      </p:sp>
    </p:spTree>
    <p:extLst>
      <p:ext uri="{BB962C8B-B14F-4D97-AF65-F5344CB8AC3E}">
        <p14:creationId xmlns:p14="http://schemas.microsoft.com/office/powerpoint/2010/main" val="145827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38E0D8-43BA-435E-8DC8-850144E32AF9}" type="slidenum">
              <a:rPr lang="en-US" altLang="ja-JP"/>
              <a:pPr>
                <a:defRPr/>
              </a:pPr>
              <a:t>‹#›</a:t>
            </a:fld>
            <a:endParaRPr lang="en-US" altLang="ja-JP"/>
          </a:p>
        </p:txBody>
      </p:sp>
    </p:spTree>
    <p:extLst>
      <p:ext uri="{BB962C8B-B14F-4D97-AF65-F5344CB8AC3E}">
        <p14:creationId xmlns:p14="http://schemas.microsoft.com/office/powerpoint/2010/main" val="108269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06D502B-A0A9-4172-93F1-D016075E992B}" type="slidenum">
              <a:rPr lang="en-US" altLang="ja-JP"/>
              <a:pPr>
                <a:defRPr/>
              </a:pPr>
              <a:t>‹#›</a:t>
            </a:fld>
            <a:endParaRPr lang="en-US" altLang="ja-JP"/>
          </a:p>
        </p:txBody>
      </p:sp>
    </p:spTree>
    <p:extLst>
      <p:ext uri="{BB962C8B-B14F-4D97-AF65-F5344CB8AC3E}">
        <p14:creationId xmlns:p14="http://schemas.microsoft.com/office/powerpoint/2010/main" val="255240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3C198B7-A3F3-42B3-96BC-9C2CAC0CF970}" type="slidenum">
              <a:rPr lang="en-US" altLang="ja-JP"/>
              <a:pPr>
                <a:defRPr/>
              </a:pPr>
              <a:t>‹#›</a:t>
            </a:fld>
            <a:endParaRPr lang="en-US" altLang="ja-JP"/>
          </a:p>
        </p:txBody>
      </p:sp>
    </p:spTree>
    <p:extLst>
      <p:ext uri="{BB962C8B-B14F-4D97-AF65-F5344CB8AC3E}">
        <p14:creationId xmlns:p14="http://schemas.microsoft.com/office/powerpoint/2010/main" val="139101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4BCAD89-11D4-4643-9FAB-51F39F225E4D}" type="slidenum">
              <a:rPr lang="en-US" altLang="ja-JP"/>
              <a:pPr>
                <a:defRPr/>
              </a:pPr>
              <a:t>‹#›</a:t>
            </a:fld>
            <a:endParaRPr lang="en-US" altLang="ja-JP"/>
          </a:p>
        </p:txBody>
      </p:sp>
    </p:spTree>
    <p:extLst>
      <p:ext uri="{BB962C8B-B14F-4D97-AF65-F5344CB8AC3E}">
        <p14:creationId xmlns:p14="http://schemas.microsoft.com/office/powerpoint/2010/main" val="202628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4FF24B8-A4B8-4B7E-AA3A-FE4BA14E6524}" type="slidenum">
              <a:rPr lang="en-US" altLang="ja-JP"/>
              <a:pPr>
                <a:defRPr/>
              </a:pPr>
              <a:t>‹#›</a:t>
            </a:fld>
            <a:endParaRPr lang="en-US" altLang="ja-JP"/>
          </a:p>
        </p:txBody>
      </p:sp>
    </p:spTree>
    <p:extLst>
      <p:ext uri="{BB962C8B-B14F-4D97-AF65-F5344CB8AC3E}">
        <p14:creationId xmlns:p14="http://schemas.microsoft.com/office/powerpoint/2010/main" val="157824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CD0E8E-910A-43BC-9154-BEFAD1598FDB}" type="slidenum">
              <a:rPr lang="en-US" altLang="ja-JP"/>
              <a:pPr>
                <a:defRPr/>
              </a:pPr>
              <a:t>‹#›</a:t>
            </a:fld>
            <a:endParaRPr lang="en-US" altLang="ja-JP"/>
          </a:p>
        </p:txBody>
      </p:sp>
    </p:spTree>
    <p:extLst>
      <p:ext uri="{BB962C8B-B14F-4D97-AF65-F5344CB8AC3E}">
        <p14:creationId xmlns:p14="http://schemas.microsoft.com/office/powerpoint/2010/main" val="380994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430947-1FC9-4633-B22F-CA2F8B2D356A}" type="slidenum">
              <a:rPr lang="en-US" altLang="ja-JP"/>
              <a:pPr>
                <a:defRPr/>
              </a:pPr>
              <a:t>‹#›</a:t>
            </a:fld>
            <a:endParaRPr lang="en-US" altLang="ja-JP"/>
          </a:p>
        </p:txBody>
      </p:sp>
    </p:spTree>
    <p:extLst>
      <p:ext uri="{BB962C8B-B14F-4D97-AF65-F5344CB8AC3E}">
        <p14:creationId xmlns:p14="http://schemas.microsoft.com/office/powerpoint/2010/main" val="172480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5F99174-616D-451E-AC18-BD654168BF6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jpe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city.sapporo.jp/zaisei/kohyo/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5.emf"/><Relationship Id="rId4" Type="http://schemas.openxmlformats.org/officeDocument/2006/relationships/image" Target="../media/image84.emf"/></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png"/><Relationship Id="rId7" Type="http://schemas.openxmlformats.org/officeDocument/2006/relationships/image" Target="../media/image90.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png"/><Relationship Id="rId7" Type="http://schemas.openxmlformats.org/officeDocument/2006/relationships/image" Target="../media/image112.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3.png"/><Relationship Id="rId4" Type="http://schemas.openxmlformats.org/officeDocument/2006/relationships/image" Target="../media/image119.jpeg"/><Relationship Id="rId9" Type="http://schemas.openxmlformats.org/officeDocument/2006/relationships/image" Target="../media/image1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6.emf"/><Relationship Id="rId13" Type="http://schemas.openxmlformats.org/officeDocument/2006/relationships/oleObject" Target="../embeddings/oleObject5.bin"/><Relationship Id="rId18" Type="http://schemas.openxmlformats.org/officeDocument/2006/relationships/image" Target="../media/image131.emf"/><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128.emf"/><Relationship Id="rId17"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130.emf"/><Relationship Id="rId1" Type="http://schemas.openxmlformats.org/officeDocument/2006/relationships/vmlDrawing" Target="../drawings/vmlDrawing1.vml"/><Relationship Id="rId6" Type="http://schemas.openxmlformats.org/officeDocument/2006/relationships/image" Target="../media/image125.e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27.emf"/><Relationship Id="rId19" Type="http://schemas.openxmlformats.org/officeDocument/2006/relationships/image" Target="../media/image132.png"/><Relationship Id="rId4" Type="http://schemas.openxmlformats.org/officeDocument/2006/relationships/image" Target="../media/image117.jpeg"/><Relationship Id="rId9" Type="http://schemas.openxmlformats.org/officeDocument/2006/relationships/oleObject" Target="../embeddings/oleObject3.bin"/><Relationship Id="rId14" Type="http://schemas.openxmlformats.org/officeDocument/2006/relationships/image" Target="../media/image129.emf"/></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9550"/>
            <a:ext cx="8929687"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9"/>
          <p:cNvSpPr txBox="1">
            <a:spLocks noChangeAspect="1" noChangeArrowheads="1"/>
          </p:cNvSpPr>
          <p:nvPr/>
        </p:nvSpPr>
        <p:spPr bwMode="auto">
          <a:xfrm>
            <a:off x="3059113" y="5476875"/>
            <a:ext cx="30241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900" b="1"/>
              <a:t>小学校学習指導要領準拠</a:t>
            </a:r>
          </a:p>
        </p:txBody>
      </p:sp>
      <p:sp>
        <p:nvSpPr>
          <p:cNvPr id="4100" name="Line 110">
            <a:hlinkClick r:id="" action="ppaction://hlinkshowjump?jump=nextslide"/>
          </p:cNvPr>
          <p:cNvSpPr>
            <a:spLocks noChangeShapeType="1"/>
          </p:cNvSpPr>
          <p:nvPr/>
        </p:nvSpPr>
        <p:spPr bwMode="auto">
          <a:xfrm>
            <a:off x="8748713" y="188913"/>
            <a:ext cx="228600" cy="0"/>
          </a:xfrm>
          <a:prstGeom prst="line">
            <a:avLst/>
          </a:prstGeom>
          <a:noFill/>
          <a:ln w="50800">
            <a:solidFill>
              <a:srgbClr val="80808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a:p>
        </p:txBody>
      </p:sp>
      <p:sp>
        <p:nvSpPr>
          <p:cNvPr id="2" name="Text Box 8"/>
          <p:cNvSpPr txBox="1">
            <a:spLocks noChangeArrowheads="1"/>
          </p:cNvSpPr>
          <p:nvPr/>
        </p:nvSpPr>
        <p:spPr bwMode="auto">
          <a:xfrm>
            <a:off x="1131888" y="3195638"/>
            <a:ext cx="68246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5700" b="1">
                <a:solidFill>
                  <a:schemeClr val="accent2"/>
                </a:solidFill>
                <a:ea typeface="HGPｺﾞｼｯｸE" panose="020B0900000000000000" pitchFamily="50" charset="-128"/>
              </a:rPr>
              <a:t>わたしたち</a:t>
            </a:r>
            <a:r>
              <a:rPr lang="ja-JP" altLang="en-US" sz="5400" b="1">
                <a:solidFill>
                  <a:schemeClr val="accent2"/>
                </a:solidFill>
                <a:ea typeface="HGPｺﾞｼｯｸE" panose="020B0900000000000000" pitchFamily="50" charset="-128"/>
              </a:rPr>
              <a:t>のくらしと税</a:t>
            </a:r>
          </a:p>
        </p:txBody>
      </p:sp>
      <p:sp>
        <p:nvSpPr>
          <p:cNvPr id="4102" name="Text Box 9"/>
          <p:cNvSpPr txBox="1">
            <a:spLocks noChangeAspect="1" noChangeArrowheads="1"/>
          </p:cNvSpPr>
          <p:nvPr/>
        </p:nvSpPr>
        <p:spPr bwMode="auto">
          <a:xfrm>
            <a:off x="3059113" y="4632325"/>
            <a:ext cx="3025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900" b="1"/>
              <a:t>小学生用租税教育教材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DD683-0E9B-4250-BAAC-144731D4C0EA}"/>
              </a:ext>
            </a:extLst>
          </p:cNvPr>
          <p:cNvGrpSpPr/>
          <p:nvPr/>
        </p:nvGrpSpPr>
        <p:grpSpPr>
          <a:xfrm>
            <a:off x="0" y="0"/>
            <a:ext cx="9144000" cy="6858000"/>
            <a:chOff x="0" y="0"/>
            <a:chExt cx="9144000" cy="6858000"/>
          </a:xfrm>
        </p:grpSpPr>
        <p:pic>
          <p:nvPicPr>
            <p:cNvPr id="1434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11"/>
            <p:cNvSpPr>
              <a:spLocks noChangeArrowheads="1"/>
            </p:cNvSpPr>
            <p:nvPr/>
          </p:nvSpPr>
          <p:spPr bwMode="auto">
            <a:xfrm>
              <a:off x="1763713" y="195263"/>
              <a:ext cx="6107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税ってどう役立っているの？④</a:t>
              </a:r>
            </a:p>
          </p:txBody>
        </p:sp>
        <p:sp>
          <p:nvSpPr>
            <p:cNvPr id="14347" name="Text Box 18"/>
            <p:cNvSpPr txBox="1">
              <a:spLocks noChangeArrowheads="1"/>
            </p:cNvSpPr>
            <p:nvPr/>
          </p:nvSpPr>
          <p:spPr bwMode="auto">
            <a:xfrm>
              <a:off x="4054475" y="1458913"/>
              <a:ext cx="339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chemeClr val="bg1"/>
                  </a:solidFill>
                  <a:ea typeface="HGPｺﾞｼｯｸE" panose="020B0900000000000000" pitchFamily="50" charset="-128"/>
                </a:rPr>
                <a:t>ゼイキン博士の</a:t>
              </a:r>
              <a:r>
                <a:rPr lang="ja-JP" altLang="en-US" sz="2400" dirty="0">
                  <a:solidFill>
                    <a:srgbClr val="FFFF00"/>
                  </a:solidFill>
                  <a:ea typeface="HGPｺﾞｼｯｸE" panose="020B0900000000000000" pitchFamily="50" charset="-128"/>
                </a:rPr>
                <a:t>まめ知識</a:t>
              </a:r>
            </a:p>
          </p:txBody>
        </p:sp>
        <p:pic>
          <p:nvPicPr>
            <p:cNvPr id="1434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3068638"/>
              <a:ext cx="19161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3213100"/>
              <a:ext cx="11303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2708275"/>
              <a:ext cx="102235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349500"/>
              <a:ext cx="1112838"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20"/>
            <p:cNvSpPr txBox="1">
              <a:spLocks noChangeArrowheads="1"/>
            </p:cNvSpPr>
            <p:nvPr/>
          </p:nvSpPr>
          <p:spPr bwMode="auto">
            <a:xfrm>
              <a:off x="3563938" y="1998663"/>
              <a:ext cx="442781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6666"/>
                  </a:solidFill>
                  <a:ea typeface="HGPｺﾞｼｯｸE" panose="020B0900000000000000" pitchFamily="50" charset="-128"/>
                </a:rPr>
                <a:t>国や地方が負担する年間教育費（令和４年度）</a:t>
              </a:r>
            </a:p>
          </p:txBody>
        </p:sp>
        <p:sp>
          <p:nvSpPr>
            <p:cNvPr id="14353" name="Text Box 21"/>
            <p:cNvSpPr txBox="1">
              <a:spLocks noChangeArrowheads="1"/>
            </p:cNvSpPr>
            <p:nvPr/>
          </p:nvSpPr>
          <p:spPr bwMode="auto">
            <a:xfrm>
              <a:off x="4619625" y="2349500"/>
              <a:ext cx="21844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b="1" dirty="0">
                  <a:solidFill>
                    <a:srgbClr val="006666"/>
                  </a:solidFill>
                  <a:ea typeface="HGPｺﾞｼｯｸE" panose="020B0900000000000000" pitchFamily="50" charset="-128"/>
                </a:rPr>
                <a:t>（公立学校１人あたり）</a:t>
              </a:r>
            </a:p>
          </p:txBody>
        </p:sp>
        <p:sp>
          <p:nvSpPr>
            <p:cNvPr id="24588" name="Text Box 12"/>
            <p:cNvSpPr txBox="1">
              <a:spLocks noChangeArrowheads="1"/>
            </p:cNvSpPr>
            <p:nvPr/>
          </p:nvSpPr>
          <p:spPr bwMode="auto">
            <a:xfrm>
              <a:off x="3374838" y="5595938"/>
              <a:ext cx="14830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小学生</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94</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1</a:t>
              </a:r>
              <a:r>
                <a:rPr lang="ja-JP" altLang="en-US" sz="1800" dirty="0">
                  <a:latin typeface="HGPｺﾞｼｯｸE" panose="020B0900000000000000" pitchFamily="50" charset="-128"/>
                  <a:ea typeface="HGPｺﾞｼｯｸE" panose="020B0900000000000000" pitchFamily="50" charset="-128"/>
                </a:rPr>
                <a:t>千円</a:t>
              </a:r>
            </a:p>
          </p:txBody>
        </p:sp>
        <p:sp>
          <p:nvSpPr>
            <p:cNvPr id="24589" name="Text Box 13"/>
            <p:cNvSpPr txBox="1">
              <a:spLocks noChangeArrowheads="1"/>
            </p:cNvSpPr>
            <p:nvPr/>
          </p:nvSpPr>
          <p:spPr bwMode="auto">
            <a:xfrm>
              <a:off x="4944272" y="5595938"/>
              <a:ext cx="1608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中学生</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108</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6</a:t>
              </a:r>
              <a:r>
                <a:rPr lang="ja-JP" altLang="en-US" sz="1800" dirty="0">
                  <a:latin typeface="HGPｺﾞｼｯｸE" panose="020B0900000000000000" pitchFamily="50" charset="-128"/>
                  <a:ea typeface="HGPｺﾞｼｯｸE" panose="020B0900000000000000" pitchFamily="50" charset="-128"/>
                </a:rPr>
                <a:t>千円</a:t>
              </a:r>
            </a:p>
          </p:txBody>
        </p:sp>
        <p:sp>
          <p:nvSpPr>
            <p:cNvPr id="24590" name="Text Box 14"/>
            <p:cNvSpPr txBox="1">
              <a:spLocks noChangeArrowheads="1"/>
            </p:cNvSpPr>
            <p:nvPr/>
          </p:nvSpPr>
          <p:spPr bwMode="auto">
            <a:xfrm>
              <a:off x="6564024" y="5589588"/>
              <a:ext cx="1832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高校生（全日制）</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112</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7</a:t>
              </a:r>
              <a:r>
                <a:rPr lang="ja-JP" altLang="en-US" sz="1800" dirty="0">
                  <a:latin typeface="HGPｺﾞｼｯｸE" panose="020B0900000000000000" pitchFamily="50" charset="-128"/>
                  <a:ea typeface="HGPｺﾞｼｯｸE" panose="020B0900000000000000" pitchFamily="50" charset="-128"/>
                </a:rPr>
                <a:t>千円</a:t>
              </a:r>
            </a:p>
          </p:txBody>
        </p:sp>
        <p:pic>
          <p:nvPicPr>
            <p:cNvPr id="1434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1341438"/>
              <a:ext cx="2195513"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6"/>
            <p:cNvSpPr txBox="1">
              <a:spLocks noChangeArrowheads="1"/>
            </p:cNvSpPr>
            <p:nvPr/>
          </p:nvSpPr>
          <p:spPr bwMode="auto">
            <a:xfrm>
              <a:off x="212725" y="1774825"/>
              <a:ext cx="1665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みんなが勉強する</a:t>
              </a:r>
            </a:p>
            <a:p>
              <a:pPr eaLnBrk="1" hangingPunct="1">
                <a:spcBef>
                  <a:spcPct val="0"/>
                </a:spcBef>
                <a:buFontTx/>
                <a:buNone/>
              </a:pPr>
              <a:r>
                <a:rPr lang="ja-JP" altLang="en-US" sz="1500" dirty="0">
                  <a:ea typeface="HGPｺﾞｼｯｸE" panose="020B0900000000000000" pitchFamily="50" charset="-128"/>
                </a:rPr>
                <a:t>ために、たくさんの</a:t>
              </a:r>
            </a:p>
            <a:p>
              <a:pPr eaLnBrk="1" hangingPunct="1">
                <a:spcBef>
                  <a:spcPct val="0"/>
                </a:spcBef>
                <a:buFontTx/>
                <a:buNone/>
              </a:pPr>
              <a:r>
                <a:rPr lang="ja-JP" altLang="en-US" sz="1500" dirty="0">
                  <a:ea typeface="HGPｺﾞｼｯｸE" panose="020B0900000000000000" pitchFamily="50" charset="-128"/>
                </a:rPr>
                <a:t>お金が使われて</a:t>
              </a:r>
            </a:p>
            <a:p>
              <a:pPr eaLnBrk="1" hangingPunct="1">
                <a:spcBef>
                  <a:spcPct val="0"/>
                </a:spcBef>
                <a:buFontTx/>
                <a:buNone/>
              </a:pPr>
              <a:r>
                <a:rPr lang="ja-JP" altLang="en-US" sz="1500" dirty="0">
                  <a:ea typeface="HGPｺﾞｼｯｸE" panose="020B0900000000000000" pitchFamily="50" charset="-128"/>
                </a:rPr>
                <a:t>いるんだよ</a:t>
              </a:r>
            </a:p>
          </p:txBody>
        </p:sp>
      </p:grpSp>
      <p:sp>
        <p:nvSpPr>
          <p:cNvPr id="18" name="角丸四角形 31">
            <a:extLst>
              <a:ext uri="{FF2B5EF4-FFF2-40B4-BE49-F238E27FC236}">
                <a16:creationId xmlns:a16="http://schemas.microsoft.com/office/drawing/2014/main" id="{8C589478-E8BA-4D16-AC64-32FC437353DA}"/>
              </a:ext>
            </a:extLst>
          </p:cNvPr>
          <p:cNvSpPr/>
          <p:nvPr/>
        </p:nvSpPr>
        <p:spPr>
          <a:xfrm>
            <a:off x="5195378" y="6369768"/>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５</a:t>
            </a:r>
            <a:r>
              <a:rPr lang="zh-TW" altLang="en-US" sz="855" dirty="0">
                <a:solidFill>
                  <a:schemeClr val="tx1"/>
                </a:solidFill>
              </a:rPr>
              <a:t>年度地方教育費調査（令和</a:t>
            </a:r>
            <a:r>
              <a:rPr lang="ja-JP" altLang="en-US" sz="855" dirty="0">
                <a:solidFill>
                  <a:schemeClr val="tx1"/>
                </a:solidFill>
              </a:rPr>
              <a:t>４</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extLst>
      <p:ext uri="{BB962C8B-B14F-4D97-AF65-F5344CB8AC3E}">
        <p14:creationId xmlns:p14="http://schemas.microsoft.com/office/powerpoint/2010/main" val="26917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82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Group 43"/>
          <p:cNvGrpSpPr>
            <a:grpSpLocks/>
          </p:cNvGrpSpPr>
          <p:nvPr/>
        </p:nvGrpSpPr>
        <p:grpSpPr bwMode="auto">
          <a:xfrm>
            <a:off x="209550" y="115888"/>
            <a:ext cx="9067800" cy="5545137"/>
            <a:chOff x="132" y="73"/>
            <a:chExt cx="5712" cy="3493"/>
          </a:xfrm>
        </p:grpSpPr>
        <p:sp>
          <p:nvSpPr>
            <p:cNvPr id="15392" name="Rectangle 25"/>
            <p:cNvSpPr>
              <a:spLocks noChangeArrowheads="1"/>
            </p:cNvSpPr>
            <p:nvPr/>
          </p:nvSpPr>
          <p:spPr bwMode="auto">
            <a:xfrm>
              <a:off x="958" y="73"/>
              <a:ext cx="4886"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400" dirty="0">
                  <a:solidFill>
                    <a:schemeClr val="bg1"/>
                  </a:solidFill>
                  <a:ea typeface="HGPｺﾞｼｯｸE" panose="020B0900000000000000" pitchFamily="50" charset="-128"/>
                </a:rPr>
                <a:t>税の使いみちはどうやって決めるの？①</a:t>
              </a:r>
            </a:p>
          </p:txBody>
        </p:sp>
        <p:sp>
          <p:nvSpPr>
            <p:cNvPr id="15393" name="Text Box 26"/>
            <p:cNvSpPr txBox="1">
              <a:spLocks noChangeArrowheads="1"/>
            </p:cNvSpPr>
            <p:nvPr/>
          </p:nvSpPr>
          <p:spPr bwMode="auto">
            <a:xfrm>
              <a:off x="930" y="838"/>
              <a:ext cx="13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chemeClr val="bg1"/>
                  </a:solidFill>
                  <a:ea typeface="HGPｺﾞｼｯｸE" panose="020B0900000000000000" pitchFamily="50" charset="-128"/>
                </a:rPr>
                <a:t>国の予算の決め方</a:t>
              </a:r>
            </a:p>
          </p:txBody>
        </p:sp>
        <p:pic>
          <p:nvPicPr>
            <p:cNvPr id="1539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 y="119"/>
              <a:ext cx="888"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 y="2768"/>
              <a:ext cx="522" cy="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96" name="Group 29"/>
            <p:cNvGrpSpPr>
              <a:grpSpLocks/>
            </p:cNvGrpSpPr>
            <p:nvPr/>
          </p:nvGrpSpPr>
          <p:grpSpPr bwMode="auto">
            <a:xfrm>
              <a:off x="884" y="820"/>
              <a:ext cx="4893" cy="707"/>
              <a:chOff x="884" y="820"/>
              <a:chExt cx="4893" cy="707"/>
            </a:xfrm>
          </p:grpSpPr>
          <p:sp>
            <p:nvSpPr>
              <p:cNvPr id="15397" name="Text Box 27"/>
              <p:cNvSpPr txBox="1">
                <a:spLocks noChangeArrowheads="1"/>
              </p:cNvSpPr>
              <p:nvPr/>
            </p:nvSpPr>
            <p:spPr bwMode="auto">
              <a:xfrm>
                <a:off x="2421" y="820"/>
                <a:ext cx="333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eaLnBrk="1" hangingPunct="1">
                  <a:spcBef>
                    <a:spcPct val="0"/>
                  </a:spcBef>
                  <a:buFontTx/>
                  <a:buNone/>
                </a:pPr>
                <a:r>
                  <a:rPr lang="ja-JP" altLang="en-US" sz="1600">
                    <a:ea typeface="HGPｺﾞｼｯｸE" panose="020B0900000000000000" pitchFamily="50" charset="-128"/>
                  </a:rPr>
                  <a:t>国は国民のくらしを豊かにするために、国に入るお金をどう</a:t>
                </a:r>
              </a:p>
              <a:p>
                <a:pPr eaLnBrk="1" hangingPunct="1">
                  <a:spcBef>
                    <a:spcPct val="0"/>
                  </a:spcBef>
                  <a:buFontTx/>
                  <a:buNone/>
                </a:pPr>
                <a:r>
                  <a:rPr lang="ja-JP" altLang="en-US" sz="1600">
                    <a:ea typeface="HGPｺﾞｼｯｸE" panose="020B0900000000000000" pitchFamily="50" charset="-128"/>
                  </a:rPr>
                  <a:t>使うかを話し合いで決めています。まず、内閣が１年間に入</a:t>
                </a:r>
                <a:endParaRPr lang="en-US" altLang="ja-JP" sz="1600">
                  <a:ea typeface="HGPｺﾞｼｯｸE" panose="020B0900000000000000" pitchFamily="50" charset="-128"/>
                </a:endParaRPr>
              </a:p>
              <a:p>
                <a:pPr eaLnBrk="1" hangingPunct="1">
                  <a:spcBef>
                    <a:spcPct val="0"/>
                  </a:spcBef>
                  <a:buFontTx/>
                  <a:buNone/>
                </a:pPr>
                <a:endParaRPr lang="ja-JP" altLang="en-US" sz="1600">
                  <a:ea typeface="HGPｺﾞｼｯｸE" panose="020B0900000000000000" pitchFamily="50" charset="-128"/>
                </a:endParaRPr>
              </a:p>
            </p:txBody>
          </p:sp>
          <p:sp>
            <p:nvSpPr>
              <p:cNvPr id="15398" name="Text Box 28"/>
              <p:cNvSpPr txBox="1">
                <a:spLocks noChangeArrowheads="1"/>
              </p:cNvSpPr>
              <p:nvPr/>
            </p:nvSpPr>
            <p:spPr bwMode="auto">
              <a:xfrm>
                <a:off x="884" y="1159"/>
                <a:ext cx="48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るお金と国の仕事に必要なお金を計算し、予算案をたてます。そして、その予算案につい</a:t>
                </a:r>
              </a:p>
              <a:p>
                <a:pPr eaLnBrk="1" hangingPunct="1">
                  <a:spcBef>
                    <a:spcPct val="0"/>
                  </a:spcBef>
                  <a:buFontTx/>
                  <a:buNone/>
                </a:pPr>
                <a:r>
                  <a:rPr lang="ja-JP" altLang="en-US" sz="1600">
                    <a:ea typeface="HGPｺﾞｼｯｸE" panose="020B0900000000000000" pitchFamily="50" charset="-128"/>
                  </a:rPr>
                  <a:t>て、国民の代表である議員が国会で話し合い、予算を決定します。</a:t>
                </a:r>
              </a:p>
            </p:txBody>
          </p:sp>
        </p:grpSp>
      </p:grpSp>
      <p:grpSp>
        <p:nvGrpSpPr>
          <p:cNvPr id="4" name="Group 32"/>
          <p:cNvGrpSpPr>
            <a:grpSpLocks/>
          </p:cNvGrpSpPr>
          <p:nvPr/>
        </p:nvGrpSpPr>
        <p:grpSpPr bwMode="auto">
          <a:xfrm>
            <a:off x="5435600" y="3030538"/>
            <a:ext cx="3313113" cy="830262"/>
            <a:chOff x="3673" y="2432"/>
            <a:chExt cx="2087" cy="523"/>
          </a:xfrm>
        </p:grpSpPr>
        <p:pic>
          <p:nvPicPr>
            <p:cNvPr id="15390" name="Picture 30" descr="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 y="2432"/>
              <a:ext cx="208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Text Box 31"/>
            <p:cNvSpPr txBox="1">
              <a:spLocks noChangeArrowheads="1"/>
            </p:cNvSpPr>
            <p:nvPr/>
          </p:nvSpPr>
          <p:spPr bwMode="auto">
            <a:xfrm>
              <a:off x="3742" y="2471"/>
              <a:ext cx="191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この政治への参加と国を支える税金を</a:t>
              </a:r>
            </a:p>
            <a:p>
              <a:pPr eaLnBrk="1" hangingPunct="1">
                <a:spcBef>
                  <a:spcPct val="0"/>
                </a:spcBef>
                <a:buFontTx/>
                <a:buNone/>
              </a:pPr>
              <a:r>
                <a:rPr lang="ja-JP" altLang="en-US" sz="1400">
                  <a:ea typeface="HGPｺﾞｼｯｸE" panose="020B0900000000000000" pitchFamily="50" charset="-128"/>
                </a:rPr>
                <a:t>国民が負担することが対になっている</a:t>
              </a:r>
            </a:p>
            <a:p>
              <a:pPr eaLnBrk="1" hangingPunct="1">
                <a:spcBef>
                  <a:spcPct val="0"/>
                </a:spcBef>
                <a:buFontTx/>
                <a:buNone/>
              </a:pPr>
              <a:r>
                <a:rPr lang="ja-JP" altLang="en-US" sz="1400">
                  <a:ea typeface="HGPｺﾞｼｯｸE" panose="020B0900000000000000" pitchFamily="50" charset="-128"/>
                </a:rPr>
                <a:t>のが民主主義国家の基本です。</a:t>
              </a:r>
            </a:p>
          </p:txBody>
        </p:sp>
      </p:grpSp>
      <p:grpSp>
        <p:nvGrpSpPr>
          <p:cNvPr id="5" name="Group 35"/>
          <p:cNvGrpSpPr>
            <a:grpSpLocks/>
          </p:cNvGrpSpPr>
          <p:nvPr/>
        </p:nvGrpSpPr>
        <p:grpSpPr bwMode="auto">
          <a:xfrm>
            <a:off x="6838950" y="4795838"/>
            <a:ext cx="1981200" cy="1009650"/>
            <a:chOff x="4286" y="3566"/>
            <a:chExt cx="1248" cy="636"/>
          </a:xfrm>
        </p:grpSpPr>
        <p:pic>
          <p:nvPicPr>
            <p:cNvPr id="15388"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 y="3566"/>
              <a:ext cx="124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9" name="Text Box 34"/>
            <p:cNvSpPr txBox="1">
              <a:spLocks noChangeArrowheads="1"/>
            </p:cNvSpPr>
            <p:nvPr/>
          </p:nvSpPr>
          <p:spPr bwMode="auto">
            <a:xfrm>
              <a:off x="4694" y="3702"/>
              <a:ext cx="68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議員は国民に</a:t>
              </a:r>
            </a:p>
            <a:p>
              <a:pPr eaLnBrk="1" hangingPunct="1">
                <a:spcBef>
                  <a:spcPct val="0"/>
                </a:spcBef>
                <a:buFontTx/>
                <a:buNone/>
              </a:pPr>
              <a:r>
                <a:rPr lang="ja-JP" altLang="en-US" sz="1200">
                  <a:ea typeface="HGPｺﾞｼｯｸE" panose="020B0900000000000000" pitchFamily="50" charset="-128"/>
                </a:rPr>
                <a:t>選ばれた</a:t>
              </a:r>
            </a:p>
            <a:p>
              <a:pPr eaLnBrk="1" hangingPunct="1">
                <a:spcBef>
                  <a:spcPct val="0"/>
                </a:spcBef>
                <a:buFontTx/>
                <a:buNone/>
              </a:pPr>
              <a:r>
                <a:rPr lang="ja-JP" altLang="en-US" sz="1200">
                  <a:ea typeface="HGPｺﾞｼｯｸE" panose="020B0900000000000000" pitchFamily="50" charset="-128"/>
                </a:rPr>
                <a:t>代表者なんだ</a:t>
              </a:r>
            </a:p>
          </p:txBody>
        </p:sp>
      </p:grpSp>
      <p:pic>
        <p:nvPicPr>
          <p:cNvPr id="15366"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763" y="2536825"/>
            <a:ext cx="44862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8913" y="5100638"/>
            <a:ext cx="158273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675" y="4151313"/>
            <a:ext cx="1190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Text Box 37"/>
          <p:cNvSpPr txBox="1">
            <a:spLocks noChangeArrowheads="1"/>
          </p:cNvSpPr>
          <p:nvPr/>
        </p:nvSpPr>
        <p:spPr bwMode="white">
          <a:xfrm>
            <a:off x="1512888" y="4367213"/>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選挙</a:t>
            </a:r>
          </a:p>
        </p:txBody>
      </p:sp>
      <p:grpSp>
        <p:nvGrpSpPr>
          <p:cNvPr id="15377" name="Group 36"/>
          <p:cNvGrpSpPr>
            <a:grpSpLocks/>
          </p:cNvGrpSpPr>
          <p:nvPr/>
        </p:nvGrpSpPr>
        <p:grpSpPr bwMode="auto">
          <a:xfrm>
            <a:off x="2608263" y="5092700"/>
            <a:ext cx="1079500" cy="844550"/>
            <a:chOff x="1610" y="3241"/>
            <a:chExt cx="680" cy="532"/>
          </a:xfrm>
        </p:grpSpPr>
        <p:pic>
          <p:nvPicPr>
            <p:cNvPr id="15384" name="Picture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0" y="3241"/>
              <a:ext cx="68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5" name="Text Box 49"/>
            <p:cNvSpPr txBox="1">
              <a:spLocks noChangeArrowheads="1"/>
            </p:cNvSpPr>
            <p:nvPr/>
          </p:nvSpPr>
          <p:spPr bwMode="auto">
            <a:xfrm>
              <a:off x="1801" y="3422"/>
              <a:ext cx="3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solidFill>
                    <a:schemeClr val="bg1"/>
                  </a:solidFill>
                </a:rPr>
                <a:t>議決</a:t>
              </a:r>
            </a:p>
          </p:txBody>
        </p:sp>
      </p:grpSp>
      <p:pic>
        <p:nvPicPr>
          <p:cNvPr id="15382"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8263" y="5741988"/>
            <a:ext cx="10795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Text Box 52"/>
          <p:cNvSpPr txBox="1">
            <a:spLocks noChangeArrowheads="1"/>
          </p:cNvSpPr>
          <p:nvPr/>
        </p:nvSpPr>
        <p:spPr bwMode="white">
          <a:xfrm>
            <a:off x="2895601" y="5957888"/>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予算案</a:t>
            </a:r>
          </a:p>
        </p:txBody>
      </p:sp>
      <p:pic>
        <p:nvPicPr>
          <p:cNvPr id="15380" name="Picture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8625" y="4302125"/>
            <a:ext cx="1368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40"/>
          <p:cNvSpPr txBox="1">
            <a:spLocks noChangeArrowheads="1"/>
          </p:cNvSpPr>
          <p:nvPr/>
        </p:nvSpPr>
        <p:spPr bwMode="white">
          <a:xfrm>
            <a:off x="3333750" y="45037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国民の</a:t>
            </a:r>
          </a:p>
          <a:p>
            <a:pPr eaLnBrk="1" hangingPunct="1">
              <a:spcBef>
                <a:spcPct val="0"/>
              </a:spcBef>
              <a:buFontTx/>
              <a:buNone/>
            </a:pPr>
            <a:r>
              <a:rPr lang="ja-JP" altLang="en-US" sz="1200" b="1" dirty="0">
                <a:solidFill>
                  <a:schemeClr val="bg1"/>
                </a:solidFill>
              </a:rPr>
              <a:t>くらし</a:t>
            </a:r>
          </a:p>
        </p:txBody>
      </p:sp>
      <p:pic>
        <p:nvPicPr>
          <p:cNvPr id="15375" name="Picture 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4500" y="4081463"/>
            <a:ext cx="1190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Text Box 44"/>
          <p:cNvSpPr txBox="1">
            <a:spLocks noChangeArrowheads="1"/>
          </p:cNvSpPr>
          <p:nvPr/>
        </p:nvSpPr>
        <p:spPr bwMode="white">
          <a:xfrm>
            <a:off x="4614863" y="4352926"/>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税</a:t>
            </a:r>
          </a:p>
        </p:txBody>
      </p:sp>
      <p:pic>
        <p:nvPicPr>
          <p:cNvPr id="15371" name="Picture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988" y="4991100"/>
            <a:ext cx="16875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テキスト ボックス 1"/>
          <p:cNvSpPr txBox="1">
            <a:spLocks noChangeArrowheads="1"/>
          </p:cNvSpPr>
          <p:nvPr/>
        </p:nvSpPr>
        <p:spPr bwMode="auto">
          <a:xfrm>
            <a:off x="1069975" y="6073775"/>
            <a:ext cx="75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solidFill>
                  <a:srgbClr val="008CD7"/>
                </a:solidFill>
                <a:latin typeface="HG丸ｺﾞｼｯｸM-PRO" panose="020F0600000000000000" pitchFamily="50" charset="-128"/>
                <a:ea typeface="HG丸ｺﾞｼｯｸM-PRO" panose="020F0600000000000000" pitchFamily="50" charset="-128"/>
              </a:rPr>
              <a:t>国会</a:t>
            </a:r>
          </a:p>
        </p:txBody>
      </p:sp>
      <p:sp>
        <p:nvSpPr>
          <p:cNvPr id="15373" name="テキスト ボックス 2"/>
          <p:cNvSpPr txBox="1">
            <a:spLocks noChangeArrowheads="1"/>
          </p:cNvSpPr>
          <p:nvPr/>
        </p:nvSpPr>
        <p:spPr bwMode="auto">
          <a:xfrm>
            <a:off x="1390650" y="6324600"/>
            <a:ext cx="1165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latin typeface="HG丸ｺﾞｼｯｸM-PRO" panose="020F0600000000000000" pitchFamily="50" charset="-128"/>
                <a:ea typeface="HG丸ｺﾞｼｯｸM-PRO" panose="020F0600000000000000" pitchFamily="50" charset="-128"/>
              </a:rPr>
              <a:t>写真提供：衆議院</a:t>
            </a:r>
          </a:p>
        </p:txBody>
      </p:sp>
      <p:sp>
        <p:nvSpPr>
          <p:cNvPr id="15374" name="テキスト ボックス 37"/>
          <p:cNvSpPr txBox="1">
            <a:spLocks noChangeArrowheads="1"/>
          </p:cNvSpPr>
          <p:nvPr/>
        </p:nvSpPr>
        <p:spPr bwMode="auto">
          <a:xfrm>
            <a:off x="4337050" y="6324600"/>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latin typeface="HG丸ｺﾞｼｯｸM-PRO" panose="020F0600000000000000" pitchFamily="50" charset="-128"/>
                <a:ea typeface="HG丸ｺﾞｼｯｸM-PRO" panose="020F0600000000000000" pitchFamily="50" charset="-128"/>
              </a:rPr>
              <a:t>出典：首相官邸ホームページ</a:t>
            </a:r>
          </a:p>
        </p:txBody>
      </p:sp>
      <p:sp>
        <p:nvSpPr>
          <p:cNvPr id="34" name="テキスト ボックス 33">
            <a:extLst>
              <a:ext uri="{FF2B5EF4-FFF2-40B4-BE49-F238E27FC236}">
                <a16:creationId xmlns:a16="http://schemas.microsoft.com/office/drawing/2014/main" id="{30918C6F-676C-4376-9885-F67BE22911C4}"/>
              </a:ext>
            </a:extLst>
          </p:cNvPr>
          <p:cNvSpPr txBox="1"/>
          <p:nvPr/>
        </p:nvSpPr>
        <p:spPr>
          <a:xfrm>
            <a:off x="7486650" y="718135"/>
            <a:ext cx="1961058" cy="338554"/>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東京書籍　</a:t>
            </a:r>
            <a:r>
              <a:rPr lang="en-US" altLang="ja-JP" sz="800" dirty="0">
                <a:solidFill>
                  <a:schemeClr val="bg1"/>
                </a:solidFill>
                <a:latin typeface="HGPｺﾞｼｯｸE" panose="020B0900000000000000" pitchFamily="50" charset="-128"/>
                <a:ea typeface="HGPｺﾞｼｯｸE" panose="020B0900000000000000" pitchFamily="50" charset="-128"/>
              </a:rPr>
              <a:t>P24</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27</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42</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51</a:t>
            </a:r>
          </a:p>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教育出版　</a:t>
            </a:r>
            <a:r>
              <a:rPr lang="en-US" altLang="ja-JP" sz="800" dirty="0">
                <a:solidFill>
                  <a:schemeClr val="bg1"/>
                </a:solidFill>
                <a:latin typeface="HGPｺﾞｼｯｸE" panose="020B0900000000000000" pitchFamily="50" charset="-128"/>
                <a:ea typeface="HGPｺﾞｼｯｸE" panose="020B0900000000000000" pitchFamily="50" charset="-128"/>
              </a:rPr>
              <a:t>P24</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26</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40</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1"/>
          <p:cNvGrpSpPr>
            <a:grpSpLocks/>
          </p:cNvGrpSpPr>
          <p:nvPr/>
        </p:nvGrpSpPr>
        <p:grpSpPr bwMode="auto">
          <a:xfrm>
            <a:off x="0" y="0"/>
            <a:ext cx="9144000" cy="6858000"/>
            <a:chOff x="0" y="17"/>
            <a:chExt cx="5760" cy="4320"/>
          </a:xfrm>
        </p:grpSpPr>
        <p:grpSp>
          <p:nvGrpSpPr>
            <p:cNvPr id="16395" name="Group 19"/>
            <p:cNvGrpSpPr>
              <a:grpSpLocks/>
            </p:cNvGrpSpPr>
            <p:nvPr/>
          </p:nvGrpSpPr>
          <p:grpSpPr bwMode="auto">
            <a:xfrm>
              <a:off x="0" y="17"/>
              <a:ext cx="5760" cy="432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税の使いみちはどうやって決めるの？②</a:t>
                </a:r>
              </a:p>
            </p:txBody>
          </p:sp>
          <p:pic>
            <p:nvPicPr>
              <p:cNvPr id="1640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 y="3208"/>
                <a:ext cx="588"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 y="3204"/>
                <a:ext cx="558"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6" name="Text Box 14"/>
            <p:cNvSpPr txBox="1">
              <a:spLocks noChangeArrowheads="1"/>
            </p:cNvSpPr>
            <p:nvPr/>
          </p:nvSpPr>
          <p:spPr bwMode="auto">
            <a:xfrm>
              <a:off x="1791" y="890"/>
              <a:ext cx="911"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500" dirty="0">
                  <a:ea typeface="HGPｺﾞｼｯｸE" panose="020B0900000000000000" pitchFamily="50" charset="-128"/>
                </a:rPr>
                <a:t>国の予算</a:t>
              </a:r>
              <a:endParaRPr lang="ja-JP" altLang="en-US" sz="1800" dirty="0">
                <a:ea typeface="HGPｺﾞｼｯｸE" panose="020B0900000000000000" pitchFamily="50" charset="-128"/>
              </a:endParaRPr>
            </a:p>
          </p:txBody>
        </p:sp>
        <p:sp>
          <p:nvSpPr>
            <p:cNvPr id="16397" name="Text Box 14"/>
            <p:cNvSpPr txBox="1">
              <a:spLocks noChangeArrowheads="1"/>
            </p:cNvSpPr>
            <p:nvPr/>
          </p:nvSpPr>
          <p:spPr bwMode="auto">
            <a:xfrm>
              <a:off x="2597" y="931"/>
              <a:ext cx="15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PｺﾞｼｯｸE" panose="020B0900000000000000" pitchFamily="50" charset="-128"/>
                </a:rPr>
                <a:t>（</a:t>
              </a:r>
              <a:r>
                <a:rPr lang="ja-JP" altLang="en-US" sz="1800" dirty="0">
                  <a:latin typeface="HGPｺﾞｼｯｸE" panose="020B0900000000000000" pitchFamily="50" charset="-128"/>
                  <a:ea typeface="HGPｺﾞｼｯｸE" panose="020B0900000000000000" pitchFamily="50" charset="-128"/>
                </a:rPr>
                <a:t>令和７年度当初予算</a:t>
              </a:r>
              <a:r>
                <a:rPr lang="ja-JP" altLang="en-US" sz="1800" dirty="0">
                  <a:ea typeface="HGPｺﾞｼｯｸE" panose="020B0900000000000000" pitchFamily="50" charset="-128"/>
                </a:rPr>
                <a:t>）</a:t>
              </a:r>
            </a:p>
          </p:txBody>
        </p:sp>
      </p:grpSp>
      <p:grpSp>
        <p:nvGrpSpPr>
          <p:cNvPr id="4" name="Group 19"/>
          <p:cNvGrpSpPr>
            <a:grpSpLocks/>
          </p:cNvGrpSpPr>
          <p:nvPr/>
        </p:nvGrpSpPr>
        <p:grpSpPr bwMode="auto">
          <a:xfrm>
            <a:off x="1187450" y="4365625"/>
            <a:ext cx="2735263" cy="889000"/>
            <a:chOff x="748" y="3203"/>
            <a:chExt cx="1723" cy="560"/>
          </a:xfrm>
        </p:grpSpPr>
        <p:pic>
          <p:nvPicPr>
            <p:cNvPr id="1639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3203"/>
              <a:ext cx="1723"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8"/>
            <p:cNvSpPr txBox="1">
              <a:spLocks noChangeArrowheads="1"/>
            </p:cNvSpPr>
            <p:nvPr/>
          </p:nvSpPr>
          <p:spPr bwMode="auto">
            <a:xfrm>
              <a:off x="1020" y="3249"/>
              <a:ext cx="12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税金は国民みんなのために</a:t>
              </a:r>
            </a:p>
            <a:p>
              <a:pPr eaLnBrk="1" hangingPunct="1">
                <a:spcBef>
                  <a:spcPct val="0"/>
                </a:spcBef>
                <a:buFontTx/>
                <a:buNone/>
              </a:pPr>
              <a:r>
                <a:rPr lang="ja-JP" altLang="en-US" sz="1200">
                  <a:ea typeface="HGPｺﾞｼｯｸE" panose="020B0900000000000000" pitchFamily="50" charset="-128"/>
                </a:rPr>
                <a:t>使われているのね</a:t>
              </a:r>
            </a:p>
          </p:txBody>
        </p:sp>
      </p:grpSp>
      <p:grpSp>
        <p:nvGrpSpPr>
          <p:cNvPr id="5" name="Group 22"/>
          <p:cNvGrpSpPr>
            <a:grpSpLocks/>
          </p:cNvGrpSpPr>
          <p:nvPr/>
        </p:nvGrpSpPr>
        <p:grpSpPr bwMode="auto">
          <a:xfrm>
            <a:off x="5076825" y="4387850"/>
            <a:ext cx="2881313" cy="841375"/>
            <a:chOff x="3787" y="3249"/>
            <a:chExt cx="1815" cy="530"/>
          </a:xfrm>
        </p:grpSpPr>
        <p:pic>
          <p:nvPicPr>
            <p:cNvPr id="1639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7" y="3249"/>
              <a:ext cx="1815"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21"/>
            <p:cNvSpPr txBox="1">
              <a:spLocks noChangeArrowheads="1"/>
            </p:cNvSpPr>
            <p:nvPr/>
          </p:nvSpPr>
          <p:spPr bwMode="auto">
            <a:xfrm>
              <a:off x="4105" y="3294"/>
              <a:ext cx="11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国民のためになるように、</a:t>
              </a:r>
            </a:p>
            <a:p>
              <a:pPr eaLnBrk="1" hangingPunct="1">
                <a:spcBef>
                  <a:spcPct val="0"/>
                </a:spcBef>
                <a:buFontTx/>
                <a:buNone/>
              </a:pPr>
              <a:r>
                <a:rPr lang="ja-JP" altLang="en-US" sz="1200" dirty="0">
                  <a:ea typeface="HGPｺﾞｼｯｸE" panose="020B0900000000000000" pitchFamily="50" charset="-128"/>
                </a:rPr>
                <a:t>予算がたてられているんだ</a:t>
              </a:r>
            </a:p>
          </p:txBody>
        </p:sp>
      </p:grpSp>
      <p:pic>
        <p:nvPicPr>
          <p:cNvPr id="6" name="図 5">
            <a:extLst>
              <a:ext uri="{FF2B5EF4-FFF2-40B4-BE49-F238E27FC236}">
                <a16:creationId xmlns:a16="http://schemas.microsoft.com/office/drawing/2014/main" id="{A137382A-F86E-4C3E-BB9F-C02970D59290}"/>
              </a:ext>
            </a:extLst>
          </p:cNvPr>
          <p:cNvPicPr>
            <a:picLocks noChangeAspect="1"/>
          </p:cNvPicPr>
          <p:nvPr/>
        </p:nvPicPr>
        <p:blipFill>
          <a:blip r:embed="rId8"/>
          <a:stretch>
            <a:fillRect/>
          </a:stretch>
        </p:blipFill>
        <p:spPr>
          <a:xfrm>
            <a:off x="1125759" y="2290564"/>
            <a:ext cx="3086201" cy="1874441"/>
          </a:xfrm>
          <a:prstGeom prst="rect">
            <a:avLst/>
          </a:prstGeom>
        </p:spPr>
      </p:pic>
      <p:pic>
        <p:nvPicPr>
          <p:cNvPr id="10" name="図 9">
            <a:extLst>
              <a:ext uri="{FF2B5EF4-FFF2-40B4-BE49-F238E27FC236}">
                <a16:creationId xmlns:a16="http://schemas.microsoft.com/office/drawing/2014/main" id="{A4DBE47B-A0E2-4BE1-B748-B4388944B7F2}"/>
              </a:ext>
            </a:extLst>
          </p:cNvPr>
          <p:cNvPicPr>
            <a:picLocks noChangeAspect="1"/>
          </p:cNvPicPr>
          <p:nvPr/>
        </p:nvPicPr>
        <p:blipFill>
          <a:blip r:embed="rId9"/>
          <a:stretch>
            <a:fillRect/>
          </a:stretch>
        </p:blipFill>
        <p:spPr>
          <a:xfrm>
            <a:off x="4193096" y="1951038"/>
            <a:ext cx="4102586" cy="2401093"/>
          </a:xfrm>
          <a:prstGeom prst="rect">
            <a:avLst/>
          </a:prstGeom>
        </p:spPr>
      </p:pic>
      <p:sp>
        <p:nvSpPr>
          <p:cNvPr id="19" name="テキスト ボックス 2">
            <a:extLst>
              <a:ext uri="{FF2B5EF4-FFF2-40B4-BE49-F238E27FC236}">
                <a16:creationId xmlns:a16="http://schemas.microsoft.com/office/drawing/2014/main" id="{B03FAD50-8CAC-4325-82B9-326EACE0C44F}"/>
              </a:ext>
            </a:extLst>
          </p:cNvPr>
          <p:cNvSpPr txBox="1">
            <a:spLocks noChangeArrowheads="1"/>
          </p:cNvSpPr>
          <p:nvPr/>
        </p:nvSpPr>
        <p:spPr bwMode="auto">
          <a:xfrm>
            <a:off x="5581650" y="1117601"/>
            <a:ext cx="32837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700" dirty="0">
                <a:latin typeface="ＭＳ ゴシック" panose="020B0609070205080204" pitchFamily="49" charset="-128"/>
                <a:ea typeface="ＭＳ ゴシック" panose="020B0609070205080204" pitchFamily="49" charset="-128"/>
              </a:rPr>
              <a:t>出所：</a:t>
            </a:r>
            <a:r>
              <a:rPr lang="zh-TW" altLang="en-US" sz="700" dirty="0">
                <a:latin typeface="ＭＳ ゴシック" panose="020B0609070205080204" pitchFamily="49" charset="-128"/>
                <a:ea typeface="ＭＳ ゴシック" panose="020B0609070205080204" pitchFamily="49" charset="-128"/>
              </a:rPr>
              <a:t>財務省</a:t>
            </a:r>
            <a:r>
              <a:rPr lang="ja-JP" altLang="en-US" sz="700" dirty="0">
                <a:latin typeface="ＭＳ ゴシック" panose="020B0609070205080204" pitchFamily="49" charset="-128"/>
                <a:ea typeface="ＭＳ ゴシック" panose="020B0609070205080204" pitchFamily="49" charset="-128"/>
              </a:rPr>
              <a:t>「</a:t>
            </a:r>
            <a:r>
              <a:rPr lang="zh-TW" altLang="en-US" sz="700" dirty="0">
                <a:latin typeface="ＭＳ ゴシック" panose="020B0609070205080204" pitchFamily="49" charset="-128"/>
                <a:ea typeface="ＭＳ ゴシック" panose="020B0609070205080204" pitchFamily="49" charset="-128"/>
              </a:rPr>
              <a:t>令和７年度予算（衆議院修正</a:t>
            </a:r>
            <a:r>
              <a:rPr lang="en-US" altLang="zh-TW" sz="700" dirty="0">
                <a:latin typeface="ＭＳ ゴシック" panose="020B0609070205080204" pitchFamily="49" charset="-128"/>
                <a:ea typeface="ＭＳ ゴシック" panose="020B0609070205080204" pitchFamily="49" charset="-128"/>
              </a:rPr>
              <a:t>+</a:t>
            </a:r>
            <a:r>
              <a:rPr lang="zh-TW" altLang="en-US" sz="700" dirty="0">
                <a:latin typeface="ＭＳ ゴシック" panose="020B0609070205080204" pitchFamily="49" charset="-128"/>
                <a:ea typeface="ＭＳ ゴシック" panose="020B0609070205080204" pitchFamily="49" charset="-128"/>
              </a:rPr>
              <a:t>参議院修正後）</a:t>
            </a:r>
            <a:r>
              <a:rPr lang="ja-JP" altLang="en-US" sz="700" dirty="0">
                <a:latin typeface="ＭＳ ゴシック" panose="020B0609070205080204" pitchFamily="49" charset="-128"/>
                <a:ea typeface="ＭＳ ゴシック" panose="020B0609070205080204" pitchFamily="49" charset="-128"/>
              </a:rPr>
              <a:t>」</a:t>
            </a:r>
          </a:p>
        </p:txBody>
      </p:sp>
    </p:spTree>
    <p:extLst>
      <p:ext uri="{BB962C8B-B14F-4D97-AF65-F5344CB8AC3E}">
        <p14:creationId xmlns:p14="http://schemas.microsoft.com/office/powerpoint/2010/main" val="136575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5" name="Group 19"/>
          <p:cNvGrpSpPr>
            <a:grpSpLocks/>
          </p:cNvGrpSpPr>
          <p:nvPr/>
        </p:nvGrpSpPr>
        <p:grpSpPr bwMode="auto">
          <a:xfrm>
            <a:off x="0" y="0"/>
            <a:ext cx="9144000" cy="685800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税の使いみちはどうやって決めるの？③</a:t>
              </a:r>
            </a:p>
          </p:txBody>
        </p:sp>
      </p:grpSp>
      <p:sp>
        <p:nvSpPr>
          <p:cNvPr id="23" name="四角形: 角を丸くする 22">
            <a:hlinkClick r:id="rId4"/>
            <a:extLst>
              <a:ext uri="{FF2B5EF4-FFF2-40B4-BE49-F238E27FC236}">
                <a16:creationId xmlns:a16="http://schemas.microsoft.com/office/drawing/2014/main" id="{317BD545-2562-4D14-8CFD-4EA48D26DE5B}"/>
              </a:ext>
            </a:extLst>
          </p:cNvPr>
          <p:cNvSpPr/>
          <p:nvPr/>
        </p:nvSpPr>
        <p:spPr>
          <a:xfrm>
            <a:off x="2118636" y="5887684"/>
            <a:ext cx="4906728" cy="602580"/>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dirty="0">
                <a:ln w="3175">
                  <a:noFill/>
                </a:ln>
                <a:solidFill>
                  <a:schemeClr val="bg1"/>
                </a:solidFill>
              </a:rPr>
              <a:t>くわしくは、札幌市</a:t>
            </a:r>
            <a:r>
              <a:rPr kumimoji="1" lang="en-US" altLang="ja-JP" dirty="0">
                <a:ln w="3175">
                  <a:noFill/>
                </a:ln>
                <a:solidFill>
                  <a:schemeClr val="bg1"/>
                </a:solidFill>
              </a:rPr>
              <a:t>HP</a:t>
            </a:r>
            <a:r>
              <a:rPr kumimoji="1" lang="ja-JP" altLang="en-US" dirty="0">
                <a:ln w="3175">
                  <a:noFill/>
                </a:ln>
                <a:solidFill>
                  <a:schemeClr val="bg1"/>
                </a:solidFill>
              </a:rPr>
              <a:t>（さっぽろのおサイフ）へ</a:t>
            </a:r>
          </a:p>
        </p:txBody>
      </p:sp>
      <p:sp>
        <p:nvSpPr>
          <p:cNvPr id="24" name="フリーフォーム: 図形 23">
            <a:extLst>
              <a:ext uri="{FF2B5EF4-FFF2-40B4-BE49-F238E27FC236}">
                <a16:creationId xmlns:a16="http://schemas.microsoft.com/office/drawing/2014/main" id="{DAEBC310-581E-49DE-8E45-90408809AFED}"/>
              </a:ext>
            </a:extLst>
          </p:cNvPr>
          <p:cNvSpPr/>
          <p:nvPr/>
        </p:nvSpPr>
        <p:spPr>
          <a:xfrm rot="20177330">
            <a:off x="4541899" y="6331356"/>
            <a:ext cx="251090" cy="383753"/>
          </a:xfrm>
          <a:custGeom>
            <a:avLst/>
            <a:gdLst>
              <a:gd name="connsiteX0" fmla="*/ 240999 w 461603"/>
              <a:gd name="connsiteY0" fmla="*/ 0 h 705490"/>
              <a:gd name="connsiteX1" fmla="*/ 461603 w 461603"/>
              <a:gd name="connsiteY1" fmla="*/ 563116 h 705490"/>
              <a:gd name="connsiteX2" fmla="*/ 294668 w 461603"/>
              <a:gd name="connsiteY2" fmla="*/ 492227 h 705490"/>
              <a:gd name="connsiteX3" fmla="*/ 300449 w 461603"/>
              <a:gd name="connsiteY3" fmla="*/ 701942 h 705490"/>
              <a:gd name="connsiteX4" fmla="*/ 171738 w 461603"/>
              <a:gd name="connsiteY4" fmla="*/ 705490 h 705490"/>
              <a:gd name="connsiteX5" fmla="*/ 165612 w 461603"/>
              <a:gd name="connsiteY5" fmla="*/ 483263 h 705490"/>
              <a:gd name="connsiteX6" fmla="*/ 0 w 461603"/>
              <a:gd name="connsiteY6" fmla="*/ 545641 h 70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603" h="705490">
                <a:moveTo>
                  <a:pt x="240999" y="0"/>
                </a:moveTo>
                <a:lnTo>
                  <a:pt x="461603" y="563116"/>
                </a:lnTo>
                <a:lnTo>
                  <a:pt x="294668" y="492227"/>
                </a:lnTo>
                <a:lnTo>
                  <a:pt x="300449" y="701942"/>
                </a:lnTo>
                <a:lnTo>
                  <a:pt x="171738" y="705490"/>
                </a:lnTo>
                <a:lnTo>
                  <a:pt x="165612" y="483263"/>
                </a:lnTo>
                <a:lnTo>
                  <a:pt x="0" y="545641"/>
                </a:lnTo>
                <a:close/>
              </a:path>
            </a:pathLst>
          </a:custGeom>
          <a:solidFill>
            <a:schemeClr val="bg1"/>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8FEABE8-3400-4F9A-BA8F-B3132D0C8F0B}"/>
              </a:ext>
            </a:extLst>
          </p:cNvPr>
          <p:cNvSpPr/>
          <p:nvPr/>
        </p:nvSpPr>
        <p:spPr>
          <a:xfrm>
            <a:off x="-36512" y="987426"/>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0127629-33D8-46F6-9D11-E3FCB3A7A1B7}"/>
              </a:ext>
            </a:extLst>
          </p:cNvPr>
          <p:cNvSpPr txBox="1"/>
          <p:nvPr/>
        </p:nvSpPr>
        <p:spPr>
          <a:xfrm>
            <a:off x="1544676" y="1321816"/>
            <a:ext cx="7236000" cy="523220"/>
          </a:xfrm>
          <a:prstGeom prst="rect">
            <a:avLst/>
          </a:prstGeom>
          <a:noFill/>
        </p:spPr>
        <p:txBody>
          <a:bodyPr wrap="square" rtlCol="0">
            <a:spAutoFit/>
          </a:bodyPr>
          <a:lstStyle/>
          <a:p>
            <a:pPr defTabSz="457200" eaLnBrk="1" fontAlgn="auto" hangingPunct="1">
              <a:spcBef>
                <a:spcPts val="0"/>
              </a:spcBef>
              <a:spcAft>
                <a:spcPts val="0"/>
              </a:spcAft>
            </a:pPr>
            <a:r>
              <a:rPr kumimoji="0" lang="ja-JP" altLang="en-US" sz="2800" dirty="0">
                <a:solidFill>
                  <a:prstClr val="black"/>
                </a:solidFill>
                <a:latin typeface="HGPｺﾞｼｯｸE" panose="020B0900000000000000" pitchFamily="50" charset="-128"/>
                <a:ea typeface="HGPｺﾞｼｯｸE" panose="020B0900000000000000" pitchFamily="50" charset="-128"/>
              </a:rPr>
              <a:t>北海道の予算</a:t>
            </a:r>
            <a:r>
              <a:rPr kumimoji="0" lang="zh-CN" altLang="en-US" sz="2000" dirty="0">
                <a:solidFill>
                  <a:prstClr val="black"/>
                </a:solidFill>
                <a:latin typeface="HGPｺﾞｼｯｸE" panose="020B0900000000000000" pitchFamily="50" charset="-128"/>
                <a:ea typeface="HGPｺﾞｼｯｸE" panose="020B0900000000000000" pitchFamily="50" charset="-128"/>
              </a:rPr>
              <a:t>（令和</a:t>
            </a:r>
            <a:r>
              <a:rPr kumimoji="0" lang="ja-JP" altLang="en-US" sz="2000" dirty="0">
                <a:solidFill>
                  <a:prstClr val="black"/>
                </a:solidFill>
                <a:latin typeface="HGPｺﾞｼｯｸE" panose="020B0900000000000000" pitchFamily="50" charset="-128"/>
                <a:ea typeface="HGPｺﾞｼｯｸE" panose="020B0900000000000000" pitchFamily="50" charset="-128"/>
              </a:rPr>
              <a:t>７</a:t>
            </a:r>
            <a:r>
              <a:rPr kumimoji="0" lang="zh-CN" altLang="en-US" sz="2000" dirty="0">
                <a:solidFill>
                  <a:prstClr val="black"/>
                </a:solidFill>
                <a:latin typeface="HGPｺﾞｼｯｸE" panose="020B0900000000000000" pitchFamily="50" charset="-128"/>
                <a:ea typeface="HGPｺﾞｼｯｸE" panose="020B0900000000000000" pitchFamily="50" charset="-128"/>
              </a:rPr>
              <a:t>年度当初予算</a:t>
            </a:r>
            <a:r>
              <a:rPr kumimoji="0" lang="ja-JP" altLang="en-US" sz="2000" dirty="0">
                <a:solidFill>
                  <a:prstClr val="black"/>
                </a:solidFill>
                <a:latin typeface="HGPｺﾞｼｯｸE" panose="020B0900000000000000" pitchFamily="50" charset="-128"/>
                <a:ea typeface="HGPｺﾞｼｯｸE" panose="020B0900000000000000" pitchFamily="50" charset="-128"/>
              </a:rPr>
              <a:t>　単位：億円</a:t>
            </a:r>
            <a:r>
              <a:rPr kumimoji="0" lang="zh-CN" altLang="en-US" sz="2000" dirty="0">
                <a:solidFill>
                  <a:prstClr val="black"/>
                </a:solidFill>
                <a:latin typeface="HGPｺﾞｼｯｸE" panose="020B0900000000000000" pitchFamily="50" charset="-128"/>
                <a:ea typeface="HGPｺﾞｼｯｸE" panose="020B0900000000000000" pitchFamily="50" charset="-128"/>
              </a:rPr>
              <a:t>）</a:t>
            </a:r>
            <a:r>
              <a:rPr kumimoji="0" lang="ja-JP" altLang="en-US" sz="2000" dirty="0">
                <a:solidFill>
                  <a:prstClr val="black"/>
                </a:solidFill>
                <a:latin typeface="HGPｺﾞｼｯｸE" panose="020B0900000000000000" pitchFamily="50" charset="-128"/>
                <a:ea typeface="HGPｺﾞｼｯｸE" panose="020B0900000000000000" pitchFamily="50" charset="-128"/>
              </a:rPr>
              <a:t>　</a:t>
            </a:r>
            <a:endParaRPr kumimoji="0" lang="zh-CN" altLang="en-US" sz="2400" dirty="0">
              <a:solidFill>
                <a:prstClr val="black"/>
              </a:solidFill>
              <a:latin typeface="HGPｺﾞｼｯｸE" panose="020B0900000000000000" pitchFamily="50" charset="-128"/>
              <a:ea typeface="HGPｺﾞｼｯｸE" panose="020B0900000000000000" pitchFamily="50" charset="-128"/>
            </a:endParaRPr>
          </a:p>
        </p:txBody>
      </p:sp>
      <p:graphicFrame>
        <p:nvGraphicFramePr>
          <p:cNvPr id="19" name="グラフ 18">
            <a:extLst>
              <a:ext uri="{FF2B5EF4-FFF2-40B4-BE49-F238E27FC236}">
                <a16:creationId xmlns:a16="http://schemas.microsoft.com/office/drawing/2014/main" id="{462222CB-D482-4F03-A8D6-D2F423DD4D8F}"/>
              </a:ext>
            </a:extLst>
          </p:cNvPr>
          <p:cNvGraphicFramePr/>
          <p:nvPr>
            <p:extLst>
              <p:ext uri="{D42A27DB-BD31-4B8C-83A1-F6EECF244321}">
                <p14:modId xmlns:p14="http://schemas.microsoft.com/office/powerpoint/2010/main" val="526791088"/>
              </p:ext>
            </p:extLst>
          </p:nvPr>
        </p:nvGraphicFramePr>
        <p:xfrm>
          <a:off x="-551145" y="1721427"/>
          <a:ext cx="5232781" cy="47083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グラフ 24">
            <a:extLst>
              <a:ext uri="{FF2B5EF4-FFF2-40B4-BE49-F238E27FC236}">
                <a16:creationId xmlns:a16="http://schemas.microsoft.com/office/drawing/2014/main" id="{EC98A5D0-2F42-4C65-81A8-6016C9616038}"/>
              </a:ext>
            </a:extLst>
          </p:cNvPr>
          <p:cNvGraphicFramePr>
            <a:graphicFrameLocks noChangeAspect="1"/>
          </p:cNvGraphicFramePr>
          <p:nvPr>
            <p:extLst>
              <p:ext uri="{D42A27DB-BD31-4B8C-83A1-F6EECF244321}">
                <p14:modId xmlns:p14="http://schemas.microsoft.com/office/powerpoint/2010/main" val="1990301070"/>
              </p:ext>
            </p:extLst>
          </p:nvPr>
        </p:nvGraphicFramePr>
        <p:xfrm>
          <a:off x="3360391" y="1721427"/>
          <a:ext cx="5731842" cy="4708300"/>
        </p:xfrm>
        <a:graphic>
          <a:graphicData uri="http://schemas.openxmlformats.org/drawingml/2006/chart">
            <c:chart xmlns:c="http://schemas.openxmlformats.org/drawingml/2006/chart" xmlns:r="http://schemas.openxmlformats.org/officeDocument/2006/relationships" r:id="rId6"/>
          </a:graphicData>
        </a:graphic>
      </p:graphicFrame>
      <p:sp>
        <p:nvSpPr>
          <p:cNvPr id="27" name="テキスト ボックス 2">
            <a:extLst>
              <a:ext uri="{FF2B5EF4-FFF2-40B4-BE49-F238E27FC236}">
                <a16:creationId xmlns:a16="http://schemas.microsoft.com/office/drawing/2014/main" id="{23204FA0-D9FF-4927-B902-806DB10F6544}"/>
              </a:ext>
            </a:extLst>
          </p:cNvPr>
          <p:cNvSpPr txBox="1">
            <a:spLocks noChangeArrowheads="1"/>
          </p:cNvSpPr>
          <p:nvPr/>
        </p:nvSpPr>
        <p:spPr bwMode="auto">
          <a:xfrm>
            <a:off x="6300192" y="6571132"/>
            <a:ext cx="42108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900" dirty="0">
                <a:latin typeface="HGPｺﾞｼｯｸE" panose="020B0900000000000000" pitchFamily="50" charset="-128"/>
                <a:ea typeface="HGPｺﾞｼｯｸE" panose="020B0900000000000000" pitchFamily="50" charset="-128"/>
              </a:rPr>
              <a:t>出所：北海道「令和７年度当初予算の概要　参考資料」</a:t>
            </a:r>
          </a:p>
        </p:txBody>
      </p:sp>
      <p:pic>
        <p:nvPicPr>
          <p:cNvPr id="3" name="図 2">
            <a:extLst>
              <a:ext uri="{FF2B5EF4-FFF2-40B4-BE49-F238E27FC236}">
                <a16:creationId xmlns:a16="http://schemas.microsoft.com/office/drawing/2014/main" id="{7964DE8E-1CB3-493C-B2DB-27411A2FF096}"/>
              </a:ext>
            </a:extLst>
          </p:cNvPr>
          <p:cNvPicPr>
            <a:picLocks noChangeAspect="1"/>
          </p:cNvPicPr>
          <p:nvPr/>
        </p:nvPicPr>
        <p:blipFill>
          <a:blip r:embed="rId7"/>
          <a:stretch>
            <a:fillRect/>
          </a:stretch>
        </p:blipFill>
        <p:spPr>
          <a:xfrm>
            <a:off x="-36512" y="-24072"/>
            <a:ext cx="9180512" cy="6907524"/>
          </a:xfrm>
          <a:prstGeom prst="rect">
            <a:avLst/>
          </a:prstGeom>
        </p:spPr>
      </p:pic>
    </p:spTree>
    <p:extLst>
      <p:ext uri="{BB962C8B-B14F-4D97-AF65-F5344CB8AC3E}">
        <p14:creationId xmlns:p14="http://schemas.microsoft.com/office/powerpoint/2010/main" val="10946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2" presetClass="entr" presetSubtype="0" repeatCount="3000" fill="hold" grpId="0" nodeType="after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500"/>
                                        <p:tgtEl>
                                          <p:spTgt spid="24"/>
                                        </p:tgtEl>
                                      </p:cBhvr>
                                    </p:animEffect>
                                    <p:anim calcmode="lin" valueType="num">
                                      <p:cBhvr>
                                        <p:cTn id="13" dur="1500" fill="hold"/>
                                        <p:tgtEl>
                                          <p:spTgt spid="24"/>
                                        </p:tgtEl>
                                        <p:attrNameLst>
                                          <p:attrName>ppt_x</p:attrName>
                                        </p:attrNameLst>
                                      </p:cBhvr>
                                      <p:tavLst>
                                        <p:tav tm="0">
                                          <p:val>
                                            <p:strVal val="#ppt_x"/>
                                          </p:val>
                                        </p:tav>
                                        <p:tav tm="100000">
                                          <p:val>
                                            <p:strVal val="#ppt_x"/>
                                          </p:val>
                                        </p:tav>
                                      </p:tavLst>
                                    </p:anim>
                                    <p:anim calcmode="lin" valueType="num">
                                      <p:cBhvr>
                                        <p:cTn id="14" dur="15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7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750"/>
                                        <p:tgtEl>
                                          <p:spTgt spid="19"/>
                                        </p:tgtEl>
                                      </p:cBhvr>
                                    </p:animEffect>
                                  </p:childTnLst>
                                </p:cTn>
                              </p:par>
                            </p:childTnLst>
                          </p:cTn>
                        </p:par>
                        <p:par>
                          <p:cTn id="19" fill="hold">
                            <p:stCondLst>
                              <p:cond delay="7750"/>
                            </p:stCondLst>
                            <p:childTnLst>
                              <p:par>
                                <p:cTn id="20" presetID="10" presetClass="entr" presetSubtype="0" fill="hold" grpId="0" nodeType="afterEffect">
                                  <p:stCondLst>
                                    <p:cond delay="75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Graphic spid="19" grpId="0">
        <p:bldAsOne/>
      </p:bldGraphic>
      <p:bldGraphic spid="2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5" name="Group 19"/>
          <p:cNvGrpSpPr>
            <a:grpSpLocks/>
          </p:cNvGrpSpPr>
          <p:nvPr/>
        </p:nvGrpSpPr>
        <p:grpSpPr bwMode="auto">
          <a:xfrm>
            <a:off x="5823" y="0"/>
            <a:ext cx="9144000" cy="685800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税の使いみちはどうやって決めるの？④</a:t>
              </a:r>
            </a:p>
          </p:txBody>
        </p:sp>
      </p:grpSp>
      <p:sp>
        <p:nvSpPr>
          <p:cNvPr id="2" name="正方形/長方形 1">
            <a:extLst>
              <a:ext uri="{FF2B5EF4-FFF2-40B4-BE49-F238E27FC236}">
                <a16:creationId xmlns:a16="http://schemas.microsoft.com/office/drawing/2014/main" id="{5B023669-B376-4AEE-9C30-A68A82F16936}"/>
              </a:ext>
            </a:extLst>
          </p:cNvPr>
          <p:cNvSpPr/>
          <p:nvPr/>
        </p:nvSpPr>
        <p:spPr>
          <a:xfrm>
            <a:off x="0" y="1013865"/>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378E12AD-5A81-4EC8-9CD9-8A3B936F827C}"/>
              </a:ext>
            </a:extLst>
          </p:cNvPr>
          <p:cNvSpPr txBox="1"/>
          <p:nvPr/>
        </p:nvSpPr>
        <p:spPr>
          <a:xfrm>
            <a:off x="6083838" y="6298699"/>
            <a:ext cx="744993" cy="215444"/>
          </a:xfrm>
          <a:prstGeom prst="rect">
            <a:avLst/>
          </a:prstGeom>
          <a:noFill/>
        </p:spPr>
        <p:txBody>
          <a:bodyPr wrap="square" rtlCol="0">
            <a:spAutoFit/>
          </a:bodyPr>
          <a:lstStyle/>
          <a:p>
            <a:r>
              <a:rPr kumimoji="1" lang="ja-JP" altLang="en-US" sz="800" b="1" dirty="0">
                <a:solidFill>
                  <a:schemeClr val="bg1"/>
                </a:solidFill>
              </a:rPr>
              <a:t>じょせつ</a:t>
            </a:r>
          </a:p>
        </p:txBody>
      </p:sp>
      <p:grpSp>
        <p:nvGrpSpPr>
          <p:cNvPr id="50" name="グループ化 49">
            <a:extLst>
              <a:ext uri="{FF2B5EF4-FFF2-40B4-BE49-F238E27FC236}">
                <a16:creationId xmlns:a16="http://schemas.microsoft.com/office/drawing/2014/main" id="{E314CF6E-1A8C-49C3-AA62-7793683F89C1}"/>
              </a:ext>
            </a:extLst>
          </p:cNvPr>
          <p:cNvGrpSpPr/>
          <p:nvPr/>
        </p:nvGrpSpPr>
        <p:grpSpPr>
          <a:xfrm>
            <a:off x="333113" y="1067351"/>
            <a:ext cx="8477773" cy="5605711"/>
            <a:chOff x="342377" y="844771"/>
            <a:chExt cx="8477773" cy="5834329"/>
          </a:xfrm>
          <a:solidFill>
            <a:schemeClr val="accent6">
              <a:lumMod val="20000"/>
              <a:lumOff val="80000"/>
            </a:schemeClr>
          </a:solidFill>
        </p:grpSpPr>
        <p:sp>
          <p:nvSpPr>
            <p:cNvPr id="53" name="正方形/長方形 52">
              <a:extLst>
                <a:ext uri="{FF2B5EF4-FFF2-40B4-BE49-F238E27FC236}">
                  <a16:creationId xmlns:a16="http://schemas.microsoft.com/office/drawing/2014/main" id="{09C23227-CF7F-4A33-8AD4-DA99962C0BAE}"/>
                </a:ext>
              </a:extLst>
            </p:cNvPr>
            <p:cNvSpPr/>
            <p:nvPr/>
          </p:nvSpPr>
          <p:spPr>
            <a:xfrm>
              <a:off x="342377" y="1357313"/>
              <a:ext cx="8477773" cy="5321787"/>
            </a:xfrm>
            <a:prstGeom prst="rect">
              <a:avLst/>
            </a:prstGeom>
            <a:grp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54" name="グループ化 53">
              <a:extLst>
                <a:ext uri="{FF2B5EF4-FFF2-40B4-BE49-F238E27FC236}">
                  <a16:creationId xmlns:a16="http://schemas.microsoft.com/office/drawing/2014/main" id="{4DA3CB9C-CBA2-4D16-BEAC-D8F8E4B38C07}"/>
                </a:ext>
              </a:extLst>
            </p:cNvPr>
            <p:cNvGrpSpPr/>
            <p:nvPr/>
          </p:nvGrpSpPr>
          <p:grpSpPr>
            <a:xfrm>
              <a:off x="342377" y="844771"/>
              <a:ext cx="8477773" cy="477421"/>
              <a:chOff x="309543" y="844771"/>
              <a:chExt cx="8477773" cy="477421"/>
            </a:xfrm>
            <a:grpFill/>
          </p:grpSpPr>
          <p:sp>
            <p:nvSpPr>
              <p:cNvPr id="63" name="正方形/長方形 62">
                <a:extLst>
                  <a:ext uri="{FF2B5EF4-FFF2-40B4-BE49-F238E27FC236}">
                    <a16:creationId xmlns:a16="http://schemas.microsoft.com/office/drawing/2014/main" id="{9A33B611-1503-41CF-80DE-00239A94B6DB}"/>
                  </a:ext>
                </a:extLst>
              </p:cNvPr>
              <p:cNvSpPr/>
              <p:nvPr/>
            </p:nvSpPr>
            <p:spPr bwMode="auto">
              <a:xfrm>
                <a:off x="309543" y="844771"/>
                <a:ext cx="8477773" cy="477421"/>
              </a:xfrm>
              <a:prstGeom prst="rect">
                <a:avLst/>
              </a:prstGeom>
              <a:solidFill>
                <a:schemeClr val="bg1"/>
              </a:solid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4" name="テキスト ボックス 63">
                <a:extLst>
                  <a:ext uri="{FF2B5EF4-FFF2-40B4-BE49-F238E27FC236}">
                    <a16:creationId xmlns:a16="http://schemas.microsoft.com/office/drawing/2014/main" id="{C6C3609D-62D1-493F-9B1B-AD9798E87A3A}"/>
                  </a:ext>
                </a:extLst>
              </p:cNvPr>
              <p:cNvSpPr txBox="1"/>
              <p:nvPr/>
            </p:nvSpPr>
            <p:spPr>
              <a:xfrm>
                <a:off x="2795385" y="877587"/>
                <a:ext cx="3506088" cy="400110"/>
              </a:xfrm>
              <a:prstGeom prst="rect">
                <a:avLst/>
              </a:prstGeom>
              <a:solidFill>
                <a:schemeClr val="bg1"/>
              </a:solidFill>
            </p:spPr>
            <p:txBody>
              <a:bodyPr wrap="none" rtlCol="0">
                <a:spAutoFit/>
              </a:bodyPr>
              <a:lstStyle/>
              <a:p>
                <a:r>
                  <a:rPr lang="ja-JP" altLang="en-US" sz="2000" dirty="0">
                    <a:latin typeface="HGPｺﾞｼｯｸE" panose="020B0900000000000000" pitchFamily="50" charset="-128"/>
                    <a:ea typeface="HGPｺﾞｼｯｸE" panose="020B0900000000000000" pitchFamily="50" charset="-128"/>
                  </a:rPr>
                  <a:t>北海道の公共施設の建設費等</a:t>
                </a:r>
              </a:p>
            </p:txBody>
          </p:sp>
        </p:grpSp>
        <p:sp>
          <p:nvSpPr>
            <p:cNvPr id="55" name="正方形/長方形 54">
              <a:extLst>
                <a:ext uri="{FF2B5EF4-FFF2-40B4-BE49-F238E27FC236}">
                  <a16:creationId xmlns:a16="http://schemas.microsoft.com/office/drawing/2014/main" id="{E26DF90E-A4A6-493C-ACA6-890CBE37FEEF}"/>
                </a:ext>
              </a:extLst>
            </p:cNvPr>
            <p:cNvSpPr/>
            <p:nvPr/>
          </p:nvSpPr>
          <p:spPr bwMode="auto">
            <a:xfrm>
              <a:off x="569005" y="1487832"/>
              <a:ext cx="7958848" cy="2160243"/>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56" name="図 55">
              <a:extLst>
                <a:ext uri="{FF2B5EF4-FFF2-40B4-BE49-F238E27FC236}">
                  <a16:creationId xmlns:a16="http://schemas.microsoft.com/office/drawing/2014/main" id="{606CC13C-1BB2-404F-8636-97015A648129}"/>
                </a:ext>
              </a:extLst>
            </p:cNvPr>
            <p:cNvPicPr>
              <a:picLocks noChangeAspect="1"/>
            </p:cNvPicPr>
            <p:nvPr/>
          </p:nvPicPr>
          <p:blipFill>
            <a:blip r:embed="rId4"/>
            <a:stretch>
              <a:fillRect/>
            </a:stretch>
          </p:blipFill>
          <p:spPr>
            <a:xfrm>
              <a:off x="918003" y="1584495"/>
              <a:ext cx="2988000" cy="1680749"/>
            </a:xfrm>
            <a:prstGeom prst="rect">
              <a:avLst/>
            </a:prstGeom>
            <a:grpFill/>
          </p:spPr>
        </p:pic>
        <p:sp>
          <p:nvSpPr>
            <p:cNvPr id="57" name="正方形/長方形 56">
              <a:extLst>
                <a:ext uri="{FF2B5EF4-FFF2-40B4-BE49-F238E27FC236}">
                  <a16:creationId xmlns:a16="http://schemas.microsoft.com/office/drawing/2014/main" id="{F4615B0C-7263-45C4-8D5B-405A4EBD9F29}"/>
                </a:ext>
              </a:extLst>
            </p:cNvPr>
            <p:cNvSpPr/>
            <p:nvPr/>
          </p:nvSpPr>
          <p:spPr bwMode="auto">
            <a:xfrm>
              <a:off x="576711" y="3752403"/>
              <a:ext cx="7958848" cy="275052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8" name="テキスト ボックス 57">
              <a:extLst>
                <a:ext uri="{FF2B5EF4-FFF2-40B4-BE49-F238E27FC236}">
                  <a16:creationId xmlns:a16="http://schemas.microsoft.com/office/drawing/2014/main" id="{55C45309-0921-439F-93AA-4FE0B94D9006}"/>
                </a:ext>
              </a:extLst>
            </p:cNvPr>
            <p:cNvSpPr txBox="1"/>
            <p:nvPr/>
          </p:nvSpPr>
          <p:spPr>
            <a:xfrm>
              <a:off x="1547197" y="3324225"/>
              <a:ext cx="1729611" cy="246221"/>
            </a:xfrm>
            <a:prstGeom prst="rect">
              <a:avLst/>
            </a:prstGeom>
            <a:solidFill>
              <a:schemeClr val="bg1"/>
            </a:solidFill>
          </p:spPr>
          <p:txBody>
            <a:bodyPr wrap="square" lIns="0" tIns="0" rIns="0" bIns="0" rtlCol="0">
              <a:spAutoFit/>
            </a:bodyPr>
            <a:lstStyle/>
            <a:p>
              <a:pPr>
                <a:spcAft>
                  <a:spcPts val="200"/>
                </a:spcAft>
              </a:pPr>
              <a:r>
                <a:rPr kumimoji="1" lang="ja-JP" altLang="en-US" sz="1600" dirty="0">
                  <a:latin typeface="+mn-ea"/>
                </a:rPr>
                <a:t>提供：北海道開発局</a:t>
              </a:r>
              <a:endParaRPr kumimoji="1" lang="ja-JP" altLang="en-US" sz="1600" dirty="0">
                <a:latin typeface="+mn-ea"/>
                <a:ea typeface="+mn-ea"/>
              </a:endParaRPr>
            </a:p>
          </p:txBody>
        </p:sp>
        <p:pic>
          <p:nvPicPr>
            <p:cNvPr id="59" name="図 58">
              <a:extLst>
                <a:ext uri="{FF2B5EF4-FFF2-40B4-BE49-F238E27FC236}">
                  <a16:creationId xmlns:a16="http://schemas.microsoft.com/office/drawing/2014/main" id="{1CC70200-66C6-4A46-975A-941A81EA439C}"/>
                </a:ext>
              </a:extLst>
            </p:cNvPr>
            <p:cNvPicPr>
              <a:picLocks noChangeAspect="1"/>
            </p:cNvPicPr>
            <p:nvPr/>
          </p:nvPicPr>
          <p:blipFill>
            <a:blip r:embed="rId5"/>
            <a:stretch>
              <a:fillRect/>
            </a:stretch>
          </p:blipFill>
          <p:spPr>
            <a:xfrm>
              <a:off x="918003" y="3848256"/>
              <a:ext cx="2988517" cy="1981858"/>
            </a:xfrm>
            <a:prstGeom prst="rect">
              <a:avLst/>
            </a:prstGeom>
            <a:grpFill/>
          </p:spPr>
        </p:pic>
        <p:sp>
          <p:nvSpPr>
            <p:cNvPr id="60" name="テキスト ボックス 59">
              <a:extLst>
                <a:ext uri="{FF2B5EF4-FFF2-40B4-BE49-F238E27FC236}">
                  <a16:creationId xmlns:a16="http://schemas.microsoft.com/office/drawing/2014/main" id="{21B71311-94A9-468E-84AA-0698DAF7914D}"/>
                </a:ext>
              </a:extLst>
            </p:cNvPr>
            <p:cNvSpPr txBox="1"/>
            <p:nvPr/>
          </p:nvSpPr>
          <p:spPr>
            <a:xfrm>
              <a:off x="1025786" y="5913813"/>
              <a:ext cx="2772431" cy="518091"/>
            </a:xfrm>
            <a:prstGeom prst="rect">
              <a:avLst/>
            </a:prstGeom>
            <a:solidFill>
              <a:schemeClr val="bg1"/>
            </a:solidFill>
          </p:spPr>
          <p:txBody>
            <a:bodyPr wrap="square" lIns="0" tIns="0" rIns="0" bIns="0" rtlCol="0">
              <a:spAutoFit/>
            </a:bodyPr>
            <a:lstStyle/>
            <a:p>
              <a:pPr>
                <a:spcAft>
                  <a:spcPts val="200"/>
                </a:spcAft>
              </a:pPr>
              <a:r>
                <a:rPr kumimoji="1" lang="ja-JP" altLang="en-US" sz="1600" dirty="0">
                  <a:latin typeface="+mn-ea"/>
                </a:rPr>
                <a:t>提供：北海道旅客鉄道株式会社</a:t>
              </a:r>
              <a:endParaRPr kumimoji="1" lang="en-US" altLang="ja-JP" sz="1600" dirty="0">
                <a:latin typeface="+mn-ea"/>
              </a:endParaRPr>
            </a:p>
            <a:p>
              <a:pPr>
                <a:spcAft>
                  <a:spcPts val="200"/>
                </a:spcAft>
              </a:pPr>
              <a:r>
                <a:rPr kumimoji="1" lang="ja-JP" altLang="en-US" sz="1600" dirty="0">
                  <a:latin typeface="+mn-ea"/>
                </a:rPr>
                <a:t>　　　　（</a:t>
              </a:r>
              <a:r>
                <a:rPr kumimoji="1" lang="en-US" altLang="ja-JP" sz="1600" dirty="0">
                  <a:latin typeface="+mn-ea"/>
                </a:rPr>
                <a:t>JR</a:t>
              </a:r>
              <a:r>
                <a:rPr kumimoji="1" lang="ja-JP" altLang="en-US" sz="1600" dirty="0">
                  <a:latin typeface="+mn-ea"/>
                </a:rPr>
                <a:t>北海道</a:t>
              </a:r>
              <a:r>
                <a:rPr kumimoji="1" lang="en-US" altLang="ja-JP" sz="1600" dirty="0">
                  <a:latin typeface="+mn-ea"/>
                </a:rPr>
                <a:t>H</a:t>
              </a:r>
              <a:r>
                <a:rPr kumimoji="1" lang="ja-JP" altLang="en-US" sz="1600" dirty="0">
                  <a:latin typeface="+mn-ea"/>
                </a:rPr>
                <a:t>５系）</a:t>
              </a:r>
              <a:endParaRPr kumimoji="1" lang="ja-JP" altLang="en-US" sz="1600" dirty="0">
                <a:latin typeface="+mn-ea"/>
                <a:ea typeface="+mn-ea"/>
              </a:endParaRPr>
            </a:p>
          </p:txBody>
        </p:sp>
        <p:sp>
          <p:nvSpPr>
            <p:cNvPr id="61" name="正方形/長方形 60">
              <a:extLst>
                <a:ext uri="{FF2B5EF4-FFF2-40B4-BE49-F238E27FC236}">
                  <a16:creationId xmlns:a16="http://schemas.microsoft.com/office/drawing/2014/main" id="{9413A30D-349F-42E0-90D4-86304C1F97B1}"/>
                </a:ext>
              </a:extLst>
            </p:cNvPr>
            <p:cNvSpPr/>
            <p:nvPr/>
          </p:nvSpPr>
          <p:spPr bwMode="auto">
            <a:xfrm>
              <a:off x="4222166" y="1546070"/>
              <a:ext cx="4117774" cy="2066885"/>
            </a:xfrm>
            <a:prstGeom prst="rect">
              <a:avLst/>
            </a:prstGeom>
            <a:solidFill>
              <a:schemeClr val="bg1"/>
            </a:solid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ウポポイ（民族共生象徴空間）</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44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200</a:t>
              </a:r>
              <a:r>
                <a:rPr kumimoji="1" lang="ja-JP" altLang="en-US" sz="44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p>
          </p:txBody>
        </p:sp>
        <p:sp>
          <p:nvSpPr>
            <p:cNvPr id="62" name="正方形/長方形 61">
              <a:extLst>
                <a:ext uri="{FF2B5EF4-FFF2-40B4-BE49-F238E27FC236}">
                  <a16:creationId xmlns:a16="http://schemas.microsoft.com/office/drawing/2014/main" id="{D8614023-2614-495D-AC52-F3DFAF042C24}"/>
                </a:ext>
              </a:extLst>
            </p:cNvPr>
            <p:cNvSpPr/>
            <p:nvPr/>
          </p:nvSpPr>
          <p:spPr bwMode="auto">
            <a:xfrm>
              <a:off x="4096013" y="3756343"/>
              <a:ext cx="4427539" cy="2627464"/>
            </a:xfrm>
            <a:prstGeom prst="rect">
              <a:avLst/>
            </a:prstGeom>
            <a:solidFill>
              <a:schemeClr val="bg1"/>
            </a:solid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北海道新幹線</a:t>
              </a:r>
              <a:endParaRPr kumimoji="1" lang="en-US" altLang="ja-JP" sz="24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ja-JP" altLang="en-US" sz="3600" b="1" dirty="0">
                  <a:solidFill>
                    <a:srgbClr val="000000"/>
                  </a:solidFill>
                  <a:latin typeface="HGPｺﾞｼｯｸM" panose="020B0600000000000000" pitchFamily="50" charset="-128"/>
                  <a:ea typeface="HGPｺﾞｼｯｸM" panose="020B0600000000000000" pitchFamily="50" charset="-128"/>
                </a:rPr>
                <a:t>兆</a:t>
              </a:r>
              <a:r>
                <a:rPr kumimoji="1" lang="en-US" altLang="ja-JP" sz="3600" b="1" dirty="0">
                  <a:solidFill>
                    <a:srgbClr val="000000"/>
                  </a:solidFill>
                  <a:latin typeface="HGPｺﾞｼｯｸM" panose="020B0600000000000000" pitchFamily="50" charset="-128"/>
                  <a:ea typeface="HGPｺﾞｼｯｸM" panose="020B0600000000000000" pitchFamily="50" charset="-128"/>
                </a:rPr>
                <a:t>3,000</a:t>
              </a:r>
              <a:r>
                <a:rPr kumimoji="1" lang="ja-JP" altLang="en-US"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endParaRPr kumimoji="1" lang="en-US" altLang="ja-JP"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Aft>
                  <a:spcPts val="600"/>
                </a:spcAft>
                <a:buClrTx/>
                <a:buSzTx/>
                <a:buFontTx/>
                <a:buNone/>
                <a:tabLst/>
                <a:defRPr/>
              </a:pPr>
              <a:r>
                <a:rPr kumimoji="1" lang="ja-JP" altLang="en-US" sz="2000" b="1" dirty="0">
                  <a:solidFill>
                    <a:srgbClr val="000000"/>
                  </a:solidFill>
                  <a:latin typeface="HGPｺﾞｼｯｸM" panose="020B0600000000000000" pitchFamily="50" charset="-128"/>
                  <a:ea typeface="HGPｺﾞｼｯｸM" panose="020B0600000000000000" pitchFamily="50" charset="-128"/>
                </a:rPr>
                <a:t>（令和４年１２月試算額）</a:t>
              </a:r>
              <a:endParaRPr kumimoji="1" lang="en-US" altLang="ja-JP" sz="2000" b="1" dirty="0">
                <a:solidFill>
                  <a:srgbClr val="000000"/>
                </a:solidFill>
                <a:latin typeface="HGPｺﾞｼｯｸM" panose="020B0600000000000000" pitchFamily="50" charset="-128"/>
                <a:ea typeface="HGPｺﾞｼｯｸM" panose="020B0600000000000000" pitchFamily="50" charset="-128"/>
              </a:endParaRPr>
            </a:p>
            <a:p>
              <a:r>
                <a:rPr lang="en-US" altLang="ja-JP" sz="1200" dirty="0">
                  <a:latin typeface="HGｺﾞｼｯｸE" panose="020B0909000000000000" pitchFamily="49" charset="-128"/>
                  <a:ea typeface="HGｺﾞｼｯｸE" panose="020B0909000000000000" pitchFamily="49" charset="-128"/>
                </a:rPr>
                <a:t>※</a:t>
              </a:r>
              <a:r>
                <a:rPr lang="ja-JP" altLang="en-US" sz="1200" dirty="0">
                  <a:latin typeface="HGｺﾞｼｯｸE" panose="020B0909000000000000" pitchFamily="49" charset="-128"/>
                  <a:ea typeface="HGｺﾞｼｯｸE" panose="020B0909000000000000" pitchFamily="49" charset="-128"/>
                </a:rPr>
                <a:t>　新幹線建設費の財源については、ＪＲからの貸付料収入　</a:t>
              </a:r>
              <a:endParaRPr lang="en-US" altLang="ja-JP" sz="1200" dirty="0">
                <a:latin typeface="HGｺﾞｼｯｸE" panose="020B0909000000000000" pitchFamily="49" charset="-128"/>
                <a:ea typeface="HGｺﾞｼｯｸE" panose="020B0909000000000000" pitchFamily="49" charset="-128"/>
              </a:endParaRPr>
            </a:p>
            <a:p>
              <a:r>
                <a:rPr lang="ja-JP" altLang="en-US" sz="1200" dirty="0">
                  <a:latin typeface="HGｺﾞｼｯｸE" panose="020B0909000000000000" pitchFamily="49" charset="-128"/>
                  <a:ea typeface="HGｺﾞｼｯｸE" panose="020B0909000000000000" pitchFamily="49" charset="-128"/>
                </a:rPr>
                <a:t>　を充てた残りの部分について、国が３分の２、地方自治体</a:t>
              </a:r>
              <a:endParaRPr lang="en-US" altLang="ja-JP" sz="1200" dirty="0">
                <a:latin typeface="HGｺﾞｼｯｸE" panose="020B0909000000000000" pitchFamily="49" charset="-128"/>
                <a:ea typeface="HGｺﾞｼｯｸE" panose="020B0909000000000000" pitchFamily="49" charset="-128"/>
              </a:endParaRPr>
            </a:p>
            <a:p>
              <a:r>
                <a:rPr lang="ja-JP" altLang="en-US" sz="1200" dirty="0">
                  <a:latin typeface="HGｺﾞｼｯｸE" panose="020B0909000000000000" pitchFamily="49" charset="-128"/>
                  <a:ea typeface="HGｺﾞｼｯｸE" panose="020B0909000000000000" pitchFamily="49" charset="-128"/>
                </a:rPr>
                <a:t>　が３分の１を負担することとなっています。</a:t>
              </a:r>
              <a:endParaRPr kumimoji="1" lang="ja-JP" altLang="en-US" sz="1400" b="1"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endParaRPr>
            </a:p>
          </p:txBody>
        </p:sp>
      </p:grpSp>
      <p:graphicFrame>
        <p:nvGraphicFramePr>
          <p:cNvPr id="66" name="表 65">
            <a:extLst>
              <a:ext uri="{FF2B5EF4-FFF2-40B4-BE49-F238E27FC236}">
                <a16:creationId xmlns:a16="http://schemas.microsoft.com/office/drawing/2014/main" id="{84265A97-B7C6-49D1-8270-3A22A68D7C96}"/>
              </a:ext>
            </a:extLst>
          </p:cNvPr>
          <p:cNvGraphicFramePr>
            <a:graphicFrameLocks noGrp="1"/>
          </p:cNvGraphicFramePr>
          <p:nvPr>
            <p:extLst>
              <p:ext uri="{D42A27DB-BD31-4B8C-83A1-F6EECF244321}">
                <p14:modId xmlns:p14="http://schemas.microsoft.com/office/powerpoint/2010/main" val="1163018988"/>
              </p:ext>
            </p:extLst>
          </p:nvPr>
        </p:nvGraphicFramePr>
        <p:xfrm>
          <a:off x="4355976" y="6021288"/>
          <a:ext cx="3901637" cy="457200"/>
        </p:xfrm>
        <a:graphic>
          <a:graphicData uri="http://schemas.openxmlformats.org/drawingml/2006/table">
            <a:tbl>
              <a:tblPr firstRow="1" bandRow="1"/>
              <a:tblGrid>
                <a:gridCol w="661637">
                  <a:extLst>
                    <a:ext uri="{9D8B030D-6E8A-4147-A177-3AD203B41FA5}">
                      <a16:colId xmlns:a16="http://schemas.microsoft.com/office/drawing/2014/main" val="1554250215"/>
                    </a:ext>
                  </a:extLst>
                </a:gridCol>
                <a:gridCol w="2160000">
                  <a:extLst>
                    <a:ext uri="{9D8B030D-6E8A-4147-A177-3AD203B41FA5}">
                      <a16:colId xmlns:a16="http://schemas.microsoft.com/office/drawing/2014/main" val="1263020755"/>
                    </a:ext>
                  </a:extLst>
                </a:gridCol>
                <a:gridCol w="1080000">
                  <a:extLst>
                    <a:ext uri="{9D8B030D-6E8A-4147-A177-3AD203B41FA5}">
                      <a16:colId xmlns:a16="http://schemas.microsoft.com/office/drawing/2014/main" val="1817623975"/>
                    </a:ext>
                  </a:extLst>
                </a:gridCol>
              </a:tblGrid>
              <a:tr h="370840">
                <a:tc>
                  <a:txBody>
                    <a:bodyPr/>
                    <a:lstStyle>
                      <a:lvl1pPr marL="0" algn="l" defTabSz="914400" rtl="0" eaLnBrk="1" latinLnBrk="0" hangingPunct="1">
                        <a:defRPr kumimoji="1" sz="1800" b="1" kern="1200">
                          <a:solidFill>
                            <a:schemeClr val="lt1"/>
                          </a:solidFill>
                          <a:latin typeface="Arial"/>
                          <a:ea typeface="HGPｺﾞｼｯｸE"/>
                        </a:defRPr>
                      </a:lvl1pPr>
                      <a:lvl2pPr marL="457200" algn="l" defTabSz="914400" rtl="0" eaLnBrk="1" latinLnBrk="0" hangingPunct="1">
                        <a:defRPr kumimoji="1" sz="1800" b="1" kern="1200">
                          <a:solidFill>
                            <a:schemeClr val="lt1"/>
                          </a:solidFill>
                          <a:latin typeface="Arial"/>
                          <a:ea typeface="HGPｺﾞｼｯｸE"/>
                        </a:defRPr>
                      </a:lvl2pPr>
                      <a:lvl3pPr marL="914400" algn="l" defTabSz="914400" rtl="0" eaLnBrk="1" latinLnBrk="0" hangingPunct="1">
                        <a:defRPr kumimoji="1" sz="1800" b="1" kern="1200">
                          <a:solidFill>
                            <a:schemeClr val="lt1"/>
                          </a:solidFill>
                          <a:latin typeface="Arial"/>
                          <a:ea typeface="HGPｺﾞｼｯｸE"/>
                        </a:defRPr>
                      </a:lvl3pPr>
                      <a:lvl4pPr marL="1371600" algn="l" defTabSz="914400" rtl="0" eaLnBrk="1" latinLnBrk="0" hangingPunct="1">
                        <a:defRPr kumimoji="1" sz="1800" b="1" kern="1200">
                          <a:solidFill>
                            <a:schemeClr val="lt1"/>
                          </a:solidFill>
                          <a:latin typeface="Arial"/>
                          <a:ea typeface="HGPｺﾞｼｯｸE"/>
                        </a:defRPr>
                      </a:lvl4pPr>
                      <a:lvl5pPr marL="1828800" algn="l" defTabSz="914400" rtl="0" eaLnBrk="1" latinLnBrk="0" hangingPunct="1">
                        <a:defRPr kumimoji="1" sz="1800" b="1" kern="1200">
                          <a:solidFill>
                            <a:schemeClr val="lt1"/>
                          </a:solidFill>
                          <a:latin typeface="Arial"/>
                          <a:ea typeface="HGPｺﾞｼｯｸE"/>
                        </a:defRPr>
                      </a:lvl5pPr>
                      <a:lvl6pPr marL="2286000" algn="l" defTabSz="914400" rtl="0" eaLnBrk="1" latinLnBrk="0" hangingPunct="1">
                        <a:defRPr kumimoji="1" sz="1800" b="1" kern="1200">
                          <a:solidFill>
                            <a:schemeClr val="lt1"/>
                          </a:solidFill>
                          <a:latin typeface="Arial"/>
                          <a:ea typeface="HGPｺﾞｼｯｸE"/>
                        </a:defRPr>
                      </a:lvl6pPr>
                      <a:lvl7pPr marL="2743200" algn="l" defTabSz="914400" rtl="0" eaLnBrk="1" latinLnBrk="0" hangingPunct="1">
                        <a:defRPr kumimoji="1" sz="1800" b="1" kern="1200">
                          <a:solidFill>
                            <a:schemeClr val="lt1"/>
                          </a:solidFill>
                          <a:latin typeface="Arial"/>
                          <a:ea typeface="HGPｺﾞｼｯｸE"/>
                        </a:defRPr>
                      </a:lvl7pPr>
                      <a:lvl8pPr marL="3200400" algn="l" defTabSz="914400" rtl="0" eaLnBrk="1" latinLnBrk="0" hangingPunct="1">
                        <a:defRPr kumimoji="1" sz="1800" b="1" kern="1200">
                          <a:solidFill>
                            <a:schemeClr val="lt1"/>
                          </a:solidFill>
                          <a:latin typeface="Arial"/>
                          <a:ea typeface="HGPｺﾞｼｯｸE"/>
                        </a:defRPr>
                      </a:lvl8pPr>
                      <a:lvl9pPr marL="3657600" algn="l" defTabSz="914400" rtl="0" eaLnBrk="1" latinLnBrk="0" hangingPunct="1">
                        <a:defRPr kumimoji="1" sz="1800" b="1" kern="1200">
                          <a:solidFill>
                            <a:schemeClr val="lt1"/>
                          </a:solidFill>
                          <a:latin typeface="Arial"/>
                          <a:ea typeface="HGPｺﾞｼｯｸE"/>
                        </a:defRPr>
                      </a:lvl9pPr>
                    </a:lstStyle>
                    <a:p>
                      <a:pPr algn="ctr"/>
                      <a:r>
                        <a:rPr kumimoji="1" lang="ja-JP" altLang="en-US" sz="1200" b="0" dirty="0">
                          <a:solidFill>
                            <a:sysClr val="windowText" lastClr="000000"/>
                          </a:solidFill>
                        </a:rPr>
                        <a:t>貸付料</a:t>
                      </a:r>
                      <a:endParaRPr kumimoji="1" lang="en-US" altLang="ja-JP" sz="1200" b="0" dirty="0">
                        <a:solidFill>
                          <a:sysClr val="windowText" lastClr="000000"/>
                        </a:solidFill>
                      </a:endParaRPr>
                    </a:p>
                    <a:p>
                      <a:pPr algn="ctr"/>
                      <a:r>
                        <a:rPr kumimoji="1" lang="ja-JP" altLang="en-US" sz="1200" b="0" dirty="0">
                          <a:solidFill>
                            <a:sysClr val="windowText" lastClr="000000"/>
                          </a:solidFill>
                        </a:rPr>
                        <a:t>収入</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lumMod val="40000"/>
                        <a:lumOff val="60000"/>
                      </a:srgbClr>
                    </a:solidFill>
                  </a:tcPr>
                </a:tc>
                <a:tc>
                  <a:txBody>
                    <a:bodyPr/>
                    <a:lstStyle>
                      <a:lvl1pPr marL="0" algn="l" defTabSz="914400" rtl="0" eaLnBrk="1" latinLnBrk="0" hangingPunct="1">
                        <a:defRPr kumimoji="1" sz="1800" b="1" kern="1200">
                          <a:solidFill>
                            <a:schemeClr val="lt1"/>
                          </a:solidFill>
                          <a:latin typeface="Arial"/>
                          <a:ea typeface="HGPｺﾞｼｯｸE"/>
                        </a:defRPr>
                      </a:lvl1pPr>
                      <a:lvl2pPr marL="457200" algn="l" defTabSz="914400" rtl="0" eaLnBrk="1" latinLnBrk="0" hangingPunct="1">
                        <a:defRPr kumimoji="1" sz="1800" b="1" kern="1200">
                          <a:solidFill>
                            <a:schemeClr val="lt1"/>
                          </a:solidFill>
                          <a:latin typeface="Arial"/>
                          <a:ea typeface="HGPｺﾞｼｯｸE"/>
                        </a:defRPr>
                      </a:lvl2pPr>
                      <a:lvl3pPr marL="914400" algn="l" defTabSz="914400" rtl="0" eaLnBrk="1" latinLnBrk="0" hangingPunct="1">
                        <a:defRPr kumimoji="1" sz="1800" b="1" kern="1200">
                          <a:solidFill>
                            <a:schemeClr val="lt1"/>
                          </a:solidFill>
                          <a:latin typeface="Arial"/>
                          <a:ea typeface="HGPｺﾞｼｯｸE"/>
                        </a:defRPr>
                      </a:lvl3pPr>
                      <a:lvl4pPr marL="1371600" algn="l" defTabSz="914400" rtl="0" eaLnBrk="1" latinLnBrk="0" hangingPunct="1">
                        <a:defRPr kumimoji="1" sz="1800" b="1" kern="1200">
                          <a:solidFill>
                            <a:schemeClr val="lt1"/>
                          </a:solidFill>
                          <a:latin typeface="Arial"/>
                          <a:ea typeface="HGPｺﾞｼｯｸE"/>
                        </a:defRPr>
                      </a:lvl4pPr>
                      <a:lvl5pPr marL="1828800" algn="l" defTabSz="914400" rtl="0" eaLnBrk="1" latinLnBrk="0" hangingPunct="1">
                        <a:defRPr kumimoji="1" sz="1800" b="1" kern="1200">
                          <a:solidFill>
                            <a:schemeClr val="lt1"/>
                          </a:solidFill>
                          <a:latin typeface="Arial"/>
                          <a:ea typeface="HGPｺﾞｼｯｸE"/>
                        </a:defRPr>
                      </a:lvl5pPr>
                      <a:lvl6pPr marL="2286000" algn="l" defTabSz="914400" rtl="0" eaLnBrk="1" latinLnBrk="0" hangingPunct="1">
                        <a:defRPr kumimoji="1" sz="1800" b="1" kern="1200">
                          <a:solidFill>
                            <a:schemeClr val="lt1"/>
                          </a:solidFill>
                          <a:latin typeface="Arial"/>
                          <a:ea typeface="HGPｺﾞｼｯｸE"/>
                        </a:defRPr>
                      </a:lvl6pPr>
                      <a:lvl7pPr marL="2743200" algn="l" defTabSz="914400" rtl="0" eaLnBrk="1" latinLnBrk="0" hangingPunct="1">
                        <a:defRPr kumimoji="1" sz="1800" b="1" kern="1200">
                          <a:solidFill>
                            <a:schemeClr val="lt1"/>
                          </a:solidFill>
                          <a:latin typeface="Arial"/>
                          <a:ea typeface="HGPｺﾞｼｯｸE"/>
                        </a:defRPr>
                      </a:lvl7pPr>
                      <a:lvl8pPr marL="3200400" algn="l" defTabSz="914400" rtl="0" eaLnBrk="1" latinLnBrk="0" hangingPunct="1">
                        <a:defRPr kumimoji="1" sz="1800" b="1" kern="1200">
                          <a:solidFill>
                            <a:schemeClr val="lt1"/>
                          </a:solidFill>
                          <a:latin typeface="Arial"/>
                          <a:ea typeface="HGPｺﾞｼｯｸE"/>
                        </a:defRPr>
                      </a:lvl8pPr>
                      <a:lvl9pPr marL="3657600" algn="l" defTabSz="914400" rtl="0" eaLnBrk="1" latinLnBrk="0" hangingPunct="1">
                        <a:defRPr kumimoji="1" sz="1800" b="1" kern="1200">
                          <a:solidFill>
                            <a:schemeClr val="lt1"/>
                          </a:solidFill>
                          <a:latin typeface="Arial"/>
                          <a:ea typeface="HGPｺﾞｼｯｸE"/>
                        </a:defRPr>
                      </a:lvl9pPr>
                    </a:lstStyle>
                    <a:p>
                      <a:pPr algn="ctr"/>
                      <a:r>
                        <a:rPr kumimoji="1" lang="ja-JP" altLang="en-US" sz="1200" b="0" dirty="0">
                          <a:solidFill>
                            <a:sysClr val="windowText" lastClr="000000"/>
                          </a:solidFill>
                        </a:rPr>
                        <a:t>国の負担</a:t>
                      </a:r>
                      <a:endParaRPr kumimoji="1" lang="en-US" altLang="ja-JP" sz="1200" b="0" dirty="0">
                        <a:solidFill>
                          <a:sysClr val="windowText" lastClr="000000"/>
                        </a:solidFill>
                      </a:endParaRPr>
                    </a:p>
                    <a:p>
                      <a:pPr algn="ctr"/>
                      <a:r>
                        <a:rPr kumimoji="1" lang="ja-JP" altLang="en-US" sz="1200" b="0" dirty="0">
                          <a:solidFill>
                            <a:sysClr val="windowText" lastClr="000000"/>
                          </a:solidFill>
                        </a:rPr>
                        <a:t>（</a:t>
                      </a:r>
                      <a:r>
                        <a:rPr kumimoji="1" lang="en-US" altLang="ja-JP" sz="1200" b="0" dirty="0">
                          <a:solidFill>
                            <a:sysClr val="windowText" lastClr="000000"/>
                          </a:solidFill>
                        </a:rPr>
                        <a:t>2/3</a:t>
                      </a:r>
                      <a:r>
                        <a:rPr kumimoji="1" lang="ja-JP" altLang="en-US" sz="1200" b="0" dirty="0">
                          <a:solidFill>
                            <a:sysClr val="windowText" lastClr="000000"/>
                          </a:solidFill>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kumimoji="1" sz="1800" b="1" kern="1200">
                          <a:solidFill>
                            <a:schemeClr val="lt1"/>
                          </a:solidFill>
                          <a:latin typeface="Arial"/>
                          <a:ea typeface="HGPｺﾞｼｯｸE"/>
                        </a:defRPr>
                      </a:lvl1pPr>
                      <a:lvl2pPr marL="457200" algn="l" defTabSz="914400" rtl="0" eaLnBrk="1" latinLnBrk="0" hangingPunct="1">
                        <a:defRPr kumimoji="1" sz="1800" b="1" kern="1200">
                          <a:solidFill>
                            <a:schemeClr val="lt1"/>
                          </a:solidFill>
                          <a:latin typeface="Arial"/>
                          <a:ea typeface="HGPｺﾞｼｯｸE"/>
                        </a:defRPr>
                      </a:lvl2pPr>
                      <a:lvl3pPr marL="914400" algn="l" defTabSz="914400" rtl="0" eaLnBrk="1" latinLnBrk="0" hangingPunct="1">
                        <a:defRPr kumimoji="1" sz="1800" b="1" kern="1200">
                          <a:solidFill>
                            <a:schemeClr val="lt1"/>
                          </a:solidFill>
                          <a:latin typeface="Arial"/>
                          <a:ea typeface="HGPｺﾞｼｯｸE"/>
                        </a:defRPr>
                      </a:lvl3pPr>
                      <a:lvl4pPr marL="1371600" algn="l" defTabSz="914400" rtl="0" eaLnBrk="1" latinLnBrk="0" hangingPunct="1">
                        <a:defRPr kumimoji="1" sz="1800" b="1" kern="1200">
                          <a:solidFill>
                            <a:schemeClr val="lt1"/>
                          </a:solidFill>
                          <a:latin typeface="Arial"/>
                          <a:ea typeface="HGPｺﾞｼｯｸE"/>
                        </a:defRPr>
                      </a:lvl4pPr>
                      <a:lvl5pPr marL="1828800" algn="l" defTabSz="914400" rtl="0" eaLnBrk="1" latinLnBrk="0" hangingPunct="1">
                        <a:defRPr kumimoji="1" sz="1800" b="1" kern="1200">
                          <a:solidFill>
                            <a:schemeClr val="lt1"/>
                          </a:solidFill>
                          <a:latin typeface="Arial"/>
                          <a:ea typeface="HGPｺﾞｼｯｸE"/>
                        </a:defRPr>
                      </a:lvl5pPr>
                      <a:lvl6pPr marL="2286000" algn="l" defTabSz="914400" rtl="0" eaLnBrk="1" latinLnBrk="0" hangingPunct="1">
                        <a:defRPr kumimoji="1" sz="1800" b="1" kern="1200">
                          <a:solidFill>
                            <a:schemeClr val="lt1"/>
                          </a:solidFill>
                          <a:latin typeface="Arial"/>
                          <a:ea typeface="HGPｺﾞｼｯｸE"/>
                        </a:defRPr>
                      </a:lvl6pPr>
                      <a:lvl7pPr marL="2743200" algn="l" defTabSz="914400" rtl="0" eaLnBrk="1" latinLnBrk="0" hangingPunct="1">
                        <a:defRPr kumimoji="1" sz="1800" b="1" kern="1200">
                          <a:solidFill>
                            <a:schemeClr val="lt1"/>
                          </a:solidFill>
                          <a:latin typeface="Arial"/>
                          <a:ea typeface="HGPｺﾞｼｯｸE"/>
                        </a:defRPr>
                      </a:lvl7pPr>
                      <a:lvl8pPr marL="3200400" algn="l" defTabSz="914400" rtl="0" eaLnBrk="1" latinLnBrk="0" hangingPunct="1">
                        <a:defRPr kumimoji="1" sz="1800" b="1" kern="1200">
                          <a:solidFill>
                            <a:schemeClr val="lt1"/>
                          </a:solidFill>
                          <a:latin typeface="Arial"/>
                          <a:ea typeface="HGPｺﾞｼｯｸE"/>
                        </a:defRPr>
                      </a:lvl8pPr>
                      <a:lvl9pPr marL="3657600" algn="l" defTabSz="914400" rtl="0" eaLnBrk="1" latinLnBrk="0" hangingPunct="1">
                        <a:defRPr kumimoji="1" sz="1800" b="1" kern="1200">
                          <a:solidFill>
                            <a:schemeClr val="lt1"/>
                          </a:solidFill>
                          <a:latin typeface="Arial"/>
                          <a:ea typeface="HGPｺﾞｼｯｸE"/>
                        </a:defRPr>
                      </a:lvl9pPr>
                    </a:lstStyle>
                    <a:p>
                      <a:pPr algn="ctr"/>
                      <a:r>
                        <a:rPr kumimoji="1" lang="ja-JP" altLang="en-US" sz="1200" b="0" dirty="0">
                          <a:solidFill>
                            <a:sysClr val="windowText" lastClr="000000"/>
                          </a:solidFill>
                        </a:rPr>
                        <a:t>地方の負担（</a:t>
                      </a:r>
                      <a:r>
                        <a:rPr kumimoji="1" lang="en-US" altLang="ja-JP" sz="1200" b="0" dirty="0">
                          <a:solidFill>
                            <a:sysClr val="windowText" lastClr="000000"/>
                          </a:solidFill>
                        </a:rPr>
                        <a:t>1/3</a:t>
                      </a:r>
                      <a:r>
                        <a:rPr kumimoji="1" lang="ja-JP" altLang="en-US" sz="1200" b="0" dirty="0">
                          <a:solidFill>
                            <a:sysClr val="windowText" lastClr="000000"/>
                          </a:solidFill>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75000"/>
                        <a:lumOff val="25000"/>
                      </a:srgbClr>
                    </a:solidFill>
                  </a:tcPr>
                </a:tc>
                <a:extLst>
                  <a:ext uri="{0D108BD9-81ED-4DB2-BD59-A6C34878D82A}">
                    <a16:rowId xmlns:a16="http://schemas.microsoft.com/office/drawing/2014/main" val="1890055858"/>
                  </a:ext>
                </a:extLst>
              </a:tr>
            </a:tbl>
          </a:graphicData>
        </a:graphic>
      </p:graphicFrame>
    </p:spTree>
    <p:extLst>
      <p:ext uri="{BB962C8B-B14F-4D97-AF65-F5344CB8AC3E}">
        <p14:creationId xmlns:p14="http://schemas.microsoft.com/office/powerpoint/2010/main" val="7701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6"/>
          <p:cNvGrpSpPr>
            <a:grpSpLocks/>
          </p:cNvGrpSpPr>
          <p:nvPr/>
        </p:nvGrpSpPr>
        <p:grpSpPr bwMode="auto">
          <a:xfrm>
            <a:off x="0" y="0"/>
            <a:ext cx="9158288" cy="6858000"/>
            <a:chOff x="0" y="0"/>
            <a:chExt cx="5769" cy="4320"/>
          </a:xfrm>
        </p:grpSpPr>
        <p:grpSp>
          <p:nvGrpSpPr>
            <p:cNvPr id="17423" name="Group 24"/>
            <p:cNvGrpSpPr>
              <a:grpSpLocks/>
            </p:cNvGrpSpPr>
            <p:nvPr/>
          </p:nvGrpSpPr>
          <p:grpSpPr bwMode="auto">
            <a:xfrm>
              <a:off x="0" y="0"/>
              <a:ext cx="5769" cy="4320"/>
              <a:chOff x="0" y="0"/>
              <a:chExt cx="5769" cy="4320"/>
            </a:xfrm>
          </p:grpSpPr>
          <p:pic>
            <p:nvPicPr>
              <p:cNvPr id="1742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9"/>
              <p:cNvSpPr>
                <a:spLocks noChangeArrowheads="1"/>
              </p:cNvSpPr>
              <p:nvPr/>
            </p:nvSpPr>
            <p:spPr bwMode="auto">
              <a:xfrm>
                <a:off x="521" y="123"/>
                <a:ext cx="499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税の使いみちはどうやって決めるの？⑤</a:t>
                </a:r>
              </a:p>
            </p:txBody>
          </p:sp>
          <p:sp>
            <p:nvSpPr>
              <p:cNvPr id="17427" name="Rectangle 12"/>
              <p:cNvSpPr>
                <a:spLocks noChangeArrowheads="1"/>
              </p:cNvSpPr>
              <p:nvPr/>
            </p:nvSpPr>
            <p:spPr bwMode="auto">
              <a:xfrm>
                <a:off x="2381" y="1056"/>
                <a:ext cx="2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bg1"/>
                    </a:solidFill>
                    <a:ea typeface="HGPｺﾞｼｯｸE" panose="020B0900000000000000" pitchFamily="50" charset="-128"/>
                  </a:rPr>
                  <a:t>ゼイキン博士の</a:t>
                </a:r>
                <a:r>
                  <a:rPr lang="ja-JP" altLang="en-US" sz="2400">
                    <a:solidFill>
                      <a:srgbClr val="FFFF00"/>
                    </a:solidFill>
                    <a:ea typeface="HGPｺﾞｼｯｸE" panose="020B0900000000000000" pitchFamily="50" charset="-128"/>
                  </a:rPr>
                  <a:t>まめ知識</a:t>
                </a:r>
              </a:p>
            </p:txBody>
          </p:sp>
        </p:grpSp>
        <p:pic>
          <p:nvPicPr>
            <p:cNvPr id="1742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 y="2234"/>
              <a:ext cx="96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7"/>
          <p:cNvGrpSpPr>
            <a:grpSpLocks/>
          </p:cNvGrpSpPr>
          <p:nvPr/>
        </p:nvGrpSpPr>
        <p:grpSpPr bwMode="auto">
          <a:xfrm>
            <a:off x="106363" y="2065338"/>
            <a:ext cx="1944687" cy="1508125"/>
            <a:chOff x="1565" y="2931"/>
            <a:chExt cx="1225" cy="950"/>
          </a:xfrm>
        </p:grpSpPr>
        <p:pic>
          <p:nvPicPr>
            <p:cNvPr id="1742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 y="2931"/>
              <a:ext cx="1225"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1701" y="3067"/>
              <a:ext cx="946"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地方も国も</a:t>
              </a:r>
            </a:p>
            <a:p>
              <a:pPr eaLnBrk="1" hangingPunct="1">
                <a:spcBef>
                  <a:spcPct val="0"/>
                </a:spcBef>
                <a:buFontTx/>
                <a:buNone/>
              </a:pPr>
              <a:r>
                <a:rPr lang="ja-JP" altLang="en-US" sz="1500">
                  <a:ea typeface="HGPｺﾞｼｯｸE" panose="020B0900000000000000" pitchFamily="50" charset="-128"/>
                </a:rPr>
                <a:t>予算の決め方は</a:t>
              </a:r>
            </a:p>
            <a:p>
              <a:pPr eaLnBrk="1" hangingPunct="1">
                <a:spcBef>
                  <a:spcPct val="0"/>
                </a:spcBef>
                <a:buFontTx/>
                <a:buNone/>
              </a:pPr>
              <a:r>
                <a:rPr lang="ja-JP" altLang="en-US" sz="1500">
                  <a:ea typeface="HGPｺﾞｼｯｸE" panose="020B0900000000000000" pitchFamily="50" charset="-128"/>
                </a:rPr>
                <a:t>同じなんだよ</a:t>
              </a:r>
            </a:p>
          </p:txBody>
        </p:sp>
      </p:grpSp>
      <p:grpSp>
        <p:nvGrpSpPr>
          <p:cNvPr id="5" name="Group 25"/>
          <p:cNvGrpSpPr>
            <a:grpSpLocks/>
          </p:cNvGrpSpPr>
          <p:nvPr/>
        </p:nvGrpSpPr>
        <p:grpSpPr bwMode="auto">
          <a:xfrm>
            <a:off x="2341563" y="2273300"/>
            <a:ext cx="6191250" cy="3008313"/>
            <a:chOff x="1475" y="1432"/>
            <a:chExt cx="3900" cy="1895"/>
          </a:xfrm>
        </p:grpSpPr>
        <p:sp>
          <p:nvSpPr>
            <p:cNvPr id="17413" name="Text Box 11"/>
            <p:cNvSpPr txBox="1">
              <a:spLocks noChangeArrowheads="1"/>
            </p:cNvSpPr>
            <p:nvPr/>
          </p:nvSpPr>
          <p:spPr bwMode="auto">
            <a:xfrm>
              <a:off x="1475" y="1891"/>
              <a:ext cx="1632"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地方の予算を決めるときも、</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国と同じように議会で話し</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合いをして、使いみちを決め</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ています。地方の議会も、そ</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れぞれの地方選挙で選ば</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れた住民の代表者です。</a:t>
              </a:r>
            </a:p>
          </p:txBody>
        </p:sp>
        <p:sp>
          <p:nvSpPr>
            <p:cNvPr id="17414" name="Text Box 14"/>
            <p:cNvSpPr txBox="1">
              <a:spLocks noChangeArrowheads="1"/>
            </p:cNvSpPr>
            <p:nvPr/>
          </p:nvSpPr>
          <p:spPr bwMode="auto">
            <a:xfrm>
              <a:off x="2086" y="1432"/>
              <a:ext cx="265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a:solidFill>
                    <a:srgbClr val="006666"/>
                  </a:solidFill>
                  <a:ea typeface="HGPｺﾞｼｯｸE" panose="020B0900000000000000" pitchFamily="50" charset="-128"/>
                </a:rPr>
                <a:t>■</a:t>
              </a:r>
              <a:r>
                <a:rPr lang="ja-JP" altLang="en-US">
                  <a:solidFill>
                    <a:srgbClr val="006666"/>
                  </a:solidFill>
                  <a:ea typeface="HGPｺﾞｼｯｸE" panose="020B0900000000000000" pitchFamily="50" charset="-128"/>
                </a:rPr>
                <a:t>地方の予算の決め方</a:t>
              </a:r>
            </a:p>
          </p:txBody>
        </p:sp>
        <p:pic>
          <p:nvPicPr>
            <p:cNvPr id="1741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5" y="1998"/>
              <a:ext cx="74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 y="2021"/>
              <a:ext cx="358"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 y="2337"/>
              <a:ext cx="40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8" y="2569"/>
              <a:ext cx="40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9" y="2786"/>
              <a:ext cx="24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8" y="1797"/>
              <a:ext cx="997"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5"/>
          <p:cNvGrpSpPr>
            <a:grpSpLocks/>
          </p:cNvGrpSpPr>
          <p:nvPr/>
        </p:nvGrpSpPr>
        <p:grpSpPr bwMode="auto">
          <a:xfrm>
            <a:off x="0" y="0"/>
            <a:ext cx="9307513" cy="6867525"/>
            <a:chOff x="0" y="0"/>
            <a:chExt cx="5863" cy="4326"/>
          </a:xfrm>
        </p:grpSpPr>
        <p:pic>
          <p:nvPicPr>
            <p:cNvPr id="18457"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84"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8" name="Text Box 13"/>
            <p:cNvSpPr txBox="1">
              <a:spLocks noChangeArrowheads="1"/>
            </p:cNvSpPr>
            <p:nvPr/>
          </p:nvSpPr>
          <p:spPr bwMode="auto">
            <a:xfrm>
              <a:off x="894" y="123"/>
              <a:ext cx="47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国や地方は税をどう使っているの？①</a:t>
              </a:r>
            </a:p>
          </p:txBody>
        </p:sp>
        <p:sp>
          <p:nvSpPr>
            <p:cNvPr id="18459" name="Text Box 14"/>
            <p:cNvSpPr txBox="1">
              <a:spLocks noChangeArrowheads="1"/>
            </p:cNvSpPr>
            <p:nvPr/>
          </p:nvSpPr>
          <p:spPr bwMode="auto">
            <a:xfrm>
              <a:off x="985" y="775"/>
              <a:ext cx="14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ea typeface="HGPｺﾞｼｯｸE" panose="020B0900000000000000" pitchFamily="50" charset="-128"/>
                </a:rPr>
                <a:t>国・地方の使いみち</a:t>
              </a:r>
            </a:p>
          </p:txBody>
        </p:sp>
        <p:sp>
          <p:nvSpPr>
            <p:cNvPr id="18460" name="Text Box 15"/>
            <p:cNvSpPr txBox="1">
              <a:spLocks noChangeArrowheads="1"/>
            </p:cNvSpPr>
            <p:nvPr/>
          </p:nvSpPr>
          <p:spPr bwMode="auto">
            <a:xfrm>
              <a:off x="2462" y="773"/>
              <a:ext cx="340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国は、国民全体のために必要なことや海外援助などに、地</a:t>
              </a:r>
            </a:p>
            <a:p>
              <a:pPr eaLnBrk="1" hangingPunct="1">
                <a:spcBef>
                  <a:spcPct val="0"/>
                </a:spcBef>
                <a:buFontTx/>
                <a:buNone/>
              </a:pPr>
              <a:r>
                <a:rPr lang="ja-JP" altLang="en-US" sz="1600">
                  <a:ea typeface="HGPｺﾞｼｯｸE" panose="020B0900000000000000" pitchFamily="50" charset="-128"/>
                </a:rPr>
                <a:t>方（都道府県や市（区）町村）は、住民の生活に欠かせない</a:t>
              </a:r>
            </a:p>
          </p:txBody>
        </p:sp>
        <p:sp>
          <p:nvSpPr>
            <p:cNvPr id="18461" name="Text Box 16"/>
            <p:cNvSpPr txBox="1">
              <a:spLocks noChangeArrowheads="1"/>
            </p:cNvSpPr>
            <p:nvPr/>
          </p:nvSpPr>
          <p:spPr bwMode="auto">
            <a:xfrm>
              <a:off x="940" y="1070"/>
              <a:ext cx="482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ea typeface="HGPｺﾞｼｯｸE" panose="020B0900000000000000" pitchFamily="50" charset="-128"/>
                </a:rPr>
                <a:t>身近なことに税を使っています。</a:t>
              </a:r>
            </a:p>
            <a:p>
              <a:pPr eaLnBrk="1" hangingPunct="1">
                <a:spcBef>
                  <a:spcPct val="0"/>
                </a:spcBef>
                <a:buFontTx/>
                <a:buNone/>
              </a:pPr>
              <a:r>
                <a:rPr lang="ja-JP" altLang="en-US" sz="1600" dirty="0">
                  <a:ea typeface="HGPｺﾞｼｯｸE" panose="020B0900000000000000" pitchFamily="50" charset="-128"/>
                </a:rPr>
                <a:t>地方（都道府県や市（区）町村）が活動するためのお金は地方税と国から交付されるお金でまかなわれています。</a:t>
              </a:r>
              <a:endParaRPr lang="ja-JP" altLang="en-US" sz="1600" dirty="0">
                <a:latin typeface="HGSｺﾞｼｯｸM" panose="020B0600000000000000" pitchFamily="50" charset="-128"/>
                <a:ea typeface="HGSｺﾞｼｯｸM" panose="020B0600000000000000" pitchFamily="50" charset="-128"/>
              </a:endParaRPr>
            </a:p>
          </p:txBody>
        </p:sp>
        <p:sp>
          <p:nvSpPr>
            <p:cNvPr id="18462" name="Oval 18"/>
            <p:cNvSpPr>
              <a:spLocks noChangeArrowheads="1"/>
            </p:cNvSpPr>
            <p:nvPr/>
          </p:nvSpPr>
          <p:spPr bwMode="auto">
            <a:xfrm>
              <a:off x="476" y="1842"/>
              <a:ext cx="1043" cy="545"/>
            </a:xfrm>
            <a:prstGeom prst="ellipse">
              <a:avLst/>
            </a:pr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pic>
          <p:nvPicPr>
            <p:cNvPr id="18463"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 y="1686"/>
              <a:ext cx="68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164"/>
              <a:ext cx="840"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9"/>
          <p:cNvSpPr txBox="1">
            <a:spLocks noChangeArrowheads="1"/>
          </p:cNvSpPr>
          <p:nvPr/>
        </p:nvSpPr>
        <p:spPr bwMode="auto">
          <a:xfrm>
            <a:off x="1258888" y="29972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国</a:t>
            </a:r>
          </a:p>
        </p:txBody>
      </p:sp>
      <p:grpSp>
        <p:nvGrpSpPr>
          <p:cNvPr id="3" name="Group 22"/>
          <p:cNvGrpSpPr>
            <a:grpSpLocks/>
          </p:cNvGrpSpPr>
          <p:nvPr/>
        </p:nvGrpSpPr>
        <p:grpSpPr bwMode="auto">
          <a:xfrm>
            <a:off x="2843213" y="2924175"/>
            <a:ext cx="3744912" cy="704850"/>
            <a:chOff x="1973" y="2251"/>
            <a:chExt cx="2359" cy="444"/>
          </a:xfrm>
        </p:grpSpPr>
        <p:pic>
          <p:nvPicPr>
            <p:cNvPr id="1845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2251"/>
              <a:ext cx="2359"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 Box 21"/>
            <p:cNvSpPr txBox="1">
              <a:spLocks noChangeArrowheads="1"/>
            </p:cNvSpPr>
            <p:nvPr/>
          </p:nvSpPr>
          <p:spPr bwMode="auto">
            <a:xfrm>
              <a:off x="2251" y="2288"/>
              <a:ext cx="176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税はわたしたちのくらしに</a:t>
              </a:r>
            </a:p>
            <a:p>
              <a:pPr eaLnBrk="1" hangingPunct="1">
                <a:spcBef>
                  <a:spcPct val="0"/>
                </a:spcBef>
                <a:buFontTx/>
                <a:buNone/>
              </a:pPr>
              <a:r>
                <a:rPr lang="ja-JP" altLang="en-US" sz="1400">
                  <a:ea typeface="HGPｺﾞｼｯｸE" panose="020B0900000000000000" pitchFamily="50" charset="-128"/>
                </a:rPr>
                <a:t>どのようにいかされているのかな？</a:t>
              </a:r>
            </a:p>
          </p:txBody>
        </p:sp>
      </p:grpSp>
      <p:grpSp>
        <p:nvGrpSpPr>
          <p:cNvPr id="4" name="Group 35"/>
          <p:cNvGrpSpPr>
            <a:grpSpLocks/>
          </p:cNvGrpSpPr>
          <p:nvPr/>
        </p:nvGrpSpPr>
        <p:grpSpPr bwMode="auto">
          <a:xfrm>
            <a:off x="708025" y="3789363"/>
            <a:ext cx="1776413" cy="2909888"/>
            <a:chOff x="431" y="2467"/>
            <a:chExt cx="1119" cy="1833"/>
          </a:xfrm>
        </p:grpSpPr>
        <p:sp>
          <p:nvSpPr>
            <p:cNvPr id="18452" name="Text Box 23"/>
            <p:cNvSpPr txBox="1">
              <a:spLocks noChangeArrowheads="1"/>
            </p:cNvSpPr>
            <p:nvPr/>
          </p:nvSpPr>
          <p:spPr bwMode="auto">
            <a:xfrm>
              <a:off x="528" y="2467"/>
              <a:ext cx="9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社会保障のために</a:t>
              </a:r>
            </a:p>
          </p:txBody>
        </p:sp>
        <p:sp>
          <p:nvSpPr>
            <p:cNvPr id="18453" name="Text Box 27"/>
            <p:cNvSpPr txBox="1">
              <a:spLocks noChangeArrowheads="1"/>
            </p:cNvSpPr>
            <p:nvPr/>
          </p:nvSpPr>
          <p:spPr bwMode="auto">
            <a:xfrm>
              <a:off x="431" y="3777"/>
              <a:ext cx="110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医療を受けるときの費用を援助しています。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写真提供：東京都</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54"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76" y="2723"/>
              <a:ext cx="107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6"/>
          <p:cNvGrpSpPr>
            <a:grpSpLocks/>
          </p:cNvGrpSpPr>
          <p:nvPr/>
        </p:nvGrpSpPr>
        <p:grpSpPr bwMode="auto">
          <a:xfrm>
            <a:off x="2698748" y="3783013"/>
            <a:ext cx="1762125" cy="2909887"/>
            <a:chOff x="1704" y="2467"/>
            <a:chExt cx="1110" cy="1833"/>
          </a:xfrm>
        </p:grpSpPr>
        <p:sp>
          <p:nvSpPr>
            <p:cNvPr id="18449" name="Text Box 24"/>
            <p:cNvSpPr txBox="1">
              <a:spLocks noChangeArrowheads="1"/>
            </p:cNvSpPr>
            <p:nvPr/>
          </p:nvSpPr>
          <p:spPr bwMode="auto">
            <a:xfrm>
              <a:off x="1791" y="2467"/>
              <a:ext cx="9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災害救助のために</a:t>
              </a:r>
            </a:p>
          </p:txBody>
        </p:sp>
        <p:sp>
          <p:nvSpPr>
            <p:cNvPr id="18450" name="Text Box 28"/>
            <p:cNvSpPr txBox="1">
              <a:spLocks noChangeArrowheads="1"/>
            </p:cNvSpPr>
            <p:nvPr/>
          </p:nvSpPr>
          <p:spPr bwMode="auto">
            <a:xfrm>
              <a:off x="1704" y="3777"/>
              <a:ext cx="107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いざというとき災害救助</a:t>
              </a:r>
            </a:p>
            <a:p>
              <a:pPr eaLnBrk="1" hangingPunct="1">
                <a:spcBef>
                  <a:spcPct val="0"/>
                </a:spcBef>
                <a:buFontTx/>
                <a:buNone/>
              </a:pPr>
              <a:r>
                <a:rPr lang="ja-JP" altLang="en-US" sz="1200" dirty="0">
                  <a:ea typeface="HGPｺﾞｼｯｸE" panose="020B0900000000000000" pitchFamily="50" charset="-128"/>
                </a:rPr>
                <a:t>を行います。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写真提供：防衛省</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51"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746" y="2727"/>
              <a:ext cx="1068"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37"/>
          <p:cNvGrpSpPr>
            <a:grpSpLocks/>
          </p:cNvGrpSpPr>
          <p:nvPr/>
        </p:nvGrpSpPr>
        <p:grpSpPr bwMode="auto">
          <a:xfrm>
            <a:off x="4527019" y="3798356"/>
            <a:ext cx="1946276" cy="2909888"/>
            <a:chOff x="2902" y="2467"/>
            <a:chExt cx="1226" cy="1833"/>
          </a:xfrm>
        </p:grpSpPr>
        <p:sp>
          <p:nvSpPr>
            <p:cNvPr id="18446" name="Text Box 25"/>
            <p:cNvSpPr txBox="1">
              <a:spLocks noChangeArrowheads="1"/>
            </p:cNvSpPr>
            <p:nvPr/>
          </p:nvSpPr>
          <p:spPr bwMode="auto">
            <a:xfrm>
              <a:off x="3103" y="2467"/>
              <a:ext cx="7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教育のために</a:t>
              </a:r>
            </a:p>
          </p:txBody>
        </p:sp>
        <p:sp>
          <p:nvSpPr>
            <p:cNvPr id="18447" name="Text Box 29"/>
            <p:cNvSpPr txBox="1">
              <a:spLocks noChangeArrowheads="1"/>
            </p:cNvSpPr>
            <p:nvPr/>
          </p:nvSpPr>
          <p:spPr bwMode="auto">
            <a:xfrm>
              <a:off x="2902" y="3777"/>
              <a:ext cx="122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教科書を無料で配布してい</a:t>
              </a:r>
            </a:p>
            <a:p>
              <a:pPr eaLnBrk="1" hangingPunct="1">
                <a:spcBef>
                  <a:spcPct val="0"/>
                </a:spcBef>
                <a:buFontTx/>
                <a:buNone/>
              </a:pPr>
              <a:r>
                <a:rPr lang="ja-JP" altLang="en-US" sz="1200" dirty="0">
                  <a:ea typeface="HGPｺﾞｼｯｸE" panose="020B0900000000000000" pitchFamily="50" charset="-128"/>
                </a:rPr>
                <a:t>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写真提供：東京都</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48"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952" y="2722"/>
              <a:ext cx="1068"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31"/>
          <p:cNvGrpSpPr>
            <a:grpSpLocks/>
          </p:cNvGrpSpPr>
          <p:nvPr/>
        </p:nvGrpSpPr>
        <p:grpSpPr bwMode="auto">
          <a:xfrm>
            <a:off x="6511868" y="3824288"/>
            <a:ext cx="2012950" cy="3025775"/>
            <a:chOff x="6592888" y="3933826"/>
            <a:chExt cx="2012950" cy="3025775"/>
          </a:xfrm>
        </p:grpSpPr>
        <p:grpSp>
          <p:nvGrpSpPr>
            <p:cNvPr id="18442" name="Group 38"/>
            <p:cNvGrpSpPr>
              <a:grpSpLocks/>
            </p:cNvGrpSpPr>
            <p:nvPr/>
          </p:nvGrpSpPr>
          <p:grpSpPr bwMode="auto">
            <a:xfrm>
              <a:off x="6592888" y="3933826"/>
              <a:ext cx="2012950" cy="3025775"/>
              <a:chOff x="4153" y="2478"/>
              <a:chExt cx="1268" cy="1906"/>
            </a:xfrm>
          </p:grpSpPr>
          <p:sp>
            <p:nvSpPr>
              <p:cNvPr id="18444" name="Text Box 26"/>
              <p:cNvSpPr txBox="1">
                <a:spLocks noChangeArrowheads="1"/>
              </p:cNvSpPr>
              <p:nvPr/>
            </p:nvSpPr>
            <p:spPr bwMode="auto">
              <a:xfrm>
                <a:off x="4195" y="2478"/>
                <a:ext cx="9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海外援助のために</a:t>
                </a:r>
              </a:p>
            </p:txBody>
          </p:sp>
          <p:sp>
            <p:nvSpPr>
              <p:cNvPr id="18445" name="Text Box 30"/>
              <p:cNvSpPr txBox="1">
                <a:spLocks noChangeArrowheads="1"/>
              </p:cNvSpPr>
              <p:nvPr/>
            </p:nvSpPr>
            <p:spPr bwMode="auto">
              <a:xfrm>
                <a:off x="4153" y="3754"/>
                <a:ext cx="1268"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現地へ行って支援活動</a:t>
                </a:r>
              </a:p>
              <a:p>
                <a:pPr eaLnBrk="1" hangingPunct="1">
                  <a:spcBef>
                    <a:spcPct val="0"/>
                  </a:spcBef>
                  <a:buFontTx/>
                  <a:buNone/>
                </a:pPr>
                <a:r>
                  <a:rPr lang="ja-JP" altLang="en-US" sz="1200" dirty="0">
                    <a:ea typeface="HGPｺﾞｼｯｸE" panose="020B0900000000000000" pitchFamily="50" charset="-128"/>
                  </a:rPr>
                  <a:t>をしています。</a:t>
                </a:r>
                <a:endParaRPr lang="en-US" altLang="ja-JP" sz="1200" dirty="0">
                  <a:ea typeface="HGPｺﾞｼｯｸE" panose="020B0900000000000000" pitchFamily="50" charset="-128"/>
                </a:endParaRPr>
              </a:p>
              <a:p>
                <a:pPr eaLnBrk="1" hangingPunct="1">
                  <a:spcBef>
                    <a:spcPct val="0"/>
                  </a:spcBef>
                  <a:buNone/>
                </a:pPr>
                <a:r>
                  <a:rPr lang="en-US" altLang="ja-JP" sz="1100" dirty="0">
                    <a:latin typeface="HGSｺﾞｼｯｸM" panose="020B0600000000000000" pitchFamily="50" charset="-128"/>
                    <a:ea typeface="HGSｺﾞｼｯｸM" panose="020B0600000000000000" pitchFamily="50" charset="-128"/>
                  </a:rPr>
                  <a:t>※</a:t>
                </a:r>
                <a:r>
                  <a:rPr lang="ja-JP" altLang="en-US" sz="1100" dirty="0">
                    <a:latin typeface="HGSｺﾞｼｯｸM" panose="020B0600000000000000" pitchFamily="50" charset="-128"/>
                    <a:ea typeface="HGSｺﾞｼｯｸM" panose="020B0600000000000000" pitchFamily="50" charset="-128"/>
                  </a:rPr>
                  <a:t>写真提供：佐藤浩治／</a:t>
                </a:r>
                <a:r>
                  <a:rPr lang="en-US" altLang="ja-JP" sz="1100" dirty="0">
                    <a:latin typeface="HGSｺﾞｼｯｸM" panose="020B0600000000000000" pitchFamily="50" charset="-128"/>
                    <a:ea typeface="HGSｺﾞｼｯｸM" panose="020B0600000000000000" pitchFamily="50" charset="-128"/>
                  </a:rPr>
                  <a:t>JICA</a:t>
                </a:r>
                <a:endParaRPr lang="ja-JP" altLang="en-US" sz="1100" dirty="0"/>
              </a:p>
              <a:p>
                <a:pPr eaLnBrk="1" hangingPunct="1">
                  <a:spcBef>
                    <a:spcPct val="0"/>
                  </a:spcBef>
                  <a:buFontTx/>
                  <a:buNone/>
                </a:pPr>
                <a:endParaRPr lang="en-US" altLang="ja-JP" sz="1200" dirty="0">
                  <a:ea typeface="HGPｺﾞｼｯｸE" panose="020B0900000000000000" pitchFamily="50" charset="-128"/>
                </a:endParaRPr>
              </a:p>
              <a:p>
                <a:pPr eaLnBrk="1" hangingPunct="1">
                  <a:spcBef>
                    <a:spcPct val="0"/>
                  </a:spcBef>
                  <a:buFontTx/>
                  <a:buNone/>
                </a:pPr>
                <a:r>
                  <a:rPr lang="en-US" altLang="ja-JP" sz="1200" dirty="0">
                    <a:ea typeface="HGPｺﾞｼｯｸE" panose="020B0900000000000000" pitchFamily="50" charset="-128"/>
                  </a:rPr>
                  <a:t> </a:t>
                </a:r>
                <a:endParaRPr lang="ja-JP" altLang="en-US" sz="1200" dirty="0">
                  <a:ea typeface="HGPｺﾞｼｯｸE" panose="020B0900000000000000" pitchFamily="50" charset="-128"/>
                </a:endParaRPr>
              </a:p>
            </p:txBody>
          </p:sp>
        </p:grpSp>
        <p:pic>
          <p:nvPicPr>
            <p:cNvPr id="18443" name="図 30"/>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643315" y="4312707"/>
              <a:ext cx="1649755" cy="1554695"/>
            </a:xfrm>
            <a:prstGeom prst="rect">
              <a:avLst/>
            </a:prstGeom>
            <a:noFill/>
            <a:ln w="28575">
              <a:solidFill>
                <a:schemeClr val="accent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grpSp>
      <p:sp>
        <p:nvSpPr>
          <p:cNvPr id="33" name="テキスト ボックス 32">
            <a:extLst>
              <a:ext uri="{FF2B5EF4-FFF2-40B4-BE49-F238E27FC236}">
                <a16:creationId xmlns:a16="http://schemas.microsoft.com/office/drawing/2014/main" id="{DC9D46F0-6071-491E-8D27-998E4B4F7E35}"/>
              </a:ext>
            </a:extLst>
          </p:cNvPr>
          <p:cNvSpPr txBox="1"/>
          <p:nvPr/>
        </p:nvSpPr>
        <p:spPr>
          <a:xfrm>
            <a:off x="7308304" y="718135"/>
            <a:ext cx="2307133" cy="338554"/>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東京書籍　</a:t>
            </a:r>
            <a:r>
              <a:rPr lang="en-US" altLang="ja-JP" sz="800" dirty="0">
                <a:solidFill>
                  <a:schemeClr val="bg1"/>
                </a:solidFill>
                <a:latin typeface="HGPｺﾞｼｯｸE" panose="020B0900000000000000" pitchFamily="50" charset="-128"/>
                <a:ea typeface="HGPｺﾞｼｯｸE" panose="020B0900000000000000" pitchFamily="50" charset="-128"/>
              </a:rPr>
              <a:t>P17</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42</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46</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51</a:t>
            </a:r>
          </a:p>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教育出版　</a:t>
            </a:r>
            <a:r>
              <a:rPr lang="en-US" altLang="ja-JP" sz="800" dirty="0">
                <a:solidFill>
                  <a:schemeClr val="bg1"/>
                </a:solidFill>
                <a:latin typeface="HGPｺﾞｼｯｸE" panose="020B0900000000000000" pitchFamily="50" charset="-128"/>
                <a:ea typeface="HGPｺﾞｼｯｸE" panose="020B0900000000000000" pitchFamily="50" charset="-128"/>
              </a:rPr>
              <a:t>P20</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50</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55</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58</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Rectangle 11"/>
          <p:cNvSpPr>
            <a:spLocks noChangeArrowheads="1"/>
          </p:cNvSpPr>
          <p:nvPr/>
        </p:nvSpPr>
        <p:spPr bwMode="auto">
          <a:xfrm>
            <a:off x="803275" y="195262"/>
            <a:ext cx="754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国や地方は税をどう使っているの？②</a:t>
            </a:r>
          </a:p>
        </p:txBody>
      </p:sp>
      <p:sp>
        <p:nvSpPr>
          <p:cNvPr id="19478" name="Oval 22"/>
          <p:cNvSpPr>
            <a:spLocks noChangeArrowheads="1"/>
          </p:cNvSpPr>
          <p:nvPr/>
        </p:nvSpPr>
        <p:spPr bwMode="auto">
          <a:xfrm>
            <a:off x="827088" y="2060575"/>
            <a:ext cx="1800225" cy="863600"/>
          </a:xfrm>
          <a:prstGeom prst="ellipse">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9" name="Text Box 19"/>
          <p:cNvSpPr txBox="1">
            <a:spLocks noChangeArrowheads="1"/>
          </p:cNvSpPr>
          <p:nvPr/>
        </p:nvSpPr>
        <p:spPr bwMode="white">
          <a:xfrm>
            <a:off x="1258888" y="2205038"/>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chemeClr val="bg1"/>
                </a:solidFill>
                <a:ea typeface="HGPｺﾞｼｯｸE" panose="020B0900000000000000" pitchFamily="50" charset="-128"/>
              </a:rPr>
              <a:t>地方</a:t>
            </a:r>
          </a:p>
        </p:txBody>
      </p:sp>
      <p:pic>
        <p:nvPicPr>
          <p:cNvPr id="1947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574800"/>
            <a:ext cx="14192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1"/>
          <p:cNvGrpSpPr>
            <a:grpSpLocks/>
          </p:cNvGrpSpPr>
          <p:nvPr/>
        </p:nvGrpSpPr>
        <p:grpSpPr bwMode="auto">
          <a:xfrm>
            <a:off x="827088" y="3236913"/>
            <a:ext cx="2547937" cy="2881312"/>
            <a:chOff x="521" y="2039"/>
            <a:chExt cx="1605" cy="1815"/>
          </a:xfrm>
        </p:grpSpPr>
        <p:sp>
          <p:nvSpPr>
            <p:cNvPr id="19471" name="Text Box 12"/>
            <p:cNvSpPr txBox="1">
              <a:spLocks noChangeArrowheads="1"/>
            </p:cNvSpPr>
            <p:nvPr/>
          </p:nvSpPr>
          <p:spPr bwMode="auto">
            <a:xfrm>
              <a:off x="703" y="2039"/>
              <a:ext cx="12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快適なくらしのために</a:t>
              </a:r>
            </a:p>
          </p:txBody>
        </p:sp>
        <p:sp>
          <p:nvSpPr>
            <p:cNvPr id="19472" name="Text Box 15"/>
            <p:cNvSpPr txBox="1">
              <a:spLocks noChangeArrowheads="1"/>
            </p:cNvSpPr>
            <p:nvPr/>
          </p:nvSpPr>
          <p:spPr bwMode="auto">
            <a:xfrm>
              <a:off x="567" y="3566"/>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自然環境の保護に努めています。</a:t>
              </a:r>
            </a:p>
            <a:p>
              <a:pPr eaLnBrk="1" hangingPunct="1">
                <a:spcBef>
                  <a:spcPct val="0"/>
                </a:spcBef>
                <a:buFontTx/>
                <a:buNone/>
              </a:pPr>
              <a:r>
                <a:rPr lang="ja-JP" altLang="en-US" sz="1200">
                  <a:ea typeface="HGPｺﾞｼｯｸE" panose="020B0900000000000000" pitchFamily="50" charset="-128"/>
                </a:rPr>
                <a:t>（兵庫県朝来市での植林事業）</a:t>
              </a:r>
            </a:p>
          </p:txBody>
        </p:sp>
        <p:pic>
          <p:nvPicPr>
            <p:cNvPr id="1947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2251"/>
              <a:ext cx="1605" cy="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2"/>
          <p:cNvGrpSpPr>
            <a:grpSpLocks/>
          </p:cNvGrpSpPr>
          <p:nvPr/>
        </p:nvGrpSpPr>
        <p:grpSpPr bwMode="auto">
          <a:xfrm>
            <a:off x="3463925" y="3236913"/>
            <a:ext cx="2357438" cy="2851150"/>
            <a:chOff x="2182" y="2039"/>
            <a:chExt cx="1485" cy="1796"/>
          </a:xfrm>
        </p:grpSpPr>
        <p:sp>
          <p:nvSpPr>
            <p:cNvPr id="19468" name="Text Box 13"/>
            <p:cNvSpPr txBox="1">
              <a:spLocks noChangeArrowheads="1"/>
            </p:cNvSpPr>
            <p:nvPr/>
          </p:nvSpPr>
          <p:spPr bwMode="auto">
            <a:xfrm>
              <a:off x="2182" y="2039"/>
              <a:ext cx="14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住民の安全を守るために</a:t>
              </a:r>
            </a:p>
          </p:txBody>
        </p:sp>
        <p:sp>
          <p:nvSpPr>
            <p:cNvPr id="19469" name="Text Box 16"/>
            <p:cNvSpPr txBox="1">
              <a:spLocks noChangeArrowheads="1"/>
            </p:cNvSpPr>
            <p:nvPr/>
          </p:nvSpPr>
          <p:spPr bwMode="auto">
            <a:xfrm>
              <a:off x="2245" y="3566"/>
              <a:ext cx="142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火災から住民を守ります。</a:t>
              </a:r>
            </a:p>
            <a:p>
              <a:pPr eaLnBrk="1" hangingPunct="1">
                <a:spcBef>
                  <a:spcPct val="0"/>
                </a:spcBef>
                <a:buFontTx/>
                <a:buNone/>
              </a:pPr>
              <a:r>
                <a:rPr lang="ja-JP" altLang="en-US" sz="1000">
                  <a:ea typeface="HGPｺﾞｼｯｸE" panose="020B0900000000000000" pitchFamily="50" charset="-128"/>
                </a:rPr>
                <a:t>（和歌山、海南、有田市合同消防訓練）</a:t>
              </a:r>
            </a:p>
          </p:txBody>
        </p:sp>
        <p:pic>
          <p:nvPicPr>
            <p:cNvPr id="1947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 y="2236"/>
              <a:ext cx="1361"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3"/>
          <p:cNvGrpSpPr>
            <a:grpSpLocks/>
          </p:cNvGrpSpPr>
          <p:nvPr/>
        </p:nvGrpSpPr>
        <p:grpSpPr bwMode="auto">
          <a:xfrm>
            <a:off x="5940425" y="3236913"/>
            <a:ext cx="2265363" cy="2809875"/>
            <a:chOff x="3742" y="2039"/>
            <a:chExt cx="1427" cy="1770"/>
          </a:xfrm>
        </p:grpSpPr>
        <p:sp>
          <p:nvSpPr>
            <p:cNvPr id="19465" name="Text Box 14"/>
            <p:cNvSpPr txBox="1">
              <a:spLocks noChangeArrowheads="1"/>
            </p:cNvSpPr>
            <p:nvPr/>
          </p:nvSpPr>
          <p:spPr bwMode="auto">
            <a:xfrm>
              <a:off x="3841" y="2039"/>
              <a:ext cx="11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まちづくりのために</a:t>
              </a:r>
            </a:p>
          </p:txBody>
        </p:sp>
        <p:sp>
          <p:nvSpPr>
            <p:cNvPr id="19466" name="Text Box 17"/>
            <p:cNvSpPr txBox="1">
              <a:spLocks noChangeArrowheads="1"/>
            </p:cNvSpPr>
            <p:nvPr/>
          </p:nvSpPr>
          <p:spPr bwMode="auto">
            <a:xfrm>
              <a:off x="3831" y="3521"/>
              <a:ext cx="12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下水道の整備をしています。</a:t>
              </a:r>
            </a:p>
            <a:p>
              <a:pPr eaLnBrk="1" hangingPunct="1">
                <a:spcBef>
                  <a:spcPct val="0"/>
                </a:spcBef>
                <a:buFontTx/>
                <a:buNone/>
              </a:pPr>
              <a:r>
                <a:rPr lang="ja-JP" altLang="en-US" sz="1200">
                  <a:ea typeface="HGPｺﾞｼｯｸE" panose="020B0900000000000000" pitchFamily="50" charset="-128"/>
                </a:rPr>
                <a:t>（高島浄化センター）</a:t>
              </a:r>
            </a:p>
          </p:txBody>
        </p:sp>
        <p:pic>
          <p:nvPicPr>
            <p:cNvPr id="19467"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2" y="2251"/>
              <a:ext cx="1427" cy="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p:cNvGrpSpPr>
            <a:grpSpLocks/>
          </p:cNvGrpSpPr>
          <p:nvPr/>
        </p:nvGrpSpPr>
        <p:grpSpPr bwMode="auto">
          <a:xfrm>
            <a:off x="2916238" y="2060575"/>
            <a:ext cx="3924300" cy="771525"/>
            <a:chOff x="1837" y="1298"/>
            <a:chExt cx="2472" cy="486"/>
          </a:xfrm>
        </p:grpSpPr>
        <p:pic>
          <p:nvPicPr>
            <p:cNvPr id="19463"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 y="1298"/>
              <a:ext cx="2472"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25"/>
            <p:cNvSpPr txBox="1">
              <a:spLocks noChangeArrowheads="1"/>
            </p:cNvSpPr>
            <p:nvPr/>
          </p:nvSpPr>
          <p:spPr bwMode="auto">
            <a:xfrm>
              <a:off x="2096" y="1344"/>
              <a:ext cx="160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地方ではその地域のために</a:t>
              </a:r>
            </a:p>
            <a:p>
              <a:pPr eaLnBrk="1" hangingPunct="1">
                <a:spcBef>
                  <a:spcPct val="0"/>
                </a:spcBef>
                <a:buFontTx/>
                <a:buNone/>
              </a:pPr>
              <a:r>
                <a:rPr lang="ja-JP" altLang="en-US" sz="1600">
                  <a:ea typeface="HGPｺﾞｼｯｸE" panose="020B0900000000000000" pitchFamily="50" charset="-128"/>
                </a:rPr>
                <a:t>税を使ってるんだね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9"/>
          <p:cNvGrpSpPr>
            <a:grpSpLocks/>
          </p:cNvGrpSpPr>
          <p:nvPr/>
        </p:nvGrpSpPr>
        <p:grpSpPr bwMode="auto">
          <a:xfrm>
            <a:off x="0" y="-4763"/>
            <a:ext cx="9144000" cy="6853238"/>
            <a:chOff x="0" y="-3"/>
            <a:chExt cx="5760" cy="4317"/>
          </a:xfrm>
        </p:grpSpPr>
        <p:pic>
          <p:nvPicPr>
            <p:cNvPr id="20498"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5760" cy="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12"/>
            <p:cNvSpPr txBox="1">
              <a:spLocks noChangeArrowheads="1"/>
            </p:cNvSpPr>
            <p:nvPr/>
          </p:nvSpPr>
          <p:spPr bwMode="auto">
            <a:xfrm>
              <a:off x="884" y="123"/>
              <a:ext cx="204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税は大切なもの</a:t>
              </a:r>
            </a:p>
          </p:txBody>
        </p:sp>
        <p:sp>
          <p:nvSpPr>
            <p:cNvPr id="20500" name="Text Box 13"/>
            <p:cNvSpPr txBox="1">
              <a:spLocks noChangeArrowheads="1"/>
            </p:cNvSpPr>
            <p:nvPr/>
          </p:nvSpPr>
          <p:spPr bwMode="auto">
            <a:xfrm>
              <a:off x="1020" y="709"/>
              <a:ext cx="13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ea typeface="HGPｺﾞｼｯｸE" panose="020B0900000000000000" pitchFamily="50" charset="-128"/>
                </a:rPr>
                <a:t>納税は国民の義務</a:t>
              </a:r>
            </a:p>
          </p:txBody>
        </p:sp>
        <p:sp>
          <p:nvSpPr>
            <p:cNvPr id="20501" name="Text Box 14"/>
            <p:cNvSpPr txBox="1">
              <a:spLocks noChangeArrowheads="1"/>
            </p:cNvSpPr>
            <p:nvPr/>
          </p:nvSpPr>
          <p:spPr bwMode="auto">
            <a:xfrm>
              <a:off x="2438" y="754"/>
              <a:ext cx="30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税がないと、わたしたちの生活は成り立たなくなります。</a:t>
              </a:r>
            </a:p>
          </p:txBody>
        </p:sp>
        <p:sp>
          <p:nvSpPr>
            <p:cNvPr id="20502" name="Text Box 15"/>
            <p:cNvSpPr txBox="1">
              <a:spLocks noChangeArrowheads="1"/>
            </p:cNvSpPr>
            <p:nvPr/>
          </p:nvSpPr>
          <p:spPr bwMode="auto">
            <a:xfrm>
              <a:off x="1026" y="950"/>
              <a:ext cx="469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税は、社会の一員として暮らしていくために支払わなければならない会費のようなもの</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です。税を納めることは、国民の義務として憲法に定められています。</a:t>
              </a:r>
            </a:p>
          </p:txBody>
        </p:sp>
        <p:pic>
          <p:nvPicPr>
            <p:cNvPr id="2050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119"/>
              <a:ext cx="889"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565400"/>
            <a:ext cx="61150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3284538"/>
            <a:ext cx="58959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9"/>
          <p:cNvGrpSpPr>
            <a:grpSpLocks/>
          </p:cNvGrpSpPr>
          <p:nvPr/>
        </p:nvGrpSpPr>
        <p:grpSpPr bwMode="auto">
          <a:xfrm>
            <a:off x="2268538" y="4268788"/>
            <a:ext cx="1727200" cy="889000"/>
            <a:chOff x="0" y="3203"/>
            <a:chExt cx="1088" cy="560"/>
          </a:xfrm>
        </p:grpSpPr>
        <p:pic>
          <p:nvPicPr>
            <p:cNvPr id="20496"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3"/>
              <a:ext cx="108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Text Box 18"/>
            <p:cNvSpPr txBox="1">
              <a:spLocks noChangeArrowheads="1"/>
            </p:cNvSpPr>
            <p:nvPr/>
          </p:nvSpPr>
          <p:spPr bwMode="auto">
            <a:xfrm>
              <a:off x="253" y="3294"/>
              <a:ext cx="7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みんなで平等に</a:t>
              </a:r>
            </a:p>
            <a:p>
              <a:pPr eaLnBrk="1" hangingPunct="1">
                <a:spcBef>
                  <a:spcPct val="0"/>
                </a:spcBef>
                <a:buFontTx/>
                <a:buNone/>
              </a:pPr>
              <a:r>
                <a:rPr lang="ja-JP" altLang="en-US" sz="1200">
                  <a:ea typeface="HGPｺﾞｼｯｸE" panose="020B0900000000000000" pitchFamily="50" charset="-128"/>
                </a:rPr>
                <a:t>税を納めて</a:t>
              </a:r>
            </a:p>
            <a:p>
              <a:pPr eaLnBrk="1" hangingPunct="1">
                <a:spcBef>
                  <a:spcPct val="0"/>
                </a:spcBef>
                <a:buFontTx/>
                <a:buNone/>
              </a:pPr>
              <a:r>
                <a:rPr lang="ja-JP" altLang="en-US" sz="1200">
                  <a:ea typeface="HGPｺﾞｼｯｸE" panose="020B0900000000000000" pitchFamily="50" charset="-128"/>
                </a:rPr>
                <a:t>いるんだね</a:t>
              </a:r>
            </a:p>
          </p:txBody>
        </p:sp>
      </p:grpSp>
      <p:grpSp>
        <p:nvGrpSpPr>
          <p:cNvPr id="4" name="Group 22"/>
          <p:cNvGrpSpPr>
            <a:grpSpLocks/>
          </p:cNvGrpSpPr>
          <p:nvPr/>
        </p:nvGrpSpPr>
        <p:grpSpPr bwMode="auto">
          <a:xfrm>
            <a:off x="2498725" y="5300663"/>
            <a:ext cx="1641475" cy="968375"/>
            <a:chOff x="249" y="3294"/>
            <a:chExt cx="1034" cy="610"/>
          </a:xfrm>
        </p:grpSpPr>
        <p:pic>
          <p:nvPicPr>
            <p:cNvPr id="2049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3294"/>
              <a:ext cx="1034"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21"/>
            <p:cNvSpPr txBox="1">
              <a:spLocks noChangeArrowheads="1"/>
            </p:cNvSpPr>
            <p:nvPr/>
          </p:nvSpPr>
          <p:spPr bwMode="auto">
            <a:xfrm>
              <a:off x="386" y="3435"/>
              <a:ext cx="8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大人になっても</a:t>
              </a:r>
            </a:p>
            <a:p>
              <a:pPr eaLnBrk="1" hangingPunct="1">
                <a:spcBef>
                  <a:spcPct val="0"/>
                </a:spcBef>
                <a:buFontTx/>
                <a:buNone/>
              </a:pPr>
              <a:r>
                <a:rPr lang="ja-JP" altLang="en-US" sz="1200">
                  <a:ea typeface="HGPｺﾞｼｯｸE" panose="020B0900000000000000" pitchFamily="50" charset="-128"/>
                </a:rPr>
                <a:t>きちんと</a:t>
              </a:r>
            </a:p>
            <a:p>
              <a:pPr eaLnBrk="1" hangingPunct="1">
                <a:spcBef>
                  <a:spcPct val="0"/>
                </a:spcBef>
                <a:buFontTx/>
                <a:buNone/>
              </a:pPr>
              <a:r>
                <a:rPr lang="ja-JP" altLang="en-US" sz="1200">
                  <a:ea typeface="HGPｺﾞｼｯｸE" panose="020B0900000000000000" pitchFamily="50" charset="-128"/>
                </a:rPr>
                <a:t>税を納めなくちゃ</a:t>
              </a:r>
            </a:p>
          </p:txBody>
        </p:sp>
      </p:grpSp>
      <p:grpSp>
        <p:nvGrpSpPr>
          <p:cNvPr id="5" name="Group 25"/>
          <p:cNvGrpSpPr>
            <a:grpSpLocks/>
          </p:cNvGrpSpPr>
          <p:nvPr/>
        </p:nvGrpSpPr>
        <p:grpSpPr bwMode="auto">
          <a:xfrm>
            <a:off x="5003800" y="4287838"/>
            <a:ext cx="2016125" cy="1012825"/>
            <a:chOff x="3152" y="3246"/>
            <a:chExt cx="1270" cy="638"/>
          </a:xfrm>
        </p:grpSpPr>
        <p:pic>
          <p:nvPicPr>
            <p:cNvPr id="2049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 y="3246"/>
              <a:ext cx="1270"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24"/>
            <p:cNvSpPr txBox="1">
              <a:spLocks noChangeArrowheads="1"/>
            </p:cNvSpPr>
            <p:nvPr/>
          </p:nvSpPr>
          <p:spPr bwMode="auto">
            <a:xfrm>
              <a:off x="3334" y="3320"/>
              <a:ext cx="93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わたしたちの代表が</a:t>
              </a:r>
            </a:p>
            <a:p>
              <a:pPr eaLnBrk="1" hangingPunct="1">
                <a:spcBef>
                  <a:spcPct val="0"/>
                </a:spcBef>
                <a:buFontTx/>
                <a:buNone/>
              </a:pPr>
              <a:r>
                <a:rPr lang="ja-JP" altLang="en-US" sz="1200">
                  <a:ea typeface="HGPｺﾞｼｯｸE" panose="020B0900000000000000" pitchFamily="50" charset="-128"/>
                </a:rPr>
                <a:t>話し合って</a:t>
              </a:r>
            </a:p>
            <a:p>
              <a:pPr eaLnBrk="1" hangingPunct="1">
                <a:spcBef>
                  <a:spcPct val="0"/>
                </a:spcBef>
                <a:buFontTx/>
                <a:buNone/>
              </a:pPr>
              <a:r>
                <a:rPr lang="ja-JP" altLang="en-US" sz="1200">
                  <a:ea typeface="HGPｺﾞｼｯｸE" panose="020B0900000000000000" pitchFamily="50" charset="-128"/>
                </a:rPr>
                <a:t>税の使いみちを</a:t>
              </a:r>
            </a:p>
            <a:p>
              <a:pPr eaLnBrk="1" hangingPunct="1">
                <a:spcBef>
                  <a:spcPct val="0"/>
                </a:spcBef>
                <a:buFontTx/>
                <a:buNone/>
              </a:pPr>
              <a:r>
                <a:rPr lang="ja-JP" altLang="en-US" sz="1200">
                  <a:ea typeface="HGPｺﾞｼｯｸE" panose="020B0900000000000000" pitchFamily="50" charset="-128"/>
                </a:rPr>
                <a:t>決めているのね</a:t>
              </a:r>
            </a:p>
          </p:txBody>
        </p:sp>
      </p:grpSp>
      <p:grpSp>
        <p:nvGrpSpPr>
          <p:cNvPr id="20488" name="Group 30"/>
          <p:cNvGrpSpPr>
            <a:grpSpLocks/>
          </p:cNvGrpSpPr>
          <p:nvPr/>
        </p:nvGrpSpPr>
        <p:grpSpPr bwMode="auto">
          <a:xfrm>
            <a:off x="1563688" y="4398963"/>
            <a:ext cx="6032500" cy="2058987"/>
            <a:chOff x="985" y="2771"/>
            <a:chExt cx="3800" cy="1297"/>
          </a:xfrm>
        </p:grpSpPr>
        <p:pic>
          <p:nvPicPr>
            <p:cNvPr id="20489"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1" y="2886"/>
              <a:ext cx="384"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3" y="2937"/>
              <a:ext cx="450"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 y="2771"/>
              <a:ext cx="444" cy="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727"/>
                                        </p:tgtEl>
                                        <p:attrNameLst>
                                          <p:attrName>style.visibility</p:attrName>
                                        </p:attrNameLst>
                                      </p:cBhvr>
                                      <p:to>
                                        <p:strVal val="visible"/>
                                      </p:to>
                                    </p:set>
                                    <p:anim calcmode="lin" valueType="num">
                                      <p:cBhvr>
                                        <p:cTn id="13" dur="500" fill="hold"/>
                                        <p:tgtEl>
                                          <p:spTgt spid="30727"/>
                                        </p:tgtEl>
                                        <p:attrNameLst>
                                          <p:attrName>ppt_w</p:attrName>
                                        </p:attrNameLst>
                                      </p:cBhvr>
                                      <p:tavLst>
                                        <p:tav tm="0">
                                          <p:val>
                                            <p:fltVal val="0"/>
                                          </p:val>
                                        </p:tav>
                                        <p:tav tm="100000">
                                          <p:val>
                                            <p:strVal val="#ppt_w"/>
                                          </p:val>
                                        </p:tav>
                                      </p:tavLst>
                                    </p:anim>
                                    <p:anim calcmode="lin" valueType="num">
                                      <p:cBhvr>
                                        <p:cTn id="14" dur="500" fill="hold"/>
                                        <p:tgtEl>
                                          <p:spTgt spid="3072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2"/>
          <p:cNvSpPr txBox="1">
            <a:spLocks noChangeArrowheads="1"/>
          </p:cNvSpPr>
          <p:nvPr/>
        </p:nvSpPr>
        <p:spPr bwMode="auto">
          <a:xfrm>
            <a:off x="1493838" y="188913"/>
            <a:ext cx="610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みんなの意見をまとめてみよう</a:t>
            </a:r>
          </a:p>
        </p:txBody>
      </p:sp>
      <p:pic>
        <p:nvPicPr>
          <p:cNvPr id="2150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508500"/>
            <a:ext cx="1028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4292600"/>
            <a:ext cx="1104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140200"/>
            <a:ext cx="990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1" name="Group 16"/>
          <p:cNvGrpSpPr>
            <a:grpSpLocks/>
          </p:cNvGrpSpPr>
          <p:nvPr/>
        </p:nvGrpSpPr>
        <p:grpSpPr bwMode="auto">
          <a:xfrm>
            <a:off x="1619250" y="1773238"/>
            <a:ext cx="5962650" cy="971550"/>
            <a:chOff x="1020" y="1117"/>
            <a:chExt cx="3756" cy="612"/>
          </a:xfrm>
        </p:grpSpPr>
        <p:pic>
          <p:nvPicPr>
            <p:cNvPr id="2152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 y="1117"/>
              <a:ext cx="375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Text Box 15"/>
            <p:cNvSpPr txBox="1">
              <a:spLocks noChangeArrowheads="1"/>
            </p:cNvSpPr>
            <p:nvPr/>
          </p:nvSpPr>
          <p:spPr bwMode="auto">
            <a:xfrm>
              <a:off x="1655" y="1224"/>
              <a:ext cx="205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税はわたしたちが健康で文化的な</a:t>
              </a:r>
            </a:p>
            <a:p>
              <a:pPr eaLnBrk="1" hangingPunct="1">
                <a:spcBef>
                  <a:spcPct val="0"/>
                </a:spcBef>
                <a:buFontTx/>
                <a:buNone/>
              </a:pPr>
              <a:r>
                <a:rPr lang="ja-JP" altLang="en-US" sz="1500" dirty="0">
                  <a:ea typeface="HGPｺﾞｼｯｸE" panose="020B0900000000000000" pitchFamily="50" charset="-128"/>
                </a:rPr>
                <a:t>生活を送るためにかかせないものだね</a:t>
              </a:r>
            </a:p>
          </p:txBody>
        </p:sp>
      </p:grpSp>
      <p:grpSp>
        <p:nvGrpSpPr>
          <p:cNvPr id="3" name="Group 19"/>
          <p:cNvGrpSpPr>
            <a:grpSpLocks/>
          </p:cNvGrpSpPr>
          <p:nvPr/>
        </p:nvGrpSpPr>
        <p:grpSpPr bwMode="auto">
          <a:xfrm>
            <a:off x="539750" y="2849563"/>
            <a:ext cx="2867025" cy="2019300"/>
            <a:chOff x="258" y="2838"/>
            <a:chExt cx="1806" cy="1272"/>
          </a:xfrm>
        </p:grpSpPr>
        <p:pic>
          <p:nvPicPr>
            <p:cNvPr id="2152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 y="2838"/>
              <a:ext cx="180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18"/>
            <p:cNvSpPr txBox="1">
              <a:spLocks noChangeArrowheads="1"/>
            </p:cNvSpPr>
            <p:nvPr/>
          </p:nvSpPr>
          <p:spPr bwMode="auto">
            <a:xfrm>
              <a:off x="567" y="2970"/>
              <a:ext cx="1162"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納税は義務だけれど</a:t>
              </a:r>
            </a:p>
            <a:p>
              <a:pPr eaLnBrk="1" hangingPunct="1">
                <a:spcBef>
                  <a:spcPct val="0"/>
                </a:spcBef>
                <a:buFontTx/>
                <a:buNone/>
              </a:pPr>
              <a:r>
                <a:rPr lang="ja-JP" altLang="en-US" sz="1500" dirty="0">
                  <a:ea typeface="HGPｺﾞｼｯｸE" panose="020B0900000000000000" pitchFamily="50" charset="-128"/>
                </a:rPr>
                <a:t>それと同じくらい</a:t>
              </a:r>
            </a:p>
            <a:p>
              <a:pPr eaLnBrk="1" hangingPunct="1">
                <a:spcBef>
                  <a:spcPct val="0"/>
                </a:spcBef>
                <a:buFontTx/>
                <a:buNone/>
              </a:pPr>
              <a:r>
                <a:rPr lang="ja-JP" altLang="en-US" sz="1500" dirty="0">
                  <a:ea typeface="HGPｺﾞｼｯｸE" panose="020B0900000000000000" pitchFamily="50" charset="-128"/>
                </a:rPr>
                <a:t>どういうふうに</a:t>
              </a:r>
            </a:p>
            <a:p>
              <a:pPr eaLnBrk="1" hangingPunct="1">
                <a:spcBef>
                  <a:spcPct val="0"/>
                </a:spcBef>
                <a:buFontTx/>
                <a:buNone/>
              </a:pPr>
              <a:r>
                <a:rPr lang="ja-JP" altLang="en-US" sz="1500" dirty="0">
                  <a:ea typeface="HGPｺﾞｼｯｸE" panose="020B0900000000000000" pitchFamily="50" charset="-128"/>
                </a:rPr>
                <a:t>使われているのか</a:t>
              </a:r>
            </a:p>
            <a:p>
              <a:pPr eaLnBrk="1" hangingPunct="1">
                <a:spcBef>
                  <a:spcPct val="0"/>
                </a:spcBef>
                <a:buFontTx/>
                <a:buNone/>
              </a:pPr>
              <a:r>
                <a:rPr lang="ja-JP" altLang="en-US" sz="1500" dirty="0">
                  <a:ea typeface="HGPｺﾞｼｯｸE" panose="020B0900000000000000" pitchFamily="50" charset="-128"/>
                </a:rPr>
                <a:t>知ることも大事だね</a:t>
              </a:r>
            </a:p>
          </p:txBody>
        </p:sp>
      </p:grpSp>
      <p:grpSp>
        <p:nvGrpSpPr>
          <p:cNvPr id="4" name="Group 22"/>
          <p:cNvGrpSpPr>
            <a:grpSpLocks/>
          </p:cNvGrpSpPr>
          <p:nvPr/>
        </p:nvGrpSpPr>
        <p:grpSpPr bwMode="auto">
          <a:xfrm>
            <a:off x="3552825" y="3213100"/>
            <a:ext cx="1666875" cy="1152525"/>
            <a:chOff x="2355" y="1797"/>
            <a:chExt cx="1050" cy="726"/>
          </a:xfrm>
        </p:grpSpPr>
        <p:pic>
          <p:nvPicPr>
            <p:cNvPr id="21518"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5" y="1797"/>
              <a:ext cx="1050"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21"/>
            <p:cNvSpPr txBox="1">
              <a:spLocks noChangeArrowheads="1"/>
            </p:cNvSpPr>
            <p:nvPr/>
          </p:nvSpPr>
          <p:spPr bwMode="auto">
            <a:xfrm>
              <a:off x="2472" y="1888"/>
              <a:ext cx="79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税があるから</a:t>
              </a:r>
            </a:p>
            <a:p>
              <a:pPr eaLnBrk="1" hangingPunct="1">
                <a:spcBef>
                  <a:spcPct val="0"/>
                </a:spcBef>
                <a:buFontTx/>
                <a:buNone/>
              </a:pPr>
              <a:r>
                <a:rPr lang="ja-JP" altLang="en-US" sz="1500">
                  <a:ea typeface="HGPｺﾞｼｯｸE" panose="020B0900000000000000" pitchFamily="50" charset="-128"/>
                </a:rPr>
                <a:t>安心して生活</a:t>
              </a:r>
            </a:p>
            <a:p>
              <a:pPr eaLnBrk="1" hangingPunct="1">
                <a:spcBef>
                  <a:spcPct val="0"/>
                </a:spcBef>
                <a:buFontTx/>
                <a:buNone/>
              </a:pPr>
              <a:r>
                <a:rPr lang="ja-JP" altLang="en-US" sz="1500">
                  <a:ea typeface="HGPｺﾞｼｯｸE" panose="020B0900000000000000" pitchFamily="50" charset="-128"/>
                </a:rPr>
                <a:t>できるのね</a:t>
              </a:r>
            </a:p>
          </p:txBody>
        </p:sp>
      </p:grpSp>
      <p:grpSp>
        <p:nvGrpSpPr>
          <p:cNvPr id="5" name="Group 25"/>
          <p:cNvGrpSpPr>
            <a:grpSpLocks/>
          </p:cNvGrpSpPr>
          <p:nvPr/>
        </p:nvGrpSpPr>
        <p:grpSpPr bwMode="auto">
          <a:xfrm>
            <a:off x="6516688" y="3357563"/>
            <a:ext cx="2089150" cy="930275"/>
            <a:chOff x="4149" y="2387"/>
            <a:chExt cx="1316" cy="586"/>
          </a:xfrm>
        </p:grpSpPr>
        <p:pic>
          <p:nvPicPr>
            <p:cNvPr id="21516"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9" y="2387"/>
              <a:ext cx="1316"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24"/>
            <p:cNvSpPr txBox="1">
              <a:spLocks noChangeArrowheads="1"/>
            </p:cNvSpPr>
            <p:nvPr/>
          </p:nvSpPr>
          <p:spPr bwMode="auto">
            <a:xfrm>
              <a:off x="4241" y="2494"/>
              <a:ext cx="116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税は公共サービスの</a:t>
              </a:r>
            </a:p>
            <a:p>
              <a:pPr eaLnBrk="1" hangingPunct="1">
                <a:spcBef>
                  <a:spcPct val="0"/>
                </a:spcBef>
                <a:buFontTx/>
                <a:buNone/>
              </a:pPr>
              <a:r>
                <a:rPr lang="ja-JP" altLang="en-US" sz="1500">
                  <a:ea typeface="HGPｺﾞｼｯｸE" panose="020B0900000000000000" pitchFamily="50" charset="-128"/>
                </a:rPr>
                <a:t>対価だね</a:t>
              </a:r>
            </a:p>
          </p:txBody>
        </p:sp>
      </p:grpSp>
      <p:pic>
        <p:nvPicPr>
          <p:cNvPr id="2151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1725" y="1628775"/>
            <a:ext cx="12001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4"/>
          <p:cNvGrpSpPr>
            <a:grpSpLocks/>
          </p:cNvGrpSpPr>
          <p:nvPr/>
        </p:nvGrpSpPr>
        <p:grpSpPr bwMode="auto">
          <a:xfrm>
            <a:off x="0" y="0"/>
            <a:ext cx="9144000" cy="6858000"/>
            <a:chOff x="0" y="0"/>
            <a:chExt cx="5760" cy="4320"/>
          </a:xfrm>
        </p:grpSpPr>
        <p:pic>
          <p:nvPicPr>
            <p:cNvPr id="5139" name="Picture 15"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Text Box 33"/>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税のこと①</a:t>
              </a:r>
            </a:p>
          </p:txBody>
        </p:sp>
      </p:grpSp>
      <p:pic>
        <p:nvPicPr>
          <p:cNvPr id="512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34950"/>
            <a:ext cx="1533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557338"/>
            <a:ext cx="11731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a:grpSpLocks/>
          </p:cNvGrpSpPr>
          <p:nvPr/>
        </p:nvGrpSpPr>
        <p:grpSpPr bwMode="auto">
          <a:xfrm>
            <a:off x="2184400" y="2997200"/>
            <a:ext cx="1524000" cy="1066800"/>
            <a:chOff x="1376" y="1888"/>
            <a:chExt cx="960" cy="672"/>
          </a:xfrm>
        </p:grpSpPr>
        <p:pic>
          <p:nvPicPr>
            <p:cNvPr id="5137"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 y="1888"/>
              <a:ext cx="9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 Box 20"/>
            <p:cNvSpPr txBox="1">
              <a:spLocks noChangeArrowheads="1"/>
            </p:cNvSpPr>
            <p:nvPr/>
          </p:nvSpPr>
          <p:spPr bwMode="auto">
            <a:xfrm>
              <a:off x="1519" y="2069"/>
              <a:ext cx="70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何かな～？</a:t>
              </a:r>
            </a:p>
          </p:txBody>
        </p:sp>
      </p:grpSp>
      <p:pic>
        <p:nvPicPr>
          <p:cNvPr id="512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758950"/>
            <a:ext cx="62642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9"/>
          <p:cNvSpPr txBox="1">
            <a:spLocks noChangeArrowheads="1"/>
          </p:cNvSpPr>
          <p:nvPr/>
        </p:nvSpPr>
        <p:spPr bwMode="auto">
          <a:xfrm>
            <a:off x="1992313" y="2087563"/>
            <a:ext cx="39481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みんなは税のこと、どれくらい知っているかな？</a:t>
            </a:r>
          </a:p>
          <a:p>
            <a:pPr eaLnBrk="1" hangingPunct="1">
              <a:spcBef>
                <a:spcPct val="0"/>
              </a:spcBef>
              <a:buFontTx/>
              <a:buNone/>
            </a:pPr>
            <a:r>
              <a:rPr lang="ja-JP" altLang="en-US" sz="1500">
                <a:ea typeface="HGPｺﾞｼｯｸE" panose="020B0900000000000000" pitchFamily="50" charset="-128"/>
              </a:rPr>
              <a:t>わたしたちに一番身近な税は何だろう？</a:t>
            </a:r>
          </a:p>
        </p:txBody>
      </p:sp>
      <p:pic>
        <p:nvPicPr>
          <p:cNvPr id="5128"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588" y="3284538"/>
            <a:ext cx="15049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4292600"/>
            <a:ext cx="11906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p:cNvGrpSpPr>
            <a:grpSpLocks/>
          </p:cNvGrpSpPr>
          <p:nvPr/>
        </p:nvGrpSpPr>
        <p:grpSpPr bwMode="auto">
          <a:xfrm>
            <a:off x="2339975" y="3960813"/>
            <a:ext cx="1914525" cy="1333500"/>
            <a:chOff x="1474" y="2478"/>
            <a:chExt cx="1206" cy="840"/>
          </a:xfrm>
        </p:grpSpPr>
        <p:pic>
          <p:nvPicPr>
            <p:cNvPr id="5135"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 y="2478"/>
              <a:ext cx="120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21"/>
            <p:cNvSpPr txBox="1">
              <a:spLocks noChangeArrowheads="1"/>
            </p:cNvSpPr>
            <p:nvPr/>
          </p:nvSpPr>
          <p:spPr bwMode="auto">
            <a:xfrm>
              <a:off x="1579" y="2656"/>
              <a:ext cx="98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消費税って</a:t>
              </a:r>
            </a:p>
            <a:p>
              <a:pPr eaLnBrk="1" hangingPunct="1">
                <a:spcBef>
                  <a:spcPct val="0"/>
                </a:spcBef>
                <a:buFontTx/>
                <a:buNone/>
              </a:pPr>
              <a:r>
                <a:rPr lang="ja-JP" altLang="en-US" sz="1500">
                  <a:ea typeface="HGPｺﾞｼｯｸE" panose="020B0900000000000000" pitchFamily="50" charset="-128"/>
                </a:rPr>
                <a:t>聞いたことあるわ</a:t>
              </a:r>
            </a:p>
          </p:txBody>
        </p:sp>
      </p:grpSp>
      <p:pic>
        <p:nvPicPr>
          <p:cNvPr id="5131"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6100" y="4149725"/>
            <a:ext cx="12509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2"/>
          <p:cNvGrpSpPr>
            <a:grpSpLocks/>
          </p:cNvGrpSpPr>
          <p:nvPr/>
        </p:nvGrpSpPr>
        <p:grpSpPr bwMode="auto">
          <a:xfrm>
            <a:off x="6516688" y="3482975"/>
            <a:ext cx="1962150" cy="1314450"/>
            <a:chOff x="4105" y="2194"/>
            <a:chExt cx="1236" cy="828"/>
          </a:xfrm>
        </p:grpSpPr>
        <p:pic>
          <p:nvPicPr>
            <p:cNvPr id="5133"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 y="2194"/>
              <a:ext cx="1236"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22"/>
            <p:cNvSpPr txBox="1">
              <a:spLocks noChangeArrowheads="1"/>
            </p:cNvSpPr>
            <p:nvPr/>
          </p:nvSpPr>
          <p:spPr bwMode="auto">
            <a:xfrm>
              <a:off x="4195" y="2296"/>
              <a:ext cx="1105"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商品を買ったとき</a:t>
              </a:r>
            </a:p>
            <a:p>
              <a:pPr eaLnBrk="1" hangingPunct="1">
                <a:spcBef>
                  <a:spcPct val="0"/>
                </a:spcBef>
                <a:buFontTx/>
                <a:buNone/>
              </a:pPr>
              <a:r>
                <a:rPr lang="ja-JP" altLang="en-US" sz="1500">
                  <a:ea typeface="HGPｺﾞｼｯｸE" panose="020B0900000000000000" pitchFamily="50" charset="-128"/>
                </a:rPr>
                <a:t>必ずふくまれている</a:t>
              </a:r>
            </a:p>
            <a:p>
              <a:pPr eaLnBrk="1" hangingPunct="1">
                <a:spcBef>
                  <a:spcPct val="0"/>
                </a:spcBef>
                <a:buFontTx/>
                <a:buNone/>
              </a:pPr>
              <a:r>
                <a:rPr lang="ja-JP" altLang="en-US" sz="1500">
                  <a:ea typeface="HGPｺﾞｼｯｸE" panose="020B0900000000000000" pitchFamily="50" charset="-128"/>
                </a:rPr>
                <a:t>みたいだよ</a:t>
              </a:r>
            </a:p>
          </p:txBody>
        </p:sp>
      </p:grpSp>
      <p:sp>
        <p:nvSpPr>
          <p:cNvPr id="21" name="テキスト ボックス 20">
            <a:extLst>
              <a:ext uri="{FF2B5EF4-FFF2-40B4-BE49-F238E27FC236}">
                <a16:creationId xmlns:a16="http://schemas.microsoft.com/office/drawing/2014/main" id="{D7FA05F6-A90B-4D70-B65C-BC116086E1FA}"/>
              </a:ext>
            </a:extLst>
          </p:cNvPr>
          <p:cNvSpPr txBox="1"/>
          <p:nvPr/>
        </p:nvSpPr>
        <p:spPr>
          <a:xfrm>
            <a:off x="7668344" y="657514"/>
            <a:ext cx="1961058" cy="400110"/>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東京書籍　</a:t>
            </a:r>
            <a:r>
              <a:rPr lang="en-US" altLang="ja-JP" sz="1000" dirty="0">
                <a:solidFill>
                  <a:schemeClr val="bg1"/>
                </a:solidFill>
                <a:latin typeface="HGPｺﾞｼｯｸE" panose="020B0900000000000000" pitchFamily="50" charset="-128"/>
                <a:ea typeface="HGPｺﾞｼｯｸE" panose="020B0900000000000000" pitchFamily="50" charset="-128"/>
              </a:rPr>
              <a:t>P25</a:t>
            </a:r>
          </a:p>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教育出版　</a:t>
            </a:r>
            <a:r>
              <a:rPr lang="en-US" altLang="ja-JP" sz="1000" dirty="0">
                <a:solidFill>
                  <a:schemeClr val="bg1"/>
                </a:solidFill>
                <a:latin typeface="HGPｺﾞｼｯｸE" panose="020B0900000000000000" pitchFamily="50" charset="-128"/>
                <a:ea typeface="HGPｺﾞｼｯｸE" panose="020B0900000000000000" pitchFamily="50" charset="-128"/>
              </a:rPr>
              <a:t>P30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a:extLst>
              <a:ext uri="{FF2B5EF4-FFF2-40B4-BE49-F238E27FC236}">
                <a16:creationId xmlns:a16="http://schemas.microsoft.com/office/drawing/2014/main" id="{BB2A5ED7-CD30-4B4D-9A99-CB6A0878D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65494" y="23549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600" kern="0" dirty="0">
                <a:solidFill>
                  <a:schemeClr val="bg1"/>
                </a:solidFill>
                <a:latin typeface="HGPｺﾞｼｯｸE" panose="020B0900000000000000" pitchFamily="50" charset="-128"/>
                <a:ea typeface="HGPｺﾞｼｯｸE" panose="020B0900000000000000" pitchFamily="50" charset="-128"/>
              </a:rPr>
              <a:t>令和７年度税に関する絵はがきコンクール　入選作品</a:t>
            </a:r>
          </a:p>
        </p:txBody>
      </p:sp>
      <p:sp>
        <p:nvSpPr>
          <p:cNvPr id="11" name="正方形/長方形 10">
            <a:extLst>
              <a:ext uri="{FF2B5EF4-FFF2-40B4-BE49-F238E27FC236}">
                <a16:creationId xmlns:a16="http://schemas.microsoft.com/office/drawing/2014/main" id="{E6E1EBDD-CCDC-489B-ACD9-5D59ABF72402}"/>
              </a:ext>
            </a:extLst>
          </p:cNvPr>
          <p:cNvSpPr/>
          <p:nvPr/>
        </p:nvSpPr>
        <p:spPr>
          <a:xfrm>
            <a:off x="21973" y="1011208"/>
            <a:ext cx="9108000" cy="5868000"/>
          </a:xfrm>
          <a:prstGeom prst="rect">
            <a:avLst/>
          </a:prstGeom>
          <a:solidFill>
            <a:srgbClr val="E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A7F1553A-7984-4666-926C-BF707B10BEA3}"/>
              </a:ext>
            </a:extLst>
          </p:cNvPr>
          <p:cNvSpPr/>
          <p:nvPr/>
        </p:nvSpPr>
        <p:spPr>
          <a:xfrm>
            <a:off x="-36512" y="987426"/>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2F08397-C83D-456A-9B55-E239DEF349B1}"/>
              </a:ext>
            </a:extLst>
          </p:cNvPr>
          <p:cNvSpPr/>
          <p:nvPr/>
        </p:nvSpPr>
        <p:spPr>
          <a:xfrm>
            <a:off x="104802" y="3058319"/>
            <a:ext cx="2182040" cy="306274"/>
          </a:xfrm>
          <a:prstGeom prst="rect">
            <a:avLst/>
          </a:prstGeom>
          <a:solidFill>
            <a:srgbClr val="196B24">
              <a:lumMod val="60000"/>
              <a:lumOff val="40000"/>
            </a:srgbClr>
          </a:solidFill>
          <a:ln w="19050" cap="flat" cmpd="sng" algn="ctr">
            <a:solidFill>
              <a:srgbClr val="196B24">
                <a:lumMod val="60000"/>
                <a:lumOff val="40000"/>
              </a:srgbClr>
            </a:solidFill>
            <a:prstDash val="solid"/>
            <a:miter lim="800000"/>
          </a:ln>
          <a:effectLst/>
        </p:spPr>
        <p:txBody>
          <a:bodyPr rtlCol="0" anchor="ctr"/>
          <a:lstStyle/>
          <a:p>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札幌国税局長賞　札幌中法人会</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endParaRPr>
          </a:p>
        </p:txBody>
      </p:sp>
      <p:sp>
        <p:nvSpPr>
          <p:cNvPr id="25" name="正方形/長方形 24">
            <a:extLst>
              <a:ext uri="{FF2B5EF4-FFF2-40B4-BE49-F238E27FC236}">
                <a16:creationId xmlns:a16="http://schemas.microsoft.com/office/drawing/2014/main" id="{F9BAA390-84E6-439D-9C00-6F6A1875D2C0}"/>
              </a:ext>
            </a:extLst>
          </p:cNvPr>
          <p:cNvSpPr/>
          <p:nvPr/>
        </p:nvSpPr>
        <p:spPr>
          <a:xfrm>
            <a:off x="74997" y="1056707"/>
            <a:ext cx="2203128" cy="306274"/>
          </a:xfrm>
          <a:prstGeom prst="rect">
            <a:avLst/>
          </a:prstGeom>
          <a:solidFill>
            <a:srgbClr val="6666FF"/>
          </a:solidFill>
          <a:ln w="19050" cap="flat" cmpd="sng" algn="ctr">
            <a:solidFill>
              <a:srgbClr val="6666FF"/>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最優秀賞　帯広地方法人会</a:t>
            </a:r>
            <a:endParaRPr kumimoji="1" lang="ja-JP" altLang="en-US" sz="1300" dirty="0">
              <a:solidFill>
                <a:schemeClr val="bg1"/>
              </a:solidFill>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EB85615B-7423-4F0E-BD46-BD43156EF039}"/>
              </a:ext>
            </a:extLst>
          </p:cNvPr>
          <p:cNvSpPr/>
          <p:nvPr/>
        </p:nvSpPr>
        <p:spPr>
          <a:xfrm>
            <a:off x="7236296" y="1048961"/>
            <a:ext cx="1647079" cy="311065"/>
          </a:xfrm>
          <a:prstGeom prst="rect">
            <a:avLst/>
          </a:prstGeom>
          <a:solidFill>
            <a:srgbClr val="156082">
              <a:lumMod val="60000"/>
              <a:lumOff val="40000"/>
            </a:srgbClr>
          </a:solidFill>
          <a:ln w="19050" cap="flat" cmpd="sng" algn="ctr">
            <a:solidFill>
              <a:srgbClr val="156082">
                <a:lumMod val="60000"/>
                <a:lumOff val="40000"/>
              </a:srgbClr>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優秀賞　南後志法人会</a:t>
            </a:r>
          </a:p>
        </p:txBody>
      </p:sp>
      <p:sp>
        <p:nvSpPr>
          <p:cNvPr id="27" name="正方形/長方形 26">
            <a:extLst>
              <a:ext uri="{FF2B5EF4-FFF2-40B4-BE49-F238E27FC236}">
                <a16:creationId xmlns:a16="http://schemas.microsoft.com/office/drawing/2014/main" id="{B299546E-D57D-4126-9061-A67872217D64}"/>
              </a:ext>
            </a:extLst>
          </p:cNvPr>
          <p:cNvSpPr/>
          <p:nvPr/>
        </p:nvSpPr>
        <p:spPr>
          <a:xfrm>
            <a:off x="4820291" y="3053108"/>
            <a:ext cx="2199981" cy="315305"/>
          </a:xfrm>
          <a:prstGeom prst="rect">
            <a:avLst/>
          </a:prstGeom>
          <a:solidFill>
            <a:srgbClr val="A02B93">
              <a:lumMod val="60000"/>
              <a:lumOff val="40000"/>
            </a:srgbClr>
          </a:solidFill>
          <a:ln w="19050" cap="flat" cmpd="sng" algn="ctr">
            <a:solidFill>
              <a:srgbClr val="A02B93">
                <a:lumMod val="60000"/>
                <a:lumOff val="40000"/>
              </a:srgbClr>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道法連会長特別賞 札幌西法人会</a:t>
            </a:r>
          </a:p>
        </p:txBody>
      </p:sp>
      <p:sp>
        <p:nvSpPr>
          <p:cNvPr id="28" name="正方形/長方形 27">
            <a:extLst>
              <a:ext uri="{FF2B5EF4-FFF2-40B4-BE49-F238E27FC236}">
                <a16:creationId xmlns:a16="http://schemas.microsoft.com/office/drawing/2014/main" id="{60E91DFD-72C7-4BE9-ADC7-DDBEA4C30705}"/>
              </a:ext>
            </a:extLst>
          </p:cNvPr>
          <p:cNvSpPr/>
          <p:nvPr/>
        </p:nvSpPr>
        <p:spPr>
          <a:xfrm>
            <a:off x="2480429" y="3053108"/>
            <a:ext cx="2153309" cy="319105"/>
          </a:xfrm>
          <a:prstGeom prst="rect">
            <a:avLst/>
          </a:prstGeom>
          <a:solidFill>
            <a:srgbClr val="FF5050"/>
          </a:solidFill>
          <a:ln w="19050" cap="flat" cmpd="sng" algn="ctr">
            <a:solidFill>
              <a:srgbClr val="FF5050"/>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北海道知事賞　旭川中法人会</a:t>
            </a:r>
            <a:endParaRPr kumimoji="1" lang="ja-JP" altLang="en-US" sz="1300" dirty="0">
              <a:solidFill>
                <a:schemeClr val="bg1"/>
              </a:solidFill>
              <a:latin typeface="HGPｺﾞｼｯｸE" panose="020B0900000000000000" pitchFamily="50" charset="-128"/>
              <a:ea typeface="HGPｺﾞｼｯｸE" panose="020B0900000000000000" pitchFamily="50" charset="-128"/>
            </a:endParaRPr>
          </a:p>
        </p:txBody>
      </p:sp>
      <p:sp>
        <p:nvSpPr>
          <p:cNvPr id="50" name="AutoShape 353">
            <a:extLst>
              <a:ext uri="{FF2B5EF4-FFF2-40B4-BE49-F238E27FC236}">
                <a16:creationId xmlns:a16="http://schemas.microsoft.com/office/drawing/2014/main" id="{573872E5-7322-4CBF-8243-BFEC404A2433}"/>
              </a:ext>
            </a:extLst>
          </p:cNvPr>
          <p:cNvSpPr>
            <a:spLocks noChangeArrowheads="1"/>
          </p:cNvSpPr>
          <p:nvPr/>
        </p:nvSpPr>
        <p:spPr bwMode="auto">
          <a:xfrm>
            <a:off x="81462" y="5589241"/>
            <a:ext cx="8801911" cy="1273676"/>
          </a:xfrm>
          <a:prstGeom prst="roundRect">
            <a:avLst>
              <a:gd name="adj" fmla="val 0"/>
            </a:avLst>
          </a:prstGeom>
          <a:solidFill>
            <a:srgbClr val="FFFF99"/>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21" name="グループ化 20">
            <a:extLst>
              <a:ext uri="{FF2B5EF4-FFF2-40B4-BE49-F238E27FC236}">
                <a16:creationId xmlns:a16="http://schemas.microsoft.com/office/drawing/2014/main" id="{7E06DF20-AC13-4AD8-8C79-6874D3686AED}"/>
              </a:ext>
            </a:extLst>
          </p:cNvPr>
          <p:cNvGrpSpPr/>
          <p:nvPr/>
        </p:nvGrpSpPr>
        <p:grpSpPr>
          <a:xfrm>
            <a:off x="-2956480" y="1098164"/>
            <a:ext cx="12064984" cy="5739312"/>
            <a:chOff x="-2725093" y="883352"/>
            <a:chExt cx="12064984" cy="5739312"/>
          </a:xfrm>
        </p:grpSpPr>
        <p:sp>
          <p:nvSpPr>
            <p:cNvPr id="23" name="テキスト ボックス 22">
              <a:extLst>
                <a:ext uri="{FF2B5EF4-FFF2-40B4-BE49-F238E27FC236}">
                  <a16:creationId xmlns:a16="http://schemas.microsoft.com/office/drawing/2014/main" id="{5AB77661-5631-4AE4-BE38-A66CC852E728}"/>
                </a:ext>
              </a:extLst>
            </p:cNvPr>
            <p:cNvSpPr txBox="1"/>
            <p:nvPr/>
          </p:nvSpPr>
          <p:spPr>
            <a:xfrm>
              <a:off x="330384" y="5374428"/>
              <a:ext cx="2654827" cy="646331"/>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編集・制作</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a:t>
              </a:r>
              <a:r>
                <a:rPr kumimoji="1" lang="en-US" altLang="ja-JP" sz="900" dirty="0">
                  <a:latin typeface="HGPｺﾞｼｯｸE" panose="020B0900000000000000" pitchFamily="50" charset="-128"/>
                  <a:ea typeface="HGPｺﾞｼｯｸE" panose="020B0900000000000000" pitchFamily="50" charset="-128"/>
                </a:rPr>
                <a:t>2026</a:t>
              </a:r>
              <a:r>
                <a:rPr kumimoji="1" lang="ja-JP" altLang="en-US" sz="900" dirty="0">
                  <a:latin typeface="HGPｺﾞｼｯｸE" panose="020B0900000000000000" pitchFamily="50" charset="-128"/>
                  <a:ea typeface="HGPｺﾞｼｯｸE" panose="020B0900000000000000" pitchFamily="50" charset="-128"/>
                </a:rPr>
                <a:t>年（令和８年）３月制作</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北海道租税教育推進協議会</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会長　</a:t>
              </a:r>
              <a:r>
                <a:rPr lang="ja-JP" altLang="en-US" sz="900" dirty="0">
                  <a:latin typeface="HGPｺﾞｼｯｸE" panose="020B0900000000000000" pitchFamily="50" charset="-128"/>
                  <a:ea typeface="HGPｺﾞｼｯｸE" panose="020B0900000000000000" pitchFamily="50" charset="-128"/>
                </a:rPr>
                <a:t>山田</a:t>
              </a:r>
              <a:r>
                <a:rPr kumimoji="1" lang="ja-JP" altLang="en-US" sz="900" dirty="0">
                  <a:latin typeface="HGPｺﾞｼｯｸE" panose="020B0900000000000000" pitchFamily="50" charset="-128"/>
                  <a:ea typeface="HGPｺﾞｼｯｸE" panose="020B0900000000000000" pitchFamily="50" charset="-128"/>
                </a:rPr>
                <a:t>　誠一（室蘭市立室蘭西中学校長）</a:t>
              </a:r>
              <a:endParaRPr kumimoji="1" lang="en-US" altLang="ja-JP" sz="900" dirty="0">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F4B55C8C-5A61-49DF-93F4-FA7E89CC6238}"/>
                </a:ext>
              </a:extLst>
            </p:cNvPr>
            <p:cNvSpPr txBox="1"/>
            <p:nvPr/>
          </p:nvSpPr>
          <p:spPr>
            <a:xfrm>
              <a:off x="400475" y="6022500"/>
              <a:ext cx="3889946" cy="600164"/>
            </a:xfrm>
            <a:prstGeom prst="rect">
              <a:avLst/>
            </a:prstGeom>
            <a:noFill/>
            <a:ln>
              <a:solidFill>
                <a:schemeClr val="tx1"/>
              </a:solidFill>
              <a:prstDash val="dash"/>
            </a:ln>
          </p:spPr>
          <p:txBody>
            <a:bodyPr wrap="square" rtlCol="0">
              <a:spAutoFit/>
            </a:bodyPr>
            <a:lstStyle/>
            <a:p>
              <a:r>
                <a:rPr kumimoji="1" lang="ja-JP" altLang="en-US" sz="900" dirty="0">
                  <a:latin typeface="HGPｺﾞｼｯｸE" panose="020B0900000000000000" pitchFamily="50" charset="-128"/>
                  <a:ea typeface="HGPｺﾞｼｯｸE" panose="020B0900000000000000" pitchFamily="50" charset="-128"/>
                </a:rPr>
                <a:t>　 </a:t>
              </a:r>
              <a:r>
                <a:rPr kumimoji="1" lang="ja-JP" altLang="en-US" sz="800" dirty="0">
                  <a:latin typeface="HGPｺﾞｼｯｸE" panose="020B0900000000000000" pitchFamily="50" charset="-128"/>
                  <a:ea typeface="HGPｺﾞｼｯｸE" panose="020B0900000000000000" pitchFamily="50" charset="-128"/>
                </a:rPr>
                <a:t>租税教育推進協議会とは、教育関係機関及び税務関係機関が相互に協力し、次代の担い手である児童・生徒の皆さんに、税に関する理解を深めていただくことを目的に設立されたものです。 </a:t>
              </a:r>
              <a:endParaRPr kumimoji="1" lang="en-US" altLang="ja-JP" sz="800" dirty="0">
                <a:latin typeface="HGPｺﾞｼｯｸE" panose="020B0900000000000000" pitchFamily="50" charset="-128"/>
                <a:ea typeface="HGPｺﾞｼｯｸE" panose="020B0900000000000000" pitchFamily="50" charset="-128"/>
              </a:endParaRPr>
            </a:p>
            <a:p>
              <a:r>
                <a:rPr kumimoji="1" lang="ja-JP" altLang="en-US" sz="800" dirty="0">
                  <a:latin typeface="HGPｺﾞｼｯｸE" panose="020B0900000000000000" pitchFamily="50" charset="-128"/>
                  <a:ea typeface="HGPｺﾞｼｯｸE" panose="020B0900000000000000" pitchFamily="50" charset="-128"/>
                </a:rPr>
                <a:t>　 当資料は、その事業の一環として作成されたものです。</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29" name="テキスト ボックス 28">
              <a:extLst>
                <a:ext uri="{FF2B5EF4-FFF2-40B4-BE49-F238E27FC236}">
                  <a16:creationId xmlns:a16="http://schemas.microsoft.com/office/drawing/2014/main" id="{7CFB7140-C431-4A0C-B885-F12A048CF335}"/>
                </a:ext>
              </a:extLst>
            </p:cNvPr>
            <p:cNvSpPr txBox="1"/>
            <p:nvPr/>
          </p:nvSpPr>
          <p:spPr>
            <a:xfrm>
              <a:off x="4625531" y="5374428"/>
              <a:ext cx="1638060" cy="507831"/>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後援</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北海道教育委員会</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北海道小学校長会</a:t>
              </a:r>
            </a:p>
          </p:txBody>
        </p:sp>
        <p:sp>
          <p:nvSpPr>
            <p:cNvPr id="30" name="テキスト ボックス 29">
              <a:extLst>
                <a:ext uri="{FF2B5EF4-FFF2-40B4-BE49-F238E27FC236}">
                  <a16:creationId xmlns:a16="http://schemas.microsoft.com/office/drawing/2014/main" id="{5C158D52-6B0B-4E54-BDE8-F0815A23F64F}"/>
                </a:ext>
              </a:extLst>
            </p:cNvPr>
            <p:cNvSpPr txBox="1"/>
            <p:nvPr/>
          </p:nvSpPr>
          <p:spPr>
            <a:xfrm>
              <a:off x="4625531" y="5878484"/>
              <a:ext cx="4714360" cy="369332"/>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協力</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札幌地区租税教育推進協議会</a:t>
              </a:r>
              <a:endParaRPr kumimoji="1" lang="en-US" altLang="ja-JP" sz="900" dirty="0">
                <a:latin typeface="HGPｺﾞｼｯｸE" panose="020B0900000000000000" pitchFamily="50" charset="-128"/>
                <a:ea typeface="HGPｺﾞｼｯｸE" panose="020B0900000000000000" pitchFamily="50" charset="-128"/>
              </a:endParaRPr>
            </a:p>
          </p:txBody>
        </p:sp>
        <p:sp>
          <p:nvSpPr>
            <p:cNvPr id="31" name="テキスト ボックス 30">
              <a:extLst>
                <a:ext uri="{FF2B5EF4-FFF2-40B4-BE49-F238E27FC236}">
                  <a16:creationId xmlns:a16="http://schemas.microsoft.com/office/drawing/2014/main" id="{58EDF0A3-4EF0-4670-A0D4-CD57EA6AA308}"/>
                </a:ext>
              </a:extLst>
            </p:cNvPr>
            <p:cNvSpPr txBox="1"/>
            <p:nvPr/>
          </p:nvSpPr>
          <p:spPr>
            <a:xfrm>
              <a:off x="4625531" y="6238524"/>
              <a:ext cx="4714360" cy="369332"/>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問い合わせ先</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札幌国税局国税広報広聴室　</a:t>
              </a:r>
              <a:r>
                <a:rPr kumimoji="1" lang="en-US" altLang="ja-JP" sz="900" dirty="0">
                  <a:latin typeface="HGPｺﾞｼｯｸE" panose="020B0900000000000000" pitchFamily="50" charset="-128"/>
                  <a:ea typeface="HGPｺﾞｼｯｸE" panose="020B0900000000000000" pitchFamily="50" charset="-128"/>
                </a:rPr>
                <a:t>TEL011</a:t>
              </a:r>
              <a:r>
                <a:rPr kumimoji="1" lang="ja-JP" altLang="en-US" sz="900" dirty="0">
                  <a:latin typeface="HGPｺﾞｼｯｸE" panose="020B0900000000000000" pitchFamily="50" charset="-128"/>
                  <a:ea typeface="HGPｺﾞｼｯｸE" panose="020B0900000000000000" pitchFamily="50" charset="-128"/>
                </a:rPr>
                <a:t>（</a:t>
              </a:r>
              <a:r>
                <a:rPr kumimoji="1" lang="en-US" altLang="ja-JP" sz="900" dirty="0">
                  <a:latin typeface="HGPｺﾞｼｯｸE" panose="020B0900000000000000" pitchFamily="50" charset="-128"/>
                  <a:ea typeface="HGPｺﾞｼｯｸE" panose="020B0900000000000000" pitchFamily="50" charset="-128"/>
                </a:rPr>
                <a:t>231</a:t>
              </a:r>
              <a:r>
                <a:rPr kumimoji="1" lang="ja-JP" altLang="en-US" sz="900" dirty="0">
                  <a:latin typeface="HGPｺﾞｼｯｸE" panose="020B0900000000000000" pitchFamily="50" charset="-128"/>
                  <a:ea typeface="HGPｺﾞｼｯｸE" panose="020B0900000000000000" pitchFamily="50" charset="-128"/>
                </a:rPr>
                <a:t>）</a:t>
              </a:r>
              <a:r>
                <a:rPr kumimoji="1" lang="en-US" altLang="ja-JP" sz="900" dirty="0">
                  <a:latin typeface="HGPｺﾞｼｯｸE" panose="020B0900000000000000" pitchFamily="50" charset="-128"/>
                  <a:ea typeface="HGPｺﾞｼｯｸE" panose="020B0900000000000000" pitchFamily="50" charset="-128"/>
                </a:rPr>
                <a:t>5011〈</a:t>
              </a:r>
              <a:r>
                <a:rPr kumimoji="1" lang="ja-JP" altLang="en-US" sz="900" dirty="0">
                  <a:latin typeface="HGPｺﾞｼｯｸE" panose="020B0900000000000000" pitchFamily="50" charset="-128"/>
                  <a:ea typeface="HGPｺﾞｼｯｸE" panose="020B0900000000000000" pitchFamily="50" charset="-128"/>
                </a:rPr>
                <a:t>内線</a:t>
              </a:r>
              <a:r>
                <a:rPr kumimoji="1" lang="en-US" altLang="ja-JP" sz="900" dirty="0">
                  <a:latin typeface="HGPｺﾞｼｯｸE" panose="020B0900000000000000" pitchFamily="50" charset="-128"/>
                  <a:ea typeface="HGPｺﾞｼｯｸE" panose="020B0900000000000000" pitchFamily="50" charset="-128"/>
                </a:rPr>
                <a:t>〉2171</a:t>
              </a:r>
            </a:p>
          </p:txBody>
        </p:sp>
        <p:grpSp>
          <p:nvGrpSpPr>
            <p:cNvPr id="32" name="グループ化 31">
              <a:extLst>
                <a:ext uri="{FF2B5EF4-FFF2-40B4-BE49-F238E27FC236}">
                  <a16:creationId xmlns:a16="http://schemas.microsoft.com/office/drawing/2014/main" id="{33C83E9D-EDB4-4408-8506-9FAE4DB5E6AD}"/>
                </a:ext>
              </a:extLst>
            </p:cNvPr>
            <p:cNvGrpSpPr/>
            <p:nvPr/>
          </p:nvGrpSpPr>
          <p:grpSpPr>
            <a:xfrm>
              <a:off x="7144607" y="3486948"/>
              <a:ext cx="2005194" cy="1815470"/>
              <a:chOff x="7540264" y="3969759"/>
              <a:chExt cx="2994525" cy="804808"/>
            </a:xfrm>
          </p:grpSpPr>
          <p:sp>
            <p:nvSpPr>
              <p:cNvPr id="48" name="AutoShape 353">
                <a:extLst>
                  <a:ext uri="{FF2B5EF4-FFF2-40B4-BE49-F238E27FC236}">
                    <a16:creationId xmlns:a16="http://schemas.microsoft.com/office/drawing/2014/main" id="{8653711F-E0E8-400F-8F19-7ED245850700}"/>
                  </a:ext>
                </a:extLst>
              </p:cNvPr>
              <p:cNvSpPr>
                <a:spLocks noChangeArrowheads="1"/>
              </p:cNvSpPr>
              <p:nvPr/>
            </p:nvSpPr>
            <p:spPr bwMode="auto">
              <a:xfrm>
                <a:off x="7540264" y="3969759"/>
                <a:ext cx="2942196" cy="804808"/>
              </a:xfrm>
              <a:prstGeom prst="roundRect">
                <a:avLst>
                  <a:gd name="adj" fmla="val 9638"/>
                </a:avLst>
              </a:prstGeom>
              <a:solidFill>
                <a:srgbClr val="A79CD8"/>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8C208064-FE8F-44CA-8B8E-F1BB1C9FDE5F}"/>
                  </a:ext>
                </a:extLst>
              </p:cNvPr>
              <p:cNvSpPr txBox="1"/>
              <p:nvPr/>
            </p:nvSpPr>
            <p:spPr>
              <a:xfrm>
                <a:off x="7592597" y="3972984"/>
                <a:ext cx="2942192" cy="801583"/>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税に関する</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絵はがきコンクール</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募集内容</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○テーマ</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　　税に関する絵</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○応募資格</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　　小学４年生～６年生</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○応募点数</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　　１人につき１点</a:t>
                </a:r>
              </a:p>
            </p:txBody>
          </p:sp>
        </p:grpSp>
        <p:sp>
          <p:nvSpPr>
            <p:cNvPr id="35" name="テキスト ボックス 34">
              <a:extLst>
                <a:ext uri="{FF2B5EF4-FFF2-40B4-BE49-F238E27FC236}">
                  <a16:creationId xmlns:a16="http://schemas.microsoft.com/office/drawing/2014/main" id="{0A5C870F-8C5E-4693-9D0E-F28B8E635058}"/>
                </a:ext>
              </a:extLst>
            </p:cNvPr>
            <p:cNvSpPr txBox="1"/>
            <p:nvPr/>
          </p:nvSpPr>
          <p:spPr>
            <a:xfrm>
              <a:off x="-2293172" y="929518"/>
              <a:ext cx="2095500" cy="276999"/>
            </a:xfrm>
            <a:prstGeom prst="rect">
              <a:avLst/>
            </a:prstGeom>
            <a:noFill/>
          </p:spPr>
          <p:txBody>
            <a:bodyPr wrap="square" rtlCol="0">
              <a:spAutoFit/>
            </a:bodyPr>
            <a:lstStyle/>
            <a:p>
              <a:endParaRPr kumimoji="1" lang="ja-JP" altLang="en-US" sz="1200" dirty="0"/>
            </a:p>
          </p:txBody>
        </p:sp>
        <p:sp>
          <p:nvSpPr>
            <p:cNvPr id="37" name="テキスト ボックス 36">
              <a:extLst>
                <a:ext uri="{FF2B5EF4-FFF2-40B4-BE49-F238E27FC236}">
                  <a16:creationId xmlns:a16="http://schemas.microsoft.com/office/drawing/2014/main" id="{3568284F-BA3B-407F-89FA-8FBE420B45C1}"/>
                </a:ext>
              </a:extLst>
            </p:cNvPr>
            <p:cNvSpPr txBox="1"/>
            <p:nvPr/>
          </p:nvSpPr>
          <p:spPr>
            <a:xfrm>
              <a:off x="-2725093" y="883352"/>
              <a:ext cx="2540688" cy="276999"/>
            </a:xfrm>
            <a:prstGeom prst="rect">
              <a:avLst/>
            </a:prstGeom>
            <a:noFill/>
          </p:spPr>
          <p:txBody>
            <a:bodyPr wrap="square" rtlCol="0">
              <a:spAutoFit/>
            </a:bodyPr>
            <a:lstStyle/>
            <a:p>
              <a:endParaRPr kumimoji="1" lang="ja-JP" altLang="en-US" sz="1200" dirty="0"/>
            </a:p>
          </p:txBody>
        </p:sp>
        <p:graphicFrame>
          <p:nvGraphicFramePr>
            <p:cNvPr id="39" name="オブジェクト 38">
              <a:extLst>
                <a:ext uri="{FF2B5EF4-FFF2-40B4-BE49-F238E27FC236}">
                  <a16:creationId xmlns:a16="http://schemas.microsoft.com/office/drawing/2014/main" id="{20D106B2-1A92-4FCB-8373-BDC165DDD86E}"/>
                </a:ext>
              </a:extLst>
            </p:cNvPr>
            <p:cNvGraphicFramePr>
              <a:graphicFrameLocks noChangeAspect="1"/>
            </p:cNvGraphicFramePr>
            <p:nvPr>
              <p:extLst>
                <p:ext uri="{D42A27DB-BD31-4B8C-83A1-F6EECF244321}">
                  <p14:modId xmlns:p14="http://schemas.microsoft.com/office/powerpoint/2010/main" val="1485347025"/>
                </p:ext>
              </p:extLst>
            </p:nvPr>
          </p:nvGraphicFramePr>
          <p:xfrm>
            <a:off x="306384" y="1253722"/>
            <a:ext cx="2203128" cy="1484489"/>
          </p:xfrm>
          <a:graphic>
            <a:graphicData uri="http://schemas.openxmlformats.org/presentationml/2006/ole">
              <mc:AlternateContent xmlns:mc="http://schemas.openxmlformats.org/markup-compatibility/2006">
                <mc:Choice xmlns:v="urn:schemas-microsoft-com:vml" Requires="v">
                  <p:oleObj spid="_x0000_s4247" name="Acrobat Document" r:id="rId5" imgW="2666852" imgH="1796955" progId="AcroExch.Document.DC">
                    <p:embed/>
                  </p:oleObj>
                </mc:Choice>
                <mc:Fallback>
                  <p:oleObj name="Acrobat Document" r:id="rId5" imgW="2666852" imgH="1796955" progId="AcroExch.Document.DC">
                    <p:embed/>
                    <p:pic>
                      <p:nvPicPr>
                        <p:cNvPr id="2" name="オブジェクト 1">
                          <a:extLst>
                            <a:ext uri="{FF2B5EF4-FFF2-40B4-BE49-F238E27FC236}">
                              <a16:creationId xmlns:a16="http://schemas.microsoft.com/office/drawing/2014/main" id="{39689E88-A7CF-4B58-8A4C-B323AF07BC5A}"/>
                            </a:ext>
                          </a:extLst>
                        </p:cNvPr>
                        <p:cNvPicPr/>
                        <p:nvPr/>
                      </p:nvPicPr>
                      <p:blipFill>
                        <a:blip r:embed="rId6"/>
                        <a:stretch>
                          <a:fillRect/>
                        </a:stretch>
                      </p:blipFill>
                      <p:spPr>
                        <a:xfrm>
                          <a:off x="306384" y="1253722"/>
                          <a:ext cx="2203128" cy="1484489"/>
                        </a:xfrm>
                        <a:prstGeom prst="rect">
                          <a:avLst/>
                        </a:prstGeom>
                        <a:ln>
                          <a:solidFill>
                            <a:schemeClr val="tx1"/>
                          </a:solidFill>
                        </a:ln>
                      </p:spPr>
                    </p:pic>
                  </p:oleObj>
                </mc:Fallback>
              </mc:AlternateContent>
            </a:graphicData>
          </a:graphic>
        </p:graphicFrame>
        <p:graphicFrame>
          <p:nvGraphicFramePr>
            <p:cNvPr id="40" name="オブジェクト 39">
              <a:extLst>
                <a:ext uri="{FF2B5EF4-FFF2-40B4-BE49-F238E27FC236}">
                  <a16:creationId xmlns:a16="http://schemas.microsoft.com/office/drawing/2014/main" id="{EEB78D2C-BC82-42EC-9FF0-70BB52B6E230}"/>
                </a:ext>
              </a:extLst>
            </p:cNvPr>
            <p:cNvGraphicFramePr>
              <a:graphicFrameLocks noChangeAspect="1"/>
            </p:cNvGraphicFramePr>
            <p:nvPr>
              <p:extLst>
                <p:ext uri="{D42A27DB-BD31-4B8C-83A1-F6EECF244321}">
                  <p14:modId xmlns:p14="http://schemas.microsoft.com/office/powerpoint/2010/main" val="164416475"/>
                </p:ext>
              </p:extLst>
            </p:nvPr>
          </p:nvGraphicFramePr>
          <p:xfrm>
            <a:off x="2721810" y="1253679"/>
            <a:ext cx="2153309" cy="1450920"/>
          </p:xfrm>
          <a:graphic>
            <a:graphicData uri="http://schemas.openxmlformats.org/presentationml/2006/ole">
              <mc:AlternateContent xmlns:mc="http://schemas.openxmlformats.org/markup-compatibility/2006">
                <mc:Choice xmlns:v="urn:schemas-microsoft-com:vml" Requires="v">
                  <p:oleObj spid="_x0000_s4248" name="Acrobat Document" r:id="rId7" imgW="2666852" imgH="1796955" progId="AcroExch.Document.DC">
                    <p:embed/>
                  </p:oleObj>
                </mc:Choice>
                <mc:Fallback>
                  <p:oleObj name="Acrobat Document" r:id="rId7" imgW="2666852" imgH="1796955" progId="AcroExch.Document.DC">
                    <p:embed/>
                    <p:pic>
                      <p:nvPicPr>
                        <p:cNvPr id="3" name="オブジェクト 2">
                          <a:extLst>
                            <a:ext uri="{FF2B5EF4-FFF2-40B4-BE49-F238E27FC236}">
                              <a16:creationId xmlns:a16="http://schemas.microsoft.com/office/drawing/2014/main" id="{E2F5B7F5-1B18-41B8-BC59-0D0DC73515A7}"/>
                            </a:ext>
                          </a:extLst>
                        </p:cNvPr>
                        <p:cNvPicPr/>
                        <p:nvPr/>
                      </p:nvPicPr>
                      <p:blipFill>
                        <a:blip r:embed="rId8"/>
                        <a:stretch>
                          <a:fillRect/>
                        </a:stretch>
                      </p:blipFill>
                      <p:spPr>
                        <a:xfrm>
                          <a:off x="2721810" y="1253679"/>
                          <a:ext cx="2153309" cy="1450920"/>
                        </a:xfrm>
                        <a:prstGeom prst="rect">
                          <a:avLst/>
                        </a:prstGeom>
                        <a:ln>
                          <a:solidFill>
                            <a:schemeClr val="tx1"/>
                          </a:solidFill>
                        </a:ln>
                      </p:spPr>
                    </p:pic>
                  </p:oleObj>
                </mc:Fallback>
              </mc:AlternateContent>
            </a:graphicData>
          </a:graphic>
        </p:graphicFrame>
        <p:graphicFrame>
          <p:nvGraphicFramePr>
            <p:cNvPr id="41" name="オブジェクト 40">
              <a:extLst>
                <a:ext uri="{FF2B5EF4-FFF2-40B4-BE49-F238E27FC236}">
                  <a16:creationId xmlns:a16="http://schemas.microsoft.com/office/drawing/2014/main" id="{E6E59627-5FF8-450B-B5EC-AD4C40ED4265}"/>
                </a:ext>
              </a:extLst>
            </p:cNvPr>
            <p:cNvGraphicFramePr>
              <a:graphicFrameLocks noChangeAspect="1"/>
            </p:cNvGraphicFramePr>
            <p:nvPr>
              <p:extLst>
                <p:ext uri="{D42A27DB-BD31-4B8C-83A1-F6EECF244321}">
                  <p14:modId xmlns:p14="http://schemas.microsoft.com/office/powerpoint/2010/main" val="420186751"/>
                </p:ext>
              </p:extLst>
            </p:nvPr>
          </p:nvGraphicFramePr>
          <p:xfrm>
            <a:off x="5056552" y="1251072"/>
            <a:ext cx="2186391" cy="1473211"/>
          </p:xfrm>
          <a:graphic>
            <a:graphicData uri="http://schemas.openxmlformats.org/presentationml/2006/ole">
              <mc:AlternateContent xmlns:mc="http://schemas.openxmlformats.org/markup-compatibility/2006">
                <mc:Choice xmlns:v="urn:schemas-microsoft-com:vml" Requires="v">
                  <p:oleObj spid="_x0000_s4249" name="Acrobat Document" r:id="rId9" imgW="2666852" imgH="1796955" progId="AcroExch.Document.DC">
                    <p:embed/>
                  </p:oleObj>
                </mc:Choice>
                <mc:Fallback>
                  <p:oleObj name="Acrobat Document" r:id="rId9" imgW="2666852" imgH="1796955" progId="AcroExch.Document.DC">
                    <p:embed/>
                    <p:pic>
                      <p:nvPicPr>
                        <p:cNvPr id="4" name="オブジェクト 3">
                          <a:extLst>
                            <a:ext uri="{FF2B5EF4-FFF2-40B4-BE49-F238E27FC236}">
                              <a16:creationId xmlns:a16="http://schemas.microsoft.com/office/drawing/2014/main" id="{2419A4B5-5E84-4451-92EF-047107CE903C}"/>
                            </a:ext>
                          </a:extLst>
                        </p:cNvPr>
                        <p:cNvPicPr/>
                        <p:nvPr/>
                      </p:nvPicPr>
                      <p:blipFill>
                        <a:blip r:embed="rId10"/>
                        <a:stretch>
                          <a:fillRect/>
                        </a:stretch>
                      </p:blipFill>
                      <p:spPr>
                        <a:xfrm>
                          <a:off x="5056552" y="1251072"/>
                          <a:ext cx="2186391" cy="1473211"/>
                        </a:xfrm>
                        <a:prstGeom prst="rect">
                          <a:avLst/>
                        </a:prstGeom>
                        <a:ln>
                          <a:solidFill>
                            <a:schemeClr val="tx1"/>
                          </a:solidFill>
                        </a:ln>
                      </p:spPr>
                    </p:pic>
                  </p:oleObj>
                </mc:Fallback>
              </mc:AlternateContent>
            </a:graphicData>
          </a:graphic>
        </p:graphicFrame>
        <p:graphicFrame>
          <p:nvGraphicFramePr>
            <p:cNvPr id="42" name="オブジェクト 41">
              <a:extLst>
                <a:ext uri="{FF2B5EF4-FFF2-40B4-BE49-F238E27FC236}">
                  <a16:creationId xmlns:a16="http://schemas.microsoft.com/office/drawing/2014/main" id="{3F0DF4D4-10A5-4EE5-9B25-D9EBB3A99A73}"/>
                </a:ext>
              </a:extLst>
            </p:cNvPr>
            <p:cNvGraphicFramePr>
              <a:graphicFrameLocks noChangeAspect="1"/>
            </p:cNvGraphicFramePr>
            <p:nvPr>
              <p:extLst>
                <p:ext uri="{D42A27DB-BD31-4B8C-83A1-F6EECF244321}">
                  <p14:modId xmlns:p14="http://schemas.microsoft.com/office/powerpoint/2010/main" val="3693195095"/>
                </p:ext>
              </p:extLst>
            </p:nvPr>
          </p:nvGraphicFramePr>
          <p:xfrm>
            <a:off x="7557512" y="1247312"/>
            <a:ext cx="1422339" cy="2110892"/>
          </p:xfrm>
          <a:graphic>
            <a:graphicData uri="http://schemas.openxmlformats.org/presentationml/2006/ole">
              <mc:AlternateContent xmlns:mc="http://schemas.openxmlformats.org/markup-compatibility/2006">
                <mc:Choice xmlns:v="urn:schemas-microsoft-com:vml" Requires="v">
                  <p:oleObj spid="_x0000_s4250" name="Acrobat Document" r:id="rId11" imgW="1796840" imgH="2666692" progId="AcroExch.Document.DC">
                    <p:embed/>
                  </p:oleObj>
                </mc:Choice>
                <mc:Fallback>
                  <p:oleObj name="Acrobat Document" r:id="rId11" imgW="1796840" imgH="2666692" progId="AcroExch.Document.DC">
                    <p:embed/>
                    <p:pic>
                      <p:nvPicPr>
                        <p:cNvPr id="7" name="オブジェクト 6">
                          <a:extLst>
                            <a:ext uri="{FF2B5EF4-FFF2-40B4-BE49-F238E27FC236}">
                              <a16:creationId xmlns:a16="http://schemas.microsoft.com/office/drawing/2014/main" id="{5E186C75-960F-42E6-9AA1-E5574D16C5CC}"/>
                            </a:ext>
                          </a:extLst>
                        </p:cNvPr>
                        <p:cNvPicPr/>
                        <p:nvPr/>
                      </p:nvPicPr>
                      <p:blipFill>
                        <a:blip r:embed="rId12"/>
                        <a:stretch>
                          <a:fillRect/>
                        </a:stretch>
                      </p:blipFill>
                      <p:spPr>
                        <a:xfrm>
                          <a:off x="7557512" y="1247312"/>
                          <a:ext cx="1422339" cy="2110892"/>
                        </a:xfrm>
                        <a:prstGeom prst="rect">
                          <a:avLst/>
                        </a:prstGeom>
                        <a:ln>
                          <a:solidFill>
                            <a:schemeClr val="tx1"/>
                          </a:solidFill>
                        </a:ln>
                      </p:spPr>
                    </p:pic>
                  </p:oleObj>
                </mc:Fallback>
              </mc:AlternateContent>
            </a:graphicData>
          </a:graphic>
        </p:graphicFrame>
        <p:graphicFrame>
          <p:nvGraphicFramePr>
            <p:cNvPr id="43" name="オブジェクト 42">
              <a:extLst>
                <a:ext uri="{FF2B5EF4-FFF2-40B4-BE49-F238E27FC236}">
                  <a16:creationId xmlns:a16="http://schemas.microsoft.com/office/drawing/2014/main" id="{08603055-6458-4B57-AFDA-3C61E077F78E}"/>
                </a:ext>
              </a:extLst>
            </p:cNvPr>
            <p:cNvGraphicFramePr>
              <a:graphicFrameLocks noChangeAspect="1"/>
            </p:cNvGraphicFramePr>
            <p:nvPr>
              <p:extLst>
                <p:ext uri="{D42A27DB-BD31-4B8C-83A1-F6EECF244321}">
                  <p14:modId xmlns:p14="http://schemas.microsoft.com/office/powerpoint/2010/main" val="285491239"/>
                </p:ext>
              </p:extLst>
            </p:nvPr>
          </p:nvGraphicFramePr>
          <p:xfrm>
            <a:off x="342935" y="3214188"/>
            <a:ext cx="2172858" cy="1464092"/>
          </p:xfrm>
          <a:graphic>
            <a:graphicData uri="http://schemas.openxmlformats.org/presentationml/2006/ole">
              <mc:AlternateContent xmlns:mc="http://schemas.openxmlformats.org/markup-compatibility/2006">
                <mc:Choice xmlns:v="urn:schemas-microsoft-com:vml" Requires="v">
                  <p:oleObj spid="_x0000_s4251" name="Acrobat Document" r:id="rId13" imgW="2666852" imgH="1796955" progId="AcroExch.Document.DC">
                    <p:embed/>
                  </p:oleObj>
                </mc:Choice>
                <mc:Fallback>
                  <p:oleObj name="Acrobat Document" r:id="rId13" imgW="2666852" imgH="1796955" progId="AcroExch.Document.DC">
                    <p:embed/>
                    <p:pic>
                      <p:nvPicPr>
                        <p:cNvPr id="8" name="オブジェクト 7">
                          <a:extLst>
                            <a:ext uri="{FF2B5EF4-FFF2-40B4-BE49-F238E27FC236}">
                              <a16:creationId xmlns:a16="http://schemas.microsoft.com/office/drawing/2014/main" id="{C1F34C5D-548F-4825-BF0A-3C35B265AFB0}"/>
                            </a:ext>
                          </a:extLst>
                        </p:cNvPr>
                        <p:cNvPicPr/>
                        <p:nvPr/>
                      </p:nvPicPr>
                      <p:blipFill>
                        <a:blip r:embed="rId14"/>
                        <a:stretch>
                          <a:fillRect/>
                        </a:stretch>
                      </p:blipFill>
                      <p:spPr>
                        <a:xfrm>
                          <a:off x="342935" y="3214188"/>
                          <a:ext cx="2172858" cy="1464092"/>
                        </a:xfrm>
                        <a:prstGeom prst="rect">
                          <a:avLst/>
                        </a:prstGeom>
                        <a:ln>
                          <a:solidFill>
                            <a:schemeClr val="tx1"/>
                          </a:solidFill>
                        </a:ln>
                      </p:spPr>
                    </p:pic>
                  </p:oleObj>
                </mc:Fallback>
              </mc:AlternateContent>
            </a:graphicData>
          </a:graphic>
        </p:graphicFrame>
        <p:graphicFrame>
          <p:nvGraphicFramePr>
            <p:cNvPr id="44" name="オブジェクト 43">
              <a:extLst>
                <a:ext uri="{FF2B5EF4-FFF2-40B4-BE49-F238E27FC236}">
                  <a16:creationId xmlns:a16="http://schemas.microsoft.com/office/drawing/2014/main" id="{4C7C6021-55A2-4F51-B3A9-8765852CB55A}"/>
                </a:ext>
              </a:extLst>
            </p:cNvPr>
            <p:cNvGraphicFramePr>
              <a:graphicFrameLocks noChangeAspect="1"/>
            </p:cNvGraphicFramePr>
            <p:nvPr>
              <p:extLst>
                <p:ext uri="{D42A27DB-BD31-4B8C-83A1-F6EECF244321}">
                  <p14:modId xmlns:p14="http://schemas.microsoft.com/office/powerpoint/2010/main" val="4137334489"/>
                </p:ext>
              </p:extLst>
            </p:nvPr>
          </p:nvGraphicFramePr>
          <p:xfrm>
            <a:off x="3075195" y="3216581"/>
            <a:ext cx="1405459" cy="2085839"/>
          </p:xfrm>
          <a:graphic>
            <a:graphicData uri="http://schemas.openxmlformats.org/presentationml/2006/ole">
              <mc:AlternateContent xmlns:mc="http://schemas.openxmlformats.org/markup-compatibility/2006">
                <mc:Choice xmlns:v="urn:schemas-microsoft-com:vml" Requires="v">
                  <p:oleObj spid="_x0000_s4252" name="Acrobat Document" r:id="rId15" imgW="1796840" imgH="2666692" progId="AcroExch.Document.DC">
                    <p:embed/>
                  </p:oleObj>
                </mc:Choice>
                <mc:Fallback>
                  <p:oleObj name="Acrobat Document" r:id="rId15" imgW="1796840" imgH="2666692" progId="AcroExch.Document.DC">
                    <p:embed/>
                    <p:pic>
                      <p:nvPicPr>
                        <p:cNvPr id="9" name="オブジェクト 8">
                          <a:extLst>
                            <a:ext uri="{FF2B5EF4-FFF2-40B4-BE49-F238E27FC236}">
                              <a16:creationId xmlns:a16="http://schemas.microsoft.com/office/drawing/2014/main" id="{E6318D3B-820E-4DEE-89C7-73446E8866C3}"/>
                            </a:ext>
                          </a:extLst>
                        </p:cNvPr>
                        <p:cNvPicPr/>
                        <p:nvPr/>
                      </p:nvPicPr>
                      <p:blipFill>
                        <a:blip r:embed="rId16"/>
                        <a:stretch>
                          <a:fillRect/>
                        </a:stretch>
                      </p:blipFill>
                      <p:spPr>
                        <a:xfrm>
                          <a:off x="3075195" y="3216581"/>
                          <a:ext cx="1405459" cy="2085839"/>
                        </a:xfrm>
                        <a:prstGeom prst="rect">
                          <a:avLst/>
                        </a:prstGeom>
                        <a:ln>
                          <a:solidFill>
                            <a:schemeClr val="tx1"/>
                          </a:solidFill>
                        </a:ln>
                      </p:spPr>
                    </p:pic>
                  </p:oleObj>
                </mc:Fallback>
              </mc:AlternateContent>
            </a:graphicData>
          </a:graphic>
        </p:graphicFrame>
        <p:graphicFrame>
          <p:nvGraphicFramePr>
            <p:cNvPr id="45" name="オブジェクト 44">
              <a:extLst>
                <a:ext uri="{FF2B5EF4-FFF2-40B4-BE49-F238E27FC236}">
                  <a16:creationId xmlns:a16="http://schemas.microsoft.com/office/drawing/2014/main" id="{4F6FBA57-4D98-4E33-B84D-D0BB1833D8D3}"/>
                </a:ext>
              </a:extLst>
            </p:cNvPr>
            <p:cNvGraphicFramePr>
              <a:graphicFrameLocks noChangeAspect="1"/>
            </p:cNvGraphicFramePr>
            <p:nvPr>
              <p:extLst>
                <p:ext uri="{D42A27DB-BD31-4B8C-83A1-F6EECF244321}">
                  <p14:modId xmlns:p14="http://schemas.microsoft.com/office/powerpoint/2010/main" val="1295704221"/>
                </p:ext>
              </p:extLst>
            </p:nvPr>
          </p:nvGraphicFramePr>
          <p:xfrm>
            <a:off x="5379451" y="3203607"/>
            <a:ext cx="1405459" cy="2085840"/>
          </p:xfrm>
          <a:graphic>
            <a:graphicData uri="http://schemas.openxmlformats.org/presentationml/2006/ole">
              <mc:AlternateContent xmlns:mc="http://schemas.openxmlformats.org/markup-compatibility/2006">
                <mc:Choice xmlns:v="urn:schemas-microsoft-com:vml" Requires="v">
                  <p:oleObj spid="_x0000_s4253" name="Acrobat Document" r:id="rId17" imgW="1796840" imgH="2666692" progId="AcroExch.Document.DC">
                    <p:embed/>
                  </p:oleObj>
                </mc:Choice>
                <mc:Fallback>
                  <p:oleObj name="Acrobat Document" r:id="rId17" imgW="1796840" imgH="2666692" progId="AcroExch.Document.DC">
                    <p:embed/>
                    <p:pic>
                      <p:nvPicPr>
                        <p:cNvPr id="25" name="オブジェクト 24">
                          <a:extLst>
                            <a:ext uri="{FF2B5EF4-FFF2-40B4-BE49-F238E27FC236}">
                              <a16:creationId xmlns:a16="http://schemas.microsoft.com/office/drawing/2014/main" id="{85E0D0BA-20DB-4560-80E5-21E2CE5B056E}"/>
                            </a:ext>
                          </a:extLst>
                        </p:cNvPr>
                        <p:cNvPicPr/>
                        <p:nvPr/>
                      </p:nvPicPr>
                      <p:blipFill>
                        <a:blip r:embed="rId18"/>
                        <a:stretch>
                          <a:fillRect/>
                        </a:stretch>
                      </p:blipFill>
                      <p:spPr>
                        <a:xfrm>
                          <a:off x="5379451" y="3203607"/>
                          <a:ext cx="1405459" cy="2085840"/>
                        </a:xfrm>
                        <a:prstGeom prst="rect">
                          <a:avLst/>
                        </a:prstGeom>
                        <a:ln>
                          <a:solidFill>
                            <a:schemeClr val="tx1"/>
                          </a:solidFill>
                        </a:ln>
                      </p:spPr>
                    </p:pic>
                  </p:oleObj>
                </mc:Fallback>
              </mc:AlternateContent>
            </a:graphicData>
          </a:graphic>
        </p:graphicFrame>
      </p:grpSp>
      <p:sp>
        <p:nvSpPr>
          <p:cNvPr id="51" name="正方形/長方形 50">
            <a:extLst>
              <a:ext uri="{FF2B5EF4-FFF2-40B4-BE49-F238E27FC236}">
                <a16:creationId xmlns:a16="http://schemas.microsoft.com/office/drawing/2014/main" id="{DB02000D-24FB-4DA4-8371-F1247A04FE88}"/>
              </a:ext>
            </a:extLst>
          </p:cNvPr>
          <p:cNvSpPr/>
          <p:nvPr/>
        </p:nvSpPr>
        <p:spPr>
          <a:xfrm>
            <a:off x="2480429" y="1056707"/>
            <a:ext cx="2153309" cy="306276"/>
          </a:xfrm>
          <a:prstGeom prst="rect">
            <a:avLst/>
          </a:prstGeom>
          <a:solidFill>
            <a:srgbClr val="FF66FF"/>
          </a:solidFill>
          <a:ln w="19050" cap="flat" cmpd="sng" algn="ctr">
            <a:solidFill>
              <a:srgbClr val="FF66FF"/>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優秀賞　留萌地方法人会</a:t>
            </a:r>
            <a:endParaRPr kumimoji="1" lang="ja-JP" altLang="en-US" sz="1400" dirty="0">
              <a:solidFill>
                <a:schemeClr val="bg1"/>
              </a:solidFill>
              <a:latin typeface="HGPｺﾞｼｯｸE" panose="020B0900000000000000" pitchFamily="50" charset="-128"/>
              <a:ea typeface="HGPｺﾞｼｯｸE" panose="020B0900000000000000" pitchFamily="50" charset="-128"/>
            </a:endParaRPr>
          </a:p>
        </p:txBody>
      </p:sp>
      <p:sp>
        <p:nvSpPr>
          <p:cNvPr id="52" name="正方形/長方形 51">
            <a:extLst>
              <a:ext uri="{FF2B5EF4-FFF2-40B4-BE49-F238E27FC236}">
                <a16:creationId xmlns:a16="http://schemas.microsoft.com/office/drawing/2014/main" id="{434B10F4-58E5-4FE3-A45C-EC8D77FBEC22}"/>
              </a:ext>
            </a:extLst>
          </p:cNvPr>
          <p:cNvSpPr/>
          <p:nvPr/>
        </p:nvSpPr>
        <p:spPr>
          <a:xfrm>
            <a:off x="4833881" y="1056706"/>
            <a:ext cx="2186391" cy="306275"/>
          </a:xfrm>
          <a:prstGeom prst="rect">
            <a:avLst/>
          </a:prstGeom>
          <a:solidFill>
            <a:srgbClr val="E97132"/>
          </a:solidFill>
          <a:ln w="19050" cap="flat" cmpd="sng" algn="ctr">
            <a:solidFill>
              <a:srgbClr val="E97132"/>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優秀賞　小樽法人会</a:t>
            </a:r>
          </a:p>
        </p:txBody>
      </p:sp>
      <p:pic>
        <p:nvPicPr>
          <p:cNvPr id="54" name="図 53">
            <a:extLst>
              <a:ext uri="{FF2B5EF4-FFF2-40B4-BE49-F238E27FC236}">
                <a16:creationId xmlns:a16="http://schemas.microsoft.com/office/drawing/2014/main" id="{8EA79809-EE12-4EDE-B0F9-0262B71D630A}"/>
              </a:ext>
            </a:extLst>
          </p:cNvPr>
          <p:cNvPicPr>
            <a:picLocks noChangeAspect="1"/>
          </p:cNvPicPr>
          <p:nvPr/>
        </p:nvPicPr>
        <p:blipFill>
          <a:blip r:embed="rId19"/>
          <a:stretch>
            <a:fillRect/>
          </a:stretch>
        </p:blipFill>
        <p:spPr>
          <a:xfrm>
            <a:off x="7956376" y="5306383"/>
            <a:ext cx="1201016" cy="1579001"/>
          </a:xfrm>
          <a:prstGeom prst="rect">
            <a:avLst/>
          </a:prstGeom>
        </p:spPr>
      </p:pic>
    </p:spTree>
    <p:extLst>
      <p:ext uri="{BB962C8B-B14F-4D97-AF65-F5344CB8AC3E}">
        <p14:creationId xmlns:p14="http://schemas.microsoft.com/office/powerpoint/2010/main" val="137107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0"/>
          <p:cNvGrpSpPr>
            <a:grpSpLocks/>
          </p:cNvGrpSpPr>
          <p:nvPr/>
        </p:nvGrpSpPr>
        <p:grpSpPr bwMode="auto">
          <a:xfrm>
            <a:off x="0" y="0"/>
            <a:ext cx="9144000" cy="6858000"/>
            <a:chOff x="0" y="0"/>
            <a:chExt cx="5760" cy="4320"/>
          </a:xfrm>
        </p:grpSpPr>
        <p:pic>
          <p:nvPicPr>
            <p:cNvPr id="6159" name="Picture 11"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 Box 12"/>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税のこと②</a:t>
              </a:r>
            </a:p>
          </p:txBody>
        </p:sp>
      </p:grpSp>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3824288"/>
            <a:ext cx="20669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13"/>
          <p:cNvSpPr txBox="1">
            <a:spLocks noChangeArrowheads="1"/>
          </p:cNvSpPr>
          <p:nvPr/>
        </p:nvSpPr>
        <p:spPr bwMode="auto">
          <a:xfrm>
            <a:off x="2843213" y="2890838"/>
            <a:ext cx="17970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お店が消費税を国</a:t>
            </a:r>
          </a:p>
          <a:p>
            <a:pPr eaLnBrk="1" hangingPunct="1">
              <a:spcBef>
                <a:spcPct val="0"/>
              </a:spcBef>
              <a:buFontTx/>
              <a:buNone/>
            </a:pPr>
            <a:r>
              <a:rPr lang="ja-JP" altLang="en-US" sz="1600">
                <a:ea typeface="HGPｺﾞｼｯｸE" panose="020B0900000000000000" pitchFamily="50" charset="-128"/>
              </a:rPr>
              <a:t>（税務署）や地方に</a:t>
            </a:r>
          </a:p>
          <a:p>
            <a:pPr eaLnBrk="1" hangingPunct="1">
              <a:spcBef>
                <a:spcPct val="0"/>
              </a:spcBef>
              <a:buFontTx/>
              <a:buNone/>
            </a:pPr>
            <a:r>
              <a:rPr lang="ja-JP" altLang="en-US" sz="1600">
                <a:ea typeface="HGPｺﾞｼｯｸE" panose="020B0900000000000000" pitchFamily="50" charset="-128"/>
              </a:rPr>
              <a:t>納めます</a:t>
            </a:r>
          </a:p>
        </p:txBody>
      </p:sp>
      <p:pic>
        <p:nvPicPr>
          <p:cNvPr id="614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1628775"/>
            <a:ext cx="11509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21"/>
          <p:cNvGrpSpPr>
            <a:grpSpLocks/>
          </p:cNvGrpSpPr>
          <p:nvPr/>
        </p:nvGrpSpPr>
        <p:grpSpPr bwMode="auto">
          <a:xfrm>
            <a:off x="1619250" y="1657350"/>
            <a:ext cx="5224463" cy="1216025"/>
            <a:chOff x="1020" y="1044"/>
            <a:chExt cx="3291" cy="766"/>
          </a:xfrm>
        </p:grpSpPr>
        <p:pic>
          <p:nvPicPr>
            <p:cNvPr id="615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 y="1044"/>
              <a:ext cx="3291"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 Box 20"/>
            <p:cNvSpPr txBox="1">
              <a:spLocks noChangeArrowheads="1"/>
            </p:cNvSpPr>
            <p:nvPr/>
          </p:nvSpPr>
          <p:spPr bwMode="auto">
            <a:xfrm>
              <a:off x="1746" y="1253"/>
              <a:ext cx="13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では、消費税はその後、</a:t>
              </a:r>
            </a:p>
            <a:p>
              <a:pPr eaLnBrk="1" hangingPunct="1">
                <a:spcBef>
                  <a:spcPct val="0"/>
                </a:spcBef>
                <a:buFontTx/>
                <a:buNone/>
              </a:pPr>
              <a:r>
                <a:rPr lang="ja-JP" altLang="en-US" sz="1500">
                  <a:ea typeface="HGPｺﾞｼｯｸE" panose="020B0900000000000000" pitchFamily="50" charset="-128"/>
                </a:rPr>
                <a:t>どこに行くのかな？</a:t>
              </a:r>
            </a:p>
          </p:txBody>
        </p:sp>
      </p:grpSp>
      <p:pic>
        <p:nvPicPr>
          <p:cNvPr id="615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2924175"/>
            <a:ext cx="19923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813" y="2924175"/>
            <a:ext cx="1720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4750" y="3860800"/>
            <a:ext cx="92868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6443663" y="3016250"/>
            <a:ext cx="1866900" cy="1133475"/>
            <a:chOff x="4105" y="2614"/>
            <a:chExt cx="1176" cy="714"/>
          </a:xfrm>
        </p:grpSpPr>
        <p:pic>
          <p:nvPicPr>
            <p:cNvPr id="6155"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5" y="2614"/>
              <a:ext cx="1176"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5"/>
            <p:cNvSpPr txBox="1">
              <a:spLocks noChangeArrowheads="1"/>
            </p:cNvSpPr>
            <p:nvPr/>
          </p:nvSpPr>
          <p:spPr bwMode="auto">
            <a:xfrm>
              <a:off x="4195" y="2704"/>
              <a:ext cx="10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税は国や地方に</a:t>
              </a:r>
            </a:p>
            <a:p>
              <a:pPr eaLnBrk="1" hangingPunct="1">
                <a:spcBef>
                  <a:spcPct val="0"/>
                </a:spcBef>
                <a:buFontTx/>
                <a:buNone/>
              </a:pPr>
              <a:r>
                <a:rPr lang="ja-JP" altLang="en-US" sz="1500">
                  <a:ea typeface="HGPｺﾞｼｯｸE" panose="020B0900000000000000" pitchFamily="50" charset="-128"/>
                </a:rPr>
                <a:t>納められるんだね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93"/>
                                        </p:tgtEl>
                                        <p:attrNameLst>
                                          <p:attrName>style.visibility</p:attrName>
                                        </p:attrNameLst>
                                      </p:cBhvr>
                                      <p:to>
                                        <p:strVal val="visible"/>
                                      </p:to>
                                    </p:set>
                                    <p:anim calcmode="lin" valueType="num">
                                      <p:cBhvr>
                                        <p:cTn id="13" dur="500" fill="hold"/>
                                        <p:tgtEl>
                                          <p:spTgt spid="20493"/>
                                        </p:tgtEl>
                                        <p:attrNameLst>
                                          <p:attrName>ppt_w</p:attrName>
                                        </p:attrNameLst>
                                      </p:cBhvr>
                                      <p:tavLst>
                                        <p:tav tm="0">
                                          <p:val>
                                            <p:fltVal val="0"/>
                                          </p:val>
                                        </p:tav>
                                        <p:tav tm="100000">
                                          <p:val>
                                            <p:strVal val="#ppt_w"/>
                                          </p:val>
                                        </p:tav>
                                      </p:tavLst>
                                    </p:anim>
                                    <p:anim calcmode="lin" valueType="num">
                                      <p:cBhvr>
                                        <p:cTn id="14" dur="500" fill="hold"/>
                                        <p:tgtEl>
                                          <p:spTgt spid="2049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9"/>
          <p:cNvGrpSpPr>
            <a:grpSpLocks/>
          </p:cNvGrpSpPr>
          <p:nvPr/>
        </p:nvGrpSpPr>
        <p:grpSpPr bwMode="auto">
          <a:xfrm>
            <a:off x="0" y="0"/>
            <a:ext cx="9144000" cy="6858000"/>
            <a:chOff x="0" y="0"/>
            <a:chExt cx="5760" cy="4320"/>
          </a:xfrm>
        </p:grpSpPr>
        <p:pic>
          <p:nvPicPr>
            <p:cNvPr id="8212" name="Picture 20"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 Box 21"/>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税のこと③</a:t>
              </a:r>
            </a:p>
          </p:txBody>
        </p:sp>
      </p:grpSp>
      <p:sp>
        <p:nvSpPr>
          <p:cNvPr id="19478" name="Text Box 22"/>
          <p:cNvSpPr txBox="1">
            <a:spLocks noChangeArrowheads="1"/>
          </p:cNvSpPr>
          <p:nvPr/>
        </p:nvSpPr>
        <p:spPr bwMode="auto">
          <a:xfrm>
            <a:off x="688975" y="6165850"/>
            <a:ext cx="2659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ガムを買って消費税を払った</a:t>
            </a:r>
          </a:p>
        </p:txBody>
      </p:sp>
      <p:pic>
        <p:nvPicPr>
          <p:cNvPr id="819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4343400"/>
            <a:ext cx="17541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5"/>
          <p:cNvGrpSpPr>
            <a:grpSpLocks/>
          </p:cNvGrpSpPr>
          <p:nvPr/>
        </p:nvGrpSpPr>
        <p:grpSpPr bwMode="auto">
          <a:xfrm>
            <a:off x="1042988" y="2636838"/>
            <a:ext cx="2087562" cy="1690687"/>
            <a:chOff x="703" y="2523"/>
            <a:chExt cx="1315" cy="1065"/>
          </a:xfrm>
        </p:grpSpPr>
        <p:pic>
          <p:nvPicPr>
            <p:cNvPr id="821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 y="2523"/>
              <a:ext cx="1315"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Text Box 24"/>
            <p:cNvSpPr txBox="1">
              <a:spLocks noChangeArrowheads="1"/>
            </p:cNvSpPr>
            <p:nvPr/>
          </p:nvSpPr>
          <p:spPr bwMode="auto">
            <a:xfrm>
              <a:off x="930" y="2713"/>
              <a:ext cx="895"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大事なお金</a:t>
              </a:r>
            </a:p>
            <a:p>
              <a:pPr eaLnBrk="1" hangingPunct="1">
                <a:spcBef>
                  <a:spcPct val="0"/>
                </a:spcBef>
                <a:buFontTx/>
                <a:buNone/>
              </a:pPr>
              <a:r>
                <a:rPr lang="ja-JP" altLang="en-US" sz="1500">
                  <a:ea typeface="HGPｺﾞｼｯｸE" panose="020B0900000000000000" pitchFamily="50" charset="-128"/>
                </a:rPr>
                <a:t>だからできれば</a:t>
              </a:r>
            </a:p>
            <a:p>
              <a:pPr eaLnBrk="1" hangingPunct="1">
                <a:spcBef>
                  <a:spcPct val="0"/>
                </a:spcBef>
                <a:buFontTx/>
                <a:buNone/>
              </a:pPr>
              <a:r>
                <a:rPr lang="ja-JP" altLang="en-US" sz="1500">
                  <a:ea typeface="HGPｺﾞｼｯｸE" panose="020B0900000000000000" pitchFamily="50" charset="-128"/>
                </a:rPr>
                <a:t>払いたくないな</a:t>
              </a:r>
            </a:p>
          </p:txBody>
        </p:sp>
      </p:grpSp>
      <p:pic>
        <p:nvPicPr>
          <p:cNvPr id="8198"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4581525"/>
            <a:ext cx="1389063"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8"/>
          <p:cNvGrpSpPr>
            <a:grpSpLocks/>
          </p:cNvGrpSpPr>
          <p:nvPr/>
        </p:nvGrpSpPr>
        <p:grpSpPr bwMode="auto">
          <a:xfrm>
            <a:off x="3132138" y="3200400"/>
            <a:ext cx="2524125" cy="1524000"/>
            <a:chOff x="1973" y="2931"/>
            <a:chExt cx="1590" cy="960"/>
          </a:xfrm>
        </p:grpSpPr>
        <p:pic>
          <p:nvPicPr>
            <p:cNvPr id="8208"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 y="2931"/>
              <a:ext cx="159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 Box 27"/>
            <p:cNvSpPr txBox="1">
              <a:spLocks noChangeArrowheads="1"/>
            </p:cNvSpPr>
            <p:nvPr/>
          </p:nvSpPr>
          <p:spPr bwMode="auto">
            <a:xfrm>
              <a:off x="2277" y="3129"/>
              <a:ext cx="105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税がなくなると</a:t>
              </a:r>
            </a:p>
            <a:p>
              <a:pPr eaLnBrk="1" hangingPunct="1">
                <a:spcBef>
                  <a:spcPct val="0"/>
                </a:spcBef>
                <a:buFontTx/>
                <a:buNone/>
              </a:pPr>
              <a:r>
                <a:rPr lang="ja-JP" altLang="en-US" sz="1500">
                  <a:ea typeface="HGPｺﾞｼｯｸE" panose="020B0900000000000000" pitchFamily="50" charset="-128"/>
                </a:rPr>
                <a:t>どうなるのだろう？</a:t>
              </a:r>
            </a:p>
          </p:txBody>
        </p:sp>
      </p:grpSp>
      <p:pic>
        <p:nvPicPr>
          <p:cNvPr id="820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508500"/>
            <a:ext cx="11969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7563" y="1700213"/>
            <a:ext cx="11493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651500" y="3000375"/>
            <a:ext cx="2990850" cy="1724025"/>
            <a:chOff x="3560" y="2795"/>
            <a:chExt cx="1884" cy="1086"/>
          </a:xfrm>
        </p:grpSpPr>
        <p:pic>
          <p:nvPicPr>
            <p:cNvPr id="8206"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0" y="2795"/>
              <a:ext cx="1884" cy="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 Box 30"/>
            <p:cNvSpPr txBox="1">
              <a:spLocks noChangeArrowheads="1"/>
            </p:cNvSpPr>
            <p:nvPr/>
          </p:nvSpPr>
          <p:spPr bwMode="auto">
            <a:xfrm>
              <a:off x="3833" y="3022"/>
              <a:ext cx="133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国や地方に納められた</a:t>
              </a:r>
            </a:p>
            <a:p>
              <a:pPr eaLnBrk="1" hangingPunct="1">
                <a:spcBef>
                  <a:spcPct val="0"/>
                </a:spcBef>
                <a:buFontTx/>
                <a:buNone/>
              </a:pPr>
              <a:r>
                <a:rPr lang="ja-JP" altLang="en-US" sz="1500">
                  <a:ea typeface="HGPｺﾞｼｯｸE" panose="020B0900000000000000" pitchFamily="50" charset="-128"/>
                </a:rPr>
                <a:t>税は何に</a:t>
              </a:r>
            </a:p>
            <a:p>
              <a:pPr eaLnBrk="1" hangingPunct="1">
                <a:spcBef>
                  <a:spcPct val="0"/>
                </a:spcBef>
                <a:buFontTx/>
                <a:buNone/>
              </a:pPr>
              <a:r>
                <a:rPr lang="ja-JP" altLang="en-US" sz="1500">
                  <a:ea typeface="HGPｺﾞｼｯｸE" panose="020B0900000000000000" pitchFamily="50" charset="-128"/>
                </a:rPr>
                <a:t>使われているんだろう？</a:t>
              </a:r>
            </a:p>
          </p:txBody>
        </p:sp>
      </p:grpSp>
      <p:grpSp>
        <p:nvGrpSpPr>
          <p:cNvPr id="8203" name="Group 38"/>
          <p:cNvGrpSpPr>
            <a:grpSpLocks/>
          </p:cNvGrpSpPr>
          <p:nvPr/>
        </p:nvGrpSpPr>
        <p:grpSpPr bwMode="auto">
          <a:xfrm>
            <a:off x="2627313" y="1665288"/>
            <a:ext cx="4654550" cy="1479550"/>
            <a:chOff x="1655" y="1049"/>
            <a:chExt cx="2932" cy="932"/>
          </a:xfrm>
        </p:grpSpPr>
        <p:pic>
          <p:nvPicPr>
            <p:cNvPr id="820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5" y="1049"/>
              <a:ext cx="2932"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 Box 37"/>
            <p:cNvSpPr txBox="1">
              <a:spLocks noChangeArrowheads="1"/>
            </p:cNvSpPr>
            <p:nvPr/>
          </p:nvSpPr>
          <p:spPr bwMode="auto">
            <a:xfrm>
              <a:off x="2148" y="1262"/>
              <a:ext cx="160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消費税のほかにもいろいろな</a:t>
              </a:r>
            </a:p>
            <a:p>
              <a:pPr eaLnBrk="1" hangingPunct="1">
                <a:spcBef>
                  <a:spcPct val="0"/>
                </a:spcBef>
                <a:buFontTx/>
                <a:buNone/>
              </a:pPr>
              <a:r>
                <a:rPr lang="ja-JP" altLang="en-US" sz="1500">
                  <a:ea typeface="HGPｺﾞｼｯｸE" panose="020B0900000000000000" pitchFamily="50" charset="-128"/>
                </a:rPr>
                <a:t>税があるけれど、なぜ、税を</a:t>
              </a:r>
            </a:p>
            <a:p>
              <a:pPr eaLnBrk="1" hangingPunct="1">
                <a:spcBef>
                  <a:spcPct val="0"/>
                </a:spcBef>
                <a:buFontTx/>
                <a:buNone/>
              </a:pPr>
              <a:r>
                <a:rPr lang="ja-JP" altLang="en-US" sz="1500">
                  <a:ea typeface="HGPｺﾞｼｯｸE" panose="020B0900000000000000" pitchFamily="50" charset="-128"/>
                </a:rPr>
                <a:t>納めないといけないのかな？</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78"/>
                                        </p:tgtEl>
                                        <p:attrNameLst>
                                          <p:attrName>style.visibility</p:attrName>
                                        </p:attrNameLst>
                                      </p:cBhvr>
                                      <p:to>
                                        <p:strVal val="visible"/>
                                      </p:to>
                                    </p:set>
                                    <p:anim calcmode="lin" valueType="num">
                                      <p:cBhvr>
                                        <p:cTn id="7" dur="500" fill="hold"/>
                                        <p:tgtEl>
                                          <p:spTgt spid="19478"/>
                                        </p:tgtEl>
                                        <p:attrNameLst>
                                          <p:attrName>ppt_w</p:attrName>
                                        </p:attrNameLst>
                                      </p:cBhvr>
                                      <p:tavLst>
                                        <p:tav tm="0">
                                          <p:val>
                                            <p:fltVal val="0"/>
                                          </p:val>
                                        </p:tav>
                                        <p:tav tm="100000">
                                          <p:val>
                                            <p:strVal val="#ppt_w"/>
                                          </p:val>
                                        </p:tav>
                                      </p:tavLst>
                                    </p:anim>
                                    <p:anim calcmode="lin" valueType="num">
                                      <p:cBhvr>
                                        <p:cTn id="8" dur="500" fill="hold"/>
                                        <p:tgtEl>
                                          <p:spTgt spid="1947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9"/>
          <p:cNvGrpSpPr>
            <a:grpSpLocks/>
          </p:cNvGrpSpPr>
          <p:nvPr/>
        </p:nvGrpSpPr>
        <p:grpSpPr bwMode="auto">
          <a:xfrm>
            <a:off x="0" y="0"/>
            <a:ext cx="9144000" cy="6858000"/>
            <a:chOff x="0" y="0"/>
            <a:chExt cx="5760" cy="4320"/>
          </a:xfrm>
        </p:grpSpPr>
        <p:pic>
          <p:nvPicPr>
            <p:cNvPr id="9233" name="Picture 10"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 Box 11"/>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税のこと④</a:t>
              </a:r>
            </a:p>
          </p:txBody>
        </p:sp>
      </p:grpSp>
      <p:pic>
        <p:nvPicPr>
          <p:cNvPr id="921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2852738"/>
            <a:ext cx="22510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5508625" y="1916113"/>
            <a:ext cx="2686050" cy="952500"/>
            <a:chOff x="1791" y="1207"/>
            <a:chExt cx="1692" cy="600"/>
          </a:xfrm>
        </p:grpSpPr>
        <p:pic>
          <p:nvPicPr>
            <p:cNvPr id="923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 y="1207"/>
              <a:ext cx="1692"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 Box 14"/>
            <p:cNvSpPr txBox="1">
              <a:spLocks noChangeArrowheads="1"/>
            </p:cNvSpPr>
            <p:nvPr/>
          </p:nvSpPr>
          <p:spPr bwMode="auto">
            <a:xfrm>
              <a:off x="2109" y="1323"/>
              <a:ext cx="10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身近なものって？</a:t>
              </a:r>
            </a:p>
          </p:txBody>
        </p:sp>
      </p:grpSp>
      <p:grpSp>
        <p:nvGrpSpPr>
          <p:cNvPr id="4" name="Group 18"/>
          <p:cNvGrpSpPr>
            <a:grpSpLocks/>
          </p:cNvGrpSpPr>
          <p:nvPr/>
        </p:nvGrpSpPr>
        <p:grpSpPr bwMode="auto">
          <a:xfrm>
            <a:off x="2195513" y="3711575"/>
            <a:ext cx="3771900" cy="1085850"/>
            <a:chOff x="1701" y="1570"/>
            <a:chExt cx="2376" cy="684"/>
          </a:xfrm>
        </p:grpSpPr>
        <p:pic>
          <p:nvPicPr>
            <p:cNvPr id="922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 y="1570"/>
              <a:ext cx="237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17"/>
            <p:cNvSpPr txBox="1">
              <a:spLocks noChangeArrowheads="1"/>
            </p:cNvSpPr>
            <p:nvPr/>
          </p:nvSpPr>
          <p:spPr bwMode="auto">
            <a:xfrm>
              <a:off x="2150" y="1723"/>
              <a:ext cx="118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税のこともっとくわしく</a:t>
              </a:r>
            </a:p>
            <a:p>
              <a:pPr eaLnBrk="1" hangingPunct="1">
                <a:spcBef>
                  <a:spcPct val="0"/>
                </a:spcBef>
                <a:buFontTx/>
                <a:buNone/>
              </a:pPr>
              <a:r>
                <a:rPr lang="ja-JP" altLang="en-US" sz="1500">
                  <a:ea typeface="HGPｺﾞｼｯｸE" panose="020B0900000000000000" pitchFamily="50" charset="-128"/>
                </a:rPr>
                <a:t>知りたいな</a:t>
              </a:r>
            </a:p>
          </p:txBody>
        </p:sp>
      </p:grpSp>
      <p:grpSp>
        <p:nvGrpSpPr>
          <p:cNvPr id="5" name="Group 21"/>
          <p:cNvGrpSpPr>
            <a:grpSpLocks/>
          </p:cNvGrpSpPr>
          <p:nvPr/>
        </p:nvGrpSpPr>
        <p:grpSpPr bwMode="auto">
          <a:xfrm>
            <a:off x="2484438" y="4537075"/>
            <a:ext cx="3381375" cy="1771650"/>
            <a:chOff x="295" y="2251"/>
            <a:chExt cx="2130" cy="1116"/>
          </a:xfrm>
        </p:grpSpPr>
        <p:pic>
          <p:nvPicPr>
            <p:cNvPr id="922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 y="2251"/>
              <a:ext cx="2130"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20"/>
            <p:cNvSpPr txBox="1">
              <a:spLocks noChangeArrowheads="1"/>
            </p:cNvSpPr>
            <p:nvPr/>
          </p:nvSpPr>
          <p:spPr bwMode="auto">
            <a:xfrm>
              <a:off x="725" y="2812"/>
              <a:ext cx="115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よーし、</a:t>
              </a:r>
            </a:p>
            <a:p>
              <a:pPr eaLnBrk="1" hangingPunct="1">
                <a:spcBef>
                  <a:spcPct val="0"/>
                </a:spcBef>
                <a:buFontTx/>
                <a:buNone/>
              </a:pPr>
              <a:r>
                <a:rPr lang="ja-JP" altLang="en-US" sz="1500">
                  <a:ea typeface="HGPｺﾞｼｯｸE" panose="020B0900000000000000" pitchFamily="50" charset="-128"/>
                </a:rPr>
                <a:t>みんなで調べるぞ！</a:t>
              </a:r>
            </a:p>
          </p:txBody>
        </p:sp>
      </p:grpSp>
      <p:grpSp>
        <p:nvGrpSpPr>
          <p:cNvPr id="9223" name="Group 24"/>
          <p:cNvGrpSpPr>
            <a:grpSpLocks/>
          </p:cNvGrpSpPr>
          <p:nvPr/>
        </p:nvGrpSpPr>
        <p:grpSpPr bwMode="auto">
          <a:xfrm>
            <a:off x="827088" y="1989138"/>
            <a:ext cx="3968750" cy="2305050"/>
            <a:chOff x="484" y="1247"/>
            <a:chExt cx="2764" cy="1548"/>
          </a:xfrm>
        </p:grpSpPr>
        <p:pic>
          <p:nvPicPr>
            <p:cNvPr id="9225"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 y="1247"/>
              <a:ext cx="276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23"/>
            <p:cNvSpPr txBox="1">
              <a:spLocks noChangeArrowheads="1"/>
            </p:cNvSpPr>
            <p:nvPr/>
          </p:nvSpPr>
          <p:spPr bwMode="auto">
            <a:xfrm>
              <a:off x="1077" y="1538"/>
              <a:ext cx="1856"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税はわたしたちにとって、</a:t>
              </a:r>
            </a:p>
            <a:p>
              <a:pPr eaLnBrk="1" hangingPunct="1">
                <a:spcBef>
                  <a:spcPct val="0"/>
                </a:spcBef>
                <a:buFontTx/>
                <a:buNone/>
              </a:pPr>
              <a:r>
                <a:rPr lang="ja-JP" altLang="en-US" sz="1500">
                  <a:ea typeface="HGPｺﾞｼｯｸE" panose="020B0900000000000000" pitchFamily="50" charset="-128"/>
                </a:rPr>
                <a:t>とても身近なものなんだよ</a:t>
              </a:r>
            </a:p>
          </p:txBody>
        </p:sp>
      </p:grpSp>
      <p:pic>
        <p:nvPicPr>
          <p:cNvPr id="9224"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13" y="4338638"/>
            <a:ext cx="1533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4"/>
          <p:cNvGrpSpPr>
            <a:grpSpLocks/>
          </p:cNvGrpSpPr>
          <p:nvPr/>
        </p:nvGrpSpPr>
        <p:grpSpPr bwMode="auto">
          <a:xfrm>
            <a:off x="0" y="-4763"/>
            <a:ext cx="9158288" cy="6856413"/>
            <a:chOff x="0" y="-3"/>
            <a:chExt cx="5769" cy="4319"/>
          </a:xfrm>
        </p:grpSpPr>
        <p:pic>
          <p:nvPicPr>
            <p:cNvPr id="1025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576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 Box 19"/>
            <p:cNvSpPr txBox="1">
              <a:spLocks noChangeArrowheads="1"/>
            </p:cNvSpPr>
            <p:nvPr/>
          </p:nvSpPr>
          <p:spPr bwMode="auto">
            <a:xfrm>
              <a:off x="567" y="71"/>
              <a:ext cx="40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ea typeface="HGPｺﾞｼｯｸE" panose="020B0900000000000000" pitchFamily="50" charset="-128"/>
                </a:rPr>
                <a:t>税って何に使われているの？</a:t>
              </a:r>
            </a:p>
          </p:txBody>
        </p:sp>
        <p:pic>
          <p:nvPicPr>
            <p:cNvPr id="10255"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1997"/>
              <a:ext cx="876" cy="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 y="1525"/>
              <a:ext cx="810"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 y="2115"/>
              <a:ext cx="600" cy="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103"/>
              <a:ext cx="51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9" name="Group 40"/>
            <p:cNvGrpSpPr>
              <a:grpSpLocks/>
            </p:cNvGrpSpPr>
            <p:nvPr/>
          </p:nvGrpSpPr>
          <p:grpSpPr bwMode="auto">
            <a:xfrm>
              <a:off x="1595" y="436"/>
              <a:ext cx="4165" cy="576"/>
              <a:chOff x="1595" y="436"/>
              <a:chExt cx="4165" cy="576"/>
            </a:xfrm>
          </p:grpSpPr>
          <p:sp>
            <p:nvSpPr>
              <p:cNvPr id="10263" name="Text Box 34"/>
              <p:cNvSpPr txBox="1">
                <a:spLocks noChangeArrowheads="1"/>
              </p:cNvSpPr>
              <p:nvPr/>
            </p:nvSpPr>
            <p:spPr bwMode="auto">
              <a:xfrm>
                <a:off x="1595" y="482"/>
                <a:ext cx="4165"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400"/>
                  </a:spcAft>
                  <a:buFontTx/>
                  <a:buNone/>
                </a:pPr>
                <a:r>
                  <a:rPr lang="ja-JP" altLang="en-US" sz="1400">
                    <a:ea typeface="HGPｺﾞｼｯｸE" panose="020B0900000000000000" pitchFamily="50" charset="-128"/>
                  </a:rPr>
                  <a:t>みなさんがいつも遊ぶ公園や本を読む図書館など、多くの人が使う施設を公共施設と</a:t>
                </a:r>
              </a:p>
              <a:p>
                <a:pPr eaLnBrk="1" hangingPunct="1">
                  <a:spcBef>
                    <a:spcPct val="0"/>
                  </a:spcBef>
                  <a:spcAft>
                    <a:spcPts val="400"/>
                  </a:spcAft>
                  <a:buFontTx/>
                  <a:buNone/>
                </a:pPr>
                <a:r>
                  <a:rPr lang="ja-JP" altLang="en-US" sz="1400">
                    <a:ea typeface="HGPｺﾞｼｯｸE" panose="020B0900000000000000" pitchFamily="50" charset="-128"/>
                  </a:rPr>
                  <a:t>いいます。公共施設には国やそれぞれの地方（都道府県や市（区）町村）の税がたくさ</a:t>
                </a:r>
                <a:endParaRPr lang="en-US" altLang="ja-JP" sz="1400">
                  <a:ea typeface="HGPｺﾞｼｯｸE" panose="020B0900000000000000" pitchFamily="50" charset="-128"/>
                </a:endParaRPr>
              </a:p>
              <a:p>
                <a:pPr eaLnBrk="1" hangingPunct="1">
                  <a:spcBef>
                    <a:spcPct val="0"/>
                  </a:spcBef>
                  <a:spcAft>
                    <a:spcPts val="400"/>
                  </a:spcAft>
                  <a:buFontTx/>
                  <a:buNone/>
                </a:pPr>
                <a:r>
                  <a:rPr lang="ja-JP" altLang="en-US" sz="1400">
                    <a:ea typeface="HGPｺﾞｼｯｸE" panose="020B0900000000000000" pitchFamily="50" charset="-128"/>
                  </a:rPr>
                  <a:t>ん使われています。</a:t>
                </a:r>
              </a:p>
            </p:txBody>
          </p:sp>
          <p:sp>
            <p:nvSpPr>
              <p:cNvPr id="10264" name="Text Box 36"/>
              <p:cNvSpPr txBox="1">
                <a:spLocks noChangeArrowheads="1"/>
              </p:cNvSpPr>
              <p:nvPr/>
            </p:nvSpPr>
            <p:spPr bwMode="auto">
              <a:xfrm>
                <a:off x="4740" y="43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sp>
            <p:nvSpPr>
              <p:cNvPr id="10265" name="Text Box 37"/>
              <p:cNvSpPr txBox="1">
                <a:spLocks noChangeArrowheads="1"/>
              </p:cNvSpPr>
              <p:nvPr/>
            </p:nvSpPr>
            <p:spPr bwMode="auto">
              <a:xfrm>
                <a:off x="5284" y="43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sp>
            <p:nvSpPr>
              <p:cNvPr id="10266" name="Text Box 38"/>
              <p:cNvSpPr txBox="1">
                <a:spLocks noChangeArrowheads="1"/>
              </p:cNvSpPr>
              <p:nvPr/>
            </p:nvSpPr>
            <p:spPr bwMode="auto">
              <a:xfrm>
                <a:off x="2336" y="572"/>
                <a:ext cx="29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0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grpSp>
        <p:grpSp>
          <p:nvGrpSpPr>
            <p:cNvPr id="10260" name="Group 41"/>
            <p:cNvGrpSpPr>
              <a:grpSpLocks/>
            </p:cNvGrpSpPr>
            <p:nvPr/>
          </p:nvGrpSpPr>
          <p:grpSpPr bwMode="auto">
            <a:xfrm>
              <a:off x="657" y="936"/>
              <a:ext cx="3130" cy="419"/>
              <a:chOff x="657" y="936"/>
              <a:chExt cx="3130" cy="419"/>
            </a:xfrm>
          </p:grpSpPr>
          <p:sp>
            <p:nvSpPr>
              <p:cNvPr id="10261" name="Text Box 35"/>
              <p:cNvSpPr txBox="1">
                <a:spLocks noChangeArrowheads="1"/>
              </p:cNvSpPr>
              <p:nvPr/>
            </p:nvSpPr>
            <p:spPr bwMode="auto">
              <a:xfrm>
                <a:off x="657" y="981"/>
                <a:ext cx="3130"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みなさんが住んでいる町にも、いろいろな公共施設があります。</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400">
                    <a:ea typeface="HGPｺﾞｼｯｸE" panose="020B0900000000000000" pitchFamily="50" charset="-128"/>
                  </a:rPr>
                  <a:t>どんなものがあるか探してみましょう。</a:t>
                </a:r>
              </a:p>
            </p:txBody>
          </p:sp>
          <p:sp>
            <p:nvSpPr>
              <p:cNvPr id="10262" name="Text Box 39"/>
              <p:cNvSpPr txBox="1">
                <a:spLocks noChangeArrowheads="1"/>
              </p:cNvSpPr>
              <p:nvPr/>
            </p:nvSpPr>
            <p:spPr bwMode="auto">
              <a:xfrm>
                <a:off x="2835" y="93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grpSp>
      </p:grpSp>
      <p:sp>
        <p:nvSpPr>
          <p:cNvPr id="10243" name="Text Box 31"/>
          <p:cNvSpPr txBox="1">
            <a:spLocks noChangeArrowheads="1"/>
          </p:cNvSpPr>
          <p:nvPr/>
        </p:nvSpPr>
        <p:spPr bwMode="auto">
          <a:xfrm>
            <a:off x="1042988" y="779463"/>
            <a:ext cx="1490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chemeClr val="bg1"/>
                </a:solidFill>
                <a:ea typeface="HGPｺﾞｼｯｸE" panose="020B0900000000000000" pitchFamily="50" charset="-128"/>
              </a:rPr>
              <a:t>税とのかかわり</a:t>
            </a:r>
          </a:p>
        </p:txBody>
      </p:sp>
      <p:grpSp>
        <p:nvGrpSpPr>
          <p:cNvPr id="5" name="Group 24"/>
          <p:cNvGrpSpPr>
            <a:grpSpLocks/>
          </p:cNvGrpSpPr>
          <p:nvPr/>
        </p:nvGrpSpPr>
        <p:grpSpPr bwMode="auto">
          <a:xfrm>
            <a:off x="250825" y="2081213"/>
            <a:ext cx="1655763" cy="1131887"/>
            <a:chOff x="1156" y="1234"/>
            <a:chExt cx="1043" cy="713"/>
          </a:xfrm>
        </p:grpSpPr>
        <p:pic>
          <p:nvPicPr>
            <p:cNvPr id="10251"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6" y="1234"/>
              <a:ext cx="1043"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22"/>
            <p:cNvSpPr txBox="1">
              <a:spLocks noChangeArrowheads="1"/>
            </p:cNvSpPr>
            <p:nvPr/>
          </p:nvSpPr>
          <p:spPr bwMode="auto">
            <a:xfrm>
              <a:off x="1156" y="1374"/>
              <a:ext cx="93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警察署に消防署・・・</a:t>
              </a:r>
            </a:p>
            <a:p>
              <a:pPr eaLnBrk="1" hangingPunct="1">
                <a:spcBef>
                  <a:spcPct val="0"/>
                </a:spcBef>
                <a:buFontTx/>
                <a:buNone/>
              </a:pPr>
              <a:r>
                <a:rPr lang="ja-JP" altLang="en-US" sz="1200">
                  <a:ea typeface="HGPｺﾞｼｯｸE" panose="020B0900000000000000" pitchFamily="50" charset="-128"/>
                </a:rPr>
                <a:t>いっぱいあるね</a:t>
              </a:r>
            </a:p>
          </p:txBody>
        </p:sp>
      </p:grpSp>
      <p:grpSp>
        <p:nvGrpSpPr>
          <p:cNvPr id="6" name="Group 27"/>
          <p:cNvGrpSpPr>
            <a:grpSpLocks/>
          </p:cNvGrpSpPr>
          <p:nvPr/>
        </p:nvGrpSpPr>
        <p:grpSpPr bwMode="auto">
          <a:xfrm>
            <a:off x="5795963" y="1341438"/>
            <a:ext cx="1563687" cy="1295400"/>
            <a:chOff x="2699" y="981"/>
            <a:chExt cx="985" cy="816"/>
          </a:xfrm>
        </p:grpSpPr>
        <p:pic>
          <p:nvPicPr>
            <p:cNvPr id="1024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 y="981"/>
              <a:ext cx="985"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26"/>
            <p:cNvSpPr txBox="1">
              <a:spLocks noChangeArrowheads="1"/>
            </p:cNvSpPr>
            <p:nvPr/>
          </p:nvSpPr>
          <p:spPr bwMode="auto">
            <a:xfrm>
              <a:off x="2786" y="1122"/>
              <a:ext cx="86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ぼくたちの</a:t>
              </a:r>
            </a:p>
            <a:p>
              <a:pPr eaLnBrk="1" hangingPunct="1">
                <a:spcBef>
                  <a:spcPct val="0"/>
                </a:spcBef>
                <a:buFontTx/>
                <a:buNone/>
              </a:pPr>
              <a:r>
                <a:rPr lang="ja-JP" altLang="en-US" sz="1200">
                  <a:ea typeface="HGPｺﾞｼｯｸE" panose="020B0900000000000000" pitchFamily="50" charset="-128"/>
                </a:rPr>
                <a:t>小学校も公共施設</a:t>
              </a:r>
            </a:p>
            <a:p>
              <a:pPr eaLnBrk="1" hangingPunct="1">
                <a:spcBef>
                  <a:spcPct val="0"/>
                </a:spcBef>
                <a:buFontTx/>
                <a:buNone/>
              </a:pPr>
              <a:r>
                <a:rPr lang="ja-JP" altLang="en-US" sz="1200">
                  <a:ea typeface="HGPｺﾞｼｯｸE" panose="020B0900000000000000" pitchFamily="50" charset="-128"/>
                </a:rPr>
                <a:t>なんだね</a:t>
              </a:r>
            </a:p>
          </p:txBody>
        </p:sp>
      </p:grpSp>
      <p:grpSp>
        <p:nvGrpSpPr>
          <p:cNvPr id="7" name="Group 30"/>
          <p:cNvGrpSpPr>
            <a:grpSpLocks/>
          </p:cNvGrpSpPr>
          <p:nvPr/>
        </p:nvGrpSpPr>
        <p:grpSpPr bwMode="auto">
          <a:xfrm>
            <a:off x="7062788" y="2065338"/>
            <a:ext cx="1397000" cy="1363662"/>
            <a:chOff x="2971" y="2254"/>
            <a:chExt cx="880" cy="859"/>
          </a:xfrm>
        </p:grpSpPr>
        <p:pic>
          <p:nvPicPr>
            <p:cNvPr id="10247"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 y="2254"/>
              <a:ext cx="880"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29"/>
            <p:cNvSpPr txBox="1">
              <a:spLocks noChangeArrowheads="1"/>
            </p:cNvSpPr>
            <p:nvPr/>
          </p:nvSpPr>
          <p:spPr bwMode="auto">
            <a:xfrm>
              <a:off x="3070" y="2413"/>
              <a:ext cx="76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道路や信号も</a:t>
              </a:r>
            </a:p>
            <a:p>
              <a:pPr eaLnBrk="1" hangingPunct="1">
                <a:spcBef>
                  <a:spcPct val="0"/>
                </a:spcBef>
                <a:buFontTx/>
                <a:buNone/>
              </a:pPr>
              <a:r>
                <a:rPr lang="ja-JP" altLang="en-US" sz="1200">
                  <a:ea typeface="HGPｺﾞｼｯｸE" panose="020B0900000000000000" pitchFamily="50" charset="-128"/>
                </a:rPr>
                <a:t>みんなのお金で</a:t>
              </a:r>
            </a:p>
            <a:p>
              <a:pPr eaLnBrk="1" hangingPunct="1">
                <a:spcBef>
                  <a:spcPct val="0"/>
                </a:spcBef>
                <a:buFontTx/>
                <a:buNone/>
              </a:pPr>
              <a:r>
                <a:rPr lang="ja-JP" altLang="en-US" sz="1200">
                  <a:ea typeface="HGPｺﾞｼｯｸE" panose="020B0900000000000000" pitchFamily="50" charset="-128"/>
                </a:rPr>
                <a:t>つくった</a:t>
              </a:r>
            </a:p>
            <a:p>
              <a:pPr eaLnBrk="1" hangingPunct="1">
                <a:spcBef>
                  <a:spcPct val="0"/>
                </a:spcBef>
                <a:buFontTx/>
                <a:buNone/>
              </a:pPr>
              <a:r>
                <a:rPr lang="ja-JP" altLang="en-US" sz="1200">
                  <a:ea typeface="HGPｺﾞｼｯｸE" panose="020B0900000000000000" pitchFamily="50" charset="-128"/>
                </a:rPr>
                <a:t>ものなんだね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7"/>
          <p:cNvGrpSpPr>
            <a:grpSpLocks/>
          </p:cNvGrpSpPr>
          <p:nvPr/>
        </p:nvGrpSpPr>
        <p:grpSpPr bwMode="auto">
          <a:xfrm>
            <a:off x="0" y="0"/>
            <a:ext cx="9144000" cy="6826250"/>
            <a:chOff x="0" y="0"/>
            <a:chExt cx="5760" cy="4300"/>
          </a:xfrm>
        </p:grpSpPr>
        <p:pic>
          <p:nvPicPr>
            <p:cNvPr id="1127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975" y="73"/>
              <a:ext cx="384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税ってどう役立っているの？①</a:t>
              </a:r>
            </a:p>
          </p:txBody>
        </p:sp>
        <p:sp>
          <p:nvSpPr>
            <p:cNvPr id="11275" name="Text Box 10"/>
            <p:cNvSpPr txBox="1">
              <a:spLocks noChangeArrowheads="1"/>
            </p:cNvSpPr>
            <p:nvPr/>
          </p:nvSpPr>
          <p:spPr bwMode="auto">
            <a:xfrm>
              <a:off x="1050" y="884"/>
              <a:ext cx="1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ea typeface="HGPｺﾞｼｯｸE" panose="020B0900000000000000" pitchFamily="50" charset="-128"/>
                </a:rPr>
                <a:t>くらしに役立つ税</a:t>
              </a:r>
            </a:p>
          </p:txBody>
        </p:sp>
        <p:sp>
          <p:nvSpPr>
            <p:cNvPr id="11276" name="Text Box 20"/>
            <p:cNvSpPr txBox="1">
              <a:spLocks noChangeArrowheads="1"/>
            </p:cNvSpPr>
            <p:nvPr/>
          </p:nvSpPr>
          <p:spPr bwMode="auto">
            <a:xfrm>
              <a:off x="539" y="1638"/>
              <a:ext cx="2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ea typeface="HGPｺﾞｼｯｸE" panose="020B0900000000000000" pitchFamily="50" charset="-128"/>
                </a:rPr>
                <a:t>わたしたちの安全を守るために</a:t>
              </a:r>
            </a:p>
          </p:txBody>
        </p:sp>
        <p:pic>
          <p:nvPicPr>
            <p:cNvPr id="1127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164"/>
              <a:ext cx="870"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 y="2432"/>
              <a:ext cx="76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9" name="Group 15"/>
            <p:cNvGrpSpPr>
              <a:grpSpLocks/>
            </p:cNvGrpSpPr>
            <p:nvPr/>
          </p:nvGrpSpPr>
          <p:grpSpPr bwMode="auto">
            <a:xfrm>
              <a:off x="1066" y="890"/>
              <a:ext cx="4581" cy="726"/>
              <a:chOff x="1066" y="890"/>
              <a:chExt cx="4581" cy="726"/>
            </a:xfrm>
          </p:grpSpPr>
          <p:sp>
            <p:nvSpPr>
              <p:cNvPr id="11280" name="Text Box 12"/>
              <p:cNvSpPr txBox="1">
                <a:spLocks noChangeArrowheads="1"/>
              </p:cNvSpPr>
              <p:nvPr/>
            </p:nvSpPr>
            <p:spPr bwMode="auto">
              <a:xfrm>
                <a:off x="2386" y="890"/>
                <a:ext cx="3261"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eaLnBrk="1" hangingPunct="1">
                  <a:spcBef>
                    <a:spcPct val="0"/>
                  </a:spcBef>
                  <a:buFontTx/>
                  <a:buNone/>
                </a:pPr>
                <a:r>
                  <a:rPr lang="ja-JP" altLang="en-US" sz="1600" dirty="0">
                    <a:ea typeface="HGPｺﾞｼｯｸE" panose="020B0900000000000000" pitchFamily="50" charset="-128"/>
                  </a:rPr>
                  <a:t>税は、わたしたちみんなが、平等で安全に楽しくくらしてい</a:t>
                </a:r>
              </a:p>
              <a:p>
                <a:pPr algn="dist" eaLnBrk="1" hangingPunct="1">
                  <a:spcBef>
                    <a:spcPct val="0"/>
                  </a:spcBef>
                  <a:buFontTx/>
                  <a:buNone/>
                </a:pPr>
                <a:endParaRPr lang="ja-JP" altLang="en-US" sz="300" dirty="0">
                  <a:ea typeface="HGPｺﾞｼｯｸE" panose="020B0900000000000000" pitchFamily="50" charset="-128"/>
                </a:endParaRPr>
              </a:p>
              <a:p>
                <a:pPr algn="dist" eaLnBrk="1" hangingPunct="1">
                  <a:spcBef>
                    <a:spcPct val="0"/>
                  </a:spcBef>
                  <a:buFontTx/>
                  <a:buNone/>
                </a:pPr>
                <a:r>
                  <a:rPr lang="ja-JP" altLang="en-US" sz="1600" dirty="0">
                    <a:ea typeface="HGPｺﾞｼｯｸE" panose="020B0900000000000000" pitchFamily="50" charset="-128"/>
                  </a:rPr>
                  <a:t>くために、公共施設以外にもいろいろなかたちで使われて</a:t>
                </a:r>
              </a:p>
            </p:txBody>
          </p:sp>
          <p:sp>
            <p:nvSpPr>
              <p:cNvPr id="11281" name="Text Box 13"/>
              <p:cNvSpPr txBox="1">
                <a:spLocks noChangeArrowheads="1"/>
              </p:cNvSpPr>
              <p:nvPr/>
            </p:nvSpPr>
            <p:spPr bwMode="auto">
              <a:xfrm>
                <a:off x="1066" y="1250"/>
                <a:ext cx="458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います。税がみなさんの身近なところで、どんなふうに役立てられているか、考えてみましょう。</a:t>
                </a:r>
              </a:p>
            </p:txBody>
          </p:sp>
          <p:sp>
            <p:nvSpPr>
              <p:cNvPr id="11282" name="Text Box 14"/>
              <p:cNvSpPr txBox="1">
                <a:spLocks noChangeArrowheads="1"/>
              </p:cNvSpPr>
              <p:nvPr/>
            </p:nvSpPr>
            <p:spPr bwMode="auto">
              <a:xfrm>
                <a:off x="3215" y="102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t>しせつ</a:t>
                </a:r>
              </a:p>
            </p:txBody>
          </p:sp>
        </p:grpSp>
      </p:gr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068638"/>
            <a:ext cx="26924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659188"/>
            <a:ext cx="25654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2175" y="2924175"/>
            <a:ext cx="2678113"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9"/>
          <p:cNvGrpSpPr>
            <a:grpSpLocks/>
          </p:cNvGrpSpPr>
          <p:nvPr/>
        </p:nvGrpSpPr>
        <p:grpSpPr bwMode="auto">
          <a:xfrm>
            <a:off x="7380288" y="2573338"/>
            <a:ext cx="1703387" cy="1360487"/>
            <a:chOff x="4649" y="2392"/>
            <a:chExt cx="1073" cy="857"/>
          </a:xfrm>
        </p:grpSpPr>
        <p:pic>
          <p:nvPicPr>
            <p:cNvPr id="1127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392"/>
              <a:ext cx="1073"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18"/>
            <p:cNvSpPr txBox="1">
              <a:spLocks noChangeArrowheads="1"/>
            </p:cNvSpPr>
            <p:nvPr/>
          </p:nvSpPr>
          <p:spPr bwMode="auto">
            <a:xfrm>
              <a:off x="4740" y="2523"/>
              <a:ext cx="900"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税は、みんなの</a:t>
              </a:r>
            </a:p>
            <a:p>
              <a:pPr eaLnBrk="1" hangingPunct="1">
                <a:spcBef>
                  <a:spcPct val="0"/>
                </a:spcBef>
                <a:buFontTx/>
                <a:buNone/>
              </a:pPr>
              <a:r>
                <a:rPr lang="ja-JP" altLang="en-US" sz="1500">
                  <a:ea typeface="HGPｺﾞｼｯｸE" panose="020B0900000000000000" pitchFamily="50" charset="-128"/>
                </a:rPr>
                <a:t>生活を守って</a:t>
              </a:r>
            </a:p>
            <a:p>
              <a:pPr eaLnBrk="1" hangingPunct="1">
                <a:spcBef>
                  <a:spcPct val="0"/>
                </a:spcBef>
                <a:buFontTx/>
                <a:buNone/>
              </a:pPr>
              <a:r>
                <a:rPr lang="ja-JP" altLang="en-US" sz="1500">
                  <a:ea typeface="HGPｺﾞｼｯｸE" panose="020B0900000000000000" pitchFamily="50" charset="-128"/>
                </a:rPr>
                <a:t>くれているのね</a:t>
              </a:r>
            </a:p>
          </p:txBody>
        </p:sp>
      </p:grpSp>
      <p:sp>
        <p:nvSpPr>
          <p:cNvPr id="19" name="テキスト ボックス 18">
            <a:extLst>
              <a:ext uri="{FF2B5EF4-FFF2-40B4-BE49-F238E27FC236}">
                <a16:creationId xmlns:a16="http://schemas.microsoft.com/office/drawing/2014/main" id="{78749DDC-508A-4B90-A13C-B62842A1B8F2}"/>
              </a:ext>
            </a:extLst>
          </p:cNvPr>
          <p:cNvSpPr txBox="1"/>
          <p:nvPr/>
        </p:nvSpPr>
        <p:spPr>
          <a:xfrm>
            <a:off x="6701535" y="692696"/>
            <a:ext cx="3024380" cy="400110"/>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東京書籍　</a:t>
            </a:r>
            <a:r>
              <a:rPr lang="en-US" altLang="ja-JP" sz="1000" dirty="0">
                <a:solidFill>
                  <a:schemeClr val="bg1"/>
                </a:solidFill>
                <a:latin typeface="HGPｺﾞｼｯｸE" panose="020B0900000000000000" pitchFamily="50" charset="-128"/>
                <a:ea typeface="HGPｺﾞｼｯｸE" panose="020B0900000000000000" pitchFamily="50" charset="-128"/>
              </a:rPr>
              <a:t>P42</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46</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51</a:t>
            </a:r>
          </a:p>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教育出版　</a:t>
            </a:r>
            <a:r>
              <a:rPr lang="en-US" altLang="ja-JP" sz="1000" dirty="0">
                <a:solidFill>
                  <a:schemeClr val="bg1"/>
                </a:solidFill>
                <a:latin typeface="HGPｺﾞｼｯｸE" panose="020B0900000000000000" pitchFamily="50" charset="-128"/>
                <a:ea typeface="HGPｺﾞｼｯｸE" panose="020B0900000000000000" pitchFamily="50" charset="-128"/>
              </a:rPr>
              <a:t>P30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31</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55</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58</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strVal val="4*#ppt_w"/>
                                          </p:val>
                                        </p:tav>
                                        <p:tav tm="100000">
                                          <p:val>
                                            <p:strVal val="#ppt_w"/>
                                          </p:val>
                                        </p:tav>
                                      </p:tavLst>
                                    </p:anim>
                                    <p:anim calcmode="lin" valueType="num">
                                      <p:cBhvr>
                                        <p:cTn id="8" dur="500" fill="hold"/>
                                        <p:tgtEl>
                                          <p:spTgt spid="3075"/>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500" fill="hold"/>
                                        <p:tgtEl>
                                          <p:spTgt spid="3076"/>
                                        </p:tgtEl>
                                        <p:attrNameLst>
                                          <p:attrName>ppt_w</p:attrName>
                                        </p:attrNameLst>
                                      </p:cBhvr>
                                      <p:tavLst>
                                        <p:tav tm="0">
                                          <p:val>
                                            <p:strVal val="4*#ppt_w"/>
                                          </p:val>
                                        </p:tav>
                                        <p:tav tm="100000">
                                          <p:val>
                                            <p:strVal val="#ppt_w"/>
                                          </p:val>
                                        </p:tav>
                                      </p:tavLst>
                                    </p:anim>
                                    <p:anim calcmode="lin" valueType="num">
                                      <p:cBhvr>
                                        <p:cTn id="14" dur="500" fill="hold"/>
                                        <p:tgtEl>
                                          <p:spTgt spid="3076"/>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p:cTn id="19" dur="500" fill="hold"/>
                                        <p:tgtEl>
                                          <p:spTgt spid="3077"/>
                                        </p:tgtEl>
                                        <p:attrNameLst>
                                          <p:attrName>ppt_w</p:attrName>
                                        </p:attrNameLst>
                                      </p:cBhvr>
                                      <p:tavLst>
                                        <p:tav tm="0">
                                          <p:val>
                                            <p:strVal val="4*#ppt_w"/>
                                          </p:val>
                                        </p:tav>
                                        <p:tav tm="100000">
                                          <p:val>
                                            <p:strVal val="#ppt_w"/>
                                          </p:val>
                                        </p:tav>
                                      </p:tavLst>
                                    </p:anim>
                                    <p:anim calcmode="lin" valueType="num">
                                      <p:cBhvr>
                                        <p:cTn id="20" dur="500" fill="hold"/>
                                        <p:tgtEl>
                                          <p:spTgt spid="3077"/>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8"/>
          <p:cNvGrpSpPr>
            <a:grpSpLocks/>
          </p:cNvGrpSpPr>
          <p:nvPr/>
        </p:nvGrpSpPr>
        <p:grpSpPr bwMode="auto">
          <a:xfrm>
            <a:off x="0" y="1588"/>
            <a:ext cx="9144000" cy="6856412"/>
            <a:chOff x="0" y="1"/>
            <a:chExt cx="5760" cy="4319"/>
          </a:xfrm>
        </p:grpSpPr>
        <p:pic>
          <p:nvPicPr>
            <p:cNvPr id="12297" name="Picture 15" descr="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760"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0"/>
            <p:cNvSpPr>
              <a:spLocks noChangeArrowheads="1"/>
            </p:cNvSpPr>
            <p:nvPr/>
          </p:nvSpPr>
          <p:spPr bwMode="auto">
            <a:xfrm>
              <a:off x="1111" y="123"/>
              <a:ext cx="384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税ってどう役立っているの？②</a:t>
              </a:r>
            </a:p>
          </p:txBody>
        </p:sp>
        <p:sp>
          <p:nvSpPr>
            <p:cNvPr id="12299" name="Text Box 11"/>
            <p:cNvSpPr txBox="1">
              <a:spLocks noChangeArrowheads="1"/>
            </p:cNvSpPr>
            <p:nvPr/>
          </p:nvSpPr>
          <p:spPr bwMode="auto">
            <a:xfrm>
              <a:off x="514" y="1661"/>
              <a:ext cx="26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ea typeface="HGPｺﾞｼｯｸE" panose="020B0900000000000000" pitchFamily="50" charset="-128"/>
                </a:rPr>
                <a:t>わたしたちの健康や生活を守るために</a:t>
              </a:r>
            </a:p>
          </p:txBody>
        </p:sp>
        <p:pic>
          <p:nvPicPr>
            <p:cNvPr id="1230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 y="2205"/>
              <a:ext cx="675"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068638"/>
            <a:ext cx="192563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38" y="3402013"/>
            <a:ext cx="16764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068638"/>
            <a:ext cx="237172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7092950" y="1760538"/>
            <a:ext cx="1835150" cy="1524000"/>
            <a:chOff x="4513" y="2107"/>
            <a:chExt cx="1156" cy="960"/>
          </a:xfrm>
        </p:grpSpPr>
        <p:pic>
          <p:nvPicPr>
            <p:cNvPr id="1229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 y="2107"/>
              <a:ext cx="115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4"/>
            <p:cNvSpPr txBox="1">
              <a:spLocks noChangeArrowheads="1"/>
            </p:cNvSpPr>
            <p:nvPr/>
          </p:nvSpPr>
          <p:spPr bwMode="auto">
            <a:xfrm>
              <a:off x="4589" y="2251"/>
              <a:ext cx="967"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税って、いろんな</a:t>
              </a:r>
            </a:p>
            <a:p>
              <a:pPr eaLnBrk="1" hangingPunct="1">
                <a:spcBef>
                  <a:spcPct val="0"/>
                </a:spcBef>
                <a:buFontTx/>
                <a:buNone/>
              </a:pPr>
              <a:r>
                <a:rPr lang="ja-JP" altLang="en-US" sz="1500">
                  <a:ea typeface="HGPｺﾞｼｯｸE" panose="020B0900000000000000" pitchFamily="50" charset="-128"/>
                </a:rPr>
                <a:t>ところで役立って</a:t>
              </a:r>
            </a:p>
            <a:p>
              <a:pPr eaLnBrk="1" hangingPunct="1">
                <a:spcBef>
                  <a:spcPct val="0"/>
                </a:spcBef>
                <a:buFontTx/>
                <a:buNone/>
              </a:pPr>
              <a:r>
                <a:rPr lang="ja-JP" altLang="en-US" sz="1500">
                  <a:ea typeface="HGPｺﾞｼｯｸE" panose="020B0900000000000000" pitchFamily="50" charset="-128"/>
                </a:rPr>
                <a:t>いるんだね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fill="hold"/>
                                        <p:tgtEl>
                                          <p:spTgt spid="22533"/>
                                        </p:tgtEl>
                                        <p:attrNameLst>
                                          <p:attrName>ppt_w</p:attrName>
                                        </p:attrNameLst>
                                      </p:cBhvr>
                                      <p:tavLst>
                                        <p:tav tm="0">
                                          <p:val>
                                            <p:strVal val="4*#ppt_w"/>
                                          </p:val>
                                        </p:tav>
                                        <p:tav tm="100000">
                                          <p:val>
                                            <p:strVal val="#ppt_w"/>
                                          </p:val>
                                        </p:tav>
                                      </p:tavLst>
                                    </p:anim>
                                    <p:anim calcmode="lin" valueType="num">
                                      <p:cBhvr>
                                        <p:cTn id="8" dur="500" fill="hold"/>
                                        <p:tgtEl>
                                          <p:spTgt spid="22533"/>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p:cTn id="13" dur="500" fill="hold"/>
                                        <p:tgtEl>
                                          <p:spTgt spid="22534"/>
                                        </p:tgtEl>
                                        <p:attrNameLst>
                                          <p:attrName>ppt_w</p:attrName>
                                        </p:attrNameLst>
                                      </p:cBhvr>
                                      <p:tavLst>
                                        <p:tav tm="0">
                                          <p:val>
                                            <p:strVal val="4*#ppt_w"/>
                                          </p:val>
                                        </p:tav>
                                        <p:tav tm="100000">
                                          <p:val>
                                            <p:strVal val="#ppt_w"/>
                                          </p:val>
                                        </p:tav>
                                      </p:tavLst>
                                    </p:anim>
                                    <p:anim calcmode="lin" valueType="num">
                                      <p:cBhvr>
                                        <p:cTn id="14" dur="500" fill="hold"/>
                                        <p:tgtEl>
                                          <p:spTgt spid="22534"/>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p:cTn id="19" dur="500" fill="hold"/>
                                        <p:tgtEl>
                                          <p:spTgt spid="22535"/>
                                        </p:tgtEl>
                                        <p:attrNameLst>
                                          <p:attrName>ppt_w</p:attrName>
                                        </p:attrNameLst>
                                      </p:cBhvr>
                                      <p:tavLst>
                                        <p:tav tm="0">
                                          <p:val>
                                            <p:strVal val="4*#ppt_w"/>
                                          </p:val>
                                        </p:tav>
                                        <p:tav tm="100000">
                                          <p:val>
                                            <p:strVal val="#ppt_w"/>
                                          </p:val>
                                        </p:tav>
                                      </p:tavLst>
                                    </p:anim>
                                    <p:anim calcmode="lin" valueType="num">
                                      <p:cBhvr>
                                        <p:cTn id="20" dur="500" fill="hold"/>
                                        <p:tgtEl>
                                          <p:spTgt spid="22535"/>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7"/>
          <p:cNvGrpSpPr>
            <a:grpSpLocks/>
          </p:cNvGrpSpPr>
          <p:nvPr/>
        </p:nvGrpSpPr>
        <p:grpSpPr bwMode="auto">
          <a:xfrm>
            <a:off x="0" y="0"/>
            <a:ext cx="9144000" cy="6858000"/>
            <a:chOff x="0" y="0"/>
            <a:chExt cx="5760" cy="4320"/>
          </a:xfrm>
        </p:grpSpPr>
        <p:pic>
          <p:nvPicPr>
            <p:cNvPr id="13321" name="Picture 15" descr="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angle 10"/>
            <p:cNvSpPr>
              <a:spLocks noChangeArrowheads="1"/>
            </p:cNvSpPr>
            <p:nvPr/>
          </p:nvSpPr>
          <p:spPr bwMode="auto">
            <a:xfrm>
              <a:off x="1111" y="123"/>
              <a:ext cx="384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税ってどう役立っているの？③</a:t>
              </a:r>
            </a:p>
          </p:txBody>
        </p:sp>
        <p:sp>
          <p:nvSpPr>
            <p:cNvPr id="13323" name="Text Box 11"/>
            <p:cNvSpPr txBox="1">
              <a:spLocks noChangeArrowheads="1"/>
            </p:cNvSpPr>
            <p:nvPr/>
          </p:nvSpPr>
          <p:spPr bwMode="auto">
            <a:xfrm>
              <a:off x="497" y="1661"/>
              <a:ext cx="31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ea typeface="HGPｺﾞｼｯｸE" panose="020B0900000000000000" pitchFamily="50" charset="-128"/>
                </a:rPr>
                <a:t>わたしたちが平等に教育を受けられるために</a:t>
              </a:r>
            </a:p>
          </p:txBody>
        </p:sp>
        <p:pic>
          <p:nvPicPr>
            <p:cNvPr id="133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 y="2205"/>
              <a:ext cx="782"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141663"/>
            <a:ext cx="270351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357563"/>
            <a:ext cx="15795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492375"/>
            <a:ext cx="183197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7345363" y="1916113"/>
            <a:ext cx="1763712" cy="1663700"/>
            <a:chOff x="3787" y="799"/>
            <a:chExt cx="1111" cy="1048"/>
          </a:xfrm>
        </p:grpSpPr>
        <p:pic>
          <p:nvPicPr>
            <p:cNvPr id="1331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7" y="799"/>
              <a:ext cx="1111"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14"/>
            <p:cNvSpPr txBox="1">
              <a:spLocks noChangeArrowheads="1"/>
            </p:cNvSpPr>
            <p:nvPr/>
          </p:nvSpPr>
          <p:spPr bwMode="auto">
            <a:xfrm>
              <a:off x="3878" y="982"/>
              <a:ext cx="92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みんなで学校に</a:t>
              </a:r>
            </a:p>
            <a:p>
              <a:pPr eaLnBrk="1" hangingPunct="1">
                <a:spcBef>
                  <a:spcPct val="0"/>
                </a:spcBef>
                <a:buFontTx/>
                <a:buNone/>
              </a:pPr>
              <a:r>
                <a:rPr lang="ja-JP" altLang="en-US" sz="1500">
                  <a:ea typeface="HGPｺﾞｼｯｸE" panose="020B0900000000000000" pitchFamily="50" charset="-128"/>
                </a:rPr>
                <a:t>行けるのも、</a:t>
              </a:r>
            </a:p>
            <a:p>
              <a:pPr eaLnBrk="1" hangingPunct="1">
                <a:spcBef>
                  <a:spcPct val="0"/>
                </a:spcBef>
                <a:buFontTx/>
                <a:buNone/>
              </a:pPr>
              <a:r>
                <a:rPr lang="ja-JP" altLang="en-US" sz="1500">
                  <a:ea typeface="HGPｺﾞｼｯｸE" panose="020B0900000000000000" pitchFamily="50" charset="-128"/>
                </a:rPr>
                <a:t>税のおかげ</a:t>
              </a:r>
            </a:p>
            <a:p>
              <a:pPr eaLnBrk="1" hangingPunct="1">
                <a:spcBef>
                  <a:spcPct val="0"/>
                </a:spcBef>
                <a:buFontTx/>
                <a:buNone/>
              </a:pPr>
              <a:r>
                <a:rPr lang="ja-JP" altLang="en-US" sz="1500">
                  <a:ea typeface="HGPｺﾞｼｯｸE" panose="020B0900000000000000" pitchFamily="50" charset="-128"/>
                </a:rPr>
                <a:t>なんだね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ppt_w</p:attrName>
                                        </p:attrNameLst>
                                      </p:cBhvr>
                                      <p:tavLst>
                                        <p:tav tm="0">
                                          <p:val>
                                            <p:strVal val="4*#ppt_w"/>
                                          </p:val>
                                        </p:tav>
                                        <p:tav tm="100000">
                                          <p:val>
                                            <p:strVal val="#ppt_w"/>
                                          </p:val>
                                        </p:tav>
                                      </p:tavLst>
                                    </p:anim>
                                    <p:anim calcmode="lin" valueType="num">
                                      <p:cBhvr>
                                        <p:cTn id="8" dur="500" fill="hold"/>
                                        <p:tgtEl>
                                          <p:spTgt spid="23557"/>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p:cTn id="13" dur="500" fill="hold"/>
                                        <p:tgtEl>
                                          <p:spTgt spid="23558"/>
                                        </p:tgtEl>
                                        <p:attrNameLst>
                                          <p:attrName>ppt_w</p:attrName>
                                        </p:attrNameLst>
                                      </p:cBhvr>
                                      <p:tavLst>
                                        <p:tav tm="0">
                                          <p:val>
                                            <p:strVal val="4*#ppt_w"/>
                                          </p:val>
                                        </p:tav>
                                        <p:tav tm="100000">
                                          <p:val>
                                            <p:strVal val="#ppt_w"/>
                                          </p:val>
                                        </p:tav>
                                      </p:tavLst>
                                    </p:anim>
                                    <p:anim calcmode="lin" valueType="num">
                                      <p:cBhvr>
                                        <p:cTn id="14" dur="500" fill="hold"/>
                                        <p:tgtEl>
                                          <p:spTgt spid="23558"/>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p:cTn id="19" dur="500" fill="hold"/>
                                        <p:tgtEl>
                                          <p:spTgt spid="23559"/>
                                        </p:tgtEl>
                                        <p:attrNameLst>
                                          <p:attrName>ppt_w</p:attrName>
                                        </p:attrNameLst>
                                      </p:cBhvr>
                                      <p:tavLst>
                                        <p:tav tm="0">
                                          <p:val>
                                            <p:strVal val="4*#ppt_w"/>
                                          </p:val>
                                        </p:tav>
                                        <p:tav tm="100000">
                                          <p:val>
                                            <p:strVal val="#ppt_w"/>
                                          </p:val>
                                        </p:tav>
                                      </p:tavLst>
                                    </p:anim>
                                    <p:anim calcmode="lin" valueType="num">
                                      <p:cBhvr>
                                        <p:cTn id="20" dur="500" fill="hold"/>
                                        <p:tgtEl>
                                          <p:spTgt spid="23559"/>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2201</Words>
  <Application>Microsoft Office PowerPoint</Application>
  <PresentationFormat>画面に合わせる (4:3)</PresentationFormat>
  <Paragraphs>331</Paragraphs>
  <Slides>20</Slides>
  <Notes>5</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32" baseType="lpstr">
      <vt:lpstr>HGPｺﾞｼｯｸE</vt:lpstr>
      <vt:lpstr>HGP創英角ｺﾞｼｯｸUB</vt:lpstr>
      <vt:lpstr>HGSｺﾞｼｯｸM</vt:lpstr>
      <vt:lpstr>HGPｺﾞｼｯｸM</vt:lpstr>
      <vt:lpstr>HG丸ｺﾞｼｯｸM-PRO</vt:lpstr>
      <vt:lpstr>ＭＳ Ｐゴシック</vt:lpstr>
      <vt:lpstr>Calibri</vt:lpstr>
      <vt:lpstr>HGｺﾞｼｯｸE</vt:lpstr>
      <vt:lpstr>Arial</vt:lpstr>
      <vt:lpstr>ＭＳ ゴシック</vt:lpstr>
      <vt:lpstr>標準デザイン</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2014-06-11T01:49:37Z</dcterms:created>
  <dcterms:modified xsi:type="dcterms:W3CDTF">2026-04-20T02:51:02Z</dcterms:modified>
</cp:coreProperties>
</file>