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lsx" ContentType="application/vnd.openxmlformats-officedocument.spreadsheetml.sheet"/>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3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commentAuthors.xml" ContentType="application/vnd.openxmlformats-officedocument.presentationml.commentAuthors+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olors1.xml" ContentType="application/vnd.ms-office.chartcolor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7.xml" ContentType="application/vnd.openxmlformats-officedocument.presentationml.tags+xml"/>
  <Override PartName="/ppt/tags/tag8.xml" ContentType="application/vnd.openxmlformats-officedocument.presentationml.tags+xml"/>
  <Override PartName="/ppt/tags/tag6.xml" ContentType="application/vnd.openxmlformats-officedocument.presentationml.tags+xml"/>
  <Override PartName="/ppt/tags/tag5.xml" ContentType="application/vnd.openxmlformats-officedocument.presentationml.tags+xml"/>
  <Override PartName="/ppt/tags/tag14.xml" ContentType="application/vnd.openxmlformats-officedocument.presentationml.tags+xml"/>
  <Override PartName="/ppt/tags/tag9.xml" ContentType="application/vnd.openxmlformats-officedocument.presentationml.tags+xml"/>
  <Override PartName="/ppt/tags/tag15.xml" ContentType="application/vnd.openxmlformats-officedocument.presentationml.tags+xml"/>
  <Override PartName="/ppt/tags/tag13.xml" ContentType="application/vnd.openxmlformats-officedocument.presentationml.tags+xml"/>
  <Override PartName="/ppt/tags/tag10.xml" ContentType="application/vnd.openxmlformats-officedocument.presentationml.tags+xml"/>
  <Override PartName="/ppt/tags/tag4.xml" ContentType="application/vnd.openxmlformats-officedocument.presentationml.tags+xml"/>
  <Override PartName="/ppt/tags/tag12.xml" ContentType="application/vnd.openxmlformats-officedocument.presentationml.tags+xml"/>
  <Override PartName="/ppt/tags/tag11.xml" ContentType="application/vnd.openxmlformats-officedocument.presentationml.tag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 id="2147483660" r:id="rId5"/>
    <p:sldMasterId id="2147483672" r:id="rId6"/>
    <p:sldMasterId id="2147483684" r:id="rId7"/>
    <p:sldMasterId id="2147483691" r:id="rId8"/>
  </p:sldMasterIdLst>
  <p:notesMasterIdLst>
    <p:notesMasterId r:id="rId32"/>
  </p:notesMasterIdLst>
  <p:handoutMasterIdLst>
    <p:handoutMasterId r:id="rId33"/>
  </p:handoutMasterIdLst>
  <p:sldIdLst>
    <p:sldId id="340" r:id="rId9"/>
    <p:sldId id="274" r:id="rId10"/>
    <p:sldId id="344" r:id="rId11"/>
    <p:sldId id="346" r:id="rId12"/>
    <p:sldId id="361" r:id="rId13"/>
    <p:sldId id="1174" r:id="rId14"/>
    <p:sldId id="1175" r:id="rId15"/>
    <p:sldId id="303" r:id="rId16"/>
    <p:sldId id="1192" r:id="rId17"/>
    <p:sldId id="316" r:id="rId18"/>
    <p:sldId id="308" r:id="rId19"/>
    <p:sldId id="307" r:id="rId20"/>
    <p:sldId id="311" r:id="rId21"/>
    <p:sldId id="358" r:id="rId22"/>
    <p:sldId id="326" r:id="rId23"/>
    <p:sldId id="349" r:id="rId24"/>
    <p:sldId id="360" r:id="rId25"/>
    <p:sldId id="331" r:id="rId26"/>
    <p:sldId id="351" r:id="rId27"/>
    <p:sldId id="317" r:id="rId28"/>
    <p:sldId id="355" r:id="rId29"/>
    <p:sldId id="359" r:id="rId30"/>
    <p:sldId id="1190" r:id="rId31"/>
  </p:sldIdLst>
  <p:sldSz cx="9144000" cy="6858000" type="screen4x3"/>
  <p:notesSz cx="9939338" cy="6807200"/>
  <p:defaultTextStyle>
    <a:defPPr>
      <a:defRPr lang="ja-JP"/>
    </a:defPPr>
    <a:lvl1pPr algn="l" rtl="0" eaLnBrk="0" fontAlgn="base" hangingPunct="0">
      <a:spcBef>
        <a:spcPct val="0"/>
      </a:spcBef>
      <a:spcAft>
        <a:spcPct val="0"/>
      </a:spcAft>
      <a:defRPr kumimoji="1" sz="2400" kern="1200">
        <a:solidFill>
          <a:schemeClr val="tx1"/>
        </a:solidFill>
        <a:latin typeface="Times" panose="02020603050405020304" pitchFamily="18" charset="0"/>
        <a:ea typeface="Osaka" charset="-128"/>
        <a:cs typeface="+mn-cs"/>
      </a:defRPr>
    </a:lvl1pPr>
    <a:lvl2pPr marL="457200" algn="l" rtl="0" eaLnBrk="0" fontAlgn="base" hangingPunct="0">
      <a:spcBef>
        <a:spcPct val="0"/>
      </a:spcBef>
      <a:spcAft>
        <a:spcPct val="0"/>
      </a:spcAft>
      <a:defRPr kumimoji="1" sz="2400" kern="1200">
        <a:solidFill>
          <a:schemeClr val="tx1"/>
        </a:solidFill>
        <a:latin typeface="Times" panose="02020603050405020304" pitchFamily="18" charset="0"/>
        <a:ea typeface="Osaka" charset="-128"/>
        <a:cs typeface="+mn-cs"/>
      </a:defRPr>
    </a:lvl2pPr>
    <a:lvl3pPr marL="914400" algn="l" rtl="0" eaLnBrk="0" fontAlgn="base" hangingPunct="0">
      <a:spcBef>
        <a:spcPct val="0"/>
      </a:spcBef>
      <a:spcAft>
        <a:spcPct val="0"/>
      </a:spcAft>
      <a:defRPr kumimoji="1" sz="2400" kern="1200">
        <a:solidFill>
          <a:schemeClr val="tx1"/>
        </a:solidFill>
        <a:latin typeface="Times" panose="02020603050405020304" pitchFamily="18" charset="0"/>
        <a:ea typeface="Osaka" charset="-128"/>
        <a:cs typeface="+mn-cs"/>
      </a:defRPr>
    </a:lvl3pPr>
    <a:lvl4pPr marL="1371600" algn="l" rtl="0" eaLnBrk="0" fontAlgn="base" hangingPunct="0">
      <a:spcBef>
        <a:spcPct val="0"/>
      </a:spcBef>
      <a:spcAft>
        <a:spcPct val="0"/>
      </a:spcAft>
      <a:defRPr kumimoji="1" sz="2400" kern="1200">
        <a:solidFill>
          <a:schemeClr val="tx1"/>
        </a:solidFill>
        <a:latin typeface="Times" panose="02020603050405020304" pitchFamily="18" charset="0"/>
        <a:ea typeface="Osaka" charset="-128"/>
        <a:cs typeface="+mn-cs"/>
      </a:defRPr>
    </a:lvl4pPr>
    <a:lvl5pPr marL="1828800" algn="l" rtl="0" eaLnBrk="0" fontAlgn="base" hangingPunct="0">
      <a:spcBef>
        <a:spcPct val="0"/>
      </a:spcBef>
      <a:spcAft>
        <a:spcPct val="0"/>
      </a:spcAft>
      <a:defRPr kumimoji="1" sz="2400" kern="1200">
        <a:solidFill>
          <a:schemeClr val="tx1"/>
        </a:solidFill>
        <a:latin typeface="Times" panose="02020603050405020304" pitchFamily="18" charset="0"/>
        <a:ea typeface="Osaka" charset="-128"/>
        <a:cs typeface="+mn-cs"/>
      </a:defRPr>
    </a:lvl5pPr>
    <a:lvl6pPr marL="2286000" algn="l" defTabSz="914400" rtl="0" eaLnBrk="1" latinLnBrk="0" hangingPunct="1">
      <a:defRPr kumimoji="1" sz="2400" kern="1200">
        <a:solidFill>
          <a:schemeClr val="tx1"/>
        </a:solidFill>
        <a:latin typeface="Times" panose="02020603050405020304" pitchFamily="18" charset="0"/>
        <a:ea typeface="Osaka" charset="-128"/>
        <a:cs typeface="+mn-cs"/>
      </a:defRPr>
    </a:lvl6pPr>
    <a:lvl7pPr marL="2743200" algn="l" defTabSz="914400" rtl="0" eaLnBrk="1" latinLnBrk="0" hangingPunct="1">
      <a:defRPr kumimoji="1" sz="2400" kern="1200">
        <a:solidFill>
          <a:schemeClr val="tx1"/>
        </a:solidFill>
        <a:latin typeface="Times" panose="02020603050405020304" pitchFamily="18" charset="0"/>
        <a:ea typeface="Osaka" charset="-128"/>
        <a:cs typeface="+mn-cs"/>
      </a:defRPr>
    </a:lvl7pPr>
    <a:lvl8pPr marL="3200400" algn="l" defTabSz="914400" rtl="0" eaLnBrk="1" latinLnBrk="0" hangingPunct="1">
      <a:defRPr kumimoji="1" sz="2400" kern="1200">
        <a:solidFill>
          <a:schemeClr val="tx1"/>
        </a:solidFill>
        <a:latin typeface="Times" panose="02020603050405020304" pitchFamily="18" charset="0"/>
        <a:ea typeface="Osaka" charset="-128"/>
        <a:cs typeface="+mn-cs"/>
      </a:defRPr>
    </a:lvl8pPr>
    <a:lvl9pPr marL="3657600" algn="l" defTabSz="914400" rtl="0" eaLnBrk="1" latinLnBrk="0" hangingPunct="1">
      <a:defRPr kumimoji="1" sz="2400" kern="1200">
        <a:solidFill>
          <a:schemeClr val="tx1"/>
        </a:solidFill>
        <a:latin typeface="Times" panose="02020603050405020304" pitchFamily="18" charset="0"/>
        <a:ea typeface="Osaka" charset="-128"/>
        <a:cs typeface="+mn-cs"/>
      </a:defRPr>
    </a:lvl9pPr>
  </p:defaultTextStyle>
  <p:extLst>
    <p:ext uri="{EFAFB233-063F-42B5-8137-9DF3F51BA10A}">
      <p15:sldGuideLst xmlns:p15="http://schemas.microsoft.com/office/powerpoint/2012/main">
        <p15:guide id="1" orient="horz" pos="2149">
          <p15:clr>
            <a:srgbClr val="A4A3A4"/>
          </p15:clr>
        </p15:guide>
        <p15:guide id="2" pos="2888">
          <p15:clr>
            <a:srgbClr val="A4A3A4"/>
          </p15:clr>
        </p15:guide>
      </p15:sldGuideLst>
    </p:ext>
    <p:ext uri="{2D200454-40CA-4A62-9FC3-DE9A4176ACB9}">
      <p15:notesGuideLst xmlns:p15="http://schemas.microsoft.com/office/powerpoint/2012/main">
        <p15:guide id="1" orient="horz" pos="2143" userDrawn="1">
          <p15:clr>
            <a:srgbClr val="A4A3A4"/>
          </p15:clr>
        </p15:guide>
        <p15:guide id="2" pos="313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1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a:srgbClr val="FF9966"/>
    <a:srgbClr val="FFCCCC"/>
    <a:srgbClr val="99CC00"/>
    <a:srgbClr val="DEBCDC"/>
    <a:srgbClr val="CC99FF"/>
    <a:srgbClr val="009E47"/>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91" autoAdjust="0"/>
    <p:restoredTop sz="99124" autoAdjust="0"/>
  </p:normalViewPr>
  <p:slideViewPr>
    <p:cSldViewPr snapToGrid="0">
      <p:cViewPr varScale="1">
        <p:scale>
          <a:sx n="65" d="100"/>
          <a:sy n="65" d="100"/>
        </p:scale>
        <p:origin x="1212" y="60"/>
      </p:cViewPr>
      <p:guideLst>
        <p:guide orient="horz" pos="2149"/>
        <p:guide pos="2888"/>
      </p:guideLst>
    </p:cSldViewPr>
  </p:slideViewPr>
  <p:outlineViewPr>
    <p:cViewPr>
      <p:scale>
        <a:sx n="20" d="100"/>
        <a:sy n="20"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7" d="100"/>
          <a:sy n="77" d="100"/>
        </p:scale>
        <p:origin x="-1704" y="-96"/>
      </p:cViewPr>
      <p:guideLst>
        <p:guide orient="horz" pos="2143"/>
        <p:guide pos="313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customXml" Target="../customXml/item4.xml"/><Relationship Id="rId21" Type="http://schemas.openxmlformats.org/officeDocument/2006/relationships/slide" Target="slides/slide13.xml"/><Relationship Id="rId34"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6AE2FE"/>
              </a:solidFill>
              <a:ln w="19050">
                <a:solidFill>
                  <a:schemeClr val="lt1"/>
                </a:solidFill>
              </a:ln>
              <a:effectLst/>
            </c:spPr>
            <c:extLst>
              <c:ext xmlns:c16="http://schemas.microsoft.com/office/drawing/2014/chart" uri="{C3380CC4-5D6E-409C-BE32-E72D297353CC}">
                <c16:uniqueId val="{00000001-7AC8-426E-B74A-827D8D346AF5}"/>
              </c:ext>
            </c:extLst>
          </c:dPt>
          <c:dPt>
            <c:idx val="1"/>
            <c:bubble3D val="0"/>
            <c:spPr>
              <a:solidFill>
                <a:srgbClr val="EEC92E"/>
              </a:solidFill>
              <a:ln w="19050">
                <a:solidFill>
                  <a:schemeClr val="lt1"/>
                </a:solidFill>
              </a:ln>
              <a:effectLst/>
            </c:spPr>
            <c:extLst>
              <c:ext xmlns:c16="http://schemas.microsoft.com/office/drawing/2014/chart" uri="{C3380CC4-5D6E-409C-BE32-E72D297353CC}">
                <c16:uniqueId val="{00000003-7AC8-426E-B74A-827D8D346AF5}"/>
              </c:ext>
            </c:extLst>
          </c:dPt>
          <c:dPt>
            <c:idx val="2"/>
            <c:bubble3D val="0"/>
            <c:spPr>
              <a:solidFill>
                <a:srgbClr val="FFCCCC"/>
              </a:solidFill>
              <a:ln w="19050">
                <a:solidFill>
                  <a:schemeClr val="lt1"/>
                </a:solidFill>
              </a:ln>
              <a:effectLst/>
            </c:spPr>
            <c:extLst>
              <c:ext xmlns:c16="http://schemas.microsoft.com/office/drawing/2014/chart" uri="{C3380CC4-5D6E-409C-BE32-E72D297353CC}">
                <c16:uniqueId val="{00000005-7AC8-426E-B74A-827D8D346AF5}"/>
              </c:ext>
            </c:extLst>
          </c:dPt>
          <c:dPt>
            <c:idx val="3"/>
            <c:bubble3D val="0"/>
            <c:spPr>
              <a:solidFill>
                <a:srgbClr val="FF9966"/>
              </a:solidFill>
              <a:ln w="19050">
                <a:solidFill>
                  <a:schemeClr val="lt1"/>
                </a:solidFill>
              </a:ln>
              <a:effectLst/>
            </c:spPr>
            <c:extLst>
              <c:ext xmlns:c16="http://schemas.microsoft.com/office/drawing/2014/chart" uri="{C3380CC4-5D6E-409C-BE32-E72D297353CC}">
                <c16:uniqueId val="{00000007-7AC8-426E-B74A-827D8D346AF5}"/>
              </c:ext>
            </c:extLst>
          </c:dPt>
          <c:dPt>
            <c:idx val="4"/>
            <c:bubble3D val="0"/>
            <c:spPr>
              <a:solidFill>
                <a:srgbClr val="A79CD8"/>
              </a:solidFill>
              <a:ln w="19050">
                <a:solidFill>
                  <a:schemeClr val="lt1"/>
                </a:solidFill>
              </a:ln>
              <a:effectLst/>
            </c:spPr>
            <c:extLst>
              <c:ext xmlns:c16="http://schemas.microsoft.com/office/drawing/2014/chart" uri="{C3380CC4-5D6E-409C-BE32-E72D297353CC}">
                <c16:uniqueId val="{00000009-7AC8-426E-B74A-827D8D346AF5}"/>
              </c:ext>
            </c:extLst>
          </c:dPt>
          <c:dPt>
            <c:idx val="5"/>
            <c:bubble3D val="0"/>
            <c:spPr>
              <a:solidFill>
                <a:srgbClr val="C0C0C0"/>
              </a:solidFill>
              <a:ln w="19050">
                <a:solidFill>
                  <a:schemeClr val="lt1"/>
                </a:solidFill>
              </a:ln>
              <a:effectLst/>
            </c:spPr>
            <c:extLst>
              <c:ext xmlns:c16="http://schemas.microsoft.com/office/drawing/2014/chart" uri="{C3380CC4-5D6E-409C-BE32-E72D297353CC}">
                <c16:uniqueId val="{0000000B-7AC8-426E-B74A-827D8D346AF5}"/>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7AC8-426E-B74A-827D8D346AF5}"/>
              </c:ext>
            </c:extLst>
          </c:dPt>
          <c:val>
            <c:numRef>
              <c:f>Sheet1!$B$2:$B$8</c:f>
              <c:numCache>
                <c:formatCode>General</c:formatCode>
                <c:ptCount val="7"/>
                <c:pt idx="0">
                  <c:v>21.4</c:v>
                </c:pt>
                <c:pt idx="1">
                  <c:v>21</c:v>
                </c:pt>
                <c:pt idx="2">
                  <c:v>10.4</c:v>
                </c:pt>
                <c:pt idx="3">
                  <c:v>3.6</c:v>
                </c:pt>
                <c:pt idx="4">
                  <c:v>26.1</c:v>
                </c:pt>
                <c:pt idx="5">
                  <c:v>17.5</c:v>
                </c:pt>
                <c:pt idx="6">
                  <c:v>0</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歳入</c:v>
                      </c:pt>
                    </c:strCache>
                  </c:strRef>
                </c15:tx>
              </c15:filteredSeriesTitle>
            </c:ext>
            <c:ext xmlns:c15="http://schemas.microsoft.com/office/drawing/2012/chart" uri="{02D57815-91ED-43cb-92C2-25804820EDAC}">
              <c15:filteredCategoryTitle>
                <c15:cat>
                  <c:strRef>
                    <c:extLst>
                      <c:ext uri="{02D57815-91ED-43cb-92C2-25804820EDAC}">
                        <c15:formulaRef>
                          <c15:sqref>Sheet1!$A$2:$A$8</c15:sqref>
                        </c15:formulaRef>
                      </c:ext>
                    </c:extLst>
                    <c:strCache>
                      <c:ptCount val="7"/>
                      <c:pt idx="0">
                        <c:v>地方税</c:v>
                      </c:pt>
                      <c:pt idx="1">
                        <c:v>地方譲与税</c:v>
                      </c:pt>
                      <c:pt idx="2">
                        <c:v>地方特例交付金</c:v>
                      </c:pt>
                      <c:pt idx="3">
                        <c:v>地方交付税</c:v>
                      </c:pt>
                      <c:pt idx="4">
                        <c:v>国庫支出金</c:v>
                      </c:pt>
                      <c:pt idx="5">
                        <c:v>地方債</c:v>
                      </c:pt>
                      <c:pt idx="6">
                        <c:v>その他</c:v>
                      </c:pt>
                    </c:strCache>
                  </c:strRef>
                </c15:cat>
              </c15:filteredCategoryTitle>
            </c:ext>
            <c:ext xmlns:c16="http://schemas.microsoft.com/office/drawing/2014/chart" uri="{C3380CC4-5D6E-409C-BE32-E72D297353CC}">
              <c16:uniqueId val="{0000000E-7AC8-426E-B74A-827D8D346AF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pieChart>
        <c:varyColors val="1"/>
        <c:ser>
          <c:idx val="0"/>
          <c:order val="0"/>
          <c:dPt>
            <c:idx val="0"/>
            <c:bubble3D val="0"/>
            <c:spPr>
              <a:solidFill>
                <a:srgbClr val="6AE2FE"/>
              </a:solidFill>
              <a:ln w="19050">
                <a:solidFill>
                  <a:schemeClr val="lt1"/>
                </a:solidFill>
              </a:ln>
              <a:effectLst/>
            </c:spPr>
            <c:extLst>
              <c:ext xmlns:c16="http://schemas.microsoft.com/office/drawing/2014/chart" uri="{C3380CC4-5D6E-409C-BE32-E72D297353CC}">
                <c16:uniqueId val="{00000001-9217-46B4-B589-27F26AE1A61D}"/>
              </c:ext>
            </c:extLst>
          </c:dPt>
          <c:dPt>
            <c:idx val="1"/>
            <c:bubble3D val="0"/>
            <c:spPr>
              <a:solidFill>
                <a:srgbClr val="EEC92E"/>
              </a:solidFill>
              <a:ln w="19050">
                <a:solidFill>
                  <a:schemeClr val="lt1"/>
                </a:solidFill>
              </a:ln>
              <a:effectLst/>
            </c:spPr>
            <c:extLst>
              <c:ext xmlns:c16="http://schemas.microsoft.com/office/drawing/2014/chart" uri="{C3380CC4-5D6E-409C-BE32-E72D297353CC}">
                <c16:uniqueId val="{00000003-9217-46B4-B589-27F26AE1A61D}"/>
              </c:ext>
            </c:extLst>
          </c:dPt>
          <c:dPt>
            <c:idx val="2"/>
            <c:bubble3D val="0"/>
            <c:spPr>
              <a:solidFill>
                <a:srgbClr val="FFCCCC"/>
              </a:solidFill>
              <a:ln w="19050">
                <a:solidFill>
                  <a:schemeClr val="lt1"/>
                </a:solidFill>
              </a:ln>
              <a:effectLst/>
            </c:spPr>
            <c:extLst>
              <c:ext xmlns:c16="http://schemas.microsoft.com/office/drawing/2014/chart" uri="{C3380CC4-5D6E-409C-BE32-E72D297353CC}">
                <c16:uniqueId val="{00000005-9217-46B4-B589-27F26AE1A61D}"/>
              </c:ext>
            </c:extLst>
          </c:dPt>
          <c:dPt>
            <c:idx val="3"/>
            <c:bubble3D val="0"/>
            <c:spPr>
              <a:solidFill>
                <a:srgbClr val="FF9966"/>
              </a:solidFill>
              <a:ln w="19050">
                <a:solidFill>
                  <a:schemeClr val="lt1"/>
                </a:solidFill>
              </a:ln>
              <a:effectLst/>
            </c:spPr>
            <c:extLst>
              <c:ext xmlns:c16="http://schemas.microsoft.com/office/drawing/2014/chart" uri="{C3380CC4-5D6E-409C-BE32-E72D297353CC}">
                <c16:uniqueId val="{00000007-9217-46B4-B589-27F26AE1A61D}"/>
              </c:ext>
            </c:extLst>
          </c:dPt>
          <c:dPt>
            <c:idx val="4"/>
            <c:bubble3D val="0"/>
            <c:spPr>
              <a:solidFill>
                <a:srgbClr val="A79CD8"/>
              </a:solidFill>
              <a:ln w="19050">
                <a:solidFill>
                  <a:schemeClr val="lt1"/>
                </a:solidFill>
              </a:ln>
              <a:effectLst/>
            </c:spPr>
            <c:extLst>
              <c:ext xmlns:c16="http://schemas.microsoft.com/office/drawing/2014/chart" uri="{C3380CC4-5D6E-409C-BE32-E72D297353CC}">
                <c16:uniqueId val="{00000009-9217-46B4-B589-27F26AE1A61D}"/>
              </c:ext>
            </c:extLst>
          </c:dPt>
          <c:dPt>
            <c:idx val="5"/>
            <c:bubble3D val="0"/>
            <c:spPr>
              <a:solidFill>
                <a:srgbClr val="C0C0C0"/>
              </a:solidFill>
              <a:ln w="19050">
                <a:solidFill>
                  <a:schemeClr val="lt1"/>
                </a:solidFill>
              </a:ln>
              <a:effectLst/>
            </c:spPr>
            <c:extLst>
              <c:ext xmlns:c16="http://schemas.microsoft.com/office/drawing/2014/chart" uri="{C3380CC4-5D6E-409C-BE32-E72D297353CC}">
                <c16:uniqueId val="{0000000B-9217-46B4-B589-27F26AE1A61D}"/>
              </c:ext>
            </c:extLst>
          </c:dPt>
          <c:dPt>
            <c:idx val="6"/>
            <c:bubble3D val="0"/>
            <c:spPr>
              <a:solidFill>
                <a:srgbClr val="92D050"/>
              </a:solidFill>
              <a:ln w="19050">
                <a:solidFill>
                  <a:schemeClr val="lt1"/>
                </a:solidFill>
              </a:ln>
              <a:effectLst/>
            </c:spPr>
            <c:extLst>
              <c:ext xmlns:c16="http://schemas.microsoft.com/office/drawing/2014/chart" uri="{C3380CC4-5D6E-409C-BE32-E72D297353CC}">
                <c16:uniqueId val="{0000000D-9217-46B4-B589-27F26AE1A61D}"/>
              </c:ext>
            </c:extLst>
          </c:dPt>
          <c:dPt>
            <c:idx val="7"/>
            <c:bubble3D val="0"/>
            <c:spPr>
              <a:solidFill>
                <a:schemeClr val="accent2">
                  <a:tint val="46000"/>
                </a:schemeClr>
              </a:solidFill>
              <a:ln w="19050">
                <a:solidFill>
                  <a:schemeClr val="lt1"/>
                </a:solidFill>
              </a:ln>
              <a:effectLst/>
            </c:spPr>
            <c:extLst>
              <c:ext xmlns:c16="http://schemas.microsoft.com/office/drawing/2014/chart" uri="{C3380CC4-5D6E-409C-BE32-E72D297353CC}">
                <c16:uniqueId val="{0000000F-9217-46B4-B589-27F26AE1A61D}"/>
              </c:ext>
            </c:extLst>
          </c:dPt>
          <c:val>
            <c:numRef>
              <c:f>Sheet1!$B$2:$B$9</c:f>
              <c:numCache>
                <c:formatCode>General</c:formatCode>
                <c:ptCount val="8"/>
                <c:pt idx="0">
                  <c:v>15.1</c:v>
                </c:pt>
                <c:pt idx="1">
                  <c:v>12.8</c:v>
                </c:pt>
                <c:pt idx="2">
                  <c:v>11.4</c:v>
                </c:pt>
                <c:pt idx="3">
                  <c:v>7.5</c:v>
                </c:pt>
                <c:pt idx="4">
                  <c:v>6.1</c:v>
                </c:pt>
                <c:pt idx="5">
                  <c:v>24.7</c:v>
                </c:pt>
                <c:pt idx="6">
                  <c:v>22.4</c:v>
                </c:pt>
                <c:pt idx="7">
                  <c:v>0</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歳出</c:v>
                      </c:pt>
                    </c:strCache>
                  </c:strRef>
                </c15:tx>
              </c15:filteredSeriesTitle>
            </c:ext>
            <c:ext xmlns:c15="http://schemas.microsoft.com/office/drawing/2012/chart" uri="{02D57815-91ED-43cb-92C2-25804820EDAC}">
              <c15:filteredCategoryTitle>
                <c15:cat>
                  <c:strRef>
                    <c:extLst>
                      <c:ext uri="{02D57815-91ED-43cb-92C2-25804820EDAC}">
                        <c15:formulaRef>
                          <c15:sqref>Sheet1!$A$2:$A$9</c15:sqref>
                        </c15:formulaRef>
                      </c:ext>
                    </c:extLst>
                    <c:strCache>
                      <c:ptCount val="8"/>
                      <c:pt idx="0">
                        <c:v>民生費</c:v>
                      </c:pt>
                      <c:pt idx="1">
                        <c:v>総務費</c:v>
                      </c:pt>
                      <c:pt idx="2">
                        <c:v>教育費</c:v>
                      </c:pt>
                      <c:pt idx="3">
                        <c:v>土木費</c:v>
                      </c:pt>
                      <c:pt idx="4">
                        <c:v>公債費</c:v>
                      </c:pt>
                      <c:pt idx="5">
                        <c:v>商工費</c:v>
                      </c:pt>
                      <c:pt idx="6">
                        <c:v>衛生費</c:v>
                      </c:pt>
                      <c:pt idx="7">
                        <c:v>その他</c:v>
                      </c:pt>
                    </c:strCache>
                  </c:strRef>
                </c15:cat>
              </c15:filteredCategoryTitle>
            </c:ext>
            <c:ext xmlns:c16="http://schemas.microsoft.com/office/drawing/2014/chart" uri="{C3380CC4-5D6E-409C-BE32-E72D297353CC}">
              <c16:uniqueId val="{00000010-9217-46B4-B589-27F26AE1A61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bwMode="auto">
          <a:xfrm>
            <a:off x="0" y="0"/>
            <a:ext cx="4309979" cy="340119"/>
          </a:xfrm>
          <a:prstGeom prst="rect">
            <a:avLst/>
          </a:prstGeom>
          <a:noFill/>
          <a:ln w="9525">
            <a:noFill/>
            <a:miter lim="800000"/>
            <a:headEnd/>
            <a:tailEnd/>
          </a:ln>
        </p:spPr>
        <p:txBody>
          <a:bodyPr vert="horz" wrap="square" lIns="92162" tIns="46084" rIns="92162" bIns="46084" numCol="1" anchor="t" anchorCtr="0" compatLnSpc="1">
            <a:prstTxWarp prst="textNoShape">
              <a:avLst/>
            </a:prstTxWarp>
          </a:bodyPr>
          <a:lstStyle>
            <a:lvl1pPr eaLnBrk="1" hangingPunct="1">
              <a:defRPr sz="1200">
                <a:latin typeface="Times" charset="0"/>
              </a:defRPr>
            </a:lvl1pPr>
          </a:lstStyle>
          <a:p>
            <a:pPr>
              <a:defRPr/>
            </a:pPr>
            <a:endParaRPr lang="ja-JP" altLang="en-US"/>
          </a:p>
        </p:txBody>
      </p:sp>
      <p:sp>
        <p:nvSpPr>
          <p:cNvPr id="3" name="日付プレースホルダ 2"/>
          <p:cNvSpPr>
            <a:spLocks noGrp="1"/>
          </p:cNvSpPr>
          <p:nvPr>
            <p:ph type="dt" sz="quarter" idx="1"/>
          </p:nvPr>
        </p:nvSpPr>
        <p:spPr bwMode="auto">
          <a:xfrm>
            <a:off x="5627760" y="0"/>
            <a:ext cx="4309978" cy="340119"/>
          </a:xfrm>
          <a:prstGeom prst="rect">
            <a:avLst/>
          </a:prstGeom>
          <a:noFill/>
          <a:ln w="9525">
            <a:noFill/>
            <a:miter lim="800000"/>
            <a:headEnd/>
            <a:tailEnd/>
          </a:ln>
        </p:spPr>
        <p:txBody>
          <a:bodyPr vert="horz" wrap="square" lIns="92162" tIns="46084" rIns="92162" bIns="46084" numCol="1" anchor="t" anchorCtr="0" compatLnSpc="1">
            <a:prstTxWarp prst="textNoShape">
              <a:avLst/>
            </a:prstTxWarp>
          </a:bodyPr>
          <a:lstStyle>
            <a:lvl1pPr algn="r" eaLnBrk="1" hangingPunct="1">
              <a:defRPr sz="1200">
                <a:latin typeface="Times" charset="0"/>
              </a:defRPr>
            </a:lvl1pPr>
          </a:lstStyle>
          <a:p>
            <a:pPr>
              <a:defRPr/>
            </a:pPr>
            <a:fld id="{8C955B56-B1F6-4DF6-9411-2DEBD0C19D66}" type="datetimeFigureOut">
              <a:rPr lang="ja-JP" altLang="en-US"/>
              <a:pPr>
                <a:defRPr/>
              </a:pPr>
              <a:t>2026/4/21</a:t>
            </a:fld>
            <a:endParaRPr lang="en-US" altLang="ja-JP"/>
          </a:p>
        </p:txBody>
      </p:sp>
      <p:sp>
        <p:nvSpPr>
          <p:cNvPr id="4" name="フッター プレースホルダ 3"/>
          <p:cNvSpPr>
            <a:spLocks noGrp="1"/>
          </p:cNvSpPr>
          <p:nvPr>
            <p:ph type="ftr" sz="quarter" idx="2"/>
          </p:nvPr>
        </p:nvSpPr>
        <p:spPr bwMode="auto">
          <a:xfrm>
            <a:off x="0" y="6465476"/>
            <a:ext cx="4309979" cy="340119"/>
          </a:xfrm>
          <a:prstGeom prst="rect">
            <a:avLst/>
          </a:prstGeom>
          <a:noFill/>
          <a:ln w="9525">
            <a:noFill/>
            <a:miter lim="800000"/>
            <a:headEnd/>
            <a:tailEnd/>
          </a:ln>
        </p:spPr>
        <p:txBody>
          <a:bodyPr vert="horz" wrap="square" lIns="92162" tIns="46084" rIns="92162" bIns="46084" numCol="1" anchor="b" anchorCtr="0" compatLnSpc="1">
            <a:prstTxWarp prst="textNoShape">
              <a:avLst/>
            </a:prstTxWarp>
          </a:bodyPr>
          <a:lstStyle>
            <a:lvl1pPr eaLnBrk="1" hangingPunct="1">
              <a:defRPr sz="1200">
                <a:latin typeface="Times" charset="0"/>
              </a:defRPr>
            </a:lvl1pPr>
          </a:lstStyle>
          <a:p>
            <a:pPr>
              <a:defRPr/>
            </a:pPr>
            <a:endParaRPr lang="ja-JP" altLang="en-US"/>
          </a:p>
        </p:txBody>
      </p:sp>
      <p:sp>
        <p:nvSpPr>
          <p:cNvPr id="5" name="スライド番号プレースホルダ 4"/>
          <p:cNvSpPr>
            <a:spLocks noGrp="1"/>
          </p:cNvSpPr>
          <p:nvPr>
            <p:ph type="sldNum" sz="quarter" idx="3"/>
          </p:nvPr>
        </p:nvSpPr>
        <p:spPr bwMode="auto">
          <a:xfrm>
            <a:off x="5627760" y="6465476"/>
            <a:ext cx="4309978" cy="340119"/>
          </a:xfrm>
          <a:prstGeom prst="rect">
            <a:avLst/>
          </a:prstGeom>
          <a:noFill/>
          <a:ln w="9525">
            <a:noFill/>
            <a:miter lim="800000"/>
            <a:headEnd/>
            <a:tailEnd/>
          </a:ln>
        </p:spPr>
        <p:txBody>
          <a:bodyPr vert="horz" wrap="square" lIns="92162" tIns="46084" rIns="92162" bIns="46084" numCol="1" anchor="b" anchorCtr="0" compatLnSpc="1">
            <a:prstTxWarp prst="textNoShape">
              <a:avLst/>
            </a:prstTxWarp>
          </a:bodyPr>
          <a:lstStyle>
            <a:lvl1pPr algn="r" eaLnBrk="1" hangingPunct="1">
              <a:defRPr sz="1200"/>
            </a:lvl1pPr>
          </a:lstStyle>
          <a:p>
            <a:pPr>
              <a:defRPr/>
            </a:pPr>
            <a:fld id="{BF52FB68-1B7C-470E-9B7C-E69E817DBBBC}" type="slidenum">
              <a:rPr lang="ja-JP" altLang="en-US"/>
              <a:pPr>
                <a:defRPr/>
              </a:pPr>
              <a:t>‹#›</a:t>
            </a:fld>
            <a:endParaRPr lang="en-US" altLang="ja-JP"/>
          </a:p>
        </p:txBody>
      </p:sp>
    </p:spTree>
    <p:extLst>
      <p:ext uri="{BB962C8B-B14F-4D97-AF65-F5344CB8AC3E}">
        <p14:creationId xmlns:p14="http://schemas.microsoft.com/office/powerpoint/2010/main" val="988052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4309979" cy="340119"/>
          </a:xfrm>
          <a:prstGeom prst="rect">
            <a:avLst/>
          </a:prstGeom>
          <a:noFill/>
          <a:ln w="9525">
            <a:noFill/>
            <a:miter lim="800000"/>
            <a:headEnd/>
            <a:tailEnd/>
          </a:ln>
        </p:spPr>
        <p:txBody>
          <a:bodyPr vert="horz" wrap="square" lIns="92162" tIns="46084" rIns="92162" bIns="46084" numCol="1" anchor="t" anchorCtr="0" compatLnSpc="1">
            <a:prstTxWarp prst="textNoShape">
              <a:avLst/>
            </a:prstTxWarp>
          </a:bodyPr>
          <a:lstStyle>
            <a:lvl1pPr eaLnBrk="1" hangingPunct="1">
              <a:defRPr sz="1200">
                <a:latin typeface="Times" charset="0"/>
              </a:defRPr>
            </a:lvl1pPr>
          </a:lstStyle>
          <a:p>
            <a:pPr>
              <a:defRPr/>
            </a:pPr>
            <a:endParaRPr lang="en-US" altLang="ja-JP"/>
          </a:p>
        </p:txBody>
      </p:sp>
      <p:sp>
        <p:nvSpPr>
          <p:cNvPr id="68611" name="Rectangle 3"/>
          <p:cNvSpPr>
            <a:spLocks noGrp="1" noChangeArrowheads="1"/>
          </p:cNvSpPr>
          <p:nvPr>
            <p:ph type="dt" idx="1"/>
          </p:nvPr>
        </p:nvSpPr>
        <p:spPr bwMode="auto">
          <a:xfrm>
            <a:off x="5627760" y="0"/>
            <a:ext cx="4309978" cy="340119"/>
          </a:xfrm>
          <a:prstGeom prst="rect">
            <a:avLst/>
          </a:prstGeom>
          <a:noFill/>
          <a:ln w="9525">
            <a:noFill/>
            <a:miter lim="800000"/>
            <a:headEnd/>
            <a:tailEnd/>
          </a:ln>
        </p:spPr>
        <p:txBody>
          <a:bodyPr vert="horz" wrap="square" lIns="92162" tIns="46084" rIns="92162" bIns="46084" numCol="1" anchor="t" anchorCtr="0" compatLnSpc="1">
            <a:prstTxWarp prst="textNoShape">
              <a:avLst/>
            </a:prstTxWarp>
          </a:bodyPr>
          <a:lstStyle>
            <a:lvl1pPr algn="r" eaLnBrk="1" hangingPunct="1">
              <a:defRPr sz="1200">
                <a:latin typeface="Times" charset="0"/>
              </a:defRPr>
            </a:lvl1pPr>
          </a:lstStyle>
          <a:p>
            <a:pPr>
              <a:defRPr/>
            </a:pPr>
            <a:endParaRPr lang="en-US" altLang="ja-JP"/>
          </a:p>
        </p:txBody>
      </p:sp>
      <p:sp>
        <p:nvSpPr>
          <p:cNvPr id="2052" name="Rectangle 4"/>
          <p:cNvSpPr>
            <a:spLocks noGrp="1" noRot="1" noChangeAspect="1" noChangeArrowheads="1" noTextEdit="1"/>
          </p:cNvSpPr>
          <p:nvPr>
            <p:ph type="sldImg" idx="2"/>
          </p:nvPr>
        </p:nvSpPr>
        <p:spPr bwMode="auto">
          <a:xfrm>
            <a:off x="3271838" y="511175"/>
            <a:ext cx="3398837" cy="25511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3" name="Rectangle 5"/>
          <p:cNvSpPr>
            <a:spLocks noGrp="1" noChangeArrowheads="1"/>
          </p:cNvSpPr>
          <p:nvPr>
            <p:ph type="body" sz="quarter" idx="3"/>
          </p:nvPr>
        </p:nvSpPr>
        <p:spPr bwMode="auto">
          <a:xfrm>
            <a:off x="991536" y="3232739"/>
            <a:ext cx="7956268" cy="3062678"/>
          </a:xfrm>
          <a:prstGeom prst="rect">
            <a:avLst/>
          </a:prstGeom>
          <a:noFill/>
          <a:ln w="9525">
            <a:noFill/>
            <a:miter lim="800000"/>
            <a:headEnd/>
            <a:tailEnd/>
          </a:ln>
        </p:spPr>
        <p:txBody>
          <a:bodyPr vert="horz" wrap="square" lIns="92162" tIns="46084" rIns="92162" bIns="46084"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8614" name="Rectangle 6"/>
          <p:cNvSpPr>
            <a:spLocks noGrp="1" noChangeArrowheads="1"/>
          </p:cNvSpPr>
          <p:nvPr>
            <p:ph type="ftr" sz="quarter" idx="4"/>
          </p:nvPr>
        </p:nvSpPr>
        <p:spPr bwMode="auto">
          <a:xfrm>
            <a:off x="0" y="6465476"/>
            <a:ext cx="4309979" cy="340119"/>
          </a:xfrm>
          <a:prstGeom prst="rect">
            <a:avLst/>
          </a:prstGeom>
          <a:noFill/>
          <a:ln w="9525">
            <a:noFill/>
            <a:miter lim="800000"/>
            <a:headEnd/>
            <a:tailEnd/>
          </a:ln>
        </p:spPr>
        <p:txBody>
          <a:bodyPr vert="horz" wrap="square" lIns="92162" tIns="46084" rIns="92162" bIns="46084" numCol="1" anchor="b" anchorCtr="0" compatLnSpc="1">
            <a:prstTxWarp prst="textNoShape">
              <a:avLst/>
            </a:prstTxWarp>
          </a:bodyPr>
          <a:lstStyle>
            <a:lvl1pPr eaLnBrk="1" hangingPunct="1">
              <a:defRPr sz="1200">
                <a:latin typeface="Times" charset="0"/>
              </a:defRPr>
            </a:lvl1pPr>
          </a:lstStyle>
          <a:p>
            <a:pPr>
              <a:defRPr/>
            </a:pPr>
            <a:endParaRPr lang="en-US" altLang="ja-JP"/>
          </a:p>
        </p:txBody>
      </p:sp>
      <p:sp>
        <p:nvSpPr>
          <p:cNvPr id="68615" name="Rectangle 7"/>
          <p:cNvSpPr>
            <a:spLocks noGrp="1" noChangeArrowheads="1"/>
          </p:cNvSpPr>
          <p:nvPr>
            <p:ph type="sldNum" sz="quarter" idx="5"/>
          </p:nvPr>
        </p:nvSpPr>
        <p:spPr bwMode="auto">
          <a:xfrm>
            <a:off x="5627760" y="6465476"/>
            <a:ext cx="4309978" cy="340119"/>
          </a:xfrm>
          <a:prstGeom prst="rect">
            <a:avLst/>
          </a:prstGeom>
          <a:noFill/>
          <a:ln w="9525">
            <a:noFill/>
            <a:miter lim="800000"/>
            <a:headEnd/>
            <a:tailEnd/>
          </a:ln>
        </p:spPr>
        <p:txBody>
          <a:bodyPr vert="horz" wrap="square" lIns="92162" tIns="46084" rIns="92162" bIns="46084" numCol="1" anchor="b" anchorCtr="0" compatLnSpc="1">
            <a:prstTxWarp prst="textNoShape">
              <a:avLst/>
            </a:prstTxWarp>
          </a:bodyPr>
          <a:lstStyle>
            <a:lvl1pPr algn="r" eaLnBrk="1" hangingPunct="1">
              <a:defRPr sz="1200"/>
            </a:lvl1pPr>
          </a:lstStyle>
          <a:p>
            <a:pPr>
              <a:defRPr/>
            </a:pPr>
            <a:fld id="{DEFA9A01-71A4-435A-A68E-07DBF33220B8}" type="slidenum">
              <a:rPr lang="en-US" altLang="ja-JP"/>
              <a:pPr>
                <a:defRPr/>
              </a:pPr>
              <a:t>‹#›</a:t>
            </a:fld>
            <a:endParaRPr lang="en-US" altLang="ja-JP"/>
          </a:p>
        </p:txBody>
      </p:sp>
    </p:spTree>
    <p:extLst>
      <p:ext uri="{BB962C8B-B14F-4D97-AF65-F5344CB8AC3E}">
        <p14:creationId xmlns:p14="http://schemas.microsoft.com/office/powerpoint/2010/main" val="31416787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charset="0"/>
        <a:ea typeface="Osaka" charset="-128"/>
        <a:cs typeface="+mn-cs"/>
      </a:defRPr>
    </a:lvl1pPr>
    <a:lvl2pPr marL="457200" algn="l" rtl="0" eaLnBrk="0" fontAlgn="base" hangingPunct="0">
      <a:spcBef>
        <a:spcPct val="30000"/>
      </a:spcBef>
      <a:spcAft>
        <a:spcPct val="0"/>
      </a:spcAft>
      <a:defRPr kumimoji="1" sz="1200" kern="1200">
        <a:solidFill>
          <a:schemeClr val="tx1"/>
        </a:solidFill>
        <a:latin typeface="Times" charset="0"/>
        <a:ea typeface="Osaka" charset="-128"/>
        <a:cs typeface="+mn-cs"/>
      </a:defRPr>
    </a:lvl2pPr>
    <a:lvl3pPr marL="914400" algn="l" rtl="0" eaLnBrk="0" fontAlgn="base" hangingPunct="0">
      <a:spcBef>
        <a:spcPct val="30000"/>
      </a:spcBef>
      <a:spcAft>
        <a:spcPct val="0"/>
      </a:spcAft>
      <a:defRPr kumimoji="1" sz="1200" kern="1200">
        <a:solidFill>
          <a:schemeClr val="tx1"/>
        </a:solidFill>
        <a:latin typeface="Times" charset="0"/>
        <a:ea typeface="Osaka" charset="-128"/>
        <a:cs typeface="+mn-cs"/>
      </a:defRPr>
    </a:lvl3pPr>
    <a:lvl4pPr marL="1371600" algn="l" rtl="0" eaLnBrk="0" fontAlgn="base" hangingPunct="0">
      <a:spcBef>
        <a:spcPct val="30000"/>
      </a:spcBef>
      <a:spcAft>
        <a:spcPct val="0"/>
      </a:spcAft>
      <a:defRPr kumimoji="1" sz="1200" kern="1200">
        <a:solidFill>
          <a:schemeClr val="tx1"/>
        </a:solidFill>
        <a:latin typeface="Times" charset="0"/>
        <a:ea typeface="Osaka" charset="-128"/>
        <a:cs typeface="+mn-cs"/>
      </a:defRPr>
    </a:lvl4pPr>
    <a:lvl5pPr marL="1828800" algn="l" rtl="0" eaLnBrk="0" fontAlgn="base" hangingPunct="0">
      <a:spcBef>
        <a:spcPct val="30000"/>
      </a:spcBef>
      <a:spcAft>
        <a:spcPct val="0"/>
      </a:spcAft>
      <a:defRPr kumimoji="1" sz="1200" kern="1200">
        <a:solidFill>
          <a:schemeClr val="tx1"/>
        </a:solidFill>
        <a:latin typeface="Times" charset="0"/>
        <a:ea typeface="Osaka"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panose="02020603050405020304" pitchFamily="18" charset="0"/>
                <a:ea typeface="Osaka" charset="-128"/>
              </a:defRPr>
            </a:lvl1pPr>
            <a:lvl2pPr marL="749414" indent="-288236">
              <a:defRPr kumimoji="1" sz="2400">
                <a:solidFill>
                  <a:schemeClr val="tx1"/>
                </a:solidFill>
                <a:latin typeface="Times" panose="02020603050405020304" pitchFamily="18" charset="0"/>
                <a:ea typeface="Osaka" charset="-128"/>
              </a:defRPr>
            </a:lvl2pPr>
            <a:lvl3pPr marL="1152944" indent="-230589">
              <a:defRPr kumimoji="1" sz="2400">
                <a:solidFill>
                  <a:schemeClr val="tx1"/>
                </a:solidFill>
                <a:latin typeface="Times" panose="02020603050405020304" pitchFamily="18" charset="0"/>
                <a:ea typeface="Osaka" charset="-128"/>
              </a:defRPr>
            </a:lvl3pPr>
            <a:lvl4pPr marL="1614122" indent="-230589">
              <a:defRPr kumimoji="1" sz="2400">
                <a:solidFill>
                  <a:schemeClr val="tx1"/>
                </a:solidFill>
                <a:latin typeface="Times" panose="02020603050405020304" pitchFamily="18" charset="0"/>
                <a:ea typeface="Osaka" charset="-128"/>
              </a:defRPr>
            </a:lvl4pPr>
            <a:lvl5pPr marL="2075299" indent="-230589">
              <a:defRPr kumimoji="1" sz="2400">
                <a:solidFill>
                  <a:schemeClr val="tx1"/>
                </a:solidFill>
                <a:latin typeface="Times" panose="02020603050405020304" pitchFamily="18" charset="0"/>
                <a:ea typeface="Osaka" charset="-128"/>
              </a:defRPr>
            </a:lvl5pPr>
            <a:lvl6pPr marL="2536477" indent="-230589" eaLnBrk="0" fontAlgn="base" hangingPunct="0">
              <a:spcBef>
                <a:spcPct val="0"/>
              </a:spcBef>
              <a:spcAft>
                <a:spcPct val="0"/>
              </a:spcAft>
              <a:defRPr kumimoji="1" sz="2400">
                <a:solidFill>
                  <a:schemeClr val="tx1"/>
                </a:solidFill>
                <a:latin typeface="Times" panose="02020603050405020304" pitchFamily="18" charset="0"/>
                <a:ea typeface="Osaka" charset="-128"/>
              </a:defRPr>
            </a:lvl6pPr>
            <a:lvl7pPr marL="2997655" indent="-230589" eaLnBrk="0" fontAlgn="base" hangingPunct="0">
              <a:spcBef>
                <a:spcPct val="0"/>
              </a:spcBef>
              <a:spcAft>
                <a:spcPct val="0"/>
              </a:spcAft>
              <a:defRPr kumimoji="1" sz="2400">
                <a:solidFill>
                  <a:schemeClr val="tx1"/>
                </a:solidFill>
                <a:latin typeface="Times" panose="02020603050405020304" pitchFamily="18" charset="0"/>
                <a:ea typeface="Osaka" charset="-128"/>
              </a:defRPr>
            </a:lvl7pPr>
            <a:lvl8pPr marL="3458832" indent="-230589" eaLnBrk="0" fontAlgn="base" hangingPunct="0">
              <a:spcBef>
                <a:spcPct val="0"/>
              </a:spcBef>
              <a:spcAft>
                <a:spcPct val="0"/>
              </a:spcAft>
              <a:defRPr kumimoji="1" sz="2400">
                <a:solidFill>
                  <a:schemeClr val="tx1"/>
                </a:solidFill>
                <a:latin typeface="Times" panose="02020603050405020304" pitchFamily="18" charset="0"/>
                <a:ea typeface="Osaka" charset="-128"/>
              </a:defRPr>
            </a:lvl8pPr>
            <a:lvl9pPr marL="3920010" indent="-230589" eaLnBrk="0" fontAlgn="base" hangingPunct="0">
              <a:spcBef>
                <a:spcPct val="0"/>
              </a:spcBef>
              <a:spcAft>
                <a:spcPct val="0"/>
              </a:spcAft>
              <a:defRPr kumimoji="1" sz="2400">
                <a:solidFill>
                  <a:schemeClr val="tx1"/>
                </a:solidFill>
                <a:latin typeface="Times" panose="02020603050405020304" pitchFamily="18" charset="0"/>
                <a:ea typeface="Osaka" charset="-128"/>
              </a:defRPr>
            </a:lvl9pPr>
          </a:lstStyle>
          <a:p>
            <a:fld id="{A163A259-B943-438B-AC88-FC998EB6862B}" type="slidenum">
              <a:rPr lang="en-US" altLang="ja-JP" sz="1200"/>
              <a:pPr/>
              <a:t>3</a:t>
            </a:fld>
            <a:endParaRPr lang="en-US" altLang="ja-JP"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1325779" y="3232739"/>
            <a:ext cx="7287781" cy="30626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latin typeface="Times" panose="02020603050405020304" pitchFamily="18" charset="0"/>
            </a:endParaRPr>
          </a:p>
        </p:txBody>
      </p:sp>
    </p:spTree>
    <p:extLst>
      <p:ext uri="{BB962C8B-B14F-4D97-AF65-F5344CB8AC3E}">
        <p14:creationId xmlns:p14="http://schemas.microsoft.com/office/powerpoint/2010/main" val="4021549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このワークのテーマは、「公平な</a:t>
            </a:r>
            <a:r>
              <a:rPr lang="ja-JP" altLang="en-US" dirty="0">
                <a:latin typeface="ＭＳ 明朝" panose="02020609040205080304" pitchFamily="17" charset="-128"/>
                <a:ea typeface="ＭＳ 明朝" panose="02020609040205080304" pitchFamily="17" charset="-128"/>
              </a:rPr>
              <a:t>お金</a:t>
            </a:r>
            <a:r>
              <a:rPr lang="ja-JP" altLang="ja-JP" dirty="0">
                <a:latin typeface="ＭＳ 明朝" panose="02020609040205080304" pitchFamily="17" charset="-128"/>
                <a:ea typeface="ＭＳ 明朝" panose="02020609040205080304" pitchFamily="17" charset="-128"/>
              </a:rPr>
              <a:t>の集め方」です。</a:t>
            </a:r>
          </a:p>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負担方法に、正解があるわけではありません。</a:t>
            </a:r>
          </a:p>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状況としては、「メタバタウンには家が４軒あり、町の真ん中を町が管理する川が流れています。</a:t>
            </a:r>
          </a:p>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今回メタバタウンの４軒全ての住人の希望により橋を建設することとなり橋の建設費用には</a:t>
            </a:r>
            <a:r>
              <a:rPr lang="en-US" altLang="ja-JP" dirty="0">
                <a:latin typeface="ＭＳ 明朝" panose="02020609040205080304" pitchFamily="17" charset="-128"/>
                <a:ea typeface="ＭＳ 明朝" panose="02020609040205080304" pitchFamily="17" charset="-128"/>
              </a:rPr>
              <a:t>400</a:t>
            </a:r>
            <a:r>
              <a:rPr lang="ja-JP" altLang="ja-JP" dirty="0">
                <a:latin typeface="ＭＳ 明朝" panose="02020609040205080304" pitchFamily="17" charset="-128"/>
                <a:ea typeface="ＭＳ 明朝" panose="02020609040205080304" pitchFamily="17" charset="-128"/>
              </a:rPr>
              <a:t>万円が必要となります。どのように負担するのが「公平」かというものになります。</a:t>
            </a:r>
          </a:p>
          <a:p>
            <a:r>
              <a:rPr lang="en-US" altLang="ja-JP" dirty="0">
                <a:latin typeface="ＭＳ 明朝" panose="02020609040205080304" pitchFamily="17" charset="-128"/>
                <a:ea typeface="ＭＳ 明朝" panose="02020609040205080304" pitchFamily="17" charset="-128"/>
              </a:rPr>
              <a:t> </a:t>
            </a:r>
            <a:endParaRPr lang="ja-JP" altLang="ja-JP" dirty="0">
              <a:latin typeface="ＭＳ 明朝" panose="02020609040205080304" pitchFamily="17" charset="-128"/>
              <a:ea typeface="ＭＳ 明朝" panose="02020609040205080304" pitchFamily="17" charset="-128"/>
            </a:endParaRPr>
          </a:p>
          <a:p>
            <a:r>
              <a:rPr lang="ja-JP" altLang="ja-JP" dirty="0">
                <a:latin typeface="ＭＳ 明朝" panose="02020609040205080304" pitchFamily="17" charset="-128"/>
                <a:ea typeface="ＭＳ 明朝" panose="02020609040205080304" pitchFamily="17" charset="-128"/>
              </a:rPr>
              <a:t>　右上に記載の「パターン１（参考）」のように、</a:t>
            </a:r>
            <a:r>
              <a:rPr lang="ja-JP" altLang="en-US" dirty="0">
                <a:latin typeface="ＭＳ 明朝" panose="02020609040205080304" pitchFamily="17" charset="-128"/>
                <a:ea typeface="ＭＳ 明朝" panose="02020609040205080304" pitchFamily="17" charset="-128"/>
              </a:rPr>
              <a:t>全て</a:t>
            </a:r>
            <a:r>
              <a:rPr lang="ja-JP" altLang="ja-JP" dirty="0">
                <a:latin typeface="ＭＳ 明朝" panose="02020609040205080304" pitchFamily="17" charset="-128"/>
                <a:ea typeface="ＭＳ 明朝" panose="02020609040205080304" pitchFamily="17" charset="-128"/>
              </a:rPr>
              <a:t>の条件が同じ場合、各家とも一律に</a:t>
            </a:r>
            <a:r>
              <a:rPr lang="en-US" altLang="ja-JP" dirty="0">
                <a:latin typeface="ＭＳ 明朝" panose="02020609040205080304" pitchFamily="17" charset="-128"/>
                <a:ea typeface="ＭＳ 明朝" panose="02020609040205080304" pitchFamily="17" charset="-128"/>
              </a:rPr>
              <a:t>100</a:t>
            </a:r>
            <a:r>
              <a:rPr lang="ja-JP" altLang="ja-JP" dirty="0">
                <a:latin typeface="ＭＳ 明朝" panose="02020609040205080304" pitchFamily="17" charset="-128"/>
                <a:ea typeface="ＭＳ 明朝" panose="02020609040205080304" pitchFamily="17" charset="-128"/>
              </a:rPr>
              <a:t>万円ずつ負担するのが公平と考えることができると思います。</a:t>
            </a:r>
          </a:p>
          <a:p>
            <a:r>
              <a:rPr lang="en-US" altLang="ja-JP" dirty="0">
                <a:latin typeface="ＭＳ 明朝" panose="02020609040205080304" pitchFamily="17" charset="-128"/>
                <a:ea typeface="ＭＳ 明朝" panose="02020609040205080304" pitchFamily="17" charset="-128"/>
              </a:rPr>
              <a:t> </a:t>
            </a:r>
            <a:endParaRPr lang="ja-JP" altLang="ja-JP" dirty="0">
              <a:latin typeface="ＭＳ 明朝" panose="02020609040205080304" pitchFamily="17" charset="-128"/>
              <a:ea typeface="ＭＳ 明朝" panose="02020609040205080304" pitchFamily="17" charset="-128"/>
            </a:endParaRPr>
          </a:p>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これから考えてもらう、</a:t>
            </a:r>
          </a:p>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「パターン２」は、「家族数」と「使用回数」が４軒とも同じですが「所得金額（儲け）」が異なるパターンとなります。</a:t>
            </a:r>
          </a:p>
          <a:p>
            <a:r>
              <a:rPr lang="ja-JP" altLang="ja-JP" dirty="0">
                <a:latin typeface="ＭＳ 明朝" panose="02020609040205080304" pitchFamily="17" charset="-128"/>
                <a:ea typeface="ＭＳ 明朝" panose="02020609040205080304" pitchFamily="17" charset="-128"/>
              </a:rPr>
              <a:t>　「パターン３」は、「所得金額（儲け）」と「使用回数」が異なるパターンとなります。</a:t>
            </a:r>
          </a:p>
          <a:p>
            <a:r>
              <a:rPr lang="ja-JP" altLang="ja-JP" dirty="0">
                <a:latin typeface="ＭＳ 明朝" panose="02020609040205080304" pitchFamily="17" charset="-128"/>
                <a:ea typeface="ＭＳ 明朝" panose="02020609040205080304" pitchFamily="17" charset="-128"/>
              </a:rPr>
              <a:t>　</a:t>
            </a:r>
          </a:p>
          <a:p>
            <a:r>
              <a:rPr lang="ja-JP" altLang="ja-JP" dirty="0">
                <a:latin typeface="ＭＳ 明朝" panose="02020609040205080304" pitchFamily="17" charset="-128"/>
                <a:ea typeface="ＭＳ 明朝" panose="02020609040205080304" pitchFamily="17" charset="-128"/>
              </a:rPr>
              <a:t>　「パターン２」と「パターン３」について、グループに分かれて自由に発言し、グループの意見をまとめてください。</a:t>
            </a:r>
          </a:p>
          <a:p>
            <a:r>
              <a:rPr lang="ja-JP" altLang="ja-JP" dirty="0">
                <a:latin typeface="ＭＳ 明朝" panose="02020609040205080304" pitchFamily="17" charset="-128"/>
                <a:ea typeface="ＭＳ 明朝" panose="02020609040205080304" pitchFamily="17" charset="-128"/>
              </a:rPr>
              <a:t>　「パターン３」については発表（３グループ程度発表）してもらいますので、発表者を決めてください。</a:t>
            </a:r>
          </a:p>
          <a:p>
            <a:r>
              <a:rPr lang="ja-JP" altLang="ja-JP" dirty="0">
                <a:latin typeface="ＭＳ 明朝" panose="02020609040205080304" pitchFamily="17" charset="-128"/>
                <a:ea typeface="ＭＳ 明朝" panose="02020609040205080304" pitchFamily="17" charset="-128"/>
              </a:rPr>
              <a:t>　なお、発表用紙の右下に「円グラフ」がありますので、自分のグループの討議結果がどの要素をどの程度考慮したのか、その考慮度合に応じて円グラフのどの辺に位置するかを★を動かしてください。</a:t>
            </a:r>
          </a:p>
          <a:p>
            <a:r>
              <a:rPr lang="en-US" altLang="ja-JP" dirty="0">
                <a:latin typeface="ＭＳ 明朝" panose="02020609040205080304" pitchFamily="17" charset="-128"/>
                <a:ea typeface="ＭＳ 明朝" panose="02020609040205080304" pitchFamily="17" charset="-128"/>
              </a:rPr>
              <a:t> </a:t>
            </a:r>
            <a:endParaRPr lang="ja-JP" altLang="ja-JP" dirty="0">
              <a:latin typeface="ＭＳ 明朝" panose="02020609040205080304" pitchFamily="17" charset="-128"/>
              <a:ea typeface="ＭＳ 明朝" panose="02020609040205080304" pitchFamily="17" charset="-128"/>
            </a:endParaRPr>
          </a:p>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発表者の方には「なぜそうなったかの理由」も一緒に発表してもらいます。</a:t>
            </a:r>
          </a:p>
          <a:p>
            <a:r>
              <a:rPr lang="ja-JP" altLang="ja-JP" dirty="0">
                <a:latin typeface="ＭＳ 明朝" panose="02020609040205080304" pitchFamily="17" charset="-128"/>
                <a:ea typeface="ＭＳ 明朝" panose="02020609040205080304" pitchFamily="17" charset="-128"/>
              </a:rPr>
              <a:t>　グループワークの時間は、代表者を決める時間も含めて今から</a:t>
            </a:r>
            <a:r>
              <a:rPr lang="en-US" altLang="ja-JP" dirty="0">
                <a:latin typeface="ＭＳ 明朝" panose="02020609040205080304" pitchFamily="17" charset="-128"/>
                <a:ea typeface="ＭＳ 明朝" panose="02020609040205080304" pitchFamily="17" charset="-128"/>
              </a:rPr>
              <a:t>15</a:t>
            </a:r>
            <a:r>
              <a:rPr lang="ja-JP" altLang="ja-JP" dirty="0">
                <a:latin typeface="ＭＳ 明朝" panose="02020609040205080304" pitchFamily="17" charset="-128"/>
                <a:ea typeface="ＭＳ 明朝" panose="02020609040205080304" pitchFamily="17" charset="-128"/>
              </a:rPr>
              <a:t>分となりますので、●時●分までとなります。</a:t>
            </a:r>
            <a:endParaRPr lang="en-US" altLang="ja-JP" dirty="0">
              <a:latin typeface="ＭＳ 明朝" panose="02020609040205080304" pitchFamily="17" charset="-128"/>
              <a:ea typeface="ＭＳ 明朝" panose="02020609040205080304" pitchFamily="17" charset="-128"/>
            </a:endParaRPr>
          </a:p>
          <a:p>
            <a:endParaRPr lang="en-US" altLang="ja-JP" dirty="0">
              <a:latin typeface="ＭＳ 明朝" panose="02020609040205080304" pitchFamily="17" charset="-128"/>
              <a:ea typeface="ＭＳ 明朝" panose="02020609040205080304" pitchFamily="17" charset="-128"/>
            </a:endParaRPr>
          </a:p>
          <a:p>
            <a:r>
              <a:rPr lang="ja-JP" altLang="en-US" dirty="0">
                <a:latin typeface="ＭＳ ゴシック" panose="020B0609070205080204" pitchFamily="49" charset="-128"/>
                <a:ea typeface="ＭＳ ゴシック" panose="020B0609070205080204" pitchFamily="49" charset="-128"/>
              </a:rPr>
              <a:t>　</a:t>
            </a:r>
            <a:r>
              <a:rPr lang="en-US" altLang="ja-JP" dirty="0">
                <a:latin typeface="ＭＳ ゴシック" panose="020B0609070205080204" pitchFamily="49" charset="-128"/>
                <a:ea typeface="ＭＳ ゴシック" panose="020B0609070205080204" pitchFamily="49" charset="-128"/>
              </a:rPr>
              <a:t>【</a:t>
            </a:r>
            <a:r>
              <a:rPr lang="ja-JP" altLang="en-US" dirty="0">
                <a:latin typeface="ＭＳ ゴシック" panose="020B0609070205080204" pitchFamily="49" charset="-128"/>
                <a:ea typeface="ＭＳ ゴシック" panose="020B0609070205080204" pitchFamily="49" charset="-128"/>
              </a:rPr>
              <a:t>クリック</a:t>
            </a:r>
            <a:r>
              <a:rPr lang="en-US" altLang="ja-JP" dirty="0">
                <a:latin typeface="ＭＳ ゴシック" panose="020B0609070205080204" pitchFamily="49" charset="-128"/>
                <a:ea typeface="ＭＳ ゴシック" panose="020B0609070205080204" pitchFamily="49" charset="-128"/>
              </a:rPr>
              <a:t>】</a:t>
            </a:r>
            <a:r>
              <a:rPr lang="ja-JP" altLang="en-US" dirty="0">
                <a:latin typeface="ＭＳ ゴシック" panose="020B0609070205080204" pitchFamily="49" charset="-128"/>
                <a:ea typeface="ＭＳ ゴシック" panose="020B0609070205080204" pitchFamily="49" charset="-128"/>
              </a:rPr>
              <a:t>（次のスライドへ）</a:t>
            </a:r>
          </a:p>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82EA10-0265-43DC-8CCF-1CA193DC6686}" type="slidenum">
              <a:rPr kumimoji="1" lang="ja-JP" altLang="en-US" sz="1200" b="0" i="0" u="none" strike="noStrike" kern="1200" cap="none" spc="0" normalizeH="0" baseline="0" noProof="0" smtClean="0">
                <a:ln>
                  <a:noFill/>
                </a:ln>
                <a:solidFill>
                  <a:prstClr val="black"/>
                </a:solidFill>
                <a:effectLst/>
                <a:uLnTx/>
                <a:uFillTx/>
                <a:latin typeface="HGPｺﾞｼｯｸE" panose="020B0900000000000000" pitchFamily="50" charset="-128"/>
                <a:ea typeface="HGPｺﾞｼｯｸE" panose="020B09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dirty="0">
              <a:ln>
                <a:noFill/>
              </a:ln>
              <a:solidFill>
                <a:prstClr val="black"/>
              </a:solidFill>
              <a:effectLst/>
              <a:uLnTx/>
              <a:uFillTx/>
              <a:latin typeface="HGPｺﾞｼｯｸE" panose="020B0900000000000000" pitchFamily="50" charset="-128"/>
              <a:ea typeface="HGPｺﾞｼｯｸE" panose="020B0900000000000000" pitchFamily="50" charset="-128"/>
              <a:cs typeface="+mn-cs"/>
            </a:endParaRPr>
          </a:p>
        </p:txBody>
      </p:sp>
    </p:spTree>
    <p:extLst>
      <p:ext uri="{BB962C8B-B14F-4D97-AF65-F5344CB8AC3E}">
        <p14:creationId xmlns:p14="http://schemas.microsoft.com/office/powerpoint/2010/main" val="1593453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それでは、グループに分かれてください。</a:t>
            </a:r>
            <a:endParaRPr lang="en-US" altLang="ja-JP" dirty="0">
              <a:latin typeface="ＭＳ 明朝" panose="02020609040205080304" pitchFamily="17" charset="-128"/>
              <a:ea typeface="ＭＳ 明朝" panose="02020609040205080304" pitchFamily="17" charset="-128"/>
            </a:endParaRPr>
          </a:p>
          <a:p>
            <a:endParaRPr lang="ja-JP" altLang="ja-JP" dirty="0">
              <a:latin typeface="ＭＳ 明朝" panose="02020609040205080304" pitchFamily="17" charset="-128"/>
              <a:ea typeface="ＭＳ 明朝" panose="02020609040205080304" pitchFamily="17" charset="-128"/>
            </a:endParaRPr>
          </a:p>
          <a:p>
            <a:r>
              <a:rPr lang="ja-JP" altLang="en-US" dirty="0">
                <a:latin typeface="ＭＳ ゴシック" panose="020B0609070205080204" pitchFamily="49" charset="-128"/>
                <a:ea typeface="ＭＳ ゴシック" panose="020B0609070205080204" pitchFamily="49" charset="-128"/>
              </a:rPr>
              <a:t>～</a:t>
            </a:r>
            <a:r>
              <a:rPr lang="ja-JP" altLang="ja-JP" dirty="0">
                <a:latin typeface="ＭＳ ゴシック" panose="020B0609070205080204" pitchFamily="49" charset="-128"/>
                <a:ea typeface="ＭＳ ゴシック" panose="020B0609070205080204" pitchFamily="49" charset="-128"/>
              </a:rPr>
              <a:t>スタート時</a:t>
            </a:r>
            <a:r>
              <a:rPr lang="ja-JP" altLang="en-US" dirty="0">
                <a:latin typeface="ＭＳ ゴシック" panose="020B0609070205080204" pitchFamily="49" charset="-128"/>
                <a:ea typeface="ＭＳ ゴシック" panose="020B0609070205080204" pitchFamily="49" charset="-128"/>
              </a:rPr>
              <a:t>～</a:t>
            </a:r>
            <a:endParaRPr lang="ja-JP" altLang="ja-JP" dirty="0">
              <a:latin typeface="ＭＳ ゴシック" panose="020B0609070205080204" pitchFamily="49" charset="-128"/>
              <a:ea typeface="ＭＳ ゴシック" panose="020B0609070205080204" pitchFamily="49" charset="-128"/>
            </a:endParaRPr>
          </a:p>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まず「パターン２」について、５分程度で簡単にまとめて、その後「パターン３」の討議を始めてください。正解はありませんから自由に考えてみてください。</a:t>
            </a:r>
            <a:endParaRPr lang="en-US" altLang="ja-JP" dirty="0">
              <a:latin typeface="ＭＳ 明朝" panose="02020609040205080304" pitchFamily="17" charset="-128"/>
              <a:ea typeface="ＭＳ 明朝" panose="02020609040205080304" pitchFamily="17" charset="-128"/>
            </a:endParaRPr>
          </a:p>
          <a:p>
            <a:endParaRPr lang="ja-JP" altLang="ja-JP" dirty="0">
              <a:latin typeface="ＭＳ 明朝" panose="02020609040205080304" pitchFamily="17" charset="-128"/>
              <a:ea typeface="ＭＳ 明朝" panose="02020609040205080304" pitchFamily="17" charset="-128"/>
            </a:endParaRPr>
          </a:p>
          <a:p>
            <a:r>
              <a:rPr lang="ja-JP" altLang="en-US" dirty="0">
                <a:latin typeface="ＭＳ ゴシック" panose="020B0609070205080204" pitchFamily="49" charset="-128"/>
                <a:ea typeface="ＭＳ ゴシック" panose="020B0609070205080204" pitchFamily="49" charset="-128"/>
              </a:rPr>
              <a:t>～</a:t>
            </a:r>
            <a:r>
              <a:rPr lang="ja-JP" altLang="ja-JP" dirty="0">
                <a:latin typeface="ＭＳ ゴシック" panose="020B0609070205080204" pitchFamily="49" charset="-128"/>
                <a:ea typeface="ＭＳ ゴシック" panose="020B0609070205080204" pitchFamily="49" charset="-128"/>
              </a:rPr>
              <a:t>３分経過時</a:t>
            </a:r>
            <a:r>
              <a:rPr lang="ja-JP" altLang="en-US" dirty="0">
                <a:latin typeface="ＭＳ ゴシック" panose="020B0609070205080204" pitchFamily="49" charset="-128"/>
                <a:ea typeface="ＭＳ ゴシック" panose="020B0609070205080204" pitchFamily="49" charset="-128"/>
              </a:rPr>
              <a:t>～</a:t>
            </a:r>
            <a:endParaRPr lang="ja-JP" altLang="ja-JP" dirty="0">
              <a:latin typeface="ＭＳ ゴシック" panose="020B0609070205080204" pitchFamily="49" charset="-128"/>
              <a:ea typeface="ＭＳ ゴシック" panose="020B0609070205080204" pitchFamily="49" charset="-128"/>
            </a:endParaRPr>
          </a:p>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そろそろ「パターン２」をまとめ始めてください。</a:t>
            </a:r>
            <a:endParaRPr lang="en-US" altLang="ja-JP" dirty="0">
              <a:latin typeface="ＭＳ 明朝" panose="02020609040205080304" pitchFamily="17" charset="-128"/>
              <a:ea typeface="ＭＳ 明朝" panose="02020609040205080304" pitchFamily="17" charset="-128"/>
            </a:endParaRPr>
          </a:p>
          <a:p>
            <a:endParaRPr lang="ja-JP" altLang="ja-JP" dirty="0">
              <a:latin typeface="ＭＳ 明朝" panose="02020609040205080304" pitchFamily="17" charset="-128"/>
              <a:ea typeface="ＭＳ 明朝" panose="02020609040205080304" pitchFamily="17" charset="-128"/>
            </a:endParaRPr>
          </a:p>
          <a:p>
            <a:r>
              <a:rPr lang="ja-JP" altLang="en-US" dirty="0">
                <a:latin typeface="ＭＳ ゴシック" panose="020B0609070205080204" pitchFamily="49" charset="-128"/>
                <a:ea typeface="ＭＳ ゴシック" panose="020B0609070205080204" pitchFamily="49" charset="-128"/>
              </a:rPr>
              <a:t>～</a:t>
            </a:r>
            <a:r>
              <a:rPr lang="ja-JP" altLang="ja-JP" dirty="0">
                <a:latin typeface="ＭＳ ゴシック" panose="020B0609070205080204" pitchFamily="49" charset="-128"/>
                <a:ea typeface="ＭＳ ゴシック" panose="020B0609070205080204" pitchFamily="49" charset="-128"/>
              </a:rPr>
              <a:t>５分経過時</a:t>
            </a:r>
            <a:r>
              <a:rPr lang="ja-JP" altLang="en-US" dirty="0">
                <a:latin typeface="ＭＳ ゴシック" panose="020B0609070205080204" pitchFamily="49" charset="-128"/>
                <a:ea typeface="ＭＳ ゴシック" panose="020B0609070205080204" pitchFamily="49" charset="-128"/>
              </a:rPr>
              <a:t>～</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５分経ちました。</a:t>
            </a:r>
          </a:p>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そろそろ「パターン３」の討議を始めてください。</a:t>
            </a:r>
          </a:p>
          <a:p>
            <a:r>
              <a:rPr lang="ja-JP" altLang="ja-JP" dirty="0">
                <a:latin typeface="ＭＳ 明朝" panose="02020609040205080304" pitchFamily="17" charset="-128"/>
                <a:ea typeface="ＭＳ 明朝" panose="02020609040205080304" pitchFamily="17" charset="-128"/>
              </a:rPr>
              <a:t>　ポイントしては、「橋の建設は４軒全ての住人の希望である」ということです。</a:t>
            </a:r>
            <a:endParaRPr lang="en-US" altLang="ja-JP" dirty="0">
              <a:latin typeface="ＭＳ 明朝" panose="02020609040205080304" pitchFamily="17" charset="-128"/>
              <a:ea typeface="ＭＳ 明朝" panose="02020609040205080304" pitchFamily="17" charset="-128"/>
            </a:endParaRPr>
          </a:p>
          <a:p>
            <a:endParaRPr lang="ja-JP" altLang="ja-JP" dirty="0">
              <a:latin typeface="ＭＳ 明朝" panose="02020609040205080304" pitchFamily="17" charset="-128"/>
              <a:ea typeface="ＭＳ 明朝" panose="02020609040205080304" pitchFamily="17" charset="-128"/>
            </a:endParaRPr>
          </a:p>
          <a:p>
            <a:r>
              <a:rPr lang="ja-JP" altLang="en-US" dirty="0">
                <a:latin typeface="ＭＳ ゴシック" panose="020B0609070205080204" pitchFamily="49" charset="-128"/>
                <a:ea typeface="ＭＳ ゴシック" panose="020B0609070205080204" pitchFamily="49" charset="-128"/>
              </a:rPr>
              <a:t>～</a:t>
            </a:r>
            <a:r>
              <a:rPr lang="ja-JP" altLang="ja-JP" dirty="0">
                <a:latin typeface="ＭＳ ゴシック" panose="020B0609070205080204" pitchFamily="49" charset="-128"/>
                <a:ea typeface="ＭＳ ゴシック" panose="020B0609070205080204" pitchFamily="49" charset="-128"/>
              </a:rPr>
              <a:t>８分経過時</a:t>
            </a:r>
            <a:r>
              <a:rPr lang="ja-JP" altLang="en-US" dirty="0">
                <a:latin typeface="ＭＳ ゴシック" panose="020B0609070205080204" pitchFamily="49" charset="-128"/>
                <a:ea typeface="ＭＳ ゴシック" panose="020B0609070205080204" pitchFamily="49" charset="-128"/>
              </a:rPr>
              <a:t>～</a:t>
            </a:r>
            <a:endParaRPr lang="ja-JP" altLang="ja-JP" dirty="0">
              <a:latin typeface="ＭＳ ゴシック" panose="020B0609070205080204" pitchFamily="49" charset="-128"/>
              <a:ea typeface="ＭＳ ゴシック" panose="020B0609070205080204" pitchFamily="49" charset="-128"/>
            </a:endParaRPr>
          </a:p>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そろそろ「パターン３」をまとめ始めてください。</a:t>
            </a:r>
            <a:endParaRPr lang="en-US" altLang="ja-JP" dirty="0">
              <a:latin typeface="ＭＳ 明朝" panose="02020609040205080304" pitchFamily="17" charset="-128"/>
              <a:ea typeface="ＭＳ 明朝" panose="02020609040205080304" pitchFamily="17" charset="-128"/>
            </a:endParaRPr>
          </a:p>
          <a:p>
            <a:endParaRPr lang="ja-JP" altLang="ja-JP" dirty="0">
              <a:latin typeface="ＭＳ 明朝" panose="02020609040205080304" pitchFamily="17" charset="-128"/>
              <a:ea typeface="ＭＳ 明朝" panose="02020609040205080304" pitchFamily="17" charset="-128"/>
            </a:endParaRPr>
          </a:p>
          <a:p>
            <a:r>
              <a:rPr lang="ja-JP" altLang="en-US" dirty="0">
                <a:latin typeface="ＭＳ ゴシック" panose="020B0609070205080204" pitchFamily="49" charset="-128"/>
                <a:ea typeface="ＭＳ ゴシック" panose="020B0609070205080204" pitchFamily="49" charset="-128"/>
              </a:rPr>
              <a:t>～</a:t>
            </a:r>
            <a:r>
              <a:rPr lang="en-US" altLang="ja-JP" dirty="0">
                <a:latin typeface="ＭＳ ゴシック" panose="020B0609070205080204" pitchFamily="49" charset="-128"/>
                <a:ea typeface="ＭＳ ゴシック" panose="020B0609070205080204" pitchFamily="49" charset="-128"/>
              </a:rPr>
              <a:t>10</a:t>
            </a:r>
            <a:r>
              <a:rPr lang="ja-JP" altLang="ja-JP" dirty="0">
                <a:latin typeface="ＭＳ ゴシック" panose="020B0609070205080204" pitchFamily="49" charset="-128"/>
                <a:ea typeface="ＭＳ ゴシック" panose="020B0609070205080204" pitchFamily="49" charset="-128"/>
              </a:rPr>
              <a:t>分経過時</a:t>
            </a:r>
            <a:r>
              <a:rPr lang="ja-JP" altLang="en-US" dirty="0">
                <a:latin typeface="ＭＳ ゴシック" panose="020B0609070205080204" pitchFamily="49" charset="-128"/>
                <a:ea typeface="ＭＳ ゴシック" panose="020B0609070205080204" pitchFamily="49" charset="-128"/>
              </a:rPr>
              <a:t>～</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あと５分です。</a:t>
            </a:r>
          </a:p>
          <a:p>
            <a:r>
              <a:rPr lang="ja-JP" altLang="ja-JP" dirty="0">
                <a:latin typeface="ＭＳ 明朝" panose="02020609040205080304" pitchFamily="17" charset="-128"/>
                <a:ea typeface="ＭＳ 明朝" panose="02020609040205080304" pitchFamily="17" charset="-128"/>
              </a:rPr>
              <a:t>　意見がいろいろあると思いますが、そろそろ、グループとしての意見をまとめてください。</a:t>
            </a:r>
            <a:endParaRPr lang="en-US" altLang="ja-JP" dirty="0">
              <a:latin typeface="ＭＳ 明朝" panose="02020609040205080304" pitchFamily="17" charset="-128"/>
              <a:ea typeface="ＭＳ 明朝" panose="02020609040205080304" pitchFamily="17" charset="-128"/>
            </a:endParaRPr>
          </a:p>
          <a:p>
            <a:endParaRPr lang="ja-JP" altLang="ja-JP" dirty="0">
              <a:latin typeface="ＭＳ 明朝" panose="02020609040205080304" pitchFamily="17" charset="-128"/>
              <a:ea typeface="ＭＳ 明朝" panose="02020609040205080304" pitchFamily="17" charset="-128"/>
            </a:endParaRPr>
          </a:p>
          <a:p>
            <a:r>
              <a:rPr lang="ja-JP" altLang="en-US" dirty="0">
                <a:latin typeface="ＭＳ ゴシック" panose="020B0609070205080204" pitchFamily="49" charset="-128"/>
                <a:ea typeface="ＭＳ ゴシック" panose="020B0609070205080204" pitchFamily="49" charset="-128"/>
              </a:rPr>
              <a:t>～</a:t>
            </a:r>
            <a:r>
              <a:rPr lang="en-US" altLang="ja-JP" dirty="0">
                <a:latin typeface="ＭＳ ゴシック" panose="020B0609070205080204" pitchFamily="49" charset="-128"/>
                <a:ea typeface="ＭＳ ゴシック" panose="020B0609070205080204" pitchFamily="49" charset="-128"/>
              </a:rPr>
              <a:t>13</a:t>
            </a:r>
            <a:r>
              <a:rPr lang="ja-JP" altLang="ja-JP" dirty="0">
                <a:latin typeface="ＭＳ ゴシック" panose="020B0609070205080204" pitchFamily="49" charset="-128"/>
                <a:ea typeface="ＭＳ ゴシック" panose="020B0609070205080204" pitchFamily="49" charset="-128"/>
              </a:rPr>
              <a:t>分経過時</a:t>
            </a:r>
            <a:r>
              <a:rPr lang="ja-JP" altLang="en-US" dirty="0">
                <a:latin typeface="ＭＳ ゴシック" panose="020B0609070205080204" pitchFamily="49" charset="-128"/>
                <a:ea typeface="ＭＳ ゴシック" panose="020B0609070205080204" pitchFamily="49" charset="-128"/>
              </a:rPr>
              <a:t>～</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あと２分です。</a:t>
            </a:r>
          </a:p>
          <a:p>
            <a:r>
              <a:rPr lang="ja-JP" altLang="ja-JP" dirty="0">
                <a:latin typeface="ＭＳ 明朝" panose="02020609040205080304" pitchFamily="17" charset="-128"/>
                <a:ea typeface="ＭＳ 明朝" panose="02020609040205080304" pitchFamily="17" charset="-128"/>
              </a:rPr>
              <a:t>　そろそろ、発表用紙に記載（入力）してください。「円グラフ」も忘れずに記載（入力）してください。</a:t>
            </a:r>
          </a:p>
          <a:p>
            <a:r>
              <a:rPr lang="ja-JP" altLang="ja-JP" dirty="0">
                <a:latin typeface="ＭＳ 明朝" panose="02020609040205080304" pitchFamily="17" charset="-128"/>
                <a:ea typeface="ＭＳ 明朝" panose="02020609040205080304" pitchFamily="17" charset="-128"/>
              </a:rPr>
              <a:t>　発表者も選びましたか。</a:t>
            </a:r>
            <a:endParaRPr lang="en-US" altLang="ja-JP" dirty="0">
              <a:latin typeface="ＭＳ 明朝" panose="02020609040205080304" pitchFamily="17" charset="-128"/>
              <a:ea typeface="ＭＳ 明朝" panose="02020609040205080304" pitchFamily="17" charset="-128"/>
            </a:endParaRPr>
          </a:p>
          <a:p>
            <a:endParaRPr lang="ja-JP" altLang="ja-JP" dirty="0">
              <a:latin typeface="ＭＳ 明朝" panose="02020609040205080304" pitchFamily="17" charset="-128"/>
              <a:ea typeface="ＭＳ 明朝" panose="02020609040205080304" pitchFamily="17" charset="-128"/>
            </a:endParaRPr>
          </a:p>
          <a:p>
            <a:r>
              <a:rPr lang="ja-JP" altLang="en-US" dirty="0">
                <a:latin typeface="ＭＳ ゴシック" panose="020B0609070205080204" pitchFamily="49" charset="-128"/>
                <a:ea typeface="ＭＳ ゴシック" panose="020B0609070205080204" pitchFamily="49" charset="-128"/>
              </a:rPr>
              <a:t>～</a:t>
            </a:r>
            <a:r>
              <a:rPr lang="en-US" altLang="ja-JP" dirty="0">
                <a:latin typeface="ＭＳ ゴシック" panose="020B0609070205080204" pitchFamily="49" charset="-128"/>
                <a:ea typeface="ＭＳ ゴシック" panose="020B0609070205080204" pitchFamily="49" charset="-128"/>
              </a:rPr>
              <a:t>14</a:t>
            </a:r>
            <a:r>
              <a:rPr lang="ja-JP" altLang="ja-JP" dirty="0">
                <a:latin typeface="ＭＳ ゴシック" panose="020B0609070205080204" pitchFamily="49" charset="-128"/>
                <a:ea typeface="ＭＳ ゴシック" panose="020B0609070205080204" pitchFamily="49" charset="-128"/>
              </a:rPr>
              <a:t>分経過時</a:t>
            </a:r>
            <a:r>
              <a:rPr lang="ja-JP" altLang="en-US" dirty="0">
                <a:latin typeface="ＭＳ ゴシック" panose="020B0609070205080204" pitchFamily="49" charset="-128"/>
                <a:ea typeface="ＭＳ ゴシック" panose="020B0609070205080204" pitchFamily="49" charset="-128"/>
              </a:rPr>
              <a:t>～</a:t>
            </a:r>
            <a:endParaRPr lang="ja-JP" altLang="ja-JP" dirty="0">
              <a:latin typeface="ＭＳ ゴシック" panose="020B0609070205080204" pitchFamily="49" charset="-128"/>
              <a:ea typeface="ＭＳ ゴシック" panose="020B0609070205080204" pitchFamily="49" charset="-128"/>
            </a:endParaRPr>
          </a:p>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あと１分です。</a:t>
            </a:r>
            <a:endParaRPr lang="en-US" altLang="ja-JP" dirty="0">
              <a:latin typeface="ＭＳ 明朝" panose="02020609040205080304" pitchFamily="17" charset="-128"/>
              <a:ea typeface="ＭＳ 明朝" panose="02020609040205080304" pitchFamily="17" charset="-128"/>
            </a:endParaRPr>
          </a:p>
          <a:p>
            <a:endParaRPr lang="ja-JP" altLang="ja-JP" dirty="0">
              <a:latin typeface="ＭＳ 明朝" panose="02020609040205080304" pitchFamily="17" charset="-128"/>
              <a:ea typeface="ＭＳ 明朝" panose="02020609040205080304" pitchFamily="17" charset="-128"/>
            </a:endParaRPr>
          </a:p>
          <a:p>
            <a:r>
              <a:rPr lang="ja-JP" altLang="en-US" dirty="0">
                <a:latin typeface="ＭＳ ゴシック" panose="020B0609070205080204" pitchFamily="49" charset="-128"/>
                <a:ea typeface="ＭＳ ゴシック" panose="020B0609070205080204" pitchFamily="49" charset="-128"/>
              </a:rPr>
              <a:t>～</a:t>
            </a:r>
            <a:r>
              <a:rPr lang="en-US" altLang="ja-JP" dirty="0">
                <a:latin typeface="ＭＳ ゴシック" panose="020B0609070205080204" pitchFamily="49" charset="-128"/>
                <a:ea typeface="ＭＳ ゴシック" panose="020B0609070205080204" pitchFamily="49" charset="-128"/>
              </a:rPr>
              <a:t>15</a:t>
            </a:r>
            <a:r>
              <a:rPr lang="ja-JP" altLang="ja-JP" dirty="0">
                <a:latin typeface="ＭＳ ゴシック" panose="020B0609070205080204" pitchFamily="49" charset="-128"/>
                <a:ea typeface="ＭＳ ゴシック" panose="020B0609070205080204" pitchFamily="49" charset="-128"/>
              </a:rPr>
              <a:t>分経過時</a:t>
            </a:r>
            <a:r>
              <a:rPr lang="ja-JP" altLang="en-US" dirty="0">
                <a:latin typeface="ＭＳ ゴシック" panose="020B0609070205080204" pitchFamily="49" charset="-128"/>
                <a:ea typeface="ＭＳ ゴシック" panose="020B0609070205080204" pitchFamily="49" charset="-128"/>
              </a:rPr>
              <a:t>～</a:t>
            </a:r>
            <a:endParaRPr lang="ja-JP" altLang="ja-JP" dirty="0">
              <a:latin typeface="ＭＳ ゴシック" panose="020B0609070205080204" pitchFamily="49" charset="-128"/>
              <a:ea typeface="ＭＳ ゴシック" panose="020B0609070205080204" pitchFamily="49" charset="-128"/>
            </a:endParaRPr>
          </a:p>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それでは終了です。発表者の方は準備してください。</a:t>
            </a:r>
          </a:p>
          <a:p>
            <a:r>
              <a:rPr lang="en-US" altLang="ja-JP" dirty="0">
                <a:latin typeface="ＭＳ 明朝" panose="02020609040205080304" pitchFamily="17" charset="-128"/>
                <a:ea typeface="ＭＳ 明朝" panose="02020609040205080304" pitchFamily="17" charset="-128"/>
              </a:rPr>
              <a:t> </a:t>
            </a:r>
            <a:endParaRPr lang="ja-JP" altLang="ja-JP" dirty="0">
              <a:latin typeface="ＭＳ 明朝" panose="02020609040205080304" pitchFamily="17" charset="-128"/>
              <a:ea typeface="ＭＳ 明朝" panose="02020609040205080304" pitchFamily="17" charset="-128"/>
            </a:endParaRPr>
          </a:p>
          <a:p>
            <a:r>
              <a:rPr lang="ja-JP" altLang="ja-JP" dirty="0">
                <a:latin typeface="ＭＳ ゴシック" panose="020B0609070205080204" pitchFamily="49" charset="-128"/>
                <a:ea typeface="ＭＳ ゴシック" panose="020B0609070205080204" pitchFamily="49" charset="-128"/>
              </a:rPr>
              <a:t>【各グループの発表に対するコメント例】</a:t>
            </a:r>
          </a:p>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考慮した「その他の要素」はどのような要素（内容）ですか。</a:t>
            </a:r>
          </a:p>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「●グループ」は、「所得金額」と「使用回数」と「●●」という要素を組み合わせてバランスを取って負担金額を決めてもらいました。特に「〇〇」の要素を最も考慮しているようですね・・・。など</a:t>
            </a:r>
          </a:p>
          <a:p>
            <a:r>
              <a:rPr lang="ja-JP" altLang="ja-JP" dirty="0">
                <a:latin typeface="ＭＳ 明朝" panose="02020609040205080304" pitchFamily="17" charset="-128"/>
                <a:ea typeface="ＭＳ 明朝" panose="02020609040205080304" pitchFamily="17" charset="-128"/>
              </a:rPr>
              <a:t>　Ａさんは、自分では橋を使わないかもしれませんが、消防車や郵便局、友達が橋を渡って訪ねてきたりする場合もあるかもしれませんよね。</a:t>
            </a:r>
          </a:p>
          <a:p>
            <a:r>
              <a:rPr lang="ja-JP" altLang="ja-JP" dirty="0">
                <a:latin typeface="ＭＳ 明朝" panose="02020609040205080304" pitchFamily="17" charset="-128"/>
                <a:ea typeface="ＭＳ 明朝" panose="02020609040205080304" pitchFamily="17" charset="-128"/>
              </a:rPr>
              <a:t>　ありがとうございました。</a:t>
            </a:r>
            <a:r>
              <a:rPr lang="ja-JP" altLang="ja-JP" dirty="0">
                <a:latin typeface="ＭＳ ゴシック" panose="020B0609070205080204" pitchFamily="49" charset="-128"/>
                <a:ea typeface="ＭＳ ゴシック" panose="020B0609070205080204" pitchFamily="49" charset="-128"/>
              </a:rPr>
              <a:t>（グループの発表ごとに拍手）</a:t>
            </a:r>
          </a:p>
          <a:p>
            <a:r>
              <a:rPr lang="ja-JP" altLang="ja-JP" dirty="0">
                <a:latin typeface="ＭＳ 明朝" panose="02020609040205080304" pitchFamily="17" charset="-128"/>
                <a:ea typeface="ＭＳ 明朝" panose="02020609040205080304" pitchFamily="17" charset="-128"/>
              </a:rPr>
              <a:t>　</a:t>
            </a:r>
          </a:p>
          <a:p>
            <a:r>
              <a:rPr lang="ja-JP" altLang="ja-JP" dirty="0">
                <a:latin typeface="ＭＳ ゴシック" panose="020B0609070205080204" pitchFamily="49" charset="-128"/>
                <a:ea typeface="ＭＳ ゴシック" panose="020B0609070205080204" pitchFamily="49" charset="-128"/>
              </a:rPr>
              <a:t>【最終講評】</a:t>
            </a:r>
          </a:p>
          <a:p>
            <a:r>
              <a:rPr lang="ja-JP" altLang="ja-JP" dirty="0">
                <a:latin typeface="ＭＳ 明朝" panose="02020609040205080304" pitchFamily="17" charset="-128"/>
                <a:ea typeface="ＭＳ 明朝" panose="02020609040205080304" pitchFamily="17" charset="-128"/>
              </a:rPr>
              <a:t>　各グループで考えた税金の集め方は、どれも公平だと思います。</a:t>
            </a:r>
          </a:p>
          <a:p>
            <a:r>
              <a:rPr lang="ja-JP" altLang="ja-JP" dirty="0">
                <a:latin typeface="ＭＳ 明朝" panose="02020609040205080304" pitchFamily="17" charset="-128"/>
                <a:ea typeface="ＭＳ 明朝" panose="02020609040205080304" pitchFamily="17" charset="-128"/>
              </a:rPr>
              <a:t>　発表者の方もとても分かりやすく説明してくれてありがとうございました。</a:t>
            </a:r>
          </a:p>
          <a:p>
            <a:r>
              <a:rPr lang="ja-JP" altLang="ja-JP" dirty="0">
                <a:latin typeface="ＭＳ 明朝" panose="02020609040205080304" pitchFamily="17" charset="-128"/>
                <a:ea typeface="ＭＳ 明朝" panose="02020609040205080304" pitchFamily="17" charset="-128"/>
              </a:rPr>
              <a:t>　公平な税金の集め方の考え方には、いろいろな考え方があると感じたと思います。</a:t>
            </a:r>
            <a:endParaRPr lang="en-US" altLang="ja-JP" dirty="0">
              <a:latin typeface="ＭＳ 明朝" panose="02020609040205080304" pitchFamily="17" charset="-128"/>
              <a:ea typeface="ＭＳ 明朝" panose="02020609040205080304" pitchFamily="17" charset="-128"/>
            </a:endParaRPr>
          </a:p>
          <a:p>
            <a:endParaRPr lang="en-US" altLang="ja-JP" dirty="0">
              <a:latin typeface="ＭＳ 明朝" panose="02020609040205080304" pitchFamily="17" charset="-128"/>
              <a:ea typeface="ＭＳ 明朝" panose="02020609040205080304" pitchFamily="17" charset="-128"/>
            </a:endParaRPr>
          </a:p>
          <a:p>
            <a:r>
              <a:rPr lang="ja-JP" altLang="en-US" dirty="0">
                <a:latin typeface="ＭＳ ゴシック" panose="020B0609070205080204" pitchFamily="49" charset="-128"/>
                <a:ea typeface="ＭＳ ゴシック" panose="020B0609070205080204" pitchFamily="49" charset="-128"/>
              </a:rPr>
              <a:t>　</a:t>
            </a:r>
            <a:r>
              <a:rPr lang="en-US" altLang="ja-JP" dirty="0">
                <a:latin typeface="ＭＳ ゴシック" panose="020B0609070205080204" pitchFamily="49" charset="-128"/>
                <a:ea typeface="ＭＳ ゴシック" panose="020B0609070205080204" pitchFamily="49" charset="-128"/>
              </a:rPr>
              <a:t>【</a:t>
            </a:r>
            <a:r>
              <a:rPr lang="ja-JP" altLang="en-US" dirty="0">
                <a:latin typeface="ＭＳ ゴシック" panose="020B0609070205080204" pitchFamily="49" charset="-128"/>
                <a:ea typeface="ＭＳ ゴシック" panose="020B0609070205080204" pitchFamily="49" charset="-128"/>
              </a:rPr>
              <a:t>クリック</a:t>
            </a:r>
            <a:r>
              <a:rPr lang="en-US" altLang="ja-JP" dirty="0">
                <a:latin typeface="ＭＳ ゴシック" panose="020B0609070205080204" pitchFamily="49" charset="-128"/>
                <a:ea typeface="ＭＳ ゴシック" panose="020B0609070205080204" pitchFamily="49" charset="-128"/>
              </a:rPr>
              <a:t>】</a:t>
            </a:r>
            <a:r>
              <a:rPr lang="ja-JP" altLang="en-US" dirty="0">
                <a:latin typeface="ＭＳ ゴシック" panose="020B0609070205080204" pitchFamily="49" charset="-128"/>
                <a:ea typeface="ＭＳ ゴシック" panose="020B0609070205080204" pitchFamily="49" charset="-128"/>
              </a:rPr>
              <a:t>（次のスライドへ）</a:t>
            </a:r>
          </a:p>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82EA10-0265-43DC-8CCF-1CA193DC6686}" type="slidenum">
              <a:rPr kumimoji="1" lang="ja-JP" altLang="en-US" sz="1200" b="0" i="0" u="none" strike="noStrike" kern="1200" cap="none" spc="0" normalizeH="0" baseline="0" noProof="0" smtClean="0">
                <a:ln>
                  <a:noFill/>
                </a:ln>
                <a:solidFill>
                  <a:prstClr val="black"/>
                </a:solidFill>
                <a:effectLst/>
                <a:uLnTx/>
                <a:uFillTx/>
                <a:latin typeface="HGPｺﾞｼｯｸE" panose="020B0900000000000000" pitchFamily="50" charset="-128"/>
                <a:ea typeface="HGPｺﾞｼｯｸE" panose="020B09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dirty="0">
              <a:ln>
                <a:noFill/>
              </a:ln>
              <a:solidFill>
                <a:prstClr val="black"/>
              </a:solidFill>
              <a:effectLst/>
              <a:uLnTx/>
              <a:uFillTx/>
              <a:latin typeface="HGPｺﾞｼｯｸE" panose="020B0900000000000000" pitchFamily="50" charset="-128"/>
              <a:ea typeface="HGPｺﾞｼｯｸE" panose="020B0900000000000000" pitchFamily="50" charset="-128"/>
              <a:cs typeface="+mn-cs"/>
            </a:endParaRPr>
          </a:p>
        </p:txBody>
      </p:sp>
    </p:spTree>
    <p:extLst>
      <p:ext uri="{BB962C8B-B14F-4D97-AF65-F5344CB8AC3E}">
        <p14:creationId xmlns:p14="http://schemas.microsoft.com/office/powerpoint/2010/main" val="2239138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いま、皆さんに考えていただい</a:t>
            </a:r>
            <a:r>
              <a:rPr lang="ja-JP" altLang="en-US" dirty="0">
                <a:latin typeface="ＭＳ 明朝" panose="02020609040205080304" pitchFamily="17" charset="-128"/>
                <a:ea typeface="ＭＳ 明朝" panose="02020609040205080304" pitchFamily="17" charset="-128"/>
              </a:rPr>
              <a:t>た</a:t>
            </a:r>
            <a:r>
              <a:rPr lang="ja-JP" altLang="ja-JP" dirty="0">
                <a:latin typeface="ＭＳ 明朝" panose="02020609040205080304" pitchFamily="17" charset="-128"/>
                <a:ea typeface="ＭＳ 明朝" panose="02020609040205080304" pitchFamily="17" charset="-128"/>
              </a:rPr>
              <a:t>とおり、税金の負担方法や公平には、様々な考え方があります。</a:t>
            </a:r>
          </a:p>
          <a:p>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まず、負担についての考え方には、</a:t>
            </a:r>
            <a:endParaRPr lang="en-US" altLang="ja-JP" dirty="0">
              <a:latin typeface="ＭＳ 明朝" panose="02020609040205080304" pitchFamily="17" charset="-128"/>
              <a:ea typeface="ＭＳ 明朝" panose="02020609040205080304" pitchFamily="17" charset="-128"/>
            </a:endParaRPr>
          </a:p>
          <a:p>
            <a:endParaRPr lang="en-US" altLang="ja-JP" dirty="0">
              <a:latin typeface="ＭＳ 明朝" panose="02020609040205080304" pitchFamily="17" charset="-128"/>
              <a:ea typeface="ＭＳ 明朝" panose="02020609040205080304" pitchFamily="17" charset="-128"/>
            </a:endParaRPr>
          </a:p>
          <a:p>
            <a:r>
              <a:rPr lang="ja-JP" altLang="en-US" dirty="0">
                <a:latin typeface="ＭＳ 明朝" panose="02020609040205080304" pitchFamily="17" charset="-128"/>
                <a:ea typeface="ＭＳ 明朝" panose="02020609040205080304" pitchFamily="17" charset="-128"/>
              </a:rPr>
              <a:t>　</a:t>
            </a:r>
            <a:r>
              <a:rPr lang="en-US" altLang="ja-JP" dirty="0">
                <a:latin typeface="ＭＳ ゴシック" panose="020B0609070205080204" pitchFamily="49" charset="-128"/>
                <a:ea typeface="ＭＳ ゴシック" panose="020B0609070205080204" pitchFamily="49" charset="-128"/>
              </a:rPr>
              <a:t>【</a:t>
            </a:r>
            <a:r>
              <a:rPr lang="ja-JP" altLang="en-US" dirty="0">
                <a:latin typeface="ＭＳ ゴシック" panose="020B0609070205080204" pitchFamily="49" charset="-128"/>
                <a:ea typeface="ＭＳ ゴシック" panose="020B0609070205080204" pitchFamily="49" charset="-128"/>
              </a:rPr>
              <a:t>クリック</a:t>
            </a:r>
            <a:r>
              <a:rPr lang="en-US" altLang="ja-JP" dirty="0">
                <a:latin typeface="ＭＳ ゴシック" panose="020B0609070205080204" pitchFamily="49" charset="-128"/>
                <a:ea typeface="ＭＳ ゴシック" panose="020B0609070205080204" pitchFamily="49" charset="-128"/>
              </a:rPr>
              <a:t>】</a:t>
            </a:r>
            <a:r>
              <a:rPr lang="ja-JP" altLang="en-US" dirty="0">
                <a:latin typeface="ＭＳ ゴシック" panose="020B0609070205080204" pitchFamily="49" charset="-128"/>
                <a:ea typeface="ＭＳ ゴシック" panose="020B0609070205080204" pitchFamily="49" charset="-128"/>
              </a:rPr>
              <a:t>（続きの文章が表示される）</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明朝" panose="02020609040205080304" pitchFamily="17" charset="-128"/>
                <a:ea typeface="ＭＳ 明朝" panose="02020609040205080304" pitchFamily="17" charset="-128"/>
              </a:rPr>
              <a:t>　</a:t>
            </a:r>
            <a:endParaRPr lang="ja-JP" altLang="ja-JP" dirty="0">
              <a:latin typeface="ＭＳ 明朝" panose="02020609040205080304" pitchFamily="17" charset="-128"/>
              <a:ea typeface="ＭＳ 明朝" panose="02020609040205080304" pitchFamily="17" charset="-128"/>
            </a:endParaRPr>
          </a:p>
          <a:p>
            <a:pPr lvl="0"/>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能力、所得などに応じて負担する「応能負担」</a:t>
            </a:r>
          </a:p>
          <a:p>
            <a:pPr lvl="0"/>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それぞれ受けた利益に応じたものを負担する「応益負担」</a:t>
            </a:r>
          </a:p>
          <a:p>
            <a:r>
              <a:rPr lang="ja-JP" altLang="ja-JP" dirty="0">
                <a:latin typeface="ＭＳ 明朝" panose="02020609040205080304" pitchFamily="17" charset="-128"/>
                <a:ea typeface="ＭＳ 明朝" panose="02020609040205080304" pitchFamily="17" charset="-128"/>
              </a:rPr>
              <a:t>　というものがあります。</a:t>
            </a:r>
          </a:p>
          <a:p>
            <a:r>
              <a:rPr lang="ja-JP" altLang="ja-JP" dirty="0">
                <a:latin typeface="ＭＳ 明朝" panose="02020609040205080304" pitchFamily="17" charset="-128"/>
                <a:ea typeface="ＭＳ 明朝" panose="02020609040205080304" pitchFamily="17" charset="-128"/>
              </a:rPr>
              <a:t>　また、公平の考え方には</a:t>
            </a:r>
            <a:endParaRPr lang="en-US" altLang="ja-JP" dirty="0">
              <a:latin typeface="ＭＳ 明朝" panose="02020609040205080304" pitchFamily="17" charset="-128"/>
              <a:ea typeface="ＭＳ 明朝" panose="02020609040205080304" pitchFamily="17" charset="-128"/>
            </a:endParaRPr>
          </a:p>
          <a:p>
            <a:endParaRPr lang="en-US" altLang="ja-JP" dirty="0">
              <a:latin typeface="ＭＳ 明朝" panose="02020609040205080304" pitchFamily="17" charset="-128"/>
              <a:ea typeface="ＭＳ 明朝" panose="02020609040205080304" pitchFamily="17" charset="-128"/>
            </a:endParaRPr>
          </a:p>
          <a:p>
            <a:r>
              <a:rPr lang="ja-JP" altLang="en-US" dirty="0">
                <a:latin typeface="ＭＳ ゴシック" panose="020B0609070205080204" pitchFamily="49" charset="-128"/>
                <a:ea typeface="ＭＳ ゴシック" panose="020B0609070205080204" pitchFamily="49" charset="-128"/>
              </a:rPr>
              <a:t>　</a:t>
            </a:r>
            <a:r>
              <a:rPr lang="en-US" altLang="ja-JP" dirty="0">
                <a:latin typeface="ＭＳ ゴシック" panose="020B0609070205080204" pitchFamily="49" charset="-128"/>
                <a:ea typeface="ＭＳ ゴシック" panose="020B0609070205080204" pitchFamily="49" charset="-128"/>
              </a:rPr>
              <a:t>【</a:t>
            </a:r>
            <a:r>
              <a:rPr lang="ja-JP" altLang="en-US" dirty="0">
                <a:latin typeface="ＭＳ ゴシック" panose="020B0609070205080204" pitchFamily="49" charset="-128"/>
                <a:ea typeface="ＭＳ ゴシック" panose="020B0609070205080204" pitchFamily="49" charset="-128"/>
              </a:rPr>
              <a:t>クリック</a:t>
            </a:r>
            <a:r>
              <a:rPr lang="en-US" altLang="ja-JP" dirty="0">
                <a:latin typeface="ＭＳ ゴシック" panose="020B0609070205080204" pitchFamily="49" charset="-128"/>
                <a:ea typeface="ＭＳ ゴシック" panose="020B0609070205080204" pitchFamily="49" charset="-128"/>
              </a:rPr>
              <a:t>】</a:t>
            </a:r>
            <a:r>
              <a:rPr lang="ja-JP" altLang="en-US" dirty="0">
                <a:latin typeface="ＭＳ ゴシック" panose="020B0609070205080204" pitchFamily="49" charset="-128"/>
                <a:ea typeface="ＭＳ ゴシック" panose="020B0609070205080204" pitchFamily="49" charset="-128"/>
              </a:rPr>
              <a:t>（続きの文章が表示される）</a:t>
            </a:r>
            <a:endParaRPr lang="en-US" altLang="ja-JP" dirty="0">
              <a:latin typeface="ＭＳ ゴシック" panose="020B0609070205080204" pitchFamily="49" charset="-128"/>
              <a:ea typeface="ＭＳ ゴシック" panose="020B0609070205080204" pitchFamily="49" charset="-128"/>
            </a:endParaRPr>
          </a:p>
          <a:p>
            <a:endParaRPr lang="ja-JP" altLang="ja-JP" dirty="0">
              <a:latin typeface="ＭＳ 明朝" panose="02020609040205080304" pitchFamily="17" charset="-128"/>
              <a:ea typeface="ＭＳ 明朝" panose="02020609040205080304" pitchFamily="17" charset="-128"/>
            </a:endParaRPr>
          </a:p>
          <a:p>
            <a:pPr lvl="0"/>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負担能力が同じ人は、同じ負担を求めるのが公平という「水平的公平」という考え方</a:t>
            </a:r>
            <a:r>
              <a:rPr lang="ja-JP" altLang="en-US" dirty="0">
                <a:latin typeface="ＭＳ 明朝" panose="02020609040205080304" pitchFamily="17" charset="-128"/>
                <a:ea typeface="ＭＳ 明朝" panose="02020609040205080304" pitchFamily="17" charset="-128"/>
              </a:rPr>
              <a:t>、この考え方に近い税金が消費税です。</a:t>
            </a:r>
            <a:endParaRPr lang="ja-JP" altLang="ja-JP" dirty="0">
              <a:latin typeface="ＭＳ 明朝" panose="02020609040205080304" pitchFamily="17" charset="-128"/>
              <a:ea typeface="ＭＳ 明朝" panose="02020609040205080304" pitchFamily="17" charset="-128"/>
            </a:endParaRPr>
          </a:p>
          <a:p>
            <a:pPr lvl="0"/>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負担能力が高い人は、より大きな負担を求めるのが公平という「垂直的公平」という考え方</a:t>
            </a:r>
            <a:r>
              <a:rPr lang="ja-JP" altLang="en-US" dirty="0">
                <a:latin typeface="ＭＳ 明朝" panose="02020609040205080304" pitchFamily="17" charset="-128"/>
                <a:ea typeface="ＭＳ 明朝" panose="02020609040205080304" pitchFamily="17" charset="-128"/>
              </a:rPr>
              <a:t>、この考え方に近い税金が所得税です。</a:t>
            </a:r>
            <a:endParaRPr lang="en-US" altLang="ja-JP" dirty="0">
              <a:latin typeface="ＭＳ 明朝" panose="02020609040205080304" pitchFamily="17" charset="-128"/>
              <a:ea typeface="ＭＳ 明朝" panose="02020609040205080304" pitchFamily="17" charset="-128"/>
            </a:endParaRPr>
          </a:p>
          <a:p>
            <a:pPr lvl="0"/>
            <a:endParaRPr lang="en-US" altLang="ja-JP" dirty="0">
              <a:latin typeface="ＭＳ 明朝" panose="02020609040205080304" pitchFamily="17" charset="-128"/>
              <a:ea typeface="ＭＳ 明朝" panose="02020609040205080304" pitchFamily="17" charset="-128"/>
            </a:endParaRPr>
          </a:p>
          <a:p>
            <a:pPr lvl="0"/>
            <a:r>
              <a:rPr lang="ja-JP" altLang="en-US" dirty="0">
                <a:latin typeface="ＭＳ 明朝" panose="02020609040205080304" pitchFamily="17" charset="-128"/>
                <a:ea typeface="ＭＳ 明朝" panose="02020609040205080304" pitchFamily="17" charset="-128"/>
              </a:rPr>
              <a:t>　公平という考え方にはこれらのほかにも、</a:t>
            </a:r>
            <a:endParaRPr lang="ja-JP" altLang="ja-JP" dirty="0">
              <a:latin typeface="ＭＳ 明朝" panose="02020609040205080304" pitchFamily="17" charset="-128"/>
              <a:ea typeface="ＭＳ 明朝" panose="02020609040205080304" pitchFamily="17" charset="-128"/>
            </a:endParaRPr>
          </a:p>
          <a:p>
            <a:pPr lvl="0"/>
            <a:r>
              <a:rPr lang="ja-JP" altLang="en-US" dirty="0">
                <a:latin typeface="ＭＳ 明朝" panose="02020609040205080304" pitchFamily="17" charset="-128"/>
                <a:ea typeface="ＭＳ 明朝" panose="02020609040205080304" pitchFamily="17" charset="-128"/>
              </a:rPr>
              <a:t>　・</a:t>
            </a:r>
            <a:r>
              <a:rPr lang="ja-JP" altLang="ja-JP" dirty="0">
                <a:latin typeface="ＭＳ 明朝" panose="02020609040205080304" pitchFamily="17" charset="-128"/>
                <a:ea typeface="ＭＳ 明朝" panose="02020609040205080304" pitchFamily="17" charset="-128"/>
              </a:rPr>
              <a:t>現代の世代だけでなく、将来の世代の負担も考慮し、全ての世代が安心できるようにしなければなら</a:t>
            </a:r>
            <a:r>
              <a:rPr lang="ja-JP" altLang="en-US" dirty="0">
                <a:latin typeface="ＭＳ 明朝" panose="02020609040205080304" pitchFamily="17" charset="-128"/>
                <a:ea typeface="ＭＳ 明朝" panose="02020609040205080304" pitchFamily="17" charset="-128"/>
              </a:rPr>
              <a:t>な</a:t>
            </a:r>
            <a:r>
              <a:rPr lang="ja-JP" altLang="ja-JP" dirty="0">
                <a:latin typeface="ＭＳ 明朝" panose="02020609040205080304" pitchFamily="17" charset="-128"/>
                <a:ea typeface="ＭＳ 明朝" panose="02020609040205080304" pitchFamily="17" charset="-128"/>
              </a:rPr>
              <a:t>いという「世代間の公平」という考え方</a:t>
            </a:r>
          </a:p>
          <a:p>
            <a:r>
              <a:rPr lang="ja-JP" altLang="ja-JP" dirty="0">
                <a:latin typeface="ＭＳ 明朝" panose="02020609040205080304" pitchFamily="17" charset="-128"/>
                <a:ea typeface="ＭＳ 明朝" panose="02020609040205080304" pitchFamily="17" charset="-128"/>
              </a:rPr>
              <a:t>があります。</a:t>
            </a:r>
          </a:p>
          <a:p>
            <a:r>
              <a:rPr lang="en-US" altLang="ja-JP" dirty="0">
                <a:latin typeface="ＭＳ 明朝" panose="02020609040205080304" pitchFamily="17" charset="-128"/>
                <a:ea typeface="ＭＳ 明朝" panose="02020609040205080304" pitchFamily="17" charset="-128"/>
              </a:rPr>
              <a:t> </a:t>
            </a:r>
            <a:endParaRPr lang="ja-JP" altLang="ja-JP" dirty="0">
              <a:latin typeface="ＭＳ 明朝" panose="02020609040205080304" pitchFamily="17" charset="-128"/>
              <a:ea typeface="ＭＳ 明朝" panose="02020609040205080304" pitchFamily="17" charset="-128"/>
            </a:endParaRPr>
          </a:p>
          <a:p>
            <a:r>
              <a:rPr lang="ja-JP" altLang="ja-JP" dirty="0">
                <a:latin typeface="ＭＳ 明朝" panose="02020609040205080304" pitchFamily="17" charset="-128"/>
                <a:ea typeface="ＭＳ 明朝" panose="02020609040205080304" pitchFamily="17" charset="-128"/>
              </a:rPr>
              <a:t>　今の日本には公平に税を負担してもらうために、集め方が異なる約</a:t>
            </a:r>
            <a:r>
              <a:rPr lang="en-US" altLang="ja-JP" dirty="0">
                <a:latin typeface="ＭＳ 明朝" panose="02020609040205080304" pitchFamily="17" charset="-128"/>
                <a:ea typeface="ＭＳ 明朝" panose="02020609040205080304" pitchFamily="17" charset="-128"/>
              </a:rPr>
              <a:t>50</a:t>
            </a:r>
            <a:r>
              <a:rPr lang="ja-JP" altLang="ja-JP" dirty="0">
                <a:latin typeface="ＭＳ 明朝" panose="02020609040205080304" pitchFamily="17" charset="-128"/>
                <a:ea typeface="ＭＳ 明朝" panose="02020609040205080304" pitchFamily="17" charset="-128"/>
              </a:rPr>
              <a:t>種類の税金があります。</a:t>
            </a:r>
            <a:endParaRPr lang="en-US" altLang="ja-JP" dirty="0">
              <a:latin typeface="ＭＳ 明朝" panose="02020609040205080304" pitchFamily="17" charset="-128"/>
              <a:ea typeface="ＭＳ 明朝" panose="02020609040205080304" pitchFamily="17" charset="-128"/>
            </a:endParaRPr>
          </a:p>
          <a:p>
            <a:endParaRPr lang="en-US" altLang="ja-JP" dirty="0">
              <a:latin typeface="ＭＳ 明朝" panose="02020609040205080304" pitchFamily="17" charset="-128"/>
              <a:ea typeface="ＭＳ 明朝" panose="02020609040205080304" pitchFamily="17" charset="-128"/>
            </a:endParaRPr>
          </a:p>
          <a:p>
            <a:r>
              <a:rPr lang="ja-JP" altLang="en-US" dirty="0">
                <a:latin typeface="ＭＳ ゴシック" panose="020B0609070205080204" pitchFamily="49" charset="-128"/>
                <a:ea typeface="ＭＳ ゴシック" panose="020B0609070205080204" pitchFamily="49" charset="-128"/>
              </a:rPr>
              <a:t>　</a:t>
            </a:r>
            <a:r>
              <a:rPr lang="en-US" altLang="ja-JP" dirty="0">
                <a:latin typeface="ＭＳ ゴシック" panose="020B0609070205080204" pitchFamily="49" charset="-128"/>
                <a:ea typeface="ＭＳ ゴシック" panose="020B0609070205080204" pitchFamily="49" charset="-128"/>
              </a:rPr>
              <a:t>【</a:t>
            </a:r>
            <a:r>
              <a:rPr lang="ja-JP" altLang="en-US" dirty="0">
                <a:latin typeface="ＭＳ ゴシック" panose="020B0609070205080204" pitchFamily="49" charset="-128"/>
                <a:ea typeface="ＭＳ ゴシック" panose="020B0609070205080204" pitchFamily="49" charset="-128"/>
              </a:rPr>
              <a:t>クリック</a:t>
            </a:r>
            <a:r>
              <a:rPr lang="en-US" altLang="ja-JP" dirty="0">
                <a:latin typeface="ＭＳ ゴシック" panose="020B0609070205080204" pitchFamily="49" charset="-128"/>
                <a:ea typeface="ＭＳ ゴシック" panose="020B0609070205080204" pitchFamily="49" charset="-128"/>
              </a:rPr>
              <a:t>】</a:t>
            </a:r>
            <a:r>
              <a:rPr lang="ja-JP" altLang="en-US" dirty="0">
                <a:latin typeface="ＭＳ ゴシック" panose="020B0609070205080204" pitchFamily="49" charset="-128"/>
                <a:ea typeface="ＭＳ ゴシック" panose="020B0609070205080204" pitchFamily="49" charset="-128"/>
              </a:rPr>
              <a:t>（次のスライドへ）</a:t>
            </a:r>
          </a:p>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DEFA9A01-71A4-435A-A68E-07DBF33220B8}" type="slidenum">
              <a:rPr lang="en-US" altLang="ja-JP" smtClean="0"/>
              <a:pPr>
                <a:defRPr/>
              </a:pPr>
              <a:t>8</a:t>
            </a:fld>
            <a:endParaRPr lang="en-US" altLang="ja-JP"/>
          </a:p>
        </p:txBody>
      </p:sp>
    </p:spTree>
    <p:extLst>
      <p:ext uri="{BB962C8B-B14F-4D97-AF65-F5344CB8AC3E}">
        <p14:creationId xmlns:p14="http://schemas.microsoft.com/office/powerpoint/2010/main" val="2824961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panose="02020603050405020304" pitchFamily="18" charset="0"/>
                <a:ea typeface="Osaka" charset="-128"/>
              </a:defRPr>
            </a:lvl1pPr>
            <a:lvl2pPr marL="749414" indent="-288236">
              <a:defRPr kumimoji="1" sz="2400">
                <a:solidFill>
                  <a:schemeClr val="tx1"/>
                </a:solidFill>
                <a:latin typeface="Times" panose="02020603050405020304" pitchFamily="18" charset="0"/>
                <a:ea typeface="Osaka" charset="-128"/>
              </a:defRPr>
            </a:lvl2pPr>
            <a:lvl3pPr marL="1152944" indent="-230589">
              <a:defRPr kumimoji="1" sz="2400">
                <a:solidFill>
                  <a:schemeClr val="tx1"/>
                </a:solidFill>
                <a:latin typeface="Times" panose="02020603050405020304" pitchFamily="18" charset="0"/>
                <a:ea typeface="Osaka" charset="-128"/>
              </a:defRPr>
            </a:lvl3pPr>
            <a:lvl4pPr marL="1614122" indent="-230589">
              <a:defRPr kumimoji="1" sz="2400">
                <a:solidFill>
                  <a:schemeClr val="tx1"/>
                </a:solidFill>
                <a:latin typeface="Times" panose="02020603050405020304" pitchFamily="18" charset="0"/>
                <a:ea typeface="Osaka" charset="-128"/>
              </a:defRPr>
            </a:lvl4pPr>
            <a:lvl5pPr marL="2075299" indent="-230589">
              <a:defRPr kumimoji="1" sz="2400">
                <a:solidFill>
                  <a:schemeClr val="tx1"/>
                </a:solidFill>
                <a:latin typeface="Times" panose="02020603050405020304" pitchFamily="18" charset="0"/>
                <a:ea typeface="Osaka" charset="-128"/>
              </a:defRPr>
            </a:lvl5pPr>
            <a:lvl6pPr marL="2536477" indent="-230589" eaLnBrk="0" fontAlgn="base" hangingPunct="0">
              <a:spcBef>
                <a:spcPct val="0"/>
              </a:spcBef>
              <a:spcAft>
                <a:spcPct val="0"/>
              </a:spcAft>
              <a:defRPr kumimoji="1" sz="2400">
                <a:solidFill>
                  <a:schemeClr val="tx1"/>
                </a:solidFill>
                <a:latin typeface="Times" panose="02020603050405020304" pitchFamily="18" charset="0"/>
                <a:ea typeface="Osaka" charset="-128"/>
              </a:defRPr>
            </a:lvl6pPr>
            <a:lvl7pPr marL="2997655" indent="-230589" eaLnBrk="0" fontAlgn="base" hangingPunct="0">
              <a:spcBef>
                <a:spcPct val="0"/>
              </a:spcBef>
              <a:spcAft>
                <a:spcPct val="0"/>
              </a:spcAft>
              <a:defRPr kumimoji="1" sz="2400">
                <a:solidFill>
                  <a:schemeClr val="tx1"/>
                </a:solidFill>
                <a:latin typeface="Times" panose="02020603050405020304" pitchFamily="18" charset="0"/>
                <a:ea typeface="Osaka" charset="-128"/>
              </a:defRPr>
            </a:lvl7pPr>
            <a:lvl8pPr marL="3458832" indent="-230589" eaLnBrk="0" fontAlgn="base" hangingPunct="0">
              <a:spcBef>
                <a:spcPct val="0"/>
              </a:spcBef>
              <a:spcAft>
                <a:spcPct val="0"/>
              </a:spcAft>
              <a:defRPr kumimoji="1" sz="2400">
                <a:solidFill>
                  <a:schemeClr val="tx1"/>
                </a:solidFill>
                <a:latin typeface="Times" panose="02020603050405020304" pitchFamily="18" charset="0"/>
                <a:ea typeface="Osaka" charset="-128"/>
              </a:defRPr>
            </a:lvl8pPr>
            <a:lvl9pPr marL="3920010" indent="-230589" eaLnBrk="0" fontAlgn="base" hangingPunct="0">
              <a:spcBef>
                <a:spcPct val="0"/>
              </a:spcBef>
              <a:spcAft>
                <a:spcPct val="0"/>
              </a:spcAft>
              <a:defRPr kumimoji="1" sz="2400">
                <a:solidFill>
                  <a:schemeClr val="tx1"/>
                </a:solidFill>
                <a:latin typeface="Times" panose="02020603050405020304" pitchFamily="18" charset="0"/>
                <a:ea typeface="Osaka" charset="-128"/>
              </a:defRPr>
            </a:lvl9pPr>
          </a:lstStyle>
          <a:p>
            <a:fld id="{DD3FCA1C-5071-434C-84AD-DF5988A16EAD}" type="slidenum">
              <a:rPr lang="en-US" altLang="ja-JP" sz="1200"/>
              <a:pPr/>
              <a:t>9</a:t>
            </a:fld>
            <a:endParaRPr lang="en-US" altLang="ja-JP" sz="120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xfrm>
            <a:off x="1325779" y="3232739"/>
            <a:ext cx="7287781" cy="30626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latin typeface="Times" panose="02020603050405020304" pitchFamily="18" charset="0"/>
            </a:endParaRPr>
          </a:p>
        </p:txBody>
      </p:sp>
    </p:spTree>
    <p:extLst>
      <p:ext uri="{BB962C8B-B14F-4D97-AF65-F5344CB8AC3E}">
        <p14:creationId xmlns:p14="http://schemas.microsoft.com/office/powerpoint/2010/main" val="4195655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panose="02020603050405020304" pitchFamily="18" charset="0"/>
                <a:ea typeface="Osaka" charset="-128"/>
              </a:defRPr>
            </a:lvl1pPr>
            <a:lvl2pPr marL="749414" indent="-288236">
              <a:defRPr kumimoji="1" sz="2400">
                <a:solidFill>
                  <a:schemeClr val="tx1"/>
                </a:solidFill>
                <a:latin typeface="Times" panose="02020603050405020304" pitchFamily="18" charset="0"/>
                <a:ea typeface="Osaka" charset="-128"/>
              </a:defRPr>
            </a:lvl2pPr>
            <a:lvl3pPr marL="1152944" indent="-230589">
              <a:defRPr kumimoji="1" sz="2400">
                <a:solidFill>
                  <a:schemeClr val="tx1"/>
                </a:solidFill>
                <a:latin typeface="Times" panose="02020603050405020304" pitchFamily="18" charset="0"/>
                <a:ea typeface="Osaka" charset="-128"/>
              </a:defRPr>
            </a:lvl3pPr>
            <a:lvl4pPr marL="1614122" indent="-230589">
              <a:defRPr kumimoji="1" sz="2400">
                <a:solidFill>
                  <a:schemeClr val="tx1"/>
                </a:solidFill>
                <a:latin typeface="Times" panose="02020603050405020304" pitchFamily="18" charset="0"/>
                <a:ea typeface="Osaka" charset="-128"/>
              </a:defRPr>
            </a:lvl4pPr>
            <a:lvl5pPr marL="2075299" indent="-230589">
              <a:defRPr kumimoji="1" sz="2400">
                <a:solidFill>
                  <a:schemeClr val="tx1"/>
                </a:solidFill>
                <a:latin typeface="Times" panose="02020603050405020304" pitchFamily="18" charset="0"/>
                <a:ea typeface="Osaka" charset="-128"/>
              </a:defRPr>
            </a:lvl5pPr>
            <a:lvl6pPr marL="2536477" indent="-230589" eaLnBrk="0" fontAlgn="base" hangingPunct="0">
              <a:spcBef>
                <a:spcPct val="0"/>
              </a:spcBef>
              <a:spcAft>
                <a:spcPct val="0"/>
              </a:spcAft>
              <a:defRPr kumimoji="1" sz="2400">
                <a:solidFill>
                  <a:schemeClr val="tx1"/>
                </a:solidFill>
                <a:latin typeface="Times" panose="02020603050405020304" pitchFamily="18" charset="0"/>
                <a:ea typeface="Osaka" charset="-128"/>
              </a:defRPr>
            </a:lvl6pPr>
            <a:lvl7pPr marL="2997655" indent="-230589" eaLnBrk="0" fontAlgn="base" hangingPunct="0">
              <a:spcBef>
                <a:spcPct val="0"/>
              </a:spcBef>
              <a:spcAft>
                <a:spcPct val="0"/>
              </a:spcAft>
              <a:defRPr kumimoji="1" sz="2400">
                <a:solidFill>
                  <a:schemeClr val="tx1"/>
                </a:solidFill>
                <a:latin typeface="Times" panose="02020603050405020304" pitchFamily="18" charset="0"/>
                <a:ea typeface="Osaka" charset="-128"/>
              </a:defRPr>
            </a:lvl7pPr>
            <a:lvl8pPr marL="3458832" indent="-230589" eaLnBrk="0" fontAlgn="base" hangingPunct="0">
              <a:spcBef>
                <a:spcPct val="0"/>
              </a:spcBef>
              <a:spcAft>
                <a:spcPct val="0"/>
              </a:spcAft>
              <a:defRPr kumimoji="1" sz="2400">
                <a:solidFill>
                  <a:schemeClr val="tx1"/>
                </a:solidFill>
                <a:latin typeface="Times" panose="02020603050405020304" pitchFamily="18" charset="0"/>
                <a:ea typeface="Osaka" charset="-128"/>
              </a:defRPr>
            </a:lvl8pPr>
            <a:lvl9pPr marL="3920010" indent="-230589" eaLnBrk="0" fontAlgn="base" hangingPunct="0">
              <a:spcBef>
                <a:spcPct val="0"/>
              </a:spcBef>
              <a:spcAft>
                <a:spcPct val="0"/>
              </a:spcAft>
              <a:defRPr kumimoji="1" sz="2400">
                <a:solidFill>
                  <a:schemeClr val="tx1"/>
                </a:solidFill>
                <a:latin typeface="Times" panose="02020603050405020304" pitchFamily="18" charset="0"/>
                <a:ea typeface="Osaka" charset="-128"/>
              </a:defRPr>
            </a:lvl9pPr>
          </a:lstStyle>
          <a:p>
            <a:fld id="{448525BD-DAEB-4F1F-9CF4-28D9595C64E8}" type="slidenum">
              <a:rPr lang="en-US" altLang="ja-JP" sz="1200"/>
              <a:pPr/>
              <a:t>10</a:t>
            </a:fld>
            <a:endParaRPr lang="en-US" altLang="ja-JP" sz="1200"/>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xfrm>
            <a:off x="1325779" y="3232739"/>
            <a:ext cx="7287781" cy="30626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latin typeface="Times" panose="02020603050405020304" pitchFamily="18" charset="0"/>
            </a:endParaRPr>
          </a:p>
        </p:txBody>
      </p:sp>
    </p:spTree>
    <p:extLst>
      <p:ext uri="{BB962C8B-B14F-4D97-AF65-F5344CB8AC3E}">
        <p14:creationId xmlns:p14="http://schemas.microsoft.com/office/powerpoint/2010/main" val="2294696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1D2E4399-00B9-406F-A10E-9F25B18AC962}" type="slidenum">
              <a:rPr lang="en-US" altLang="ja-JP"/>
              <a:pPr>
                <a:defRPr/>
              </a:pPr>
              <a:t>‹#›</a:t>
            </a:fld>
            <a:endParaRPr lang="en-US" altLang="ja-JP"/>
          </a:p>
        </p:txBody>
      </p:sp>
    </p:spTree>
    <p:extLst>
      <p:ext uri="{BB962C8B-B14F-4D97-AF65-F5344CB8AC3E}">
        <p14:creationId xmlns:p14="http://schemas.microsoft.com/office/powerpoint/2010/main" val="364354960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9D72E5EB-ACF0-4EEC-93E8-912B8021D106}" type="slidenum">
              <a:rPr lang="en-US" altLang="ja-JP"/>
              <a:pPr>
                <a:defRPr/>
              </a:pPr>
              <a:t>‹#›</a:t>
            </a:fld>
            <a:endParaRPr lang="en-US" altLang="ja-JP"/>
          </a:p>
        </p:txBody>
      </p:sp>
    </p:spTree>
    <p:extLst>
      <p:ext uri="{BB962C8B-B14F-4D97-AF65-F5344CB8AC3E}">
        <p14:creationId xmlns:p14="http://schemas.microsoft.com/office/powerpoint/2010/main" val="375176475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609600"/>
            <a:ext cx="1943100" cy="5486400"/>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685800" y="609600"/>
            <a:ext cx="5676900" cy="5486400"/>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DD311311-B28E-4446-8946-F456B63654C2}" type="slidenum">
              <a:rPr lang="en-US" altLang="ja-JP"/>
              <a:pPr>
                <a:defRPr/>
              </a:pPr>
              <a:t>‹#›</a:t>
            </a:fld>
            <a:endParaRPr lang="en-US" altLang="ja-JP"/>
          </a:p>
        </p:txBody>
      </p:sp>
    </p:spTree>
    <p:extLst>
      <p:ext uri="{BB962C8B-B14F-4D97-AF65-F5344CB8AC3E}">
        <p14:creationId xmlns:p14="http://schemas.microsoft.com/office/powerpoint/2010/main" val="179198414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D2E4399-00B9-406F-A10E-9F25B18AC962}"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96755541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8881A22-B7CB-4CF1-A851-42DB7F27EAD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056908446"/>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FCD665-8514-4235-96AB-A02469F1D6C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93252741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1ABBFF9-9146-4C8E-943C-570E066E4CEB}"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245046544"/>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D3FF3E1D-AFCC-4AF5-85AF-21209FB61B9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306803139"/>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7919EA1-54E0-4CDB-A604-FED55DA059E8}"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22827501"/>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D3094DD-9F2C-41DC-B5D4-59A1E991EDA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4264355619"/>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E3789D6-0A75-498A-B023-DB5A7B0AF238}"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37061484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48881A22-B7CB-4CF1-A851-42DB7F27EAD0}" type="slidenum">
              <a:rPr lang="en-US" altLang="ja-JP"/>
              <a:pPr>
                <a:defRPr/>
              </a:pPr>
              <a:t>‹#›</a:t>
            </a:fld>
            <a:endParaRPr lang="en-US" altLang="ja-JP"/>
          </a:p>
        </p:txBody>
      </p:sp>
    </p:spTree>
    <p:extLst>
      <p:ext uri="{BB962C8B-B14F-4D97-AF65-F5344CB8AC3E}">
        <p14:creationId xmlns:p14="http://schemas.microsoft.com/office/powerpoint/2010/main" val="43623839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36D4612-9860-4A16-88DC-7C88F9A1B6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20029413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D72E5EB-ACF0-4EEC-93E8-912B8021D106}"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920301591"/>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609600"/>
            <a:ext cx="1943100" cy="5486400"/>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685800" y="609600"/>
            <a:ext cx="5676900" cy="5486400"/>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311311-B28E-4446-8946-F456B63654C2}"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91282563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D2E4399-00B9-406F-A10E-9F25B18AC962}"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8457917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8881A22-B7CB-4CF1-A851-42DB7F27EAD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669599431"/>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FCD665-8514-4235-96AB-A02469F1D6C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762298287"/>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1ABBFF9-9146-4C8E-943C-570E066E4CEB}"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683532407"/>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D3FF3E1D-AFCC-4AF5-85AF-21209FB61B9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19877152"/>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7919EA1-54E0-4CDB-A604-FED55DA059E8}"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173170203"/>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D3094DD-9F2C-41DC-B5D4-59A1E991EDA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26547372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57FCD665-8514-4235-96AB-A02469F1D6C4}" type="slidenum">
              <a:rPr lang="en-US" altLang="ja-JP"/>
              <a:pPr>
                <a:defRPr/>
              </a:pPr>
              <a:t>‹#›</a:t>
            </a:fld>
            <a:endParaRPr lang="en-US" altLang="ja-JP"/>
          </a:p>
        </p:txBody>
      </p:sp>
    </p:spTree>
    <p:extLst>
      <p:ext uri="{BB962C8B-B14F-4D97-AF65-F5344CB8AC3E}">
        <p14:creationId xmlns:p14="http://schemas.microsoft.com/office/powerpoint/2010/main" val="2661819950"/>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E3789D6-0A75-498A-B023-DB5A7B0AF238}"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325016453"/>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36D4612-9860-4A16-88DC-7C88F9A1B6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4127455323"/>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D72E5EB-ACF0-4EEC-93E8-912B8021D106}"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450119984"/>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609600"/>
            <a:ext cx="1943100" cy="5486400"/>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685800" y="609600"/>
            <a:ext cx="5676900" cy="5486400"/>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311311-B28E-4446-8946-F456B63654C2}"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937210045"/>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27360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1_白紙">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7528475"/>
      </p:ext>
    </p:extLst>
  </p:cSld>
  <p:clrMapOvr>
    <a:masterClrMapping/>
  </p:clrMapOvr>
  <p:extLst>
    <p:ext uri="{DCECCB84-F9BA-43D5-87BE-67443E8EF086}">
      <p15:sldGuideLst xmlns:p15="http://schemas.microsoft.com/office/powerpoint/2012/main">
        <p15:guide id="1" orient="horz">
          <p15:clr>
            <a:srgbClr val="FBAE40"/>
          </p15:clr>
        </p15:guide>
        <p15:guide id="2" pos="576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E85256BC-6200-EBDC-5473-473F5F1DD958}"/>
              </a:ext>
            </a:extLst>
          </p:cNvPr>
          <p:cNvSpPr/>
          <p:nvPr userDrawn="1"/>
        </p:nvSpPr>
        <p:spPr bwMode="auto">
          <a:xfrm>
            <a:off x="-1" y="705417"/>
            <a:ext cx="9144001" cy="58673"/>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dirty="0">
              <a:ln>
                <a:noFill/>
              </a:ln>
              <a:solidFill>
                <a:srgbClr val="000000"/>
              </a:solidFill>
              <a:effectLst/>
              <a:uLnTx/>
              <a:uFillTx/>
              <a:latin typeface="+mn-ea"/>
              <a:ea typeface="+mn-ea"/>
              <a:cs typeface="+mn-cs"/>
            </a:endParaRPr>
          </a:p>
        </p:txBody>
      </p:sp>
      <p:sp>
        <p:nvSpPr>
          <p:cNvPr id="2" name="スライド番号プレースホルダー 3">
            <a:extLst>
              <a:ext uri="{FF2B5EF4-FFF2-40B4-BE49-F238E27FC236}">
                <a16:creationId xmlns:a16="http://schemas.microsoft.com/office/drawing/2014/main" id="{33F35834-ACC7-9001-35C2-173049029FB5}"/>
              </a:ext>
            </a:extLst>
          </p:cNvPr>
          <p:cNvSpPr>
            <a:spLocks noGrp="1"/>
          </p:cNvSpPr>
          <p:nvPr>
            <p:ph type="sldNum" sz="quarter" idx="12"/>
          </p:nvPr>
        </p:nvSpPr>
        <p:spPr>
          <a:xfrm>
            <a:off x="8769893" y="6443281"/>
            <a:ext cx="374107" cy="298426"/>
          </a:xfrm>
          <a:prstGeom prst="rect">
            <a:avLst/>
          </a:prstGeom>
        </p:spPr>
        <p:txBody>
          <a:bodyPr wrap="none" anchor="ctr" anchorCtr="0"/>
          <a:lstStyle>
            <a:lvl1pPr algn="ctr">
              <a:defRPr sz="1200" b="1">
                <a:latin typeface="Arial" panose="020B0604020202020204" pitchFamily="34" charset="0"/>
                <a:ea typeface="HGP創英角ｺﾞｼｯｸUB" panose="020B0900000000000000" pitchFamily="50" charset="-128"/>
                <a:cs typeface="Arial" panose="020B0604020202020204" pitchFamily="34" charset="0"/>
              </a:defRPr>
            </a:lvl1pPr>
          </a:lstStyle>
          <a:p>
            <a:pPr>
              <a:defRPr/>
            </a:pPr>
            <a:fld id="{40E3B949-1179-4387-B307-F356BE6486A4}" type="slidenum">
              <a:rPr lang="en-US" altLang="ja-JP" smtClean="0"/>
              <a:pPr>
                <a:defRPr/>
              </a:pPr>
              <a:t>‹#›</a:t>
            </a:fld>
            <a:endParaRPr lang="en-US" altLang="ja-JP" dirty="0"/>
          </a:p>
        </p:txBody>
      </p:sp>
    </p:spTree>
    <p:extLst>
      <p:ext uri="{BB962C8B-B14F-4D97-AF65-F5344CB8AC3E}">
        <p14:creationId xmlns:p14="http://schemas.microsoft.com/office/powerpoint/2010/main" val="3148843879"/>
      </p:ext>
    </p:extLst>
  </p:cSld>
  <p:clrMapOvr>
    <a:masterClrMapping/>
  </p:clrMapOvr>
  <p:extLst>
    <p:ext uri="{DCECCB84-F9BA-43D5-87BE-67443E8EF086}">
      <p15:sldGuideLst xmlns:p15="http://schemas.microsoft.com/office/powerpoint/2012/main">
        <p15:guide id="1" orient="horz">
          <p15:clr>
            <a:srgbClr val="FBAE40"/>
          </p15:clr>
        </p15:guide>
        <p15:guide id="2" pos="576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4_白紙">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E85256BC-6200-EBDC-5473-473F5F1DD958}"/>
              </a:ext>
            </a:extLst>
          </p:cNvPr>
          <p:cNvSpPr/>
          <p:nvPr userDrawn="1"/>
        </p:nvSpPr>
        <p:spPr bwMode="auto">
          <a:xfrm>
            <a:off x="-1" y="705417"/>
            <a:ext cx="9144001" cy="58673"/>
          </a:xfrm>
          <a:prstGeom prst="rect">
            <a:avLst/>
          </a:prstGeom>
          <a:solidFill>
            <a:srgbClr val="0088CC"/>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dirty="0">
              <a:ln>
                <a:noFill/>
              </a:ln>
              <a:solidFill>
                <a:srgbClr val="000000"/>
              </a:solidFill>
              <a:effectLst/>
              <a:uLnTx/>
              <a:uFillTx/>
              <a:latin typeface="+mn-ea"/>
              <a:ea typeface="+mn-ea"/>
              <a:cs typeface="+mn-cs"/>
            </a:endParaRPr>
          </a:p>
        </p:txBody>
      </p:sp>
      <p:sp>
        <p:nvSpPr>
          <p:cNvPr id="4" name="スライド番号プレースホルダー 3">
            <a:extLst>
              <a:ext uri="{FF2B5EF4-FFF2-40B4-BE49-F238E27FC236}">
                <a16:creationId xmlns:a16="http://schemas.microsoft.com/office/drawing/2014/main" id="{A1170B6F-62EF-45E6-90A2-A04CCA34EECB}"/>
              </a:ext>
            </a:extLst>
          </p:cNvPr>
          <p:cNvSpPr>
            <a:spLocks noGrp="1"/>
          </p:cNvSpPr>
          <p:nvPr>
            <p:ph type="sldNum" sz="quarter" idx="12"/>
          </p:nvPr>
        </p:nvSpPr>
        <p:spPr>
          <a:xfrm>
            <a:off x="8769893" y="6443281"/>
            <a:ext cx="374107" cy="298426"/>
          </a:xfrm>
          <a:prstGeom prst="rect">
            <a:avLst/>
          </a:prstGeom>
        </p:spPr>
        <p:txBody>
          <a:bodyPr wrap="none" anchor="ctr" anchorCtr="0"/>
          <a:lstStyle>
            <a:lvl1pPr algn="ctr">
              <a:defRPr sz="1200" b="1">
                <a:latin typeface="Arial" panose="020B0604020202020204" pitchFamily="34" charset="0"/>
                <a:ea typeface="HGP創英角ｺﾞｼｯｸUB" panose="020B0900000000000000" pitchFamily="50" charset="-128"/>
                <a:cs typeface="Arial" panose="020B0604020202020204" pitchFamily="34" charset="0"/>
              </a:defRPr>
            </a:lvl1pPr>
          </a:lstStyle>
          <a:p>
            <a:pPr>
              <a:defRPr/>
            </a:pPr>
            <a:fld id="{40E3B949-1179-4387-B307-F356BE6486A4}" type="slidenum">
              <a:rPr lang="en-US" altLang="ja-JP" smtClean="0"/>
              <a:pPr>
                <a:defRPr/>
              </a:pPr>
              <a:t>‹#›</a:t>
            </a:fld>
            <a:endParaRPr lang="en-US" altLang="ja-JP" dirty="0"/>
          </a:p>
        </p:txBody>
      </p:sp>
    </p:spTree>
    <p:extLst>
      <p:ext uri="{BB962C8B-B14F-4D97-AF65-F5344CB8AC3E}">
        <p14:creationId xmlns:p14="http://schemas.microsoft.com/office/powerpoint/2010/main" val="3208691522"/>
      </p:ext>
    </p:extLst>
  </p:cSld>
  <p:clrMapOvr>
    <a:masterClrMapping/>
  </p:clrMapOvr>
  <p:extLst>
    <p:ext uri="{DCECCB84-F9BA-43D5-87BE-67443E8EF086}">
      <p15:sldGuideLst xmlns:p15="http://schemas.microsoft.com/office/powerpoint/2012/main">
        <p15:guide id="1" orient="horz">
          <p15:clr>
            <a:srgbClr val="FBAE40"/>
          </p15:clr>
        </p15:guide>
        <p15:guide id="2" pos="57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白紙">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CD411C34-C508-20E5-335D-D87BDB805E0C}"/>
              </a:ext>
            </a:extLst>
          </p:cNvPr>
          <p:cNvSpPr/>
          <p:nvPr userDrawn="1"/>
        </p:nvSpPr>
        <p:spPr bwMode="auto">
          <a:xfrm>
            <a:off x="5772274" y="1541748"/>
            <a:ext cx="3047876" cy="18776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91440" tIns="90000" rIns="91440" bIns="45720" numCol="1" rtlCol="0" anchor="t"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endParaRPr kumimoji="1" lang="ja-JP" altLang="en-US" sz="1100" kern="1200" dirty="0">
              <a:solidFill>
                <a:schemeClr val="tx1"/>
              </a:solidFill>
              <a:latin typeface="+mn-ea"/>
              <a:ea typeface="+mn-ea"/>
              <a:cs typeface="+mn-cs"/>
            </a:endParaRPr>
          </a:p>
        </p:txBody>
      </p:sp>
      <p:sp>
        <p:nvSpPr>
          <p:cNvPr id="6" name="正方形/長方形 5">
            <a:extLst>
              <a:ext uri="{FF2B5EF4-FFF2-40B4-BE49-F238E27FC236}">
                <a16:creationId xmlns:a16="http://schemas.microsoft.com/office/drawing/2014/main" id="{E85256BC-6200-EBDC-5473-473F5F1DD958}"/>
              </a:ext>
            </a:extLst>
          </p:cNvPr>
          <p:cNvSpPr/>
          <p:nvPr userDrawn="1"/>
        </p:nvSpPr>
        <p:spPr bwMode="auto">
          <a:xfrm>
            <a:off x="-1" y="705417"/>
            <a:ext cx="9144001" cy="58673"/>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dirty="0">
              <a:ln>
                <a:noFill/>
              </a:ln>
              <a:solidFill>
                <a:srgbClr val="000000"/>
              </a:solidFill>
              <a:effectLst/>
              <a:uLnTx/>
              <a:uFillTx/>
              <a:latin typeface="+mj-ea"/>
              <a:ea typeface="+mj-ea"/>
              <a:cs typeface="+mn-cs"/>
            </a:endParaRPr>
          </a:p>
        </p:txBody>
      </p:sp>
      <p:sp>
        <p:nvSpPr>
          <p:cNvPr id="4" name="スライド番号プレースホルダー 3">
            <a:extLst>
              <a:ext uri="{FF2B5EF4-FFF2-40B4-BE49-F238E27FC236}">
                <a16:creationId xmlns:a16="http://schemas.microsoft.com/office/drawing/2014/main" id="{A1170B6F-62EF-45E6-90A2-A04CCA34EECB}"/>
              </a:ext>
            </a:extLst>
          </p:cNvPr>
          <p:cNvSpPr>
            <a:spLocks noGrp="1"/>
          </p:cNvSpPr>
          <p:nvPr>
            <p:ph type="sldNum" sz="quarter" idx="12"/>
          </p:nvPr>
        </p:nvSpPr>
        <p:spPr>
          <a:xfrm>
            <a:off x="8769893" y="6443281"/>
            <a:ext cx="374107" cy="298426"/>
          </a:xfrm>
          <a:prstGeom prst="rect">
            <a:avLst/>
          </a:prstGeom>
        </p:spPr>
        <p:txBody>
          <a:bodyPr wrap="none" anchor="ctr" anchorCtr="0"/>
          <a:lstStyle>
            <a:lvl1pPr algn="ctr">
              <a:defRPr sz="1200" b="1">
                <a:latin typeface="Arial" panose="020B0604020202020204" pitchFamily="34" charset="0"/>
                <a:ea typeface="HGP創英角ｺﾞｼｯｸUB" panose="020B0900000000000000" pitchFamily="50" charset="-128"/>
                <a:cs typeface="Arial" panose="020B0604020202020204" pitchFamily="34" charset="0"/>
              </a:defRPr>
            </a:lvl1pPr>
          </a:lstStyle>
          <a:p>
            <a:pPr>
              <a:defRPr/>
            </a:pPr>
            <a:fld id="{40E3B949-1179-4387-B307-F356BE6486A4}" type="slidenum">
              <a:rPr lang="en-US" altLang="ja-JP" smtClean="0"/>
              <a:pPr>
                <a:defRPr/>
              </a:pPr>
              <a:t>‹#›</a:t>
            </a:fld>
            <a:endParaRPr lang="en-US" altLang="ja-JP" dirty="0"/>
          </a:p>
        </p:txBody>
      </p:sp>
      <p:sp>
        <p:nvSpPr>
          <p:cNvPr id="9" name="正方形/長方形 8">
            <a:extLst>
              <a:ext uri="{FF2B5EF4-FFF2-40B4-BE49-F238E27FC236}">
                <a16:creationId xmlns:a16="http://schemas.microsoft.com/office/drawing/2014/main" id="{1AF0A3EF-5E57-F941-0BFF-1E4FB21C4A0D}"/>
              </a:ext>
            </a:extLst>
          </p:cNvPr>
          <p:cNvSpPr/>
          <p:nvPr userDrawn="1"/>
        </p:nvSpPr>
        <p:spPr bwMode="auto">
          <a:xfrm>
            <a:off x="323851" y="1257115"/>
            <a:ext cx="831439" cy="226871"/>
          </a:xfrm>
          <a:prstGeom prst="rect">
            <a:avLst/>
          </a:prstGeom>
          <a:noFill/>
          <a:ln w="19050" cap="flat" cmpd="sng" algn="ctr">
            <a:solidFill>
              <a:schemeClr val="tx1">
                <a:lumMod val="85000"/>
                <a:lumOff val="15000"/>
              </a:schemeClr>
            </a:solidFill>
            <a:prstDash val="solid"/>
            <a:round/>
            <a:headEnd type="none" w="med" len="med"/>
            <a:tailEnd type="none" w="med" len="med"/>
          </a:ln>
          <a:effectLst/>
        </p:spPr>
        <p:txBody>
          <a:bodyPr vert="horz" wrap="square" lIns="72000" tIns="36000" rIns="72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300" b="0" i="0" u="none" strike="noStrike" cap="none" normalizeH="0" baseline="0" dirty="0">
                <a:ln>
                  <a:noFill/>
                </a:ln>
                <a:effectLst/>
                <a:latin typeface="+mn-ea"/>
                <a:ea typeface="+mn-ea"/>
              </a:rPr>
              <a:t>前提条件</a:t>
            </a:r>
          </a:p>
        </p:txBody>
      </p:sp>
      <p:sp>
        <p:nvSpPr>
          <p:cNvPr id="10" name="正方形/長方形 9">
            <a:extLst>
              <a:ext uri="{FF2B5EF4-FFF2-40B4-BE49-F238E27FC236}">
                <a16:creationId xmlns:a16="http://schemas.microsoft.com/office/drawing/2014/main" id="{5FC5F758-8BE0-9B7E-6837-818F7F95F160}"/>
              </a:ext>
            </a:extLst>
          </p:cNvPr>
          <p:cNvSpPr/>
          <p:nvPr userDrawn="1"/>
        </p:nvSpPr>
        <p:spPr bwMode="auto">
          <a:xfrm>
            <a:off x="323851" y="3614858"/>
            <a:ext cx="1337309" cy="226800"/>
          </a:xfrm>
          <a:prstGeom prst="rect">
            <a:avLst/>
          </a:prstGeom>
          <a:noFill/>
          <a:ln w="19050" cap="flat" cmpd="sng" algn="ctr">
            <a:solidFill>
              <a:srgbClr val="005BAD"/>
            </a:solidFill>
            <a:prstDash val="solid"/>
            <a:round/>
            <a:headEnd type="none" w="med" len="med"/>
            <a:tailEnd type="none" w="med" len="med"/>
          </a:ln>
          <a:effectLst/>
        </p:spPr>
        <p:txBody>
          <a:bodyPr vert="horz" wrap="square" lIns="72000" tIns="36000" rIns="72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300" b="0" i="0" u="none" strike="noStrike" cap="none" normalizeH="0" baseline="0" dirty="0">
                <a:ln>
                  <a:noFill/>
                </a:ln>
                <a:solidFill>
                  <a:srgbClr val="005BAD"/>
                </a:solidFill>
                <a:effectLst/>
                <a:latin typeface="+mn-ea"/>
                <a:ea typeface="+mn-ea"/>
              </a:rPr>
              <a:t>討議</a:t>
            </a:r>
            <a:r>
              <a:rPr kumimoji="1" lang="ja-JP" altLang="en-US" sz="1300" b="0" i="0" u="none" strike="noStrike" cap="none" normalizeH="0" baseline="0" dirty="0">
                <a:ln>
                  <a:noFill/>
                </a:ln>
                <a:effectLst/>
                <a:latin typeface="+mn-ea"/>
                <a:ea typeface="+mn-ea"/>
              </a:rPr>
              <a:t>　パターン２</a:t>
            </a:r>
          </a:p>
        </p:txBody>
      </p:sp>
      <p:sp>
        <p:nvSpPr>
          <p:cNvPr id="7" name="正方形/長方形 6">
            <a:extLst>
              <a:ext uri="{FF2B5EF4-FFF2-40B4-BE49-F238E27FC236}">
                <a16:creationId xmlns:a16="http://schemas.microsoft.com/office/drawing/2014/main" id="{66D8D3E2-48D8-A0F2-30BA-B99C1C3F5806}"/>
              </a:ext>
            </a:extLst>
          </p:cNvPr>
          <p:cNvSpPr/>
          <p:nvPr userDrawn="1"/>
        </p:nvSpPr>
        <p:spPr bwMode="auto">
          <a:xfrm>
            <a:off x="324417" y="1541748"/>
            <a:ext cx="3455491" cy="18776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みなさんはメタバタウンの住人です。</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メタバタウンには家が４軒あり、町の真ん中を町が管理する川が流れています。</a:t>
            </a: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行き来には渡し船を使っていますが、</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雨で増水すると運航できず不便でした。</a:t>
            </a: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今回、</a:t>
            </a:r>
            <a:r>
              <a:rPr kumimoji="1" lang="ja-JP" altLang="en-US" sz="1100" kern="1200" dirty="0">
                <a:solidFill>
                  <a:srgbClr val="C00000"/>
                </a:solidFill>
                <a:latin typeface="+mn-ea"/>
                <a:ea typeface="+mn-ea"/>
                <a:cs typeface="+mn-cs"/>
              </a:rPr>
              <a:t> メタバタウンの全ての住人の希望 </a:t>
            </a:r>
            <a:r>
              <a:rPr kumimoji="1" lang="ja-JP" altLang="en-US" sz="1100" kern="1200" dirty="0">
                <a:solidFill>
                  <a:schemeClr val="tx1"/>
                </a:solidFill>
                <a:latin typeface="+mn-ea"/>
                <a:ea typeface="+mn-ea"/>
                <a:cs typeface="+mn-cs"/>
              </a:rPr>
              <a:t>により</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橋を建設することになりました。</a:t>
            </a: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橋の建設費用は</a:t>
            </a:r>
            <a:r>
              <a:rPr kumimoji="1" lang="en-US" altLang="ja-JP" sz="1100" kern="1200" dirty="0">
                <a:solidFill>
                  <a:schemeClr val="tx1"/>
                </a:solidFill>
                <a:latin typeface="+mn-ea"/>
                <a:ea typeface="+mn-ea"/>
                <a:cs typeface="+mn-cs"/>
              </a:rPr>
              <a:t>400</a:t>
            </a:r>
            <a:r>
              <a:rPr kumimoji="1" lang="ja-JP" altLang="en-US" sz="1100" kern="1200" dirty="0">
                <a:solidFill>
                  <a:schemeClr val="tx1"/>
                </a:solidFill>
                <a:latin typeface="+mn-ea"/>
                <a:ea typeface="+mn-ea"/>
                <a:cs typeface="+mn-cs"/>
              </a:rPr>
              <a:t>万円です。</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どのように負担すればいいと思いますか。</a:t>
            </a:r>
          </a:p>
        </p:txBody>
      </p:sp>
      <p:sp>
        <p:nvSpPr>
          <p:cNvPr id="11" name="正方形/長方形 10">
            <a:extLst>
              <a:ext uri="{FF2B5EF4-FFF2-40B4-BE49-F238E27FC236}">
                <a16:creationId xmlns:a16="http://schemas.microsoft.com/office/drawing/2014/main" id="{28AF1350-8E12-4B20-8DDD-CC0234552D7B}"/>
              </a:ext>
            </a:extLst>
          </p:cNvPr>
          <p:cNvSpPr/>
          <p:nvPr userDrawn="1"/>
        </p:nvSpPr>
        <p:spPr bwMode="auto">
          <a:xfrm>
            <a:off x="811530" y="2583495"/>
            <a:ext cx="2000250" cy="177756"/>
          </a:xfrm>
          <a:prstGeom prst="rect">
            <a:avLst/>
          </a:prstGeom>
          <a:noFill/>
          <a:ln w="127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a typeface="+mn-ea"/>
            </a:endParaRPr>
          </a:p>
        </p:txBody>
      </p:sp>
      <p:sp>
        <p:nvSpPr>
          <p:cNvPr id="16" name="正方形/長方形 15">
            <a:extLst>
              <a:ext uri="{FF2B5EF4-FFF2-40B4-BE49-F238E27FC236}">
                <a16:creationId xmlns:a16="http://schemas.microsoft.com/office/drawing/2014/main" id="{FD842687-0D0E-A5AD-ACCD-D81186D29464}"/>
              </a:ext>
            </a:extLst>
          </p:cNvPr>
          <p:cNvSpPr/>
          <p:nvPr userDrawn="1"/>
        </p:nvSpPr>
        <p:spPr bwMode="auto">
          <a:xfrm>
            <a:off x="324417" y="3888724"/>
            <a:ext cx="2829091" cy="2831493"/>
          </a:xfrm>
          <a:prstGeom prst="rect">
            <a:avLst/>
          </a:prstGeom>
          <a:solidFill>
            <a:srgbClr val="EBFAFF"/>
          </a:solid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endParaRPr kumimoji="1" lang="ja-JP" altLang="en-US" sz="1100" kern="1200" dirty="0">
              <a:solidFill>
                <a:schemeClr val="tx1"/>
              </a:solidFill>
              <a:latin typeface="+mn-ea"/>
              <a:ea typeface="+mn-ea"/>
              <a:cs typeface="+mn-cs"/>
            </a:endParaRPr>
          </a:p>
        </p:txBody>
      </p:sp>
      <p:sp>
        <p:nvSpPr>
          <p:cNvPr id="19" name="正方形/長方形 18">
            <a:extLst>
              <a:ext uri="{FF2B5EF4-FFF2-40B4-BE49-F238E27FC236}">
                <a16:creationId xmlns:a16="http://schemas.microsoft.com/office/drawing/2014/main" id="{EEB2D6A2-4F48-66F8-0FD2-FA266D30EC64}"/>
              </a:ext>
            </a:extLst>
          </p:cNvPr>
          <p:cNvSpPr/>
          <p:nvPr userDrawn="1"/>
        </p:nvSpPr>
        <p:spPr bwMode="auto">
          <a:xfrm>
            <a:off x="3928374" y="1541748"/>
            <a:ext cx="1843900" cy="18776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91440" tIns="90000" rIns="91440" bIns="45720" numCol="1" rtlCol="0" anchor="t"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各家の家族構成・所得金額・使用回数が同じ場合</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endParaRPr kumimoji="1" lang="en-US" altLang="ja-JP" sz="1100" kern="1200" dirty="0">
              <a:solidFill>
                <a:schemeClr val="tx1"/>
              </a:solidFill>
              <a:latin typeface="+mn-ea"/>
              <a:ea typeface="+mn-ea"/>
              <a:cs typeface="+mn-cs"/>
            </a:endParaRPr>
          </a:p>
          <a:p>
            <a:pPr marL="171450" marR="0" indent="-171450" algn="l" defTabSz="914400" rtl="0" eaLnBrk="0" fontAlgn="base" latinLnBrk="0" hangingPunct="0">
              <a:lnSpc>
                <a:spcPct val="114000"/>
              </a:lnSpc>
              <a:spcBef>
                <a:spcPct val="0"/>
              </a:spcBef>
              <a:spcAft>
                <a:spcPct val="0"/>
              </a:spcAft>
              <a:buClrTx/>
              <a:buSzTx/>
              <a:buFont typeface="Wingdings" panose="05000000000000000000" pitchFamily="2" charset="2"/>
              <a:buChar char="l"/>
              <a:tabLst/>
            </a:pPr>
            <a:r>
              <a:rPr kumimoji="1" lang="ja-JP" altLang="en-US" sz="1100" b="1" kern="1200" dirty="0">
                <a:solidFill>
                  <a:schemeClr val="tx1"/>
                </a:solidFill>
                <a:latin typeface="+mn-ea"/>
                <a:ea typeface="+mn-ea"/>
                <a:cs typeface="+mn-cs"/>
              </a:rPr>
              <a:t>ヒント</a:t>
            </a:r>
            <a:endParaRPr kumimoji="1" lang="en-US" altLang="ja-JP" sz="1100" b="1"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1100" kern="1200" dirty="0">
                <a:solidFill>
                  <a:schemeClr val="tx1"/>
                </a:solidFill>
                <a:latin typeface="+mn-ea"/>
                <a:ea typeface="+mn-ea"/>
                <a:cs typeface="+mn-cs"/>
              </a:rPr>
              <a:t>    ４軒とも同じ条件だから、</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1100" kern="1200" dirty="0">
                <a:solidFill>
                  <a:schemeClr val="tx1"/>
                </a:solidFill>
                <a:latin typeface="+mn-ea"/>
                <a:ea typeface="+mn-ea"/>
                <a:cs typeface="+mn-cs"/>
              </a:rPr>
              <a:t>    </a:t>
            </a:r>
            <a:r>
              <a:rPr kumimoji="1" lang="ja-JP" altLang="en-US" sz="1100" kern="1200" dirty="0">
                <a:solidFill>
                  <a:schemeClr val="tx1"/>
                </a:solidFill>
                <a:latin typeface="+mn-ea"/>
                <a:ea typeface="+mn-ea"/>
                <a:cs typeface="+mn-cs"/>
              </a:rPr>
              <a:t>公平に負担すると</a:t>
            </a:r>
            <a:r>
              <a:rPr kumimoji="1" lang="en-US" altLang="ja-JP" sz="1100" kern="1200" dirty="0">
                <a:solidFill>
                  <a:schemeClr val="tx1"/>
                </a:solidFill>
                <a:latin typeface="+mn-ea"/>
                <a:ea typeface="+mn-ea"/>
                <a:cs typeface="+mn-cs"/>
              </a:rPr>
              <a:t>…</a:t>
            </a:r>
            <a:endParaRPr kumimoji="1" lang="ja-JP" altLang="en-US" sz="1100" kern="1200" dirty="0">
              <a:solidFill>
                <a:schemeClr val="tx1"/>
              </a:solidFill>
              <a:latin typeface="+mn-ea"/>
              <a:ea typeface="+mn-ea"/>
              <a:cs typeface="+mn-cs"/>
            </a:endParaRPr>
          </a:p>
        </p:txBody>
      </p:sp>
      <p:graphicFrame>
        <p:nvGraphicFramePr>
          <p:cNvPr id="13" name="表 12">
            <a:extLst>
              <a:ext uri="{FF2B5EF4-FFF2-40B4-BE49-F238E27FC236}">
                <a16:creationId xmlns:a16="http://schemas.microsoft.com/office/drawing/2014/main" id="{658EDF74-866D-FAC0-246F-6CEEBA622E9A}"/>
              </a:ext>
            </a:extLst>
          </p:cNvPr>
          <p:cNvGraphicFramePr>
            <a:graphicFrameLocks noGrp="1"/>
          </p:cNvGraphicFramePr>
          <p:nvPr userDrawn="1">
            <p:extLst>
              <p:ext uri="{D42A27DB-BD31-4B8C-83A1-F6EECF244321}">
                <p14:modId xmlns:p14="http://schemas.microsoft.com/office/powerpoint/2010/main" val="3092691663"/>
              </p:ext>
            </p:extLst>
          </p:nvPr>
        </p:nvGraphicFramePr>
        <p:xfrm>
          <a:off x="3153508" y="3900331"/>
          <a:ext cx="5666851" cy="2822410"/>
        </p:xfrm>
        <a:graphic>
          <a:graphicData uri="http://schemas.openxmlformats.org/drawingml/2006/table">
            <a:tbl>
              <a:tblPr firstRow="1" bandRow="1">
                <a:effectLst/>
                <a:tableStyleId>{775DCB02-9BB8-47FD-8907-85C794F793BA}</a:tableStyleId>
              </a:tblPr>
              <a:tblGrid>
                <a:gridCol w="942177">
                  <a:extLst>
                    <a:ext uri="{9D8B030D-6E8A-4147-A177-3AD203B41FA5}">
                      <a16:colId xmlns:a16="http://schemas.microsoft.com/office/drawing/2014/main" val="869972413"/>
                    </a:ext>
                  </a:extLst>
                </a:gridCol>
                <a:gridCol w="897396">
                  <a:extLst>
                    <a:ext uri="{9D8B030D-6E8A-4147-A177-3AD203B41FA5}">
                      <a16:colId xmlns:a16="http://schemas.microsoft.com/office/drawing/2014/main" val="817503841"/>
                    </a:ext>
                  </a:extLst>
                </a:gridCol>
                <a:gridCol w="1216347">
                  <a:extLst>
                    <a:ext uri="{9D8B030D-6E8A-4147-A177-3AD203B41FA5}">
                      <a16:colId xmlns:a16="http://schemas.microsoft.com/office/drawing/2014/main" val="1686783455"/>
                    </a:ext>
                  </a:extLst>
                </a:gridCol>
                <a:gridCol w="1277960">
                  <a:extLst>
                    <a:ext uri="{9D8B030D-6E8A-4147-A177-3AD203B41FA5}">
                      <a16:colId xmlns:a16="http://schemas.microsoft.com/office/drawing/2014/main" val="4080317083"/>
                    </a:ext>
                  </a:extLst>
                </a:gridCol>
                <a:gridCol w="1332971">
                  <a:extLst>
                    <a:ext uri="{9D8B030D-6E8A-4147-A177-3AD203B41FA5}">
                      <a16:colId xmlns:a16="http://schemas.microsoft.com/office/drawing/2014/main" val="659529276"/>
                    </a:ext>
                  </a:extLst>
                </a:gridCol>
              </a:tblGrid>
              <a:tr h="482220">
                <a:tc>
                  <a:txBody>
                    <a:bodyPr/>
                    <a:lstStyle/>
                    <a:p>
                      <a:pPr algn="ctr"/>
                      <a:endParaRPr kumimoji="1" lang="ja-JP" altLang="en-US" sz="1400" b="0" dirty="0">
                        <a:solidFill>
                          <a:schemeClr val="bg1"/>
                        </a:solidFill>
                        <a:effectLst/>
                      </a:endParaRPr>
                    </a:p>
                  </a:txBody>
                  <a:tcPr anchor="ctr">
                    <a:lnL w="12700" cap="flat" cmpd="sng" algn="ctr">
                      <a:solidFill>
                        <a:schemeClr val="bg1"/>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AFF"/>
                    </a:solidFill>
                  </a:tcPr>
                </a:tc>
                <a:tc>
                  <a:txBody>
                    <a:bodyPr/>
                    <a:lstStyle/>
                    <a:p>
                      <a:pPr algn="ctr"/>
                      <a:r>
                        <a:rPr kumimoji="1" lang="ja-JP" altLang="en-US" sz="1400" b="1" dirty="0">
                          <a:solidFill>
                            <a:schemeClr val="bg1"/>
                          </a:solidFill>
                          <a:effectLst/>
                        </a:rPr>
                        <a:t>家族</a:t>
                      </a:r>
                    </a:p>
                  </a:txBody>
                  <a:tcPr anchor="ctr">
                    <a:lnL w="12700" cap="flat" cmpd="sng" algn="ctr">
                      <a:solidFill>
                        <a:srgbClr val="005BA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tc>
                  <a:txBody>
                    <a:bodyPr/>
                    <a:lstStyle/>
                    <a:p>
                      <a:pPr algn="ctr"/>
                      <a:r>
                        <a:rPr kumimoji="1" lang="ja-JP" altLang="en-US" sz="1400" dirty="0">
                          <a:effectLst/>
                        </a:rPr>
                        <a:t>所得金額</a:t>
                      </a:r>
                      <a:endParaRPr kumimoji="1" lang="ja-JP" altLang="en-US" sz="1100" b="0" kern="1200" dirty="0">
                        <a:solidFill>
                          <a:schemeClr val="bg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tc>
                  <a:txBody>
                    <a:bodyPr/>
                    <a:lstStyle/>
                    <a:p>
                      <a:pPr algn="ctr"/>
                      <a:r>
                        <a:rPr kumimoji="1" lang="ja-JP" altLang="en-US" sz="1400" dirty="0">
                          <a:effectLst/>
                        </a:rPr>
                        <a:t>使用回数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tc>
                  <a:txBody>
                    <a:bodyPr/>
                    <a:lstStyle/>
                    <a:p>
                      <a:pPr algn="ctr"/>
                      <a:r>
                        <a:rPr kumimoji="1" lang="ja-JP" altLang="en-US" sz="1400" dirty="0">
                          <a:effectLst/>
                        </a:rPr>
                        <a:t>負担金額</a:t>
                      </a:r>
                    </a:p>
                  </a:txBody>
                  <a:tcPr anchor="ctr">
                    <a:lnL w="12700" cap="flat" cmpd="sng" algn="ctr">
                      <a:solidFill>
                        <a:schemeClr val="bg1"/>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extLst>
                  <a:ext uri="{0D108BD9-81ED-4DB2-BD59-A6C34878D82A}">
                    <a16:rowId xmlns:a16="http://schemas.microsoft.com/office/drawing/2014/main" val="2135456254"/>
                  </a:ext>
                </a:extLst>
              </a:tr>
              <a:tr h="468038">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Ａ家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200" b="1" dirty="0">
                          <a:effectLst/>
                          <a:latin typeface="HGPｺﾞｼｯｸM" panose="020B0600000000000000" pitchFamily="50" charset="-128"/>
                          <a:ea typeface="HGPｺﾞｼｯｸM" panose="020B0600000000000000" pitchFamily="50" charset="-128"/>
                        </a:rPr>
                        <a:t>1,000</a:t>
                      </a: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月１</a:t>
                      </a:r>
                      <a:r>
                        <a:rPr kumimoji="1" lang="en-US" altLang="ja-JP" sz="1200" b="1" dirty="0">
                          <a:effectLst/>
                          <a:latin typeface="HGPｺﾞｼｯｸM" panose="020B0600000000000000" pitchFamily="50" charset="-128"/>
                          <a:ea typeface="HGPｺﾞｼｯｸM" panose="020B0600000000000000" pitchFamily="50" charset="-128"/>
                        </a:rPr>
                        <a:t>0</a:t>
                      </a:r>
                      <a:r>
                        <a:rPr kumimoji="1" lang="ja-JP" altLang="en-US" sz="12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240521073"/>
                  </a:ext>
                </a:extLst>
              </a:tr>
              <a:tr h="468038">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Ｂ家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200" b="1" dirty="0">
                          <a:effectLst/>
                          <a:latin typeface="HGPｺﾞｼｯｸM" panose="020B0600000000000000" pitchFamily="50" charset="-128"/>
                          <a:ea typeface="HGPｺﾞｼｯｸM" panose="020B0600000000000000" pitchFamily="50" charset="-128"/>
                        </a:rPr>
                        <a:t>600</a:t>
                      </a: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月</a:t>
                      </a:r>
                      <a:r>
                        <a:rPr kumimoji="1" lang="en-US" altLang="ja-JP" sz="1200" b="1" dirty="0">
                          <a:effectLst/>
                          <a:latin typeface="HGPｺﾞｼｯｸM" panose="020B0600000000000000" pitchFamily="50" charset="-128"/>
                          <a:ea typeface="HGPｺﾞｼｯｸM" panose="020B0600000000000000" pitchFamily="50" charset="-128"/>
                        </a:rPr>
                        <a:t>10</a:t>
                      </a:r>
                      <a:r>
                        <a:rPr kumimoji="1" lang="ja-JP" altLang="en-US" sz="12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1196817260"/>
                  </a:ext>
                </a:extLst>
              </a:tr>
              <a:tr h="468038">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Ｃ家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200" b="1" dirty="0">
                          <a:effectLst/>
                          <a:latin typeface="HGPｺﾞｼｯｸM" panose="020B0600000000000000" pitchFamily="50" charset="-128"/>
                          <a:ea typeface="HGPｺﾞｼｯｸM" panose="020B0600000000000000" pitchFamily="50" charset="-128"/>
                        </a:rPr>
                        <a:t>300</a:t>
                      </a: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月</a:t>
                      </a:r>
                      <a:r>
                        <a:rPr kumimoji="1" lang="en-US" altLang="ja-JP" sz="1200" b="1" dirty="0">
                          <a:effectLst/>
                          <a:latin typeface="HGPｺﾞｼｯｸM" panose="020B0600000000000000" pitchFamily="50" charset="-128"/>
                          <a:ea typeface="HGPｺﾞｼｯｸM" panose="020B0600000000000000" pitchFamily="50" charset="-128"/>
                        </a:rPr>
                        <a:t>10</a:t>
                      </a:r>
                      <a:r>
                        <a:rPr kumimoji="1" lang="ja-JP" altLang="en-US" sz="12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585846679"/>
                  </a:ext>
                </a:extLst>
              </a:tr>
              <a:tr h="468038">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Ｄ家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200" b="1" dirty="0">
                          <a:effectLst/>
                          <a:latin typeface="HGPｺﾞｼｯｸM" panose="020B0600000000000000" pitchFamily="50" charset="-128"/>
                          <a:ea typeface="HGPｺﾞｼｯｸM" panose="020B0600000000000000" pitchFamily="50" charset="-128"/>
                        </a:rPr>
                        <a:t>100</a:t>
                      </a: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月１</a:t>
                      </a:r>
                      <a:r>
                        <a:rPr kumimoji="1" lang="en-US" altLang="ja-JP" sz="1200" b="1" dirty="0">
                          <a:effectLst/>
                          <a:latin typeface="HGPｺﾞｼｯｸM" panose="020B0600000000000000" pitchFamily="50" charset="-128"/>
                          <a:ea typeface="HGPｺﾞｼｯｸM" panose="020B0600000000000000" pitchFamily="50" charset="-128"/>
                        </a:rPr>
                        <a:t>0</a:t>
                      </a:r>
                      <a:r>
                        <a:rPr kumimoji="1" lang="ja-JP" altLang="en-US" sz="12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4268042463"/>
                  </a:ext>
                </a:extLst>
              </a:tr>
              <a:tr h="468038">
                <a:tc gridSpan="4">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合計</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CEEEFE"/>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dirty="0"/>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1200" b="1" dirty="0">
                          <a:effectLst/>
                          <a:latin typeface="HGPｺﾞｼｯｸM" panose="020B0600000000000000" pitchFamily="50" charset="-128"/>
                          <a:ea typeface="HGPｺﾞｼｯｸM" panose="020B0600000000000000" pitchFamily="50" charset="-128"/>
                        </a:rPr>
                        <a:t>400</a:t>
                      </a: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CEEEFE"/>
                    </a:solidFill>
                  </a:tcPr>
                </a:tc>
                <a:extLst>
                  <a:ext uri="{0D108BD9-81ED-4DB2-BD59-A6C34878D82A}">
                    <a16:rowId xmlns:a16="http://schemas.microsoft.com/office/drawing/2014/main" val="3152522239"/>
                  </a:ext>
                </a:extLst>
              </a:tr>
            </a:tbl>
          </a:graphicData>
        </a:graphic>
      </p:graphicFrame>
      <p:sp>
        <p:nvSpPr>
          <p:cNvPr id="40" name="正方形/長方形 39">
            <a:extLst>
              <a:ext uri="{FF2B5EF4-FFF2-40B4-BE49-F238E27FC236}">
                <a16:creationId xmlns:a16="http://schemas.microsoft.com/office/drawing/2014/main" id="{B7A6DFF8-6BE9-7586-B646-8DCACE5DDAD3}"/>
              </a:ext>
            </a:extLst>
          </p:cNvPr>
          <p:cNvSpPr/>
          <p:nvPr userDrawn="1"/>
        </p:nvSpPr>
        <p:spPr bwMode="auto">
          <a:xfrm>
            <a:off x="323642" y="4528158"/>
            <a:ext cx="3455491" cy="621034"/>
          </a:xfrm>
          <a:prstGeom prst="rect">
            <a:avLst/>
          </a:prstGeom>
          <a:no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1450" marR="0" indent="-171450" algn="l" defTabSz="914400" rtl="0" eaLnBrk="0" fontAlgn="base" latinLnBrk="0" hangingPunct="0">
              <a:lnSpc>
                <a:spcPct val="114000"/>
              </a:lnSpc>
              <a:spcBef>
                <a:spcPct val="0"/>
              </a:spcBef>
              <a:spcAft>
                <a:spcPct val="0"/>
              </a:spcAft>
              <a:buClrTx/>
              <a:buSzTx/>
              <a:buFont typeface="Wingdings" panose="05000000000000000000" pitchFamily="2" charset="2"/>
              <a:buChar char="l"/>
              <a:tabLst/>
            </a:pPr>
            <a:r>
              <a:rPr kumimoji="1" lang="ja-JP" altLang="en-US" sz="1400" kern="1200" dirty="0">
                <a:solidFill>
                  <a:srgbClr val="005BAD"/>
                </a:solidFill>
                <a:latin typeface="+mn-ea"/>
                <a:ea typeface="+mn-ea"/>
                <a:cs typeface="+mn-cs"/>
              </a:rPr>
              <a:t>ヒント</a:t>
            </a: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1200" kern="1200" dirty="0">
                <a:solidFill>
                  <a:schemeClr val="tx1"/>
                </a:solidFill>
                <a:latin typeface="+mn-ea"/>
                <a:ea typeface="+mn-ea"/>
                <a:cs typeface="+mn-cs"/>
              </a:rPr>
              <a:t>   所得金額によって</a:t>
            </a:r>
            <a:endParaRPr kumimoji="1" lang="en-US" altLang="ja-JP" sz="12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1200" kern="1200" dirty="0">
                <a:solidFill>
                  <a:schemeClr val="tx1"/>
                </a:solidFill>
                <a:latin typeface="+mn-ea"/>
                <a:ea typeface="+mn-ea"/>
                <a:cs typeface="+mn-cs"/>
              </a:rPr>
              <a:t>   </a:t>
            </a:r>
            <a:r>
              <a:rPr kumimoji="1" lang="ja-JP" altLang="en-US" sz="1200" kern="1200" dirty="0">
                <a:solidFill>
                  <a:schemeClr val="tx1"/>
                </a:solidFill>
                <a:latin typeface="+mn-ea"/>
                <a:ea typeface="+mn-ea"/>
                <a:cs typeface="+mn-cs"/>
              </a:rPr>
              <a:t>負担する金額を変えてみよう</a:t>
            </a:r>
          </a:p>
        </p:txBody>
      </p:sp>
      <p:sp>
        <p:nvSpPr>
          <p:cNvPr id="36" name="テキスト プレースホルダー 17">
            <a:extLst>
              <a:ext uri="{FF2B5EF4-FFF2-40B4-BE49-F238E27FC236}">
                <a16:creationId xmlns:a16="http://schemas.microsoft.com/office/drawing/2014/main" id="{3B108D23-4885-8FD5-E963-138DEB863952}"/>
              </a:ext>
            </a:extLst>
          </p:cNvPr>
          <p:cNvSpPr>
            <a:spLocks noGrp="1"/>
          </p:cNvSpPr>
          <p:nvPr>
            <p:ph type="body" sz="quarter" idx="30" hasCustomPrompt="1"/>
          </p:nvPr>
        </p:nvSpPr>
        <p:spPr>
          <a:xfrm>
            <a:off x="7538605" y="4527951"/>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41" name="テキスト プレースホルダー 17">
            <a:extLst>
              <a:ext uri="{FF2B5EF4-FFF2-40B4-BE49-F238E27FC236}">
                <a16:creationId xmlns:a16="http://schemas.microsoft.com/office/drawing/2014/main" id="{9C344413-02E5-2378-0724-971D05FE6747}"/>
              </a:ext>
            </a:extLst>
          </p:cNvPr>
          <p:cNvSpPr>
            <a:spLocks noGrp="1"/>
          </p:cNvSpPr>
          <p:nvPr>
            <p:ph type="body" sz="quarter" idx="38" hasCustomPrompt="1"/>
          </p:nvPr>
        </p:nvSpPr>
        <p:spPr>
          <a:xfrm>
            <a:off x="7538605" y="5008902"/>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47" name="テキスト プレースホルダー 17">
            <a:extLst>
              <a:ext uri="{FF2B5EF4-FFF2-40B4-BE49-F238E27FC236}">
                <a16:creationId xmlns:a16="http://schemas.microsoft.com/office/drawing/2014/main" id="{7256BFC3-1325-7CC9-C6AC-1BAE444EA065}"/>
              </a:ext>
            </a:extLst>
          </p:cNvPr>
          <p:cNvSpPr>
            <a:spLocks noGrp="1"/>
          </p:cNvSpPr>
          <p:nvPr>
            <p:ph type="body" sz="quarter" idx="39" hasCustomPrompt="1"/>
          </p:nvPr>
        </p:nvSpPr>
        <p:spPr>
          <a:xfrm>
            <a:off x="7538605" y="5473678"/>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48" name="テキスト プレースホルダー 17">
            <a:extLst>
              <a:ext uri="{FF2B5EF4-FFF2-40B4-BE49-F238E27FC236}">
                <a16:creationId xmlns:a16="http://schemas.microsoft.com/office/drawing/2014/main" id="{CE7042D9-6040-3AA9-554F-7C053A4AD00E}"/>
              </a:ext>
            </a:extLst>
          </p:cNvPr>
          <p:cNvSpPr>
            <a:spLocks noGrp="1"/>
          </p:cNvSpPr>
          <p:nvPr>
            <p:ph type="body" sz="quarter" idx="40" hasCustomPrompt="1"/>
          </p:nvPr>
        </p:nvSpPr>
        <p:spPr>
          <a:xfrm>
            <a:off x="7538605" y="5943649"/>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17" name="正方形/長方形 16">
            <a:extLst>
              <a:ext uri="{FF2B5EF4-FFF2-40B4-BE49-F238E27FC236}">
                <a16:creationId xmlns:a16="http://schemas.microsoft.com/office/drawing/2014/main" id="{3270C151-A5BE-9BD5-F5A7-0FE8BFA14B05}"/>
              </a:ext>
            </a:extLst>
          </p:cNvPr>
          <p:cNvSpPr/>
          <p:nvPr userDrawn="1"/>
        </p:nvSpPr>
        <p:spPr bwMode="auto">
          <a:xfrm>
            <a:off x="323642" y="4007150"/>
            <a:ext cx="3667513" cy="267884"/>
          </a:xfrm>
          <a:prstGeom prst="rect">
            <a:avLst/>
          </a:prstGeom>
          <a:no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600" kern="1200" dirty="0">
                <a:solidFill>
                  <a:srgbClr val="005BAD"/>
                </a:solidFill>
                <a:latin typeface="+mn-ea"/>
                <a:ea typeface="+mn-ea"/>
                <a:cs typeface="+mn-cs"/>
              </a:rPr>
              <a:t>各家の所得金額</a:t>
            </a:r>
            <a:r>
              <a:rPr kumimoji="1" lang="ja-JP" altLang="en-US" sz="1400" kern="1200" dirty="0">
                <a:solidFill>
                  <a:srgbClr val="005BAD"/>
                </a:solidFill>
                <a:latin typeface="+mn-ea"/>
                <a:ea typeface="+mn-ea"/>
                <a:cs typeface="+mn-cs"/>
              </a:rPr>
              <a:t>（もうけ）</a:t>
            </a:r>
            <a:r>
              <a:rPr kumimoji="1" lang="ja-JP" altLang="en-US" sz="1600" kern="1200" dirty="0">
                <a:solidFill>
                  <a:srgbClr val="005BAD"/>
                </a:solidFill>
                <a:latin typeface="+mn-ea"/>
                <a:ea typeface="+mn-ea"/>
                <a:cs typeface="+mn-cs"/>
              </a:rPr>
              <a:t>が異なる場合</a:t>
            </a:r>
          </a:p>
        </p:txBody>
      </p:sp>
      <p:grpSp>
        <p:nvGrpSpPr>
          <p:cNvPr id="53" name="グループ化 52">
            <a:extLst>
              <a:ext uri="{FF2B5EF4-FFF2-40B4-BE49-F238E27FC236}">
                <a16:creationId xmlns:a16="http://schemas.microsoft.com/office/drawing/2014/main" id="{EBC346CD-F974-A886-B805-712D065C1AD7}"/>
              </a:ext>
            </a:extLst>
          </p:cNvPr>
          <p:cNvGrpSpPr/>
          <p:nvPr userDrawn="1"/>
        </p:nvGrpSpPr>
        <p:grpSpPr>
          <a:xfrm>
            <a:off x="727310" y="5444694"/>
            <a:ext cx="2220900" cy="1141426"/>
            <a:chOff x="608967" y="5456726"/>
            <a:chExt cx="2220900" cy="1141426"/>
          </a:xfrm>
        </p:grpSpPr>
        <p:pic>
          <p:nvPicPr>
            <p:cNvPr id="50" name="図 49">
              <a:extLst>
                <a:ext uri="{FF2B5EF4-FFF2-40B4-BE49-F238E27FC236}">
                  <a16:creationId xmlns:a16="http://schemas.microsoft.com/office/drawing/2014/main" id="{C6154DD8-4C81-1A7C-C051-97E2AC38F4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98"/>
            <a:stretch/>
          </p:blipFill>
          <p:spPr>
            <a:xfrm>
              <a:off x="608967" y="5456726"/>
              <a:ext cx="1797166" cy="1091837"/>
            </a:xfrm>
            <a:prstGeom prst="rect">
              <a:avLst/>
            </a:prstGeom>
            <a:ln w="15875">
              <a:solidFill>
                <a:srgbClr val="005BAD"/>
              </a:solidFill>
            </a:ln>
          </p:spPr>
        </p:pic>
        <p:sp>
          <p:nvSpPr>
            <p:cNvPr id="51" name="楕円 50">
              <a:extLst>
                <a:ext uri="{FF2B5EF4-FFF2-40B4-BE49-F238E27FC236}">
                  <a16:creationId xmlns:a16="http://schemas.microsoft.com/office/drawing/2014/main" id="{48839757-B02E-4715-046D-A42728E30655}"/>
                </a:ext>
              </a:extLst>
            </p:cNvPr>
            <p:cNvSpPr/>
            <p:nvPr userDrawn="1"/>
          </p:nvSpPr>
          <p:spPr bwMode="auto">
            <a:xfrm>
              <a:off x="2111222" y="5879507"/>
              <a:ext cx="718645" cy="718645"/>
            </a:xfrm>
            <a:prstGeom prst="ellipse">
              <a:avLst/>
            </a:prstGeom>
            <a:solidFill>
              <a:srgbClr val="005BAD"/>
            </a:solidFill>
            <a:ln w="22225" cap="flat" cmpd="sng" algn="ctr">
              <a:solidFill>
                <a:srgbClr val="EBFA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a typeface="+mn-ea"/>
              </a:endParaRPr>
            </a:p>
          </p:txBody>
        </p:sp>
        <p:sp>
          <p:nvSpPr>
            <p:cNvPr id="52" name="テキスト ボックス 51">
              <a:extLst>
                <a:ext uri="{FF2B5EF4-FFF2-40B4-BE49-F238E27FC236}">
                  <a16:creationId xmlns:a16="http://schemas.microsoft.com/office/drawing/2014/main" id="{4E886911-018A-F460-89F0-5D42C08B28CB}"/>
                </a:ext>
              </a:extLst>
            </p:cNvPr>
            <p:cNvSpPr txBox="1"/>
            <p:nvPr userDrawn="1"/>
          </p:nvSpPr>
          <p:spPr>
            <a:xfrm>
              <a:off x="2144173" y="5977219"/>
              <a:ext cx="652743" cy="523220"/>
            </a:xfrm>
            <a:prstGeom prst="rect">
              <a:avLst/>
            </a:prstGeom>
            <a:noFill/>
          </p:spPr>
          <p:txBody>
            <a:bodyPr wrap="none" rtlCol="0">
              <a:spAutoFit/>
            </a:bodyPr>
            <a:lstStyle/>
            <a:p>
              <a:r>
                <a:rPr kumimoji="1" lang="ja-JP" altLang="en-US" sz="1400" kern="1200" dirty="0">
                  <a:solidFill>
                    <a:srgbClr val="EBFFFC"/>
                  </a:solidFill>
                  <a:latin typeface="+mn-ea"/>
                  <a:ea typeface="+mn-ea"/>
                  <a:cs typeface="+mn-cs"/>
                </a:rPr>
                <a:t>メタバ</a:t>
              </a:r>
              <a:endParaRPr kumimoji="1" lang="en-US" altLang="ja-JP" sz="1400" kern="1200" dirty="0">
                <a:solidFill>
                  <a:srgbClr val="EBFFFC"/>
                </a:solidFill>
                <a:latin typeface="+mn-ea"/>
                <a:ea typeface="+mn-ea"/>
                <a:cs typeface="+mn-cs"/>
              </a:endParaRPr>
            </a:p>
            <a:p>
              <a:r>
                <a:rPr kumimoji="1" lang="ja-JP" altLang="en-US" sz="1400" kern="1200" dirty="0">
                  <a:solidFill>
                    <a:srgbClr val="EBFFFC"/>
                  </a:solidFill>
                  <a:latin typeface="+mn-ea"/>
                  <a:ea typeface="+mn-ea"/>
                  <a:cs typeface="+mn-cs"/>
                </a:rPr>
                <a:t>タウン</a:t>
              </a:r>
            </a:p>
          </p:txBody>
        </p:sp>
      </p:grpSp>
      <p:sp>
        <p:nvSpPr>
          <p:cNvPr id="54" name="正方形/長方形 53">
            <a:extLst>
              <a:ext uri="{FF2B5EF4-FFF2-40B4-BE49-F238E27FC236}">
                <a16:creationId xmlns:a16="http://schemas.microsoft.com/office/drawing/2014/main" id="{584D2F6C-09FA-2F5A-DE99-79F2ABF555EB}"/>
              </a:ext>
            </a:extLst>
          </p:cNvPr>
          <p:cNvSpPr/>
          <p:nvPr userDrawn="1"/>
        </p:nvSpPr>
        <p:spPr bwMode="auto">
          <a:xfrm>
            <a:off x="3928374" y="1257115"/>
            <a:ext cx="1332646" cy="226871"/>
          </a:xfrm>
          <a:prstGeom prst="rect">
            <a:avLst/>
          </a:prstGeom>
          <a:noFill/>
          <a:ln w="19050" cap="flat" cmpd="sng" algn="ctr">
            <a:solidFill>
              <a:schemeClr val="tx1">
                <a:lumMod val="85000"/>
                <a:lumOff val="15000"/>
              </a:schemeClr>
            </a:solidFill>
            <a:prstDash val="solid"/>
            <a:round/>
            <a:headEnd type="none" w="med" len="med"/>
            <a:tailEnd type="none" w="med" len="med"/>
          </a:ln>
          <a:effectLst/>
        </p:spPr>
        <p:txBody>
          <a:bodyPr vert="horz" wrap="square" lIns="72000" tIns="36000" rIns="72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300" b="0" i="0" u="none" strike="noStrike" cap="none" normalizeH="0" baseline="0" dirty="0">
                <a:ln>
                  <a:noFill/>
                </a:ln>
                <a:effectLst/>
                <a:latin typeface="+mn-ea"/>
                <a:ea typeface="+mn-ea"/>
              </a:rPr>
              <a:t>パターン１</a:t>
            </a:r>
            <a:r>
              <a:rPr kumimoji="1" lang="ja-JP" altLang="en-US" sz="1200" b="0" i="0" u="none" strike="noStrike" cap="none" normalizeH="0" baseline="0" dirty="0">
                <a:ln>
                  <a:noFill/>
                </a:ln>
                <a:effectLst/>
                <a:latin typeface="+mn-ea"/>
                <a:ea typeface="+mn-ea"/>
              </a:rPr>
              <a:t>（参考）</a:t>
            </a:r>
            <a:endParaRPr kumimoji="1" lang="ja-JP" altLang="en-US" sz="1300" b="0" i="0" u="none" strike="noStrike" cap="none" normalizeH="0" baseline="0" dirty="0">
              <a:ln>
                <a:noFill/>
              </a:ln>
              <a:effectLst/>
              <a:latin typeface="+mn-ea"/>
              <a:ea typeface="+mn-ea"/>
            </a:endParaRPr>
          </a:p>
        </p:txBody>
      </p:sp>
      <p:graphicFrame>
        <p:nvGraphicFramePr>
          <p:cNvPr id="2" name="表 1">
            <a:extLst>
              <a:ext uri="{FF2B5EF4-FFF2-40B4-BE49-F238E27FC236}">
                <a16:creationId xmlns:a16="http://schemas.microsoft.com/office/drawing/2014/main" id="{151A3B7C-8F55-7733-585C-64BC50482133}"/>
              </a:ext>
            </a:extLst>
          </p:cNvPr>
          <p:cNvGraphicFramePr>
            <a:graphicFrameLocks noGrp="1"/>
          </p:cNvGraphicFramePr>
          <p:nvPr userDrawn="1">
            <p:extLst>
              <p:ext uri="{D42A27DB-BD31-4B8C-83A1-F6EECF244321}">
                <p14:modId xmlns:p14="http://schemas.microsoft.com/office/powerpoint/2010/main" val="2678202573"/>
              </p:ext>
            </p:extLst>
          </p:nvPr>
        </p:nvGraphicFramePr>
        <p:xfrm>
          <a:off x="5772274" y="1541747"/>
          <a:ext cx="3048083" cy="1742332"/>
        </p:xfrm>
        <a:graphic>
          <a:graphicData uri="http://schemas.openxmlformats.org/drawingml/2006/table">
            <a:tbl>
              <a:tblPr firstRow="1" bandRow="1">
                <a:effectLst/>
                <a:tableStyleId>{775DCB02-9BB8-47FD-8907-85C794F793BA}</a:tableStyleId>
              </a:tblPr>
              <a:tblGrid>
                <a:gridCol w="506778">
                  <a:extLst>
                    <a:ext uri="{9D8B030D-6E8A-4147-A177-3AD203B41FA5}">
                      <a16:colId xmlns:a16="http://schemas.microsoft.com/office/drawing/2014/main" val="869972413"/>
                    </a:ext>
                  </a:extLst>
                </a:gridCol>
                <a:gridCol w="482691">
                  <a:extLst>
                    <a:ext uri="{9D8B030D-6E8A-4147-A177-3AD203B41FA5}">
                      <a16:colId xmlns:a16="http://schemas.microsoft.com/office/drawing/2014/main" val="817503841"/>
                    </a:ext>
                  </a:extLst>
                </a:gridCol>
                <a:gridCol w="654248">
                  <a:extLst>
                    <a:ext uri="{9D8B030D-6E8A-4147-A177-3AD203B41FA5}">
                      <a16:colId xmlns:a16="http://schemas.microsoft.com/office/drawing/2014/main" val="1686783455"/>
                    </a:ext>
                  </a:extLst>
                </a:gridCol>
                <a:gridCol w="687387">
                  <a:extLst>
                    <a:ext uri="{9D8B030D-6E8A-4147-A177-3AD203B41FA5}">
                      <a16:colId xmlns:a16="http://schemas.microsoft.com/office/drawing/2014/main" val="4080317083"/>
                    </a:ext>
                  </a:extLst>
                </a:gridCol>
                <a:gridCol w="716979">
                  <a:extLst>
                    <a:ext uri="{9D8B030D-6E8A-4147-A177-3AD203B41FA5}">
                      <a16:colId xmlns:a16="http://schemas.microsoft.com/office/drawing/2014/main" val="659529276"/>
                    </a:ext>
                  </a:extLst>
                </a:gridCol>
              </a:tblGrid>
              <a:tr h="361732">
                <a:tc>
                  <a:txBody>
                    <a:bodyPr/>
                    <a:lstStyle/>
                    <a:p>
                      <a:pPr algn="ctr"/>
                      <a:endParaRPr kumimoji="1" lang="ja-JP" altLang="en-US" sz="900" b="0" dirty="0">
                        <a:solidFill>
                          <a:schemeClr val="bg1"/>
                        </a:solidFill>
                        <a:effectLst/>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r>
                        <a:rPr kumimoji="1" lang="ja-JP" altLang="en-US" sz="900" b="1" dirty="0">
                          <a:solidFill>
                            <a:schemeClr val="bg1"/>
                          </a:solidFill>
                          <a:effectLst/>
                        </a:rPr>
                        <a:t>家族</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kumimoji="1" lang="ja-JP" altLang="en-US" sz="900" dirty="0">
                          <a:effectLst/>
                        </a:rPr>
                        <a:t>所得金額</a:t>
                      </a:r>
                      <a:endParaRPr kumimoji="1" lang="ja-JP" altLang="en-US" sz="700" b="0" kern="1200" dirty="0">
                        <a:solidFill>
                          <a:schemeClr val="bg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kumimoji="1" lang="ja-JP" altLang="en-US" sz="900" dirty="0">
                          <a:effectLst/>
                        </a:rPr>
                        <a:t>使用回数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kumimoji="1" lang="ja-JP" altLang="en-US" sz="900" dirty="0">
                          <a:effectLst/>
                        </a:rPr>
                        <a:t>負担金額</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2135456254"/>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Ａ家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0521073"/>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Ｂ家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96817260"/>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Ｃ家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85846679"/>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Ｄ家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8042463"/>
                  </a:ext>
                </a:extLst>
              </a:tr>
              <a:tr h="0">
                <a:tc gridSpan="4">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合計</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dirty="0"/>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400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2522239"/>
                  </a:ext>
                </a:extLst>
              </a:tr>
            </a:tbl>
          </a:graphicData>
        </a:graphic>
      </p:graphicFrame>
    </p:spTree>
    <p:extLst>
      <p:ext uri="{BB962C8B-B14F-4D97-AF65-F5344CB8AC3E}">
        <p14:creationId xmlns:p14="http://schemas.microsoft.com/office/powerpoint/2010/main" val="2539293986"/>
      </p:ext>
    </p:extLst>
  </p:cSld>
  <p:clrMapOvr>
    <a:masterClrMapping/>
  </p:clrMapOvr>
  <p:extLst>
    <p:ext uri="{DCECCB84-F9BA-43D5-87BE-67443E8EF086}">
      <p15:sldGuideLst xmlns:p15="http://schemas.microsoft.com/office/powerpoint/2012/main">
        <p15:guide id="4" orient="horz" pos="4224">
          <p15:clr>
            <a:srgbClr val="FBAE40"/>
          </p15:clr>
        </p15:guide>
        <p15:guide id="5" pos="5760">
          <p15:clr>
            <a:srgbClr val="FBAE40"/>
          </p15:clr>
        </p15:guide>
        <p15:guide id="9" orient="horz">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白紙">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CD411C34-C508-20E5-335D-D87BDB805E0C}"/>
              </a:ext>
            </a:extLst>
          </p:cNvPr>
          <p:cNvSpPr/>
          <p:nvPr userDrawn="1"/>
        </p:nvSpPr>
        <p:spPr bwMode="auto">
          <a:xfrm>
            <a:off x="5772274" y="1541748"/>
            <a:ext cx="3047876" cy="18776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91440" tIns="90000" rIns="91440" bIns="45720" numCol="1" rtlCol="0" anchor="t"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endParaRPr kumimoji="1" lang="ja-JP" altLang="en-US" sz="1100" kern="1200" dirty="0">
              <a:solidFill>
                <a:schemeClr val="tx1"/>
              </a:solidFill>
              <a:latin typeface="+mn-ea"/>
              <a:ea typeface="+mn-ea"/>
              <a:cs typeface="+mn-cs"/>
            </a:endParaRPr>
          </a:p>
        </p:txBody>
      </p:sp>
      <p:sp>
        <p:nvSpPr>
          <p:cNvPr id="6" name="正方形/長方形 5">
            <a:extLst>
              <a:ext uri="{FF2B5EF4-FFF2-40B4-BE49-F238E27FC236}">
                <a16:creationId xmlns:a16="http://schemas.microsoft.com/office/drawing/2014/main" id="{E85256BC-6200-EBDC-5473-473F5F1DD958}"/>
              </a:ext>
            </a:extLst>
          </p:cNvPr>
          <p:cNvSpPr/>
          <p:nvPr userDrawn="1"/>
        </p:nvSpPr>
        <p:spPr bwMode="auto">
          <a:xfrm>
            <a:off x="-1" y="705417"/>
            <a:ext cx="9144001" cy="58673"/>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dirty="0">
              <a:ln>
                <a:noFill/>
              </a:ln>
              <a:solidFill>
                <a:srgbClr val="000000"/>
              </a:solidFill>
              <a:effectLst/>
              <a:uLnTx/>
              <a:uFillTx/>
              <a:latin typeface="+mn-ea"/>
              <a:ea typeface="+mn-ea"/>
              <a:cs typeface="+mn-cs"/>
            </a:endParaRPr>
          </a:p>
        </p:txBody>
      </p:sp>
      <p:sp>
        <p:nvSpPr>
          <p:cNvPr id="4" name="スライド番号プレースホルダー 3">
            <a:extLst>
              <a:ext uri="{FF2B5EF4-FFF2-40B4-BE49-F238E27FC236}">
                <a16:creationId xmlns:a16="http://schemas.microsoft.com/office/drawing/2014/main" id="{A1170B6F-62EF-45E6-90A2-A04CCA34EECB}"/>
              </a:ext>
            </a:extLst>
          </p:cNvPr>
          <p:cNvSpPr>
            <a:spLocks noGrp="1"/>
          </p:cNvSpPr>
          <p:nvPr>
            <p:ph type="sldNum" sz="quarter" idx="12"/>
          </p:nvPr>
        </p:nvSpPr>
        <p:spPr>
          <a:xfrm>
            <a:off x="8769893" y="6443281"/>
            <a:ext cx="374107" cy="298426"/>
          </a:xfrm>
          <a:prstGeom prst="rect">
            <a:avLst/>
          </a:prstGeom>
        </p:spPr>
        <p:txBody>
          <a:bodyPr wrap="none" anchor="ctr" anchorCtr="0"/>
          <a:lstStyle>
            <a:lvl1pPr algn="ctr">
              <a:defRPr sz="1200" b="1">
                <a:latin typeface="Arial" panose="020B0604020202020204" pitchFamily="34" charset="0"/>
                <a:ea typeface="HGP創英角ｺﾞｼｯｸUB" panose="020B0900000000000000" pitchFamily="50" charset="-128"/>
                <a:cs typeface="Arial" panose="020B0604020202020204" pitchFamily="34" charset="0"/>
              </a:defRPr>
            </a:lvl1pPr>
          </a:lstStyle>
          <a:p>
            <a:pPr>
              <a:defRPr/>
            </a:pPr>
            <a:fld id="{40E3B949-1179-4387-B307-F356BE6486A4}" type="slidenum">
              <a:rPr lang="en-US" altLang="ja-JP" smtClean="0"/>
              <a:pPr>
                <a:defRPr/>
              </a:pPr>
              <a:t>‹#›</a:t>
            </a:fld>
            <a:endParaRPr lang="en-US" altLang="ja-JP" dirty="0"/>
          </a:p>
        </p:txBody>
      </p:sp>
      <p:sp>
        <p:nvSpPr>
          <p:cNvPr id="9" name="正方形/長方形 8">
            <a:extLst>
              <a:ext uri="{FF2B5EF4-FFF2-40B4-BE49-F238E27FC236}">
                <a16:creationId xmlns:a16="http://schemas.microsoft.com/office/drawing/2014/main" id="{1AF0A3EF-5E57-F941-0BFF-1E4FB21C4A0D}"/>
              </a:ext>
            </a:extLst>
          </p:cNvPr>
          <p:cNvSpPr/>
          <p:nvPr userDrawn="1"/>
        </p:nvSpPr>
        <p:spPr bwMode="auto">
          <a:xfrm>
            <a:off x="323851" y="1257115"/>
            <a:ext cx="831439" cy="226871"/>
          </a:xfrm>
          <a:prstGeom prst="rect">
            <a:avLst/>
          </a:prstGeom>
          <a:noFill/>
          <a:ln w="19050" cap="flat" cmpd="sng" algn="ctr">
            <a:solidFill>
              <a:schemeClr val="tx1">
                <a:lumMod val="85000"/>
                <a:lumOff val="15000"/>
              </a:schemeClr>
            </a:solidFill>
            <a:prstDash val="solid"/>
            <a:round/>
            <a:headEnd type="none" w="med" len="med"/>
            <a:tailEnd type="none" w="med" len="med"/>
          </a:ln>
          <a:effectLst/>
        </p:spPr>
        <p:txBody>
          <a:bodyPr vert="horz" wrap="square" lIns="72000" tIns="36000" rIns="72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300" b="0" i="0" u="none" strike="noStrike" cap="none" normalizeH="0" baseline="0" dirty="0">
                <a:ln>
                  <a:noFill/>
                </a:ln>
                <a:effectLst/>
                <a:latin typeface="+mn-ea"/>
                <a:ea typeface="+mn-ea"/>
              </a:rPr>
              <a:t>前提条件</a:t>
            </a:r>
          </a:p>
        </p:txBody>
      </p:sp>
      <p:sp>
        <p:nvSpPr>
          <p:cNvPr id="10" name="正方形/長方形 9">
            <a:extLst>
              <a:ext uri="{FF2B5EF4-FFF2-40B4-BE49-F238E27FC236}">
                <a16:creationId xmlns:a16="http://schemas.microsoft.com/office/drawing/2014/main" id="{5FC5F758-8BE0-9B7E-6837-818F7F95F160}"/>
              </a:ext>
            </a:extLst>
          </p:cNvPr>
          <p:cNvSpPr/>
          <p:nvPr userDrawn="1"/>
        </p:nvSpPr>
        <p:spPr bwMode="auto">
          <a:xfrm>
            <a:off x="323852" y="3614858"/>
            <a:ext cx="2829658" cy="226800"/>
          </a:xfrm>
          <a:prstGeom prst="rect">
            <a:avLst/>
          </a:prstGeom>
          <a:noFill/>
          <a:ln w="19050" cap="flat" cmpd="sng" algn="ctr">
            <a:solidFill>
              <a:srgbClr val="005BAD"/>
            </a:solidFill>
            <a:prstDash val="solid"/>
            <a:round/>
            <a:headEnd type="none" w="med" len="med"/>
            <a:tailEnd type="none" w="med" len="med"/>
          </a:ln>
          <a:effectLst/>
        </p:spPr>
        <p:txBody>
          <a:bodyPr vert="horz" wrap="square" lIns="72000" tIns="36000" rIns="72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300" b="0" i="0" u="none" strike="noStrike" cap="none" normalizeH="0" baseline="0" dirty="0">
                <a:ln>
                  <a:noFill/>
                </a:ln>
                <a:solidFill>
                  <a:srgbClr val="005BAD"/>
                </a:solidFill>
                <a:effectLst/>
                <a:latin typeface="+mn-ea"/>
                <a:ea typeface="+mn-ea"/>
              </a:rPr>
              <a:t>討議</a:t>
            </a:r>
            <a:r>
              <a:rPr kumimoji="1" lang="ja-JP" altLang="en-US" sz="1300" b="0" i="0" u="none" strike="noStrike" cap="none" normalizeH="0" baseline="0" dirty="0">
                <a:ln>
                  <a:noFill/>
                </a:ln>
                <a:effectLst/>
                <a:latin typeface="+mn-ea"/>
                <a:ea typeface="+mn-ea"/>
              </a:rPr>
              <a:t>　パターン３　</a:t>
            </a:r>
            <a:r>
              <a:rPr kumimoji="1" lang="en-US" altLang="ja-JP" sz="1300" b="0" i="0" u="none" strike="noStrike" cap="none" normalizeH="0" baseline="0" dirty="0">
                <a:ln>
                  <a:noFill/>
                </a:ln>
                <a:effectLst/>
                <a:latin typeface="+mn-ea"/>
                <a:ea typeface="+mn-ea"/>
              </a:rPr>
              <a:t>※</a:t>
            </a:r>
            <a:r>
              <a:rPr kumimoji="1" lang="ja-JP" altLang="en-US" sz="1300" b="0" i="0" u="none" strike="noStrike" cap="none" normalizeH="0" baseline="0" dirty="0">
                <a:ln>
                  <a:noFill/>
                </a:ln>
                <a:effectLst/>
                <a:latin typeface="+mn-ea"/>
                <a:ea typeface="+mn-ea"/>
              </a:rPr>
              <a:t>グループ発表あり</a:t>
            </a:r>
          </a:p>
        </p:txBody>
      </p:sp>
      <p:sp>
        <p:nvSpPr>
          <p:cNvPr id="7" name="正方形/長方形 6">
            <a:extLst>
              <a:ext uri="{FF2B5EF4-FFF2-40B4-BE49-F238E27FC236}">
                <a16:creationId xmlns:a16="http://schemas.microsoft.com/office/drawing/2014/main" id="{66D8D3E2-48D8-A0F2-30BA-B99C1C3F5806}"/>
              </a:ext>
            </a:extLst>
          </p:cNvPr>
          <p:cNvSpPr/>
          <p:nvPr userDrawn="1"/>
        </p:nvSpPr>
        <p:spPr bwMode="auto">
          <a:xfrm>
            <a:off x="324417" y="1541748"/>
            <a:ext cx="3455491" cy="18776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みなさんはメタバタウンの住人です。</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メタバタウンには家が４軒あり、町の真ん中を町が管理する川が流れています。</a:t>
            </a: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行き来には渡し船を使っていますが、</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雨で増水すると運航できず不便でした。</a:t>
            </a: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今回、</a:t>
            </a:r>
            <a:r>
              <a:rPr kumimoji="1" lang="ja-JP" altLang="en-US" sz="1100" kern="1200" dirty="0">
                <a:solidFill>
                  <a:srgbClr val="C00000"/>
                </a:solidFill>
                <a:latin typeface="+mn-ea"/>
                <a:ea typeface="+mn-ea"/>
                <a:cs typeface="+mn-cs"/>
              </a:rPr>
              <a:t> メタバタウンの全ての住人の希望 </a:t>
            </a:r>
            <a:r>
              <a:rPr kumimoji="1" lang="ja-JP" altLang="en-US" sz="1100" kern="1200" dirty="0">
                <a:solidFill>
                  <a:schemeClr val="tx1"/>
                </a:solidFill>
                <a:latin typeface="+mn-ea"/>
                <a:ea typeface="+mn-ea"/>
                <a:cs typeface="+mn-cs"/>
              </a:rPr>
              <a:t>により</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橋を建設することになりました。</a:t>
            </a: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橋の建設費用は</a:t>
            </a:r>
            <a:r>
              <a:rPr kumimoji="1" lang="en-US" altLang="ja-JP" sz="1100" kern="1200" dirty="0">
                <a:solidFill>
                  <a:schemeClr val="tx1"/>
                </a:solidFill>
                <a:latin typeface="+mn-ea"/>
                <a:ea typeface="+mn-ea"/>
                <a:cs typeface="+mn-cs"/>
              </a:rPr>
              <a:t>400</a:t>
            </a:r>
            <a:r>
              <a:rPr kumimoji="1" lang="ja-JP" altLang="en-US" sz="1100" kern="1200" dirty="0">
                <a:solidFill>
                  <a:schemeClr val="tx1"/>
                </a:solidFill>
                <a:latin typeface="+mn-ea"/>
                <a:ea typeface="+mn-ea"/>
                <a:cs typeface="+mn-cs"/>
              </a:rPr>
              <a:t>万円です。</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どのように負担すればいいと思いますか。</a:t>
            </a:r>
          </a:p>
        </p:txBody>
      </p:sp>
      <p:sp>
        <p:nvSpPr>
          <p:cNvPr id="11" name="正方形/長方形 10">
            <a:extLst>
              <a:ext uri="{FF2B5EF4-FFF2-40B4-BE49-F238E27FC236}">
                <a16:creationId xmlns:a16="http://schemas.microsoft.com/office/drawing/2014/main" id="{28AF1350-8E12-4B20-8DDD-CC0234552D7B}"/>
              </a:ext>
            </a:extLst>
          </p:cNvPr>
          <p:cNvSpPr/>
          <p:nvPr userDrawn="1"/>
        </p:nvSpPr>
        <p:spPr bwMode="auto">
          <a:xfrm>
            <a:off x="811530" y="2583495"/>
            <a:ext cx="2000250" cy="177756"/>
          </a:xfrm>
          <a:prstGeom prst="rect">
            <a:avLst/>
          </a:prstGeom>
          <a:noFill/>
          <a:ln w="127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a typeface="+mn-ea"/>
            </a:endParaRPr>
          </a:p>
        </p:txBody>
      </p:sp>
      <p:sp>
        <p:nvSpPr>
          <p:cNvPr id="16" name="正方形/長方形 15">
            <a:extLst>
              <a:ext uri="{FF2B5EF4-FFF2-40B4-BE49-F238E27FC236}">
                <a16:creationId xmlns:a16="http://schemas.microsoft.com/office/drawing/2014/main" id="{FD842687-0D0E-A5AD-ACCD-D81186D29464}"/>
              </a:ext>
            </a:extLst>
          </p:cNvPr>
          <p:cNvSpPr>
            <a:spLocks noGrp="1" noRot="1" noMove="1" noResize="1" noEditPoints="1" noAdjustHandles="1" noChangeArrowheads="1" noChangeShapeType="1"/>
          </p:cNvSpPr>
          <p:nvPr userDrawn="1"/>
        </p:nvSpPr>
        <p:spPr bwMode="auto">
          <a:xfrm>
            <a:off x="324417" y="3888724"/>
            <a:ext cx="8495733" cy="2831493"/>
          </a:xfrm>
          <a:prstGeom prst="rect">
            <a:avLst/>
          </a:prstGeom>
          <a:solidFill>
            <a:srgbClr val="EBFAFF"/>
          </a:solid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endParaRPr kumimoji="1" lang="ja-JP" altLang="en-US" sz="1100" kern="1200" dirty="0">
              <a:solidFill>
                <a:schemeClr val="tx1"/>
              </a:solidFill>
              <a:latin typeface="+mn-ea"/>
              <a:ea typeface="+mn-ea"/>
              <a:cs typeface="+mn-cs"/>
            </a:endParaRPr>
          </a:p>
        </p:txBody>
      </p:sp>
      <p:sp>
        <p:nvSpPr>
          <p:cNvPr id="19" name="正方形/長方形 18">
            <a:extLst>
              <a:ext uri="{FF2B5EF4-FFF2-40B4-BE49-F238E27FC236}">
                <a16:creationId xmlns:a16="http://schemas.microsoft.com/office/drawing/2014/main" id="{EEB2D6A2-4F48-66F8-0FD2-FA266D30EC64}"/>
              </a:ext>
            </a:extLst>
          </p:cNvPr>
          <p:cNvSpPr/>
          <p:nvPr userDrawn="1"/>
        </p:nvSpPr>
        <p:spPr bwMode="auto">
          <a:xfrm>
            <a:off x="3928374" y="1541748"/>
            <a:ext cx="1843900" cy="18776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91440" tIns="90000" rIns="91440" bIns="45720" numCol="1" rtlCol="0" anchor="t"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各家の家族構成・所得金額・使用回数が同じ場合</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endParaRPr kumimoji="1" lang="en-US" altLang="ja-JP" sz="1100" kern="1200" dirty="0">
              <a:solidFill>
                <a:schemeClr val="tx1"/>
              </a:solidFill>
              <a:latin typeface="+mn-ea"/>
              <a:ea typeface="+mn-ea"/>
              <a:cs typeface="+mn-cs"/>
            </a:endParaRPr>
          </a:p>
          <a:p>
            <a:pPr marL="171450" marR="0" indent="-171450" algn="l" defTabSz="914400" rtl="0" eaLnBrk="0" fontAlgn="base" latinLnBrk="0" hangingPunct="0">
              <a:lnSpc>
                <a:spcPct val="114000"/>
              </a:lnSpc>
              <a:spcBef>
                <a:spcPct val="0"/>
              </a:spcBef>
              <a:spcAft>
                <a:spcPct val="0"/>
              </a:spcAft>
              <a:buClrTx/>
              <a:buSzTx/>
              <a:buFont typeface="Wingdings" panose="05000000000000000000" pitchFamily="2" charset="2"/>
              <a:buChar char="l"/>
              <a:tabLst/>
            </a:pPr>
            <a:r>
              <a:rPr kumimoji="1" lang="ja-JP" altLang="en-US" sz="1100" b="1" kern="1200" dirty="0">
                <a:solidFill>
                  <a:schemeClr val="tx1"/>
                </a:solidFill>
                <a:latin typeface="+mn-ea"/>
                <a:ea typeface="+mn-ea"/>
                <a:cs typeface="+mn-cs"/>
              </a:rPr>
              <a:t>ヒント</a:t>
            </a:r>
            <a:endParaRPr kumimoji="1" lang="en-US" altLang="ja-JP" sz="1100" b="1"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1100" kern="1200" dirty="0">
                <a:solidFill>
                  <a:schemeClr val="tx1"/>
                </a:solidFill>
                <a:latin typeface="+mn-ea"/>
                <a:ea typeface="+mn-ea"/>
                <a:cs typeface="+mn-cs"/>
              </a:rPr>
              <a:t>    ４軒とも同じ条件だから、</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1100" kern="1200" dirty="0">
                <a:solidFill>
                  <a:schemeClr val="tx1"/>
                </a:solidFill>
                <a:latin typeface="+mn-ea"/>
                <a:ea typeface="+mn-ea"/>
                <a:cs typeface="+mn-cs"/>
              </a:rPr>
              <a:t>    </a:t>
            </a:r>
            <a:r>
              <a:rPr kumimoji="1" lang="ja-JP" altLang="en-US" sz="1100" kern="1200" dirty="0">
                <a:solidFill>
                  <a:schemeClr val="tx1"/>
                </a:solidFill>
                <a:latin typeface="+mn-ea"/>
                <a:ea typeface="+mn-ea"/>
                <a:cs typeface="+mn-cs"/>
              </a:rPr>
              <a:t>公平に負担すると</a:t>
            </a:r>
            <a:r>
              <a:rPr kumimoji="1" lang="en-US" altLang="ja-JP" sz="1100" kern="1200" dirty="0">
                <a:solidFill>
                  <a:schemeClr val="tx1"/>
                </a:solidFill>
                <a:latin typeface="+mn-ea"/>
                <a:ea typeface="+mn-ea"/>
                <a:cs typeface="+mn-cs"/>
              </a:rPr>
              <a:t>…</a:t>
            </a:r>
            <a:endParaRPr kumimoji="1" lang="ja-JP" altLang="en-US" sz="1100" kern="1200" dirty="0">
              <a:solidFill>
                <a:schemeClr val="tx1"/>
              </a:solidFill>
              <a:latin typeface="+mn-ea"/>
              <a:ea typeface="+mn-ea"/>
              <a:cs typeface="+mn-cs"/>
            </a:endParaRPr>
          </a:p>
        </p:txBody>
      </p:sp>
      <p:graphicFrame>
        <p:nvGraphicFramePr>
          <p:cNvPr id="13" name="表 12">
            <a:extLst>
              <a:ext uri="{FF2B5EF4-FFF2-40B4-BE49-F238E27FC236}">
                <a16:creationId xmlns:a16="http://schemas.microsoft.com/office/drawing/2014/main" id="{658EDF74-866D-FAC0-246F-6CEEBA622E9A}"/>
              </a:ext>
            </a:extLst>
          </p:cNvPr>
          <p:cNvGraphicFramePr>
            <a:graphicFrameLocks noGrp="1"/>
          </p:cNvGraphicFramePr>
          <p:nvPr userDrawn="1">
            <p:extLst>
              <p:ext uri="{D42A27DB-BD31-4B8C-83A1-F6EECF244321}">
                <p14:modId xmlns:p14="http://schemas.microsoft.com/office/powerpoint/2010/main" val="788635469"/>
              </p:ext>
            </p:extLst>
          </p:nvPr>
        </p:nvGraphicFramePr>
        <p:xfrm>
          <a:off x="3009451" y="3900331"/>
          <a:ext cx="3877259" cy="2822410"/>
        </p:xfrm>
        <a:graphic>
          <a:graphicData uri="http://schemas.openxmlformats.org/drawingml/2006/table">
            <a:tbl>
              <a:tblPr firstRow="1" bandRow="1">
                <a:effectLst/>
                <a:tableStyleId>{775DCB02-9BB8-47FD-8907-85C794F793BA}</a:tableStyleId>
              </a:tblPr>
              <a:tblGrid>
                <a:gridCol w="487756">
                  <a:extLst>
                    <a:ext uri="{9D8B030D-6E8A-4147-A177-3AD203B41FA5}">
                      <a16:colId xmlns:a16="http://schemas.microsoft.com/office/drawing/2014/main" val="869972413"/>
                    </a:ext>
                  </a:extLst>
                </a:gridCol>
                <a:gridCol w="487756">
                  <a:extLst>
                    <a:ext uri="{9D8B030D-6E8A-4147-A177-3AD203B41FA5}">
                      <a16:colId xmlns:a16="http://schemas.microsoft.com/office/drawing/2014/main" val="817503841"/>
                    </a:ext>
                  </a:extLst>
                </a:gridCol>
                <a:gridCol w="826634">
                  <a:extLst>
                    <a:ext uri="{9D8B030D-6E8A-4147-A177-3AD203B41FA5}">
                      <a16:colId xmlns:a16="http://schemas.microsoft.com/office/drawing/2014/main" val="1686783455"/>
                    </a:ext>
                  </a:extLst>
                </a:gridCol>
                <a:gridCol w="826634">
                  <a:extLst>
                    <a:ext uri="{9D8B030D-6E8A-4147-A177-3AD203B41FA5}">
                      <a16:colId xmlns:a16="http://schemas.microsoft.com/office/drawing/2014/main" val="4080317083"/>
                    </a:ext>
                  </a:extLst>
                </a:gridCol>
                <a:gridCol w="1248479">
                  <a:extLst>
                    <a:ext uri="{9D8B030D-6E8A-4147-A177-3AD203B41FA5}">
                      <a16:colId xmlns:a16="http://schemas.microsoft.com/office/drawing/2014/main" val="659529276"/>
                    </a:ext>
                  </a:extLst>
                </a:gridCol>
              </a:tblGrid>
              <a:tr h="482220">
                <a:tc>
                  <a:txBody>
                    <a:bodyPr/>
                    <a:lstStyle/>
                    <a:p>
                      <a:pPr algn="ctr"/>
                      <a:endParaRPr kumimoji="1" lang="ja-JP" altLang="en-US" sz="1050" b="0" dirty="0">
                        <a:solidFill>
                          <a:schemeClr val="bg1"/>
                        </a:solidFill>
                        <a:effectLst/>
                      </a:endParaRPr>
                    </a:p>
                  </a:txBody>
                  <a:tcPr anchor="ctr">
                    <a:lnL w="12700" cap="flat" cmpd="sng" algn="ctr">
                      <a:solidFill>
                        <a:schemeClr val="bg1"/>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AFF"/>
                    </a:solidFill>
                  </a:tcPr>
                </a:tc>
                <a:tc>
                  <a:txBody>
                    <a:bodyPr/>
                    <a:lstStyle/>
                    <a:p>
                      <a:pPr algn="ctr"/>
                      <a:r>
                        <a:rPr kumimoji="1" lang="ja-JP" altLang="en-US" sz="1050" b="1" dirty="0">
                          <a:solidFill>
                            <a:schemeClr val="bg1"/>
                          </a:solidFill>
                          <a:effectLst/>
                        </a:rPr>
                        <a:t>家族</a:t>
                      </a:r>
                    </a:p>
                  </a:txBody>
                  <a:tcPr anchor="ctr">
                    <a:lnL w="12700" cap="flat" cmpd="sng" algn="ctr">
                      <a:solidFill>
                        <a:srgbClr val="005BA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tc>
                  <a:txBody>
                    <a:bodyPr/>
                    <a:lstStyle/>
                    <a:p>
                      <a:pPr algn="ctr"/>
                      <a:r>
                        <a:rPr kumimoji="1" lang="ja-JP" altLang="en-US" sz="1050" b="1" dirty="0">
                          <a:effectLst/>
                        </a:rPr>
                        <a:t>所得金額</a:t>
                      </a:r>
                      <a:endParaRPr kumimoji="1" lang="ja-JP" altLang="en-US" sz="900" b="1" kern="1200" dirty="0">
                        <a:solidFill>
                          <a:schemeClr val="bg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tc>
                  <a:txBody>
                    <a:bodyPr/>
                    <a:lstStyle/>
                    <a:p>
                      <a:pPr algn="ctr"/>
                      <a:r>
                        <a:rPr kumimoji="1" lang="ja-JP" altLang="en-US" sz="1050" b="1" dirty="0">
                          <a:effectLst/>
                        </a:rPr>
                        <a:t>使用回数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tc>
                  <a:txBody>
                    <a:bodyPr/>
                    <a:lstStyle/>
                    <a:p>
                      <a:pPr algn="ctr"/>
                      <a:r>
                        <a:rPr kumimoji="1" lang="ja-JP" altLang="en-US" sz="1050" b="1" dirty="0">
                          <a:effectLst/>
                        </a:rPr>
                        <a:t>負担金額</a:t>
                      </a:r>
                    </a:p>
                  </a:txBody>
                  <a:tcPr anchor="ctr">
                    <a:lnL w="12700" cap="flat" cmpd="sng" algn="ctr">
                      <a:solidFill>
                        <a:schemeClr val="bg1"/>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extLst>
                  <a:ext uri="{0D108BD9-81ED-4DB2-BD59-A6C34878D82A}">
                    <a16:rowId xmlns:a16="http://schemas.microsoft.com/office/drawing/2014/main" val="2135456254"/>
                  </a:ext>
                </a:extLst>
              </a:tr>
              <a:tr h="468038">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Ａ家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000" b="1" dirty="0">
                          <a:effectLst/>
                          <a:latin typeface="HGPｺﾞｼｯｸM" panose="020B0600000000000000" pitchFamily="50" charset="-128"/>
                          <a:ea typeface="HGPｺﾞｼｯｸM" panose="020B0600000000000000" pitchFamily="50" charset="-128"/>
                        </a:rPr>
                        <a:t>1,000</a:t>
                      </a: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月</a:t>
                      </a:r>
                      <a:r>
                        <a:rPr kumimoji="1" lang="en-US" altLang="ja-JP" sz="1000" b="1" dirty="0">
                          <a:effectLst/>
                          <a:latin typeface="HGPｺﾞｼｯｸM" panose="020B0600000000000000" pitchFamily="50" charset="-128"/>
                          <a:ea typeface="HGPｺﾞｼｯｸM" panose="020B0600000000000000" pitchFamily="50" charset="-128"/>
                        </a:rPr>
                        <a:t>0</a:t>
                      </a:r>
                      <a:r>
                        <a:rPr kumimoji="1" lang="ja-JP" altLang="en-US" sz="10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240521073"/>
                  </a:ext>
                </a:extLst>
              </a:tr>
              <a:tr h="468038">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Ｂ家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000" b="1" dirty="0">
                          <a:effectLst/>
                          <a:latin typeface="HGPｺﾞｼｯｸM" panose="020B0600000000000000" pitchFamily="50" charset="-128"/>
                          <a:ea typeface="HGPｺﾞｼｯｸM" panose="020B0600000000000000" pitchFamily="50" charset="-128"/>
                        </a:rPr>
                        <a:t>600</a:t>
                      </a: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月</a:t>
                      </a:r>
                      <a:r>
                        <a:rPr kumimoji="1" lang="en-US" altLang="ja-JP" sz="1000" b="1" dirty="0">
                          <a:effectLst/>
                          <a:latin typeface="HGPｺﾞｼｯｸM" panose="020B0600000000000000" pitchFamily="50" charset="-128"/>
                          <a:ea typeface="HGPｺﾞｼｯｸM" panose="020B0600000000000000" pitchFamily="50" charset="-128"/>
                        </a:rPr>
                        <a:t>10</a:t>
                      </a:r>
                      <a:r>
                        <a:rPr kumimoji="1" lang="ja-JP" altLang="en-US" sz="10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1196817260"/>
                  </a:ext>
                </a:extLst>
              </a:tr>
              <a:tr h="468038">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Ｃ家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000" b="1" dirty="0">
                          <a:effectLst/>
                          <a:latin typeface="HGPｺﾞｼｯｸM" panose="020B0600000000000000" pitchFamily="50" charset="-128"/>
                          <a:ea typeface="HGPｺﾞｼｯｸM" panose="020B0600000000000000" pitchFamily="50" charset="-128"/>
                        </a:rPr>
                        <a:t>300</a:t>
                      </a: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月</a:t>
                      </a:r>
                      <a:r>
                        <a:rPr kumimoji="1" lang="en-US" altLang="ja-JP" sz="1000" b="1" dirty="0">
                          <a:effectLst/>
                          <a:latin typeface="HGPｺﾞｼｯｸM" panose="020B0600000000000000" pitchFamily="50" charset="-128"/>
                          <a:ea typeface="HGPｺﾞｼｯｸM" panose="020B0600000000000000" pitchFamily="50" charset="-128"/>
                        </a:rPr>
                        <a:t>10</a:t>
                      </a:r>
                      <a:r>
                        <a:rPr kumimoji="1" lang="ja-JP" altLang="en-US" sz="10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585846679"/>
                  </a:ext>
                </a:extLst>
              </a:tr>
              <a:tr h="468038">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Ｄ家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000" b="1" dirty="0">
                          <a:effectLst/>
                          <a:latin typeface="HGPｺﾞｼｯｸM" panose="020B0600000000000000" pitchFamily="50" charset="-128"/>
                          <a:ea typeface="HGPｺﾞｼｯｸM" panose="020B0600000000000000" pitchFamily="50" charset="-128"/>
                        </a:rPr>
                        <a:t>100</a:t>
                      </a: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月</a:t>
                      </a:r>
                      <a:r>
                        <a:rPr kumimoji="1" lang="en-US" altLang="ja-JP" sz="1000" b="1" dirty="0">
                          <a:effectLst/>
                          <a:latin typeface="HGPｺﾞｼｯｸM" panose="020B0600000000000000" pitchFamily="50" charset="-128"/>
                          <a:ea typeface="HGPｺﾞｼｯｸM" panose="020B0600000000000000" pitchFamily="50" charset="-128"/>
                        </a:rPr>
                        <a:t>20</a:t>
                      </a:r>
                      <a:r>
                        <a:rPr kumimoji="1" lang="ja-JP" altLang="en-US" sz="10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4268042463"/>
                  </a:ext>
                </a:extLst>
              </a:tr>
              <a:tr h="468038">
                <a:tc gridSpan="4">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合計</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CEEEFE"/>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dirty="0"/>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1000" b="1" dirty="0">
                          <a:effectLst/>
                          <a:latin typeface="HGPｺﾞｼｯｸM" panose="020B0600000000000000" pitchFamily="50" charset="-128"/>
                          <a:ea typeface="HGPｺﾞｼｯｸM" panose="020B0600000000000000" pitchFamily="50" charset="-128"/>
                        </a:rPr>
                        <a:t>400</a:t>
                      </a: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CEEEFE"/>
                    </a:solidFill>
                  </a:tcPr>
                </a:tc>
                <a:extLst>
                  <a:ext uri="{0D108BD9-81ED-4DB2-BD59-A6C34878D82A}">
                    <a16:rowId xmlns:a16="http://schemas.microsoft.com/office/drawing/2014/main" val="3152522239"/>
                  </a:ext>
                </a:extLst>
              </a:tr>
            </a:tbl>
          </a:graphicData>
        </a:graphic>
      </p:graphicFrame>
      <p:sp>
        <p:nvSpPr>
          <p:cNvPr id="40" name="正方形/長方形 39">
            <a:extLst>
              <a:ext uri="{FF2B5EF4-FFF2-40B4-BE49-F238E27FC236}">
                <a16:creationId xmlns:a16="http://schemas.microsoft.com/office/drawing/2014/main" id="{B7A6DFF8-6BE9-7586-B646-8DCACE5DDAD3}"/>
              </a:ext>
            </a:extLst>
          </p:cNvPr>
          <p:cNvSpPr/>
          <p:nvPr userDrawn="1"/>
        </p:nvSpPr>
        <p:spPr bwMode="auto">
          <a:xfrm>
            <a:off x="323642" y="5376928"/>
            <a:ext cx="3455491" cy="621034"/>
          </a:xfrm>
          <a:prstGeom prst="rect">
            <a:avLst/>
          </a:prstGeom>
          <a:no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1450" marR="0" indent="-171450" algn="l" defTabSz="914400" rtl="0" eaLnBrk="0" fontAlgn="base" latinLnBrk="0" hangingPunct="0">
              <a:lnSpc>
                <a:spcPct val="114000"/>
              </a:lnSpc>
              <a:spcBef>
                <a:spcPct val="0"/>
              </a:spcBef>
              <a:spcAft>
                <a:spcPct val="0"/>
              </a:spcAft>
              <a:buClrTx/>
              <a:buSzTx/>
              <a:buFont typeface="Wingdings" panose="05000000000000000000" pitchFamily="2" charset="2"/>
              <a:buChar char="l"/>
              <a:tabLst/>
            </a:pPr>
            <a:r>
              <a:rPr kumimoji="1" lang="ja-JP" altLang="en-US" sz="1400" kern="1200" dirty="0">
                <a:solidFill>
                  <a:srgbClr val="005BAD"/>
                </a:solidFill>
                <a:latin typeface="+mn-ea"/>
                <a:ea typeface="+mn-ea"/>
                <a:cs typeface="+mn-cs"/>
              </a:rPr>
              <a:t>ヒント</a:t>
            </a: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1200" kern="1200" dirty="0">
                <a:solidFill>
                  <a:schemeClr val="tx1"/>
                </a:solidFill>
                <a:latin typeface="+mn-ea"/>
                <a:ea typeface="+mn-ea"/>
                <a:cs typeface="+mn-cs"/>
              </a:rPr>
              <a:t>  </a:t>
            </a:r>
            <a:r>
              <a:rPr kumimoji="1" lang="ja-JP" altLang="en-US" sz="1200" kern="0" spc="100" baseline="0" dirty="0">
                <a:solidFill>
                  <a:schemeClr val="tx1"/>
                </a:solidFill>
                <a:latin typeface="+mn-ea"/>
                <a:ea typeface="+mn-ea"/>
                <a:cs typeface="+mn-cs"/>
              </a:rPr>
              <a:t> </a:t>
            </a:r>
            <a:r>
              <a:rPr kumimoji="1" lang="ja-JP" altLang="en-US" sz="1200" kern="1200" dirty="0">
                <a:solidFill>
                  <a:schemeClr val="tx1"/>
                </a:solidFill>
                <a:latin typeface="+mn-ea"/>
                <a:ea typeface="+mn-ea"/>
                <a:cs typeface="+mn-cs"/>
              </a:rPr>
              <a:t>いくつかの負担方法を組み合わせる</a:t>
            </a:r>
            <a:endParaRPr kumimoji="1" lang="en-US" altLang="ja-JP" sz="12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1200" kern="1200" dirty="0">
                <a:solidFill>
                  <a:schemeClr val="tx1"/>
                </a:solidFill>
                <a:latin typeface="+mn-ea"/>
                <a:ea typeface="+mn-ea"/>
                <a:cs typeface="+mn-cs"/>
              </a:rPr>
              <a:t>   </a:t>
            </a:r>
            <a:r>
              <a:rPr kumimoji="1" lang="ja-JP" altLang="en-US" sz="1200" kern="1200" dirty="0">
                <a:solidFill>
                  <a:schemeClr val="tx1"/>
                </a:solidFill>
                <a:latin typeface="+mn-ea"/>
                <a:ea typeface="+mn-ea"/>
                <a:cs typeface="+mn-cs"/>
              </a:rPr>
              <a:t>方法も考えてみよう！</a:t>
            </a:r>
          </a:p>
        </p:txBody>
      </p:sp>
      <p:sp>
        <p:nvSpPr>
          <p:cNvPr id="36" name="テキスト プレースホルダー 17">
            <a:extLst>
              <a:ext uri="{FF2B5EF4-FFF2-40B4-BE49-F238E27FC236}">
                <a16:creationId xmlns:a16="http://schemas.microsoft.com/office/drawing/2014/main" id="{3B108D23-4885-8FD5-E963-138DEB863952}"/>
              </a:ext>
            </a:extLst>
          </p:cNvPr>
          <p:cNvSpPr>
            <a:spLocks noGrp="1"/>
          </p:cNvSpPr>
          <p:nvPr>
            <p:ph type="body" sz="quarter" idx="30" hasCustomPrompt="1"/>
          </p:nvPr>
        </p:nvSpPr>
        <p:spPr>
          <a:xfrm>
            <a:off x="5660000" y="4520800"/>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41" name="テキスト プレースホルダー 17">
            <a:extLst>
              <a:ext uri="{FF2B5EF4-FFF2-40B4-BE49-F238E27FC236}">
                <a16:creationId xmlns:a16="http://schemas.microsoft.com/office/drawing/2014/main" id="{9C344413-02E5-2378-0724-971D05FE6747}"/>
              </a:ext>
            </a:extLst>
          </p:cNvPr>
          <p:cNvSpPr>
            <a:spLocks noGrp="1"/>
          </p:cNvSpPr>
          <p:nvPr>
            <p:ph type="body" sz="quarter" idx="38" hasCustomPrompt="1"/>
          </p:nvPr>
        </p:nvSpPr>
        <p:spPr>
          <a:xfrm>
            <a:off x="5660000" y="5001751"/>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47" name="テキスト プレースホルダー 17">
            <a:extLst>
              <a:ext uri="{FF2B5EF4-FFF2-40B4-BE49-F238E27FC236}">
                <a16:creationId xmlns:a16="http://schemas.microsoft.com/office/drawing/2014/main" id="{7256BFC3-1325-7CC9-C6AC-1BAE444EA065}"/>
              </a:ext>
            </a:extLst>
          </p:cNvPr>
          <p:cNvSpPr>
            <a:spLocks noGrp="1"/>
          </p:cNvSpPr>
          <p:nvPr>
            <p:ph type="body" sz="quarter" idx="39" hasCustomPrompt="1"/>
          </p:nvPr>
        </p:nvSpPr>
        <p:spPr>
          <a:xfrm>
            <a:off x="5660000" y="5466527"/>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48" name="テキスト プレースホルダー 17">
            <a:extLst>
              <a:ext uri="{FF2B5EF4-FFF2-40B4-BE49-F238E27FC236}">
                <a16:creationId xmlns:a16="http://schemas.microsoft.com/office/drawing/2014/main" id="{CE7042D9-6040-3AA9-554F-7C053A4AD00E}"/>
              </a:ext>
            </a:extLst>
          </p:cNvPr>
          <p:cNvSpPr>
            <a:spLocks noGrp="1"/>
          </p:cNvSpPr>
          <p:nvPr>
            <p:ph type="body" sz="quarter" idx="40" hasCustomPrompt="1"/>
          </p:nvPr>
        </p:nvSpPr>
        <p:spPr>
          <a:xfrm>
            <a:off x="5660000" y="5936498"/>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17" name="正方形/長方形 16">
            <a:extLst>
              <a:ext uri="{FF2B5EF4-FFF2-40B4-BE49-F238E27FC236}">
                <a16:creationId xmlns:a16="http://schemas.microsoft.com/office/drawing/2014/main" id="{3270C151-A5BE-9BD5-F5A7-0FE8BFA14B05}"/>
              </a:ext>
            </a:extLst>
          </p:cNvPr>
          <p:cNvSpPr/>
          <p:nvPr userDrawn="1"/>
        </p:nvSpPr>
        <p:spPr bwMode="auto">
          <a:xfrm>
            <a:off x="323642" y="4022517"/>
            <a:ext cx="3667513" cy="518485"/>
          </a:xfrm>
          <a:prstGeom prst="rect">
            <a:avLst/>
          </a:prstGeom>
          <a:no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600" kern="1200" dirty="0">
                <a:solidFill>
                  <a:srgbClr val="005BAD"/>
                </a:solidFill>
                <a:latin typeface="+mn-ea"/>
                <a:ea typeface="+mn-ea"/>
                <a:cs typeface="+mn-cs"/>
              </a:rPr>
              <a:t>各家の所得金額</a:t>
            </a:r>
            <a:r>
              <a:rPr kumimoji="1" lang="ja-JP" altLang="en-US" sz="1400" kern="1200" dirty="0">
                <a:solidFill>
                  <a:srgbClr val="005BAD"/>
                </a:solidFill>
                <a:latin typeface="+mn-ea"/>
                <a:ea typeface="+mn-ea"/>
                <a:cs typeface="+mn-cs"/>
              </a:rPr>
              <a:t>（もうけ）</a:t>
            </a:r>
            <a:r>
              <a:rPr kumimoji="1" lang="ja-JP" altLang="en-US" sz="1600" kern="1200" dirty="0">
                <a:solidFill>
                  <a:srgbClr val="005BAD"/>
                </a:solidFill>
                <a:latin typeface="+mn-ea"/>
                <a:ea typeface="+mn-ea"/>
                <a:cs typeface="+mn-cs"/>
              </a:rPr>
              <a:t>と</a:t>
            </a:r>
            <a:endParaRPr kumimoji="1" lang="en-US" altLang="ja-JP" sz="1600" kern="1200" dirty="0">
              <a:solidFill>
                <a:srgbClr val="005BAD"/>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600" kern="1200" dirty="0">
                <a:solidFill>
                  <a:srgbClr val="005BAD"/>
                </a:solidFill>
                <a:latin typeface="+mn-ea"/>
                <a:ea typeface="+mn-ea"/>
                <a:cs typeface="+mn-cs"/>
              </a:rPr>
              <a:t>橋の使用回数が異なる場合</a:t>
            </a:r>
          </a:p>
        </p:txBody>
      </p:sp>
      <p:sp>
        <p:nvSpPr>
          <p:cNvPr id="54" name="正方形/長方形 53">
            <a:extLst>
              <a:ext uri="{FF2B5EF4-FFF2-40B4-BE49-F238E27FC236}">
                <a16:creationId xmlns:a16="http://schemas.microsoft.com/office/drawing/2014/main" id="{584D2F6C-09FA-2F5A-DE99-79F2ABF555EB}"/>
              </a:ext>
            </a:extLst>
          </p:cNvPr>
          <p:cNvSpPr/>
          <p:nvPr userDrawn="1"/>
        </p:nvSpPr>
        <p:spPr bwMode="auto">
          <a:xfrm>
            <a:off x="3928374" y="1257115"/>
            <a:ext cx="1332646" cy="226871"/>
          </a:xfrm>
          <a:prstGeom prst="rect">
            <a:avLst/>
          </a:prstGeom>
          <a:noFill/>
          <a:ln w="19050" cap="flat" cmpd="sng" algn="ctr">
            <a:solidFill>
              <a:schemeClr val="tx1">
                <a:lumMod val="85000"/>
                <a:lumOff val="15000"/>
              </a:schemeClr>
            </a:solidFill>
            <a:prstDash val="solid"/>
            <a:round/>
            <a:headEnd type="none" w="med" len="med"/>
            <a:tailEnd type="none" w="med" len="med"/>
          </a:ln>
          <a:effectLst/>
        </p:spPr>
        <p:txBody>
          <a:bodyPr vert="horz" wrap="square" lIns="72000" tIns="36000" rIns="72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300" b="0" i="0" u="none" strike="noStrike" cap="none" normalizeH="0" baseline="0" dirty="0">
                <a:ln>
                  <a:noFill/>
                </a:ln>
                <a:effectLst/>
                <a:latin typeface="+mn-ea"/>
                <a:ea typeface="+mn-ea"/>
              </a:rPr>
              <a:t>パターン１</a:t>
            </a:r>
            <a:r>
              <a:rPr kumimoji="1" lang="ja-JP" altLang="en-US" sz="1200" b="0" i="0" u="none" strike="noStrike" cap="none" normalizeH="0" baseline="0" dirty="0">
                <a:ln>
                  <a:noFill/>
                </a:ln>
                <a:effectLst/>
                <a:latin typeface="+mn-ea"/>
                <a:ea typeface="+mn-ea"/>
              </a:rPr>
              <a:t>（参考）</a:t>
            </a:r>
            <a:endParaRPr kumimoji="1" lang="ja-JP" altLang="en-US" sz="1300" b="0" i="0" u="none" strike="noStrike" cap="none" normalizeH="0" baseline="0" dirty="0">
              <a:ln>
                <a:noFill/>
              </a:ln>
              <a:effectLst/>
              <a:latin typeface="+mn-ea"/>
              <a:ea typeface="+mn-ea"/>
            </a:endParaRPr>
          </a:p>
        </p:txBody>
      </p:sp>
      <p:sp>
        <p:nvSpPr>
          <p:cNvPr id="3" name="正方形/長方形 2">
            <a:extLst>
              <a:ext uri="{FF2B5EF4-FFF2-40B4-BE49-F238E27FC236}">
                <a16:creationId xmlns:a16="http://schemas.microsoft.com/office/drawing/2014/main" id="{C2A7D9CD-3A65-F245-CFB7-0C7697457671}"/>
              </a:ext>
            </a:extLst>
          </p:cNvPr>
          <p:cNvSpPr/>
          <p:nvPr userDrawn="1"/>
        </p:nvSpPr>
        <p:spPr bwMode="auto">
          <a:xfrm>
            <a:off x="323642" y="4576465"/>
            <a:ext cx="3455491" cy="621034"/>
          </a:xfrm>
          <a:prstGeom prst="rect">
            <a:avLst/>
          </a:prstGeom>
          <a:no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1050" kern="1200" dirty="0">
                <a:solidFill>
                  <a:srgbClr val="005BAD"/>
                </a:solidFill>
                <a:latin typeface="+mn-ea"/>
                <a:ea typeface="+mn-ea"/>
                <a:cs typeface="+mn-cs"/>
              </a:rPr>
              <a:t>※</a:t>
            </a:r>
            <a:r>
              <a:rPr kumimoji="1" lang="ja-JP" altLang="en-US" sz="1050" kern="1200" dirty="0">
                <a:solidFill>
                  <a:srgbClr val="005BAD"/>
                </a:solidFill>
                <a:latin typeface="+mn-ea"/>
                <a:ea typeface="+mn-ea"/>
                <a:cs typeface="+mn-cs"/>
              </a:rPr>
              <a:t>グループの意見を集約し、「負担金額」を</a:t>
            </a:r>
            <a:endParaRPr kumimoji="1" lang="en-US" altLang="ja-JP" sz="1050" kern="1200" dirty="0">
              <a:solidFill>
                <a:srgbClr val="005BAD"/>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1050" kern="1200" dirty="0">
                <a:solidFill>
                  <a:srgbClr val="005BAD"/>
                </a:solidFill>
                <a:latin typeface="+mn-ea"/>
                <a:ea typeface="+mn-ea"/>
                <a:cs typeface="+mn-cs"/>
              </a:rPr>
              <a:t>   </a:t>
            </a:r>
            <a:r>
              <a:rPr kumimoji="1" lang="ja-JP" altLang="en-US" sz="1050" kern="1200" dirty="0">
                <a:solidFill>
                  <a:srgbClr val="005BAD"/>
                </a:solidFill>
                <a:latin typeface="+mn-ea"/>
                <a:ea typeface="+mn-ea"/>
                <a:cs typeface="+mn-cs"/>
              </a:rPr>
              <a:t>記入しましょう！</a:t>
            </a:r>
          </a:p>
        </p:txBody>
      </p:sp>
      <p:sp>
        <p:nvSpPr>
          <p:cNvPr id="5" name="正方形/長方形 4">
            <a:extLst>
              <a:ext uri="{FF2B5EF4-FFF2-40B4-BE49-F238E27FC236}">
                <a16:creationId xmlns:a16="http://schemas.microsoft.com/office/drawing/2014/main" id="{0F33369F-ADD8-7FAA-6349-4A359085C381}"/>
              </a:ext>
            </a:extLst>
          </p:cNvPr>
          <p:cNvSpPr/>
          <p:nvPr userDrawn="1"/>
        </p:nvSpPr>
        <p:spPr bwMode="auto">
          <a:xfrm>
            <a:off x="6940632" y="3944289"/>
            <a:ext cx="1879518" cy="621034"/>
          </a:xfrm>
          <a:prstGeom prst="rect">
            <a:avLst/>
          </a:prstGeom>
          <a:no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900" kern="1200" dirty="0">
                <a:solidFill>
                  <a:srgbClr val="005BAD"/>
                </a:solidFill>
                <a:latin typeface="+mn-ea"/>
                <a:ea typeface="+mn-ea"/>
                <a:cs typeface="+mn-cs"/>
              </a:rPr>
              <a:t>※</a:t>
            </a:r>
            <a:r>
              <a:rPr kumimoji="1" lang="ja-JP" altLang="en-US" sz="900" kern="1200" dirty="0">
                <a:solidFill>
                  <a:srgbClr val="005BAD"/>
                </a:solidFill>
                <a:latin typeface="+mn-ea"/>
                <a:ea typeface="+mn-ea"/>
                <a:cs typeface="+mn-cs"/>
              </a:rPr>
              <a:t>グループでは、どの要素をどれくらい重要視しますか？下の図のどの辺りに位置するか★を動かしてみましょう！</a:t>
            </a:r>
          </a:p>
        </p:txBody>
      </p:sp>
      <p:grpSp>
        <p:nvGrpSpPr>
          <p:cNvPr id="15" name="グループ化 14">
            <a:extLst>
              <a:ext uri="{FF2B5EF4-FFF2-40B4-BE49-F238E27FC236}">
                <a16:creationId xmlns:a16="http://schemas.microsoft.com/office/drawing/2014/main" id="{E8BE1582-D7F3-9C43-2E1F-B930AAEF4268}"/>
              </a:ext>
            </a:extLst>
          </p:cNvPr>
          <p:cNvGrpSpPr/>
          <p:nvPr userDrawn="1"/>
        </p:nvGrpSpPr>
        <p:grpSpPr>
          <a:xfrm>
            <a:off x="7088512" y="4832765"/>
            <a:ext cx="1529836" cy="1529836"/>
            <a:chOff x="7088512" y="4886555"/>
            <a:chExt cx="1529836" cy="1529836"/>
          </a:xfrm>
        </p:grpSpPr>
        <p:sp>
          <p:nvSpPr>
            <p:cNvPr id="8" name="楕円 7">
              <a:extLst>
                <a:ext uri="{FF2B5EF4-FFF2-40B4-BE49-F238E27FC236}">
                  <a16:creationId xmlns:a16="http://schemas.microsoft.com/office/drawing/2014/main" id="{BADBE819-CC75-29C1-9E9D-CDF3CDC16F97}"/>
                </a:ext>
              </a:extLst>
            </p:cNvPr>
            <p:cNvSpPr/>
            <p:nvPr userDrawn="1"/>
          </p:nvSpPr>
          <p:spPr bwMode="auto">
            <a:xfrm>
              <a:off x="7660654" y="5458697"/>
              <a:ext cx="385552" cy="385552"/>
            </a:xfrm>
            <a:prstGeom prst="ellipse">
              <a:avLst/>
            </a:prstGeom>
            <a:noFill/>
            <a:ln w="6350"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a typeface="+mn-ea"/>
              </a:endParaRPr>
            </a:p>
          </p:txBody>
        </p:sp>
        <p:sp>
          <p:nvSpPr>
            <p:cNvPr id="12" name="楕円 11">
              <a:extLst>
                <a:ext uri="{FF2B5EF4-FFF2-40B4-BE49-F238E27FC236}">
                  <a16:creationId xmlns:a16="http://schemas.microsoft.com/office/drawing/2014/main" id="{52F01952-3351-FA15-A5F0-05EB5EAAF8CD}"/>
                </a:ext>
              </a:extLst>
            </p:cNvPr>
            <p:cNvSpPr/>
            <p:nvPr userDrawn="1"/>
          </p:nvSpPr>
          <p:spPr bwMode="auto">
            <a:xfrm>
              <a:off x="7355624" y="5153667"/>
              <a:ext cx="995613" cy="995613"/>
            </a:xfrm>
            <a:prstGeom prst="ellipse">
              <a:avLst/>
            </a:prstGeom>
            <a:noFill/>
            <a:ln w="6350"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a typeface="+mn-ea"/>
              </a:endParaRPr>
            </a:p>
          </p:txBody>
        </p:sp>
        <p:sp>
          <p:nvSpPr>
            <p:cNvPr id="14" name="楕円 13">
              <a:extLst>
                <a:ext uri="{FF2B5EF4-FFF2-40B4-BE49-F238E27FC236}">
                  <a16:creationId xmlns:a16="http://schemas.microsoft.com/office/drawing/2014/main" id="{3A94C8BF-60D0-E94B-DF5F-8E98CF5C37A3}"/>
                </a:ext>
              </a:extLst>
            </p:cNvPr>
            <p:cNvSpPr/>
            <p:nvPr userDrawn="1"/>
          </p:nvSpPr>
          <p:spPr bwMode="auto">
            <a:xfrm>
              <a:off x="7088512" y="4886555"/>
              <a:ext cx="1529836" cy="1529836"/>
            </a:xfrm>
            <a:prstGeom prst="ellipse">
              <a:avLst/>
            </a:prstGeom>
            <a:noFill/>
            <a:ln w="6350"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a typeface="+mn-ea"/>
              </a:endParaRPr>
            </a:p>
          </p:txBody>
        </p:sp>
      </p:grpSp>
      <p:sp>
        <p:nvSpPr>
          <p:cNvPr id="24" name="グラフィックス 20">
            <a:extLst>
              <a:ext uri="{FF2B5EF4-FFF2-40B4-BE49-F238E27FC236}">
                <a16:creationId xmlns:a16="http://schemas.microsoft.com/office/drawing/2014/main" id="{07D10A3D-6EAC-E7DD-B00C-DB3350866F70}"/>
              </a:ext>
            </a:extLst>
          </p:cNvPr>
          <p:cNvSpPr/>
          <p:nvPr userDrawn="1"/>
        </p:nvSpPr>
        <p:spPr>
          <a:xfrm rot="2623897" flipH="1">
            <a:off x="8041477" y="4872020"/>
            <a:ext cx="213421" cy="870789"/>
          </a:xfrm>
          <a:custGeom>
            <a:avLst/>
            <a:gdLst>
              <a:gd name="connsiteX0" fmla="*/ 477774 w 635031"/>
              <a:gd name="connsiteY0" fmla="*/ 549783 h 2826162"/>
              <a:gd name="connsiteX1" fmla="*/ 635032 w 635031"/>
              <a:gd name="connsiteY1" fmla="*/ 549783 h 2826162"/>
              <a:gd name="connsiteX2" fmla="*/ 317468 w 635031"/>
              <a:gd name="connsiteY2" fmla="*/ 0 h 2826162"/>
              <a:gd name="connsiteX3" fmla="*/ 0 w 635031"/>
              <a:gd name="connsiteY3" fmla="*/ 549783 h 2826162"/>
              <a:gd name="connsiteX4" fmla="*/ 157163 w 635031"/>
              <a:gd name="connsiteY4" fmla="*/ 549783 h 2826162"/>
              <a:gd name="connsiteX5" fmla="*/ 317468 w 635031"/>
              <a:gd name="connsiteY5" fmla="*/ 2826163 h 2826162"/>
              <a:gd name="connsiteX6" fmla="*/ 477774 w 635031"/>
              <a:gd name="connsiteY6" fmla="*/ 549783 h 2826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031" h="2826162">
                <a:moveTo>
                  <a:pt x="477774" y="549783"/>
                </a:moveTo>
                <a:lnTo>
                  <a:pt x="635032" y="549783"/>
                </a:lnTo>
                <a:lnTo>
                  <a:pt x="317468" y="0"/>
                </a:lnTo>
                <a:lnTo>
                  <a:pt x="0" y="549783"/>
                </a:lnTo>
                <a:lnTo>
                  <a:pt x="157163" y="549783"/>
                </a:lnTo>
                <a:lnTo>
                  <a:pt x="317468" y="2826163"/>
                </a:lnTo>
                <a:lnTo>
                  <a:pt x="477774" y="549783"/>
                </a:lnTo>
                <a:close/>
              </a:path>
            </a:pathLst>
          </a:custGeom>
          <a:gradFill>
            <a:gsLst>
              <a:gs pos="0">
                <a:srgbClr val="005BAD"/>
              </a:gs>
              <a:gs pos="100000">
                <a:srgbClr val="005BAD">
                  <a:alpha val="0"/>
                </a:srgbClr>
              </a:gs>
            </a:gsLst>
            <a:lin ang="5400000" scaled="1"/>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ja-JP" altLang="en-US" dirty="0">
              <a:latin typeface="HGPｺﾞｼｯｸE" panose="020B0900000000000000" pitchFamily="50" charset="-128"/>
            </a:endParaRPr>
          </a:p>
        </p:txBody>
      </p:sp>
      <p:sp>
        <p:nvSpPr>
          <p:cNvPr id="26" name="正方形/長方形 25">
            <a:extLst>
              <a:ext uri="{FF2B5EF4-FFF2-40B4-BE49-F238E27FC236}">
                <a16:creationId xmlns:a16="http://schemas.microsoft.com/office/drawing/2014/main" id="{FD90C96A-43DC-9E17-1EF8-84840B71E1D0}"/>
              </a:ext>
            </a:extLst>
          </p:cNvPr>
          <p:cNvSpPr/>
          <p:nvPr userDrawn="1"/>
        </p:nvSpPr>
        <p:spPr bwMode="auto">
          <a:xfrm>
            <a:off x="6932817" y="4690493"/>
            <a:ext cx="662892" cy="139748"/>
          </a:xfrm>
          <a:prstGeom prst="rect">
            <a:avLst/>
          </a:prstGeom>
          <a:noFill/>
          <a:ln w="6350" cap="flat" cmpd="sng" algn="ctr">
            <a:solidFill>
              <a:srgbClr val="005BA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900" kern="1200" dirty="0">
                <a:solidFill>
                  <a:srgbClr val="005BAD"/>
                </a:solidFill>
                <a:latin typeface="+mn-ea"/>
                <a:ea typeface="+mn-ea"/>
                <a:cs typeface="+mn-cs"/>
              </a:rPr>
              <a:t>所得金額</a:t>
            </a:r>
          </a:p>
        </p:txBody>
      </p:sp>
      <p:sp>
        <p:nvSpPr>
          <p:cNvPr id="27" name="正方形/長方形 26">
            <a:extLst>
              <a:ext uri="{FF2B5EF4-FFF2-40B4-BE49-F238E27FC236}">
                <a16:creationId xmlns:a16="http://schemas.microsoft.com/office/drawing/2014/main" id="{6D7B25B4-297A-AE33-4F79-2A43C8DD36E5}"/>
              </a:ext>
            </a:extLst>
          </p:cNvPr>
          <p:cNvSpPr/>
          <p:nvPr userDrawn="1"/>
        </p:nvSpPr>
        <p:spPr bwMode="auto">
          <a:xfrm>
            <a:off x="8117381" y="4690493"/>
            <a:ext cx="662892" cy="139748"/>
          </a:xfrm>
          <a:prstGeom prst="rect">
            <a:avLst/>
          </a:prstGeom>
          <a:noFill/>
          <a:ln w="6350" cap="flat" cmpd="sng" algn="ctr">
            <a:solidFill>
              <a:srgbClr val="005BA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900" kern="1200" dirty="0">
                <a:solidFill>
                  <a:srgbClr val="005BAD"/>
                </a:solidFill>
                <a:latin typeface="+mn-ea"/>
                <a:ea typeface="+mn-ea"/>
                <a:cs typeface="+mn-cs"/>
              </a:rPr>
              <a:t>使用回数</a:t>
            </a:r>
          </a:p>
        </p:txBody>
      </p:sp>
      <p:sp>
        <p:nvSpPr>
          <p:cNvPr id="28" name="正方形/長方形 27">
            <a:extLst>
              <a:ext uri="{FF2B5EF4-FFF2-40B4-BE49-F238E27FC236}">
                <a16:creationId xmlns:a16="http://schemas.microsoft.com/office/drawing/2014/main" id="{5A0567D8-B174-B567-2EC2-96C071DCDE13}"/>
              </a:ext>
            </a:extLst>
          </p:cNvPr>
          <p:cNvSpPr/>
          <p:nvPr userDrawn="1"/>
        </p:nvSpPr>
        <p:spPr bwMode="auto">
          <a:xfrm>
            <a:off x="7410353" y="6532801"/>
            <a:ext cx="886151" cy="139748"/>
          </a:xfrm>
          <a:prstGeom prst="rect">
            <a:avLst/>
          </a:prstGeom>
          <a:noFill/>
          <a:ln w="6350" cap="flat" cmpd="sng" algn="ctr">
            <a:solidFill>
              <a:srgbClr val="005BA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900" kern="1200" dirty="0">
                <a:solidFill>
                  <a:srgbClr val="005BAD"/>
                </a:solidFill>
                <a:latin typeface="+mn-ea"/>
                <a:ea typeface="+mn-ea"/>
                <a:cs typeface="+mn-cs"/>
              </a:rPr>
              <a:t>その他の要素</a:t>
            </a:r>
          </a:p>
        </p:txBody>
      </p:sp>
      <p:sp>
        <p:nvSpPr>
          <p:cNvPr id="29" name="グラフィックス 20">
            <a:extLst>
              <a:ext uri="{FF2B5EF4-FFF2-40B4-BE49-F238E27FC236}">
                <a16:creationId xmlns:a16="http://schemas.microsoft.com/office/drawing/2014/main" id="{952EDD80-E7B5-776C-BAE4-689F7EDEDC0B}"/>
              </a:ext>
            </a:extLst>
          </p:cNvPr>
          <p:cNvSpPr/>
          <p:nvPr userDrawn="1"/>
        </p:nvSpPr>
        <p:spPr>
          <a:xfrm rot="18997644">
            <a:off x="7453042" y="4863784"/>
            <a:ext cx="213421" cy="870789"/>
          </a:xfrm>
          <a:custGeom>
            <a:avLst/>
            <a:gdLst>
              <a:gd name="connsiteX0" fmla="*/ 477774 w 635031"/>
              <a:gd name="connsiteY0" fmla="*/ 549783 h 2826162"/>
              <a:gd name="connsiteX1" fmla="*/ 635032 w 635031"/>
              <a:gd name="connsiteY1" fmla="*/ 549783 h 2826162"/>
              <a:gd name="connsiteX2" fmla="*/ 317468 w 635031"/>
              <a:gd name="connsiteY2" fmla="*/ 0 h 2826162"/>
              <a:gd name="connsiteX3" fmla="*/ 0 w 635031"/>
              <a:gd name="connsiteY3" fmla="*/ 549783 h 2826162"/>
              <a:gd name="connsiteX4" fmla="*/ 157163 w 635031"/>
              <a:gd name="connsiteY4" fmla="*/ 549783 h 2826162"/>
              <a:gd name="connsiteX5" fmla="*/ 317468 w 635031"/>
              <a:gd name="connsiteY5" fmla="*/ 2826163 h 2826162"/>
              <a:gd name="connsiteX6" fmla="*/ 477774 w 635031"/>
              <a:gd name="connsiteY6" fmla="*/ 549783 h 2826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031" h="2826162">
                <a:moveTo>
                  <a:pt x="477774" y="549783"/>
                </a:moveTo>
                <a:lnTo>
                  <a:pt x="635032" y="549783"/>
                </a:lnTo>
                <a:lnTo>
                  <a:pt x="317468" y="0"/>
                </a:lnTo>
                <a:lnTo>
                  <a:pt x="0" y="549783"/>
                </a:lnTo>
                <a:lnTo>
                  <a:pt x="157163" y="549783"/>
                </a:lnTo>
                <a:lnTo>
                  <a:pt x="317468" y="2826163"/>
                </a:lnTo>
                <a:lnTo>
                  <a:pt x="477774" y="549783"/>
                </a:lnTo>
                <a:close/>
              </a:path>
            </a:pathLst>
          </a:custGeom>
          <a:gradFill>
            <a:gsLst>
              <a:gs pos="0">
                <a:srgbClr val="005BAD"/>
              </a:gs>
              <a:gs pos="100000">
                <a:srgbClr val="005BAD">
                  <a:alpha val="0"/>
                </a:srgbClr>
              </a:gs>
            </a:gsLst>
            <a:lin ang="5400000" scaled="1"/>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ja-JP" altLang="en-US" dirty="0">
              <a:latin typeface="HGPｺﾞｼｯｸE" panose="020B0900000000000000" pitchFamily="50" charset="-128"/>
            </a:endParaRPr>
          </a:p>
        </p:txBody>
      </p:sp>
      <p:sp>
        <p:nvSpPr>
          <p:cNvPr id="30" name="グラフィックス 20">
            <a:extLst>
              <a:ext uri="{FF2B5EF4-FFF2-40B4-BE49-F238E27FC236}">
                <a16:creationId xmlns:a16="http://schemas.microsoft.com/office/drawing/2014/main" id="{390148F2-7619-8329-DF1B-DC018D456A52}"/>
              </a:ext>
            </a:extLst>
          </p:cNvPr>
          <p:cNvSpPr/>
          <p:nvPr userDrawn="1"/>
        </p:nvSpPr>
        <p:spPr>
          <a:xfrm rot="10800000">
            <a:off x="7746719" y="5568453"/>
            <a:ext cx="213421" cy="870789"/>
          </a:xfrm>
          <a:custGeom>
            <a:avLst/>
            <a:gdLst>
              <a:gd name="connsiteX0" fmla="*/ 477774 w 635031"/>
              <a:gd name="connsiteY0" fmla="*/ 549783 h 2826162"/>
              <a:gd name="connsiteX1" fmla="*/ 635032 w 635031"/>
              <a:gd name="connsiteY1" fmla="*/ 549783 h 2826162"/>
              <a:gd name="connsiteX2" fmla="*/ 317468 w 635031"/>
              <a:gd name="connsiteY2" fmla="*/ 0 h 2826162"/>
              <a:gd name="connsiteX3" fmla="*/ 0 w 635031"/>
              <a:gd name="connsiteY3" fmla="*/ 549783 h 2826162"/>
              <a:gd name="connsiteX4" fmla="*/ 157163 w 635031"/>
              <a:gd name="connsiteY4" fmla="*/ 549783 h 2826162"/>
              <a:gd name="connsiteX5" fmla="*/ 317468 w 635031"/>
              <a:gd name="connsiteY5" fmla="*/ 2826163 h 2826162"/>
              <a:gd name="connsiteX6" fmla="*/ 477774 w 635031"/>
              <a:gd name="connsiteY6" fmla="*/ 549783 h 2826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031" h="2826162">
                <a:moveTo>
                  <a:pt x="477774" y="549783"/>
                </a:moveTo>
                <a:lnTo>
                  <a:pt x="635032" y="549783"/>
                </a:lnTo>
                <a:lnTo>
                  <a:pt x="317468" y="0"/>
                </a:lnTo>
                <a:lnTo>
                  <a:pt x="0" y="549783"/>
                </a:lnTo>
                <a:lnTo>
                  <a:pt x="157163" y="549783"/>
                </a:lnTo>
                <a:lnTo>
                  <a:pt x="317468" y="2826163"/>
                </a:lnTo>
                <a:lnTo>
                  <a:pt x="477774" y="549783"/>
                </a:lnTo>
                <a:close/>
              </a:path>
            </a:pathLst>
          </a:custGeom>
          <a:gradFill>
            <a:gsLst>
              <a:gs pos="0">
                <a:srgbClr val="005BAD"/>
              </a:gs>
              <a:gs pos="100000">
                <a:srgbClr val="005BAD">
                  <a:alpha val="0"/>
                </a:srgbClr>
              </a:gs>
            </a:gsLst>
            <a:lin ang="5400000" scaled="1"/>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ja-JP" altLang="en-US" dirty="0">
              <a:latin typeface="HGPｺﾞｼｯｸE" panose="020B0900000000000000" pitchFamily="50" charset="-128"/>
            </a:endParaRPr>
          </a:p>
        </p:txBody>
      </p:sp>
      <p:sp>
        <p:nvSpPr>
          <p:cNvPr id="2" name="楕円 1">
            <a:extLst>
              <a:ext uri="{FF2B5EF4-FFF2-40B4-BE49-F238E27FC236}">
                <a16:creationId xmlns:a16="http://schemas.microsoft.com/office/drawing/2014/main" id="{0F55EEED-C642-16FF-5301-195D42F9BB01}"/>
              </a:ext>
            </a:extLst>
          </p:cNvPr>
          <p:cNvSpPr/>
          <p:nvPr userDrawn="1"/>
        </p:nvSpPr>
        <p:spPr bwMode="auto">
          <a:xfrm>
            <a:off x="7797217" y="5541470"/>
            <a:ext cx="112426" cy="112426"/>
          </a:xfrm>
          <a:prstGeom prst="ellipse">
            <a:avLst/>
          </a:prstGeom>
          <a:solidFill>
            <a:srgbClr val="005BAD">
              <a:alpha val="70000"/>
            </a:srgbClr>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rgbClr val="FFC000"/>
              </a:solidFill>
              <a:effectLst/>
              <a:latin typeface="+mn-ea"/>
              <a:ea typeface="+mn-ea"/>
            </a:endParaRPr>
          </a:p>
        </p:txBody>
      </p:sp>
      <p:graphicFrame>
        <p:nvGraphicFramePr>
          <p:cNvPr id="20" name="表 19">
            <a:extLst>
              <a:ext uri="{FF2B5EF4-FFF2-40B4-BE49-F238E27FC236}">
                <a16:creationId xmlns:a16="http://schemas.microsoft.com/office/drawing/2014/main" id="{0A8D534C-B688-82F6-74DE-DEA9D26162C6}"/>
              </a:ext>
            </a:extLst>
          </p:cNvPr>
          <p:cNvGraphicFramePr>
            <a:graphicFrameLocks noGrp="1"/>
          </p:cNvGraphicFramePr>
          <p:nvPr userDrawn="1">
            <p:extLst>
              <p:ext uri="{D42A27DB-BD31-4B8C-83A1-F6EECF244321}">
                <p14:modId xmlns:p14="http://schemas.microsoft.com/office/powerpoint/2010/main" val="2744218320"/>
              </p:ext>
            </p:extLst>
          </p:nvPr>
        </p:nvGraphicFramePr>
        <p:xfrm>
          <a:off x="5772274" y="1541747"/>
          <a:ext cx="3048083" cy="1742332"/>
        </p:xfrm>
        <a:graphic>
          <a:graphicData uri="http://schemas.openxmlformats.org/drawingml/2006/table">
            <a:tbl>
              <a:tblPr firstRow="1" bandRow="1">
                <a:effectLst/>
                <a:tableStyleId>{775DCB02-9BB8-47FD-8907-85C794F793BA}</a:tableStyleId>
              </a:tblPr>
              <a:tblGrid>
                <a:gridCol w="506778">
                  <a:extLst>
                    <a:ext uri="{9D8B030D-6E8A-4147-A177-3AD203B41FA5}">
                      <a16:colId xmlns:a16="http://schemas.microsoft.com/office/drawing/2014/main" val="869972413"/>
                    </a:ext>
                  </a:extLst>
                </a:gridCol>
                <a:gridCol w="482691">
                  <a:extLst>
                    <a:ext uri="{9D8B030D-6E8A-4147-A177-3AD203B41FA5}">
                      <a16:colId xmlns:a16="http://schemas.microsoft.com/office/drawing/2014/main" val="817503841"/>
                    </a:ext>
                  </a:extLst>
                </a:gridCol>
                <a:gridCol w="654248">
                  <a:extLst>
                    <a:ext uri="{9D8B030D-6E8A-4147-A177-3AD203B41FA5}">
                      <a16:colId xmlns:a16="http://schemas.microsoft.com/office/drawing/2014/main" val="1686783455"/>
                    </a:ext>
                  </a:extLst>
                </a:gridCol>
                <a:gridCol w="687387">
                  <a:extLst>
                    <a:ext uri="{9D8B030D-6E8A-4147-A177-3AD203B41FA5}">
                      <a16:colId xmlns:a16="http://schemas.microsoft.com/office/drawing/2014/main" val="4080317083"/>
                    </a:ext>
                  </a:extLst>
                </a:gridCol>
                <a:gridCol w="716979">
                  <a:extLst>
                    <a:ext uri="{9D8B030D-6E8A-4147-A177-3AD203B41FA5}">
                      <a16:colId xmlns:a16="http://schemas.microsoft.com/office/drawing/2014/main" val="659529276"/>
                    </a:ext>
                  </a:extLst>
                </a:gridCol>
              </a:tblGrid>
              <a:tr h="361732">
                <a:tc>
                  <a:txBody>
                    <a:bodyPr/>
                    <a:lstStyle/>
                    <a:p>
                      <a:pPr algn="ctr"/>
                      <a:endParaRPr kumimoji="1" lang="ja-JP" altLang="en-US" sz="900" b="0" dirty="0">
                        <a:solidFill>
                          <a:schemeClr val="bg1"/>
                        </a:solidFill>
                        <a:effectLst/>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r>
                        <a:rPr kumimoji="1" lang="ja-JP" altLang="en-US" sz="900" b="1" dirty="0">
                          <a:solidFill>
                            <a:schemeClr val="bg1"/>
                          </a:solidFill>
                          <a:effectLst/>
                        </a:rPr>
                        <a:t>家族</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kumimoji="1" lang="ja-JP" altLang="en-US" sz="900" dirty="0">
                          <a:effectLst/>
                        </a:rPr>
                        <a:t>所得金額</a:t>
                      </a:r>
                      <a:endParaRPr kumimoji="1" lang="ja-JP" altLang="en-US" sz="700" b="0" kern="1200" dirty="0">
                        <a:solidFill>
                          <a:schemeClr val="bg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kumimoji="1" lang="ja-JP" altLang="en-US" sz="900" dirty="0">
                          <a:effectLst/>
                        </a:rPr>
                        <a:t>使用回数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kumimoji="1" lang="ja-JP" altLang="en-US" sz="900" dirty="0">
                          <a:effectLst/>
                        </a:rPr>
                        <a:t>負担金額</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2135456254"/>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Ａ家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0521073"/>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Ｂ家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96817260"/>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Ｃ家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85846679"/>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Ｄ家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8042463"/>
                  </a:ext>
                </a:extLst>
              </a:tr>
              <a:tr h="0">
                <a:tc gridSpan="4">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合計</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dirty="0"/>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400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2522239"/>
                  </a:ext>
                </a:extLst>
              </a:tr>
            </a:tbl>
          </a:graphicData>
        </a:graphic>
      </p:graphicFrame>
    </p:spTree>
    <p:extLst>
      <p:ext uri="{BB962C8B-B14F-4D97-AF65-F5344CB8AC3E}">
        <p14:creationId xmlns:p14="http://schemas.microsoft.com/office/powerpoint/2010/main" val="3521148312"/>
      </p:ext>
    </p:extLst>
  </p:cSld>
  <p:clrMapOvr>
    <a:masterClrMapping/>
  </p:clrMapOvr>
  <p:extLst>
    <p:ext uri="{DCECCB84-F9BA-43D5-87BE-67443E8EF086}">
      <p15:sldGuideLst xmlns:p15="http://schemas.microsoft.com/office/powerpoint/2012/main">
        <p15:guide id="4" orient="horz">
          <p15:clr>
            <a:srgbClr val="FBAE40"/>
          </p15:clr>
        </p15:guide>
        <p15:guide id="5" pos="57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C1ABBFF9-9146-4C8E-943C-570E066E4CEB}" type="slidenum">
              <a:rPr lang="en-US" altLang="ja-JP"/>
              <a:pPr>
                <a:defRPr/>
              </a:pPr>
              <a:t>‹#›</a:t>
            </a:fld>
            <a:endParaRPr lang="en-US" altLang="ja-JP"/>
          </a:p>
        </p:txBody>
      </p:sp>
    </p:spTree>
    <p:extLst>
      <p:ext uri="{BB962C8B-B14F-4D97-AF65-F5344CB8AC3E}">
        <p14:creationId xmlns:p14="http://schemas.microsoft.com/office/powerpoint/2010/main" val="2909455133"/>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12705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1_白紙">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4383416"/>
      </p:ext>
    </p:extLst>
  </p:cSld>
  <p:clrMapOvr>
    <a:masterClrMapping/>
  </p:clrMapOvr>
  <p:extLst>
    <p:ext uri="{DCECCB84-F9BA-43D5-87BE-67443E8EF086}">
      <p15:sldGuideLst xmlns:p15="http://schemas.microsoft.com/office/powerpoint/2012/main">
        <p15:guide id="1" orient="horz">
          <p15:clr>
            <a:srgbClr val="FBAE40"/>
          </p15:clr>
        </p15:guide>
        <p15:guide id="2" pos="57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E85256BC-6200-EBDC-5473-473F5F1DD958}"/>
              </a:ext>
            </a:extLst>
          </p:cNvPr>
          <p:cNvSpPr/>
          <p:nvPr userDrawn="1"/>
        </p:nvSpPr>
        <p:spPr bwMode="auto">
          <a:xfrm>
            <a:off x="-1" y="705417"/>
            <a:ext cx="9144001" cy="58673"/>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dirty="0">
              <a:ln>
                <a:noFill/>
              </a:ln>
              <a:solidFill>
                <a:srgbClr val="000000"/>
              </a:solidFill>
              <a:effectLst/>
              <a:uLnTx/>
              <a:uFillTx/>
              <a:latin typeface="+mn-ea"/>
              <a:ea typeface="+mn-ea"/>
              <a:cs typeface="+mn-cs"/>
            </a:endParaRPr>
          </a:p>
        </p:txBody>
      </p:sp>
      <p:sp>
        <p:nvSpPr>
          <p:cNvPr id="2" name="スライド番号プレースホルダー 3">
            <a:extLst>
              <a:ext uri="{FF2B5EF4-FFF2-40B4-BE49-F238E27FC236}">
                <a16:creationId xmlns:a16="http://schemas.microsoft.com/office/drawing/2014/main" id="{33F35834-ACC7-9001-35C2-173049029FB5}"/>
              </a:ext>
            </a:extLst>
          </p:cNvPr>
          <p:cNvSpPr>
            <a:spLocks noGrp="1"/>
          </p:cNvSpPr>
          <p:nvPr>
            <p:ph type="sldNum" sz="quarter" idx="12"/>
          </p:nvPr>
        </p:nvSpPr>
        <p:spPr>
          <a:xfrm>
            <a:off x="8769893" y="6443281"/>
            <a:ext cx="374107" cy="298426"/>
          </a:xfrm>
          <a:prstGeom prst="rect">
            <a:avLst/>
          </a:prstGeom>
        </p:spPr>
        <p:txBody>
          <a:bodyPr wrap="none" anchor="ctr" anchorCtr="0"/>
          <a:lstStyle>
            <a:lvl1pPr algn="ctr">
              <a:defRPr sz="1200" b="1">
                <a:latin typeface="Arial" panose="020B0604020202020204" pitchFamily="34" charset="0"/>
                <a:ea typeface="HGP創英角ｺﾞｼｯｸUB" panose="020B0900000000000000" pitchFamily="50" charset="-128"/>
                <a:cs typeface="Arial" panose="020B0604020202020204" pitchFamily="34" charset="0"/>
              </a:defRPr>
            </a:lvl1pPr>
          </a:lstStyle>
          <a:p>
            <a:pPr>
              <a:defRPr/>
            </a:pPr>
            <a:fld id="{40E3B949-1179-4387-B307-F356BE6486A4}" type="slidenum">
              <a:rPr lang="en-US" altLang="ja-JP" smtClean="0"/>
              <a:pPr>
                <a:defRPr/>
              </a:pPr>
              <a:t>‹#›</a:t>
            </a:fld>
            <a:endParaRPr lang="en-US" altLang="ja-JP" dirty="0"/>
          </a:p>
        </p:txBody>
      </p:sp>
    </p:spTree>
    <p:extLst>
      <p:ext uri="{BB962C8B-B14F-4D97-AF65-F5344CB8AC3E}">
        <p14:creationId xmlns:p14="http://schemas.microsoft.com/office/powerpoint/2010/main" val="2841484734"/>
      </p:ext>
    </p:extLst>
  </p:cSld>
  <p:clrMapOvr>
    <a:masterClrMapping/>
  </p:clrMapOvr>
  <p:extLst>
    <p:ext uri="{DCECCB84-F9BA-43D5-87BE-67443E8EF086}">
      <p15:sldGuideLst xmlns:p15="http://schemas.microsoft.com/office/powerpoint/2012/main">
        <p15:guide id="1" orient="horz">
          <p15:clr>
            <a:srgbClr val="FBAE40"/>
          </p15:clr>
        </p15:guide>
        <p15:guide id="2" pos="57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4_白紙">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E85256BC-6200-EBDC-5473-473F5F1DD958}"/>
              </a:ext>
            </a:extLst>
          </p:cNvPr>
          <p:cNvSpPr/>
          <p:nvPr userDrawn="1"/>
        </p:nvSpPr>
        <p:spPr bwMode="auto">
          <a:xfrm>
            <a:off x="-1" y="705417"/>
            <a:ext cx="9144001" cy="58673"/>
          </a:xfrm>
          <a:prstGeom prst="rect">
            <a:avLst/>
          </a:prstGeom>
          <a:solidFill>
            <a:srgbClr val="0088CC"/>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dirty="0">
              <a:ln>
                <a:noFill/>
              </a:ln>
              <a:solidFill>
                <a:srgbClr val="000000"/>
              </a:solidFill>
              <a:effectLst/>
              <a:uLnTx/>
              <a:uFillTx/>
              <a:latin typeface="+mn-ea"/>
              <a:ea typeface="+mn-ea"/>
              <a:cs typeface="+mn-cs"/>
            </a:endParaRPr>
          </a:p>
        </p:txBody>
      </p:sp>
      <p:sp>
        <p:nvSpPr>
          <p:cNvPr id="4" name="スライド番号プレースホルダー 3">
            <a:extLst>
              <a:ext uri="{FF2B5EF4-FFF2-40B4-BE49-F238E27FC236}">
                <a16:creationId xmlns:a16="http://schemas.microsoft.com/office/drawing/2014/main" id="{A1170B6F-62EF-45E6-90A2-A04CCA34EECB}"/>
              </a:ext>
            </a:extLst>
          </p:cNvPr>
          <p:cNvSpPr>
            <a:spLocks noGrp="1"/>
          </p:cNvSpPr>
          <p:nvPr>
            <p:ph type="sldNum" sz="quarter" idx="12"/>
          </p:nvPr>
        </p:nvSpPr>
        <p:spPr>
          <a:xfrm>
            <a:off x="8769893" y="6443281"/>
            <a:ext cx="374107" cy="298426"/>
          </a:xfrm>
          <a:prstGeom prst="rect">
            <a:avLst/>
          </a:prstGeom>
        </p:spPr>
        <p:txBody>
          <a:bodyPr wrap="none" anchor="ctr" anchorCtr="0"/>
          <a:lstStyle>
            <a:lvl1pPr algn="ctr">
              <a:defRPr sz="1200" b="1">
                <a:latin typeface="Arial" panose="020B0604020202020204" pitchFamily="34" charset="0"/>
                <a:ea typeface="HGP創英角ｺﾞｼｯｸUB" panose="020B0900000000000000" pitchFamily="50" charset="-128"/>
                <a:cs typeface="Arial" panose="020B0604020202020204" pitchFamily="34" charset="0"/>
              </a:defRPr>
            </a:lvl1pPr>
          </a:lstStyle>
          <a:p>
            <a:pPr>
              <a:defRPr/>
            </a:pPr>
            <a:fld id="{40E3B949-1179-4387-B307-F356BE6486A4}" type="slidenum">
              <a:rPr lang="en-US" altLang="ja-JP" smtClean="0"/>
              <a:pPr>
                <a:defRPr/>
              </a:pPr>
              <a:t>‹#›</a:t>
            </a:fld>
            <a:endParaRPr lang="en-US" altLang="ja-JP" dirty="0"/>
          </a:p>
        </p:txBody>
      </p:sp>
    </p:spTree>
    <p:extLst>
      <p:ext uri="{BB962C8B-B14F-4D97-AF65-F5344CB8AC3E}">
        <p14:creationId xmlns:p14="http://schemas.microsoft.com/office/powerpoint/2010/main" val="2264024337"/>
      </p:ext>
    </p:extLst>
  </p:cSld>
  <p:clrMapOvr>
    <a:masterClrMapping/>
  </p:clrMapOvr>
  <p:extLst>
    <p:ext uri="{DCECCB84-F9BA-43D5-87BE-67443E8EF086}">
      <p15:sldGuideLst xmlns:p15="http://schemas.microsoft.com/office/powerpoint/2012/main">
        <p15:guide id="1" orient="horz">
          <p15:clr>
            <a:srgbClr val="FBAE40"/>
          </p15:clr>
        </p15:guide>
        <p15:guide id="2" pos="576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白紙">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CD411C34-C508-20E5-335D-D87BDB805E0C}"/>
              </a:ext>
            </a:extLst>
          </p:cNvPr>
          <p:cNvSpPr/>
          <p:nvPr userDrawn="1"/>
        </p:nvSpPr>
        <p:spPr bwMode="auto">
          <a:xfrm>
            <a:off x="5772274" y="1541748"/>
            <a:ext cx="3047876" cy="18776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91440" tIns="90000" rIns="91440" bIns="45720" numCol="1" rtlCol="0" anchor="t"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endParaRPr kumimoji="1" lang="ja-JP" altLang="en-US" sz="1100" kern="1200" dirty="0">
              <a:solidFill>
                <a:schemeClr val="tx1"/>
              </a:solidFill>
              <a:latin typeface="+mn-ea"/>
              <a:ea typeface="+mn-ea"/>
              <a:cs typeface="+mn-cs"/>
            </a:endParaRPr>
          </a:p>
        </p:txBody>
      </p:sp>
      <p:sp>
        <p:nvSpPr>
          <p:cNvPr id="6" name="正方形/長方形 5">
            <a:extLst>
              <a:ext uri="{FF2B5EF4-FFF2-40B4-BE49-F238E27FC236}">
                <a16:creationId xmlns:a16="http://schemas.microsoft.com/office/drawing/2014/main" id="{E85256BC-6200-EBDC-5473-473F5F1DD958}"/>
              </a:ext>
            </a:extLst>
          </p:cNvPr>
          <p:cNvSpPr/>
          <p:nvPr userDrawn="1"/>
        </p:nvSpPr>
        <p:spPr bwMode="auto">
          <a:xfrm>
            <a:off x="-1" y="705417"/>
            <a:ext cx="9144001" cy="58673"/>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dirty="0">
              <a:ln>
                <a:noFill/>
              </a:ln>
              <a:solidFill>
                <a:srgbClr val="000000"/>
              </a:solidFill>
              <a:effectLst/>
              <a:uLnTx/>
              <a:uFillTx/>
              <a:latin typeface="+mj-ea"/>
              <a:ea typeface="+mj-ea"/>
              <a:cs typeface="+mn-cs"/>
            </a:endParaRPr>
          </a:p>
        </p:txBody>
      </p:sp>
      <p:sp>
        <p:nvSpPr>
          <p:cNvPr id="4" name="スライド番号プレースホルダー 3">
            <a:extLst>
              <a:ext uri="{FF2B5EF4-FFF2-40B4-BE49-F238E27FC236}">
                <a16:creationId xmlns:a16="http://schemas.microsoft.com/office/drawing/2014/main" id="{A1170B6F-62EF-45E6-90A2-A04CCA34EECB}"/>
              </a:ext>
            </a:extLst>
          </p:cNvPr>
          <p:cNvSpPr>
            <a:spLocks noGrp="1"/>
          </p:cNvSpPr>
          <p:nvPr>
            <p:ph type="sldNum" sz="quarter" idx="12"/>
          </p:nvPr>
        </p:nvSpPr>
        <p:spPr>
          <a:xfrm>
            <a:off x="8769893" y="6443281"/>
            <a:ext cx="374107" cy="298426"/>
          </a:xfrm>
          <a:prstGeom prst="rect">
            <a:avLst/>
          </a:prstGeom>
        </p:spPr>
        <p:txBody>
          <a:bodyPr wrap="none" anchor="ctr" anchorCtr="0"/>
          <a:lstStyle>
            <a:lvl1pPr algn="ctr">
              <a:defRPr sz="1200" b="1">
                <a:latin typeface="Arial" panose="020B0604020202020204" pitchFamily="34" charset="0"/>
                <a:ea typeface="HGP創英角ｺﾞｼｯｸUB" panose="020B0900000000000000" pitchFamily="50" charset="-128"/>
                <a:cs typeface="Arial" panose="020B0604020202020204" pitchFamily="34" charset="0"/>
              </a:defRPr>
            </a:lvl1pPr>
          </a:lstStyle>
          <a:p>
            <a:pPr>
              <a:defRPr/>
            </a:pPr>
            <a:fld id="{40E3B949-1179-4387-B307-F356BE6486A4}" type="slidenum">
              <a:rPr lang="en-US" altLang="ja-JP" smtClean="0"/>
              <a:pPr>
                <a:defRPr/>
              </a:pPr>
              <a:t>‹#›</a:t>
            </a:fld>
            <a:endParaRPr lang="en-US" altLang="ja-JP" dirty="0"/>
          </a:p>
        </p:txBody>
      </p:sp>
      <p:sp>
        <p:nvSpPr>
          <p:cNvPr id="9" name="正方形/長方形 8">
            <a:extLst>
              <a:ext uri="{FF2B5EF4-FFF2-40B4-BE49-F238E27FC236}">
                <a16:creationId xmlns:a16="http://schemas.microsoft.com/office/drawing/2014/main" id="{1AF0A3EF-5E57-F941-0BFF-1E4FB21C4A0D}"/>
              </a:ext>
            </a:extLst>
          </p:cNvPr>
          <p:cNvSpPr/>
          <p:nvPr userDrawn="1"/>
        </p:nvSpPr>
        <p:spPr bwMode="auto">
          <a:xfrm>
            <a:off x="323851" y="1257115"/>
            <a:ext cx="831439" cy="226871"/>
          </a:xfrm>
          <a:prstGeom prst="rect">
            <a:avLst/>
          </a:prstGeom>
          <a:noFill/>
          <a:ln w="19050" cap="flat" cmpd="sng" algn="ctr">
            <a:solidFill>
              <a:schemeClr val="tx1">
                <a:lumMod val="85000"/>
                <a:lumOff val="15000"/>
              </a:schemeClr>
            </a:solidFill>
            <a:prstDash val="solid"/>
            <a:round/>
            <a:headEnd type="none" w="med" len="med"/>
            <a:tailEnd type="none" w="med" len="med"/>
          </a:ln>
          <a:effectLst/>
        </p:spPr>
        <p:txBody>
          <a:bodyPr vert="horz" wrap="square" lIns="72000" tIns="36000" rIns="72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300" b="0" i="0" u="none" strike="noStrike" cap="none" normalizeH="0" baseline="0" dirty="0">
                <a:ln>
                  <a:noFill/>
                </a:ln>
                <a:effectLst/>
                <a:latin typeface="+mn-ea"/>
                <a:ea typeface="+mn-ea"/>
              </a:rPr>
              <a:t>前提条件</a:t>
            </a:r>
          </a:p>
        </p:txBody>
      </p:sp>
      <p:sp>
        <p:nvSpPr>
          <p:cNvPr id="10" name="正方形/長方形 9">
            <a:extLst>
              <a:ext uri="{FF2B5EF4-FFF2-40B4-BE49-F238E27FC236}">
                <a16:creationId xmlns:a16="http://schemas.microsoft.com/office/drawing/2014/main" id="{5FC5F758-8BE0-9B7E-6837-818F7F95F160}"/>
              </a:ext>
            </a:extLst>
          </p:cNvPr>
          <p:cNvSpPr/>
          <p:nvPr userDrawn="1"/>
        </p:nvSpPr>
        <p:spPr bwMode="auto">
          <a:xfrm>
            <a:off x="323851" y="3614858"/>
            <a:ext cx="1337309" cy="226800"/>
          </a:xfrm>
          <a:prstGeom prst="rect">
            <a:avLst/>
          </a:prstGeom>
          <a:noFill/>
          <a:ln w="19050" cap="flat" cmpd="sng" algn="ctr">
            <a:solidFill>
              <a:srgbClr val="005BAD"/>
            </a:solidFill>
            <a:prstDash val="solid"/>
            <a:round/>
            <a:headEnd type="none" w="med" len="med"/>
            <a:tailEnd type="none" w="med" len="med"/>
          </a:ln>
          <a:effectLst/>
        </p:spPr>
        <p:txBody>
          <a:bodyPr vert="horz" wrap="square" lIns="72000" tIns="36000" rIns="72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300" b="0" i="0" u="none" strike="noStrike" cap="none" normalizeH="0" baseline="0" dirty="0">
                <a:ln>
                  <a:noFill/>
                </a:ln>
                <a:solidFill>
                  <a:srgbClr val="005BAD"/>
                </a:solidFill>
                <a:effectLst/>
                <a:latin typeface="+mn-ea"/>
                <a:ea typeface="+mn-ea"/>
              </a:rPr>
              <a:t>討議</a:t>
            </a:r>
            <a:r>
              <a:rPr kumimoji="1" lang="ja-JP" altLang="en-US" sz="1300" b="0" i="0" u="none" strike="noStrike" cap="none" normalizeH="0" baseline="0" dirty="0">
                <a:ln>
                  <a:noFill/>
                </a:ln>
                <a:effectLst/>
                <a:latin typeface="+mn-ea"/>
                <a:ea typeface="+mn-ea"/>
              </a:rPr>
              <a:t>　パターン２</a:t>
            </a:r>
          </a:p>
        </p:txBody>
      </p:sp>
      <p:sp>
        <p:nvSpPr>
          <p:cNvPr id="7" name="正方形/長方形 6">
            <a:extLst>
              <a:ext uri="{FF2B5EF4-FFF2-40B4-BE49-F238E27FC236}">
                <a16:creationId xmlns:a16="http://schemas.microsoft.com/office/drawing/2014/main" id="{66D8D3E2-48D8-A0F2-30BA-B99C1C3F5806}"/>
              </a:ext>
            </a:extLst>
          </p:cNvPr>
          <p:cNvSpPr/>
          <p:nvPr userDrawn="1"/>
        </p:nvSpPr>
        <p:spPr bwMode="auto">
          <a:xfrm>
            <a:off x="324417" y="1541748"/>
            <a:ext cx="3455491" cy="18776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みなさんはメタバタウンの住人です。</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メタバタウンには家が４軒あり、町の真ん中を町が管理する川が流れています。</a:t>
            </a: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行き来には渡し船を使っていますが、</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雨で増水すると運航できず不便でした。</a:t>
            </a: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今回、</a:t>
            </a:r>
            <a:r>
              <a:rPr kumimoji="1" lang="ja-JP" altLang="en-US" sz="1100" kern="1200" dirty="0">
                <a:solidFill>
                  <a:srgbClr val="C00000"/>
                </a:solidFill>
                <a:latin typeface="+mn-ea"/>
                <a:ea typeface="+mn-ea"/>
                <a:cs typeface="+mn-cs"/>
              </a:rPr>
              <a:t> メタバタウンの全ての住人の希望 </a:t>
            </a:r>
            <a:r>
              <a:rPr kumimoji="1" lang="ja-JP" altLang="en-US" sz="1100" kern="1200" dirty="0">
                <a:solidFill>
                  <a:schemeClr val="tx1"/>
                </a:solidFill>
                <a:latin typeface="+mn-ea"/>
                <a:ea typeface="+mn-ea"/>
                <a:cs typeface="+mn-cs"/>
              </a:rPr>
              <a:t>により</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橋を建設することになりました。</a:t>
            </a: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橋の建設費用は</a:t>
            </a:r>
            <a:r>
              <a:rPr kumimoji="1" lang="en-US" altLang="ja-JP" sz="1100" kern="1200" dirty="0">
                <a:solidFill>
                  <a:schemeClr val="tx1"/>
                </a:solidFill>
                <a:latin typeface="+mn-ea"/>
                <a:ea typeface="+mn-ea"/>
                <a:cs typeface="+mn-cs"/>
              </a:rPr>
              <a:t>400</a:t>
            </a:r>
            <a:r>
              <a:rPr kumimoji="1" lang="ja-JP" altLang="en-US" sz="1100" kern="1200" dirty="0">
                <a:solidFill>
                  <a:schemeClr val="tx1"/>
                </a:solidFill>
                <a:latin typeface="+mn-ea"/>
                <a:ea typeface="+mn-ea"/>
                <a:cs typeface="+mn-cs"/>
              </a:rPr>
              <a:t>万円です。</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どのように負担すればいいと思いますか。</a:t>
            </a:r>
          </a:p>
        </p:txBody>
      </p:sp>
      <p:sp>
        <p:nvSpPr>
          <p:cNvPr id="11" name="正方形/長方形 10">
            <a:extLst>
              <a:ext uri="{FF2B5EF4-FFF2-40B4-BE49-F238E27FC236}">
                <a16:creationId xmlns:a16="http://schemas.microsoft.com/office/drawing/2014/main" id="{28AF1350-8E12-4B20-8DDD-CC0234552D7B}"/>
              </a:ext>
            </a:extLst>
          </p:cNvPr>
          <p:cNvSpPr/>
          <p:nvPr userDrawn="1"/>
        </p:nvSpPr>
        <p:spPr bwMode="auto">
          <a:xfrm>
            <a:off x="811530" y="2583495"/>
            <a:ext cx="2000250" cy="177756"/>
          </a:xfrm>
          <a:prstGeom prst="rect">
            <a:avLst/>
          </a:prstGeom>
          <a:noFill/>
          <a:ln w="127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a typeface="+mn-ea"/>
            </a:endParaRPr>
          </a:p>
        </p:txBody>
      </p:sp>
      <p:sp>
        <p:nvSpPr>
          <p:cNvPr id="16" name="正方形/長方形 15">
            <a:extLst>
              <a:ext uri="{FF2B5EF4-FFF2-40B4-BE49-F238E27FC236}">
                <a16:creationId xmlns:a16="http://schemas.microsoft.com/office/drawing/2014/main" id="{FD842687-0D0E-A5AD-ACCD-D81186D29464}"/>
              </a:ext>
            </a:extLst>
          </p:cNvPr>
          <p:cNvSpPr/>
          <p:nvPr userDrawn="1"/>
        </p:nvSpPr>
        <p:spPr bwMode="auto">
          <a:xfrm>
            <a:off x="324417" y="3888724"/>
            <a:ext cx="2829091" cy="2831493"/>
          </a:xfrm>
          <a:prstGeom prst="rect">
            <a:avLst/>
          </a:prstGeom>
          <a:solidFill>
            <a:srgbClr val="EBFAFF"/>
          </a:solid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endParaRPr kumimoji="1" lang="ja-JP" altLang="en-US" sz="1100" kern="1200" dirty="0">
              <a:solidFill>
                <a:schemeClr val="tx1"/>
              </a:solidFill>
              <a:latin typeface="+mn-ea"/>
              <a:ea typeface="+mn-ea"/>
              <a:cs typeface="+mn-cs"/>
            </a:endParaRPr>
          </a:p>
        </p:txBody>
      </p:sp>
      <p:sp>
        <p:nvSpPr>
          <p:cNvPr id="19" name="正方形/長方形 18">
            <a:extLst>
              <a:ext uri="{FF2B5EF4-FFF2-40B4-BE49-F238E27FC236}">
                <a16:creationId xmlns:a16="http://schemas.microsoft.com/office/drawing/2014/main" id="{EEB2D6A2-4F48-66F8-0FD2-FA266D30EC64}"/>
              </a:ext>
            </a:extLst>
          </p:cNvPr>
          <p:cNvSpPr/>
          <p:nvPr userDrawn="1"/>
        </p:nvSpPr>
        <p:spPr bwMode="auto">
          <a:xfrm>
            <a:off x="3928374" y="1541748"/>
            <a:ext cx="1843900" cy="18776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91440" tIns="90000" rIns="91440" bIns="45720" numCol="1" rtlCol="0" anchor="t"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各家の家族構成・所得金額・使用回数が同じ場合</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endParaRPr kumimoji="1" lang="en-US" altLang="ja-JP" sz="1100" kern="1200" dirty="0">
              <a:solidFill>
                <a:schemeClr val="tx1"/>
              </a:solidFill>
              <a:latin typeface="+mn-ea"/>
              <a:ea typeface="+mn-ea"/>
              <a:cs typeface="+mn-cs"/>
            </a:endParaRPr>
          </a:p>
          <a:p>
            <a:pPr marL="171450" marR="0" indent="-171450" algn="l" defTabSz="914400" rtl="0" eaLnBrk="0" fontAlgn="base" latinLnBrk="0" hangingPunct="0">
              <a:lnSpc>
                <a:spcPct val="114000"/>
              </a:lnSpc>
              <a:spcBef>
                <a:spcPct val="0"/>
              </a:spcBef>
              <a:spcAft>
                <a:spcPct val="0"/>
              </a:spcAft>
              <a:buClrTx/>
              <a:buSzTx/>
              <a:buFont typeface="Wingdings" panose="05000000000000000000" pitchFamily="2" charset="2"/>
              <a:buChar char="l"/>
              <a:tabLst/>
            </a:pPr>
            <a:r>
              <a:rPr kumimoji="1" lang="ja-JP" altLang="en-US" sz="1100" b="1" kern="1200" dirty="0">
                <a:solidFill>
                  <a:schemeClr val="tx1"/>
                </a:solidFill>
                <a:latin typeface="+mn-ea"/>
                <a:ea typeface="+mn-ea"/>
                <a:cs typeface="+mn-cs"/>
              </a:rPr>
              <a:t>ヒント</a:t>
            </a:r>
            <a:endParaRPr kumimoji="1" lang="en-US" altLang="ja-JP" sz="1100" b="1"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1100" kern="1200" dirty="0">
                <a:solidFill>
                  <a:schemeClr val="tx1"/>
                </a:solidFill>
                <a:latin typeface="+mn-ea"/>
                <a:ea typeface="+mn-ea"/>
                <a:cs typeface="+mn-cs"/>
              </a:rPr>
              <a:t>    ４軒とも同じ条件だから、</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1100" kern="1200" dirty="0">
                <a:solidFill>
                  <a:schemeClr val="tx1"/>
                </a:solidFill>
                <a:latin typeface="+mn-ea"/>
                <a:ea typeface="+mn-ea"/>
                <a:cs typeface="+mn-cs"/>
              </a:rPr>
              <a:t>    </a:t>
            </a:r>
            <a:r>
              <a:rPr kumimoji="1" lang="ja-JP" altLang="en-US" sz="1100" kern="1200" dirty="0">
                <a:solidFill>
                  <a:schemeClr val="tx1"/>
                </a:solidFill>
                <a:latin typeface="+mn-ea"/>
                <a:ea typeface="+mn-ea"/>
                <a:cs typeface="+mn-cs"/>
              </a:rPr>
              <a:t>公平に負担すると</a:t>
            </a:r>
            <a:r>
              <a:rPr kumimoji="1" lang="en-US" altLang="ja-JP" sz="1100" kern="1200" dirty="0">
                <a:solidFill>
                  <a:schemeClr val="tx1"/>
                </a:solidFill>
                <a:latin typeface="+mn-ea"/>
                <a:ea typeface="+mn-ea"/>
                <a:cs typeface="+mn-cs"/>
              </a:rPr>
              <a:t>…</a:t>
            </a:r>
            <a:endParaRPr kumimoji="1" lang="ja-JP" altLang="en-US" sz="1100" kern="1200" dirty="0">
              <a:solidFill>
                <a:schemeClr val="tx1"/>
              </a:solidFill>
              <a:latin typeface="+mn-ea"/>
              <a:ea typeface="+mn-ea"/>
              <a:cs typeface="+mn-cs"/>
            </a:endParaRPr>
          </a:p>
        </p:txBody>
      </p:sp>
      <p:graphicFrame>
        <p:nvGraphicFramePr>
          <p:cNvPr id="13" name="表 12">
            <a:extLst>
              <a:ext uri="{FF2B5EF4-FFF2-40B4-BE49-F238E27FC236}">
                <a16:creationId xmlns:a16="http://schemas.microsoft.com/office/drawing/2014/main" id="{658EDF74-866D-FAC0-246F-6CEEBA622E9A}"/>
              </a:ext>
            </a:extLst>
          </p:cNvPr>
          <p:cNvGraphicFramePr>
            <a:graphicFrameLocks noGrp="1"/>
          </p:cNvGraphicFramePr>
          <p:nvPr userDrawn="1">
            <p:extLst>
              <p:ext uri="{D42A27DB-BD31-4B8C-83A1-F6EECF244321}">
                <p14:modId xmlns:p14="http://schemas.microsoft.com/office/powerpoint/2010/main" val="866274147"/>
              </p:ext>
            </p:extLst>
          </p:nvPr>
        </p:nvGraphicFramePr>
        <p:xfrm>
          <a:off x="3153508" y="3900331"/>
          <a:ext cx="5666851" cy="2822410"/>
        </p:xfrm>
        <a:graphic>
          <a:graphicData uri="http://schemas.openxmlformats.org/drawingml/2006/table">
            <a:tbl>
              <a:tblPr firstRow="1" bandRow="1">
                <a:effectLst/>
                <a:tableStyleId>{775DCB02-9BB8-47FD-8907-85C794F793BA}</a:tableStyleId>
              </a:tblPr>
              <a:tblGrid>
                <a:gridCol w="942177">
                  <a:extLst>
                    <a:ext uri="{9D8B030D-6E8A-4147-A177-3AD203B41FA5}">
                      <a16:colId xmlns:a16="http://schemas.microsoft.com/office/drawing/2014/main" val="869972413"/>
                    </a:ext>
                  </a:extLst>
                </a:gridCol>
                <a:gridCol w="897396">
                  <a:extLst>
                    <a:ext uri="{9D8B030D-6E8A-4147-A177-3AD203B41FA5}">
                      <a16:colId xmlns:a16="http://schemas.microsoft.com/office/drawing/2014/main" val="817503841"/>
                    </a:ext>
                  </a:extLst>
                </a:gridCol>
                <a:gridCol w="1216347">
                  <a:extLst>
                    <a:ext uri="{9D8B030D-6E8A-4147-A177-3AD203B41FA5}">
                      <a16:colId xmlns:a16="http://schemas.microsoft.com/office/drawing/2014/main" val="1686783455"/>
                    </a:ext>
                  </a:extLst>
                </a:gridCol>
                <a:gridCol w="1277960">
                  <a:extLst>
                    <a:ext uri="{9D8B030D-6E8A-4147-A177-3AD203B41FA5}">
                      <a16:colId xmlns:a16="http://schemas.microsoft.com/office/drawing/2014/main" val="4080317083"/>
                    </a:ext>
                  </a:extLst>
                </a:gridCol>
                <a:gridCol w="1332971">
                  <a:extLst>
                    <a:ext uri="{9D8B030D-6E8A-4147-A177-3AD203B41FA5}">
                      <a16:colId xmlns:a16="http://schemas.microsoft.com/office/drawing/2014/main" val="659529276"/>
                    </a:ext>
                  </a:extLst>
                </a:gridCol>
              </a:tblGrid>
              <a:tr h="482220">
                <a:tc>
                  <a:txBody>
                    <a:bodyPr/>
                    <a:lstStyle/>
                    <a:p>
                      <a:pPr algn="ctr"/>
                      <a:endParaRPr kumimoji="1" lang="ja-JP" altLang="en-US" sz="1400" b="0" dirty="0">
                        <a:solidFill>
                          <a:schemeClr val="bg1"/>
                        </a:solidFill>
                        <a:effectLst/>
                      </a:endParaRPr>
                    </a:p>
                  </a:txBody>
                  <a:tcPr anchor="ctr">
                    <a:lnL w="12700" cap="flat" cmpd="sng" algn="ctr">
                      <a:solidFill>
                        <a:schemeClr val="bg1"/>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AFF"/>
                    </a:solidFill>
                  </a:tcPr>
                </a:tc>
                <a:tc>
                  <a:txBody>
                    <a:bodyPr/>
                    <a:lstStyle/>
                    <a:p>
                      <a:pPr algn="ctr"/>
                      <a:r>
                        <a:rPr kumimoji="1" lang="ja-JP" altLang="en-US" sz="1400" b="1" dirty="0">
                          <a:solidFill>
                            <a:schemeClr val="bg1"/>
                          </a:solidFill>
                          <a:effectLst/>
                        </a:rPr>
                        <a:t>家族</a:t>
                      </a:r>
                    </a:p>
                  </a:txBody>
                  <a:tcPr anchor="ctr">
                    <a:lnL w="12700" cap="flat" cmpd="sng" algn="ctr">
                      <a:solidFill>
                        <a:srgbClr val="005BA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tc>
                  <a:txBody>
                    <a:bodyPr/>
                    <a:lstStyle/>
                    <a:p>
                      <a:pPr algn="ctr"/>
                      <a:r>
                        <a:rPr kumimoji="1" lang="ja-JP" altLang="en-US" sz="1400" dirty="0">
                          <a:effectLst/>
                        </a:rPr>
                        <a:t>所得金額</a:t>
                      </a:r>
                      <a:endParaRPr kumimoji="1" lang="ja-JP" altLang="en-US" sz="1100" b="0" kern="1200" dirty="0">
                        <a:solidFill>
                          <a:schemeClr val="bg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tc>
                  <a:txBody>
                    <a:bodyPr/>
                    <a:lstStyle/>
                    <a:p>
                      <a:pPr algn="ctr"/>
                      <a:r>
                        <a:rPr kumimoji="1" lang="ja-JP" altLang="en-US" sz="1400" dirty="0">
                          <a:effectLst/>
                        </a:rPr>
                        <a:t>使用回数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tc>
                  <a:txBody>
                    <a:bodyPr/>
                    <a:lstStyle/>
                    <a:p>
                      <a:pPr algn="ctr"/>
                      <a:r>
                        <a:rPr kumimoji="1" lang="ja-JP" altLang="en-US" sz="1400" dirty="0">
                          <a:effectLst/>
                        </a:rPr>
                        <a:t>負担金額</a:t>
                      </a:r>
                    </a:p>
                  </a:txBody>
                  <a:tcPr anchor="ctr">
                    <a:lnL w="12700" cap="flat" cmpd="sng" algn="ctr">
                      <a:solidFill>
                        <a:schemeClr val="bg1"/>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extLst>
                  <a:ext uri="{0D108BD9-81ED-4DB2-BD59-A6C34878D82A}">
                    <a16:rowId xmlns:a16="http://schemas.microsoft.com/office/drawing/2014/main" val="2135456254"/>
                  </a:ext>
                </a:extLst>
              </a:tr>
              <a:tr h="468038">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Ａ家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200" b="1" dirty="0">
                          <a:effectLst/>
                          <a:latin typeface="HGPｺﾞｼｯｸM" panose="020B0600000000000000" pitchFamily="50" charset="-128"/>
                          <a:ea typeface="HGPｺﾞｼｯｸM" panose="020B0600000000000000" pitchFamily="50" charset="-128"/>
                        </a:rPr>
                        <a:t>1,000</a:t>
                      </a: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月１</a:t>
                      </a:r>
                      <a:r>
                        <a:rPr kumimoji="1" lang="en-US" altLang="ja-JP" sz="1200" b="1" dirty="0">
                          <a:effectLst/>
                          <a:latin typeface="HGPｺﾞｼｯｸM" panose="020B0600000000000000" pitchFamily="50" charset="-128"/>
                          <a:ea typeface="HGPｺﾞｼｯｸM" panose="020B0600000000000000" pitchFamily="50" charset="-128"/>
                        </a:rPr>
                        <a:t>0</a:t>
                      </a:r>
                      <a:r>
                        <a:rPr kumimoji="1" lang="ja-JP" altLang="en-US" sz="12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240521073"/>
                  </a:ext>
                </a:extLst>
              </a:tr>
              <a:tr h="468038">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Ｂ家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200" b="1" dirty="0">
                          <a:effectLst/>
                          <a:latin typeface="HGPｺﾞｼｯｸM" panose="020B0600000000000000" pitchFamily="50" charset="-128"/>
                          <a:ea typeface="HGPｺﾞｼｯｸM" panose="020B0600000000000000" pitchFamily="50" charset="-128"/>
                        </a:rPr>
                        <a:t>600</a:t>
                      </a: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月</a:t>
                      </a:r>
                      <a:r>
                        <a:rPr kumimoji="1" lang="en-US" altLang="ja-JP" sz="1200" b="1" dirty="0">
                          <a:effectLst/>
                          <a:latin typeface="HGPｺﾞｼｯｸM" panose="020B0600000000000000" pitchFamily="50" charset="-128"/>
                          <a:ea typeface="HGPｺﾞｼｯｸM" panose="020B0600000000000000" pitchFamily="50" charset="-128"/>
                        </a:rPr>
                        <a:t>10</a:t>
                      </a:r>
                      <a:r>
                        <a:rPr kumimoji="1" lang="ja-JP" altLang="en-US" sz="12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1196817260"/>
                  </a:ext>
                </a:extLst>
              </a:tr>
              <a:tr h="468038">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Ｃ家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200" b="1" dirty="0">
                          <a:effectLst/>
                          <a:latin typeface="HGPｺﾞｼｯｸM" panose="020B0600000000000000" pitchFamily="50" charset="-128"/>
                          <a:ea typeface="HGPｺﾞｼｯｸM" panose="020B0600000000000000" pitchFamily="50" charset="-128"/>
                        </a:rPr>
                        <a:t>300</a:t>
                      </a: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月</a:t>
                      </a:r>
                      <a:r>
                        <a:rPr kumimoji="1" lang="en-US" altLang="ja-JP" sz="1200" b="1" dirty="0">
                          <a:effectLst/>
                          <a:latin typeface="HGPｺﾞｼｯｸM" panose="020B0600000000000000" pitchFamily="50" charset="-128"/>
                          <a:ea typeface="HGPｺﾞｼｯｸM" panose="020B0600000000000000" pitchFamily="50" charset="-128"/>
                        </a:rPr>
                        <a:t>10</a:t>
                      </a:r>
                      <a:r>
                        <a:rPr kumimoji="1" lang="ja-JP" altLang="en-US" sz="12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585846679"/>
                  </a:ext>
                </a:extLst>
              </a:tr>
              <a:tr h="468038">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Ｄ家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200" b="1" dirty="0">
                          <a:effectLst/>
                          <a:latin typeface="HGPｺﾞｼｯｸM" panose="020B0600000000000000" pitchFamily="50" charset="-128"/>
                          <a:ea typeface="HGPｺﾞｼｯｸM" panose="020B0600000000000000" pitchFamily="50" charset="-128"/>
                        </a:rPr>
                        <a:t>100</a:t>
                      </a: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月１</a:t>
                      </a:r>
                      <a:r>
                        <a:rPr kumimoji="1" lang="en-US" altLang="ja-JP" sz="1200" b="1" dirty="0">
                          <a:effectLst/>
                          <a:latin typeface="HGPｺﾞｼｯｸM" panose="020B0600000000000000" pitchFamily="50" charset="-128"/>
                          <a:ea typeface="HGPｺﾞｼｯｸM" panose="020B0600000000000000" pitchFamily="50" charset="-128"/>
                        </a:rPr>
                        <a:t>0</a:t>
                      </a:r>
                      <a:r>
                        <a:rPr kumimoji="1" lang="ja-JP" altLang="en-US" sz="12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4268042463"/>
                  </a:ext>
                </a:extLst>
              </a:tr>
              <a:tr h="468038">
                <a:tc gridSpan="4">
                  <a:txBody>
                    <a:bodyPr/>
                    <a:lstStyle/>
                    <a:p>
                      <a:pPr algn="ctr"/>
                      <a:r>
                        <a:rPr kumimoji="1" lang="ja-JP" altLang="en-US" sz="1200" b="1" dirty="0">
                          <a:effectLst/>
                          <a:latin typeface="HGPｺﾞｼｯｸM" panose="020B0600000000000000" pitchFamily="50" charset="-128"/>
                          <a:ea typeface="HGPｺﾞｼｯｸM" panose="020B0600000000000000" pitchFamily="50" charset="-128"/>
                        </a:rPr>
                        <a:t>合計</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CEEEFE"/>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dirty="0"/>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1200" b="1" dirty="0">
                          <a:effectLst/>
                          <a:latin typeface="HGPｺﾞｼｯｸM" panose="020B0600000000000000" pitchFamily="50" charset="-128"/>
                          <a:ea typeface="HGPｺﾞｼｯｸM" panose="020B0600000000000000" pitchFamily="50" charset="-128"/>
                        </a:rPr>
                        <a:t>400</a:t>
                      </a:r>
                      <a:r>
                        <a:rPr kumimoji="1" lang="ja-JP" altLang="en-US" sz="12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CEEEFE"/>
                    </a:solidFill>
                  </a:tcPr>
                </a:tc>
                <a:extLst>
                  <a:ext uri="{0D108BD9-81ED-4DB2-BD59-A6C34878D82A}">
                    <a16:rowId xmlns:a16="http://schemas.microsoft.com/office/drawing/2014/main" val="3152522239"/>
                  </a:ext>
                </a:extLst>
              </a:tr>
            </a:tbl>
          </a:graphicData>
        </a:graphic>
      </p:graphicFrame>
      <p:sp>
        <p:nvSpPr>
          <p:cNvPr id="40" name="正方形/長方形 39">
            <a:extLst>
              <a:ext uri="{FF2B5EF4-FFF2-40B4-BE49-F238E27FC236}">
                <a16:creationId xmlns:a16="http://schemas.microsoft.com/office/drawing/2014/main" id="{B7A6DFF8-6BE9-7586-B646-8DCACE5DDAD3}"/>
              </a:ext>
            </a:extLst>
          </p:cNvPr>
          <p:cNvSpPr/>
          <p:nvPr userDrawn="1"/>
        </p:nvSpPr>
        <p:spPr bwMode="auto">
          <a:xfrm>
            <a:off x="323642" y="4528158"/>
            <a:ext cx="3455491" cy="621034"/>
          </a:xfrm>
          <a:prstGeom prst="rect">
            <a:avLst/>
          </a:prstGeom>
          <a:no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1450" marR="0" indent="-171450" algn="l" defTabSz="914400" rtl="0" eaLnBrk="0" fontAlgn="base" latinLnBrk="0" hangingPunct="0">
              <a:lnSpc>
                <a:spcPct val="114000"/>
              </a:lnSpc>
              <a:spcBef>
                <a:spcPct val="0"/>
              </a:spcBef>
              <a:spcAft>
                <a:spcPct val="0"/>
              </a:spcAft>
              <a:buClrTx/>
              <a:buSzTx/>
              <a:buFont typeface="Wingdings" panose="05000000000000000000" pitchFamily="2" charset="2"/>
              <a:buChar char="l"/>
              <a:tabLst/>
            </a:pPr>
            <a:r>
              <a:rPr kumimoji="1" lang="ja-JP" altLang="en-US" sz="1400" kern="1200" dirty="0">
                <a:solidFill>
                  <a:srgbClr val="005BAD"/>
                </a:solidFill>
                <a:latin typeface="+mn-ea"/>
                <a:ea typeface="+mn-ea"/>
                <a:cs typeface="+mn-cs"/>
              </a:rPr>
              <a:t>ヒント</a:t>
            </a: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1200" kern="1200" dirty="0">
                <a:solidFill>
                  <a:schemeClr val="tx1"/>
                </a:solidFill>
                <a:latin typeface="+mn-ea"/>
                <a:ea typeface="+mn-ea"/>
                <a:cs typeface="+mn-cs"/>
              </a:rPr>
              <a:t>   所得金額によって</a:t>
            </a:r>
            <a:endParaRPr kumimoji="1" lang="en-US" altLang="ja-JP" sz="12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1200" kern="1200" dirty="0">
                <a:solidFill>
                  <a:schemeClr val="tx1"/>
                </a:solidFill>
                <a:latin typeface="+mn-ea"/>
                <a:ea typeface="+mn-ea"/>
                <a:cs typeface="+mn-cs"/>
              </a:rPr>
              <a:t>   </a:t>
            </a:r>
            <a:r>
              <a:rPr kumimoji="1" lang="ja-JP" altLang="en-US" sz="1200" kern="1200" dirty="0">
                <a:solidFill>
                  <a:schemeClr val="tx1"/>
                </a:solidFill>
                <a:latin typeface="+mn-ea"/>
                <a:ea typeface="+mn-ea"/>
                <a:cs typeface="+mn-cs"/>
              </a:rPr>
              <a:t>負担する金額を変えてみよう</a:t>
            </a:r>
          </a:p>
        </p:txBody>
      </p:sp>
      <p:sp>
        <p:nvSpPr>
          <p:cNvPr id="36" name="テキスト プレースホルダー 17">
            <a:extLst>
              <a:ext uri="{FF2B5EF4-FFF2-40B4-BE49-F238E27FC236}">
                <a16:creationId xmlns:a16="http://schemas.microsoft.com/office/drawing/2014/main" id="{3B108D23-4885-8FD5-E963-138DEB863952}"/>
              </a:ext>
            </a:extLst>
          </p:cNvPr>
          <p:cNvSpPr>
            <a:spLocks noGrp="1"/>
          </p:cNvSpPr>
          <p:nvPr>
            <p:ph type="body" sz="quarter" idx="30" hasCustomPrompt="1"/>
          </p:nvPr>
        </p:nvSpPr>
        <p:spPr>
          <a:xfrm>
            <a:off x="7538605" y="4527951"/>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41" name="テキスト プレースホルダー 17">
            <a:extLst>
              <a:ext uri="{FF2B5EF4-FFF2-40B4-BE49-F238E27FC236}">
                <a16:creationId xmlns:a16="http://schemas.microsoft.com/office/drawing/2014/main" id="{9C344413-02E5-2378-0724-971D05FE6747}"/>
              </a:ext>
            </a:extLst>
          </p:cNvPr>
          <p:cNvSpPr>
            <a:spLocks noGrp="1"/>
          </p:cNvSpPr>
          <p:nvPr>
            <p:ph type="body" sz="quarter" idx="38" hasCustomPrompt="1"/>
          </p:nvPr>
        </p:nvSpPr>
        <p:spPr>
          <a:xfrm>
            <a:off x="7538605" y="5008902"/>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47" name="テキスト プレースホルダー 17">
            <a:extLst>
              <a:ext uri="{FF2B5EF4-FFF2-40B4-BE49-F238E27FC236}">
                <a16:creationId xmlns:a16="http://schemas.microsoft.com/office/drawing/2014/main" id="{7256BFC3-1325-7CC9-C6AC-1BAE444EA065}"/>
              </a:ext>
            </a:extLst>
          </p:cNvPr>
          <p:cNvSpPr>
            <a:spLocks noGrp="1"/>
          </p:cNvSpPr>
          <p:nvPr>
            <p:ph type="body" sz="quarter" idx="39" hasCustomPrompt="1"/>
          </p:nvPr>
        </p:nvSpPr>
        <p:spPr>
          <a:xfrm>
            <a:off x="7538605" y="5473678"/>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48" name="テキスト プレースホルダー 17">
            <a:extLst>
              <a:ext uri="{FF2B5EF4-FFF2-40B4-BE49-F238E27FC236}">
                <a16:creationId xmlns:a16="http://schemas.microsoft.com/office/drawing/2014/main" id="{CE7042D9-6040-3AA9-554F-7C053A4AD00E}"/>
              </a:ext>
            </a:extLst>
          </p:cNvPr>
          <p:cNvSpPr>
            <a:spLocks noGrp="1"/>
          </p:cNvSpPr>
          <p:nvPr>
            <p:ph type="body" sz="quarter" idx="40" hasCustomPrompt="1"/>
          </p:nvPr>
        </p:nvSpPr>
        <p:spPr>
          <a:xfrm>
            <a:off x="7538605" y="5943649"/>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17" name="正方形/長方形 16">
            <a:extLst>
              <a:ext uri="{FF2B5EF4-FFF2-40B4-BE49-F238E27FC236}">
                <a16:creationId xmlns:a16="http://schemas.microsoft.com/office/drawing/2014/main" id="{3270C151-A5BE-9BD5-F5A7-0FE8BFA14B05}"/>
              </a:ext>
            </a:extLst>
          </p:cNvPr>
          <p:cNvSpPr/>
          <p:nvPr userDrawn="1"/>
        </p:nvSpPr>
        <p:spPr bwMode="auto">
          <a:xfrm>
            <a:off x="323642" y="4007150"/>
            <a:ext cx="3667513" cy="267884"/>
          </a:xfrm>
          <a:prstGeom prst="rect">
            <a:avLst/>
          </a:prstGeom>
          <a:no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600" kern="1200" dirty="0">
                <a:solidFill>
                  <a:srgbClr val="005BAD"/>
                </a:solidFill>
                <a:latin typeface="+mn-ea"/>
                <a:ea typeface="+mn-ea"/>
                <a:cs typeface="+mn-cs"/>
              </a:rPr>
              <a:t>各家の所得金額</a:t>
            </a:r>
            <a:r>
              <a:rPr kumimoji="1" lang="ja-JP" altLang="en-US" sz="1400" kern="1200" dirty="0">
                <a:solidFill>
                  <a:srgbClr val="005BAD"/>
                </a:solidFill>
                <a:latin typeface="+mn-ea"/>
                <a:ea typeface="+mn-ea"/>
                <a:cs typeface="+mn-cs"/>
              </a:rPr>
              <a:t>（もうけ）</a:t>
            </a:r>
            <a:r>
              <a:rPr kumimoji="1" lang="ja-JP" altLang="en-US" sz="1600" kern="1200" dirty="0">
                <a:solidFill>
                  <a:srgbClr val="005BAD"/>
                </a:solidFill>
                <a:latin typeface="+mn-ea"/>
                <a:ea typeface="+mn-ea"/>
                <a:cs typeface="+mn-cs"/>
              </a:rPr>
              <a:t>が異なる場合</a:t>
            </a:r>
          </a:p>
        </p:txBody>
      </p:sp>
      <p:grpSp>
        <p:nvGrpSpPr>
          <p:cNvPr id="53" name="グループ化 52">
            <a:extLst>
              <a:ext uri="{FF2B5EF4-FFF2-40B4-BE49-F238E27FC236}">
                <a16:creationId xmlns:a16="http://schemas.microsoft.com/office/drawing/2014/main" id="{EBC346CD-F974-A886-B805-712D065C1AD7}"/>
              </a:ext>
            </a:extLst>
          </p:cNvPr>
          <p:cNvGrpSpPr/>
          <p:nvPr userDrawn="1"/>
        </p:nvGrpSpPr>
        <p:grpSpPr>
          <a:xfrm>
            <a:off x="727310" y="5444694"/>
            <a:ext cx="2220900" cy="1141426"/>
            <a:chOff x="608967" y="5456726"/>
            <a:chExt cx="2220900" cy="1141426"/>
          </a:xfrm>
        </p:grpSpPr>
        <p:pic>
          <p:nvPicPr>
            <p:cNvPr id="50" name="図 49">
              <a:extLst>
                <a:ext uri="{FF2B5EF4-FFF2-40B4-BE49-F238E27FC236}">
                  <a16:creationId xmlns:a16="http://schemas.microsoft.com/office/drawing/2014/main" id="{C6154DD8-4C81-1A7C-C051-97E2AC38F4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98"/>
            <a:stretch/>
          </p:blipFill>
          <p:spPr>
            <a:xfrm>
              <a:off x="608967" y="5456726"/>
              <a:ext cx="1797166" cy="1091837"/>
            </a:xfrm>
            <a:prstGeom prst="rect">
              <a:avLst/>
            </a:prstGeom>
            <a:ln w="15875">
              <a:solidFill>
                <a:srgbClr val="005BAD"/>
              </a:solidFill>
            </a:ln>
          </p:spPr>
        </p:pic>
        <p:sp>
          <p:nvSpPr>
            <p:cNvPr id="51" name="楕円 50">
              <a:extLst>
                <a:ext uri="{FF2B5EF4-FFF2-40B4-BE49-F238E27FC236}">
                  <a16:creationId xmlns:a16="http://schemas.microsoft.com/office/drawing/2014/main" id="{48839757-B02E-4715-046D-A42728E30655}"/>
                </a:ext>
              </a:extLst>
            </p:cNvPr>
            <p:cNvSpPr/>
            <p:nvPr userDrawn="1"/>
          </p:nvSpPr>
          <p:spPr bwMode="auto">
            <a:xfrm>
              <a:off x="2111222" y="5879507"/>
              <a:ext cx="718645" cy="718645"/>
            </a:xfrm>
            <a:prstGeom prst="ellipse">
              <a:avLst/>
            </a:prstGeom>
            <a:solidFill>
              <a:srgbClr val="005BAD"/>
            </a:solidFill>
            <a:ln w="22225" cap="flat" cmpd="sng" algn="ctr">
              <a:solidFill>
                <a:srgbClr val="EBFA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a typeface="+mn-ea"/>
              </a:endParaRPr>
            </a:p>
          </p:txBody>
        </p:sp>
        <p:sp>
          <p:nvSpPr>
            <p:cNvPr id="52" name="テキスト ボックス 51">
              <a:extLst>
                <a:ext uri="{FF2B5EF4-FFF2-40B4-BE49-F238E27FC236}">
                  <a16:creationId xmlns:a16="http://schemas.microsoft.com/office/drawing/2014/main" id="{4E886911-018A-F460-89F0-5D42C08B28CB}"/>
                </a:ext>
              </a:extLst>
            </p:cNvPr>
            <p:cNvSpPr txBox="1"/>
            <p:nvPr userDrawn="1"/>
          </p:nvSpPr>
          <p:spPr>
            <a:xfrm>
              <a:off x="2144173" y="5977219"/>
              <a:ext cx="652743" cy="523220"/>
            </a:xfrm>
            <a:prstGeom prst="rect">
              <a:avLst/>
            </a:prstGeom>
            <a:noFill/>
          </p:spPr>
          <p:txBody>
            <a:bodyPr wrap="none" rtlCol="0">
              <a:spAutoFit/>
            </a:bodyPr>
            <a:lstStyle/>
            <a:p>
              <a:r>
                <a:rPr kumimoji="1" lang="ja-JP" altLang="en-US" sz="1400" kern="1200" dirty="0">
                  <a:solidFill>
                    <a:srgbClr val="EBFFFC"/>
                  </a:solidFill>
                  <a:latin typeface="+mn-ea"/>
                  <a:ea typeface="+mn-ea"/>
                  <a:cs typeface="+mn-cs"/>
                </a:rPr>
                <a:t>メタバ</a:t>
              </a:r>
              <a:endParaRPr kumimoji="1" lang="en-US" altLang="ja-JP" sz="1400" kern="1200" dirty="0">
                <a:solidFill>
                  <a:srgbClr val="EBFFFC"/>
                </a:solidFill>
                <a:latin typeface="+mn-ea"/>
                <a:ea typeface="+mn-ea"/>
                <a:cs typeface="+mn-cs"/>
              </a:endParaRPr>
            </a:p>
            <a:p>
              <a:r>
                <a:rPr kumimoji="1" lang="ja-JP" altLang="en-US" sz="1400" kern="1200" dirty="0">
                  <a:solidFill>
                    <a:srgbClr val="EBFFFC"/>
                  </a:solidFill>
                  <a:latin typeface="+mn-ea"/>
                  <a:ea typeface="+mn-ea"/>
                  <a:cs typeface="+mn-cs"/>
                </a:rPr>
                <a:t>タウン</a:t>
              </a:r>
            </a:p>
          </p:txBody>
        </p:sp>
      </p:grpSp>
      <p:sp>
        <p:nvSpPr>
          <p:cNvPr id="54" name="正方形/長方形 53">
            <a:extLst>
              <a:ext uri="{FF2B5EF4-FFF2-40B4-BE49-F238E27FC236}">
                <a16:creationId xmlns:a16="http://schemas.microsoft.com/office/drawing/2014/main" id="{584D2F6C-09FA-2F5A-DE99-79F2ABF555EB}"/>
              </a:ext>
            </a:extLst>
          </p:cNvPr>
          <p:cNvSpPr/>
          <p:nvPr userDrawn="1"/>
        </p:nvSpPr>
        <p:spPr bwMode="auto">
          <a:xfrm>
            <a:off x="3928374" y="1257115"/>
            <a:ext cx="1332646" cy="226871"/>
          </a:xfrm>
          <a:prstGeom prst="rect">
            <a:avLst/>
          </a:prstGeom>
          <a:noFill/>
          <a:ln w="19050" cap="flat" cmpd="sng" algn="ctr">
            <a:solidFill>
              <a:schemeClr val="tx1">
                <a:lumMod val="85000"/>
                <a:lumOff val="15000"/>
              </a:schemeClr>
            </a:solidFill>
            <a:prstDash val="solid"/>
            <a:round/>
            <a:headEnd type="none" w="med" len="med"/>
            <a:tailEnd type="none" w="med" len="med"/>
          </a:ln>
          <a:effectLst/>
        </p:spPr>
        <p:txBody>
          <a:bodyPr vert="horz" wrap="square" lIns="72000" tIns="36000" rIns="72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300" b="0" i="0" u="none" strike="noStrike" cap="none" normalizeH="0" baseline="0" dirty="0">
                <a:ln>
                  <a:noFill/>
                </a:ln>
                <a:effectLst/>
                <a:latin typeface="+mn-ea"/>
                <a:ea typeface="+mn-ea"/>
              </a:rPr>
              <a:t>パターン１</a:t>
            </a:r>
            <a:r>
              <a:rPr kumimoji="1" lang="ja-JP" altLang="en-US" sz="1200" b="0" i="0" u="none" strike="noStrike" cap="none" normalizeH="0" baseline="0" dirty="0">
                <a:ln>
                  <a:noFill/>
                </a:ln>
                <a:effectLst/>
                <a:latin typeface="+mn-ea"/>
                <a:ea typeface="+mn-ea"/>
              </a:rPr>
              <a:t>（参考）</a:t>
            </a:r>
            <a:endParaRPr kumimoji="1" lang="ja-JP" altLang="en-US" sz="1300" b="0" i="0" u="none" strike="noStrike" cap="none" normalizeH="0" baseline="0" dirty="0">
              <a:ln>
                <a:noFill/>
              </a:ln>
              <a:effectLst/>
              <a:latin typeface="+mn-ea"/>
              <a:ea typeface="+mn-ea"/>
            </a:endParaRPr>
          </a:p>
        </p:txBody>
      </p:sp>
      <p:graphicFrame>
        <p:nvGraphicFramePr>
          <p:cNvPr id="2" name="表 1">
            <a:extLst>
              <a:ext uri="{FF2B5EF4-FFF2-40B4-BE49-F238E27FC236}">
                <a16:creationId xmlns:a16="http://schemas.microsoft.com/office/drawing/2014/main" id="{151A3B7C-8F55-7733-585C-64BC50482133}"/>
              </a:ext>
            </a:extLst>
          </p:cNvPr>
          <p:cNvGraphicFramePr>
            <a:graphicFrameLocks noGrp="1"/>
          </p:cNvGraphicFramePr>
          <p:nvPr userDrawn="1">
            <p:extLst>
              <p:ext uri="{D42A27DB-BD31-4B8C-83A1-F6EECF244321}">
                <p14:modId xmlns:p14="http://schemas.microsoft.com/office/powerpoint/2010/main" val="1600181338"/>
              </p:ext>
            </p:extLst>
          </p:nvPr>
        </p:nvGraphicFramePr>
        <p:xfrm>
          <a:off x="5772274" y="1541747"/>
          <a:ext cx="3048083" cy="1742332"/>
        </p:xfrm>
        <a:graphic>
          <a:graphicData uri="http://schemas.openxmlformats.org/drawingml/2006/table">
            <a:tbl>
              <a:tblPr firstRow="1" bandRow="1">
                <a:effectLst/>
                <a:tableStyleId>{775DCB02-9BB8-47FD-8907-85C794F793BA}</a:tableStyleId>
              </a:tblPr>
              <a:tblGrid>
                <a:gridCol w="506778">
                  <a:extLst>
                    <a:ext uri="{9D8B030D-6E8A-4147-A177-3AD203B41FA5}">
                      <a16:colId xmlns:a16="http://schemas.microsoft.com/office/drawing/2014/main" val="869972413"/>
                    </a:ext>
                  </a:extLst>
                </a:gridCol>
                <a:gridCol w="482691">
                  <a:extLst>
                    <a:ext uri="{9D8B030D-6E8A-4147-A177-3AD203B41FA5}">
                      <a16:colId xmlns:a16="http://schemas.microsoft.com/office/drawing/2014/main" val="817503841"/>
                    </a:ext>
                  </a:extLst>
                </a:gridCol>
                <a:gridCol w="654248">
                  <a:extLst>
                    <a:ext uri="{9D8B030D-6E8A-4147-A177-3AD203B41FA5}">
                      <a16:colId xmlns:a16="http://schemas.microsoft.com/office/drawing/2014/main" val="1686783455"/>
                    </a:ext>
                  </a:extLst>
                </a:gridCol>
                <a:gridCol w="687387">
                  <a:extLst>
                    <a:ext uri="{9D8B030D-6E8A-4147-A177-3AD203B41FA5}">
                      <a16:colId xmlns:a16="http://schemas.microsoft.com/office/drawing/2014/main" val="4080317083"/>
                    </a:ext>
                  </a:extLst>
                </a:gridCol>
                <a:gridCol w="716979">
                  <a:extLst>
                    <a:ext uri="{9D8B030D-6E8A-4147-A177-3AD203B41FA5}">
                      <a16:colId xmlns:a16="http://schemas.microsoft.com/office/drawing/2014/main" val="659529276"/>
                    </a:ext>
                  </a:extLst>
                </a:gridCol>
              </a:tblGrid>
              <a:tr h="361732">
                <a:tc>
                  <a:txBody>
                    <a:bodyPr/>
                    <a:lstStyle/>
                    <a:p>
                      <a:pPr algn="ctr"/>
                      <a:endParaRPr kumimoji="1" lang="ja-JP" altLang="en-US" sz="900" b="0" dirty="0">
                        <a:solidFill>
                          <a:schemeClr val="bg1"/>
                        </a:solidFill>
                        <a:effectLst/>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r>
                        <a:rPr kumimoji="1" lang="ja-JP" altLang="en-US" sz="900" b="1" dirty="0">
                          <a:solidFill>
                            <a:schemeClr val="bg1"/>
                          </a:solidFill>
                          <a:effectLst/>
                        </a:rPr>
                        <a:t>家族</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kumimoji="1" lang="ja-JP" altLang="en-US" sz="900" dirty="0">
                          <a:effectLst/>
                        </a:rPr>
                        <a:t>所得金額</a:t>
                      </a:r>
                      <a:endParaRPr kumimoji="1" lang="ja-JP" altLang="en-US" sz="700" b="0" kern="1200" dirty="0">
                        <a:solidFill>
                          <a:schemeClr val="bg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kumimoji="1" lang="ja-JP" altLang="en-US" sz="900" dirty="0">
                          <a:effectLst/>
                        </a:rPr>
                        <a:t>使用回数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kumimoji="1" lang="ja-JP" altLang="en-US" sz="900" dirty="0">
                          <a:effectLst/>
                        </a:rPr>
                        <a:t>負担金額</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2135456254"/>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Ａ家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0521073"/>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Ｂ家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96817260"/>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Ｃ家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85846679"/>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Ｄ家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8042463"/>
                  </a:ext>
                </a:extLst>
              </a:tr>
              <a:tr h="0">
                <a:tc gridSpan="4">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合計</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dirty="0"/>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400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2522239"/>
                  </a:ext>
                </a:extLst>
              </a:tr>
            </a:tbl>
          </a:graphicData>
        </a:graphic>
      </p:graphicFrame>
    </p:spTree>
    <p:extLst>
      <p:ext uri="{BB962C8B-B14F-4D97-AF65-F5344CB8AC3E}">
        <p14:creationId xmlns:p14="http://schemas.microsoft.com/office/powerpoint/2010/main" val="3251638026"/>
      </p:ext>
    </p:extLst>
  </p:cSld>
  <p:clrMapOvr>
    <a:masterClrMapping/>
  </p:clrMapOvr>
  <p:extLst>
    <p:ext uri="{DCECCB84-F9BA-43D5-87BE-67443E8EF086}">
      <p15:sldGuideLst xmlns:p15="http://schemas.microsoft.com/office/powerpoint/2012/main">
        <p15:guide id="4" orient="horz" pos="4224">
          <p15:clr>
            <a:srgbClr val="FBAE40"/>
          </p15:clr>
        </p15:guide>
        <p15:guide id="5" pos="5760">
          <p15:clr>
            <a:srgbClr val="FBAE40"/>
          </p15:clr>
        </p15:guide>
        <p15:guide id="9" orient="horz">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白紙">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CD411C34-C508-20E5-335D-D87BDB805E0C}"/>
              </a:ext>
            </a:extLst>
          </p:cNvPr>
          <p:cNvSpPr/>
          <p:nvPr userDrawn="1"/>
        </p:nvSpPr>
        <p:spPr bwMode="auto">
          <a:xfrm>
            <a:off x="5772274" y="1541748"/>
            <a:ext cx="3047876" cy="18776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91440" tIns="90000" rIns="91440" bIns="45720" numCol="1" rtlCol="0" anchor="t"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endParaRPr kumimoji="1" lang="ja-JP" altLang="en-US" sz="1100" kern="1200" dirty="0">
              <a:solidFill>
                <a:schemeClr val="tx1"/>
              </a:solidFill>
              <a:latin typeface="+mn-ea"/>
              <a:ea typeface="+mn-ea"/>
              <a:cs typeface="+mn-cs"/>
            </a:endParaRPr>
          </a:p>
        </p:txBody>
      </p:sp>
      <p:sp>
        <p:nvSpPr>
          <p:cNvPr id="6" name="正方形/長方形 5">
            <a:extLst>
              <a:ext uri="{FF2B5EF4-FFF2-40B4-BE49-F238E27FC236}">
                <a16:creationId xmlns:a16="http://schemas.microsoft.com/office/drawing/2014/main" id="{E85256BC-6200-EBDC-5473-473F5F1DD958}"/>
              </a:ext>
            </a:extLst>
          </p:cNvPr>
          <p:cNvSpPr/>
          <p:nvPr userDrawn="1"/>
        </p:nvSpPr>
        <p:spPr bwMode="auto">
          <a:xfrm>
            <a:off x="-1" y="705417"/>
            <a:ext cx="9144001" cy="58673"/>
          </a:xfrm>
          <a:prstGeom prst="rect">
            <a:avLst/>
          </a:prstGeom>
          <a:solidFill>
            <a:srgbClr val="005BAD"/>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dirty="0">
              <a:ln>
                <a:noFill/>
              </a:ln>
              <a:solidFill>
                <a:srgbClr val="000000"/>
              </a:solidFill>
              <a:effectLst/>
              <a:uLnTx/>
              <a:uFillTx/>
              <a:latin typeface="+mn-ea"/>
              <a:ea typeface="+mn-ea"/>
              <a:cs typeface="+mn-cs"/>
            </a:endParaRPr>
          </a:p>
        </p:txBody>
      </p:sp>
      <p:sp>
        <p:nvSpPr>
          <p:cNvPr id="4" name="スライド番号プレースホルダー 3">
            <a:extLst>
              <a:ext uri="{FF2B5EF4-FFF2-40B4-BE49-F238E27FC236}">
                <a16:creationId xmlns:a16="http://schemas.microsoft.com/office/drawing/2014/main" id="{A1170B6F-62EF-45E6-90A2-A04CCA34EECB}"/>
              </a:ext>
            </a:extLst>
          </p:cNvPr>
          <p:cNvSpPr>
            <a:spLocks noGrp="1"/>
          </p:cNvSpPr>
          <p:nvPr>
            <p:ph type="sldNum" sz="quarter" idx="12"/>
          </p:nvPr>
        </p:nvSpPr>
        <p:spPr>
          <a:xfrm>
            <a:off x="8769893" y="6443281"/>
            <a:ext cx="374107" cy="298426"/>
          </a:xfrm>
          <a:prstGeom prst="rect">
            <a:avLst/>
          </a:prstGeom>
        </p:spPr>
        <p:txBody>
          <a:bodyPr wrap="none" anchor="ctr" anchorCtr="0"/>
          <a:lstStyle>
            <a:lvl1pPr algn="ctr">
              <a:defRPr sz="1200" b="1">
                <a:latin typeface="Arial" panose="020B0604020202020204" pitchFamily="34" charset="0"/>
                <a:ea typeface="HGP創英角ｺﾞｼｯｸUB" panose="020B0900000000000000" pitchFamily="50" charset="-128"/>
                <a:cs typeface="Arial" panose="020B0604020202020204" pitchFamily="34" charset="0"/>
              </a:defRPr>
            </a:lvl1pPr>
          </a:lstStyle>
          <a:p>
            <a:pPr>
              <a:defRPr/>
            </a:pPr>
            <a:fld id="{40E3B949-1179-4387-B307-F356BE6486A4}" type="slidenum">
              <a:rPr lang="en-US" altLang="ja-JP" smtClean="0"/>
              <a:pPr>
                <a:defRPr/>
              </a:pPr>
              <a:t>‹#›</a:t>
            </a:fld>
            <a:endParaRPr lang="en-US" altLang="ja-JP" dirty="0"/>
          </a:p>
        </p:txBody>
      </p:sp>
      <p:sp>
        <p:nvSpPr>
          <p:cNvPr id="9" name="正方形/長方形 8">
            <a:extLst>
              <a:ext uri="{FF2B5EF4-FFF2-40B4-BE49-F238E27FC236}">
                <a16:creationId xmlns:a16="http://schemas.microsoft.com/office/drawing/2014/main" id="{1AF0A3EF-5E57-F941-0BFF-1E4FB21C4A0D}"/>
              </a:ext>
            </a:extLst>
          </p:cNvPr>
          <p:cNvSpPr/>
          <p:nvPr userDrawn="1"/>
        </p:nvSpPr>
        <p:spPr bwMode="auto">
          <a:xfrm>
            <a:off x="323851" y="1257115"/>
            <a:ext cx="831439" cy="226871"/>
          </a:xfrm>
          <a:prstGeom prst="rect">
            <a:avLst/>
          </a:prstGeom>
          <a:noFill/>
          <a:ln w="19050" cap="flat" cmpd="sng" algn="ctr">
            <a:solidFill>
              <a:schemeClr val="tx1">
                <a:lumMod val="85000"/>
                <a:lumOff val="15000"/>
              </a:schemeClr>
            </a:solidFill>
            <a:prstDash val="solid"/>
            <a:round/>
            <a:headEnd type="none" w="med" len="med"/>
            <a:tailEnd type="none" w="med" len="med"/>
          </a:ln>
          <a:effectLst/>
        </p:spPr>
        <p:txBody>
          <a:bodyPr vert="horz" wrap="square" lIns="72000" tIns="36000" rIns="72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300" b="0" i="0" u="none" strike="noStrike" cap="none" normalizeH="0" baseline="0" dirty="0">
                <a:ln>
                  <a:noFill/>
                </a:ln>
                <a:effectLst/>
                <a:latin typeface="+mn-ea"/>
                <a:ea typeface="+mn-ea"/>
              </a:rPr>
              <a:t>前提条件</a:t>
            </a:r>
          </a:p>
        </p:txBody>
      </p:sp>
      <p:sp>
        <p:nvSpPr>
          <p:cNvPr id="10" name="正方形/長方形 9">
            <a:extLst>
              <a:ext uri="{FF2B5EF4-FFF2-40B4-BE49-F238E27FC236}">
                <a16:creationId xmlns:a16="http://schemas.microsoft.com/office/drawing/2014/main" id="{5FC5F758-8BE0-9B7E-6837-818F7F95F160}"/>
              </a:ext>
            </a:extLst>
          </p:cNvPr>
          <p:cNvSpPr/>
          <p:nvPr userDrawn="1"/>
        </p:nvSpPr>
        <p:spPr bwMode="auto">
          <a:xfrm>
            <a:off x="323852" y="3614858"/>
            <a:ext cx="2829658" cy="226800"/>
          </a:xfrm>
          <a:prstGeom prst="rect">
            <a:avLst/>
          </a:prstGeom>
          <a:noFill/>
          <a:ln w="19050" cap="flat" cmpd="sng" algn="ctr">
            <a:solidFill>
              <a:srgbClr val="005BAD"/>
            </a:solidFill>
            <a:prstDash val="solid"/>
            <a:round/>
            <a:headEnd type="none" w="med" len="med"/>
            <a:tailEnd type="none" w="med" len="med"/>
          </a:ln>
          <a:effectLst/>
        </p:spPr>
        <p:txBody>
          <a:bodyPr vert="horz" wrap="square" lIns="72000" tIns="36000" rIns="72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300" b="0" i="0" u="none" strike="noStrike" cap="none" normalizeH="0" baseline="0" dirty="0">
                <a:ln>
                  <a:noFill/>
                </a:ln>
                <a:solidFill>
                  <a:srgbClr val="005BAD"/>
                </a:solidFill>
                <a:effectLst/>
                <a:latin typeface="+mn-ea"/>
                <a:ea typeface="+mn-ea"/>
              </a:rPr>
              <a:t>討議</a:t>
            </a:r>
            <a:r>
              <a:rPr kumimoji="1" lang="ja-JP" altLang="en-US" sz="1300" b="0" i="0" u="none" strike="noStrike" cap="none" normalizeH="0" baseline="0" dirty="0">
                <a:ln>
                  <a:noFill/>
                </a:ln>
                <a:effectLst/>
                <a:latin typeface="+mn-ea"/>
                <a:ea typeface="+mn-ea"/>
              </a:rPr>
              <a:t>　パターン３　</a:t>
            </a:r>
            <a:r>
              <a:rPr kumimoji="1" lang="en-US" altLang="ja-JP" sz="1300" b="0" i="0" u="none" strike="noStrike" cap="none" normalizeH="0" baseline="0" dirty="0">
                <a:ln>
                  <a:noFill/>
                </a:ln>
                <a:effectLst/>
                <a:latin typeface="+mn-ea"/>
                <a:ea typeface="+mn-ea"/>
              </a:rPr>
              <a:t>※</a:t>
            </a:r>
            <a:r>
              <a:rPr kumimoji="1" lang="ja-JP" altLang="en-US" sz="1300" b="0" i="0" u="none" strike="noStrike" cap="none" normalizeH="0" baseline="0" dirty="0">
                <a:ln>
                  <a:noFill/>
                </a:ln>
                <a:effectLst/>
                <a:latin typeface="+mn-ea"/>
                <a:ea typeface="+mn-ea"/>
              </a:rPr>
              <a:t>グループ発表あり</a:t>
            </a:r>
          </a:p>
        </p:txBody>
      </p:sp>
      <p:sp>
        <p:nvSpPr>
          <p:cNvPr id="7" name="正方形/長方形 6">
            <a:extLst>
              <a:ext uri="{FF2B5EF4-FFF2-40B4-BE49-F238E27FC236}">
                <a16:creationId xmlns:a16="http://schemas.microsoft.com/office/drawing/2014/main" id="{66D8D3E2-48D8-A0F2-30BA-B99C1C3F5806}"/>
              </a:ext>
            </a:extLst>
          </p:cNvPr>
          <p:cNvSpPr/>
          <p:nvPr userDrawn="1"/>
        </p:nvSpPr>
        <p:spPr bwMode="auto">
          <a:xfrm>
            <a:off x="324417" y="1541748"/>
            <a:ext cx="3455491" cy="18776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みなさんはメタバタウンの住人です。</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メタバタウンには家が４軒あり、町の真ん中を町が管理する川が流れています。</a:t>
            </a: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行き来には渡し船を使っていますが、</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雨で増水すると運航できず不便でした。</a:t>
            </a: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今回、</a:t>
            </a:r>
            <a:r>
              <a:rPr kumimoji="1" lang="ja-JP" altLang="en-US" sz="1100" kern="1200" dirty="0">
                <a:solidFill>
                  <a:srgbClr val="C00000"/>
                </a:solidFill>
                <a:latin typeface="+mn-ea"/>
                <a:ea typeface="+mn-ea"/>
                <a:cs typeface="+mn-cs"/>
              </a:rPr>
              <a:t> メタバタウンの全ての住人の希望 </a:t>
            </a:r>
            <a:r>
              <a:rPr kumimoji="1" lang="ja-JP" altLang="en-US" sz="1100" kern="1200" dirty="0">
                <a:solidFill>
                  <a:schemeClr val="tx1"/>
                </a:solidFill>
                <a:latin typeface="+mn-ea"/>
                <a:ea typeface="+mn-ea"/>
                <a:cs typeface="+mn-cs"/>
              </a:rPr>
              <a:t>により</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橋を建設することになりました。</a:t>
            </a: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橋の建設費用は</a:t>
            </a:r>
            <a:r>
              <a:rPr kumimoji="1" lang="en-US" altLang="ja-JP" sz="1100" kern="1200" dirty="0">
                <a:solidFill>
                  <a:schemeClr val="tx1"/>
                </a:solidFill>
                <a:latin typeface="+mn-ea"/>
                <a:ea typeface="+mn-ea"/>
                <a:cs typeface="+mn-cs"/>
              </a:rPr>
              <a:t>400</a:t>
            </a:r>
            <a:r>
              <a:rPr kumimoji="1" lang="ja-JP" altLang="en-US" sz="1100" kern="1200" dirty="0">
                <a:solidFill>
                  <a:schemeClr val="tx1"/>
                </a:solidFill>
                <a:latin typeface="+mn-ea"/>
                <a:ea typeface="+mn-ea"/>
                <a:cs typeface="+mn-cs"/>
              </a:rPr>
              <a:t>万円です。</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どのように負担すればいいと思いますか。</a:t>
            </a:r>
          </a:p>
        </p:txBody>
      </p:sp>
      <p:sp>
        <p:nvSpPr>
          <p:cNvPr id="11" name="正方形/長方形 10">
            <a:extLst>
              <a:ext uri="{FF2B5EF4-FFF2-40B4-BE49-F238E27FC236}">
                <a16:creationId xmlns:a16="http://schemas.microsoft.com/office/drawing/2014/main" id="{28AF1350-8E12-4B20-8DDD-CC0234552D7B}"/>
              </a:ext>
            </a:extLst>
          </p:cNvPr>
          <p:cNvSpPr/>
          <p:nvPr userDrawn="1"/>
        </p:nvSpPr>
        <p:spPr bwMode="auto">
          <a:xfrm>
            <a:off x="811530" y="2583495"/>
            <a:ext cx="2000250" cy="177756"/>
          </a:xfrm>
          <a:prstGeom prst="rect">
            <a:avLst/>
          </a:prstGeom>
          <a:noFill/>
          <a:ln w="127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a typeface="+mn-ea"/>
            </a:endParaRPr>
          </a:p>
        </p:txBody>
      </p:sp>
      <p:sp>
        <p:nvSpPr>
          <p:cNvPr id="16" name="正方形/長方形 15">
            <a:extLst>
              <a:ext uri="{FF2B5EF4-FFF2-40B4-BE49-F238E27FC236}">
                <a16:creationId xmlns:a16="http://schemas.microsoft.com/office/drawing/2014/main" id="{FD842687-0D0E-A5AD-ACCD-D81186D29464}"/>
              </a:ext>
            </a:extLst>
          </p:cNvPr>
          <p:cNvSpPr>
            <a:spLocks noGrp="1" noRot="1" noMove="1" noResize="1" noEditPoints="1" noAdjustHandles="1" noChangeArrowheads="1" noChangeShapeType="1"/>
          </p:cNvSpPr>
          <p:nvPr userDrawn="1"/>
        </p:nvSpPr>
        <p:spPr bwMode="auto">
          <a:xfrm>
            <a:off x="324417" y="3888724"/>
            <a:ext cx="8495733" cy="2831493"/>
          </a:xfrm>
          <a:prstGeom prst="rect">
            <a:avLst/>
          </a:prstGeom>
          <a:solidFill>
            <a:srgbClr val="EBFAFF"/>
          </a:solid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endParaRPr kumimoji="1" lang="ja-JP" altLang="en-US" sz="1100" kern="1200" dirty="0">
              <a:solidFill>
                <a:schemeClr val="tx1"/>
              </a:solidFill>
              <a:latin typeface="+mn-ea"/>
              <a:ea typeface="+mn-ea"/>
              <a:cs typeface="+mn-cs"/>
            </a:endParaRPr>
          </a:p>
        </p:txBody>
      </p:sp>
      <p:sp>
        <p:nvSpPr>
          <p:cNvPr id="19" name="正方形/長方形 18">
            <a:extLst>
              <a:ext uri="{FF2B5EF4-FFF2-40B4-BE49-F238E27FC236}">
                <a16:creationId xmlns:a16="http://schemas.microsoft.com/office/drawing/2014/main" id="{EEB2D6A2-4F48-66F8-0FD2-FA266D30EC64}"/>
              </a:ext>
            </a:extLst>
          </p:cNvPr>
          <p:cNvSpPr/>
          <p:nvPr userDrawn="1"/>
        </p:nvSpPr>
        <p:spPr bwMode="auto">
          <a:xfrm>
            <a:off x="3928374" y="1541748"/>
            <a:ext cx="1843900" cy="18776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91440" tIns="90000" rIns="91440" bIns="45720" numCol="1" rtlCol="0" anchor="t"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100" kern="1200" dirty="0">
                <a:solidFill>
                  <a:schemeClr val="tx1"/>
                </a:solidFill>
                <a:latin typeface="+mn-ea"/>
                <a:ea typeface="+mn-ea"/>
                <a:cs typeface="+mn-cs"/>
              </a:rPr>
              <a:t>各家の家族構成・所得金額・使用回数が同じ場合</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endParaRPr kumimoji="1" lang="en-US" altLang="ja-JP" sz="1100" kern="1200" dirty="0">
              <a:solidFill>
                <a:schemeClr val="tx1"/>
              </a:solidFill>
              <a:latin typeface="+mn-ea"/>
              <a:ea typeface="+mn-ea"/>
              <a:cs typeface="+mn-cs"/>
            </a:endParaRPr>
          </a:p>
          <a:p>
            <a:pPr marL="171450" marR="0" indent="-171450" algn="l" defTabSz="914400" rtl="0" eaLnBrk="0" fontAlgn="base" latinLnBrk="0" hangingPunct="0">
              <a:lnSpc>
                <a:spcPct val="114000"/>
              </a:lnSpc>
              <a:spcBef>
                <a:spcPct val="0"/>
              </a:spcBef>
              <a:spcAft>
                <a:spcPct val="0"/>
              </a:spcAft>
              <a:buClrTx/>
              <a:buSzTx/>
              <a:buFont typeface="Wingdings" panose="05000000000000000000" pitchFamily="2" charset="2"/>
              <a:buChar char="l"/>
              <a:tabLst/>
            </a:pPr>
            <a:r>
              <a:rPr kumimoji="1" lang="ja-JP" altLang="en-US" sz="1100" b="1" kern="1200" dirty="0">
                <a:solidFill>
                  <a:schemeClr val="tx1"/>
                </a:solidFill>
                <a:latin typeface="+mn-ea"/>
                <a:ea typeface="+mn-ea"/>
                <a:cs typeface="+mn-cs"/>
              </a:rPr>
              <a:t>ヒント</a:t>
            </a:r>
            <a:endParaRPr kumimoji="1" lang="en-US" altLang="ja-JP" sz="1100" b="1"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1100" kern="1200" dirty="0">
                <a:solidFill>
                  <a:schemeClr val="tx1"/>
                </a:solidFill>
                <a:latin typeface="+mn-ea"/>
                <a:ea typeface="+mn-ea"/>
                <a:cs typeface="+mn-cs"/>
              </a:rPr>
              <a:t>    ４軒とも同じ条件だから、</a:t>
            </a:r>
            <a:endParaRPr kumimoji="1" lang="en-US" altLang="ja-JP" sz="11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1100" kern="1200" dirty="0">
                <a:solidFill>
                  <a:schemeClr val="tx1"/>
                </a:solidFill>
                <a:latin typeface="+mn-ea"/>
                <a:ea typeface="+mn-ea"/>
                <a:cs typeface="+mn-cs"/>
              </a:rPr>
              <a:t>    </a:t>
            </a:r>
            <a:r>
              <a:rPr kumimoji="1" lang="ja-JP" altLang="en-US" sz="1100" kern="1200" dirty="0">
                <a:solidFill>
                  <a:schemeClr val="tx1"/>
                </a:solidFill>
                <a:latin typeface="+mn-ea"/>
                <a:ea typeface="+mn-ea"/>
                <a:cs typeface="+mn-cs"/>
              </a:rPr>
              <a:t>公平に負担すると</a:t>
            </a:r>
            <a:r>
              <a:rPr kumimoji="1" lang="en-US" altLang="ja-JP" sz="1100" kern="1200" dirty="0">
                <a:solidFill>
                  <a:schemeClr val="tx1"/>
                </a:solidFill>
                <a:latin typeface="+mn-ea"/>
                <a:ea typeface="+mn-ea"/>
                <a:cs typeface="+mn-cs"/>
              </a:rPr>
              <a:t>…</a:t>
            </a:r>
            <a:endParaRPr kumimoji="1" lang="ja-JP" altLang="en-US" sz="1100" kern="1200" dirty="0">
              <a:solidFill>
                <a:schemeClr val="tx1"/>
              </a:solidFill>
              <a:latin typeface="+mn-ea"/>
              <a:ea typeface="+mn-ea"/>
              <a:cs typeface="+mn-cs"/>
            </a:endParaRPr>
          </a:p>
        </p:txBody>
      </p:sp>
      <p:graphicFrame>
        <p:nvGraphicFramePr>
          <p:cNvPr id="13" name="表 12">
            <a:extLst>
              <a:ext uri="{FF2B5EF4-FFF2-40B4-BE49-F238E27FC236}">
                <a16:creationId xmlns:a16="http://schemas.microsoft.com/office/drawing/2014/main" id="{658EDF74-866D-FAC0-246F-6CEEBA622E9A}"/>
              </a:ext>
            </a:extLst>
          </p:cNvPr>
          <p:cNvGraphicFramePr>
            <a:graphicFrameLocks noGrp="1"/>
          </p:cNvGraphicFramePr>
          <p:nvPr userDrawn="1">
            <p:extLst>
              <p:ext uri="{D42A27DB-BD31-4B8C-83A1-F6EECF244321}">
                <p14:modId xmlns:p14="http://schemas.microsoft.com/office/powerpoint/2010/main" val="2377354115"/>
              </p:ext>
            </p:extLst>
          </p:nvPr>
        </p:nvGraphicFramePr>
        <p:xfrm>
          <a:off x="3009451" y="3900331"/>
          <a:ext cx="3877259" cy="2822410"/>
        </p:xfrm>
        <a:graphic>
          <a:graphicData uri="http://schemas.openxmlformats.org/drawingml/2006/table">
            <a:tbl>
              <a:tblPr firstRow="1" bandRow="1">
                <a:effectLst/>
                <a:tableStyleId>{775DCB02-9BB8-47FD-8907-85C794F793BA}</a:tableStyleId>
              </a:tblPr>
              <a:tblGrid>
                <a:gridCol w="487756">
                  <a:extLst>
                    <a:ext uri="{9D8B030D-6E8A-4147-A177-3AD203B41FA5}">
                      <a16:colId xmlns:a16="http://schemas.microsoft.com/office/drawing/2014/main" val="869972413"/>
                    </a:ext>
                  </a:extLst>
                </a:gridCol>
                <a:gridCol w="487756">
                  <a:extLst>
                    <a:ext uri="{9D8B030D-6E8A-4147-A177-3AD203B41FA5}">
                      <a16:colId xmlns:a16="http://schemas.microsoft.com/office/drawing/2014/main" val="817503841"/>
                    </a:ext>
                  </a:extLst>
                </a:gridCol>
                <a:gridCol w="826634">
                  <a:extLst>
                    <a:ext uri="{9D8B030D-6E8A-4147-A177-3AD203B41FA5}">
                      <a16:colId xmlns:a16="http://schemas.microsoft.com/office/drawing/2014/main" val="1686783455"/>
                    </a:ext>
                  </a:extLst>
                </a:gridCol>
                <a:gridCol w="826634">
                  <a:extLst>
                    <a:ext uri="{9D8B030D-6E8A-4147-A177-3AD203B41FA5}">
                      <a16:colId xmlns:a16="http://schemas.microsoft.com/office/drawing/2014/main" val="4080317083"/>
                    </a:ext>
                  </a:extLst>
                </a:gridCol>
                <a:gridCol w="1248479">
                  <a:extLst>
                    <a:ext uri="{9D8B030D-6E8A-4147-A177-3AD203B41FA5}">
                      <a16:colId xmlns:a16="http://schemas.microsoft.com/office/drawing/2014/main" val="659529276"/>
                    </a:ext>
                  </a:extLst>
                </a:gridCol>
              </a:tblGrid>
              <a:tr h="482220">
                <a:tc>
                  <a:txBody>
                    <a:bodyPr/>
                    <a:lstStyle/>
                    <a:p>
                      <a:pPr algn="ctr"/>
                      <a:endParaRPr kumimoji="1" lang="ja-JP" altLang="en-US" sz="1050" b="0" dirty="0">
                        <a:solidFill>
                          <a:schemeClr val="bg1"/>
                        </a:solidFill>
                        <a:effectLst/>
                      </a:endParaRPr>
                    </a:p>
                  </a:txBody>
                  <a:tcPr anchor="ctr">
                    <a:lnL w="12700" cap="flat" cmpd="sng" algn="ctr">
                      <a:solidFill>
                        <a:schemeClr val="bg1"/>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AFF"/>
                    </a:solidFill>
                  </a:tcPr>
                </a:tc>
                <a:tc>
                  <a:txBody>
                    <a:bodyPr/>
                    <a:lstStyle/>
                    <a:p>
                      <a:pPr algn="ctr"/>
                      <a:r>
                        <a:rPr kumimoji="1" lang="ja-JP" altLang="en-US" sz="1050" b="1" dirty="0">
                          <a:solidFill>
                            <a:schemeClr val="bg1"/>
                          </a:solidFill>
                          <a:effectLst/>
                        </a:rPr>
                        <a:t>家族</a:t>
                      </a:r>
                    </a:p>
                  </a:txBody>
                  <a:tcPr anchor="ctr">
                    <a:lnL w="12700" cap="flat" cmpd="sng" algn="ctr">
                      <a:solidFill>
                        <a:srgbClr val="005BA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tc>
                  <a:txBody>
                    <a:bodyPr/>
                    <a:lstStyle/>
                    <a:p>
                      <a:pPr algn="ctr"/>
                      <a:r>
                        <a:rPr kumimoji="1" lang="ja-JP" altLang="en-US" sz="1050" b="1" dirty="0">
                          <a:effectLst/>
                        </a:rPr>
                        <a:t>所得金額</a:t>
                      </a:r>
                      <a:endParaRPr kumimoji="1" lang="ja-JP" altLang="en-US" sz="900" b="1" kern="1200" dirty="0">
                        <a:solidFill>
                          <a:schemeClr val="bg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tc>
                  <a:txBody>
                    <a:bodyPr/>
                    <a:lstStyle/>
                    <a:p>
                      <a:pPr algn="ctr"/>
                      <a:r>
                        <a:rPr kumimoji="1" lang="ja-JP" altLang="en-US" sz="1050" b="1" dirty="0">
                          <a:effectLst/>
                        </a:rPr>
                        <a:t>使用回数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tc>
                  <a:txBody>
                    <a:bodyPr/>
                    <a:lstStyle/>
                    <a:p>
                      <a:pPr algn="ctr"/>
                      <a:r>
                        <a:rPr kumimoji="1" lang="ja-JP" altLang="en-US" sz="1050" b="1" dirty="0">
                          <a:effectLst/>
                        </a:rPr>
                        <a:t>負担金額</a:t>
                      </a:r>
                    </a:p>
                  </a:txBody>
                  <a:tcPr anchor="ctr">
                    <a:lnL w="12700" cap="flat" cmpd="sng" algn="ctr">
                      <a:solidFill>
                        <a:schemeClr val="bg1"/>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005BAD"/>
                    </a:solidFill>
                  </a:tcPr>
                </a:tc>
                <a:extLst>
                  <a:ext uri="{0D108BD9-81ED-4DB2-BD59-A6C34878D82A}">
                    <a16:rowId xmlns:a16="http://schemas.microsoft.com/office/drawing/2014/main" val="2135456254"/>
                  </a:ext>
                </a:extLst>
              </a:tr>
              <a:tr h="468038">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Ａ家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000" b="1" dirty="0">
                          <a:effectLst/>
                          <a:latin typeface="HGPｺﾞｼｯｸM" panose="020B0600000000000000" pitchFamily="50" charset="-128"/>
                          <a:ea typeface="HGPｺﾞｼｯｸM" panose="020B0600000000000000" pitchFamily="50" charset="-128"/>
                        </a:rPr>
                        <a:t>1,000</a:t>
                      </a: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月</a:t>
                      </a:r>
                      <a:r>
                        <a:rPr kumimoji="1" lang="en-US" altLang="ja-JP" sz="1000" b="1" dirty="0">
                          <a:effectLst/>
                          <a:latin typeface="HGPｺﾞｼｯｸM" panose="020B0600000000000000" pitchFamily="50" charset="-128"/>
                          <a:ea typeface="HGPｺﾞｼｯｸM" panose="020B0600000000000000" pitchFamily="50" charset="-128"/>
                        </a:rPr>
                        <a:t>0</a:t>
                      </a:r>
                      <a:r>
                        <a:rPr kumimoji="1" lang="ja-JP" altLang="en-US" sz="10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240521073"/>
                  </a:ext>
                </a:extLst>
              </a:tr>
              <a:tr h="468038">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Ｂ家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000" b="1" dirty="0">
                          <a:effectLst/>
                          <a:latin typeface="HGPｺﾞｼｯｸM" panose="020B0600000000000000" pitchFamily="50" charset="-128"/>
                          <a:ea typeface="HGPｺﾞｼｯｸM" panose="020B0600000000000000" pitchFamily="50" charset="-128"/>
                        </a:rPr>
                        <a:t>600</a:t>
                      </a: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月</a:t>
                      </a:r>
                      <a:r>
                        <a:rPr kumimoji="1" lang="en-US" altLang="ja-JP" sz="1000" b="1" dirty="0">
                          <a:effectLst/>
                          <a:latin typeface="HGPｺﾞｼｯｸM" panose="020B0600000000000000" pitchFamily="50" charset="-128"/>
                          <a:ea typeface="HGPｺﾞｼｯｸM" panose="020B0600000000000000" pitchFamily="50" charset="-128"/>
                        </a:rPr>
                        <a:t>10</a:t>
                      </a:r>
                      <a:r>
                        <a:rPr kumimoji="1" lang="ja-JP" altLang="en-US" sz="10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1196817260"/>
                  </a:ext>
                </a:extLst>
              </a:tr>
              <a:tr h="468038">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Ｃ家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000" b="1" dirty="0">
                          <a:effectLst/>
                          <a:latin typeface="HGPｺﾞｼｯｸM" panose="020B0600000000000000" pitchFamily="50" charset="-128"/>
                          <a:ea typeface="HGPｺﾞｼｯｸM" panose="020B0600000000000000" pitchFamily="50" charset="-128"/>
                        </a:rPr>
                        <a:t>300</a:t>
                      </a: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月</a:t>
                      </a:r>
                      <a:r>
                        <a:rPr kumimoji="1" lang="en-US" altLang="ja-JP" sz="1000" b="1" dirty="0">
                          <a:effectLst/>
                          <a:latin typeface="HGPｺﾞｼｯｸM" panose="020B0600000000000000" pitchFamily="50" charset="-128"/>
                          <a:ea typeface="HGPｺﾞｼｯｸM" panose="020B0600000000000000" pitchFamily="50" charset="-128"/>
                        </a:rPr>
                        <a:t>10</a:t>
                      </a:r>
                      <a:r>
                        <a:rPr kumimoji="1" lang="ja-JP" altLang="en-US" sz="10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585846679"/>
                  </a:ext>
                </a:extLst>
              </a:tr>
              <a:tr h="468038">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Ｄ家</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４人</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en-US" altLang="ja-JP" sz="1000" b="1" dirty="0">
                          <a:effectLst/>
                          <a:latin typeface="HGPｺﾞｼｯｸM" panose="020B0600000000000000" pitchFamily="50" charset="-128"/>
                          <a:ea typeface="HGPｺﾞｼｯｸM" panose="020B0600000000000000" pitchFamily="50" charset="-128"/>
                        </a:rPr>
                        <a:t>100</a:t>
                      </a: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月</a:t>
                      </a:r>
                      <a:r>
                        <a:rPr kumimoji="1" lang="en-US" altLang="ja-JP" sz="1000" b="1" dirty="0">
                          <a:effectLst/>
                          <a:latin typeface="HGPｺﾞｼｯｸM" panose="020B0600000000000000" pitchFamily="50" charset="-128"/>
                          <a:ea typeface="HGPｺﾞｼｯｸM" panose="020B0600000000000000" pitchFamily="50" charset="-128"/>
                        </a:rPr>
                        <a:t>20</a:t>
                      </a:r>
                      <a:r>
                        <a:rPr kumimoji="1" lang="ja-JP" altLang="en-US" sz="1000" b="1" dirty="0">
                          <a:effectLst/>
                          <a:latin typeface="HGPｺﾞｼｯｸM" panose="020B0600000000000000" pitchFamily="50" charset="-128"/>
                          <a:ea typeface="HGPｺﾞｼｯｸM" panose="020B0600000000000000" pitchFamily="50" charset="-128"/>
                        </a:rPr>
                        <a:t>回</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chemeClr val="bg1"/>
                    </a:solidFill>
                  </a:tcPr>
                </a:tc>
                <a:tc>
                  <a:txBody>
                    <a:bodyPr/>
                    <a:lstStyle/>
                    <a:p>
                      <a:pPr algn="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EBFFFC"/>
                    </a:solidFill>
                  </a:tcPr>
                </a:tc>
                <a:extLst>
                  <a:ext uri="{0D108BD9-81ED-4DB2-BD59-A6C34878D82A}">
                    <a16:rowId xmlns:a16="http://schemas.microsoft.com/office/drawing/2014/main" val="4268042463"/>
                  </a:ext>
                </a:extLst>
              </a:tr>
              <a:tr h="468038">
                <a:tc gridSpan="4">
                  <a:txBody>
                    <a:bodyPr/>
                    <a:lstStyle/>
                    <a:p>
                      <a:pPr algn="ctr"/>
                      <a:r>
                        <a:rPr kumimoji="1" lang="ja-JP" altLang="en-US" sz="1000" b="1" dirty="0">
                          <a:effectLst/>
                          <a:latin typeface="HGPｺﾞｼｯｸM" panose="020B0600000000000000" pitchFamily="50" charset="-128"/>
                          <a:ea typeface="HGPｺﾞｼｯｸM" panose="020B0600000000000000" pitchFamily="50" charset="-128"/>
                        </a:rPr>
                        <a:t>合計</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CEEEFE"/>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dirty="0"/>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1000" b="1" dirty="0">
                          <a:effectLst/>
                          <a:latin typeface="HGPｺﾞｼｯｸM" panose="020B0600000000000000" pitchFamily="50" charset="-128"/>
                          <a:ea typeface="HGPｺﾞｼｯｸM" panose="020B0600000000000000" pitchFamily="50" charset="-128"/>
                        </a:rPr>
                        <a:t>400</a:t>
                      </a:r>
                      <a:r>
                        <a:rPr kumimoji="1" lang="ja-JP" altLang="en-US" sz="1000" b="1" dirty="0">
                          <a:effectLst/>
                          <a:latin typeface="HGPｺﾞｼｯｸM" panose="020B0600000000000000" pitchFamily="50" charset="-128"/>
                          <a:ea typeface="HGPｺﾞｼｯｸM" panose="020B0600000000000000" pitchFamily="50" charset="-128"/>
                        </a:rPr>
                        <a:t>万円</a:t>
                      </a:r>
                    </a:p>
                  </a:txBody>
                  <a:tcPr anchor="ctr">
                    <a:lnL w="12700" cap="flat" cmpd="sng" algn="ctr">
                      <a:solidFill>
                        <a:srgbClr val="005BAD"/>
                      </a:solidFill>
                      <a:prstDash val="solid"/>
                      <a:round/>
                      <a:headEnd type="none" w="med" len="med"/>
                      <a:tailEnd type="none" w="med" len="med"/>
                    </a:lnL>
                    <a:lnR w="12700" cap="flat" cmpd="sng" algn="ctr">
                      <a:solidFill>
                        <a:srgbClr val="005BAD"/>
                      </a:solidFill>
                      <a:prstDash val="solid"/>
                      <a:round/>
                      <a:headEnd type="none" w="med" len="med"/>
                      <a:tailEnd type="none" w="med" len="med"/>
                    </a:lnR>
                    <a:lnT w="12700" cap="flat" cmpd="sng" algn="ctr">
                      <a:solidFill>
                        <a:srgbClr val="005BAD"/>
                      </a:solidFill>
                      <a:prstDash val="solid"/>
                      <a:round/>
                      <a:headEnd type="none" w="med" len="med"/>
                      <a:tailEnd type="none" w="med" len="med"/>
                    </a:lnT>
                    <a:lnB w="12700" cap="flat" cmpd="sng" algn="ctr">
                      <a:solidFill>
                        <a:srgbClr val="005BAD"/>
                      </a:solidFill>
                      <a:prstDash val="solid"/>
                      <a:round/>
                      <a:headEnd type="none" w="med" len="med"/>
                      <a:tailEnd type="none" w="med" len="med"/>
                    </a:lnB>
                    <a:solidFill>
                      <a:srgbClr val="CEEEFE"/>
                    </a:solidFill>
                  </a:tcPr>
                </a:tc>
                <a:extLst>
                  <a:ext uri="{0D108BD9-81ED-4DB2-BD59-A6C34878D82A}">
                    <a16:rowId xmlns:a16="http://schemas.microsoft.com/office/drawing/2014/main" val="3152522239"/>
                  </a:ext>
                </a:extLst>
              </a:tr>
            </a:tbl>
          </a:graphicData>
        </a:graphic>
      </p:graphicFrame>
      <p:sp>
        <p:nvSpPr>
          <p:cNvPr id="40" name="正方形/長方形 39">
            <a:extLst>
              <a:ext uri="{FF2B5EF4-FFF2-40B4-BE49-F238E27FC236}">
                <a16:creationId xmlns:a16="http://schemas.microsoft.com/office/drawing/2014/main" id="{B7A6DFF8-6BE9-7586-B646-8DCACE5DDAD3}"/>
              </a:ext>
            </a:extLst>
          </p:cNvPr>
          <p:cNvSpPr/>
          <p:nvPr userDrawn="1"/>
        </p:nvSpPr>
        <p:spPr bwMode="auto">
          <a:xfrm>
            <a:off x="323642" y="5376928"/>
            <a:ext cx="3455491" cy="621034"/>
          </a:xfrm>
          <a:prstGeom prst="rect">
            <a:avLst/>
          </a:prstGeom>
          <a:no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1450" marR="0" indent="-171450" algn="l" defTabSz="914400" rtl="0" eaLnBrk="0" fontAlgn="base" latinLnBrk="0" hangingPunct="0">
              <a:lnSpc>
                <a:spcPct val="114000"/>
              </a:lnSpc>
              <a:spcBef>
                <a:spcPct val="0"/>
              </a:spcBef>
              <a:spcAft>
                <a:spcPct val="0"/>
              </a:spcAft>
              <a:buClrTx/>
              <a:buSzTx/>
              <a:buFont typeface="Wingdings" panose="05000000000000000000" pitchFamily="2" charset="2"/>
              <a:buChar char="l"/>
              <a:tabLst/>
            </a:pPr>
            <a:r>
              <a:rPr kumimoji="1" lang="ja-JP" altLang="en-US" sz="1400" kern="1200" dirty="0">
                <a:solidFill>
                  <a:srgbClr val="005BAD"/>
                </a:solidFill>
                <a:latin typeface="+mn-ea"/>
                <a:ea typeface="+mn-ea"/>
                <a:cs typeface="+mn-cs"/>
              </a:rPr>
              <a:t>ヒント</a:t>
            </a: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1200" kern="1200" dirty="0">
                <a:solidFill>
                  <a:schemeClr val="tx1"/>
                </a:solidFill>
                <a:latin typeface="+mn-ea"/>
                <a:ea typeface="+mn-ea"/>
                <a:cs typeface="+mn-cs"/>
              </a:rPr>
              <a:t>  </a:t>
            </a:r>
            <a:r>
              <a:rPr kumimoji="1" lang="ja-JP" altLang="en-US" sz="1200" kern="0" spc="100" baseline="0" dirty="0">
                <a:solidFill>
                  <a:schemeClr val="tx1"/>
                </a:solidFill>
                <a:latin typeface="+mn-ea"/>
                <a:ea typeface="+mn-ea"/>
                <a:cs typeface="+mn-cs"/>
              </a:rPr>
              <a:t> </a:t>
            </a:r>
            <a:r>
              <a:rPr kumimoji="1" lang="ja-JP" altLang="en-US" sz="1200" kern="1200" dirty="0">
                <a:solidFill>
                  <a:schemeClr val="tx1"/>
                </a:solidFill>
                <a:latin typeface="+mn-ea"/>
                <a:ea typeface="+mn-ea"/>
                <a:cs typeface="+mn-cs"/>
              </a:rPr>
              <a:t>いくつかの負担方法を組み合わせる</a:t>
            </a:r>
            <a:endParaRPr kumimoji="1" lang="en-US" altLang="ja-JP" sz="1200" kern="1200" dirty="0">
              <a:solidFill>
                <a:schemeClr val="tx1"/>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1200" kern="1200" dirty="0">
                <a:solidFill>
                  <a:schemeClr val="tx1"/>
                </a:solidFill>
                <a:latin typeface="+mn-ea"/>
                <a:ea typeface="+mn-ea"/>
                <a:cs typeface="+mn-cs"/>
              </a:rPr>
              <a:t>   </a:t>
            </a:r>
            <a:r>
              <a:rPr kumimoji="1" lang="ja-JP" altLang="en-US" sz="1200" kern="1200" dirty="0">
                <a:solidFill>
                  <a:schemeClr val="tx1"/>
                </a:solidFill>
                <a:latin typeface="+mn-ea"/>
                <a:ea typeface="+mn-ea"/>
                <a:cs typeface="+mn-cs"/>
              </a:rPr>
              <a:t>方法も考えてみよう！</a:t>
            </a:r>
          </a:p>
        </p:txBody>
      </p:sp>
      <p:sp>
        <p:nvSpPr>
          <p:cNvPr id="36" name="テキスト プレースホルダー 17">
            <a:extLst>
              <a:ext uri="{FF2B5EF4-FFF2-40B4-BE49-F238E27FC236}">
                <a16:creationId xmlns:a16="http://schemas.microsoft.com/office/drawing/2014/main" id="{3B108D23-4885-8FD5-E963-138DEB863952}"/>
              </a:ext>
            </a:extLst>
          </p:cNvPr>
          <p:cNvSpPr>
            <a:spLocks noGrp="1"/>
          </p:cNvSpPr>
          <p:nvPr>
            <p:ph type="body" sz="quarter" idx="30" hasCustomPrompt="1"/>
          </p:nvPr>
        </p:nvSpPr>
        <p:spPr>
          <a:xfrm>
            <a:off x="5660000" y="4520800"/>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41" name="テキスト プレースホルダー 17">
            <a:extLst>
              <a:ext uri="{FF2B5EF4-FFF2-40B4-BE49-F238E27FC236}">
                <a16:creationId xmlns:a16="http://schemas.microsoft.com/office/drawing/2014/main" id="{9C344413-02E5-2378-0724-971D05FE6747}"/>
              </a:ext>
            </a:extLst>
          </p:cNvPr>
          <p:cNvSpPr>
            <a:spLocks noGrp="1"/>
          </p:cNvSpPr>
          <p:nvPr>
            <p:ph type="body" sz="quarter" idx="38" hasCustomPrompt="1"/>
          </p:nvPr>
        </p:nvSpPr>
        <p:spPr>
          <a:xfrm>
            <a:off x="5660000" y="5001751"/>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47" name="テキスト プレースホルダー 17">
            <a:extLst>
              <a:ext uri="{FF2B5EF4-FFF2-40B4-BE49-F238E27FC236}">
                <a16:creationId xmlns:a16="http://schemas.microsoft.com/office/drawing/2014/main" id="{7256BFC3-1325-7CC9-C6AC-1BAE444EA065}"/>
              </a:ext>
            </a:extLst>
          </p:cNvPr>
          <p:cNvSpPr>
            <a:spLocks noGrp="1"/>
          </p:cNvSpPr>
          <p:nvPr>
            <p:ph type="body" sz="quarter" idx="39" hasCustomPrompt="1"/>
          </p:nvPr>
        </p:nvSpPr>
        <p:spPr>
          <a:xfrm>
            <a:off x="5660000" y="5466527"/>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48" name="テキスト プレースホルダー 17">
            <a:extLst>
              <a:ext uri="{FF2B5EF4-FFF2-40B4-BE49-F238E27FC236}">
                <a16:creationId xmlns:a16="http://schemas.microsoft.com/office/drawing/2014/main" id="{CE7042D9-6040-3AA9-554F-7C053A4AD00E}"/>
              </a:ext>
            </a:extLst>
          </p:cNvPr>
          <p:cNvSpPr>
            <a:spLocks noGrp="1"/>
          </p:cNvSpPr>
          <p:nvPr>
            <p:ph type="body" sz="quarter" idx="40" hasCustomPrompt="1"/>
          </p:nvPr>
        </p:nvSpPr>
        <p:spPr>
          <a:xfrm>
            <a:off x="5660000" y="5936498"/>
            <a:ext cx="866053" cy="184946"/>
          </a:xfrm>
          <a:prstGeom prst="rect">
            <a:avLst/>
          </a:prstGeom>
        </p:spPr>
        <p:txBody>
          <a:bodyPr lIns="36000" rIns="36000" anchor="ctr" anchorCtr="0"/>
          <a:lstStyle>
            <a:lvl1pPr marL="0" indent="0" algn="r">
              <a:buNone/>
              <a:defRPr sz="1200"/>
            </a:lvl1pPr>
            <a:lvl2pPr>
              <a:defRPr sz="1000"/>
            </a:lvl2pPr>
            <a:lvl3pPr>
              <a:defRPr sz="1000"/>
            </a:lvl3pPr>
            <a:lvl4pPr>
              <a:defRPr sz="1000"/>
            </a:lvl4pPr>
            <a:lvl5pPr>
              <a:defRPr sz="1000"/>
            </a:lvl5pPr>
          </a:lstStyle>
          <a:p>
            <a:pPr lvl="0"/>
            <a:r>
              <a:rPr kumimoji="1" lang="ja-JP" altLang="en-US" dirty="0"/>
              <a:t>答えを入力</a:t>
            </a:r>
          </a:p>
        </p:txBody>
      </p:sp>
      <p:sp>
        <p:nvSpPr>
          <p:cNvPr id="17" name="正方形/長方形 16">
            <a:extLst>
              <a:ext uri="{FF2B5EF4-FFF2-40B4-BE49-F238E27FC236}">
                <a16:creationId xmlns:a16="http://schemas.microsoft.com/office/drawing/2014/main" id="{3270C151-A5BE-9BD5-F5A7-0FE8BFA14B05}"/>
              </a:ext>
            </a:extLst>
          </p:cNvPr>
          <p:cNvSpPr/>
          <p:nvPr userDrawn="1"/>
        </p:nvSpPr>
        <p:spPr bwMode="auto">
          <a:xfrm>
            <a:off x="323642" y="4022517"/>
            <a:ext cx="3667513" cy="518485"/>
          </a:xfrm>
          <a:prstGeom prst="rect">
            <a:avLst/>
          </a:prstGeom>
          <a:no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600" kern="1200" dirty="0">
                <a:solidFill>
                  <a:srgbClr val="005BAD"/>
                </a:solidFill>
                <a:latin typeface="+mn-ea"/>
                <a:ea typeface="+mn-ea"/>
                <a:cs typeface="+mn-cs"/>
              </a:rPr>
              <a:t>各家の所得金額</a:t>
            </a:r>
            <a:r>
              <a:rPr kumimoji="1" lang="ja-JP" altLang="en-US" sz="1400" kern="1200" dirty="0">
                <a:solidFill>
                  <a:srgbClr val="005BAD"/>
                </a:solidFill>
                <a:latin typeface="+mn-ea"/>
                <a:ea typeface="+mn-ea"/>
                <a:cs typeface="+mn-cs"/>
              </a:rPr>
              <a:t>（もうけ）</a:t>
            </a:r>
            <a:r>
              <a:rPr kumimoji="1" lang="ja-JP" altLang="en-US" sz="1600" kern="1200" dirty="0">
                <a:solidFill>
                  <a:srgbClr val="005BAD"/>
                </a:solidFill>
                <a:latin typeface="+mn-ea"/>
                <a:ea typeface="+mn-ea"/>
                <a:cs typeface="+mn-cs"/>
              </a:rPr>
              <a:t>と</a:t>
            </a:r>
            <a:endParaRPr kumimoji="1" lang="en-US" altLang="ja-JP" sz="1600" kern="1200" dirty="0">
              <a:solidFill>
                <a:srgbClr val="005BAD"/>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Tx/>
              <a:buNone/>
              <a:tabLst/>
            </a:pPr>
            <a:r>
              <a:rPr kumimoji="1" lang="ja-JP" altLang="en-US" sz="1600" kern="1200" dirty="0">
                <a:solidFill>
                  <a:srgbClr val="005BAD"/>
                </a:solidFill>
                <a:latin typeface="+mn-ea"/>
                <a:ea typeface="+mn-ea"/>
                <a:cs typeface="+mn-cs"/>
              </a:rPr>
              <a:t>橋の使用回数が異なる場合</a:t>
            </a:r>
          </a:p>
        </p:txBody>
      </p:sp>
      <p:sp>
        <p:nvSpPr>
          <p:cNvPr id="54" name="正方形/長方形 53">
            <a:extLst>
              <a:ext uri="{FF2B5EF4-FFF2-40B4-BE49-F238E27FC236}">
                <a16:creationId xmlns:a16="http://schemas.microsoft.com/office/drawing/2014/main" id="{584D2F6C-09FA-2F5A-DE99-79F2ABF555EB}"/>
              </a:ext>
            </a:extLst>
          </p:cNvPr>
          <p:cNvSpPr/>
          <p:nvPr userDrawn="1"/>
        </p:nvSpPr>
        <p:spPr bwMode="auto">
          <a:xfrm>
            <a:off x="3928374" y="1257115"/>
            <a:ext cx="1332646" cy="226871"/>
          </a:xfrm>
          <a:prstGeom prst="rect">
            <a:avLst/>
          </a:prstGeom>
          <a:noFill/>
          <a:ln w="19050" cap="flat" cmpd="sng" algn="ctr">
            <a:solidFill>
              <a:schemeClr val="tx1">
                <a:lumMod val="85000"/>
                <a:lumOff val="15000"/>
              </a:schemeClr>
            </a:solidFill>
            <a:prstDash val="solid"/>
            <a:round/>
            <a:headEnd type="none" w="med" len="med"/>
            <a:tailEnd type="none" w="med" len="med"/>
          </a:ln>
          <a:effectLst/>
        </p:spPr>
        <p:txBody>
          <a:bodyPr vert="horz" wrap="square" lIns="72000" tIns="36000" rIns="72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300" b="0" i="0" u="none" strike="noStrike" cap="none" normalizeH="0" baseline="0" dirty="0">
                <a:ln>
                  <a:noFill/>
                </a:ln>
                <a:effectLst/>
                <a:latin typeface="+mn-ea"/>
                <a:ea typeface="+mn-ea"/>
              </a:rPr>
              <a:t>パターン１</a:t>
            </a:r>
            <a:r>
              <a:rPr kumimoji="1" lang="ja-JP" altLang="en-US" sz="1200" b="0" i="0" u="none" strike="noStrike" cap="none" normalizeH="0" baseline="0" dirty="0">
                <a:ln>
                  <a:noFill/>
                </a:ln>
                <a:effectLst/>
                <a:latin typeface="+mn-ea"/>
                <a:ea typeface="+mn-ea"/>
              </a:rPr>
              <a:t>（参考）</a:t>
            </a:r>
            <a:endParaRPr kumimoji="1" lang="ja-JP" altLang="en-US" sz="1300" b="0" i="0" u="none" strike="noStrike" cap="none" normalizeH="0" baseline="0" dirty="0">
              <a:ln>
                <a:noFill/>
              </a:ln>
              <a:effectLst/>
              <a:latin typeface="+mn-ea"/>
              <a:ea typeface="+mn-ea"/>
            </a:endParaRPr>
          </a:p>
        </p:txBody>
      </p:sp>
      <p:sp>
        <p:nvSpPr>
          <p:cNvPr id="3" name="正方形/長方形 2">
            <a:extLst>
              <a:ext uri="{FF2B5EF4-FFF2-40B4-BE49-F238E27FC236}">
                <a16:creationId xmlns:a16="http://schemas.microsoft.com/office/drawing/2014/main" id="{C2A7D9CD-3A65-F245-CFB7-0C7697457671}"/>
              </a:ext>
            </a:extLst>
          </p:cNvPr>
          <p:cNvSpPr/>
          <p:nvPr userDrawn="1"/>
        </p:nvSpPr>
        <p:spPr bwMode="auto">
          <a:xfrm>
            <a:off x="323642" y="4576465"/>
            <a:ext cx="3455491" cy="621034"/>
          </a:xfrm>
          <a:prstGeom prst="rect">
            <a:avLst/>
          </a:prstGeom>
          <a:no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1050" kern="1200" dirty="0">
                <a:solidFill>
                  <a:srgbClr val="005BAD"/>
                </a:solidFill>
                <a:latin typeface="+mn-ea"/>
                <a:ea typeface="+mn-ea"/>
                <a:cs typeface="+mn-cs"/>
              </a:rPr>
              <a:t>※</a:t>
            </a:r>
            <a:r>
              <a:rPr kumimoji="1" lang="ja-JP" altLang="en-US" sz="1050" kern="1200" dirty="0">
                <a:solidFill>
                  <a:srgbClr val="005BAD"/>
                </a:solidFill>
                <a:latin typeface="+mn-ea"/>
                <a:ea typeface="+mn-ea"/>
                <a:cs typeface="+mn-cs"/>
              </a:rPr>
              <a:t>グループの意見を集約し、「負担金額」を</a:t>
            </a:r>
            <a:endParaRPr kumimoji="1" lang="en-US" altLang="ja-JP" sz="1050" kern="1200" dirty="0">
              <a:solidFill>
                <a:srgbClr val="005BAD"/>
              </a:solidFill>
              <a:latin typeface="+mn-ea"/>
              <a:ea typeface="+mn-ea"/>
              <a:cs typeface="+mn-cs"/>
            </a:endParaRPr>
          </a:p>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1050" kern="1200" dirty="0">
                <a:solidFill>
                  <a:srgbClr val="005BAD"/>
                </a:solidFill>
                <a:latin typeface="+mn-ea"/>
                <a:ea typeface="+mn-ea"/>
                <a:cs typeface="+mn-cs"/>
              </a:rPr>
              <a:t>   </a:t>
            </a:r>
            <a:r>
              <a:rPr kumimoji="1" lang="ja-JP" altLang="en-US" sz="1050" kern="1200" dirty="0">
                <a:solidFill>
                  <a:srgbClr val="005BAD"/>
                </a:solidFill>
                <a:latin typeface="+mn-ea"/>
                <a:ea typeface="+mn-ea"/>
                <a:cs typeface="+mn-cs"/>
              </a:rPr>
              <a:t>記入しましょう！</a:t>
            </a:r>
          </a:p>
        </p:txBody>
      </p:sp>
      <p:sp>
        <p:nvSpPr>
          <p:cNvPr id="5" name="正方形/長方形 4">
            <a:extLst>
              <a:ext uri="{FF2B5EF4-FFF2-40B4-BE49-F238E27FC236}">
                <a16:creationId xmlns:a16="http://schemas.microsoft.com/office/drawing/2014/main" id="{0F33369F-ADD8-7FAA-6349-4A359085C381}"/>
              </a:ext>
            </a:extLst>
          </p:cNvPr>
          <p:cNvSpPr/>
          <p:nvPr userDrawn="1"/>
        </p:nvSpPr>
        <p:spPr bwMode="auto">
          <a:xfrm>
            <a:off x="6940632" y="3944289"/>
            <a:ext cx="1879518" cy="621034"/>
          </a:xfrm>
          <a:prstGeom prst="rect">
            <a:avLst/>
          </a:prstGeom>
          <a:noFill/>
          <a:ln w="63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en-US" altLang="ja-JP" sz="900" kern="1200" dirty="0">
                <a:solidFill>
                  <a:srgbClr val="005BAD"/>
                </a:solidFill>
                <a:latin typeface="+mn-ea"/>
                <a:ea typeface="+mn-ea"/>
                <a:cs typeface="+mn-cs"/>
              </a:rPr>
              <a:t>※</a:t>
            </a:r>
            <a:r>
              <a:rPr kumimoji="1" lang="ja-JP" altLang="en-US" sz="900" kern="1200" dirty="0">
                <a:solidFill>
                  <a:srgbClr val="005BAD"/>
                </a:solidFill>
                <a:latin typeface="+mn-ea"/>
                <a:ea typeface="+mn-ea"/>
                <a:cs typeface="+mn-cs"/>
              </a:rPr>
              <a:t>グループでは、どの要素をどれくらい重要視しますか？下の図のどの辺りに位置するか★を動かしてみましょう！</a:t>
            </a:r>
          </a:p>
        </p:txBody>
      </p:sp>
      <p:grpSp>
        <p:nvGrpSpPr>
          <p:cNvPr id="15" name="グループ化 14">
            <a:extLst>
              <a:ext uri="{FF2B5EF4-FFF2-40B4-BE49-F238E27FC236}">
                <a16:creationId xmlns:a16="http://schemas.microsoft.com/office/drawing/2014/main" id="{E8BE1582-D7F3-9C43-2E1F-B930AAEF4268}"/>
              </a:ext>
            </a:extLst>
          </p:cNvPr>
          <p:cNvGrpSpPr/>
          <p:nvPr userDrawn="1"/>
        </p:nvGrpSpPr>
        <p:grpSpPr>
          <a:xfrm>
            <a:off x="7088512" y="4832765"/>
            <a:ext cx="1529836" cy="1529836"/>
            <a:chOff x="7088512" y="4886555"/>
            <a:chExt cx="1529836" cy="1529836"/>
          </a:xfrm>
        </p:grpSpPr>
        <p:sp>
          <p:nvSpPr>
            <p:cNvPr id="8" name="楕円 7">
              <a:extLst>
                <a:ext uri="{FF2B5EF4-FFF2-40B4-BE49-F238E27FC236}">
                  <a16:creationId xmlns:a16="http://schemas.microsoft.com/office/drawing/2014/main" id="{BADBE819-CC75-29C1-9E9D-CDF3CDC16F97}"/>
                </a:ext>
              </a:extLst>
            </p:cNvPr>
            <p:cNvSpPr/>
            <p:nvPr userDrawn="1"/>
          </p:nvSpPr>
          <p:spPr bwMode="auto">
            <a:xfrm>
              <a:off x="7660654" y="5458697"/>
              <a:ext cx="385552" cy="385552"/>
            </a:xfrm>
            <a:prstGeom prst="ellipse">
              <a:avLst/>
            </a:prstGeom>
            <a:noFill/>
            <a:ln w="6350"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a typeface="+mn-ea"/>
              </a:endParaRPr>
            </a:p>
          </p:txBody>
        </p:sp>
        <p:sp>
          <p:nvSpPr>
            <p:cNvPr id="12" name="楕円 11">
              <a:extLst>
                <a:ext uri="{FF2B5EF4-FFF2-40B4-BE49-F238E27FC236}">
                  <a16:creationId xmlns:a16="http://schemas.microsoft.com/office/drawing/2014/main" id="{52F01952-3351-FA15-A5F0-05EB5EAAF8CD}"/>
                </a:ext>
              </a:extLst>
            </p:cNvPr>
            <p:cNvSpPr/>
            <p:nvPr userDrawn="1"/>
          </p:nvSpPr>
          <p:spPr bwMode="auto">
            <a:xfrm>
              <a:off x="7355624" y="5153667"/>
              <a:ext cx="995613" cy="995613"/>
            </a:xfrm>
            <a:prstGeom prst="ellipse">
              <a:avLst/>
            </a:prstGeom>
            <a:noFill/>
            <a:ln w="6350"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a typeface="+mn-ea"/>
              </a:endParaRPr>
            </a:p>
          </p:txBody>
        </p:sp>
        <p:sp>
          <p:nvSpPr>
            <p:cNvPr id="14" name="楕円 13">
              <a:extLst>
                <a:ext uri="{FF2B5EF4-FFF2-40B4-BE49-F238E27FC236}">
                  <a16:creationId xmlns:a16="http://schemas.microsoft.com/office/drawing/2014/main" id="{3A94C8BF-60D0-E94B-DF5F-8E98CF5C37A3}"/>
                </a:ext>
              </a:extLst>
            </p:cNvPr>
            <p:cNvSpPr/>
            <p:nvPr userDrawn="1"/>
          </p:nvSpPr>
          <p:spPr bwMode="auto">
            <a:xfrm>
              <a:off x="7088512" y="4886555"/>
              <a:ext cx="1529836" cy="1529836"/>
            </a:xfrm>
            <a:prstGeom prst="ellipse">
              <a:avLst/>
            </a:prstGeom>
            <a:noFill/>
            <a:ln w="6350" cap="flat" cmpd="sng" algn="ctr">
              <a:solidFill>
                <a:srgbClr val="005BA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a typeface="+mn-ea"/>
              </a:endParaRPr>
            </a:p>
          </p:txBody>
        </p:sp>
      </p:grpSp>
      <p:sp>
        <p:nvSpPr>
          <p:cNvPr id="24" name="グラフィックス 20">
            <a:extLst>
              <a:ext uri="{FF2B5EF4-FFF2-40B4-BE49-F238E27FC236}">
                <a16:creationId xmlns:a16="http://schemas.microsoft.com/office/drawing/2014/main" id="{07D10A3D-6EAC-E7DD-B00C-DB3350866F70}"/>
              </a:ext>
            </a:extLst>
          </p:cNvPr>
          <p:cNvSpPr/>
          <p:nvPr userDrawn="1"/>
        </p:nvSpPr>
        <p:spPr>
          <a:xfrm rot="2623897" flipH="1">
            <a:off x="8041477" y="4872020"/>
            <a:ext cx="213421" cy="870789"/>
          </a:xfrm>
          <a:custGeom>
            <a:avLst/>
            <a:gdLst>
              <a:gd name="connsiteX0" fmla="*/ 477774 w 635031"/>
              <a:gd name="connsiteY0" fmla="*/ 549783 h 2826162"/>
              <a:gd name="connsiteX1" fmla="*/ 635032 w 635031"/>
              <a:gd name="connsiteY1" fmla="*/ 549783 h 2826162"/>
              <a:gd name="connsiteX2" fmla="*/ 317468 w 635031"/>
              <a:gd name="connsiteY2" fmla="*/ 0 h 2826162"/>
              <a:gd name="connsiteX3" fmla="*/ 0 w 635031"/>
              <a:gd name="connsiteY3" fmla="*/ 549783 h 2826162"/>
              <a:gd name="connsiteX4" fmla="*/ 157163 w 635031"/>
              <a:gd name="connsiteY4" fmla="*/ 549783 h 2826162"/>
              <a:gd name="connsiteX5" fmla="*/ 317468 w 635031"/>
              <a:gd name="connsiteY5" fmla="*/ 2826163 h 2826162"/>
              <a:gd name="connsiteX6" fmla="*/ 477774 w 635031"/>
              <a:gd name="connsiteY6" fmla="*/ 549783 h 2826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031" h="2826162">
                <a:moveTo>
                  <a:pt x="477774" y="549783"/>
                </a:moveTo>
                <a:lnTo>
                  <a:pt x="635032" y="549783"/>
                </a:lnTo>
                <a:lnTo>
                  <a:pt x="317468" y="0"/>
                </a:lnTo>
                <a:lnTo>
                  <a:pt x="0" y="549783"/>
                </a:lnTo>
                <a:lnTo>
                  <a:pt x="157163" y="549783"/>
                </a:lnTo>
                <a:lnTo>
                  <a:pt x="317468" y="2826163"/>
                </a:lnTo>
                <a:lnTo>
                  <a:pt x="477774" y="549783"/>
                </a:lnTo>
                <a:close/>
              </a:path>
            </a:pathLst>
          </a:custGeom>
          <a:gradFill>
            <a:gsLst>
              <a:gs pos="0">
                <a:srgbClr val="005BAD"/>
              </a:gs>
              <a:gs pos="100000">
                <a:srgbClr val="005BAD">
                  <a:alpha val="0"/>
                </a:srgbClr>
              </a:gs>
            </a:gsLst>
            <a:lin ang="5400000" scaled="1"/>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ja-JP" altLang="en-US" dirty="0">
              <a:latin typeface="HGPｺﾞｼｯｸE" panose="020B0900000000000000" pitchFamily="50" charset="-128"/>
            </a:endParaRPr>
          </a:p>
        </p:txBody>
      </p:sp>
      <p:sp>
        <p:nvSpPr>
          <p:cNvPr id="26" name="正方形/長方形 25">
            <a:extLst>
              <a:ext uri="{FF2B5EF4-FFF2-40B4-BE49-F238E27FC236}">
                <a16:creationId xmlns:a16="http://schemas.microsoft.com/office/drawing/2014/main" id="{FD90C96A-43DC-9E17-1EF8-84840B71E1D0}"/>
              </a:ext>
            </a:extLst>
          </p:cNvPr>
          <p:cNvSpPr/>
          <p:nvPr userDrawn="1"/>
        </p:nvSpPr>
        <p:spPr bwMode="auto">
          <a:xfrm>
            <a:off x="6932817" y="4690493"/>
            <a:ext cx="662892" cy="139748"/>
          </a:xfrm>
          <a:prstGeom prst="rect">
            <a:avLst/>
          </a:prstGeom>
          <a:noFill/>
          <a:ln w="6350" cap="flat" cmpd="sng" algn="ctr">
            <a:solidFill>
              <a:srgbClr val="005BA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900" kern="1200" dirty="0">
                <a:solidFill>
                  <a:srgbClr val="005BAD"/>
                </a:solidFill>
                <a:latin typeface="+mn-ea"/>
                <a:ea typeface="+mn-ea"/>
                <a:cs typeface="+mn-cs"/>
              </a:rPr>
              <a:t>所得金額</a:t>
            </a:r>
          </a:p>
        </p:txBody>
      </p:sp>
      <p:sp>
        <p:nvSpPr>
          <p:cNvPr id="27" name="正方形/長方形 26">
            <a:extLst>
              <a:ext uri="{FF2B5EF4-FFF2-40B4-BE49-F238E27FC236}">
                <a16:creationId xmlns:a16="http://schemas.microsoft.com/office/drawing/2014/main" id="{6D7B25B4-297A-AE33-4F79-2A43C8DD36E5}"/>
              </a:ext>
            </a:extLst>
          </p:cNvPr>
          <p:cNvSpPr/>
          <p:nvPr userDrawn="1"/>
        </p:nvSpPr>
        <p:spPr bwMode="auto">
          <a:xfrm>
            <a:off x="8117381" y="4690493"/>
            <a:ext cx="662892" cy="139748"/>
          </a:xfrm>
          <a:prstGeom prst="rect">
            <a:avLst/>
          </a:prstGeom>
          <a:noFill/>
          <a:ln w="6350" cap="flat" cmpd="sng" algn="ctr">
            <a:solidFill>
              <a:srgbClr val="005BA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900" kern="1200" dirty="0">
                <a:solidFill>
                  <a:srgbClr val="005BAD"/>
                </a:solidFill>
                <a:latin typeface="+mn-ea"/>
                <a:ea typeface="+mn-ea"/>
                <a:cs typeface="+mn-cs"/>
              </a:rPr>
              <a:t>使用回数</a:t>
            </a:r>
          </a:p>
        </p:txBody>
      </p:sp>
      <p:sp>
        <p:nvSpPr>
          <p:cNvPr id="28" name="正方形/長方形 27">
            <a:extLst>
              <a:ext uri="{FF2B5EF4-FFF2-40B4-BE49-F238E27FC236}">
                <a16:creationId xmlns:a16="http://schemas.microsoft.com/office/drawing/2014/main" id="{5A0567D8-B174-B567-2EC2-96C071DCDE13}"/>
              </a:ext>
            </a:extLst>
          </p:cNvPr>
          <p:cNvSpPr/>
          <p:nvPr userDrawn="1"/>
        </p:nvSpPr>
        <p:spPr bwMode="auto">
          <a:xfrm>
            <a:off x="7410353" y="6532801"/>
            <a:ext cx="886151" cy="139748"/>
          </a:xfrm>
          <a:prstGeom prst="rect">
            <a:avLst/>
          </a:prstGeom>
          <a:noFill/>
          <a:ln w="6350" cap="flat" cmpd="sng" algn="ctr">
            <a:solidFill>
              <a:srgbClr val="005BA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14000"/>
              </a:lnSpc>
              <a:spcBef>
                <a:spcPct val="0"/>
              </a:spcBef>
              <a:spcAft>
                <a:spcPct val="0"/>
              </a:spcAft>
              <a:buClrTx/>
              <a:buSzTx/>
              <a:buFont typeface="Wingdings" panose="05000000000000000000" pitchFamily="2" charset="2"/>
              <a:buNone/>
              <a:tabLst/>
            </a:pPr>
            <a:r>
              <a:rPr kumimoji="1" lang="ja-JP" altLang="en-US" sz="900" kern="1200" dirty="0">
                <a:solidFill>
                  <a:srgbClr val="005BAD"/>
                </a:solidFill>
                <a:latin typeface="+mn-ea"/>
                <a:ea typeface="+mn-ea"/>
                <a:cs typeface="+mn-cs"/>
              </a:rPr>
              <a:t>その他の要素</a:t>
            </a:r>
          </a:p>
        </p:txBody>
      </p:sp>
      <p:sp>
        <p:nvSpPr>
          <p:cNvPr id="29" name="グラフィックス 20">
            <a:extLst>
              <a:ext uri="{FF2B5EF4-FFF2-40B4-BE49-F238E27FC236}">
                <a16:creationId xmlns:a16="http://schemas.microsoft.com/office/drawing/2014/main" id="{952EDD80-E7B5-776C-BAE4-689F7EDEDC0B}"/>
              </a:ext>
            </a:extLst>
          </p:cNvPr>
          <p:cNvSpPr/>
          <p:nvPr userDrawn="1"/>
        </p:nvSpPr>
        <p:spPr>
          <a:xfrm rot="18997644">
            <a:off x="7453042" y="4863784"/>
            <a:ext cx="213421" cy="870789"/>
          </a:xfrm>
          <a:custGeom>
            <a:avLst/>
            <a:gdLst>
              <a:gd name="connsiteX0" fmla="*/ 477774 w 635031"/>
              <a:gd name="connsiteY0" fmla="*/ 549783 h 2826162"/>
              <a:gd name="connsiteX1" fmla="*/ 635032 w 635031"/>
              <a:gd name="connsiteY1" fmla="*/ 549783 h 2826162"/>
              <a:gd name="connsiteX2" fmla="*/ 317468 w 635031"/>
              <a:gd name="connsiteY2" fmla="*/ 0 h 2826162"/>
              <a:gd name="connsiteX3" fmla="*/ 0 w 635031"/>
              <a:gd name="connsiteY3" fmla="*/ 549783 h 2826162"/>
              <a:gd name="connsiteX4" fmla="*/ 157163 w 635031"/>
              <a:gd name="connsiteY4" fmla="*/ 549783 h 2826162"/>
              <a:gd name="connsiteX5" fmla="*/ 317468 w 635031"/>
              <a:gd name="connsiteY5" fmla="*/ 2826163 h 2826162"/>
              <a:gd name="connsiteX6" fmla="*/ 477774 w 635031"/>
              <a:gd name="connsiteY6" fmla="*/ 549783 h 2826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031" h="2826162">
                <a:moveTo>
                  <a:pt x="477774" y="549783"/>
                </a:moveTo>
                <a:lnTo>
                  <a:pt x="635032" y="549783"/>
                </a:lnTo>
                <a:lnTo>
                  <a:pt x="317468" y="0"/>
                </a:lnTo>
                <a:lnTo>
                  <a:pt x="0" y="549783"/>
                </a:lnTo>
                <a:lnTo>
                  <a:pt x="157163" y="549783"/>
                </a:lnTo>
                <a:lnTo>
                  <a:pt x="317468" y="2826163"/>
                </a:lnTo>
                <a:lnTo>
                  <a:pt x="477774" y="549783"/>
                </a:lnTo>
                <a:close/>
              </a:path>
            </a:pathLst>
          </a:custGeom>
          <a:gradFill>
            <a:gsLst>
              <a:gs pos="0">
                <a:srgbClr val="005BAD"/>
              </a:gs>
              <a:gs pos="100000">
                <a:srgbClr val="005BAD">
                  <a:alpha val="0"/>
                </a:srgbClr>
              </a:gs>
            </a:gsLst>
            <a:lin ang="5400000" scaled="1"/>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ja-JP" altLang="en-US" dirty="0">
              <a:latin typeface="HGPｺﾞｼｯｸE" panose="020B0900000000000000" pitchFamily="50" charset="-128"/>
            </a:endParaRPr>
          </a:p>
        </p:txBody>
      </p:sp>
      <p:sp>
        <p:nvSpPr>
          <p:cNvPr id="30" name="グラフィックス 20">
            <a:extLst>
              <a:ext uri="{FF2B5EF4-FFF2-40B4-BE49-F238E27FC236}">
                <a16:creationId xmlns:a16="http://schemas.microsoft.com/office/drawing/2014/main" id="{390148F2-7619-8329-DF1B-DC018D456A52}"/>
              </a:ext>
            </a:extLst>
          </p:cNvPr>
          <p:cNvSpPr/>
          <p:nvPr userDrawn="1"/>
        </p:nvSpPr>
        <p:spPr>
          <a:xfrm rot="10800000">
            <a:off x="7746719" y="5568453"/>
            <a:ext cx="213421" cy="870789"/>
          </a:xfrm>
          <a:custGeom>
            <a:avLst/>
            <a:gdLst>
              <a:gd name="connsiteX0" fmla="*/ 477774 w 635031"/>
              <a:gd name="connsiteY0" fmla="*/ 549783 h 2826162"/>
              <a:gd name="connsiteX1" fmla="*/ 635032 w 635031"/>
              <a:gd name="connsiteY1" fmla="*/ 549783 h 2826162"/>
              <a:gd name="connsiteX2" fmla="*/ 317468 w 635031"/>
              <a:gd name="connsiteY2" fmla="*/ 0 h 2826162"/>
              <a:gd name="connsiteX3" fmla="*/ 0 w 635031"/>
              <a:gd name="connsiteY3" fmla="*/ 549783 h 2826162"/>
              <a:gd name="connsiteX4" fmla="*/ 157163 w 635031"/>
              <a:gd name="connsiteY4" fmla="*/ 549783 h 2826162"/>
              <a:gd name="connsiteX5" fmla="*/ 317468 w 635031"/>
              <a:gd name="connsiteY5" fmla="*/ 2826163 h 2826162"/>
              <a:gd name="connsiteX6" fmla="*/ 477774 w 635031"/>
              <a:gd name="connsiteY6" fmla="*/ 549783 h 2826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031" h="2826162">
                <a:moveTo>
                  <a:pt x="477774" y="549783"/>
                </a:moveTo>
                <a:lnTo>
                  <a:pt x="635032" y="549783"/>
                </a:lnTo>
                <a:lnTo>
                  <a:pt x="317468" y="0"/>
                </a:lnTo>
                <a:lnTo>
                  <a:pt x="0" y="549783"/>
                </a:lnTo>
                <a:lnTo>
                  <a:pt x="157163" y="549783"/>
                </a:lnTo>
                <a:lnTo>
                  <a:pt x="317468" y="2826163"/>
                </a:lnTo>
                <a:lnTo>
                  <a:pt x="477774" y="549783"/>
                </a:lnTo>
                <a:close/>
              </a:path>
            </a:pathLst>
          </a:custGeom>
          <a:gradFill>
            <a:gsLst>
              <a:gs pos="0">
                <a:srgbClr val="005BAD"/>
              </a:gs>
              <a:gs pos="100000">
                <a:srgbClr val="005BAD">
                  <a:alpha val="0"/>
                </a:srgbClr>
              </a:gs>
            </a:gsLst>
            <a:lin ang="5400000" scaled="1"/>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ja-JP" altLang="en-US" dirty="0">
              <a:latin typeface="HGPｺﾞｼｯｸE" panose="020B0900000000000000" pitchFamily="50" charset="-128"/>
            </a:endParaRPr>
          </a:p>
        </p:txBody>
      </p:sp>
      <p:sp>
        <p:nvSpPr>
          <p:cNvPr id="2" name="楕円 1">
            <a:extLst>
              <a:ext uri="{FF2B5EF4-FFF2-40B4-BE49-F238E27FC236}">
                <a16:creationId xmlns:a16="http://schemas.microsoft.com/office/drawing/2014/main" id="{0F55EEED-C642-16FF-5301-195D42F9BB01}"/>
              </a:ext>
            </a:extLst>
          </p:cNvPr>
          <p:cNvSpPr/>
          <p:nvPr userDrawn="1"/>
        </p:nvSpPr>
        <p:spPr bwMode="auto">
          <a:xfrm>
            <a:off x="7797217" y="5541470"/>
            <a:ext cx="112426" cy="112426"/>
          </a:xfrm>
          <a:prstGeom prst="ellipse">
            <a:avLst/>
          </a:prstGeom>
          <a:solidFill>
            <a:srgbClr val="005BAD">
              <a:alpha val="70000"/>
            </a:srgbClr>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rgbClr val="FFC000"/>
              </a:solidFill>
              <a:effectLst/>
              <a:latin typeface="+mn-ea"/>
              <a:ea typeface="+mn-ea"/>
            </a:endParaRPr>
          </a:p>
        </p:txBody>
      </p:sp>
      <p:graphicFrame>
        <p:nvGraphicFramePr>
          <p:cNvPr id="20" name="表 19">
            <a:extLst>
              <a:ext uri="{FF2B5EF4-FFF2-40B4-BE49-F238E27FC236}">
                <a16:creationId xmlns:a16="http://schemas.microsoft.com/office/drawing/2014/main" id="{0A8D534C-B688-82F6-74DE-DEA9D26162C6}"/>
              </a:ext>
            </a:extLst>
          </p:cNvPr>
          <p:cNvGraphicFramePr>
            <a:graphicFrameLocks noGrp="1"/>
          </p:cNvGraphicFramePr>
          <p:nvPr userDrawn="1">
            <p:extLst>
              <p:ext uri="{D42A27DB-BD31-4B8C-83A1-F6EECF244321}">
                <p14:modId xmlns:p14="http://schemas.microsoft.com/office/powerpoint/2010/main" val="3332604964"/>
              </p:ext>
            </p:extLst>
          </p:nvPr>
        </p:nvGraphicFramePr>
        <p:xfrm>
          <a:off x="5772274" y="1541747"/>
          <a:ext cx="3048083" cy="1742332"/>
        </p:xfrm>
        <a:graphic>
          <a:graphicData uri="http://schemas.openxmlformats.org/drawingml/2006/table">
            <a:tbl>
              <a:tblPr firstRow="1" bandRow="1">
                <a:effectLst/>
                <a:tableStyleId>{775DCB02-9BB8-47FD-8907-85C794F793BA}</a:tableStyleId>
              </a:tblPr>
              <a:tblGrid>
                <a:gridCol w="506778">
                  <a:extLst>
                    <a:ext uri="{9D8B030D-6E8A-4147-A177-3AD203B41FA5}">
                      <a16:colId xmlns:a16="http://schemas.microsoft.com/office/drawing/2014/main" val="869972413"/>
                    </a:ext>
                  </a:extLst>
                </a:gridCol>
                <a:gridCol w="482691">
                  <a:extLst>
                    <a:ext uri="{9D8B030D-6E8A-4147-A177-3AD203B41FA5}">
                      <a16:colId xmlns:a16="http://schemas.microsoft.com/office/drawing/2014/main" val="817503841"/>
                    </a:ext>
                  </a:extLst>
                </a:gridCol>
                <a:gridCol w="654248">
                  <a:extLst>
                    <a:ext uri="{9D8B030D-6E8A-4147-A177-3AD203B41FA5}">
                      <a16:colId xmlns:a16="http://schemas.microsoft.com/office/drawing/2014/main" val="1686783455"/>
                    </a:ext>
                  </a:extLst>
                </a:gridCol>
                <a:gridCol w="687387">
                  <a:extLst>
                    <a:ext uri="{9D8B030D-6E8A-4147-A177-3AD203B41FA5}">
                      <a16:colId xmlns:a16="http://schemas.microsoft.com/office/drawing/2014/main" val="4080317083"/>
                    </a:ext>
                  </a:extLst>
                </a:gridCol>
                <a:gridCol w="716979">
                  <a:extLst>
                    <a:ext uri="{9D8B030D-6E8A-4147-A177-3AD203B41FA5}">
                      <a16:colId xmlns:a16="http://schemas.microsoft.com/office/drawing/2014/main" val="659529276"/>
                    </a:ext>
                  </a:extLst>
                </a:gridCol>
              </a:tblGrid>
              <a:tr h="361732">
                <a:tc>
                  <a:txBody>
                    <a:bodyPr/>
                    <a:lstStyle/>
                    <a:p>
                      <a:pPr algn="ctr"/>
                      <a:endParaRPr kumimoji="1" lang="ja-JP" altLang="en-US" sz="900" b="0" dirty="0">
                        <a:solidFill>
                          <a:schemeClr val="bg1"/>
                        </a:solidFill>
                        <a:effectLst/>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r>
                        <a:rPr kumimoji="1" lang="ja-JP" altLang="en-US" sz="900" b="1" dirty="0">
                          <a:solidFill>
                            <a:schemeClr val="bg1"/>
                          </a:solidFill>
                          <a:effectLst/>
                        </a:rPr>
                        <a:t>家族</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kumimoji="1" lang="ja-JP" altLang="en-US" sz="900" dirty="0">
                          <a:effectLst/>
                        </a:rPr>
                        <a:t>所得金額</a:t>
                      </a:r>
                      <a:endParaRPr kumimoji="1" lang="ja-JP" altLang="en-US" sz="700" b="0" kern="1200" dirty="0">
                        <a:solidFill>
                          <a:schemeClr val="bg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kumimoji="1" lang="ja-JP" altLang="en-US" sz="900" dirty="0">
                          <a:effectLst/>
                        </a:rPr>
                        <a:t>使用回数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kumimoji="1" lang="ja-JP" altLang="en-US" sz="900" dirty="0">
                          <a:effectLst/>
                        </a:rPr>
                        <a:t>負担金額</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2135456254"/>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Ａ家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0521073"/>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Ｂ家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96817260"/>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Ｃ家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85846679"/>
                  </a:ext>
                </a:extLst>
              </a:tr>
              <a:tr h="288000">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Ｄ家</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４人</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500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月</a:t>
                      </a:r>
                      <a:r>
                        <a:rPr kumimoji="1" lang="en-US" altLang="ja-JP" sz="900" b="1" dirty="0">
                          <a:effectLst/>
                          <a:latin typeface="HGPｺﾞｼｯｸM" panose="020B0600000000000000" pitchFamily="50" charset="-128"/>
                          <a:ea typeface="HGPｺﾞｼｯｸM" panose="020B0600000000000000" pitchFamily="50" charset="-128"/>
                        </a:rPr>
                        <a:t>10</a:t>
                      </a:r>
                      <a:r>
                        <a:rPr kumimoji="1" lang="ja-JP" altLang="en-US" sz="900" b="1" dirty="0">
                          <a:effectLst/>
                          <a:latin typeface="HGPｺﾞｼｯｸM" panose="020B0600000000000000" pitchFamily="50" charset="-128"/>
                          <a:ea typeface="HGPｺﾞｼｯｸM" panose="020B0600000000000000" pitchFamily="50" charset="-128"/>
                        </a:rPr>
                        <a:t>回</a:t>
                      </a: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100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8042463"/>
                  </a:ext>
                </a:extLst>
              </a:tr>
              <a:tr h="0">
                <a:tc gridSpan="4">
                  <a:txBody>
                    <a:bodyPr/>
                    <a:lstStyle/>
                    <a:p>
                      <a:pPr algn="ctr"/>
                      <a:r>
                        <a:rPr kumimoji="1" lang="ja-JP" altLang="en-US" sz="900" b="1" dirty="0">
                          <a:effectLst/>
                          <a:latin typeface="HGPｺﾞｼｯｸM" panose="020B0600000000000000" pitchFamily="50" charset="-128"/>
                          <a:ea typeface="HGPｺﾞｼｯｸM" panose="020B0600000000000000" pitchFamily="50" charset="-128"/>
                        </a:rPr>
                        <a:t>合計</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dirty="0"/>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900" b="1" dirty="0">
                          <a:effectLst/>
                          <a:latin typeface="HGPｺﾞｼｯｸM" panose="020B0600000000000000" pitchFamily="50" charset="-128"/>
                          <a:ea typeface="HGPｺﾞｼｯｸM" panose="020B0600000000000000" pitchFamily="50" charset="-128"/>
                        </a:rPr>
                        <a:t>400</a:t>
                      </a:r>
                      <a:r>
                        <a:rPr kumimoji="1" lang="ja-JP" altLang="en-US" sz="900" b="1" dirty="0">
                          <a:effectLst/>
                          <a:latin typeface="HGPｺﾞｼｯｸM" panose="020B0600000000000000" pitchFamily="50" charset="-128"/>
                          <a:ea typeface="HGPｺﾞｼｯｸM" panose="020B0600000000000000" pitchFamily="50" charset="-128"/>
                        </a:rPr>
                        <a:t>万円</a:t>
                      </a:r>
                    </a:p>
                  </a:txBody>
                  <a:tcPr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2522239"/>
                  </a:ext>
                </a:extLst>
              </a:tr>
            </a:tbl>
          </a:graphicData>
        </a:graphic>
      </p:graphicFrame>
    </p:spTree>
    <p:extLst>
      <p:ext uri="{BB962C8B-B14F-4D97-AF65-F5344CB8AC3E}">
        <p14:creationId xmlns:p14="http://schemas.microsoft.com/office/powerpoint/2010/main" val="721564908"/>
      </p:ext>
    </p:extLst>
  </p:cSld>
  <p:clrMapOvr>
    <a:masterClrMapping/>
  </p:clrMapOvr>
  <p:extLst>
    <p:ext uri="{DCECCB84-F9BA-43D5-87BE-67443E8EF086}">
      <p15:sldGuideLst xmlns:p15="http://schemas.microsoft.com/office/powerpoint/2012/main">
        <p15:guide id="4" orient="horz">
          <p15:clr>
            <a:srgbClr val="FBAE40"/>
          </p15:clr>
        </p15:guide>
        <p15:guide id="5" pos="57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pPr>
              <a:defRPr/>
            </a:pPr>
            <a:fld id="{D3FF3E1D-AFCC-4AF5-85AF-21209FB61B9C}" type="slidenum">
              <a:rPr lang="en-US" altLang="ja-JP"/>
              <a:pPr>
                <a:defRPr/>
              </a:pPr>
              <a:t>‹#›</a:t>
            </a:fld>
            <a:endParaRPr lang="en-US" altLang="ja-JP"/>
          </a:p>
        </p:txBody>
      </p:sp>
    </p:spTree>
    <p:extLst>
      <p:ext uri="{BB962C8B-B14F-4D97-AF65-F5344CB8AC3E}">
        <p14:creationId xmlns:p14="http://schemas.microsoft.com/office/powerpoint/2010/main" val="14008226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07919EA1-54E0-4CDB-A604-FED55DA059E8}" type="slidenum">
              <a:rPr lang="en-US" altLang="ja-JP"/>
              <a:pPr>
                <a:defRPr/>
              </a:pPr>
              <a:t>‹#›</a:t>
            </a:fld>
            <a:endParaRPr lang="en-US" altLang="ja-JP"/>
          </a:p>
        </p:txBody>
      </p:sp>
    </p:spTree>
    <p:extLst>
      <p:ext uri="{BB962C8B-B14F-4D97-AF65-F5344CB8AC3E}">
        <p14:creationId xmlns:p14="http://schemas.microsoft.com/office/powerpoint/2010/main" val="113469519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1D3094DD-9F2C-41DC-B5D4-59A1E991EDA9}" type="slidenum">
              <a:rPr lang="en-US" altLang="ja-JP"/>
              <a:pPr>
                <a:defRPr/>
              </a:pPr>
              <a:t>‹#›</a:t>
            </a:fld>
            <a:endParaRPr lang="en-US" altLang="ja-JP"/>
          </a:p>
        </p:txBody>
      </p:sp>
    </p:spTree>
    <p:extLst>
      <p:ext uri="{BB962C8B-B14F-4D97-AF65-F5344CB8AC3E}">
        <p14:creationId xmlns:p14="http://schemas.microsoft.com/office/powerpoint/2010/main" val="293835376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6E3789D6-0A75-498A-B023-DB5A7B0AF238}" type="slidenum">
              <a:rPr lang="en-US" altLang="ja-JP"/>
              <a:pPr>
                <a:defRPr/>
              </a:pPr>
              <a:t>‹#›</a:t>
            </a:fld>
            <a:endParaRPr lang="en-US" altLang="ja-JP"/>
          </a:p>
        </p:txBody>
      </p:sp>
    </p:spTree>
    <p:extLst>
      <p:ext uri="{BB962C8B-B14F-4D97-AF65-F5344CB8AC3E}">
        <p14:creationId xmlns:p14="http://schemas.microsoft.com/office/powerpoint/2010/main" val="64862470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236D4612-9860-4A16-88DC-7C88F9A1B647}" type="slidenum">
              <a:rPr lang="en-US" altLang="ja-JP"/>
              <a:pPr>
                <a:defRPr/>
              </a:pPr>
              <a:t>‹#›</a:t>
            </a:fld>
            <a:endParaRPr lang="en-US" altLang="ja-JP"/>
          </a:p>
        </p:txBody>
      </p:sp>
    </p:spTree>
    <p:extLst>
      <p:ext uri="{BB962C8B-B14F-4D97-AF65-F5344CB8AC3E}">
        <p14:creationId xmlns:p14="http://schemas.microsoft.com/office/powerpoint/2010/main" val="355814613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6.xml"/><Relationship Id="rId7"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2.xml"/><Relationship Id="rId7"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Times" charset="0"/>
              </a:defRPr>
            </a:lvl1pPr>
          </a:lstStyle>
          <a:p>
            <a:pPr>
              <a:defRPr/>
            </a:pPr>
            <a:endParaRPr lang="en-US" altLang="ja-JP"/>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charset="0"/>
              </a:defRPr>
            </a:lvl1pPr>
          </a:lstStyle>
          <a:p>
            <a:pPr>
              <a:defRPr/>
            </a:pPr>
            <a:endParaRPr lang="en-US" altLang="ja-JP"/>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0E3B949-1179-4387-B307-F356BE6486A4}"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Times" charset="0"/>
              </a:defRPr>
            </a:lvl1pPr>
          </a:lstStyle>
          <a:p>
            <a:pPr>
              <a:defRPr/>
            </a:pPr>
            <a:endParaRPr lang="en-US" altLang="ja-JP">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charset="0"/>
              </a:defRPr>
            </a:lvl1pPr>
          </a:lstStyle>
          <a:p>
            <a:pPr>
              <a:defRPr/>
            </a:pPr>
            <a:endParaRPr lang="en-US" altLang="ja-JP">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0E3B949-1179-4387-B307-F356BE6486A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286380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Times" charset="0"/>
              </a:defRPr>
            </a:lvl1pPr>
          </a:lstStyle>
          <a:p>
            <a:pPr>
              <a:defRPr/>
            </a:pPr>
            <a:endParaRPr lang="en-US" altLang="ja-JP">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charset="0"/>
              </a:defRPr>
            </a:lvl1pPr>
          </a:lstStyle>
          <a:p>
            <a:pPr>
              <a:defRPr/>
            </a:pPr>
            <a:endParaRPr lang="en-US" altLang="ja-JP">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0E3B949-1179-4387-B307-F356BE6486A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6379057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358596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6295935"/>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wmf"/></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jpeg"/><Relationship Id="rId7" Type="http://schemas.openxmlformats.org/officeDocument/2006/relationships/image" Target="../media/image11.jpe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6.wmf"/><Relationship Id="rId9" Type="http://schemas.openxmlformats.org/officeDocument/2006/relationships/hyperlink" Target="https://www.nta.go.jp/taxes/kids/hatten/page14.htm"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18" Type="http://schemas.openxmlformats.org/officeDocument/2006/relationships/hyperlink" Target="https://www.nta.go.jp/taxes/kids/oyo/page08.htm" TargetMode="External"/><Relationship Id="rId3" Type="http://schemas.openxmlformats.org/officeDocument/2006/relationships/image" Target="../media/image5.jpeg"/><Relationship Id="rId7" Type="http://schemas.openxmlformats.org/officeDocument/2006/relationships/image" Target="../media/image12.png"/><Relationship Id="rId12" Type="http://schemas.openxmlformats.org/officeDocument/2006/relationships/image" Target="../media/image49.png"/><Relationship Id="rId17" Type="http://schemas.openxmlformats.org/officeDocument/2006/relationships/image" Target="../media/image54.jpeg"/><Relationship Id="rId2" Type="http://schemas.openxmlformats.org/officeDocument/2006/relationships/slideLayout" Target="../slideLayouts/slideLayout7.xml"/><Relationship Id="rId16" Type="http://schemas.openxmlformats.org/officeDocument/2006/relationships/image" Target="../media/image53.png"/><Relationship Id="rId1" Type="http://schemas.openxmlformats.org/officeDocument/2006/relationships/tags" Target="../tags/tag8.xml"/><Relationship Id="rId6" Type="http://schemas.openxmlformats.org/officeDocument/2006/relationships/image" Target="../media/image40.jpeg"/><Relationship Id="rId11" Type="http://schemas.openxmlformats.org/officeDocument/2006/relationships/image" Target="../media/image48.png"/><Relationship Id="rId5" Type="http://schemas.openxmlformats.org/officeDocument/2006/relationships/image" Target="../media/image44.png"/><Relationship Id="rId15" Type="http://schemas.openxmlformats.org/officeDocument/2006/relationships/image" Target="../media/image52.png"/><Relationship Id="rId10" Type="http://schemas.openxmlformats.org/officeDocument/2006/relationships/image" Target="../media/image47.png"/><Relationship Id="rId4" Type="http://schemas.openxmlformats.org/officeDocument/2006/relationships/image" Target="../media/image6.wmf"/><Relationship Id="rId9" Type="http://schemas.openxmlformats.org/officeDocument/2006/relationships/image" Target="../media/image46.png"/><Relationship Id="rId14" Type="http://schemas.openxmlformats.org/officeDocument/2006/relationships/image" Target="../media/image51.png"/></Relationships>
</file>

<file path=ppt/slides/_rels/slide13.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6.wmf"/><Relationship Id="rId7" Type="http://schemas.openxmlformats.org/officeDocument/2006/relationships/image" Target="../media/image56.jpe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55.png"/><Relationship Id="rId5" Type="http://schemas.openxmlformats.org/officeDocument/2006/relationships/image" Target="../media/image12.png"/><Relationship Id="rId4" Type="http://schemas.openxmlformats.org/officeDocument/2006/relationships/image" Target="../media/image11.jpeg"/><Relationship Id="rId9" Type="http://schemas.openxmlformats.org/officeDocument/2006/relationships/image" Target="../media/image58.jpeg"/></Relationships>
</file>

<file path=ppt/slides/_rels/slide14.xml.rels><?xml version="1.0" encoding="UTF-8" standalone="yes"?>
<Relationships xmlns="http://schemas.openxmlformats.org/package/2006/relationships"><Relationship Id="rId8" Type="http://schemas.openxmlformats.org/officeDocument/2006/relationships/hyperlink" Target="https://www.youtube.com/watch?v=sVKTluQsCEs" TargetMode="External"/><Relationship Id="rId3" Type="http://schemas.openxmlformats.org/officeDocument/2006/relationships/image" Target="../media/image32.jpeg"/><Relationship Id="rId7" Type="http://schemas.openxmlformats.org/officeDocument/2006/relationships/image" Target="../media/image60.png"/><Relationship Id="rId2" Type="http://schemas.openxmlformats.org/officeDocument/2006/relationships/image" Target="../media/image6.wmf"/><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12.png"/><Relationship Id="rId4" Type="http://schemas.openxmlformats.org/officeDocument/2006/relationships/image" Target="../media/image40.jpeg"/></Relationships>
</file>

<file path=ppt/slides/_rels/slide1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wmf"/><Relationship Id="rId7" Type="http://schemas.openxmlformats.org/officeDocument/2006/relationships/image" Target="../media/image62.pn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61.png"/><Relationship Id="rId5" Type="http://schemas.openxmlformats.org/officeDocument/2006/relationships/image" Target="../media/image12.png"/><Relationship Id="rId4" Type="http://schemas.openxmlformats.org/officeDocument/2006/relationships/image" Target="../media/image11.jpeg"/><Relationship Id="rId9" Type="http://schemas.openxmlformats.org/officeDocument/2006/relationships/image" Target="../media/image64.png"/></Relationships>
</file>

<file path=ppt/slides/_rels/slide16.xml.rels><?xml version="1.0" encoding="UTF-8" standalone="yes"?>
<Relationships xmlns="http://schemas.openxmlformats.org/package/2006/relationships"><Relationship Id="rId3" Type="http://schemas.openxmlformats.org/officeDocument/2006/relationships/image" Target="../media/image6.wmf"/><Relationship Id="rId7" Type="http://schemas.openxmlformats.org/officeDocument/2006/relationships/image" Target="../media/image65.pn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13.png"/><Relationship Id="rId5" Type="http://schemas.openxmlformats.org/officeDocument/2006/relationships/image" Target="../media/image5.jpeg"/><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6.wmf"/><Relationship Id="rId7" Type="http://schemas.openxmlformats.org/officeDocument/2006/relationships/image" Target="../media/image67.pn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12.png"/><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70.png"/><Relationship Id="rId7" Type="http://schemas.openxmlformats.org/officeDocument/2006/relationships/image" Target="../media/image32.jpe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6.wmf"/></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hyperlink" Target="https://www.mof.go.jp/tax_information/index.html" TargetMode="External"/><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wmf"/><Relationship Id="rId9"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6.wmf"/><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73.png"/></Relationships>
</file>

<file path=ppt/slides/_rels/slide21.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7.svg"/><Relationship Id="rId2" Type="http://schemas.openxmlformats.org/officeDocument/2006/relationships/slideLayout" Target="../slideLayouts/slideLayout18.xml"/><Relationship Id="rId1" Type="http://schemas.openxmlformats.org/officeDocument/2006/relationships/tags" Target="../tags/tag14.xml"/><Relationship Id="rId6" Type="http://schemas.openxmlformats.org/officeDocument/2006/relationships/image" Target="../media/image76.png"/><Relationship Id="rId5" Type="http://schemas.openxmlformats.org/officeDocument/2006/relationships/chart" Target="../charts/chart1.xml"/><Relationship Id="rId4" Type="http://schemas.openxmlformats.org/officeDocument/2006/relationships/image" Target="../media/image75.png"/></Relationships>
</file>

<file path=ppt/slides/_rels/slide22.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7.svg"/><Relationship Id="rId2" Type="http://schemas.openxmlformats.org/officeDocument/2006/relationships/slideLayout" Target="../slideLayouts/slideLayout29.xml"/><Relationship Id="rId1" Type="http://schemas.openxmlformats.org/officeDocument/2006/relationships/tags" Target="../tags/tag15.xml"/><Relationship Id="rId6" Type="http://schemas.openxmlformats.org/officeDocument/2006/relationships/image" Target="../media/image76.png"/><Relationship Id="rId5" Type="http://schemas.openxmlformats.org/officeDocument/2006/relationships/chart" Target="../charts/chart2.xml"/><Relationship Id="rId4" Type="http://schemas.openxmlformats.org/officeDocument/2006/relationships/image" Target="../media/image74.png"/></Relationships>
</file>

<file path=ppt/slides/_rels/slide23.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jpeg"/><Relationship Id="rId7" Type="http://schemas.openxmlformats.org/officeDocument/2006/relationships/image" Target="../media/image82.jpeg"/><Relationship Id="rId12" Type="http://schemas.openxmlformats.org/officeDocument/2006/relationships/image" Target="../media/image41.png"/><Relationship Id="rId2" Type="http://schemas.openxmlformats.org/officeDocument/2006/relationships/image" Target="../media/image6.wmf"/><Relationship Id="rId1" Type="http://schemas.openxmlformats.org/officeDocument/2006/relationships/slideLayout" Target="../slideLayouts/slideLayout29.xml"/><Relationship Id="rId6" Type="http://schemas.openxmlformats.org/officeDocument/2006/relationships/image" Target="../media/image81.jpeg"/><Relationship Id="rId11" Type="http://schemas.openxmlformats.org/officeDocument/2006/relationships/image" Target="../media/image12.png"/><Relationship Id="rId5" Type="http://schemas.openxmlformats.org/officeDocument/2006/relationships/image" Target="../media/image80.jpeg"/><Relationship Id="rId10" Type="http://schemas.openxmlformats.org/officeDocument/2006/relationships/image" Target="../media/image85.png"/><Relationship Id="rId4" Type="http://schemas.openxmlformats.org/officeDocument/2006/relationships/image" Target="../media/image79.jpeg"/><Relationship Id="rId9" Type="http://schemas.openxmlformats.org/officeDocument/2006/relationships/image" Target="../media/image84.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png"/><Relationship Id="rId3" Type="http://schemas.openxmlformats.org/officeDocument/2006/relationships/notesSlide" Target="../notesSlides/notesSlide1.xml"/><Relationship Id="rId21" Type="http://schemas.openxmlformats.org/officeDocument/2006/relationships/image" Target="../media/image31.pn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slideLayout" Target="../slideLayouts/slideLayout7.xml"/><Relationship Id="rId16" Type="http://schemas.openxmlformats.org/officeDocument/2006/relationships/image" Target="../media/image26.png"/><Relationship Id="rId20" Type="http://schemas.openxmlformats.org/officeDocument/2006/relationships/image" Target="../media/image30.png"/><Relationship Id="rId1" Type="http://schemas.openxmlformats.org/officeDocument/2006/relationships/tags" Target="../tags/tag3.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jpeg"/><Relationship Id="rId15" Type="http://schemas.openxmlformats.org/officeDocument/2006/relationships/image" Target="../media/image25.png"/><Relationship Id="rId10" Type="http://schemas.openxmlformats.org/officeDocument/2006/relationships/image" Target="../media/image20.png"/><Relationship Id="rId19" Type="http://schemas.openxmlformats.org/officeDocument/2006/relationships/image" Target="../media/image29.png"/><Relationship Id="rId4" Type="http://schemas.openxmlformats.org/officeDocument/2006/relationships/image" Target="../media/image6.wmf"/><Relationship Id="rId9" Type="http://schemas.openxmlformats.org/officeDocument/2006/relationships/image" Target="../media/image19.png"/><Relationship Id="rId14" Type="http://schemas.openxmlformats.org/officeDocument/2006/relationships/image" Target="../media/image24.png"/></Relationships>
</file>

<file path=ppt/slides/_rels/slide4.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6.wmf"/><Relationship Id="rId7" Type="http://schemas.openxmlformats.org/officeDocument/2006/relationships/image" Target="../media/image35.jpe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4.jpeg"/><Relationship Id="rId5" Type="http://schemas.openxmlformats.org/officeDocument/2006/relationships/image" Target="../media/image33.jpeg"/><Relationship Id="rId10" Type="http://schemas.openxmlformats.org/officeDocument/2006/relationships/image" Target="../media/image13.png"/><Relationship Id="rId4" Type="http://schemas.openxmlformats.org/officeDocument/2006/relationships/image" Target="../media/image32.jpeg"/><Relationship Id="rId9"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38.emf"/><Relationship Id="rId4" Type="http://schemas.openxmlformats.org/officeDocument/2006/relationships/image" Target="../media/image37.emf"/></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https://www.nichizeiren.or.jp/taxaccount/education/sozei_nichizei/" TargetMode="Externa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5.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6.wmf"/></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AutoShape 181"/>
          <p:cNvSpPr>
            <a:spLocks noChangeArrowheads="1"/>
          </p:cNvSpPr>
          <p:nvPr/>
        </p:nvSpPr>
        <p:spPr bwMode="auto">
          <a:xfrm>
            <a:off x="304800" y="457200"/>
            <a:ext cx="8534400" cy="6019800"/>
          </a:xfrm>
          <a:prstGeom prst="roundRect">
            <a:avLst>
              <a:gd name="adj" fmla="val 16667"/>
            </a:avLst>
          </a:prstGeom>
          <a:noFill/>
          <a:ln w="25400">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4099" name="Line 182">
            <a:hlinkClick r:id="" action="ppaction://hlinkshowjump?jump=nextslide"/>
          </p:cNvPr>
          <p:cNvSpPr>
            <a:spLocks noChangeShapeType="1"/>
          </p:cNvSpPr>
          <p:nvPr/>
        </p:nvSpPr>
        <p:spPr bwMode="auto">
          <a:xfrm>
            <a:off x="8763000" y="2286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sp>
        <p:nvSpPr>
          <p:cNvPr id="4100" name="角丸四角形 13"/>
          <p:cNvSpPr>
            <a:spLocks noChangeArrowheads="1"/>
          </p:cNvSpPr>
          <p:nvPr/>
        </p:nvSpPr>
        <p:spPr bwMode="auto">
          <a:xfrm>
            <a:off x="1206500" y="685800"/>
            <a:ext cx="6743700" cy="1092200"/>
          </a:xfrm>
          <a:prstGeom prst="roundRect">
            <a:avLst>
              <a:gd name="adj" fmla="val 16667"/>
            </a:avLst>
          </a:prstGeom>
          <a:noFill/>
          <a:ln w="60325"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grpSp>
        <p:nvGrpSpPr>
          <p:cNvPr id="2" name="Group 19"/>
          <p:cNvGrpSpPr>
            <a:grpSpLocks/>
          </p:cNvGrpSpPr>
          <p:nvPr/>
        </p:nvGrpSpPr>
        <p:grpSpPr bwMode="auto">
          <a:xfrm>
            <a:off x="1704975" y="722313"/>
            <a:ext cx="5767388" cy="1004887"/>
            <a:chOff x="1074" y="455"/>
            <a:chExt cx="3633" cy="633"/>
          </a:xfrm>
        </p:grpSpPr>
        <p:pic>
          <p:nvPicPr>
            <p:cNvPr id="4104" name="Picture 17" descr="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4" y="473"/>
              <a:ext cx="3633" cy="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Text Box 18"/>
            <p:cNvSpPr txBox="1">
              <a:spLocks noChangeArrowheads="1"/>
            </p:cNvSpPr>
            <p:nvPr/>
          </p:nvSpPr>
          <p:spPr bwMode="auto">
            <a:xfrm>
              <a:off x="1087" y="455"/>
              <a:ext cx="1217"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2400" b="1" dirty="0">
                  <a:ea typeface="HGPｺﾞｼｯｸE" panose="020B0900000000000000" pitchFamily="50" charset="-128"/>
                </a:rPr>
                <a:t>令和</a:t>
              </a:r>
              <a:r>
                <a:rPr lang="ja-JP" altLang="en-US" sz="2400" b="1" dirty="0">
                  <a:solidFill>
                    <a:srgbClr val="FF0000"/>
                  </a:solidFill>
                  <a:latin typeface="HGPｺﾞｼｯｸE" panose="020B0900000000000000" pitchFamily="50" charset="-128"/>
                  <a:ea typeface="HGPｺﾞｼｯｸE" panose="020B0900000000000000" pitchFamily="50" charset="-128"/>
                </a:rPr>
                <a:t>８</a:t>
              </a:r>
              <a:r>
                <a:rPr lang="ja-JP" altLang="en-US" sz="2400" b="1" dirty="0">
                  <a:ea typeface="HGPｺﾞｼｯｸE" panose="020B0900000000000000" pitchFamily="50" charset="-128"/>
                </a:rPr>
                <a:t>年度版</a:t>
              </a:r>
            </a:p>
          </p:txBody>
        </p:sp>
      </p:grpSp>
      <p:pic>
        <p:nvPicPr>
          <p:cNvPr id="4102"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51125" y="1858963"/>
            <a:ext cx="3810000" cy="402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3" name="Text Box 21"/>
          <p:cNvSpPr txBox="1">
            <a:spLocks noChangeArrowheads="1"/>
          </p:cNvSpPr>
          <p:nvPr/>
        </p:nvSpPr>
        <p:spPr bwMode="auto">
          <a:xfrm>
            <a:off x="2955925" y="5889625"/>
            <a:ext cx="33337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600">
                <a:ea typeface="HGPｺﾞｼｯｸE" panose="020B0900000000000000" pitchFamily="50" charset="-128"/>
              </a:rPr>
              <a:t>協力：全国中学校社会科教育研究会</a:t>
            </a:r>
          </a:p>
        </p:txBody>
      </p:sp>
    </p:spTree>
    <p:custDataLst>
      <p:tags r:id="rId1"/>
    </p:custDataLst>
    <p:extLst>
      <p:ext uri="{BB962C8B-B14F-4D97-AF65-F5344CB8AC3E}">
        <p14:creationId xmlns:p14="http://schemas.microsoft.com/office/powerpoint/2010/main" val="1084194797"/>
      </p:ext>
    </p:extLst>
  </p:cSld>
  <p:clrMapOvr>
    <a:masterClrMapping/>
  </p:clrMapOvr>
  <p:transition advTm="2545"/>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650" y="1857375"/>
            <a:ext cx="8913813"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2"/>
          <p:cNvSpPr>
            <a:spLocks noChangeArrowheads="1"/>
          </p:cNvSpPr>
          <p:nvPr/>
        </p:nvSpPr>
        <p:spPr bwMode="auto">
          <a:xfrm>
            <a:off x="8864600" y="6477000"/>
            <a:ext cx="28084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9</a:t>
            </a:r>
          </a:p>
        </p:txBody>
      </p:sp>
      <p:pic>
        <p:nvPicPr>
          <p:cNvPr id="1126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Rectangle 7"/>
          <p:cNvSpPr>
            <a:spLocks noGrp="1" noChangeArrowheads="1"/>
          </p:cNvSpPr>
          <p:nvPr>
            <p:ph type="title" idx="4294967295"/>
          </p:nvPr>
        </p:nvSpPr>
        <p:spPr>
          <a:xfrm>
            <a:off x="76200" y="152400"/>
            <a:ext cx="7772400" cy="457200"/>
          </a:xfrm>
        </p:spPr>
        <p:txBody>
          <a:bodyPr/>
          <a:lstStyle/>
          <a:p>
            <a:pPr algn="l" eaLnBrk="1" hangingPunct="1"/>
            <a:r>
              <a:rPr lang="en-US" altLang="ja-JP" sz="2400" dirty="0">
                <a:solidFill>
                  <a:srgbClr val="FFFFFF"/>
                </a:solidFill>
                <a:latin typeface="HG創英角ｺﾞｼｯｸUB" panose="020B0909000000000000" pitchFamily="49" charset="-128"/>
                <a:ea typeface="HG創英角ｺﾞｼｯｸUB" panose="020B0909000000000000" pitchFamily="49" charset="-128"/>
              </a:rPr>
              <a:t>2.</a:t>
            </a:r>
            <a:r>
              <a:rPr lang="ja-JP" altLang="en-US" sz="2400" dirty="0">
                <a:solidFill>
                  <a:srgbClr val="FFFFFF"/>
                </a:solidFill>
                <a:latin typeface="HG創英角ｺﾞｼｯｸUB" panose="020B0909000000000000" pitchFamily="49" charset="-128"/>
                <a:ea typeface="HG創英角ｺﾞｼｯｸUB" panose="020B0909000000000000" pitchFamily="49" charset="-128"/>
              </a:rPr>
              <a:t>なぜ、税を納めなければならないのだろう？②</a:t>
            </a:r>
            <a:r>
              <a:rPr lang="en-US" altLang="ja-JP" sz="2400" dirty="0">
                <a:solidFill>
                  <a:srgbClr val="FFFFFF"/>
                </a:solidFill>
                <a:latin typeface="HG創英角ｺﾞｼｯｸUB" panose="020B0909000000000000" pitchFamily="49" charset="-128"/>
                <a:ea typeface="HG創英角ｺﾞｼｯｸUB" panose="020B0909000000000000" pitchFamily="49" charset="-128"/>
              </a:rPr>
              <a:t>-2</a:t>
            </a:r>
            <a:endParaRPr lang="en-US" altLang="ja-JP" sz="4800" dirty="0">
              <a:solidFill>
                <a:srgbClr val="FFFFFF"/>
              </a:solidFill>
              <a:latin typeface="HG創英角ｺﾞｼｯｸUB" panose="020B0909000000000000" pitchFamily="49" charset="-128"/>
              <a:ea typeface="HG創英角ｺﾞｼｯｸUB" panose="020B0909000000000000" pitchFamily="49" charset="-128"/>
            </a:endParaRPr>
          </a:p>
        </p:txBody>
      </p:sp>
      <p:sp>
        <p:nvSpPr>
          <p:cNvPr id="11270" name="Line 8">
            <a:hlinkClick r:id="" action="ppaction://hlinkshowjump?jump=previousslide"/>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11271" name="Line 9">
            <a:hlinkClick r:id="" action="ppaction://hlinkshowjump?jump=nextslide"/>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spTree>
  </p:cSld>
  <p:clrMapOvr>
    <a:masterClrMapping/>
  </p:clrMapOvr>
  <p:transition advTm="648"/>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46"/>
          <p:cNvGrpSpPr>
            <a:grpSpLocks/>
          </p:cNvGrpSpPr>
          <p:nvPr/>
        </p:nvGrpSpPr>
        <p:grpSpPr bwMode="auto">
          <a:xfrm>
            <a:off x="827088" y="5441950"/>
            <a:ext cx="7620000" cy="1139825"/>
            <a:chOff x="449" y="3428"/>
            <a:chExt cx="4800" cy="598"/>
          </a:xfrm>
        </p:grpSpPr>
        <p:pic>
          <p:nvPicPr>
            <p:cNvPr id="13332" name="Picture 4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 y="3428"/>
              <a:ext cx="4800" cy="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33" name="Rectangle 45"/>
            <p:cNvSpPr>
              <a:spLocks noChangeArrowheads="1"/>
            </p:cNvSpPr>
            <p:nvPr/>
          </p:nvSpPr>
          <p:spPr bwMode="auto">
            <a:xfrm>
              <a:off x="561" y="3439"/>
              <a:ext cx="100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a:solidFill>
                    <a:schemeClr val="bg1"/>
                  </a:solidFill>
                  <a:ea typeface="HGPｺﾞｼｯｸE" panose="020B0900000000000000" pitchFamily="50" charset="-128"/>
                </a:rPr>
                <a:t>みんなで議論してみよう！</a:t>
              </a:r>
            </a:p>
          </p:txBody>
        </p:sp>
      </p:grpSp>
      <p:sp>
        <p:nvSpPr>
          <p:cNvPr id="13315" name="Rectangle 6"/>
          <p:cNvSpPr>
            <a:spLocks noChangeArrowheads="1"/>
          </p:cNvSpPr>
          <p:nvPr/>
        </p:nvSpPr>
        <p:spPr bwMode="auto">
          <a:xfrm>
            <a:off x="8763000" y="6477000"/>
            <a:ext cx="38244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10</a:t>
            </a:r>
          </a:p>
        </p:txBody>
      </p:sp>
      <p:pic>
        <p:nvPicPr>
          <p:cNvPr id="13316" name="Picture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Rectangle 28"/>
          <p:cNvSpPr>
            <a:spLocks noGrp="1" noChangeArrowheads="1"/>
          </p:cNvSpPr>
          <p:nvPr>
            <p:ph type="title" idx="4294967295"/>
          </p:nvPr>
        </p:nvSpPr>
        <p:spPr>
          <a:xfrm>
            <a:off x="76200" y="152400"/>
            <a:ext cx="7772400" cy="457200"/>
          </a:xfrm>
        </p:spPr>
        <p:txBody>
          <a:bodyPr/>
          <a:lstStyle/>
          <a:p>
            <a:pPr algn="l" eaLnBrk="1" hangingPunct="1"/>
            <a:r>
              <a:rPr lang="en-US" altLang="ja-JP" sz="2400" dirty="0">
                <a:solidFill>
                  <a:schemeClr val="accent1"/>
                </a:solidFill>
                <a:latin typeface="HG創英角ｺﾞｼｯｸUB" panose="020B0909000000000000" pitchFamily="49" charset="-128"/>
                <a:ea typeface="HG創英角ｺﾞｼｯｸUB" panose="020B0909000000000000" pitchFamily="49" charset="-128"/>
              </a:rPr>
              <a:t>2.</a:t>
            </a:r>
            <a:r>
              <a:rPr lang="ja-JP" altLang="en-US" sz="2400" dirty="0">
                <a:solidFill>
                  <a:schemeClr val="accent1"/>
                </a:solidFill>
                <a:latin typeface="HG創英角ｺﾞｼｯｸUB" panose="020B0909000000000000" pitchFamily="49" charset="-128"/>
                <a:ea typeface="HG創英角ｺﾞｼｯｸUB" panose="020B0909000000000000" pitchFamily="49" charset="-128"/>
              </a:rPr>
              <a:t>なぜ、税を納めなければならないのだろう？②</a:t>
            </a:r>
            <a:r>
              <a:rPr lang="en-US" altLang="ja-JP" sz="2400" dirty="0">
                <a:solidFill>
                  <a:schemeClr val="accent1"/>
                </a:solidFill>
                <a:latin typeface="HG創英角ｺﾞｼｯｸUB" panose="020B0909000000000000" pitchFamily="49" charset="-128"/>
                <a:ea typeface="HG創英角ｺﾞｼｯｸUB" panose="020B0909000000000000" pitchFamily="49" charset="-128"/>
              </a:rPr>
              <a:t>-3</a:t>
            </a:r>
            <a:endParaRPr lang="ja-JP" altLang="en-US" sz="4800" dirty="0">
              <a:solidFill>
                <a:schemeClr val="accent1"/>
              </a:solidFill>
              <a:latin typeface="HG創英角ｺﾞｼｯｸUB" panose="020B0909000000000000" pitchFamily="49" charset="-128"/>
              <a:ea typeface="HG創英角ｺﾞｼｯｸUB" panose="020B0909000000000000" pitchFamily="49" charset="-128"/>
            </a:endParaRPr>
          </a:p>
        </p:txBody>
      </p:sp>
      <p:sp>
        <p:nvSpPr>
          <p:cNvPr id="13318" name="Line 34">
            <a:hlinkClick r:id="" action="ppaction://hlinkshowjump?jump=previousslide"/>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13319" name="Line 35">
            <a:hlinkClick r:id="" action="ppaction://hlinkshowjump?jump=nextslide"/>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8218" name="Picture 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2200" y="1868488"/>
            <a:ext cx="6961188" cy="342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0" name="Picture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063" y="5338763"/>
            <a:ext cx="582612"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35"/>
          <p:cNvGrpSpPr>
            <a:grpSpLocks/>
          </p:cNvGrpSpPr>
          <p:nvPr/>
        </p:nvGrpSpPr>
        <p:grpSpPr bwMode="auto">
          <a:xfrm>
            <a:off x="1595438" y="3055938"/>
            <a:ext cx="6091237" cy="1039812"/>
            <a:chOff x="1005" y="1835"/>
            <a:chExt cx="3837" cy="655"/>
          </a:xfrm>
        </p:grpSpPr>
        <p:sp>
          <p:nvSpPr>
            <p:cNvPr id="13328" name="AutoShape 21"/>
            <p:cNvSpPr>
              <a:spLocks noChangeArrowheads="1"/>
            </p:cNvSpPr>
            <p:nvPr/>
          </p:nvSpPr>
          <p:spPr bwMode="auto">
            <a:xfrm>
              <a:off x="1005" y="1835"/>
              <a:ext cx="3837" cy="655"/>
            </a:xfrm>
            <a:prstGeom prst="roundRect">
              <a:avLst>
                <a:gd name="adj" fmla="val 16667"/>
              </a:avLst>
            </a:prstGeom>
            <a:solidFill>
              <a:srgbClr val="FF990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3329" name="AutoShape 22"/>
            <p:cNvSpPr>
              <a:spLocks noChangeArrowheads="1"/>
            </p:cNvSpPr>
            <p:nvPr/>
          </p:nvSpPr>
          <p:spPr bwMode="auto">
            <a:xfrm>
              <a:off x="1113" y="1914"/>
              <a:ext cx="3629" cy="492"/>
            </a:xfrm>
            <a:prstGeom prst="roundRect">
              <a:avLst>
                <a:gd name="adj" fmla="val 16667"/>
              </a:avLst>
            </a:prstGeom>
            <a:solidFill>
              <a:srgbClr val="FFFFFF">
                <a:alpha val="85097"/>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3330" name="Rectangle 23"/>
            <p:cNvSpPr>
              <a:spLocks noChangeArrowheads="1"/>
            </p:cNvSpPr>
            <p:nvPr/>
          </p:nvSpPr>
          <p:spPr bwMode="auto">
            <a:xfrm>
              <a:off x="1731" y="1915"/>
              <a:ext cx="227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ctr" eaLnBrk="1" hangingPunct="1">
                <a:spcBef>
                  <a:spcPct val="0"/>
                </a:spcBef>
                <a:buFontTx/>
                <a:buNone/>
              </a:pPr>
              <a:r>
                <a:rPr lang="en-US" altLang="ja-JP" sz="2000" b="1">
                  <a:latin typeface="ＭＳ Ｐゴシック" panose="020B0600070205080204" pitchFamily="50" charset="-128"/>
                  <a:ea typeface="ＭＳ Ｐゴシック" panose="020B0600070205080204" pitchFamily="50" charset="-128"/>
                </a:rPr>
                <a:t>【</a:t>
              </a:r>
              <a:r>
                <a:rPr lang="ja-JP" altLang="en-US" sz="2000" b="1">
                  <a:latin typeface="ＭＳ Ｐゴシック" panose="020B0600070205080204" pitchFamily="50" charset="-128"/>
                  <a:ea typeface="ＭＳ Ｐゴシック" panose="020B0600070205080204" pitchFamily="50" charset="-128"/>
                </a:rPr>
                <a:t>日本国憲法第</a:t>
              </a:r>
              <a:r>
                <a:rPr lang="en-US" altLang="ja-JP" sz="2000" b="1">
                  <a:latin typeface="ＭＳ Ｐゴシック" panose="020B0600070205080204" pitchFamily="50" charset="-128"/>
                  <a:ea typeface="ＭＳ Ｐゴシック" panose="020B0600070205080204" pitchFamily="50" charset="-128"/>
                </a:rPr>
                <a:t>30</a:t>
              </a:r>
              <a:r>
                <a:rPr lang="ja-JP" altLang="en-US" sz="2000" b="1">
                  <a:latin typeface="ＭＳ Ｐゴシック" panose="020B0600070205080204" pitchFamily="50" charset="-128"/>
                  <a:ea typeface="ＭＳ Ｐゴシック" panose="020B0600070205080204" pitchFamily="50" charset="-128"/>
                </a:rPr>
                <a:t>条</a:t>
              </a:r>
              <a:r>
                <a:rPr lang="en-US" altLang="ja-JP" sz="2000" b="1">
                  <a:latin typeface="ＭＳ Ｐゴシック" panose="020B0600070205080204" pitchFamily="50" charset="-128"/>
                  <a:ea typeface="ＭＳ Ｐゴシック" panose="020B0600070205080204" pitchFamily="50" charset="-128"/>
                </a:rPr>
                <a:t>】</a:t>
              </a:r>
            </a:p>
          </p:txBody>
        </p:sp>
        <p:sp>
          <p:nvSpPr>
            <p:cNvPr id="13331" name="Rectangle 24"/>
            <p:cNvSpPr>
              <a:spLocks noChangeArrowheads="1"/>
            </p:cNvSpPr>
            <p:nvPr/>
          </p:nvSpPr>
          <p:spPr bwMode="auto">
            <a:xfrm>
              <a:off x="1297" y="2153"/>
              <a:ext cx="3278"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ctr" eaLnBrk="1" hangingPunct="1">
                <a:lnSpc>
                  <a:spcPct val="110000"/>
                </a:lnSpc>
                <a:spcBef>
                  <a:spcPct val="0"/>
                </a:spcBef>
                <a:buFontTx/>
                <a:buNone/>
              </a:pPr>
              <a:r>
                <a:rPr lang="ja-JP" altLang="en-US" sz="1500">
                  <a:latin typeface="HG創英角ｺﾞｼｯｸUB" panose="020B0909000000000000" pitchFamily="49" charset="-128"/>
                  <a:ea typeface="HG創英角ｺﾞｼｯｸUB" panose="020B0909000000000000" pitchFamily="49" charset="-128"/>
                </a:rPr>
                <a:t>国民は，法律の定めるところにより，納税の義務を負ふ。</a:t>
              </a:r>
            </a:p>
          </p:txBody>
        </p:sp>
      </p:grpSp>
      <p:pic>
        <p:nvPicPr>
          <p:cNvPr id="13325" name="Picture 3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9413" y="923926"/>
            <a:ext cx="838835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6" name="Rectangle 39"/>
          <p:cNvSpPr>
            <a:spLocks noChangeArrowheads="1"/>
          </p:cNvSpPr>
          <p:nvPr/>
        </p:nvSpPr>
        <p:spPr bwMode="white">
          <a:xfrm>
            <a:off x="547688" y="1116013"/>
            <a:ext cx="40798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800" dirty="0">
                <a:solidFill>
                  <a:schemeClr val="accent1"/>
                </a:solidFill>
                <a:ea typeface="HGPｺﾞｼｯｸE" panose="020B0900000000000000" pitchFamily="50" charset="-128"/>
              </a:rPr>
              <a:t>納税の義務は憲法で定められています。</a:t>
            </a:r>
          </a:p>
        </p:txBody>
      </p:sp>
      <p:pic>
        <p:nvPicPr>
          <p:cNvPr id="13327" name="Picture 4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70801" y="750888"/>
            <a:ext cx="1004888"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34" name="Rectangle 42"/>
          <p:cNvSpPr>
            <a:spLocks noChangeArrowheads="1"/>
          </p:cNvSpPr>
          <p:nvPr/>
        </p:nvSpPr>
        <p:spPr bwMode="auto">
          <a:xfrm>
            <a:off x="1244600" y="5889625"/>
            <a:ext cx="43513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400" dirty="0"/>
              <a:t>なぜ，「納税の義務」が憲法で定められているのだろう？</a:t>
            </a:r>
          </a:p>
        </p:txBody>
      </p:sp>
      <p:sp>
        <p:nvSpPr>
          <p:cNvPr id="21" name="テキスト ボックス 20">
            <a:extLst>
              <a:ext uri="{FF2B5EF4-FFF2-40B4-BE49-F238E27FC236}">
                <a16:creationId xmlns:a16="http://schemas.microsoft.com/office/drawing/2014/main" id="{FC88F8B1-BC29-40C1-82D8-E53691F4926D}"/>
              </a:ext>
            </a:extLst>
          </p:cNvPr>
          <p:cNvSpPr txBox="1"/>
          <p:nvPr/>
        </p:nvSpPr>
        <p:spPr>
          <a:xfrm>
            <a:off x="1261534" y="6238291"/>
            <a:ext cx="7171520" cy="261610"/>
          </a:xfrm>
          <a:prstGeom prst="rect">
            <a:avLst/>
          </a:prstGeom>
          <a:noFill/>
        </p:spPr>
        <p:txBody>
          <a:bodyPr wrap="square" rtlCol="0">
            <a:spAutoFit/>
          </a:bodyPr>
          <a:lstStyle/>
          <a:p>
            <a:r>
              <a:rPr kumimoji="1" lang="ja-JP" altLang="en-US" sz="1100" b="1" dirty="0">
                <a:latin typeface="+mn-ea"/>
                <a:ea typeface="+mn-ea"/>
              </a:rPr>
              <a:t>調べてみよう </a:t>
            </a:r>
            <a:r>
              <a:rPr lang="ja-JP" altLang="en-US" sz="1100" b="1" dirty="0">
                <a:latin typeface="+mn-ea"/>
                <a:ea typeface="+mn-ea"/>
              </a:rPr>
              <a:t>： 納税の義務</a:t>
            </a:r>
            <a:r>
              <a:rPr lang="ja-JP" altLang="en-US" sz="1100" b="1" spc="-150" dirty="0">
                <a:latin typeface="+mn-ea"/>
                <a:ea typeface="+mn-ea"/>
              </a:rPr>
              <a:t>　</a:t>
            </a:r>
            <a:r>
              <a:rPr kumimoji="1" lang="en-US" altLang="ja-JP" sz="1100" dirty="0">
                <a:latin typeface="+mn-ea"/>
                <a:ea typeface="+mn-ea"/>
                <a:cs typeface="Arial" panose="020B0604020202020204" pitchFamily="34" charset="0"/>
                <a:hlinkClick r:id="rId9">
                  <a:extLst>
                    <a:ext uri="{A12FA001-AC4F-418D-AE19-62706E023703}">
                      <ahyp:hlinkClr xmlns:ahyp="http://schemas.microsoft.com/office/drawing/2018/hyperlinkcolor" val="tx"/>
                    </a:ext>
                  </a:extLst>
                </a:hlinkClick>
              </a:rPr>
              <a:t>https://www.nta.go.jp/taxes/kids/hatten/page14.htm</a:t>
            </a:r>
            <a:endParaRPr lang="ja-JP" altLang="en-US" sz="1100" dirty="0">
              <a:latin typeface="+mn-ea"/>
              <a:ea typeface="+mn-ea"/>
            </a:endParaRPr>
          </a:p>
        </p:txBody>
      </p:sp>
    </p:spTree>
    <p:custDataLst>
      <p:tags r:id="rId1"/>
    </p:custDataLst>
  </p:cSld>
  <p:clrMapOvr>
    <a:masterClrMapping/>
  </p:clrMapOvr>
  <p:transition advTm="307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8218"/>
                                        </p:tgtEl>
                                        <p:attrNameLst>
                                          <p:attrName>style.visibility</p:attrName>
                                        </p:attrNameLst>
                                      </p:cBhvr>
                                      <p:to>
                                        <p:strVal val="visible"/>
                                      </p:to>
                                    </p:set>
                                    <p:anim calcmode="lin" valueType="num">
                                      <p:cBhvr>
                                        <p:cTn id="13" dur="500" fill="hold"/>
                                        <p:tgtEl>
                                          <p:spTgt spid="8218"/>
                                        </p:tgtEl>
                                        <p:attrNameLst>
                                          <p:attrName>ppt_w</p:attrName>
                                        </p:attrNameLst>
                                      </p:cBhvr>
                                      <p:tavLst>
                                        <p:tav tm="0">
                                          <p:val>
                                            <p:fltVal val="0"/>
                                          </p:val>
                                        </p:tav>
                                        <p:tav tm="100000">
                                          <p:val>
                                            <p:strVal val="#ppt_w"/>
                                          </p:val>
                                        </p:tav>
                                      </p:tavLst>
                                    </p:anim>
                                    <p:anim calcmode="lin" valueType="num">
                                      <p:cBhvr>
                                        <p:cTn id="14" dur="500" fill="hold"/>
                                        <p:tgtEl>
                                          <p:spTgt spid="8218"/>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8234"/>
                                        </p:tgtEl>
                                        <p:attrNameLst>
                                          <p:attrName>style.visibility</p:attrName>
                                        </p:attrNameLst>
                                      </p:cBhvr>
                                      <p:to>
                                        <p:strVal val="visible"/>
                                      </p:to>
                                    </p:set>
                                    <p:anim calcmode="lin" valueType="num">
                                      <p:cBhvr>
                                        <p:cTn id="19" dur="500" fill="hold"/>
                                        <p:tgtEl>
                                          <p:spTgt spid="8234"/>
                                        </p:tgtEl>
                                        <p:attrNameLst>
                                          <p:attrName>ppt_w</p:attrName>
                                        </p:attrNameLst>
                                      </p:cBhvr>
                                      <p:tavLst>
                                        <p:tav tm="0">
                                          <p:val>
                                            <p:fltVal val="0"/>
                                          </p:val>
                                        </p:tav>
                                        <p:tav tm="100000">
                                          <p:val>
                                            <p:strVal val="#ppt_w"/>
                                          </p:val>
                                        </p:tav>
                                      </p:tavLst>
                                    </p:anim>
                                    <p:anim calcmode="lin" valueType="num">
                                      <p:cBhvr>
                                        <p:cTn id="20" dur="500" fill="hold"/>
                                        <p:tgtEl>
                                          <p:spTgt spid="8234"/>
                                        </p:tgtEl>
                                        <p:attrNameLst>
                                          <p:attrName>ppt_h</p:attrName>
                                        </p:attrNameLst>
                                      </p:cBhvr>
                                      <p:tavLst>
                                        <p:tav tm="0">
                                          <p:val>
                                            <p:fltVal val="0"/>
                                          </p:val>
                                        </p:tav>
                                        <p:tav tm="100000">
                                          <p:val>
                                            <p:strVal val="#ppt_h"/>
                                          </p:val>
                                        </p:tav>
                                      </p:tavLst>
                                    </p:anim>
                                  </p:childTnLst>
                                </p:cTn>
                              </p:par>
                              <p:par>
                                <p:cTn id="21" presetID="6" presetClass="emph" presetSubtype="0" repeatCount="indefinite" accel="50000" fill="hold" nodeType="withEffect">
                                  <p:stCondLst>
                                    <p:cond delay="0"/>
                                  </p:stCondLst>
                                  <p:endCondLst>
                                    <p:cond evt="onNext" delay="0">
                                      <p:tgtEl>
                                        <p:sldTgt/>
                                      </p:tgtEl>
                                    </p:cond>
                                  </p:endCondLst>
                                  <p:childTnLst>
                                    <p:animScale>
                                      <p:cBhvr>
                                        <p:cTn id="22" dur="500" fill="hold"/>
                                        <p:tgtEl>
                                          <p:spTgt spid="8220"/>
                                        </p:tgtEl>
                                      </p:cBhvr>
                                      <p:by x="80000" y="8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3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3"/>
          <p:cNvGrpSpPr>
            <a:grpSpLocks/>
          </p:cNvGrpSpPr>
          <p:nvPr/>
        </p:nvGrpSpPr>
        <p:grpSpPr bwMode="auto">
          <a:xfrm>
            <a:off x="979488" y="5590353"/>
            <a:ext cx="7620000" cy="1206500"/>
            <a:chOff x="449" y="3384"/>
            <a:chExt cx="4800" cy="598"/>
          </a:xfrm>
        </p:grpSpPr>
        <p:pic>
          <p:nvPicPr>
            <p:cNvPr id="14378" name="Picture 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 y="3384"/>
              <a:ext cx="4800" cy="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79" name="Rectangle 65"/>
            <p:cNvSpPr>
              <a:spLocks noChangeArrowheads="1"/>
            </p:cNvSpPr>
            <p:nvPr/>
          </p:nvSpPr>
          <p:spPr bwMode="auto">
            <a:xfrm>
              <a:off x="561" y="3439"/>
              <a:ext cx="67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dirty="0">
                  <a:solidFill>
                    <a:schemeClr val="bg1"/>
                  </a:solidFill>
                  <a:ea typeface="HGPｺﾞｼｯｸE" panose="020B0900000000000000" pitchFamily="50" charset="-128"/>
                </a:rPr>
                <a:t>民主主義の基本</a:t>
              </a:r>
            </a:p>
          </p:txBody>
        </p:sp>
      </p:grpSp>
      <p:sp>
        <p:nvSpPr>
          <p:cNvPr id="14339" name="Rectangle 6"/>
          <p:cNvSpPr>
            <a:spLocks noChangeArrowheads="1"/>
          </p:cNvSpPr>
          <p:nvPr/>
        </p:nvSpPr>
        <p:spPr bwMode="auto">
          <a:xfrm>
            <a:off x="8763000" y="6477000"/>
            <a:ext cx="38244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11</a:t>
            </a:r>
          </a:p>
        </p:txBody>
      </p:sp>
      <p:pic>
        <p:nvPicPr>
          <p:cNvPr id="14340" name="Picture 5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61"/>
          <p:cNvSpPr>
            <a:spLocks noGrp="1" noChangeArrowheads="1"/>
          </p:cNvSpPr>
          <p:nvPr>
            <p:ph type="title" idx="4294967295"/>
          </p:nvPr>
        </p:nvSpPr>
        <p:spPr>
          <a:xfrm>
            <a:off x="76200" y="152400"/>
            <a:ext cx="7772400" cy="457200"/>
          </a:xfrm>
        </p:spPr>
        <p:txBody>
          <a:bodyPr/>
          <a:lstStyle/>
          <a:p>
            <a:pPr algn="l" eaLnBrk="1" hangingPunct="1"/>
            <a:r>
              <a:rPr lang="en-US" altLang="ja-JP" sz="2400">
                <a:solidFill>
                  <a:schemeClr val="accent1"/>
                </a:solidFill>
                <a:latin typeface="HG創英角ｺﾞｼｯｸUB" panose="020B0909000000000000" pitchFamily="49" charset="-128"/>
                <a:ea typeface="HG創英角ｺﾞｼｯｸUB" panose="020B0909000000000000" pitchFamily="49" charset="-128"/>
              </a:rPr>
              <a:t>2.</a:t>
            </a:r>
            <a:r>
              <a:rPr lang="ja-JP" altLang="en-US" sz="2400">
                <a:solidFill>
                  <a:schemeClr val="accent1"/>
                </a:solidFill>
                <a:latin typeface="HG創英角ｺﾞｼｯｸUB" panose="020B0909000000000000" pitchFamily="49" charset="-128"/>
                <a:ea typeface="HG創英角ｺﾞｼｯｸUB" panose="020B0909000000000000" pitchFamily="49" charset="-128"/>
              </a:rPr>
              <a:t>なぜ、税を納めなければならないのだろう？③</a:t>
            </a:r>
            <a:endParaRPr lang="ja-JP" altLang="en-US" sz="4800">
              <a:solidFill>
                <a:schemeClr val="accent1"/>
              </a:solidFill>
              <a:latin typeface="HG創英角ｺﾞｼｯｸUB" panose="020B0909000000000000" pitchFamily="49" charset="-128"/>
              <a:ea typeface="HG創英角ｺﾞｼｯｸUB" panose="020B0909000000000000" pitchFamily="49" charset="-128"/>
            </a:endParaRPr>
          </a:p>
        </p:txBody>
      </p:sp>
      <p:sp>
        <p:nvSpPr>
          <p:cNvPr id="14342" name="Line 70">
            <a:hlinkClick r:id="" action="ppaction://hlinkshowjump?jump=previousslide"/>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14343" name="Line 71">
            <a:hlinkClick r:id="" action="ppaction://hlinkshowjump?jump=nextslide"/>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9250" name="Picture 3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2150" y="5640388"/>
            <a:ext cx="479425"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5" name="Picture 3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9650" y="835025"/>
            <a:ext cx="7134225"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6" name="Picture 3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04075" y="1087438"/>
            <a:ext cx="88265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77" name="Rectangle 40"/>
          <p:cNvSpPr>
            <a:spLocks noChangeArrowheads="1"/>
          </p:cNvSpPr>
          <p:nvPr/>
        </p:nvSpPr>
        <p:spPr bwMode="white">
          <a:xfrm>
            <a:off x="1141413" y="966788"/>
            <a:ext cx="7040563"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800" dirty="0">
                <a:solidFill>
                  <a:schemeClr val="accent1"/>
                </a:solidFill>
                <a:ea typeface="HGPｺﾞｼｯｸE" panose="020B0900000000000000" pitchFamily="50" charset="-128"/>
              </a:rPr>
              <a:t>税に関する法律（税負担の方法）と税の使いみち（予算）は，国民の</a:t>
            </a:r>
          </a:p>
          <a:p>
            <a:pPr eaLnBrk="1" hangingPunct="1">
              <a:spcBef>
                <a:spcPct val="0"/>
              </a:spcBef>
              <a:buFontTx/>
              <a:buNone/>
            </a:pPr>
            <a:endParaRPr lang="ja-JP" altLang="en-US" sz="500" dirty="0">
              <a:solidFill>
                <a:schemeClr val="accent1"/>
              </a:solidFill>
              <a:ea typeface="HGPｺﾞｼｯｸE" panose="020B0900000000000000" pitchFamily="50" charset="-128"/>
            </a:endParaRPr>
          </a:p>
          <a:p>
            <a:pPr eaLnBrk="1" hangingPunct="1">
              <a:spcBef>
                <a:spcPct val="0"/>
              </a:spcBef>
              <a:buFontTx/>
              <a:buNone/>
            </a:pPr>
            <a:r>
              <a:rPr lang="ja-JP" altLang="en-US" sz="1800" dirty="0">
                <a:solidFill>
                  <a:schemeClr val="accent1"/>
                </a:solidFill>
                <a:ea typeface="HGPｺﾞｼｯｸE" panose="020B0900000000000000" pitchFamily="50" charset="-128"/>
              </a:rPr>
              <a:t>代表者である議員が国会で決めています。</a:t>
            </a:r>
          </a:p>
        </p:txBody>
      </p:sp>
      <p:grpSp>
        <p:nvGrpSpPr>
          <p:cNvPr id="5" name="Group 70"/>
          <p:cNvGrpSpPr>
            <a:grpSpLocks/>
          </p:cNvGrpSpPr>
          <p:nvPr/>
        </p:nvGrpSpPr>
        <p:grpSpPr bwMode="auto">
          <a:xfrm>
            <a:off x="6153150" y="2254250"/>
            <a:ext cx="1584325" cy="1276350"/>
            <a:chOff x="3805" y="1485"/>
            <a:chExt cx="998" cy="804"/>
          </a:xfrm>
        </p:grpSpPr>
        <p:pic>
          <p:nvPicPr>
            <p:cNvPr id="14372" name="Picture 48" descr="07-矢印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31" y="1485"/>
              <a:ext cx="844" cy="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73" name="Text Box 50"/>
            <p:cNvSpPr txBox="1">
              <a:spLocks noChangeArrowheads="1"/>
            </p:cNvSpPr>
            <p:nvPr/>
          </p:nvSpPr>
          <p:spPr bwMode="auto">
            <a:xfrm rot="-2757880">
              <a:off x="4198" y="1432"/>
              <a:ext cx="212"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eaVert">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b="1">
                  <a:ea typeface="HGPｺﾞｼｯｸE" panose="020B0900000000000000" pitchFamily="50" charset="-128"/>
                </a:rPr>
                <a:t>公共施設・公共サービス</a:t>
              </a:r>
            </a:p>
          </p:txBody>
        </p:sp>
        <p:sp>
          <p:nvSpPr>
            <p:cNvPr id="14374" name="Text Box 51"/>
            <p:cNvSpPr txBox="1">
              <a:spLocks noChangeArrowheads="1"/>
            </p:cNvSpPr>
            <p:nvPr/>
          </p:nvSpPr>
          <p:spPr bwMode="auto">
            <a:xfrm rot="-2700000">
              <a:off x="4089" y="1619"/>
              <a:ext cx="193"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eaVert"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800"/>
                <a:t>しせつ</a:t>
              </a:r>
            </a:p>
          </p:txBody>
        </p:sp>
      </p:grpSp>
      <p:sp>
        <p:nvSpPr>
          <p:cNvPr id="9278" name="Rectangle 62"/>
          <p:cNvSpPr>
            <a:spLocks noChangeArrowheads="1"/>
          </p:cNvSpPr>
          <p:nvPr/>
        </p:nvSpPr>
        <p:spPr bwMode="auto">
          <a:xfrm>
            <a:off x="1233488" y="5951538"/>
            <a:ext cx="71913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400" dirty="0"/>
              <a:t>　政治への参加と国を支える税金を国民が負担することが，対になっているのが，</a:t>
            </a:r>
            <a:endParaRPr lang="ja-JP" altLang="en-US" sz="500" dirty="0"/>
          </a:p>
          <a:p>
            <a:pPr eaLnBrk="1" hangingPunct="1">
              <a:spcBef>
                <a:spcPct val="0"/>
              </a:spcBef>
              <a:buFontTx/>
              <a:buNone/>
            </a:pPr>
            <a:endParaRPr lang="ja-JP" altLang="en-US" sz="500" dirty="0"/>
          </a:p>
          <a:p>
            <a:pPr eaLnBrk="1" hangingPunct="1">
              <a:spcBef>
                <a:spcPct val="0"/>
              </a:spcBef>
              <a:buFontTx/>
              <a:buNone/>
            </a:pPr>
            <a:r>
              <a:rPr lang="ja-JP" altLang="en-US" sz="1400" dirty="0"/>
              <a:t>民主主義の基本です。</a:t>
            </a:r>
          </a:p>
        </p:txBody>
      </p:sp>
      <p:grpSp>
        <p:nvGrpSpPr>
          <p:cNvPr id="6" name="Group 76"/>
          <p:cNvGrpSpPr>
            <a:grpSpLocks/>
          </p:cNvGrpSpPr>
          <p:nvPr/>
        </p:nvGrpSpPr>
        <p:grpSpPr bwMode="auto">
          <a:xfrm>
            <a:off x="2347913" y="1917700"/>
            <a:ext cx="3546475" cy="1897063"/>
            <a:chOff x="1551" y="1208"/>
            <a:chExt cx="2234" cy="1195"/>
          </a:xfrm>
        </p:grpSpPr>
        <p:grpSp>
          <p:nvGrpSpPr>
            <p:cNvPr id="14366" name="Group 40"/>
            <p:cNvGrpSpPr>
              <a:grpSpLocks/>
            </p:cNvGrpSpPr>
            <p:nvPr/>
          </p:nvGrpSpPr>
          <p:grpSpPr bwMode="auto">
            <a:xfrm>
              <a:off x="1567" y="1208"/>
              <a:ext cx="2218" cy="1195"/>
              <a:chOff x="1414" y="1208"/>
              <a:chExt cx="2218" cy="1195"/>
            </a:xfrm>
          </p:grpSpPr>
          <p:pic>
            <p:nvPicPr>
              <p:cNvPr id="14370" name="Picture 3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21" y="1208"/>
                <a:ext cx="1611" cy="1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1" name="Picture 39" descr="8-2a"/>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14" y="1628"/>
                <a:ext cx="726" cy="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367" name="Group 66"/>
            <p:cNvGrpSpPr>
              <a:grpSpLocks/>
            </p:cNvGrpSpPr>
            <p:nvPr/>
          </p:nvGrpSpPr>
          <p:grpSpPr bwMode="auto">
            <a:xfrm>
              <a:off x="1551" y="1574"/>
              <a:ext cx="819" cy="825"/>
              <a:chOff x="1263" y="1601"/>
              <a:chExt cx="819" cy="825"/>
            </a:xfrm>
          </p:grpSpPr>
          <p:pic>
            <p:nvPicPr>
              <p:cNvPr id="14368" name="Picture 4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63" y="1601"/>
                <a:ext cx="819" cy="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69" name="Text Box 42"/>
              <p:cNvSpPr txBox="1">
                <a:spLocks noChangeArrowheads="1"/>
              </p:cNvSpPr>
              <p:nvPr/>
            </p:nvSpPr>
            <p:spPr bwMode="auto">
              <a:xfrm rot="2680349">
                <a:off x="1546" y="1780"/>
                <a:ext cx="231" cy="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eaVert">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200" b="1">
                    <a:ea typeface="HGPｺﾞｼｯｸE" panose="020B0900000000000000" pitchFamily="50" charset="-128"/>
                  </a:rPr>
                  <a:t>選挙</a:t>
                </a:r>
              </a:p>
            </p:txBody>
          </p:sp>
        </p:grpSp>
      </p:grpSp>
      <p:grpSp>
        <p:nvGrpSpPr>
          <p:cNvPr id="9" name="Group 80"/>
          <p:cNvGrpSpPr>
            <a:grpSpLocks/>
          </p:cNvGrpSpPr>
          <p:nvPr/>
        </p:nvGrpSpPr>
        <p:grpSpPr bwMode="auto">
          <a:xfrm>
            <a:off x="5829300" y="2644775"/>
            <a:ext cx="1296988" cy="1203325"/>
            <a:chOff x="3681" y="1630"/>
            <a:chExt cx="817" cy="758"/>
          </a:xfrm>
        </p:grpSpPr>
        <p:pic>
          <p:nvPicPr>
            <p:cNvPr id="14364" name="Picture 7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681" y="1630"/>
              <a:ext cx="817" cy="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65" name="Text Box 79"/>
            <p:cNvSpPr txBox="1">
              <a:spLocks noChangeArrowheads="1"/>
            </p:cNvSpPr>
            <p:nvPr/>
          </p:nvSpPr>
          <p:spPr bwMode="auto">
            <a:xfrm rot="-2615391">
              <a:off x="3915" y="1789"/>
              <a:ext cx="231"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eaVert">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200" b="1"/>
                <a:t>納税</a:t>
              </a:r>
            </a:p>
          </p:txBody>
        </p:sp>
      </p:grpSp>
      <p:grpSp>
        <p:nvGrpSpPr>
          <p:cNvPr id="10" name="グループ化 41"/>
          <p:cNvGrpSpPr>
            <a:grpSpLocks/>
          </p:cNvGrpSpPr>
          <p:nvPr/>
        </p:nvGrpSpPr>
        <p:grpSpPr bwMode="auto">
          <a:xfrm>
            <a:off x="1570038" y="3833178"/>
            <a:ext cx="6034087" cy="1758128"/>
            <a:chOff x="1570038" y="3817938"/>
            <a:chExt cx="6034087" cy="1828800"/>
          </a:xfrm>
        </p:grpSpPr>
        <p:grpSp>
          <p:nvGrpSpPr>
            <p:cNvPr id="14353" name="Group 42"/>
            <p:cNvGrpSpPr>
              <a:grpSpLocks/>
            </p:cNvGrpSpPr>
            <p:nvPr/>
          </p:nvGrpSpPr>
          <p:grpSpPr bwMode="auto">
            <a:xfrm>
              <a:off x="1570038" y="3817938"/>
              <a:ext cx="6034087" cy="1828800"/>
              <a:chOff x="989" y="2405"/>
              <a:chExt cx="3801" cy="1152"/>
            </a:xfrm>
          </p:grpSpPr>
          <p:grpSp>
            <p:nvGrpSpPr>
              <p:cNvPr id="14355" name="Group 61"/>
              <p:cNvGrpSpPr>
                <a:grpSpLocks/>
              </p:cNvGrpSpPr>
              <p:nvPr/>
            </p:nvGrpSpPr>
            <p:grpSpPr bwMode="auto">
              <a:xfrm>
                <a:off x="2186" y="2461"/>
                <a:ext cx="1427" cy="746"/>
                <a:chOff x="3960" y="3147"/>
                <a:chExt cx="1427" cy="746"/>
              </a:xfrm>
            </p:grpSpPr>
            <p:grpSp>
              <p:nvGrpSpPr>
                <p:cNvPr id="14358" name="Group 56"/>
                <p:cNvGrpSpPr>
                  <a:grpSpLocks/>
                </p:cNvGrpSpPr>
                <p:nvPr/>
              </p:nvGrpSpPr>
              <p:grpSpPr bwMode="auto">
                <a:xfrm>
                  <a:off x="4027" y="3147"/>
                  <a:ext cx="1360" cy="393"/>
                  <a:chOff x="4027" y="3147"/>
                  <a:chExt cx="1360" cy="393"/>
                </a:xfrm>
              </p:grpSpPr>
              <p:pic>
                <p:nvPicPr>
                  <p:cNvPr id="14362" name="Picture 5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27" y="3147"/>
                    <a:ext cx="1360" cy="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63" name="Text Box 55"/>
                  <p:cNvSpPr txBox="1">
                    <a:spLocks noChangeArrowheads="1"/>
                  </p:cNvSpPr>
                  <p:nvPr/>
                </p:nvSpPr>
                <p:spPr bwMode="auto">
                  <a:xfrm>
                    <a:off x="4422" y="3230"/>
                    <a:ext cx="34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400" b="1">
                        <a:ea typeface="HGPｺﾞｼｯｸE" panose="020B0900000000000000" pitchFamily="50" charset="-128"/>
                      </a:rPr>
                      <a:t>議決</a:t>
                    </a:r>
                  </a:p>
                </p:txBody>
              </p:sp>
            </p:grpSp>
            <p:grpSp>
              <p:nvGrpSpPr>
                <p:cNvPr id="14359" name="Group 59"/>
                <p:cNvGrpSpPr>
                  <a:grpSpLocks/>
                </p:cNvGrpSpPr>
                <p:nvPr/>
              </p:nvGrpSpPr>
              <p:grpSpPr bwMode="auto">
                <a:xfrm>
                  <a:off x="3960" y="3431"/>
                  <a:ext cx="1388" cy="462"/>
                  <a:chOff x="3996" y="3577"/>
                  <a:chExt cx="1388" cy="462"/>
                </a:xfrm>
              </p:grpSpPr>
              <p:pic>
                <p:nvPicPr>
                  <p:cNvPr id="14360" name="Picture 5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96" y="3577"/>
                    <a:ext cx="1388" cy="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61" name="Text Box 58"/>
                  <p:cNvSpPr txBox="1">
                    <a:spLocks noChangeArrowheads="1"/>
                  </p:cNvSpPr>
                  <p:nvPr/>
                </p:nvSpPr>
                <p:spPr bwMode="auto">
                  <a:xfrm>
                    <a:off x="4118" y="3713"/>
                    <a:ext cx="124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200" b="1">
                        <a:ea typeface="HGPｺﾞｼｯｸE" panose="020B0900000000000000" pitchFamily="50" charset="-128"/>
                      </a:rPr>
                      <a:t>予算案／税に関する法律案</a:t>
                    </a:r>
                  </a:p>
                </p:txBody>
              </p:sp>
            </p:grpSp>
          </p:grpSp>
          <p:pic>
            <p:nvPicPr>
              <p:cNvPr id="14356" name="Picture 4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659" y="2405"/>
                <a:ext cx="1131" cy="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7" name="Picture 4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89" y="3209"/>
                <a:ext cx="3791"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54" name="Picture 43"/>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593850" y="3832225"/>
              <a:ext cx="1725613"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pic>
      </p:grpSp>
      <p:sp>
        <p:nvSpPr>
          <p:cNvPr id="14351" name="テキスト ボックス 2"/>
          <p:cNvSpPr txBox="1">
            <a:spLocks noChangeArrowheads="1"/>
          </p:cNvSpPr>
          <p:nvPr/>
        </p:nvSpPr>
        <p:spPr bwMode="auto">
          <a:xfrm>
            <a:off x="2490788" y="4921250"/>
            <a:ext cx="1165225"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spcBef>
                <a:spcPct val="0"/>
              </a:spcBef>
              <a:buFontTx/>
              <a:buNone/>
            </a:pPr>
            <a:r>
              <a:rPr lang="ja-JP" altLang="en-US" sz="700" dirty="0">
                <a:latin typeface="HG丸ｺﾞｼｯｸM-PRO" panose="020F0600000000000000" pitchFamily="50" charset="-128"/>
                <a:ea typeface="HG丸ｺﾞｼｯｸM-PRO" panose="020F0600000000000000" pitchFamily="50" charset="-128"/>
              </a:rPr>
              <a:t>写真提供：衆議院</a:t>
            </a:r>
          </a:p>
        </p:txBody>
      </p:sp>
      <p:sp>
        <p:nvSpPr>
          <p:cNvPr id="14352" name="テキスト ボックス 37"/>
          <p:cNvSpPr txBox="1">
            <a:spLocks noChangeArrowheads="1"/>
          </p:cNvSpPr>
          <p:nvPr/>
        </p:nvSpPr>
        <p:spPr bwMode="auto">
          <a:xfrm>
            <a:off x="6332538" y="4986338"/>
            <a:ext cx="1374775"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spcBef>
                <a:spcPct val="0"/>
              </a:spcBef>
              <a:buFontTx/>
              <a:buNone/>
            </a:pPr>
            <a:r>
              <a:rPr lang="ja-JP" altLang="en-US" sz="700">
                <a:latin typeface="HG丸ｺﾞｼｯｸM-PRO" panose="020F0600000000000000" pitchFamily="50" charset="-128"/>
                <a:ea typeface="HG丸ｺﾞｼｯｸM-PRO" panose="020F0600000000000000" pitchFamily="50" charset="-128"/>
              </a:rPr>
              <a:t>出典：首相官邸ホームページ</a:t>
            </a:r>
          </a:p>
        </p:txBody>
      </p:sp>
      <p:sp>
        <p:nvSpPr>
          <p:cNvPr id="43" name="テキスト ボックス 42">
            <a:extLst>
              <a:ext uri="{FF2B5EF4-FFF2-40B4-BE49-F238E27FC236}">
                <a16:creationId xmlns:a16="http://schemas.microsoft.com/office/drawing/2014/main" id="{D91F9157-82C9-4000-8689-6BE5983397E6}"/>
              </a:ext>
            </a:extLst>
          </p:cNvPr>
          <p:cNvSpPr txBox="1"/>
          <p:nvPr/>
        </p:nvSpPr>
        <p:spPr>
          <a:xfrm>
            <a:off x="1432420" y="6507777"/>
            <a:ext cx="6711455" cy="261610"/>
          </a:xfrm>
          <a:prstGeom prst="rect">
            <a:avLst/>
          </a:prstGeom>
          <a:noFill/>
        </p:spPr>
        <p:txBody>
          <a:bodyPr wrap="square" rtlCol="0">
            <a:spAutoFit/>
          </a:bodyPr>
          <a:lstStyle/>
          <a:p>
            <a:r>
              <a:rPr kumimoji="1" lang="ja-JP" altLang="en-US" sz="1100" b="1" dirty="0">
                <a:latin typeface="+mn-ea"/>
                <a:ea typeface="+mn-ea"/>
              </a:rPr>
              <a:t>調べてみよう </a:t>
            </a:r>
            <a:r>
              <a:rPr lang="ja-JP" altLang="en-US" sz="1100" b="1" dirty="0">
                <a:latin typeface="+mn-ea"/>
                <a:ea typeface="+mn-ea"/>
              </a:rPr>
              <a:t>： 税の決定者：</a:t>
            </a:r>
            <a:r>
              <a:rPr lang="ja-JP" altLang="en-US" sz="1100" b="1" spc="-150" dirty="0">
                <a:latin typeface="+mn-ea"/>
                <a:ea typeface="+mn-ea"/>
              </a:rPr>
              <a:t>　</a:t>
            </a:r>
            <a:r>
              <a:rPr kumimoji="1" lang="en-US" altLang="ja-JP" sz="1100" dirty="0">
                <a:latin typeface="+mn-ea"/>
                <a:ea typeface="+mn-ea"/>
                <a:cs typeface="Arial" panose="020B0604020202020204" pitchFamily="34" charset="0"/>
                <a:hlinkClick r:id="rId18">
                  <a:extLst>
                    <a:ext uri="{A12FA001-AC4F-418D-AE19-62706E023703}">
                      <ahyp:hlinkClr xmlns:ahyp="http://schemas.microsoft.com/office/drawing/2018/hyperlinkcolor" val="tx"/>
                    </a:ext>
                  </a:extLst>
                </a:hlinkClick>
              </a:rPr>
              <a:t>https://www.nta.go.jp/taxes/kids/oyo/page08.htm</a:t>
            </a:r>
            <a:endParaRPr lang="ja-JP" altLang="en-US" sz="1100" dirty="0">
              <a:latin typeface="+mn-ea"/>
              <a:ea typeface="+mn-ea"/>
            </a:endParaRPr>
          </a:p>
        </p:txBody>
      </p:sp>
    </p:spTree>
    <p:custDataLst>
      <p:tags r:id="rId1"/>
    </p:custDataLst>
  </p:cSld>
  <p:clrMapOvr>
    <a:masterClrMapping/>
  </p:clrMapOvr>
  <p:transition advTm="4384"/>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3"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3" presetClass="entr" presetSubtype="16"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childTnLst>
                                </p:cTn>
                              </p:par>
                              <p:par>
                                <p:cTn id="22" presetID="23" presetClass="entr" presetSubtype="16"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3" presetClass="entr" presetSubtype="16" fill="hold" grpId="0" nodeType="clickEffect">
                                  <p:stCondLst>
                                    <p:cond delay="0"/>
                                  </p:stCondLst>
                                  <p:childTnLst>
                                    <p:set>
                                      <p:cBhvr>
                                        <p:cTn id="29" dur="1" fill="hold">
                                          <p:stCondLst>
                                            <p:cond delay="0"/>
                                          </p:stCondLst>
                                        </p:cTn>
                                        <p:tgtEl>
                                          <p:spTgt spid="9278"/>
                                        </p:tgtEl>
                                        <p:attrNameLst>
                                          <p:attrName>style.visibility</p:attrName>
                                        </p:attrNameLst>
                                      </p:cBhvr>
                                      <p:to>
                                        <p:strVal val="visible"/>
                                      </p:to>
                                    </p:set>
                                    <p:anim calcmode="lin" valueType="num">
                                      <p:cBhvr>
                                        <p:cTn id="30" dur="500" fill="hold"/>
                                        <p:tgtEl>
                                          <p:spTgt spid="9278"/>
                                        </p:tgtEl>
                                        <p:attrNameLst>
                                          <p:attrName>ppt_w</p:attrName>
                                        </p:attrNameLst>
                                      </p:cBhvr>
                                      <p:tavLst>
                                        <p:tav tm="0">
                                          <p:val>
                                            <p:fltVal val="0"/>
                                          </p:val>
                                        </p:tav>
                                        <p:tav tm="100000">
                                          <p:val>
                                            <p:strVal val="#ppt_w"/>
                                          </p:val>
                                        </p:tav>
                                      </p:tavLst>
                                    </p:anim>
                                    <p:anim calcmode="lin" valueType="num">
                                      <p:cBhvr>
                                        <p:cTn id="31" dur="500" fill="hold"/>
                                        <p:tgtEl>
                                          <p:spTgt spid="9278"/>
                                        </p:tgtEl>
                                        <p:attrNameLst>
                                          <p:attrName>ppt_h</p:attrName>
                                        </p:attrNameLst>
                                      </p:cBhvr>
                                      <p:tavLst>
                                        <p:tav tm="0">
                                          <p:val>
                                            <p:fltVal val="0"/>
                                          </p:val>
                                        </p:tav>
                                        <p:tav tm="100000">
                                          <p:val>
                                            <p:strVal val="#ppt_h"/>
                                          </p:val>
                                        </p:tav>
                                      </p:tavLst>
                                    </p:anim>
                                  </p:childTnLst>
                                </p:cTn>
                              </p:par>
                              <p:par>
                                <p:cTn id="32" presetID="6" presetClass="emph" presetSubtype="0" repeatCount="indefinite" fill="hold" nodeType="withEffect">
                                  <p:stCondLst>
                                    <p:cond delay="0"/>
                                  </p:stCondLst>
                                  <p:endCondLst>
                                    <p:cond evt="onNext" delay="0">
                                      <p:tgtEl>
                                        <p:sldTgt/>
                                      </p:tgtEl>
                                    </p:cond>
                                  </p:endCondLst>
                                  <p:childTnLst>
                                    <p:animScale>
                                      <p:cBhvr>
                                        <p:cTn id="33" dur="500" fill="hold"/>
                                        <p:tgtEl>
                                          <p:spTgt spid="9250"/>
                                        </p:tgtEl>
                                      </p:cBhvr>
                                      <p:by x="80000" y="8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7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8"/>
          <p:cNvGrpSpPr>
            <a:grpSpLocks/>
          </p:cNvGrpSpPr>
          <p:nvPr/>
        </p:nvGrpSpPr>
        <p:grpSpPr bwMode="blackWhite">
          <a:xfrm>
            <a:off x="246063" y="2219325"/>
            <a:ext cx="8532812" cy="1379538"/>
            <a:chOff x="155" y="1398"/>
            <a:chExt cx="5375" cy="869"/>
          </a:xfrm>
        </p:grpSpPr>
        <p:sp>
          <p:nvSpPr>
            <p:cNvPr id="15385" name="AutoShape 36"/>
            <p:cNvSpPr>
              <a:spLocks noChangeArrowheads="1"/>
            </p:cNvSpPr>
            <p:nvPr/>
          </p:nvSpPr>
          <p:spPr bwMode="blackWhite">
            <a:xfrm>
              <a:off x="155" y="1398"/>
              <a:ext cx="5375" cy="869"/>
            </a:xfrm>
            <a:prstGeom prst="roundRect">
              <a:avLst>
                <a:gd name="adj" fmla="val 16667"/>
              </a:avLst>
            </a:prstGeom>
            <a:solidFill>
              <a:srgbClr val="000080"/>
            </a:solidFill>
            <a:ln>
              <a:noFill/>
            </a:ln>
            <a:extLst>
              <a:ext uri="{91240B29-F687-4F45-9708-019B960494DF}">
                <a14:hiddenLine xmlns:a14="http://schemas.microsoft.com/office/drawing/2010/main" w="6350">
                  <a:solidFill>
                    <a:srgbClr val="000000"/>
                  </a:solidFill>
                  <a:round/>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5386" name="Rectangle 37"/>
            <p:cNvSpPr>
              <a:spLocks noChangeArrowheads="1"/>
            </p:cNvSpPr>
            <p:nvPr/>
          </p:nvSpPr>
          <p:spPr bwMode="blackWhite">
            <a:xfrm>
              <a:off x="761" y="1483"/>
              <a:ext cx="4581" cy="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700" dirty="0">
                  <a:solidFill>
                    <a:schemeClr val="accent1"/>
                  </a:solidFill>
                  <a:ea typeface="HGPｺﾞｼｯｸE" panose="020B0900000000000000" pitchFamily="50" charset="-128"/>
                </a:rPr>
                <a:t>●税は公共サービスの対価</a:t>
              </a:r>
            </a:p>
            <a:p>
              <a:pPr eaLnBrk="1" hangingPunct="1">
                <a:spcBef>
                  <a:spcPct val="0"/>
                </a:spcBef>
                <a:buFontTx/>
                <a:buNone/>
              </a:pPr>
              <a:r>
                <a:rPr lang="ja-JP" altLang="en-US" sz="1700" dirty="0">
                  <a:solidFill>
                    <a:schemeClr val="accent1"/>
                  </a:solidFill>
                  <a:ea typeface="HGPｺﾞｼｯｸE" panose="020B0900000000000000" pitchFamily="50" charset="-128"/>
                </a:rPr>
                <a:t>●自らの代表が，国の支出のあり方を決めることと，自らが国を支える</a:t>
              </a:r>
            </a:p>
            <a:p>
              <a:pPr eaLnBrk="1" hangingPunct="1">
                <a:spcBef>
                  <a:spcPct val="0"/>
                </a:spcBef>
                <a:buFontTx/>
                <a:buNone/>
              </a:pPr>
              <a:r>
                <a:rPr lang="ja-JP" altLang="en-US" sz="1700" dirty="0">
                  <a:solidFill>
                    <a:schemeClr val="accent1"/>
                  </a:solidFill>
                  <a:ea typeface="HGPｺﾞｼｯｸE" panose="020B0900000000000000" pitchFamily="50" charset="-128"/>
                </a:rPr>
                <a:t>    税金を負担しなければならないことは表裏一体</a:t>
              </a:r>
            </a:p>
            <a:p>
              <a:pPr eaLnBrk="1" hangingPunct="1">
                <a:spcBef>
                  <a:spcPct val="0"/>
                </a:spcBef>
                <a:buFontTx/>
                <a:buNone/>
              </a:pPr>
              <a:r>
                <a:rPr lang="ja-JP" altLang="en-US" sz="1700" dirty="0">
                  <a:solidFill>
                    <a:schemeClr val="accent1"/>
                  </a:solidFill>
                  <a:ea typeface="HGPｺﾞｼｯｸE" panose="020B0900000000000000" pitchFamily="50" charset="-128"/>
                </a:rPr>
                <a:t>●税の使いみちを監視する（関心を持つ）ことも納税者として重要</a:t>
              </a:r>
            </a:p>
          </p:txBody>
        </p:sp>
      </p:grpSp>
      <p:sp>
        <p:nvSpPr>
          <p:cNvPr id="15363" name="Rectangle 6"/>
          <p:cNvSpPr>
            <a:spLocks noChangeArrowheads="1"/>
          </p:cNvSpPr>
          <p:nvPr/>
        </p:nvSpPr>
        <p:spPr bwMode="auto">
          <a:xfrm>
            <a:off x="8763000" y="6477000"/>
            <a:ext cx="38244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12</a:t>
            </a:r>
          </a:p>
        </p:txBody>
      </p:sp>
      <p:pic>
        <p:nvPicPr>
          <p:cNvPr id="15364"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18"/>
          <p:cNvSpPr>
            <a:spLocks noGrp="1" noChangeArrowheads="1"/>
          </p:cNvSpPr>
          <p:nvPr>
            <p:ph type="title" idx="4294967295"/>
          </p:nvPr>
        </p:nvSpPr>
        <p:spPr>
          <a:xfrm>
            <a:off x="76200" y="152400"/>
            <a:ext cx="7772400" cy="457200"/>
          </a:xfrm>
        </p:spPr>
        <p:txBody>
          <a:bodyPr/>
          <a:lstStyle/>
          <a:p>
            <a:pPr algn="l" eaLnBrk="1" hangingPunct="1"/>
            <a:r>
              <a:rPr lang="en-US" altLang="ja-JP" sz="2400">
                <a:solidFill>
                  <a:schemeClr val="accent1"/>
                </a:solidFill>
                <a:latin typeface="HG創英角ｺﾞｼｯｸUB" panose="020B0909000000000000" pitchFamily="49" charset="-128"/>
                <a:ea typeface="HG創英角ｺﾞｼｯｸUB" panose="020B0909000000000000" pitchFamily="49" charset="-128"/>
              </a:rPr>
              <a:t>3.</a:t>
            </a:r>
            <a:r>
              <a:rPr lang="ja-JP" altLang="en-US" sz="2400">
                <a:solidFill>
                  <a:schemeClr val="accent1"/>
                </a:solidFill>
                <a:latin typeface="HG創英角ｺﾞｼｯｸUB" panose="020B0909000000000000" pitchFamily="49" charset="-128"/>
                <a:ea typeface="HG創英角ｺﾞｼｯｸUB" panose="020B0909000000000000" pitchFamily="49" charset="-128"/>
              </a:rPr>
              <a:t>今までの議論をまとめてみよう</a:t>
            </a:r>
            <a:endParaRPr lang="ja-JP" altLang="en-US" sz="4800">
              <a:solidFill>
                <a:schemeClr val="accent1"/>
              </a:solidFill>
              <a:latin typeface="HG創英角ｺﾞｼｯｸUB" panose="020B0909000000000000" pitchFamily="49" charset="-128"/>
              <a:ea typeface="HG創英角ｺﾞｼｯｸUB" panose="020B0909000000000000" pitchFamily="49" charset="-128"/>
            </a:endParaRPr>
          </a:p>
        </p:txBody>
      </p:sp>
      <p:sp>
        <p:nvSpPr>
          <p:cNvPr id="15366" name="Line 23">
            <a:hlinkClick r:id="" action="ppaction://hlinkshowjump?jump=nextslide"/>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sp>
        <p:nvSpPr>
          <p:cNvPr id="15367" name="Line 22">
            <a:hlinkClick r:id="" action="ppaction://hlinkshowjump?jump=previousslide"/>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pic>
        <p:nvPicPr>
          <p:cNvPr id="15380" name="Picture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025" y="1098550"/>
            <a:ext cx="8674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81" name="Rectangle 28"/>
          <p:cNvSpPr>
            <a:spLocks noChangeArrowheads="1"/>
          </p:cNvSpPr>
          <p:nvPr/>
        </p:nvSpPr>
        <p:spPr bwMode="white">
          <a:xfrm>
            <a:off x="387350" y="1292225"/>
            <a:ext cx="57038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800" dirty="0">
                <a:solidFill>
                  <a:schemeClr val="accent1"/>
                </a:solidFill>
                <a:ea typeface="HGPｺﾞｼｯｸE" panose="020B0900000000000000" pitchFamily="50" charset="-128"/>
              </a:rPr>
              <a:t>今までの議論を振り返ると税の本質が見えてくる。</a:t>
            </a:r>
          </a:p>
        </p:txBody>
      </p:sp>
      <p:sp>
        <p:nvSpPr>
          <p:cNvPr id="15382" name="Text Box 29"/>
          <p:cNvSpPr txBox="1">
            <a:spLocks noChangeArrowheads="1"/>
          </p:cNvSpPr>
          <p:nvPr/>
        </p:nvSpPr>
        <p:spPr bwMode="auto">
          <a:xfrm>
            <a:off x="1984375" y="1165225"/>
            <a:ext cx="2857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800">
                <a:solidFill>
                  <a:schemeClr val="accent1"/>
                </a:solidFill>
              </a:rPr>
              <a:t>ふ</a:t>
            </a:r>
          </a:p>
        </p:txBody>
      </p:sp>
      <p:sp>
        <p:nvSpPr>
          <p:cNvPr id="15383" name="Text Box 30"/>
          <p:cNvSpPr txBox="1">
            <a:spLocks noChangeArrowheads="1"/>
          </p:cNvSpPr>
          <p:nvPr/>
        </p:nvSpPr>
        <p:spPr bwMode="auto">
          <a:xfrm>
            <a:off x="2328863" y="1166813"/>
            <a:ext cx="37782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800">
                <a:solidFill>
                  <a:schemeClr val="accent1"/>
                </a:solidFill>
              </a:rPr>
              <a:t>かえ</a:t>
            </a:r>
          </a:p>
        </p:txBody>
      </p:sp>
      <p:pic>
        <p:nvPicPr>
          <p:cNvPr id="15384" name="Picture 3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7788" y="1385888"/>
            <a:ext cx="1101725" cy="125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5"/>
          <p:cNvGrpSpPr>
            <a:grpSpLocks/>
          </p:cNvGrpSpPr>
          <p:nvPr/>
        </p:nvGrpSpPr>
        <p:grpSpPr bwMode="auto">
          <a:xfrm>
            <a:off x="6378575" y="768350"/>
            <a:ext cx="2117725" cy="895350"/>
            <a:chOff x="4018" y="835"/>
            <a:chExt cx="1334" cy="564"/>
          </a:xfrm>
        </p:grpSpPr>
        <p:pic>
          <p:nvPicPr>
            <p:cNvPr id="15378" name="Picture 33" descr="08-噴"/>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18" y="835"/>
              <a:ext cx="1334" cy="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9" name="Rectangle 34"/>
            <p:cNvSpPr>
              <a:spLocks noChangeArrowheads="1"/>
            </p:cNvSpPr>
            <p:nvPr/>
          </p:nvSpPr>
          <p:spPr bwMode="auto">
            <a:xfrm>
              <a:off x="4173" y="877"/>
              <a:ext cx="1106"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600" b="1" dirty="0">
                  <a:ea typeface="HGPｺﾞｼｯｸE" panose="020B0900000000000000" pitchFamily="50" charset="-128"/>
                </a:rPr>
                <a:t>つまり，</a:t>
              </a:r>
            </a:p>
            <a:p>
              <a:pPr eaLnBrk="1" hangingPunct="1">
                <a:spcBef>
                  <a:spcPct val="0"/>
                </a:spcBef>
                <a:buFontTx/>
                <a:buNone/>
              </a:pPr>
              <a:r>
                <a:rPr lang="ja-JP" altLang="en-US" sz="1600" b="1" dirty="0">
                  <a:ea typeface="HGPｺﾞｼｯｸE" panose="020B0900000000000000" pitchFamily="50" charset="-128"/>
                </a:rPr>
                <a:t>税の本質とは</a:t>
              </a:r>
              <a:r>
                <a:rPr lang="en-US" altLang="ja-JP" sz="1600" b="1" dirty="0">
                  <a:ea typeface="HGPｺﾞｼｯｸE" panose="020B0900000000000000" pitchFamily="50" charset="-128"/>
                </a:rPr>
                <a:t>…</a:t>
              </a:r>
            </a:p>
          </p:txBody>
        </p:sp>
      </p:grpSp>
      <p:grpSp>
        <p:nvGrpSpPr>
          <p:cNvPr id="5" name="Group 45"/>
          <p:cNvGrpSpPr>
            <a:grpSpLocks/>
          </p:cNvGrpSpPr>
          <p:nvPr/>
        </p:nvGrpSpPr>
        <p:grpSpPr bwMode="auto">
          <a:xfrm>
            <a:off x="328613" y="3890963"/>
            <a:ext cx="8516937" cy="1004887"/>
            <a:chOff x="207" y="2451"/>
            <a:chExt cx="5365" cy="633"/>
          </a:xfrm>
        </p:grpSpPr>
        <p:pic>
          <p:nvPicPr>
            <p:cNvPr id="15375" name="Picture 3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 y="2559"/>
              <a:ext cx="4833"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6" name="Picture 4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7" y="2451"/>
              <a:ext cx="466" cy="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7" name="Rectangle 41"/>
            <p:cNvSpPr>
              <a:spLocks noChangeArrowheads="1"/>
            </p:cNvSpPr>
            <p:nvPr/>
          </p:nvSpPr>
          <p:spPr bwMode="auto">
            <a:xfrm>
              <a:off x="914" y="2686"/>
              <a:ext cx="319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600" b="1">
                  <a:ea typeface="HGPｺﾞｼｯｸE" panose="020B0900000000000000" pitchFamily="50" charset="-128"/>
                </a:rPr>
                <a:t>税はわたしたちの暮らしを豊かで安全にするものなのね。</a:t>
              </a:r>
            </a:p>
          </p:txBody>
        </p:sp>
      </p:grpSp>
      <p:grpSp>
        <p:nvGrpSpPr>
          <p:cNvPr id="6" name="Group 46"/>
          <p:cNvGrpSpPr>
            <a:grpSpLocks/>
          </p:cNvGrpSpPr>
          <p:nvPr/>
        </p:nvGrpSpPr>
        <p:grpSpPr bwMode="auto">
          <a:xfrm>
            <a:off x="352425" y="5016500"/>
            <a:ext cx="8531225" cy="1135063"/>
            <a:chOff x="222" y="3187"/>
            <a:chExt cx="5374" cy="715"/>
          </a:xfrm>
        </p:grpSpPr>
        <p:pic>
          <p:nvPicPr>
            <p:cNvPr id="15372" name="Picture 4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2" y="3187"/>
              <a:ext cx="425" cy="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3" name="Picture 4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5" y="3312"/>
              <a:ext cx="4851" cy="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4" name="Rectangle 44"/>
            <p:cNvSpPr>
              <a:spLocks noChangeArrowheads="1"/>
            </p:cNvSpPr>
            <p:nvPr/>
          </p:nvSpPr>
          <p:spPr bwMode="auto">
            <a:xfrm>
              <a:off x="898" y="3334"/>
              <a:ext cx="4609"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600" b="1">
                  <a:ea typeface="HGPｺﾞｼｯｸE" panose="020B0900000000000000" pitchFamily="50" charset="-128"/>
                </a:rPr>
                <a:t>税は「社会共通の費用をまかなうための会費」といえるね。</a:t>
              </a:r>
            </a:p>
            <a:p>
              <a:pPr eaLnBrk="1" hangingPunct="1">
                <a:spcBef>
                  <a:spcPct val="0"/>
                </a:spcBef>
                <a:buFontTx/>
                <a:buNone/>
              </a:pPr>
              <a:r>
                <a:rPr lang="ja-JP" altLang="en-US" sz="1600" b="1">
                  <a:ea typeface="HGPｺﾞｼｯｸE" panose="020B0900000000000000" pitchFamily="50" charset="-128"/>
                </a:rPr>
                <a:t>わたしたちは，主権者として税の使いみちにも関心を持たなければいけないね。</a:t>
              </a:r>
            </a:p>
          </p:txBody>
        </p:sp>
      </p:grpSp>
    </p:spTree>
    <p:custDataLst>
      <p:tags r:id="rId1"/>
    </p:custDataLst>
  </p:cSld>
  <p:clrMapOvr>
    <a:masterClrMapping/>
  </p:clrMapOvr>
  <p:transition advTm="4113"/>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Rectangle 63"/>
          <p:cNvSpPr>
            <a:spLocks noGrp="1" noChangeArrowheads="1"/>
          </p:cNvSpPr>
          <p:nvPr>
            <p:ph type="title" idx="4294967295"/>
          </p:nvPr>
        </p:nvSpPr>
        <p:spPr>
          <a:xfrm>
            <a:off x="76200" y="152400"/>
            <a:ext cx="7772400" cy="457200"/>
          </a:xfrm>
        </p:spPr>
        <p:txBody>
          <a:bodyPr/>
          <a:lstStyle/>
          <a:p>
            <a:pPr algn="l" eaLnBrk="1" hangingPunct="1"/>
            <a:r>
              <a:rPr lang="en-US" altLang="ja-JP" sz="2400">
                <a:solidFill>
                  <a:schemeClr val="accent1"/>
                </a:solidFill>
                <a:latin typeface="HG創英角ｺﾞｼｯｸUB" panose="020B0909000000000000" pitchFamily="49" charset="-128"/>
                <a:ea typeface="HG創英角ｺﾞｼｯｸUB" panose="020B0909000000000000" pitchFamily="49" charset="-128"/>
              </a:rPr>
              <a:t>4.</a:t>
            </a:r>
            <a:r>
              <a:rPr lang="ja-JP" altLang="en-US" sz="2400">
                <a:solidFill>
                  <a:schemeClr val="accent1"/>
                </a:solidFill>
                <a:latin typeface="HG創英角ｺﾞｼｯｸUB" panose="020B0909000000000000" pitchFamily="49" charset="-128"/>
                <a:ea typeface="HG創英角ｺﾞｼｯｸUB" panose="020B0909000000000000" pitchFamily="49" charset="-128"/>
              </a:rPr>
              <a:t>国の財政をみてみよう①</a:t>
            </a:r>
            <a:endParaRPr lang="ja-JP" altLang="en-US" sz="4800">
              <a:solidFill>
                <a:schemeClr val="accent1"/>
              </a:solidFill>
              <a:latin typeface="HG創英角ｺﾞｼｯｸUB" panose="020B0909000000000000" pitchFamily="49" charset="-128"/>
              <a:ea typeface="HG創英角ｺﾞｼｯｸUB" panose="020B0909000000000000" pitchFamily="49" charset="-128"/>
            </a:endParaRPr>
          </a:p>
        </p:txBody>
      </p:sp>
      <p:sp>
        <p:nvSpPr>
          <p:cNvPr id="16389" name="Line 66">
            <a:hlinkClick r:id="" action="ppaction://hlinkshowjump?jump=previousslide"/>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16390" name="Line 67">
            <a:hlinkClick r:id="" action="ppaction://hlinkshowjump?jump=nextslide"/>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grpSp>
        <p:nvGrpSpPr>
          <p:cNvPr id="16391" name="Group 27"/>
          <p:cNvGrpSpPr>
            <a:grpSpLocks/>
          </p:cNvGrpSpPr>
          <p:nvPr/>
        </p:nvGrpSpPr>
        <p:grpSpPr bwMode="auto">
          <a:xfrm>
            <a:off x="1044575" y="1871663"/>
            <a:ext cx="7126288" cy="452437"/>
            <a:chOff x="658" y="1395"/>
            <a:chExt cx="4489" cy="285"/>
          </a:xfrm>
        </p:grpSpPr>
        <p:pic>
          <p:nvPicPr>
            <p:cNvPr id="16400" name="Picture 25" descr="0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 y="1395"/>
              <a:ext cx="4489"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1" name="Rectangle 26"/>
            <p:cNvSpPr>
              <a:spLocks noChangeArrowheads="1"/>
            </p:cNvSpPr>
            <p:nvPr/>
          </p:nvSpPr>
          <p:spPr bwMode="auto">
            <a:xfrm>
              <a:off x="1055" y="1412"/>
              <a:ext cx="364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ctr" eaLnBrk="1" hangingPunct="1">
                <a:spcBef>
                  <a:spcPct val="0"/>
                </a:spcBef>
                <a:buFontTx/>
                <a:buNone/>
              </a:pPr>
              <a:r>
                <a:rPr lang="ja-JP" altLang="en-US" sz="1600" dirty="0">
                  <a:solidFill>
                    <a:schemeClr val="accent1"/>
                  </a:solidFill>
                  <a:latin typeface="HGPｺﾞｼｯｸE" panose="020B0900000000000000" pitchFamily="50" charset="-128"/>
                  <a:ea typeface="HGPｺﾞｼｯｸE" panose="020B0900000000000000" pitchFamily="50" charset="-128"/>
                </a:rPr>
                <a:t>令和７年度 国の一般会計当初予算</a:t>
              </a:r>
            </a:p>
          </p:txBody>
        </p:sp>
      </p:grpSp>
      <p:pic>
        <p:nvPicPr>
          <p:cNvPr id="16395"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2825" y="863600"/>
            <a:ext cx="7116763"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6" name="Rectangle 20"/>
          <p:cNvSpPr>
            <a:spLocks noChangeArrowheads="1"/>
          </p:cNvSpPr>
          <p:nvPr/>
        </p:nvSpPr>
        <p:spPr bwMode="white">
          <a:xfrm>
            <a:off x="1187450" y="1022350"/>
            <a:ext cx="6224588"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800" dirty="0">
                <a:solidFill>
                  <a:schemeClr val="accent1"/>
                </a:solidFill>
                <a:latin typeface="HGPｺﾞｼｯｸE" panose="020B0900000000000000" pitchFamily="50" charset="-128"/>
                <a:ea typeface="HGPｺﾞｼｯｸE" panose="020B0900000000000000" pitchFamily="50" charset="-128"/>
              </a:rPr>
              <a:t>1</a:t>
            </a:r>
            <a:r>
              <a:rPr lang="ja-JP" altLang="en-US" sz="1800" dirty="0">
                <a:solidFill>
                  <a:schemeClr val="accent1"/>
                </a:solidFill>
                <a:latin typeface="HGPｺﾞｼｯｸE" panose="020B0900000000000000" pitchFamily="50" charset="-128"/>
                <a:ea typeface="HGPｺﾞｼｯｸE" panose="020B0900000000000000" pitchFamily="50" charset="-128"/>
              </a:rPr>
              <a:t>年間に得た国の収入を「歳入」，支出を「歳出」といい，</a:t>
            </a:r>
          </a:p>
          <a:p>
            <a:pPr eaLnBrk="1" hangingPunct="1">
              <a:spcBef>
                <a:spcPct val="0"/>
              </a:spcBef>
              <a:buFontTx/>
              <a:buNone/>
            </a:pPr>
            <a:endParaRPr lang="ja-JP" altLang="en-US" sz="500" dirty="0">
              <a:solidFill>
                <a:schemeClr val="accent1"/>
              </a:solidFill>
              <a:latin typeface="HGPｺﾞｼｯｸE" panose="020B0900000000000000" pitchFamily="50" charset="-128"/>
              <a:ea typeface="HGPｺﾞｼｯｸE" panose="020B0900000000000000" pitchFamily="50" charset="-128"/>
            </a:endParaRPr>
          </a:p>
          <a:p>
            <a:pPr eaLnBrk="1" hangingPunct="1">
              <a:spcBef>
                <a:spcPct val="0"/>
              </a:spcBef>
              <a:buFontTx/>
              <a:buNone/>
            </a:pPr>
            <a:r>
              <a:rPr lang="ja-JP" altLang="en-US" sz="1800" dirty="0">
                <a:solidFill>
                  <a:schemeClr val="accent1"/>
                </a:solidFill>
                <a:latin typeface="HGPｺﾞｼｯｸE" panose="020B0900000000000000" pitchFamily="50" charset="-128"/>
                <a:ea typeface="HGPｺﾞｼｯｸE" panose="020B0900000000000000" pitchFamily="50" charset="-128"/>
              </a:rPr>
              <a:t>国や地方公共団体が行う経済活動を「財政」といいます。</a:t>
            </a:r>
          </a:p>
        </p:txBody>
      </p:sp>
      <p:pic>
        <p:nvPicPr>
          <p:cNvPr id="16397" name="Picture 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2650" y="1057275"/>
            <a:ext cx="858838"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8" name="Text Box 22"/>
          <p:cNvSpPr txBox="1">
            <a:spLocks noChangeArrowheads="1"/>
          </p:cNvSpPr>
          <p:nvPr/>
        </p:nvSpPr>
        <p:spPr bwMode="white">
          <a:xfrm>
            <a:off x="3659188" y="909638"/>
            <a:ext cx="7191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dirty="0" err="1">
                <a:solidFill>
                  <a:schemeClr val="accent1"/>
                </a:solidFill>
              </a:rPr>
              <a:t>さいにゅう</a:t>
            </a:r>
            <a:endParaRPr lang="ja-JP" altLang="en-US" sz="1000" dirty="0">
              <a:solidFill>
                <a:schemeClr val="accent1"/>
              </a:solidFill>
            </a:endParaRPr>
          </a:p>
        </p:txBody>
      </p:sp>
      <p:sp>
        <p:nvSpPr>
          <p:cNvPr id="16399" name="Text Box 23"/>
          <p:cNvSpPr txBox="1">
            <a:spLocks noChangeArrowheads="1"/>
          </p:cNvSpPr>
          <p:nvPr/>
        </p:nvSpPr>
        <p:spPr bwMode="white">
          <a:xfrm>
            <a:off x="5103813" y="911225"/>
            <a:ext cx="7270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dirty="0" err="1">
                <a:solidFill>
                  <a:schemeClr val="accent1"/>
                </a:solidFill>
              </a:rPr>
              <a:t>さいしゅつ</a:t>
            </a:r>
            <a:endParaRPr lang="ja-JP" altLang="en-US" sz="1000" dirty="0">
              <a:solidFill>
                <a:schemeClr val="accent1"/>
              </a:solidFill>
            </a:endParaRPr>
          </a:p>
        </p:txBody>
      </p:sp>
      <p:pic>
        <p:nvPicPr>
          <p:cNvPr id="3" name="図 2">
            <a:extLst>
              <a:ext uri="{FF2B5EF4-FFF2-40B4-BE49-F238E27FC236}">
                <a16:creationId xmlns:a16="http://schemas.microsoft.com/office/drawing/2014/main" id="{B1E7B564-B776-4191-B69D-C9E167F07A13}"/>
              </a:ext>
            </a:extLst>
          </p:cNvPr>
          <p:cNvPicPr>
            <a:picLocks noChangeAspect="1"/>
          </p:cNvPicPr>
          <p:nvPr/>
        </p:nvPicPr>
        <p:blipFill>
          <a:blip r:embed="rId6"/>
          <a:stretch>
            <a:fillRect/>
          </a:stretch>
        </p:blipFill>
        <p:spPr>
          <a:xfrm>
            <a:off x="-241488" y="2554286"/>
            <a:ext cx="5122771" cy="3703032"/>
          </a:xfrm>
          <a:prstGeom prst="rect">
            <a:avLst/>
          </a:prstGeom>
        </p:spPr>
      </p:pic>
      <p:pic>
        <p:nvPicPr>
          <p:cNvPr id="4" name="図 3">
            <a:extLst>
              <a:ext uri="{FF2B5EF4-FFF2-40B4-BE49-F238E27FC236}">
                <a16:creationId xmlns:a16="http://schemas.microsoft.com/office/drawing/2014/main" id="{B1BCF455-716D-41ED-AC28-BA4D82F55FDF}"/>
              </a:ext>
            </a:extLst>
          </p:cNvPr>
          <p:cNvPicPr>
            <a:picLocks noChangeAspect="1"/>
          </p:cNvPicPr>
          <p:nvPr/>
        </p:nvPicPr>
        <p:blipFill>
          <a:blip r:embed="rId7"/>
          <a:stretch>
            <a:fillRect/>
          </a:stretch>
        </p:blipFill>
        <p:spPr>
          <a:xfrm>
            <a:off x="4018757" y="2113872"/>
            <a:ext cx="5174736" cy="4158270"/>
          </a:xfrm>
          <a:prstGeom prst="rect">
            <a:avLst/>
          </a:prstGeom>
        </p:spPr>
      </p:pic>
      <p:sp>
        <p:nvSpPr>
          <p:cNvPr id="20" name="テキスト ボックス 2">
            <a:extLst>
              <a:ext uri="{FF2B5EF4-FFF2-40B4-BE49-F238E27FC236}">
                <a16:creationId xmlns:a16="http://schemas.microsoft.com/office/drawing/2014/main" id="{EAD935FC-5F0B-4496-8DE1-7D77F856CA5D}"/>
              </a:ext>
            </a:extLst>
          </p:cNvPr>
          <p:cNvSpPr txBox="1">
            <a:spLocks noChangeArrowheads="1"/>
          </p:cNvSpPr>
          <p:nvPr/>
        </p:nvSpPr>
        <p:spPr bwMode="auto">
          <a:xfrm>
            <a:off x="6308990" y="6243077"/>
            <a:ext cx="328374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spcBef>
                <a:spcPct val="0"/>
              </a:spcBef>
              <a:buFontTx/>
              <a:buNone/>
            </a:pPr>
            <a:r>
              <a:rPr lang="ja-JP" altLang="en-US" sz="700" dirty="0">
                <a:latin typeface="ＭＳ ゴシック" panose="020B0609070205080204" pitchFamily="49" charset="-128"/>
                <a:ea typeface="ＭＳ ゴシック" panose="020B0609070205080204" pitchFamily="49" charset="-128"/>
              </a:rPr>
              <a:t>出所：</a:t>
            </a:r>
            <a:r>
              <a:rPr lang="zh-TW" altLang="en-US" sz="700" dirty="0">
                <a:latin typeface="ＭＳ ゴシック" panose="020B0609070205080204" pitchFamily="49" charset="-128"/>
                <a:ea typeface="ＭＳ ゴシック" panose="020B0609070205080204" pitchFamily="49" charset="-128"/>
              </a:rPr>
              <a:t>財務省</a:t>
            </a:r>
            <a:r>
              <a:rPr lang="ja-JP" altLang="en-US" sz="700" dirty="0">
                <a:latin typeface="ＭＳ ゴシック" panose="020B0609070205080204" pitchFamily="49" charset="-128"/>
                <a:ea typeface="ＭＳ ゴシック" panose="020B0609070205080204" pitchFamily="49" charset="-128"/>
              </a:rPr>
              <a:t>「</a:t>
            </a:r>
            <a:r>
              <a:rPr lang="zh-TW" altLang="en-US" sz="700" dirty="0">
                <a:latin typeface="ＭＳ ゴシック" panose="020B0609070205080204" pitchFamily="49" charset="-128"/>
                <a:ea typeface="ＭＳ ゴシック" panose="020B0609070205080204" pitchFamily="49" charset="-128"/>
              </a:rPr>
              <a:t>令和７年度予算（衆議院修正</a:t>
            </a:r>
            <a:r>
              <a:rPr lang="en-US" altLang="zh-TW" sz="700" dirty="0">
                <a:latin typeface="ＭＳ ゴシック" panose="020B0609070205080204" pitchFamily="49" charset="-128"/>
                <a:ea typeface="ＭＳ ゴシック" panose="020B0609070205080204" pitchFamily="49" charset="-128"/>
              </a:rPr>
              <a:t>+</a:t>
            </a:r>
            <a:r>
              <a:rPr lang="zh-TW" altLang="en-US" sz="700" dirty="0">
                <a:latin typeface="ＭＳ ゴシック" panose="020B0609070205080204" pitchFamily="49" charset="-128"/>
                <a:ea typeface="ＭＳ ゴシック" panose="020B0609070205080204" pitchFamily="49" charset="-128"/>
              </a:rPr>
              <a:t>参議院修正後）</a:t>
            </a:r>
            <a:r>
              <a:rPr lang="ja-JP" altLang="en-US" sz="700" dirty="0">
                <a:latin typeface="ＭＳ ゴシック" panose="020B0609070205080204" pitchFamily="49" charset="-128"/>
                <a:ea typeface="ＭＳ ゴシック" panose="020B0609070205080204" pitchFamily="49" charset="-128"/>
              </a:rPr>
              <a:t>」</a:t>
            </a:r>
          </a:p>
        </p:txBody>
      </p:sp>
      <p:sp>
        <p:nvSpPr>
          <p:cNvPr id="19" name="Rectangle 7">
            <a:extLst>
              <a:ext uri="{FF2B5EF4-FFF2-40B4-BE49-F238E27FC236}">
                <a16:creationId xmlns:a16="http://schemas.microsoft.com/office/drawing/2014/main" id="{AC99FE92-E9AA-408E-9198-C0EE2FAEC288}"/>
              </a:ext>
            </a:extLst>
          </p:cNvPr>
          <p:cNvSpPr>
            <a:spLocks noChangeArrowheads="1"/>
          </p:cNvSpPr>
          <p:nvPr/>
        </p:nvSpPr>
        <p:spPr bwMode="auto">
          <a:xfrm>
            <a:off x="8813800" y="6477000"/>
            <a:ext cx="3770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13</a:t>
            </a:r>
          </a:p>
        </p:txBody>
      </p:sp>
      <p:sp>
        <p:nvSpPr>
          <p:cNvPr id="18" name="テキスト ボックス 17">
            <a:extLst>
              <a:ext uri="{FF2B5EF4-FFF2-40B4-BE49-F238E27FC236}">
                <a16:creationId xmlns:a16="http://schemas.microsoft.com/office/drawing/2014/main" id="{9BFC0EAE-1873-463C-8308-8DB1152A227D}"/>
              </a:ext>
            </a:extLst>
          </p:cNvPr>
          <p:cNvSpPr txBox="1"/>
          <p:nvPr/>
        </p:nvSpPr>
        <p:spPr>
          <a:xfrm>
            <a:off x="7461250" y="258240"/>
            <a:ext cx="1779270" cy="461665"/>
          </a:xfrm>
          <a:prstGeom prst="rect">
            <a:avLst/>
          </a:prstGeom>
          <a:noFill/>
        </p:spPr>
        <p:txBody>
          <a:bodyPr wrap="square" rtlCol="0">
            <a:spAutoFit/>
          </a:bodyPr>
          <a:lstStyle/>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東  京  書  籍　</a:t>
            </a:r>
            <a:r>
              <a:rPr lang="en-US" altLang="ja-JP" sz="600" dirty="0">
                <a:solidFill>
                  <a:schemeClr val="bg1"/>
                </a:solidFill>
                <a:latin typeface="HGPｺﾞｼｯｸE" panose="020B0900000000000000" pitchFamily="50" charset="-128"/>
                <a:ea typeface="HGPｺﾞｼｯｸE" panose="020B0900000000000000" pitchFamily="50" charset="-128"/>
              </a:rPr>
              <a:t>P164</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167</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170</a:t>
            </a:r>
          </a:p>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教  育  出  版　</a:t>
            </a:r>
            <a:r>
              <a:rPr lang="en-US" altLang="ja-JP" sz="600" dirty="0">
                <a:solidFill>
                  <a:schemeClr val="bg1"/>
                </a:solidFill>
                <a:latin typeface="HGPｺﾞｼｯｸE" panose="020B0900000000000000" pitchFamily="50" charset="-128"/>
                <a:ea typeface="HGPｺﾞｼｯｸE" panose="020B0900000000000000" pitchFamily="50" charset="-128"/>
              </a:rPr>
              <a:t>P162</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163</a:t>
            </a:r>
          </a:p>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帝  国  書  院　</a:t>
            </a:r>
            <a:r>
              <a:rPr lang="en-US" altLang="ja-JP" sz="600" dirty="0">
                <a:solidFill>
                  <a:schemeClr val="bg1"/>
                </a:solidFill>
                <a:latin typeface="HGPｺﾞｼｯｸE" panose="020B0900000000000000" pitchFamily="50" charset="-128"/>
                <a:ea typeface="HGPｺﾞｼｯｸE" panose="020B0900000000000000" pitchFamily="50" charset="-128"/>
              </a:rPr>
              <a:t>P156</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159</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164</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165</a:t>
            </a:r>
          </a:p>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日本文教出版　</a:t>
            </a:r>
            <a:r>
              <a:rPr lang="en-US" altLang="ja-JP" sz="600" dirty="0">
                <a:solidFill>
                  <a:schemeClr val="bg1"/>
                </a:solidFill>
                <a:latin typeface="HGPｺﾞｼｯｸE" panose="020B0900000000000000" pitchFamily="50" charset="-128"/>
                <a:ea typeface="HGPｺﾞｼｯｸE" panose="020B0900000000000000" pitchFamily="50" charset="-128"/>
              </a:rPr>
              <a:t>P172</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175</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178</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179</a:t>
            </a:r>
          </a:p>
        </p:txBody>
      </p:sp>
      <p:sp>
        <p:nvSpPr>
          <p:cNvPr id="21" name="テキスト ボックス 20">
            <a:extLst>
              <a:ext uri="{FF2B5EF4-FFF2-40B4-BE49-F238E27FC236}">
                <a16:creationId xmlns:a16="http://schemas.microsoft.com/office/drawing/2014/main" id="{75E08A9A-4868-4C45-8440-C3DC4709143F}"/>
              </a:ext>
            </a:extLst>
          </p:cNvPr>
          <p:cNvSpPr txBox="1"/>
          <p:nvPr/>
        </p:nvSpPr>
        <p:spPr>
          <a:xfrm>
            <a:off x="1116318" y="6492501"/>
            <a:ext cx="7630639" cy="261610"/>
          </a:xfrm>
          <a:prstGeom prst="rect">
            <a:avLst/>
          </a:prstGeom>
          <a:noFill/>
        </p:spPr>
        <p:txBody>
          <a:bodyPr wrap="square" rtlCol="0">
            <a:spAutoFit/>
          </a:bodyPr>
          <a:lstStyle/>
          <a:p>
            <a:r>
              <a:rPr kumimoji="1" lang="ja-JP" altLang="en-US" sz="1100" b="1" dirty="0">
                <a:latin typeface="+mn-ea"/>
                <a:ea typeface="+mn-ea"/>
              </a:rPr>
              <a:t>動画で学ぼう</a:t>
            </a:r>
            <a:r>
              <a:rPr kumimoji="1" lang="ja-JP" altLang="en-US" sz="1100" b="1" spc="-150" dirty="0">
                <a:latin typeface="+mn-ea"/>
                <a:ea typeface="+mn-ea"/>
              </a:rPr>
              <a:t> </a:t>
            </a:r>
            <a:r>
              <a:rPr kumimoji="1" lang="ja-JP" altLang="en-US" sz="1100" b="1" dirty="0">
                <a:latin typeface="+mn-ea"/>
                <a:ea typeface="+mn-ea"/>
              </a:rPr>
              <a:t>：</a:t>
            </a:r>
            <a:r>
              <a:rPr lang="ja-JP" altLang="en-US" sz="1100" b="1" spc="-150" dirty="0">
                <a:latin typeface="+mn-ea"/>
                <a:ea typeface="+mn-ea"/>
              </a:rPr>
              <a:t> </a:t>
            </a:r>
            <a:r>
              <a:rPr lang="ja-JP" altLang="en-US" sz="1100" b="1" dirty="0">
                <a:latin typeface="+mn-ea"/>
                <a:ea typeface="+mn-ea"/>
              </a:rPr>
              <a:t>日本の「財政」を考えよう　</a:t>
            </a:r>
            <a:r>
              <a:rPr kumimoji="1" lang="en-US" altLang="ja-JP" sz="1100" dirty="0">
                <a:latin typeface="+mn-ea"/>
                <a:ea typeface="+mn-ea"/>
                <a:cs typeface="Arial" panose="020B0604020202020204" pitchFamily="34" charset="0"/>
                <a:hlinkClick r:id="rId8">
                  <a:extLst>
                    <a:ext uri="{A12FA001-AC4F-418D-AE19-62706E023703}">
                      <ahyp:hlinkClr xmlns:ahyp="http://schemas.microsoft.com/office/drawing/2018/hyperlinkcolor" val="tx"/>
                    </a:ext>
                  </a:extLst>
                </a:hlinkClick>
              </a:rPr>
              <a:t>https://www.youtube.com/watch?v=sVKTluQsCEs</a:t>
            </a:r>
            <a:r>
              <a:rPr kumimoji="1" lang="ja-JP" altLang="en-US" sz="1000" dirty="0">
                <a:latin typeface="+mn-ea"/>
                <a:ea typeface="+mn-ea"/>
                <a:cs typeface="Arial" panose="020B0604020202020204" pitchFamily="34" charset="0"/>
              </a:rPr>
              <a:t>（財務省作成動画）</a:t>
            </a:r>
            <a:endParaRPr kumimoji="1" lang="ja-JP" altLang="en-US" sz="1100" dirty="0">
              <a:latin typeface="+mn-ea"/>
              <a:ea typeface="+mn-ea"/>
              <a:cs typeface="Arial" panose="020B0604020202020204" pitchFamily="34" charset="0"/>
            </a:endParaRPr>
          </a:p>
        </p:txBody>
      </p:sp>
    </p:spTree>
    <p:extLst>
      <p:ext uri="{BB962C8B-B14F-4D97-AF65-F5344CB8AC3E}">
        <p14:creationId xmlns:p14="http://schemas.microsoft.com/office/powerpoint/2010/main" val="1001402076"/>
      </p:ext>
    </p:extLst>
  </p:cSld>
  <p:clrMapOvr>
    <a:masterClrMapping/>
  </p:clrMapOvr>
  <p:transition advTm="8897"/>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ChangeArrowheads="1"/>
          </p:cNvSpPr>
          <p:nvPr/>
        </p:nvSpPr>
        <p:spPr bwMode="auto">
          <a:xfrm>
            <a:off x="8813800" y="6477000"/>
            <a:ext cx="3770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14</a:t>
            </a:r>
          </a:p>
        </p:txBody>
      </p:sp>
      <p:pic>
        <p:nvPicPr>
          <p:cNvPr id="17411"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9"/>
          <p:cNvSpPr>
            <a:spLocks noGrp="1" noChangeArrowheads="1"/>
          </p:cNvSpPr>
          <p:nvPr>
            <p:ph type="title" idx="4294967295"/>
          </p:nvPr>
        </p:nvSpPr>
        <p:spPr>
          <a:xfrm>
            <a:off x="76200" y="152400"/>
            <a:ext cx="7772400" cy="457200"/>
          </a:xfrm>
        </p:spPr>
        <p:txBody>
          <a:bodyPr/>
          <a:lstStyle/>
          <a:p>
            <a:pPr algn="l" eaLnBrk="1" hangingPunct="1"/>
            <a:r>
              <a:rPr lang="en-US" altLang="ja-JP" sz="2400">
                <a:solidFill>
                  <a:schemeClr val="bg1"/>
                </a:solidFill>
                <a:latin typeface="HG創英角ｺﾞｼｯｸUB" panose="020B0909000000000000" pitchFamily="49" charset="-128"/>
                <a:ea typeface="HG創英角ｺﾞｼｯｸUB" panose="020B0909000000000000" pitchFamily="49" charset="-128"/>
              </a:rPr>
              <a:t>4.</a:t>
            </a:r>
            <a:r>
              <a:rPr lang="ja-JP" altLang="en-US" sz="2400">
                <a:solidFill>
                  <a:schemeClr val="bg1"/>
                </a:solidFill>
                <a:latin typeface="HG創英角ｺﾞｼｯｸUB" panose="020B0909000000000000" pitchFamily="49" charset="-128"/>
                <a:ea typeface="HG創英角ｺﾞｼｯｸUB" panose="020B0909000000000000" pitchFamily="49" charset="-128"/>
              </a:rPr>
              <a:t>国の財政をみてみよう②</a:t>
            </a:r>
          </a:p>
        </p:txBody>
      </p:sp>
      <p:sp>
        <p:nvSpPr>
          <p:cNvPr id="17413" name="Line 10">
            <a:hlinkClick r:id="" action="ppaction://hlinkshowjump?jump=previousslide"/>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17414" name="Line 11">
            <a:hlinkClick r:id="" action="ppaction://hlinkshowjump?jump=nextslide"/>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17446" name="Picture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025" y="911225"/>
            <a:ext cx="8147050"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47" name="Rectangle 28"/>
          <p:cNvSpPr>
            <a:spLocks noChangeArrowheads="1"/>
          </p:cNvSpPr>
          <p:nvPr/>
        </p:nvSpPr>
        <p:spPr bwMode="white">
          <a:xfrm>
            <a:off x="612775" y="1076325"/>
            <a:ext cx="19478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800" dirty="0">
                <a:solidFill>
                  <a:schemeClr val="accent1"/>
                </a:solidFill>
                <a:ea typeface="HGPｺﾞｼｯｸE" panose="020B0900000000000000" pitchFamily="50" charset="-128"/>
              </a:rPr>
              <a:t>財政の役割とは</a:t>
            </a:r>
            <a:r>
              <a:rPr lang="en-US" altLang="ja-JP" sz="1800" dirty="0">
                <a:solidFill>
                  <a:schemeClr val="accent1"/>
                </a:solidFill>
                <a:ea typeface="HGPｺﾞｼｯｸE" panose="020B0900000000000000" pitchFamily="50" charset="-128"/>
              </a:rPr>
              <a:t>…</a:t>
            </a:r>
          </a:p>
        </p:txBody>
      </p:sp>
      <p:pic>
        <p:nvPicPr>
          <p:cNvPr id="17448" name="Picture 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0138" y="742950"/>
            <a:ext cx="1033463"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16" name="Group 46"/>
          <p:cNvGrpSpPr>
            <a:grpSpLocks/>
          </p:cNvGrpSpPr>
          <p:nvPr/>
        </p:nvGrpSpPr>
        <p:grpSpPr bwMode="auto">
          <a:xfrm>
            <a:off x="3233738" y="2260600"/>
            <a:ext cx="5757862" cy="3603625"/>
            <a:chOff x="2037" y="1424"/>
            <a:chExt cx="3627" cy="2270"/>
          </a:xfrm>
        </p:grpSpPr>
        <p:pic>
          <p:nvPicPr>
            <p:cNvPr id="17432" name="Picture 2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23" y="1424"/>
              <a:ext cx="2506" cy="2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33" name="Picture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73" y="1794"/>
              <a:ext cx="1528" cy="1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34" name="Picture 3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72" y="2649"/>
              <a:ext cx="1392" cy="1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35" name="Picture 3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37" y="2848"/>
              <a:ext cx="1231" cy="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36" name="Text Box 34"/>
            <p:cNvSpPr txBox="1">
              <a:spLocks noChangeArrowheads="1"/>
            </p:cNvSpPr>
            <p:nvPr/>
          </p:nvSpPr>
          <p:spPr bwMode="auto">
            <a:xfrm>
              <a:off x="3315" y="1502"/>
              <a:ext cx="95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400">
                  <a:solidFill>
                    <a:schemeClr val="accent1"/>
                  </a:solidFill>
                  <a:ea typeface="HGPｺﾞｼｯｸE" panose="020B0900000000000000" pitchFamily="50" charset="-128"/>
                </a:rPr>
                <a:t>国・地方公共団体</a:t>
              </a:r>
            </a:p>
          </p:txBody>
        </p:sp>
        <p:sp>
          <p:nvSpPr>
            <p:cNvPr id="17437" name="Text Box 35"/>
            <p:cNvSpPr txBox="1">
              <a:spLocks noChangeArrowheads="1"/>
            </p:cNvSpPr>
            <p:nvPr/>
          </p:nvSpPr>
          <p:spPr bwMode="auto">
            <a:xfrm>
              <a:off x="3562" y="1658"/>
              <a:ext cx="42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400">
                  <a:latin typeface="HGPｺﾞｼｯｸE" panose="020B0900000000000000" pitchFamily="50" charset="-128"/>
                  <a:ea typeface="HGPｺﾞｼｯｸE" panose="020B0900000000000000" pitchFamily="50" charset="-128"/>
                </a:rPr>
                <a:t>(</a:t>
              </a:r>
              <a:r>
                <a:rPr lang="ja-JP" altLang="en-US" sz="1400">
                  <a:latin typeface="HGPｺﾞｼｯｸE" panose="020B0900000000000000" pitchFamily="50" charset="-128"/>
                  <a:ea typeface="HGPｺﾞｼｯｸE" panose="020B0900000000000000" pitchFamily="50" charset="-128"/>
                </a:rPr>
                <a:t>歳出</a:t>
              </a:r>
              <a:r>
                <a:rPr lang="en-US" altLang="ja-JP" sz="1400">
                  <a:latin typeface="HGPｺﾞｼｯｸE" panose="020B0900000000000000" pitchFamily="50" charset="-128"/>
                  <a:ea typeface="HGPｺﾞｼｯｸE" panose="020B0900000000000000" pitchFamily="50" charset="-128"/>
                </a:rPr>
                <a:t>)</a:t>
              </a:r>
            </a:p>
          </p:txBody>
        </p:sp>
        <p:sp>
          <p:nvSpPr>
            <p:cNvPr id="17438" name="Text Box 36"/>
            <p:cNvSpPr txBox="1">
              <a:spLocks noChangeArrowheads="1"/>
            </p:cNvSpPr>
            <p:nvPr/>
          </p:nvSpPr>
          <p:spPr bwMode="auto">
            <a:xfrm>
              <a:off x="4266" y="1846"/>
              <a:ext cx="42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400">
                  <a:latin typeface="HGPｺﾞｼｯｸE" panose="020B0900000000000000" pitchFamily="50" charset="-128"/>
                  <a:ea typeface="HGPｺﾞｼｯｸE" panose="020B0900000000000000" pitchFamily="50" charset="-128"/>
                </a:rPr>
                <a:t>(</a:t>
              </a:r>
              <a:r>
                <a:rPr lang="ja-JP" altLang="en-US" sz="1400">
                  <a:latin typeface="HGPｺﾞｼｯｸE" panose="020B0900000000000000" pitchFamily="50" charset="-128"/>
                  <a:ea typeface="HGPｺﾞｼｯｸE" panose="020B0900000000000000" pitchFamily="50" charset="-128"/>
                </a:rPr>
                <a:t>歳入</a:t>
              </a:r>
              <a:r>
                <a:rPr lang="en-US" altLang="ja-JP" sz="1400">
                  <a:latin typeface="HGPｺﾞｼｯｸE" panose="020B0900000000000000" pitchFamily="50" charset="-128"/>
                  <a:ea typeface="HGPｺﾞｼｯｸE" panose="020B0900000000000000" pitchFamily="50" charset="-128"/>
                </a:rPr>
                <a:t>)</a:t>
              </a:r>
            </a:p>
          </p:txBody>
        </p:sp>
        <p:sp>
          <p:nvSpPr>
            <p:cNvPr id="17439" name="Text Box 37"/>
            <p:cNvSpPr txBox="1">
              <a:spLocks noChangeArrowheads="1"/>
            </p:cNvSpPr>
            <p:nvPr/>
          </p:nvSpPr>
          <p:spPr bwMode="auto">
            <a:xfrm>
              <a:off x="2895" y="1826"/>
              <a:ext cx="42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400">
                  <a:latin typeface="HGPｺﾞｼｯｸE" panose="020B0900000000000000" pitchFamily="50" charset="-128"/>
                  <a:ea typeface="HGPｺﾞｼｯｸE" panose="020B0900000000000000" pitchFamily="50" charset="-128"/>
                </a:rPr>
                <a:t>(</a:t>
              </a:r>
              <a:r>
                <a:rPr lang="ja-JP" altLang="en-US" sz="1400">
                  <a:latin typeface="HGPｺﾞｼｯｸE" panose="020B0900000000000000" pitchFamily="50" charset="-128"/>
                  <a:ea typeface="HGPｺﾞｼｯｸE" panose="020B0900000000000000" pitchFamily="50" charset="-128"/>
                </a:rPr>
                <a:t>歳入</a:t>
              </a:r>
              <a:r>
                <a:rPr lang="en-US" altLang="ja-JP" sz="1400">
                  <a:latin typeface="HGPｺﾞｼｯｸE" panose="020B0900000000000000" pitchFamily="50" charset="-128"/>
                  <a:ea typeface="HGPｺﾞｼｯｸE" panose="020B0900000000000000" pitchFamily="50" charset="-128"/>
                </a:rPr>
                <a:t>)</a:t>
              </a:r>
            </a:p>
          </p:txBody>
        </p:sp>
        <p:sp>
          <p:nvSpPr>
            <p:cNvPr id="17440" name="Text Box 38"/>
            <p:cNvSpPr txBox="1">
              <a:spLocks noChangeArrowheads="1"/>
            </p:cNvSpPr>
            <p:nvPr/>
          </p:nvSpPr>
          <p:spPr bwMode="auto">
            <a:xfrm>
              <a:off x="4760" y="2329"/>
              <a:ext cx="34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400">
                  <a:latin typeface="HGPｺﾞｼｯｸE" panose="020B0900000000000000" pitchFamily="50" charset="-128"/>
                  <a:ea typeface="HGPｺﾞｼｯｸE" panose="020B0900000000000000" pitchFamily="50" charset="-128"/>
                </a:rPr>
                <a:t>税金</a:t>
              </a:r>
            </a:p>
          </p:txBody>
        </p:sp>
        <p:sp>
          <p:nvSpPr>
            <p:cNvPr id="17441" name="Text Box 39"/>
            <p:cNvSpPr txBox="1">
              <a:spLocks noChangeArrowheads="1"/>
            </p:cNvSpPr>
            <p:nvPr/>
          </p:nvSpPr>
          <p:spPr bwMode="auto">
            <a:xfrm>
              <a:off x="2457" y="2339"/>
              <a:ext cx="34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400">
                  <a:latin typeface="HGPｺﾞｼｯｸE" panose="020B0900000000000000" pitchFamily="50" charset="-128"/>
                  <a:ea typeface="HGPｺﾞｼｯｸE" panose="020B0900000000000000" pitchFamily="50" charset="-128"/>
                </a:rPr>
                <a:t>税金</a:t>
              </a:r>
            </a:p>
          </p:txBody>
        </p:sp>
        <p:sp>
          <p:nvSpPr>
            <p:cNvPr id="17442" name="Text Box 41"/>
            <p:cNvSpPr txBox="1">
              <a:spLocks noChangeArrowheads="1"/>
            </p:cNvSpPr>
            <p:nvPr/>
          </p:nvSpPr>
          <p:spPr bwMode="auto">
            <a:xfrm>
              <a:off x="3270" y="3144"/>
              <a:ext cx="40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800">
                  <a:solidFill>
                    <a:schemeClr val="accent1"/>
                  </a:solidFill>
                  <a:latin typeface="HGPｺﾞｼｯｸE" panose="020B0900000000000000" pitchFamily="50" charset="-128"/>
                  <a:ea typeface="HGPｺﾞｼｯｸE" panose="020B0900000000000000" pitchFamily="50" charset="-128"/>
                </a:rPr>
                <a:t>家計</a:t>
              </a:r>
            </a:p>
          </p:txBody>
        </p:sp>
        <p:sp>
          <p:nvSpPr>
            <p:cNvPr id="17443" name="Text Box 42"/>
            <p:cNvSpPr txBox="1">
              <a:spLocks noChangeArrowheads="1"/>
            </p:cNvSpPr>
            <p:nvPr/>
          </p:nvSpPr>
          <p:spPr bwMode="auto">
            <a:xfrm>
              <a:off x="3883" y="3145"/>
              <a:ext cx="40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800">
                  <a:solidFill>
                    <a:schemeClr val="accent1"/>
                  </a:solidFill>
                  <a:latin typeface="HGPｺﾞｼｯｸE" panose="020B0900000000000000" pitchFamily="50" charset="-128"/>
                  <a:ea typeface="HGPｺﾞｼｯｸE" panose="020B0900000000000000" pitchFamily="50" charset="-128"/>
                </a:rPr>
                <a:t>企業</a:t>
              </a:r>
            </a:p>
          </p:txBody>
        </p:sp>
        <p:sp>
          <p:nvSpPr>
            <p:cNvPr id="17444" name="Text Box 43"/>
            <p:cNvSpPr txBox="1">
              <a:spLocks noChangeArrowheads="1"/>
            </p:cNvSpPr>
            <p:nvPr/>
          </p:nvSpPr>
          <p:spPr bwMode="auto">
            <a:xfrm>
              <a:off x="3187" y="2448"/>
              <a:ext cx="56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400">
                  <a:latin typeface="HGPｺﾞｼｯｸE" panose="020B0900000000000000" pitchFamily="50" charset="-128"/>
                  <a:ea typeface="HGPｺﾞｼｯｸE" panose="020B0900000000000000" pitchFamily="50" charset="-128"/>
                </a:rPr>
                <a:t>社会資本</a:t>
              </a:r>
            </a:p>
          </p:txBody>
        </p:sp>
        <p:sp>
          <p:nvSpPr>
            <p:cNvPr id="17445" name="Text Box 44"/>
            <p:cNvSpPr txBox="1">
              <a:spLocks noChangeArrowheads="1"/>
            </p:cNvSpPr>
            <p:nvPr/>
          </p:nvSpPr>
          <p:spPr bwMode="auto">
            <a:xfrm>
              <a:off x="4115" y="2485"/>
              <a:ext cx="761"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400">
                  <a:latin typeface="HGPｺﾞｼｯｸE" panose="020B0900000000000000" pitchFamily="50" charset="-128"/>
                  <a:ea typeface="HGPｺﾞｼｯｸE" panose="020B0900000000000000" pitchFamily="50" charset="-128"/>
                </a:rPr>
                <a:t>公共サービス</a:t>
              </a:r>
            </a:p>
          </p:txBody>
        </p:sp>
      </p:grpSp>
      <p:grpSp>
        <p:nvGrpSpPr>
          <p:cNvPr id="4" name="Group 66"/>
          <p:cNvGrpSpPr>
            <a:grpSpLocks/>
          </p:cNvGrpSpPr>
          <p:nvPr/>
        </p:nvGrpSpPr>
        <p:grpSpPr bwMode="auto">
          <a:xfrm>
            <a:off x="446088" y="3389313"/>
            <a:ext cx="2886075" cy="1144587"/>
            <a:chOff x="281" y="2135"/>
            <a:chExt cx="1818" cy="721"/>
          </a:xfrm>
        </p:grpSpPr>
        <p:sp>
          <p:nvSpPr>
            <p:cNvPr id="17428" name="AutoShape 53"/>
            <p:cNvSpPr>
              <a:spLocks noChangeArrowheads="1"/>
            </p:cNvSpPr>
            <p:nvPr/>
          </p:nvSpPr>
          <p:spPr bwMode="auto">
            <a:xfrm>
              <a:off x="293" y="2240"/>
              <a:ext cx="1782" cy="613"/>
            </a:xfrm>
            <a:prstGeom prst="roundRect">
              <a:avLst>
                <a:gd name="adj" fmla="val 16667"/>
              </a:avLst>
            </a:prstGeom>
            <a:noFill/>
            <a:ln w="63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7429" name="Rectangle 52"/>
            <p:cNvSpPr>
              <a:spLocks noChangeArrowheads="1"/>
            </p:cNvSpPr>
            <p:nvPr/>
          </p:nvSpPr>
          <p:spPr bwMode="auto">
            <a:xfrm>
              <a:off x="415" y="2135"/>
              <a:ext cx="1189" cy="192"/>
            </a:xfrm>
            <a:prstGeom prst="rect">
              <a:avLst/>
            </a:prstGeom>
            <a:solidFill>
              <a:schemeClr val="bg1"/>
            </a:solidFill>
            <a:ln>
              <a:noFill/>
            </a:ln>
            <a:extLs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400" b="1">
                  <a:solidFill>
                    <a:srgbClr val="0066FF"/>
                  </a:solidFill>
                  <a:ea typeface="HGPｺﾞｼｯｸE" panose="020B0900000000000000" pitchFamily="50" charset="-128"/>
                </a:rPr>
                <a:t>②所得の開きを縮める</a:t>
              </a:r>
            </a:p>
          </p:txBody>
        </p:sp>
        <p:sp>
          <p:nvSpPr>
            <p:cNvPr id="17430" name="Rectangle 54"/>
            <p:cNvSpPr>
              <a:spLocks noChangeArrowheads="1"/>
            </p:cNvSpPr>
            <p:nvPr/>
          </p:nvSpPr>
          <p:spPr bwMode="auto">
            <a:xfrm>
              <a:off x="281" y="2300"/>
              <a:ext cx="1818" cy="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dist" eaLnBrk="1" hangingPunct="1">
                <a:spcBef>
                  <a:spcPct val="0"/>
                </a:spcBef>
                <a:buFontTx/>
                <a:buNone/>
              </a:pPr>
              <a:r>
                <a:rPr lang="ja-JP" altLang="en-US" sz="1400">
                  <a:ea typeface="HGPｺﾞｼｯｸE" panose="020B0900000000000000" pitchFamily="50" charset="-128"/>
                </a:rPr>
                <a:t>日本の所得税は，所得が大きくなる</a:t>
              </a:r>
            </a:p>
            <a:p>
              <a:pPr algn="dist" eaLnBrk="1" hangingPunct="1">
                <a:spcBef>
                  <a:spcPct val="0"/>
                </a:spcBef>
                <a:buFontTx/>
                <a:buNone/>
              </a:pPr>
              <a:endParaRPr lang="ja-JP" altLang="en-US" sz="500">
                <a:ea typeface="HGPｺﾞｼｯｸE" panose="020B0900000000000000" pitchFamily="50" charset="-128"/>
              </a:endParaRPr>
            </a:p>
            <a:p>
              <a:pPr algn="dist" eaLnBrk="1" hangingPunct="1">
                <a:spcBef>
                  <a:spcPct val="0"/>
                </a:spcBef>
                <a:buFontTx/>
                <a:buNone/>
              </a:pPr>
              <a:r>
                <a:rPr lang="ja-JP" altLang="en-US" sz="1400">
                  <a:ea typeface="HGPｺﾞｼｯｸE" panose="020B0900000000000000" pitchFamily="50" charset="-128"/>
                </a:rPr>
                <a:t>ほど税負担が大きくなる累進課税制</a:t>
              </a:r>
            </a:p>
            <a:p>
              <a:pPr eaLnBrk="1" hangingPunct="1">
                <a:spcBef>
                  <a:spcPct val="0"/>
                </a:spcBef>
                <a:buFontTx/>
                <a:buNone/>
              </a:pPr>
              <a:endParaRPr lang="ja-JP" altLang="en-US" sz="500">
                <a:ea typeface="HGPｺﾞｼｯｸE" panose="020B0900000000000000" pitchFamily="50" charset="-128"/>
              </a:endParaRPr>
            </a:p>
            <a:p>
              <a:pPr eaLnBrk="1" hangingPunct="1">
                <a:spcBef>
                  <a:spcPct val="0"/>
                </a:spcBef>
                <a:buFontTx/>
                <a:buNone/>
              </a:pPr>
              <a:r>
                <a:rPr lang="ja-JP" altLang="en-US" sz="1400">
                  <a:ea typeface="HGPｺﾞｼｯｸE" panose="020B0900000000000000" pitchFamily="50" charset="-128"/>
                </a:rPr>
                <a:t>度がとられています。</a:t>
              </a:r>
            </a:p>
          </p:txBody>
        </p:sp>
        <p:sp>
          <p:nvSpPr>
            <p:cNvPr id="17431" name="Text Box 56"/>
            <p:cNvSpPr txBox="1">
              <a:spLocks noChangeArrowheads="1"/>
            </p:cNvSpPr>
            <p:nvPr/>
          </p:nvSpPr>
          <p:spPr bwMode="auto">
            <a:xfrm>
              <a:off x="1403" y="2419"/>
              <a:ext cx="343"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800"/>
                <a:t>るいしん</a:t>
              </a:r>
            </a:p>
          </p:txBody>
        </p:sp>
      </p:grpSp>
      <p:grpSp>
        <p:nvGrpSpPr>
          <p:cNvPr id="5" name="Group 65"/>
          <p:cNvGrpSpPr>
            <a:grpSpLocks/>
          </p:cNvGrpSpPr>
          <p:nvPr/>
        </p:nvGrpSpPr>
        <p:grpSpPr bwMode="auto">
          <a:xfrm>
            <a:off x="447675" y="1747838"/>
            <a:ext cx="3611563" cy="1443037"/>
            <a:chOff x="282" y="1101"/>
            <a:chExt cx="2275" cy="909"/>
          </a:xfrm>
        </p:grpSpPr>
        <p:sp>
          <p:nvSpPr>
            <p:cNvPr id="17424" name="AutoShape 50"/>
            <p:cNvSpPr>
              <a:spLocks noChangeArrowheads="1"/>
            </p:cNvSpPr>
            <p:nvPr/>
          </p:nvSpPr>
          <p:spPr bwMode="auto">
            <a:xfrm>
              <a:off x="302" y="1244"/>
              <a:ext cx="2203" cy="750"/>
            </a:xfrm>
            <a:prstGeom prst="roundRect">
              <a:avLst>
                <a:gd name="adj" fmla="val 16667"/>
              </a:avLst>
            </a:prstGeom>
            <a:noFill/>
            <a:ln w="63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7425" name="Rectangle 48"/>
            <p:cNvSpPr>
              <a:spLocks noChangeArrowheads="1"/>
            </p:cNvSpPr>
            <p:nvPr/>
          </p:nvSpPr>
          <p:spPr bwMode="auto">
            <a:xfrm>
              <a:off x="411" y="1101"/>
              <a:ext cx="1963" cy="192"/>
            </a:xfrm>
            <a:prstGeom prst="rect">
              <a:avLst/>
            </a:prstGeom>
            <a:solidFill>
              <a:schemeClr val="bg1"/>
            </a:solidFill>
            <a:ln>
              <a:noFill/>
            </a:ln>
            <a:extLs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400" b="1">
                  <a:solidFill>
                    <a:srgbClr val="0066FF"/>
                  </a:solidFill>
                  <a:ea typeface="HGPｺﾞｼｯｸE" panose="020B0900000000000000" pitchFamily="50" charset="-128"/>
                </a:rPr>
                <a:t>①公共サービスや社会資本を提供する</a:t>
              </a:r>
            </a:p>
          </p:txBody>
        </p:sp>
        <p:sp>
          <p:nvSpPr>
            <p:cNvPr id="17426" name="Rectangle 49"/>
            <p:cNvSpPr>
              <a:spLocks noChangeArrowheads="1"/>
            </p:cNvSpPr>
            <p:nvPr/>
          </p:nvSpPr>
          <p:spPr bwMode="auto">
            <a:xfrm>
              <a:off x="282" y="1264"/>
              <a:ext cx="2275" cy="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400">
                  <a:ea typeface="HGPｺﾞｼｯｸE" panose="020B0900000000000000" pitchFamily="50" charset="-128"/>
                </a:rPr>
                <a:t>国民の生活の安全やその向上を図るために，</a:t>
              </a:r>
            </a:p>
            <a:p>
              <a:pPr eaLnBrk="1" hangingPunct="1">
                <a:spcBef>
                  <a:spcPct val="0"/>
                </a:spcBef>
                <a:buFontTx/>
                <a:buNone/>
              </a:pPr>
              <a:endParaRPr lang="ja-JP" altLang="en-US" sz="500">
                <a:ea typeface="HGPｺﾞｼｯｸE" panose="020B0900000000000000" pitchFamily="50" charset="-128"/>
              </a:endParaRPr>
            </a:p>
            <a:p>
              <a:pPr algn="dist" eaLnBrk="1" hangingPunct="1">
                <a:spcBef>
                  <a:spcPct val="0"/>
                </a:spcBef>
                <a:buFontTx/>
                <a:buNone/>
              </a:pPr>
              <a:r>
                <a:rPr lang="ja-JP" altLang="en-US" sz="1400">
                  <a:ea typeface="HGPｺﾞｼｯｸE" panose="020B0900000000000000" pitchFamily="50" charset="-128"/>
                </a:rPr>
                <a:t>社会に必要な警察や消防，教育などの公共</a:t>
              </a:r>
            </a:p>
            <a:p>
              <a:pPr eaLnBrk="1" hangingPunct="1">
                <a:spcBef>
                  <a:spcPct val="0"/>
                </a:spcBef>
                <a:buFontTx/>
                <a:buNone/>
              </a:pPr>
              <a:endParaRPr lang="ja-JP" altLang="en-US" sz="500">
                <a:ea typeface="HGPｺﾞｼｯｸE" panose="020B0900000000000000" pitchFamily="50" charset="-128"/>
              </a:endParaRPr>
            </a:p>
            <a:p>
              <a:pPr eaLnBrk="1" hangingPunct="1">
                <a:spcBef>
                  <a:spcPct val="0"/>
                </a:spcBef>
                <a:buFontTx/>
                <a:buNone/>
              </a:pPr>
              <a:r>
                <a:rPr lang="ja-JP" altLang="en-US" sz="1400">
                  <a:ea typeface="HGPｺﾞｼｯｸE" panose="020B0900000000000000" pitchFamily="50" charset="-128"/>
                </a:rPr>
                <a:t>サービスが行われたり，公園などの公共施設</a:t>
              </a:r>
              <a:endParaRPr lang="ja-JP" altLang="en-US" sz="500">
                <a:ea typeface="HGPｺﾞｼｯｸE" panose="020B0900000000000000" pitchFamily="50" charset="-128"/>
              </a:endParaRPr>
            </a:p>
            <a:p>
              <a:pPr eaLnBrk="1" hangingPunct="1">
                <a:spcBef>
                  <a:spcPct val="0"/>
                </a:spcBef>
                <a:buFontTx/>
                <a:buNone/>
              </a:pPr>
              <a:endParaRPr lang="ja-JP" altLang="en-US" sz="500">
                <a:ea typeface="HGPｺﾞｼｯｸE" panose="020B0900000000000000" pitchFamily="50" charset="-128"/>
              </a:endParaRPr>
            </a:p>
            <a:p>
              <a:pPr eaLnBrk="1" hangingPunct="1">
                <a:spcBef>
                  <a:spcPct val="0"/>
                </a:spcBef>
                <a:buFontTx/>
                <a:buNone/>
              </a:pPr>
              <a:r>
                <a:rPr lang="ja-JP" altLang="en-US" sz="1400">
                  <a:ea typeface="HGPｺﾞｼｯｸE" panose="020B0900000000000000" pitchFamily="50" charset="-128"/>
                </a:rPr>
                <a:t>の設置を行っています。</a:t>
              </a:r>
            </a:p>
          </p:txBody>
        </p:sp>
        <p:sp>
          <p:nvSpPr>
            <p:cNvPr id="17427" name="Text Box 57"/>
            <p:cNvSpPr txBox="1">
              <a:spLocks noChangeArrowheads="1"/>
            </p:cNvSpPr>
            <p:nvPr/>
          </p:nvSpPr>
          <p:spPr bwMode="auto">
            <a:xfrm>
              <a:off x="2200" y="1569"/>
              <a:ext cx="290"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800"/>
                <a:t>しせつ</a:t>
              </a:r>
            </a:p>
          </p:txBody>
        </p:sp>
      </p:grpSp>
      <p:grpSp>
        <p:nvGrpSpPr>
          <p:cNvPr id="6" name="Group 67"/>
          <p:cNvGrpSpPr>
            <a:grpSpLocks/>
          </p:cNvGrpSpPr>
          <p:nvPr/>
        </p:nvGrpSpPr>
        <p:grpSpPr bwMode="auto">
          <a:xfrm>
            <a:off x="460375" y="4654550"/>
            <a:ext cx="2713038" cy="1455738"/>
            <a:chOff x="290" y="2932"/>
            <a:chExt cx="1709" cy="917"/>
          </a:xfrm>
        </p:grpSpPr>
        <p:sp>
          <p:nvSpPr>
            <p:cNvPr id="17420" name="AutoShape 61"/>
            <p:cNvSpPr>
              <a:spLocks noChangeArrowheads="1"/>
            </p:cNvSpPr>
            <p:nvPr/>
          </p:nvSpPr>
          <p:spPr bwMode="auto">
            <a:xfrm>
              <a:off x="320" y="3035"/>
              <a:ext cx="1655" cy="814"/>
            </a:xfrm>
            <a:prstGeom prst="roundRect">
              <a:avLst>
                <a:gd name="adj" fmla="val 16667"/>
              </a:avLst>
            </a:prstGeom>
            <a:noFill/>
            <a:ln w="63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7421" name="Rectangle 60"/>
            <p:cNvSpPr>
              <a:spLocks noChangeArrowheads="1"/>
            </p:cNvSpPr>
            <p:nvPr/>
          </p:nvSpPr>
          <p:spPr bwMode="auto">
            <a:xfrm>
              <a:off x="405" y="2932"/>
              <a:ext cx="1184" cy="192"/>
            </a:xfrm>
            <a:prstGeom prst="rect">
              <a:avLst/>
            </a:prstGeom>
            <a:solidFill>
              <a:schemeClr val="bg1"/>
            </a:solidFill>
            <a:ln>
              <a:noFill/>
            </a:ln>
            <a:extLs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400" b="1">
                  <a:solidFill>
                    <a:srgbClr val="0066FF"/>
                  </a:solidFill>
                  <a:ea typeface="HGPｺﾞｼｯｸE" panose="020B0900000000000000" pitchFamily="50" charset="-128"/>
                </a:rPr>
                <a:t>③景気の動きを整える</a:t>
              </a:r>
            </a:p>
          </p:txBody>
        </p:sp>
        <p:sp>
          <p:nvSpPr>
            <p:cNvPr id="17422" name="Rectangle 62"/>
            <p:cNvSpPr>
              <a:spLocks noChangeArrowheads="1"/>
            </p:cNvSpPr>
            <p:nvPr/>
          </p:nvSpPr>
          <p:spPr bwMode="auto">
            <a:xfrm>
              <a:off x="290" y="3095"/>
              <a:ext cx="1709" cy="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dist" eaLnBrk="1" hangingPunct="1">
                <a:spcBef>
                  <a:spcPct val="0"/>
                </a:spcBef>
                <a:buFontTx/>
                <a:buNone/>
              </a:pPr>
              <a:r>
                <a:rPr lang="ja-JP" altLang="en-US" sz="1400">
                  <a:ea typeface="HGPｺﾞｼｯｸE" panose="020B0900000000000000" pitchFamily="50" charset="-128"/>
                </a:rPr>
                <a:t>好景気のときには税負担が増え，</a:t>
              </a:r>
            </a:p>
            <a:p>
              <a:pPr algn="dist" eaLnBrk="1" hangingPunct="1">
                <a:spcBef>
                  <a:spcPct val="0"/>
                </a:spcBef>
                <a:buFontTx/>
                <a:buNone/>
              </a:pPr>
              <a:endParaRPr lang="ja-JP" altLang="en-US" sz="500">
                <a:ea typeface="HGPｺﾞｼｯｸE" panose="020B0900000000000000" pitchFamily="50" charset="-128"/>
              </a:endParaRPr>
            </a:p>
            <a:p>
              <a:pPr algn="dist" eaLnBrk="1" hangingPunct="1">
                <a:spcBef>
                  <a:spcPct val="0"/>
                </a:spcBef>
                <a:buFontTx/>
                <a:buNone/>
              </a:pPr>
              <a:r>
                <a:rPr lang="ja-JP" altLang="en-US" sz="1400">
                  <a:ea typeface="HGPｺﾞｼｯｸE" panose="020B0900000000000000" pitchFamily="50" charset="-128"/>
                </a:rPr>
                <a:t>景気の過熱にブレーキをかけ，不</a:t>
              </a:r>
            </a:p>
            <a:p>
              <a:pPr algn="dist" eaLnBrk="1" hangingPunct="1">
                <a:spcBef>
                  <a:spcPct val="0"/>
                </a:spcBef>
                <a:buFontTx/>
                <a:buNone/>
              </a:pPr>
              <a:endParaRPr lang="ja-JP" altLang="en-US" sz="500">
                <a:ea typeface="HGPｺﾞｼｯｸE" panose="020B0900000000000000" pitchFamily="50" charset="-128"/>
              </a:endParaRPr>
            </a:p>
            <a:p>
              <a:pPr algn="dist" eaLnBrk="1" hangingPunct="1">
                <a:spcBef>
                  <a:spcPct val="0"/>
                </a:spcBef>
                <a:buFontTx/>
                <a:buNone/>
              </a:pPr>
              <a:r>
                <a:rPr lang="ja-JP" altLang="en-US" sz="1400">
                  <a:ea typeface="HGPｺﾞｼｯｸE" panose="020B0900000000000000" pitchFamily="50" charset="-128"/>
                </a:rPr>
                <a:t>景気のときには税負担が減り，景</a:t>
              </a:r>
            </a:p>
            <a:p>
              <a:pPr eaLnBrk="1" hangingPunct="1">
                <a:spcBef>
                  <a:spcPct val="0"/>
                </a:spcBef>
                <a:buFontTx/>
                <a:buNone/>
              </a:pPr>
              <a:endParaRPr lang="ja-JP" altLang="en-US" sz="500">
                <a:ea typeface="HGPｺﾞｼｯｸE" panose="020B0900000000000000" pitchFamily="50" charset="-128"/>
              </a:endParaRPr>
            </a:p>
            <a:p>
              <a:pPr eaLnBrk="1" hangingPunct="1">
                <a:spcBef>
                  <a:spcPct val="0"/>
                </a:spcBef>
                <a:buFontTx/>
                <a:buNone/>
              </a:pPr>
              <a:r>
                <a:rPr lang="ja-JP" altLang="en-US" sz="1400">
                  <a:ea typeface="HGPｺﾞｼｯｸE" panose="020B0900000000000000" pitchFamily="50" charset="-128"/>
                </a:rPr>
                <a:t>気の落ち込みをゆるめます。</a:t>
              </a:r>
            </a:p>
          </p:txBody>
        </p:sp>
        <p:sp>
          <p:nvSpPr>
            <p:cNvPr id="17423" name="Text Box 63"/>
            <p:cNvSpPr txBox="1">
              <a:spLocks noChangeArrowheads="1"/>
            </p:cNvSpPr>
            <p:nvPr/>
          </p:nvSpPr>
          <p:spPr bwMode="auto">
            <a:xfrm>
              <a:off x="765" y="3590"/>
              <a:ext cx="167"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800"/>
                <a:t>こ</a:t>
              </a:r>
            </a:p>
          </p:txBody>
        </p:sp>
      </p:grpSp>
    </p:spTree>
    <p:custDataLst>
      <p:tags r:id="rId1"/>
    </p:custDataLst>
  </p:cSld>
  <p:clrMapOvr>
    <a:masterClrMapping/>
  </p:clrMapOvr>
  <p:transition advTm="3336"/>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7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81"/>
          <p:cNvSpPr txBox="1">
            <a:spLocks noChangeArrowheads="1"/>
          </p:cNvSpPr>
          <p:nvPr/>
        </p:nvSpPr>
        <p:spPr bwMode="auto">
          <a:xfrm>
            <a:off x="76200" y="152400"/>
            <a:ext cx="7772400" cy="457200"/>
          </a:xfrm>
          <a:prstGeom prst="rect">
            <a:avLst/>
          </a:prstGeom>
          <a:noFill/>
          <a:ln w="9525">
            <a:noFill/>
            <a:miter lim="800000"/>
            <a:headEnd/>
            <a:tailEnd/>
          </a:ln>
        </p:spPr>
        <p:txBody>
          <a:bodyPr anchor="ctr"/>
          <a:lstStyle/>
          <a:p>
            <a:pPr eaLnBrk="1" hangingPunct="1">
              <a:defRPr/>
            </a:pPr>
            <a:r>
              <a:rPr lang="en-US" altLang="ja-JP" kern="0" dirty="0">
                <a:solidFill>
                  <a:schemeClr val="accent1"/>
                </a:solidFill>
                <a:latin typeface="HG創英角ｺﾞｼｯｸUB" pitchFamily="49" charset="-128"/>
                <a:ea typeface="HG創英角ｺﾞｼｯｸUB" pitchFamily="49" charset="-128"/>
                <a:cs typeface="+mj-cs"/>
              </a:rPr>
              <a:t>4.</a:t>
            </a:r>
            <a:r>
              <a:rPr lang="ja-JP" altLang="en-US" kern="0" dirty="0">
                <a:solidFill>
                  <a:schemeClr val="accent1"/>
                </a:solidFill>
                <a:latin typeface="HG創英角ｺﾞｼｯｸUB" pitchFamily="49" charset="-128"/>
                <a:ea typeface="HG創英角ｺﾞｼｯｸUB" pitchFamily="49" charset="-128"/>
                <a:cs typeface="+mj-cs"/>
              </a:rPr>
              <a:t>国の</a:t>
            </a:r>
            <a:r>
              <a:rPr lang="ja-JP" altLang="en-US" kern="0" dirty="0">
                <a:solidFill>
                  <a:schemeClr val="bg1"/>
                </a:solidFill>
                <a:latin typeface="HG創英角ｺﾞｼｯｸUB" pitchFamily="49" charset="-128"/>
                <a:ea typeface="HG創英角ｺﾞｼｯｸUB" pitchFamily="49" charset="-128"/>
                <a:cs typeface="+mj-cs"/>
              </a:rPr>
              <a:t>財政をみてみよう③</a:t>
            </a:r>
            <a:endParaRPr lang="ja-JP" altLang="en-US" sz="4800" kern="0" dirty="0">
              <a:solidFill>
                <a:schemeClr val="accent1"/>
              </a:solidFill>
              <a:latin typeface="HG創英角ｺﾞｼｯｸUB" pitchFamily="49" charset="-128"/>
              <a:ea typeface="HG創英角ｺﾞｼｯｸUB" pitchFamily="49" charset="-128"/>
              <a:cs typeface="+mj-cs"/>
            </a:endParaRPr>
          </a:p>
        </p:txBody>
      </p:sp>
      <p:sp>
        <p:nvSpPr>
          <p:cNvPr id="19461" name="Rectangle 7"/>
          <p:cNvSpPr>
            <a:spLocks noChangeArrowheads="1"/>
          </p:cNvSpPr>
          <p:nvPr/>
        </p:nvSpPr>
        <p:spPr bwMode="auto">
          <a:xfrm>
            <a:off x="8813800" y="6477000"/>
            <a:ext cx="3770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15</a:t>
            </a:r>
          </a:p>
        </p:txBody>
      </p:sp>
      <p:sp>
        <p:nvSpPr>
          <p:cNvPr id="19462" name="Line 84">
            <a:hlinkClick r:id="" action="ppaction://hlinkshowjump?jump=previousslide"/>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19463" name="Line 85">
            <a:hlinkClick r:id="" action="ppaction://hlinkshowjump?jump=nextslide"/>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grpSp>
        <p:nvGrpSpPr>
          <p:cNvPr id="19466" name="Group 33"/>
          <p:cNvGrpSpPr>
            <a:grpSpLocks/>
          </p:cNvGrpSpPr>
          <p:nvPr/>
        </p:nvGrpSpPr>
        <p:grpSpPr bwMode="auto">
          <a:xfrm>
            <a:off x="1493838" y="833438"/>
            <a:ext cx="6373812" cy="576262"/>
            <a:chOff x="455" y="567"/>
            <a:chExt cx="3068" cy="292"/>
          </a:xfrm>
        </p:grpSpPr>
        <p:pic>
          <p:nvPicPr>
            <p:cNvPr id="19468" name="Picture 27" descr="0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 y="567"/>
              <a:ext cx="3053" cy="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9" name="Rectangle 31"/>
            <p:cNvSpPr>
              <a:spLocks noChangeArrowheads="1"/>
            </p:cNvSpPr>
            <p:nvPr/>
          </p:nvSpPr>
          <p:spPr bwMode="auto">
            <a:xfrm>
              <a:off x="455" y="608"/>
              <a:ext cx="3031"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ctr" eaLnBrk="1" hangingPunct="1">
                <a:spcBef>
                  <a:spcPct val="0"/>
                </a:spcBef>
                <a:buFontTx/>
                <a:buNone/>
              </a:pPr>
              <a:r>
                <a:rPr lang="ja-JP" altLang="en-US" sz="1600">
                  <a:solidFill>
                    <a:schemeClr val="bg1"/>
                  </a:solidFill>
                  <a:ea typeface="HGPｺﾞｼｯｸE" panose="020B0900000000000000" pitchFamily="50" charset="-128"/>
                </a:rPr>
                <a:t>一般会計における歳出・歳入の状況</a:t>
              </a:r>
            </a:p>
          </p:txBody>
        </p:sp>
      </p:grpSp>
      <p:grpSp>
        <p:nvGrpSpPr>
          <p:cNvPr id="19458" name="Group 42"/>
          <p:cNvGrpSpPr>
            <a:grpSpLocks/>
          </p:cNvGrpSpPr>
          <p:nvPr/>
        </p:nvGrpSpPr>
        <p:grpSpPr bwMode="auto">
          <a:xfrm>
            <a:off x="1130300" y="5203127"/>
            <a:ext cx="7620000" cy="1282700"/>
            <a:chOff x="712" y="3099"/>
            <a:chExt cx="4800" cy="808"/>
          </a:xfrm>
        </p:grpSpPr>
        <p:pic>
          <p:nvPicPr>
            <p:cNvPr id="19472" name="Picture 3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2" y="3099"/>
              <a:ext cx="4800" cy="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3" name="Rectangle 40"/>
            <p:cNvSpPr>
              <a:spLocks noChangeArrowheads="1"/>
            </p:cNvSpPr>
            <p:nvPr/>
          </p:nvSpPr>
          <p:spPr bwMode="auto">
            <a:xfrm>
              <a:off x="770" y="3120"/>
              <a:ext cx="100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a:solidFill>
                    <a:schemeClr val="bg1"/>
                  </a:solidFill>
                  <a:ea typeface="HGPｺﾞｼｯｸE" panose="020B0900000000000000" pitchFamily="50" charset="-128"/>
                </a:rPr>
                <a:t>みんなで議論してみよう！</a:t>
              </a:r>
            </a:p>
          </p:txBody>
        </p:sp>
      </p:grpSp>
      <p:grpSp>
        <p:nvGrpSpPr>
          <p:cNvPr id="3" name="Group 37"/>
          <p:cNvGrpSpPr>
            <a:grpSpLocks/>
          </p:cNvGrpSpPr>
          <p:nvPr/>
        </p:nvGrpSpPr>
        <p:grpSpPr bwMode="auto">
          <a:xfrm>
            <a:off x="1211263" y="5539677"/>
            <a:ext cx="5675312" cy="882650"/>
            <a:chOff x="763" y="3212"/>
            <a:chExt cx="3575" cy="556"/>
          </a:xfrm>
        </p:grpSpPr>
        <p:sp>
          <p:nvSpPr>
            <p:cNvPr id="19470" name="Rectangle 35"/>
            <p:cNvSpPr>
              <a:spLocks noChangeArrowheads="1"/>
            </p:cNvSpPr>
            <p:nvPr/>
          </p:nvSpPr>
          <p:spPr bwMode="auto">
            <a:xfrm>
              <a:off x="763" y="3212"/>
              <a:ext cx="3575" cy="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400"/>
                <a:t>歳出と歳入には大きなギャップ（財政赤字）があります。</a:t>
              </a:r>
            </a:p>
            <a:p>
              <a:pPr eaLnBrk="1" hangingPunct="1">
                <a:spcBef>
                  <a:spcPct val="0"/>
                </a:spcBef>
                <a:buFontTx/>
                <a:buNone/>
              </a:pPr>
              <a:endParaRPr lang="ja-JP" altLang="en-US" sz="500"/>
            </a:p>
            <a:p>
              <a:pPr eaLnBrk="1" hangingPunct="1">
                <a:spcBef>
                  <a:spcPct val="0"/>
                </a:spcBef>
                <a:buFontTx/>
                <a:buNone/>
              </a:pPr>
              <a:r>
                <a:rPr lang="ja-JP" altLang="en-US" sz="1400"/>
                <a:t>このまま国債を発行しつづけたら，どうなるのだろう？</a:t>
              </a:r>
            </a:p>
            <a:p>
              <a:pPr eaLnBrk="1" hangingPunct="1">
                <a:spcBef>
                  <a:spcPct val="0"/>
                </a:spcBef>
                <a:buFontTx/>
                <a:buNone/>
              </a:pPr>
              <a:endParaRPr lang="ja-JP" altLang="en-US" sz="500"/>
            </a:p>
            <a:p>
              <a:pPr eaLnBrk="1" hangingPunct="1">
                <a:spcBef>
                  <a:spcPct val="0"/>
                </a:spcBef>
                <a:buFontTx/>
                <a:buNone/>
              </a:pPr>
              <a:r>
                <a:rPr lang="ja-JP" altLang="en-US" sz="1400"/>
                <a:t>納税者として国の財政をみんなで考えよう！</a:t>
              </a:r>
            </a:p>
          </p:txBody>
        </p:sp>
        <p:sp>
          <p:nvSpPr>
            <p:cNvPr id="19471" name="Text Box 36"/>
            <p:cNvSpPr txBox="1">
              <a:spLocks noChangeArrowheads="1"/>
            </p:cNvSpPr>
            <p:nvPr/>
          </p:nvSpPr>
          <p:spPr bwMode="auto">
            <a:xfrm>
              <a:off x="1168" y="3326"/>
              <a:ext cx="315"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800"/>
                <a:t>こくさい</a:t>
              </a:r>
            </a:p>
          </p:txBody>
        </p:sp>
      </p:grpSp>
      <p:pic>
        <p:nvPicPr>
          <p:cNvPr id="14360" name="Picture 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1225" y="4976114"/>
            <a:ext cx="496888"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図 5">
            <a:extLst>
              <a:ext uri="{FF2B5EF4-FFF2-40B4-BE49-F238E27FC236}">
                <a16:creationId xmlns:a16="http://schemas.microsoft.com/office/drawing/2014/main" id="{1FC235E9-DB80-48B5-9342-13D06AE7C4E4}"/>
              </a:ext>
            </a:extLst>
          </p:cNvPr>
          <p:cNvPicPr>
            <a:picLocks noChangeAspect="1"/>
          </p:cNvPicPr>
          <p:nvPr/>
        </p:nvPicPr>
        <p:blipFill>
          <a:blip r:embed="rId7"/>
          <a:stretch>
            <a:fillRect/>
          </a:stretch>
        </p:blipFill>
        <p:spPr>
          <a:xfrm>
            <a:off x="1627188" y="1576152"/>
            <a:ext cx="6156579" cy="3657138"/>
          </a:xfrm>
          <a:prstGeom prst="rect">
            <a:avLst/>
          </a:prstGeom>
        </p:spPr>
      </p:pic>
      <p:sp>
        <p:nvSpPr>
          <p:cNvPr id="19" name="テキスト ボックス 2">
            <a:extLst>
              <a:ext uri="{FF2B5EF4-FFF2-40B4-BE49-F238E27FC236}">
                <a16:creationId xmlns:a16="http://schemas.microsoft.com/office/drawing/2014/main" id="{AAFBD77C-9C8D-4C15-A584-25C39D640ACF}"/>
              </a:ext>
            </a:extLst>
          </p:cNvPr>
          <p:cNvSpPr txBox="1">
            <a:spLocks noChangeArrowheads="1"/>
          </p:cNvSpPr>
          <p:nvPr/>
        </p:nvSpPr>
        <p:spPr bwMode="auto">
          <a:xfrm>
            <a:off x="5544118" y="6544564"/>
            <a:ext cx="328374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spcBef>
                <a:spcPct val="0"/>
              </a:spcBef>
              <a:buFontTx/>
              <a:buNone/>
            </a:pPr>
            <a:r>
              <a:rPr lang="ja-JP" altLang="en-US" sz="700" dirty="0">
                <a:latin typeface="ＭＳ ゴシック" panose="020B0609070205080204" pitchFamily="49" charset="-128"/>
                <a:ea typeface="ＭＳ ゴシック" panose="020B0609070205080204" pitchFamily="49" charset="-128"/>
              </a:rPr>
              <a:t>出所：</a:t>
            </a:r>
            <a:r>
              <a:rPr lang="zh-TW" altLang="en-US" sz="700" dirty="0">
                <a:latin typeface="ＭＳ ゴシック" panose="020B0609070205080204" pitchFamily="49" charset="-128"/>
                <a:ea typeface="ＭＳ ゴシック" panose="020B0609070205080204" pitchFamily="49" charset="-128"/>
              </a:rPr>
              <a:t>財務省</a:t>
            </a:r>
            <a:r>
              <a:rPr lang="ja-JP" altLang="en-US" sz="700" dirty="0">
                <a:latin typeface="ＭＳ ゴシック" panose="020B0609070205080204" pitchFamily="49" charset="-128"/>
                <a:ea typeface="ＭＳ ゴシック" panose="020B0609070205080204" pitchFamily="49" charset="-128"/>
              </a:rPr>
              <a:t>「</a:t>
            </a:r>
            <a:r>
              <a:rPr lang="zh-TW" altLang="en-US" sz="700" dirty="0">
                <a:latin typeface="ＭＳ ゴシック" panose="020B0609070205080204" pitchFamily="49" charset="-128"/>
                <a:ea typeface="ＭＳ ゴシック" panose="020B0609070205080204" pitchFamily="49" charset="-128"/>
              </a:rPr>
              <a:t>令和７年度予算（衆議院修正</a:t>
            </a:r>
            <a:r>
              <a:rPr lang="en-US" altLang="zh-TW" sz="700" dirty="0">
                <a:latin typeface="ＭＳ ゴシック" panose="020B0609070205080204" pitchFamily="49" charset="-128"/>
                <a:ea typeface="ＭＳ ゴシック" panose="020B0609070205080204" pitchFamily="49" charset="-128"/>
              </a:rPr>
              <a:t>+</a:t>
            </a:r>
            <a:r>
              <a:rPr lang="zh-TW" altLang="en-US" sz="700" dirty="0">
                <a:latin typeface="ＭＳ ゴシック" panose="020B0609070205080204" pitchFamily="49" charset="-128"/>
                <a:ea typeface="ＭＳ ゴシック" panose="020B0609070205080204" pitchFamily="49" charset="-128"/>
              </a:rPr>
              <a:t>参議院修正後）</a:t>
            </a:r>
            <a:r>
              <a:rPr lang="ja-JP" altLang="en-US" sz="700" dirty="0">
                <a:latin typeface="ＭＳ ゴシック" panose="020B0609070205080204" pitchFamily="49" charset="-128"/>
                <a:ea typeface="ＭＳ ゴシック" panose="020B0609070205080204" pitchFamily="49" charset="-128"/>
              </a:rPr>
              <a:t>」</a:t>
            </a:r>
          </a:p>
        </p:txBody>
      </p:sp>
    </p:spTree>
    <p:custDataLst>
      <p:tags r:id="rId1"/>
    </p:custDataLst>
    <p:extLst>
      <p:ext uri="{BB962C8B-B14F-4D97-AF65-F5344CB8AC3E}">
        <p14:creationId xmlns:p14="http://schemas.microsoft.com/office/powerpoint/2010/main" val="2485718775"/>
      </p:ext>
    </p:extLst>
  </p:cSld>
  <p:clrMapOvr>
    <a:masterClrMapping/>
  </p:clrMapOvr>
  <p:transition advTm="8668"/>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6" presetClass="emph" presetSubtype="0" repeatCount="indefinite" fill="hold" nodeType="withEffect">
                                  <p:stCondLst>
                                    <p:cond delay="0"/>
                                  </p:stCondLst>
                                  <p:endCondLst>
                                    <p:cond evt="onNext" delay="0">
                                      <p:tgtEl>
                                        <p:sldTgt/>
                                      </p:tgtEl>
                                    </p:cond>
                                  </p:endCondLst>
                                  <p:childTnLst>
                                    <p:animScale>
                                      <p:cBhvr>
                                        <p:cTn id="10" dur="500" fill="hold"/>
                                        <p:tgtEl>
                                          <p:spTgt spid="14360"/>
                                        </p:tgtEl>
                                      </p:cBhvr>
                                      <p:by x="80000" y="8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6">
            <a:extLst>
              <a:ext uri="{FF2B5EF4-FFF2-40B4-BE49-F238E27FC236}">
                <a16:creationId xmlns:a16="http://schemas.microsoft.com/office/drawing/2014/main" id="{00EF60B1-AF9D-4A53-B01E-18A702C234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025" y="1662113"/>
            <a:ext cx="711200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9">
            <a:extLst>
              <a:ext uri="{FF2B5EF4-FFF2-40B4-BE49-F238E27FC236}">
                <a16:creationId xmlns:a16="http://schemas.microsoft.com/office/drawing/2014/main" id="{EF5ECF67-8328-4322-9105-D88F5F1923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2">
            <a:extLst>
              <a:ext uri="{FF2B5EF4-FFF2-40B4-BE49-F238E27FC236}">
                <a16:creationId xmlns:a16="http://schemas.microsoft.com/office/drawing/2014/main" id="{C7A63427-FEA4-4663-A4D2-3EF77F3872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675" y="874713"/>
            <a:ext cx="71310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3">
            <a:extLst>
              <a:ext uri="{FF2B5EF4-FFF2-40B4-BE49-F238E27FC236}">
                <a16:creationId xmlns:a16="http://schemas.microsoft.com/office/drawing/2014/main" id="{42139BF2-A568-4748-8329-215A3748D1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9950" y="709613"/>
            <a:ext cx="920750"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7">
            <a:extLst>
              <a:ext uri="{FF2B5EF4-FFF2-40B4-BE49-F238E27FC236}">
                <a16:creationId xmlns:a16="http://schemas.microsoft.com/office/drawing/2014/main" id="{8F142DE5-BEFD-4989-9159-33B64B30D00A}"/>
              </a:ext>
            </a:extLst>
          </p:cNvPr>
          <p:cNvSpPr>
            <a:spLocks noChangeArrowheads="1"/>
          </p:cNvSpPr>
          <p:nvPr/>
        </p:nvSpPr>
        <p:spPr bwMode="auto">
          <a:xfrm>
            <a:off x="3267075" y="1665288"/>
            <a:ext cx="25765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600">
                <a:solidFill>
                  <a:schemeClr val="bg1"/>
                </a:solidFill>
                <a:ea typeface="HGPｺﾞｼｯｸE" panose="020B0900000000000000" pitchFamily="50" charset="-128"/>
              </a:rPr>
              <a:t>国民負担率と老年人口比率</a:t>
            </a:r>
          </a:p>
        </p:txBody>
      </p:sp>
      <p:sp>
        <p:nvSpPr>
          <p:cNvPr id="7" name="テキスト ボックス 6">
            <a:extLst>
              <a:ext uri="{FF2B5EF4-FFF2-40B4-BE49-F238E27FC236}">
                <a16:creationId xmlns:a16="http://schemas.microsoft.com/office/drawing/2014/main" id="{21F16CFA-7BB4-471D-A549-11F735480582}"/>
              </a:ext>
            </a:extLst>
          </p:cNvPr>
          <p:cNvSpPr txBox="1"/>
          <p:nvPr/>
        </p:nvSpPr>
        <p:spPr>
          <a:xfrm>
            <a:off x="1954857" y="5711459"/>
            <a:ext cx="6045245" cy="975267"/>
          </a:xfrm>
          <a:prstGeom prst="rect">
            <a:avLst/>
          </a:prstGeom>
          <a:noFill/>
        </p:spPr>
        <p:txBody>
          <a:bodyPr wrap="none">
            <a:spAutoFit/>
          </a:bodyPr>
          <a:lstStyle/>
          <a:p>
            <a:pPr eaLnBrk="1" hangingPunct="1">
              <a:lnSpc>
                <a:spcPts val="1000"/>
              </a:lnSpc>
              <a:defRPr/>
            </a:pPr>
            <a:r>
              <a:rPr lang="ja-JP" altLang="en-US" sz="800" dirty="0">
                <a:latin typeface="ＭＳ ゴシック" pitchFamily="49" charset="-128"/>
                <a:ea typeface="ＭＳ ゴシック" pitchFamily="49" charset="-128"/>
              </a:rPr>
              <a:t>注</a:t>
            </a:r>
            <a:r>
              <a:rPr lang="ja-JP" altLang="en-US" sz="800" spc="-300" dirty="0">
                <a:latin typeface="ＭＳ ゴシック" pitchFamily="49" charset="-128"/>
                <a:ea typeface="ＭＳ ゴシック" pitchFamily="49" charset="-128"/>
              </a:rPr>
              <a:t>）</a:t>
            </a:r>
            <a:r>
              <a:rPr lang="en-US" altLang="ja-JP" sz="800" dirty="0">
                <a:latin typeface="ＭＳ ゴシック" pitchFamily="49" charset="-128"/>
                <a:ea typeface="ＭＳ ゴシック" pitchFamily="49" charset="-128"/>
              </a:rPr>
              <a:t>1. </a:t>
            </a:r>
            <a:r>
              <a:rPr lang="ja-JP" altLang="en-US" sz="800" dirty="0">
                <a:latin typeface="ＭＳ ゴシック" pitchFamily="49" charset="-128"/>
                <a:ea typeface="ＭＳ ゴシック" pitchFamily="49" charset="-128"/>
              </a:rPr>
              <a:t>日本の</a:t>
            </a:r>
            <a:r>
              <a:rPr lang="en-US" altLang="ja-JP" sz="800" dirty="0">
                <a:latin typeface="ＭＳ ゴシック" pitchFamily="49" charset="-128"/>
                <a:ea typeface="ＭＳ ゴシック" pitchFamily="49" charset="-128"/>
              </a:rPr>
              <a:t>2025</a:t>
            </a:r>
            <a:r>
              <a:rPr lang="ja-JP" altLang="en-US" sz="800" dirty="0">
                <a:latin typeface="ＭＳ ゴシック" pitchFamily="49" charset="-128"/>
                <a:ea typeface="ＭＳ ゴシック" pitchFamily="49" charset="-128"/>
              </a:rPr>
              <a:t>年度（令和７年度）は見通し（令和７年度予算（修正後）に基づくもの）、</a:t>
            </a:r>
            <a:r>
              <a:rPr lang="en-US" altLang="ja-JP" sz="800" dirty="0">
                <a:latin typeface="ＭＳ ゴシック" pitchFamily="49" charset="-128"/>
                <a:ea typeface="ＭＳ ゴシック" pitchFamily="49" charset="-128"/>
              </a:rPr>
              <a:t>2022</a:t>
            </a:r>
            <a:r>
              <a:rPr lang="ja-JP" altLang="en-US" sz="800" dirty="0">
                <a:latin typeface="ＭＳ ゴシック" pitchFamily="49" charset="-128"/>
                <a:ea typeface="ＭＳ ゴシック" pitchFamily="49" charset="-128"/>
              </a:rPr>
              <a:t>年度（令和４年度）は実績。</a:t>
            </a:r>
            <a:endParaRPr lang="en-US" altLang="ja-JP" sz="800" dirty="0">
              <a:latin typeface="ＭＳ ゴシック" pitchFamily="49" charset="-128"/>
              <a:ea typeface="ＭＳ ゴシック" pitchFamily="49" charset="-128"/>
            </a:endParaRPr>
          </a:p>
          <a:p>
            <a:pPr eaLnBrk="1" hangingPunct="1">
              <a:lnSpc>
                <a:spcPts val="1000"/>
              </a:lnSpc>
              <a:defRPr/>
            </a:pPr>
            <a:r>
              <a:rPr lang="ja-JP" altLang="en-US" sz="800" dirty="0">
                <a:latin typeface="ＭＳ ゴシック" pitchFamily="49" charset="-128"/>
                <a:ea typeface="ＭＳ ゴシック" pitchFamily="49" charset="-128"/>
              </a:rPr>
              <a:t>　　　諸外国は</a:t>
            </a:r>
            <a:r>
              <a:rPr lang="en-US" altLang="ja-JP" sz="800" dirty="0">
                <a:latin typeface="ＭＳ ゴシック" pitchFamily="49" charset="-128"/>
                <a:ea typeface="ＭＳ ゴシック" pitchFamily="49" charset="-128"/>
              </a:rPr>
              <a:t>2022</a:t>
            </a:r>
            <a:r>
              <a:rPr lang="ja-JP" altLang="en-US" sz="800" dirty="0">
                <a:latin typeface="ＭＳ ゴシック" pitchFamily="49" charset="-128"/>
                <a:ea typeface="ＭＳ ゴシック" pitchFamily="49" charset="-128"/>
              </a:rPr>
              <a:t>年実績値。</a:t>
            </a:r>
            <a:endParaRPr lang="en-US" altLang="ja-JP" sz="800" dirty="0">
              <a:latin typeface="ＭＳ ゴシック" pitchFamily="49" charset="-128"/>
              <a:ea typeface="ＭＳ ゴシック" pitchFamily="49" charset="-128"/>
            </a:endParaRPr>
          </a:p>
          <a:p>
            <a:pPr eaLnBrk="1" hangingPunct="1">
              <a:lnSpc>
                <a:spcPts val="1000"/>
              </a:lnSpc>
              <a:defRPr/>
            </a:pPr>
            <a:r>
              <a:rPr lang="ja-JP" altLang="en-US" sz="800" dirty="0">
                <a:latin typeface="ＭＳ ゴシック" pitchFamily="49" charset="-128"/>
                <a:ea typeface="ＭＳ ゴシック" pitchFamily="49" charset="-128"/>
              </a:rPr>
              <a:t>　</a:t>
            </a:r>
            <a:r>
              <a:rPr lang="ja-JP" altLang="en-US" sz="800" spc="-300" dirty="0">
                <a:latin typeface="ＭＳ ゴシック" pitchFamily="49" charset="-128"/>
                <a:ea typeface="ＭＳ ゴシック" pitchFamily="49" charset="-128"/>
              </a:rPr>
              <a:t>　</a:t>
            </a:r>
            <a:r>
              <a:rPr lang="en-US" altLang="ja-JP" sz="800" dirty="0">
                <a:latin typeface="ＭＳ ゴシック" pitchFamily="49" charset="-128"/>
                <a:ea typeface="ＭＳ ゴシック" pitchFamily="49" charset="-128"/>
              </a:rPr>
              <a:t>2. </a:t>
            </a:r>
            <a:r>
              <a:rPr lang="ja-JP" altLang="en-US" sz="800" dirty="0">
                <a:latin typeface="ＭＳ ゴシック" pitchFamily="49" charset="-128"/>
                <a:ea typeface="ＭＳ ゴシック" pitchFamily="49" charset="-128"/>
              </a:rPr>
              <a:t>財政収支は、一般政府（中央政府、地方政府、社会保障基金を合わせたもの）ベース。</a:t>
            </a:r>
            <a:endParaRPr lang="en-US" altLang="ja-JP" sz="800" dirty="0">
              <a:latin typeface="ＭＳ ゴシック" pitchFamily="49" charset="-128"/>
              <a:ea typeface="ＭＳ ゴシック" pitchFamily="49" charset="-128"/>
            </a:endParaRPr>
          </a:p>
          <a:p>
            <a:pPr eaLnBrk="1" hangingPunct="1">
              <a:lnSpc>
                <a:spcPts val="1000"/>
              </a:lnSpc>
              <a:defRPr/>
            </a:pPr>
            <a:r>
              <a:rPr lang="ja-JP" altLang="en-US" sz="800" dirty="0">
                <a:latin typeface="ＭＳ ゴシック" pitchFamily="49" charset="-128"/>
                <a:ea typeface="ＭＳ ゴシック" pitchFamily="49" charset="-128"/>
              </a:rPr>
              <a:t>　　　ただし、日本については、社会保障基金を含まず、米国については、社会保障年金信託基金を含まない。</a:t>
            </a:r>
            <a:endParaRPr lang="en-US" altLang="ja-JP" sz="800" dirty="0">
              <a:latin typeface="ＭＳ ゴシック" pitchFamily="49" charset="-128"/>
              <a:ea typeface="ＭＳ ゴシック" pitchFamily="49" charset="-128"/>
            </a:endParaRPr>
          </a:p>
          <a:p>
            <a:pPr eaLnBrk="1" hangingPunct="1">
              <a:lnSpc>
                <a:spcPts val="1000"/>
              </a:lnSpc>
              <a:defRPr/>
            </a:pPr>
            <a:endParaRPr lang="en-US" altLang="ja-JP" sz="800" dirty="0">
              <a:latin typeface="ＭＳ ゴシック" pitchFamily="49" charset="-128"/>
              <a:ea typeface="ＭＳ ゴシック" pitchFamily="49" charset="-128"/>
            </a:endParaRPr>
          </a:p>
          <a:p>
            <a:pPr eaLnBrk="1" hangingPunct="1">
              <a:lnSpc>
                <a:spcPts val="1000"/>
              </a:lnSpc>
              <a:defRPr/>
            </a:pPr>
            <a:r>
              <a:rPr lang="ja-JP" altLang="en-US" sz="800" dirty="0">
                <a:latin typeface="ＭＳ ゴシック" pitchFamily="49" charset="-128"/>
                <a:ea typeface="ＭＳ ゴシック" pitchFamily="49" charset="-128"/>
              </a:rPr>
              <a:t>出所：（国民負担率）財務省</a:t>
            </a:r>
            <a:r>
              <a:rPr lang="en-US" altLang="ja-JP" sz="800" dirty="0">
                <a:latin typeface="ＭＳ ゴシック" pitchFamily="49" charset="-128"/>
                <a:ea typeface="ＭＳ ゴシック" pitchFamily="49" charset="-128"/>
              </a:rPr>
              <a:t>HP</a:t>
            </a:r>
            <a:r>
              <a:rPr lang="ja-JP" altLang="en-US" sz="800" dirty="0">
                <a:latin typeface="ＭＳ ゴシック" pitchFamily="49" charset="-128"/>
                <a:ea typeface="ＭＳ ゴシック" pitchFamily="49" charset="-128"/>
              </a:rPr>
              <a:t>「日本の財政関係資料（令和７年４月）」</a:t>
            </a:r>
            <a:endParaRPr lang="en-US" altLang="ja-JP" sz="800" dirty="0">
              <a:latin typeface="ＭＳ ゴシック" pitchFamily="49" charset="-128"/>
              <a:ea typeface="ＭＳ ゴシック" pitchFamily="49" charset="-128"/>
            </a:endParaRPr>
          </a:p>
          <a:p>
            <a:pPr eaLnBrk="1" hangingPunct="1">
              <a:lnSpc>
                <a:spcPts val="1000"/>
              </a:lnSpc>
              <a:defRPr/>
            </a:pPr>
            <a:r>
              <a:rPr lang="ja-JP" altLang="en-US" sz="800" dirty="0">
                <a:latin typeface="ＭＳ ゴシック" pitchFamily="49" charset="-128"/>
                <a:ea typeface="ＭＳ ゴシック" pitchFamily="49" charset="-128"/>
              </a:rPr>
              <a:t>　　　（老年人口比率）財務省</a:t>
            </a:r>
            <a:r>
              <a:rPr lang="en-US" altLang="ja-JP" sz="800" dirty="0">
                <a:latin typeface="ＭＳ ゴシック" pitchFamily="49" charset="-128"/>
                <a:ea typeface="ＭＳ ゴシック" pitchFamily="49" charset="-128"/>
              </a:rPr>
              <a:t>HP</a:t>
            </a:r>
            <a:r>
              <a:rPr lang="ja-JP" altLang="en-US" sz="800" dirty="0">
                <a:latin typeface="ＭＳ ゴシック" pitchFamily="49" charset="-128"/>
                <a:ea typeface="ＭＳ ゴシック" pitchFamily="49" charset="-128"/>
              </a:rPr>
              <a:t>「日本の財政関係資料（令和４年４月）」</a:t>
            </a:r>
            <a:endParaRPr lang="en-US" altLang="ja-JP" sz="800" dirty="0">
              <a:latin typeface="ＭＳ ゴシック" pitchFamily="49" charset="-128"/>
              <a:ea typeface="ＭＳ ゴシック" pitchFamily="49" charset="-128"/>
            </a:endParaRPr>
          </a:p>
        </p:txBody>
      </p:sp>
      <p:pic>
        <p:nvPicPr>
          <p:cNvPr id="8" name="図 7">
            <a:extLst>
              <a:ext uri="{FF2B5EF4-FFF2-40B4-BE49-F238E27FC236}">
                <a16:creationId xmlns:a16="http://schemas.microsoft.com/office/drawing/2014/main" id="{BE7F9887-04C1-4A87-88F2-C244AC4DED05}"/>
              </a:ext>
            </a:extLst>
          </p:cNvPr>
          <p:cNvPicPr>
            <a:picLocks noChangeAspect="1"/>
          </p:cNvPicPr>
          <p:nvPr/>
        </p:nvPicPr>
        <p:blipFill>
          <a:blip r:embed="rId6"/>
          <a:stretch>
            <a:fillRect/>
          </a:stretch>
        </p:blipFill>
        <p:spPr>
          <a:xfrm>
            <a:off x="1969144" y="2181225"/>
            <a:ext cx="5351761" cy="3508725"/>
          </a:xfrm>
          <a:prstGeom prst="rect">
            <a:avLst/>
          </a:prstGeom>
        </p:spPr>
      </p:pic>
      <p:grpSp>
        <p:nvGrpSpPr>
          <p:cNvPr id="9" name="Group 32">
            <a:extLst>
              <a:ext uri="{FF2B5EF4-FFF2-40B4-BE49-F238E27FC236}">
                <a16:creationId xmlns:a16="http://schemas.microsoft.com/office/drawing/2014/main" id="{0006AE51-1BFF-414E-BEA6-631951EA6C39}"/>
              </a:ext>
            </a:extLst>
          </p:cNvPr>
          <p:cNvGrpSpPr>
            <a:grpSpLocks/>
          </p:cNvGrpSpPr>
          <p:nvPr/>
        </p:nvGrpSpPr>
        <p:grpSpPr bwMode="auto">
          <a:xfrm>
            <a:off x="6492873" y="2904465"/>
            <a:ext cx="2193927" cy="1777423"/>
            <a:chOff x="4164" y="1602"/>
            <a:chExt cx="1486" cy="1311"/>
          </a:xfrm>
        </p:grpSpPr>
        <p:pic>
          <p:nvPicPr>
            <p:cNvPr id="10" name="Picture 29">
              <a:extLst>
                <a:ext uri="{FF2B5EF4-FFF2-40B4-BE49-F238E27FC236}">
                  <a16:creationId xmlns:a16="http://schemas.microsoft.com/office/drawing/2014/main" id="{147E92A7-8F7C-490C-A72D-297AD8B119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64" y="1602"/>
              <a:ext cx="1486" cy="1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30">
              <a:extLst>
                <a:ext uri="{FF2B5EF4-FFF2-40B4-BE49-F238E27FC236}">
                  <a16:creationId xmlns:a16="http://schemas.microsoft.com/office/drawing/2014/main" id="{A0F5ED8C-00BB-4C5C-B548-8AEBBF04792C}"/>
                </a:ext>
              </a:extLst>
            </p:cNvPr>
            <p:cNvSpPr txBox="1">
              <a:spLocks noChangeArrowheads="1"/>
            </p:cNvSpPr>
            <p:nvPr/>
          </p:nvSpPr>
          <p:spPr bwMode="auto">
            <a:xfrm>
              <a:off x="4459" y="1607"/>
              <a:ext cx="1086" cy="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en-US" altLang="ja-JP" sz="1200" dirty="0"/>
            </a:p>
            <a:p>
              <a:pPr eaLnBrk="1" hangingPunct="1">
                <a:spcBef>
                  <a:spcPct val="0"/>
                </a:spcBef>
                <a:buFontTx/>
                <a:buNone/>
              </a:pPr>
              <a:r>
                <a:rPr lang="ja-JP" altLang="en-US" sz="1200" dirty="0"/>
                <a:t>現在、日本の国民負担</a:t>
              </a:r>
              <a:endParaRPr lang="en-US" altLang="ja-JP" sz="1200" dirty="0"/>
            </a:p>
            <a:p>
              <a:pPr eaLnBrk="1" hangingPunct="1">
                <a:spcBef>
                  <a:spcPct val="0"/>
                </a:spcBef>
                <a:buFontTx/>
                <a:buNone/>
              </a:pPr>
              <a:r>
                <a:rPr lang="ja-JP" altLang="en-US" sz="1200" dirty="0"/>
                <a:t>率は主要先進国と比べ</a:t>
              </a:r>
              <a:endParaRPr lang="en-US" altLang="ja-JP" sz="1200" dirty="0"/>
            </a:p>
            <a:p>
              <a:pPr eaLnBrk="1" hangingPunct="1">
                <a:spcBef>
                  <a:spcPct val="0"/>
                </a:spcBef>
                <a:buFontTx/>
                <a:buNone/>
              </a:pPr>
              <a:r>
                <a:rPr lang="ja-JP" altLang="en-US" sz="1200" dirty="0"/>
                <a:t>低い水準にあります。</a:t>
              </a:r>
              <a:endParaRPr lang="en-US" altLang="ja-JP" sz="1200" dirty="0"/>
            </a:p>
            <a:p>
              <a:pPr eaLnBrk="1" hangingPunct="1">
                <a:spcBef>
                  <a:spcPct val="0"/>
                </a:spcBef>
                <a:buFontTx/>
                <a:buNone/>
              </a:pPr>
              <a:r>
                <a:rPr lang="ja-JP" altLang="en-US" sz="1200" dirty="0"/>
                <a:t>今後は、日本の急速な</a:t>
              </a:r>
              <a:endParaRPr lang="en-US" altLang="ja-JP" sz="1200" dirty="0"/>
            </a:p>
            <a:p>
              <a:pPr eaLnBrk="1" hangingPunct="1">
                <a:spcBef>
                  <a:spcPct val="0"/>
                </a:spcBef>
                <a:buFontTx/>
                <a:buNone/>
              </a:pPr>
              <a:r>
                <a:rPr lang="ja-JP" altLang="en-US" sz="1200" dirty="0"/>
                <a:t>高齢化を念頭に置いて</a:t>
              </a:r>
              <a:endParaRPr lang="en-US" altLang="ja-JP" sz="1200" dirty="0"/>
            </a:p>
            <a:p>
              <a:pPr eaLnBrk="1" hangingPunct="1">
                <a:spcBef>
                  <a:spcPct val="0"/>
                </a:spcBef>
                <a:buFontTx/>
                <a:buNone/>
              </a:pPr>
              <a:r>
                <a:rPr lang="ja-JP" altLang="en-US" sz="1200" dirty="0"/>
                <a:t>考えていく必要があり</a:t>
              </a:r>
              <a:endParaRPr lang="en-US" altLang="ja-JP" sz="1200" dirty="0"/>
            </a:p>
            <a:p>
              <a:pPr eaLnBrk="1" hangingPunct="1">
                <a:spcBef>
                  <a:spcPct val="0"/>
                </a:spcBef>
                <a:buFontTx/>
                <a:buNone/>
              </a:pPr>
              <a:r>
                <a:rPr lang="ja-JP" altLang="en-US" sz="1200" dirty="0"/>
                <a:t>ます。</a:t>
              </a:r>
              <a:endParaRPr lang="en-US" altLang="ja-JP" sz="1200" dirty="0"/>
            </a:p>
          </p:txBody>
        </p:sp>
      </p:grpSp>
      <p:sp>
        <p:nvSpPr>
          <p:cNvPr id="12" name="Rectangle 81">
            <a:extLst>
              <a:ext uri="{FF2B5EF4-FFF2-40B4-BE49-F238E27FC236}">
                <a16:creationId xmlns:a16="http://schemas.microsoft.com/office/drawing/2014/main" id="{2008BFCA-B8FA-43B7-AEBE-B04F4D17062A}"/>
              </a:ext>
            </a:extLst>
          </p:cNvPr>
          <p:cNvSpPr txBox="1">
            <a:spLocks noChangeArrowheads="1"/>
          </p:cNvSpPr>
          <p:nvPr/>
        </p:nvSpPr>
        <p:spPr bwMode="auto">
          <a:xfrm>
            <a:off x="76200" y="152400"/>
            <a:ext cx="7772400" cy="457200"/>
          </a:xfrm>
          <a:prstGeom prst="rect">
            <a:avLst/>
          </a:prstGeom>
          <a:noFill/>
          <a:ln w="9525">
            <a:noFill/>
            <a:miter lim="800000"/>
            <a:headEnd/>
            <a:tailEnd/>
          </a:ln>
        </p:spPr>
        <p:txBody>
          <a:bodyPr anchor="ctr"/>
          <a:lstStyle/>
          <a:p>
            <a:pPr eaLnBrk="1" hangingPunct="1">
              <a:defRPr/>
            </a:pPr>
            <a:r>
              <a:rPr lang="en-US" altLang="ja-JP" kern="0" dirty="0">
                <a:solidFill>
                  <a:schemeClr val="accent1"/>
                </a:solidFill>
                <a:latin typeface="HG創英角ｺﾞｼｯｸUB" pitchFamily="49" charset="-128"/>
                <a:ea typeface="HG創英角ｺﾞｼｯｸUB" pitchFamily="49" charset="-128"/>
                <a:cs typeface="+mj-cs"/>
              </a:rPr>
              <a:t>5.</a:t>
            </a:r>
            <a:r>
              <a:rPr lang="ja-JP" altLang="en-US" kern="0" dirty="0">
                <a:solidFill>
                  <a:schemeClr val="accent1"/>
                </a:solidFill>
                <a:latin typeface="HG創英角ｺﾞｼｯｸUB" pitchFamily="49" charset="-128"/>
                <a:ea typeface="HG創英角ｺﾞｼｯｸUB" pitchFamily="49" charset="-128"/>
                <a:cs typeface="+mj-cs"/>
              </a:rPr>
              <a:t>税の国際比較①</a:t>
            </a:r>
            <a:endParaRPr lang="ja-JP" altLang="en-US" sz="4800" kern="0" dirty="0">
              <a:solidFill>
                <a:schemeClr val="accent1"/>
              </a:solidFill>
              <a:latin typeface="HG創英角ｺﾞｼｯｸUB" pitchFamily="49" charset="-128"/>
              <a:ea typeface="HG創英角ｺﾞｼｯｸUB" pitchFamily="49" charset="-128"/>
              <a:cs typeface="+mj-cs"/>
            </a:endParaRPr>
          </a:p>
        </p:txBody>
      </p:sp>
      <p:sp>
        <p:nvSpPr>
          <p:cNvPr id="13" name="Line 84">
            <a:hlinkClick r:id="" action="ppaction://hlinkshowjump?jump=previousslide"/>
            <a:extLst>
              <a:ext uri="{FF2B5EF4-FFF2-40B4-BE49-F238E27FC236}">
                <a16:creationId xmlns:a16="http://schemas.microsoft.com/office/drawing/2014/main" id="{924C2560-42BA-4965-ACFE-1B4755CC954C}"/>
              </a:ext>
            </a:extLst>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14" name="Line 85">
            <a:hlinkClick r:id="" action="ppaction://hlinkshowjump?jump=nextslide"/>
            <a:extLst>
              <a:ext uri="{FF2B5EF4-FFF2-40B4-BE49-F238E27FC236}">
                <a16:creationId xmlns:a16="http://schemas.microsoft.com/office/drawing/2014/main" id="{E1AB6788-DB98-43DE-B28F-A56B90BD77C6}"/>
              </a:ext>
            </a:extLst>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sp>
        <p:nvSpPr>
          <p:cNvPr id="15" name="Rectangle 24">
            <a:extLst>
              <a:ext uri="{FF2B5EF4-FFF2-40B4-BE49-F238E27FC236}">
                <a16:creationId xmlns:a16="http://schemas.microsoft.com/office/drawing/2014/main" id="{0173FF8E-0A3D-44E4-ACDA-0777288432AF}"/>
              </a:ext>
            </a:extLst>
          </p:cNvPr>
          <p:cNvSpPr>
            <a:spLocks noChangeArrowheads="1"/>
          </p:cNvSpPr>
          <p:nvPr/>
        </p:nvSpPr>
        <p:spPr bwMode="white">
          <a:xfrm>
            <a:off x="1203325" y="1001713"/>
            <a:ext cx="43545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800" dirty="0">
                <a:solidFill>
                  <a:schemeClr val="bg1"/>
                </a:solidFill>
                <a:ea typeface="HGPｺﾞｼｯｸE" panose="020B0900000000000000" pitchFamily="50" charset="-128"/>
              </a:rPr>
              <a:t>税について，日本と諸外国を比べてみよう。</a:t>
            </a:r>
          </a:p>
        </p:txBody>
      </p:sp>
      <p:sp>
        <p:nvSpPr>
          <p:cNvPr id="16" name="Rectangle 7">
            <a:extLst>
              <a:ext uri="{FF2B5EF4-FFF2-40B4-BE49-F238E27FC236}">
                <a16:creationId xmlns:a16="http://schemas.microsoft.com/office/drawing/2014/main" id="{B850568D-94A3-40FE-AA67-A902AED691FB}"/>
              </a:ext>
            </a:extLst>
          </p:cNvPr>
          <p:cNvSpPr>
            <a:spLocks noChangeArrowheads="1"/>
          </p:cNvSpPr>
          <p:nvPr/>
        </p:nvSpPr>
        <p:spPr bwMode="auto">
          <a:xfrm>
            <a:off x="8813800" y="6477000"/>
            <a:ext cx="3770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16</a:t>
            </a:r>
          </a:p>
        </p:txBody>
      </p:sp>
      <p:sp>
        <p:nvSpPr>
          <p:cNvPr id="17" name="テキスト ボックス 16">
            <a:extLst>
              <a:ext uri="{FF2B5EF4-FFF2-40B4-BE49-F238E27FC236}">
                <a16:creationId xmlns:a16="http://schemas.microsoft.com/office/drawing/2014/main" id="{A3BAF7FB-FBE8-4A4C-A612-065F5D7C7C68}"/>
              </a:ext>
            </a:extLst>
          </p:cNvPr>
          <p:cNvSpPr txBox="1"/>
          <p:nvPr/>
        </p:nvSpPr>
        <p:spPr>
          <a:xfrm>
            <a:off x="7658100" y="258240"/>
            <a:ext cx="1577137" cy="461665"/>
          </a:xfrm>
          <a:prstGeom prst="rect">
            <a:avLst/>
          </a:prstGeom>
          <a:noFill/>
        </p:spPr>
        <p:txBody>
          <a:bodyPr wrap="square" rtlCol="0">
            <a:spAutoFit/>
          </a:bodyPr>
          <a:lstStyle/>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東  京  書  籍　</a:t>
            </a:r>
            <a:r>
              <a:rPr lang="en-US" altLang="ja-JP" sz="600" dirty="0">
                <a:solidFill>
                  <a:schemeClr val="bg1"/>
                </a:solidFill>
                <a:latin typeface="HGPｺﾞｼｯｸE" panose="020B0900000000000000" pitchFamily="50" charset="-128"/>
                <a:ea typeface="HGPｺﾞｼｯｸE" panose="020B0900000000000000" pitchFamily="50" charset="-128"/>
              </a:rPr>
              <a:t>P165</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170</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171</a:t>
            </a:r>
          </a:p>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教  育  出  版　</a:t>
            </a:r>
            <a:r>
              <a:rPr lang="en-US" altLang="ja-JP" sz="600" dirty="0">
                <a:solidFill>
                  <a:schemeClr val="bg1"/>
                </a:solidFill>
                <a:latin typeface="HGPｺﾞｼｯｸE" panose="020B0900000000000000" pitchFamily="50" charset="-128"/>
                <a:ea typeface="HGPｺﾞｼｯｸE" panose="020B0900000000000000" pitchFamily="50" charset="-128"/>
              </a:rPr>
              <a:t>P161</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176</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177</a:t>
            </a:r>
          </a:p>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帝  国  書  院　</a:t>
            </a:r>
            <a:r>
              <a:rPr lang="en-US" altLang="ja-JP" sz="600" dirty="0">
                <a:solidFill>
                  <a:schemeClr val="bg1"/>
                </a:solidFill>
                <a:latin typeface="HGPｺﾞｼｯｸE" panose="020B0900000000000000" pitchFamily="50" charset="-128"/>
                <a:ea typeface="HGPｺﾞｼｯｸE" panose="020B0900000000000000" pitchFamily="50" charset="-128"/>
              </a:rPr>
              <a:t>P159</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164</a:t>
            </a:r>
          </a:p>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日本文教出版　</a:t>
            </a:r>
            <a:r>
              <a:rPr lang="en-US" altLang="ja-JP" sz="600" dirty="0">
                <a:solidFill>
                  <a:schemeClr val="bg1"/>
                </a:solidFill>
                <a:latin typeface="HGPｺﾞｼｯｸE" panose="020B0900000000000000" pitchFamily="50" charset="-128"/>
                <a:ea typeface="HGPｺﾞｼｯｸE" panose="020B0900000000000000" pitchFamily="50" charset="-128"/>
              </a:rPr>
              <a:t>P180</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181</a:t>
            </a:r>
          </a:p>
        </p:txBody>
      </p:sp>
    </p:spTree>
    <p:extLst>
      <p:ext uri="{BB962C8B-B14F-4D97-AF65-F5344CB8AC3E}">
        <p14:creationId xmlns:p14="http://schemas.microsoft.com/office/powerpoint/2010/main" val="257506093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7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81"/>
          <p:cNvSpPr txBox="1">
            <a:spLocks noChangeArrowheads="1"/>
          </p:cNvSpPr>
          <p:nvPr/>
        </p:nvSpPr>
        <p:spPr bwMode="auto">
          <a:xfrm>
            <a:off x="76200" y="152400"/>
            <a:ext cx="7772400" cy="457200"/>
          </a:xfrm>
          <a:prstGeom prst="rect">
            <a:avLst/>
          </a:prstGeom>
          <a:noFill/>
          <a:ln w="9525">
            <a:noFill/>
            <a:miter lim="800000"/>
            <a:headEnd/>
            <a:tailEnd/>
          </a:ln>
        </p:spPr>
        <p:txBody>
          <a:bodyPr anchor="ctr"/>
          <a:lstStyle/>
          <a:p>
            <a:pPr eaLnBrk="1" hangingPunct="1">
              <a:defRPr/>
            </a:pPr>
            <a:r>
              <a:rPr lang="en-US" altLang="ja-JP" kern="0" dirty="0">
                <a:solidFill>
                  <a:schemeClr val="accent1"/>
                </a:solidFill>
                <a:latin typeface="HG創英角ｺﾞｼｯｸUB" pitchFamily="49" charset="-128"/>
                <a:ea typeface="HG創英角ｺﾞｼｯｸUB" pitchFamily="49" charset="-128"/>
                <a:cs typeface="+mj-cs"/>
              </a:rPr>
              <a:t>5.</a:t>
            </a:r>
            <a:r>
              <a:rPr lang="ja-JP" altLang="en-US" kern="0" dirty="0">
                <a:solidFill>
                  <a:schemeClr val="accent1"/>
                </a:solidFill>
                <a:latin typeface="HG創英角ｺﾞｼｯｸUB" pitchFamily="49" charset="-128"/>
                <a:ea typeface="HG創英角ｺﾞｼｯｸUB" pitchFamily="49" charset="-128"/>
                <a:cs typeface="+mj-cs"/>
              </a:rPr>
              <a:t>税の国際比較②</a:t>
            </a:r>
            <a:endParaRPr lang="ja-JP" altLang="en-US" sz="4800" kern="0" dirty="0">
              <a:solidFill>
                <a:schemeClr val="accent1"/>
              </a:solidFill>
              <a:latin typeface="HG創英角ｺﾞｼｯｸUB" pitchFamily="49" charset="-128"/>
              <a:ea typeface="HG創英角ｺﾞｼｯｸUB" pitchFamily="49" charset="-128"/>
              <a:cs typeface="+mj-cs"/>
            </a:endParaRPr>
          </a:p>
        </p:txBody>
      </p:sp>
      <p:sp>
        <p:nvSpPr>
          <p:cNvPr id="21509" name="Rectangle 7"/>
          <p:cNvSpPr>
            <a:spLocks noChangeArrowheads="1"/>
          </p:cNvSpPr>
          <p:nvPr/>
        </p:nvSpPr>
        <p:spPr bwMode="auto">
          <a:xfrm>
            <a:off x="8813800" y="6477000"/>
            <a:ext cx="3770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17</a:t>
            </a:r>
          </a:p>
        </p:txBody>
      </p:sp>
      <p:sp>
        <p:nvSpPr>
          <p:cNvPr id="21510" name="Line 84">
            <a:hlinkClick r:id="" action="ppaction://hlinkshowjump?jump=previousslide"/>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21511" name="Line 85">
            <a:hlinkClick r:id="" action="ppaction://hlinkshowjump?jump=nextslide"/>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21514" name="Picture 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950" y="1046163"/>
            <a:ext cx="413702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0438" y="1060450"/>
            <a:ext cx="413702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6" name="Rectangle 31"/>
          <p:cNvSpPr>
            <a:spLocks noChangeArrowheads="1"/>
          </p:cNvSpPr>
          <p:nvPr/>
        </p:nvSpPr>
        <p:spPr bwMode="auto">
          <a:xfrm>
            <a:off x="657225" y="1098550"/>
            <a:ext cx="34305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600">
                <a:solidFill>
                  <a:schemeClr val="bg1"/>
                </a:solidFill>
                <a:ea typeface="HGPｺﾞｼｯｸE" panose="020B0900000000000000" pitchFamily="50" charset="-128"/>
              </a:rPr>
              <a:t>消費税（付加価値税）の課税標準税率</a:t>
            </a:r>
          </a:p>
        </p:txBody>
      </p:sp>
      <p:sp>
        <p:nvSpPr>
          <p:cNvPr id="21517" name="Rectangle 32"/>
          <p:cNvSpPr>
            <a:spLocks noChangeArrowheads="1"/>
          </p:cNvSpPr>
          <p:nvPr/>
        </p:nvSpPr>
        <p:spPr bwMode="auto">
          <a:xfrm>
            <a:off x="6368233" y="1122826"/>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600" dirty="0">
                <a:solidFill>
                  <a:schemeClr val="bg1"/>
                </a:solidFill>
                <a:ea typeface="HGPｺﾞｼｯｸE" panose="020B0900000000000000" pitchFamily="50" charset="-128"/>
              </a:rPr>
              <a:t>所得税率</a:t>
            </a:r>
          </a:p>
        </p:txBody>
      </p:sp>
      <p:sp>
        <p:nvSpPr>
          <p:cNvPr id="16411" name="Rectangle 27"/>
          <p:cNvSpPr>
            <a:spLocks noChangeArrowheads="1"/>
          </p:cNvSpPr>
          <p:nvPr/>
        </p:nvSpPr>
        <p:spPr bwMode="auto">
          <a:xfrm>
            <a:off x="438150" y="1663700"/>
            <a:ext cx="39624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dist" eaLnBrk="1" hangingPunct="1">
              <a:spcBef>
                <a:spcPct val="0"/>
              </a:spcBef>
              <a:buFontTx/>
              <a:buNone/>
            </a:pPr>
            <a:r>
              <a:rPr lang="ja-JP" altLang="en-US" sz="1400" dirty="0">
                <a:latin typeface="HGPｺﾞｼｯｸE" panose="020B0900000000000000" pitchFamily="50" charset="-128"/>
                <a:ea typeface="HGPｺﾞｼｯｸE" panose="020B0900000000000000" pitchFamily="50" charset="-128"/>
              </a:rPr>
              <a:t>消費税（付加価値税）はフランスで</a:t>
            </a:r>
            <a:r>
              <a:rPr lang="en-US" altLang="ja-JP" sz="1400" dirty="0">
                <a:latin typeface="HGPｺﾞｼｯｸE" panose="020B0900000000000000" pitchFamily="50" charset="-128"/>
                <a:ea typeface="HGPｺﾞｼｯｸE" panose="020B0900000000000000" pitchFamily="50" charset="-128"/>
              </a:rPr>
              <a:t>1954</a:t>
            </a:r>
            <a:r>
              <a:rPr lang="ja-JP" altLang="en-US" sz="1400" dirty="0">
                <a:latin typeface="HGPｺﾞｼｯｸE" panose="020B0900000000000000" pitchFamily="50" charset="-128"/>
                <a:ea typeface="HGPｺﾞｼｯｸE" panose="020B0900000000000000" pitchFamily="50" charset="-128"/>
              </a:rPr>
              <a:t>年に初</a:t>
            </a:r>
          </a:p>
          <a:p>
            <a:pPr algn="dist" eaLnBrk="1" hangingPunct="1">
              <a:spcBef>
                <a:spcPct val="0"/>
              </a:spcBef>
              <a:buFontTx/>
              <a:buNone/>
            </a:pPr>
            <a:r>
              <a:rPr lang="ja-JP" altLang="en-US" sz="1400" dirty="0" err="1">
                <a:latin typeface="HGPｺﾞｼｯｸE" panose="020B0900000000000000" pitchFamily="50" charset="-128"/>
                <a:ea typeface="HGPｺﾞｼｯｸE" panose="020B0900000000000000" pitchFamily="50" charset="-128"/>
              </a:rPr>
              <a:t>めて</a:t>
            </a:r>
            <a:r>
              <a:rPr lang="ja-JP" altLang="en-US" sz="1400" dirty="0">
                <a:latin typeface="HGPｺﾞｼｯｸE" panose="020B0900000000000000" pitchFamily="50" charset="-128"/>
                <a:ea typeface="HGPｺﾞｼｯｸE" panose="020B0900000000000000" pitchFamily="50" charset="-128"/>
              </a:rPr>
              <a:t>導入されましたが，これと同じような税は全</a:t>
            </a:r>
          </a:p>
          <a:p>
            <a:pPr algn="dist" eaLnBrk="1" hangingPunct="1">
              <a:spcBef>
                <a:spcPct val="0"/>
              </a:spcBef>
              <a:buFontTx/>
              <a:buNone/>
            </a:pPr>
            <a:r>
              <a:rPr lang="ja-JP" altLang="en-US" sz="1400" dirty="0">
                <a:latin typeface="HGPｺﾞｼｯｸE" panose="020B0900000000000000" pitchFamily="50" charset="-128"/>
                <a:ea typeface="HGPｺﾞｼｯｸE" panose="020B0900000000000000" pitchFamily="50" charset="-128"/>
              </a:rPr>
              <a:t>世界</a:t>
            </a:r>
            <a:r>
              <a:rPr lang="en-US" altLang="ja-JP" sz="1400" dirty="0">
                <a:latin typeface="HGPｺﾞｼｯｸE" panose="020B0900000000000000" pitchFamily="50" charset="-128"/>
                <a:ea typeface="HGPｺﾞｼｯｸE" panose="020B0900000000000000" pitchFamily="50" charset="-128"/>
              </a:rPr>
              <a:t>150</a:t>
            </a:r>
            <a:r>
              <a:rPr lang="ja-JP" altLang="en-US" sz="1400" dirty="0">
                <a:latin typeface="HGPｺﾞｼｯｸE" panose="020B0900000000000000" pitchFamily="50" charset="-128"/>
                <a:ea typeface="HGPｺﾞｼｯｸE" panose="020B0900000000000000" pitchFamily="50" charset="-128"/>
              </a:rPr>
              <a:t>以上の国・地域で採用されています。</a:t>
            </a:r>
          </a:p>
        </p:txBody>
      </p:sp>
      <p:pic>
        <p:nvPicPr>
          <p:cNvPr id="3" name="図 2">
            <a:extLst>
              <a:ext uri="{FF2B5EF4-FFF2-40B4-BE49-F238E27FC236}">
                <a16:creationId xmlns:a16="http://schemas.microsoft.com/office/drawing/2014/main" id="{1547D40B-CDDC-4D11-AED0-9AE9EC8838C5}"/>
              </a:ext>
            </a:extLst>
          </p:cNvPr>
          <p:cNvPicPr>
            <a:picLocks noChangeAspect="1"/>
          </p:cNvPicPr>
          <p:nvPr/>
        </p:nvPicPr>
        <p:blipFill>
          <a:blip r:embed="rId5"/>
          <a:stretch>
            <a:fillRect/>
          </a:stretch>
        </p:blipFill>
        <p:spPr>
          <a:xfrm>
            <a:off x="-685008" y="2253223"/>
            <a:ext cx="6554307" cy="4604777"/>
          </a:xfrm>
          <a:prstGeom prst="rect">
            <a:avLst/>
          </a:prstGeom>
        </p:spPr>
      </p:pic>
      <p:sp>
        <p:nvSpPr>
          <p:cNvPr id="2" name="正方形/長方形 1">
            <a:extLst>
              <a:ext uri="{FF2B5EF4-FFF2-40B4-BE49-F238E27FC236}">
                <a16:creationId xmlns:a16="http://schemas.microsoft.com/office/drawing/2014/main" id="{680EF31C-A8CB-4897-8298-50B814747262}"/>
              </a:ext>
            </a:extLst>
          </p:cNvPr>
          <p:cNvSpPr/>
          <p:nvPr/>
        </p:nvSpPr>
        <p:spPr>
          <a:xfrm>
            <a:off x="4770438" y="1657938"/>
            <a:ext cx="4373562" cy="1169551"/>
          </a:xfrm>
          <a:prstGeom prst="rect">
            <a:avLst/>
          </a:prstGeom>
        </p:spPr>
        <p:txBody>
          <a:bodyPr wrap="square">
            <a:spAutoFit/>
          </a:bodyPr>
          <a:lstStyle/>
          <a:p>
            <a:pPr lvl="0" eaLnBrk="1" hangingPunct="1"/>
            <a:r>
              <a:rPr lang="ja-JP" altLang="en-US" sz="1400" dirty="0">
                <a:solidFill>
                  <a:srgbClr val="000000"/>
                </a:solidFill>
                <a:ea typeface="HGPｺﾞｼｯｸE" panose="020B0900000000000000" pitchFamily="50" charset="-128"/>
              </a:rPr>
              <a:t>日本の所得税は諸外国と同様に所得が多い人ほど税率が高くなる累進構造をとっており、再分配機能の回復を図るため、平成</a:t>
            </a:r>
            <a:r>
              <a:rPr lang="en-US" altLang="ja-JP" sz="1400" dirty="0">
                <a:solidFill>
                  <a:srgbClr val="000000"/>
                </a:solidFill>
                <a:latin typeface="HGPｺﾞｼｯｸE" panose="020B0900000000000000" pitchFamily="50" charset="-128"/>
                <a:ea typeface="HGPｺﾞｼｯｸE" panose="020B0900000000000000" pitchFamily="50" charset="-128"/>
              </a:rPr>
              <a:t>27</a:t>
            </a:r>
            <a:r>
              <a:rPr lang="ja-JP" altLang="en-US" sz="1400" dirty="0">
                <a:solidFill>
                  <a:srgbClr val="000000"/>
                </a:solidFill>
                <a:ea typeface="HGPｺﾞｼｯｸE" panose="020B0900000000000000" pitchFamily="50" charset="-128"/>
              </a:rPr>
              <a:t>年（</a:t>
            </a:r>
            <a:r>
              <a:rPr lang="en-US" altLang="ja-JP" sz="1400" dirty="0">
                <a:solidFill>
                  <a:srgbClr val="000000"/>
                </a:solidFill>
                <a:latin typeface="HGPｺﾞｼｯｸE" panose="020B0900000000000000" pitchFamily="50" charset="-128"/>
                <a:ea typeface="HGPｺﾞｼｯｸE" panose="020B0900000000000000" pitchFamily="50" charset="-128"/>
              </a:rPr>
              <a:t>2015</a:t>
            </a:r>
            <a:r>
              <a:rPr lang="ja-JP" altLang="en-US" sz="1400" dirty="0">
                <a:solidFill>
                  <a:srgbClr val="000000"/>
                </a:solidFill>
                <a:ea typeface="HGPｺﾞｼｯｸE" panose="020B0900000000000000" pitchFamily="50" charset="-128"/>
              </a:rPr>
              <a:t>年）分以後については、課税所得</a:t>
            </a:r>
            <a:r>
              <a:rPr lang="en-US" altLang="ja-JP" sz="1400" dirty="0">
                <a:solidFill>
                  <a:srgbClr val="000000"/>
                </a:solidFill>
                <a:latin typeface="HGPｺﾞｼｯｸE" panose="020B0900000000000000" pitchFamily="50" charset="-128"/>
                <a:ea typeface="HGPｺﾞｼｯｸE" panose="020B0900000000000000" pitchFamily="50" charset="-128"/>
              </a:rPr>
              <a:t>4,000 </a:t>
            </a:r>
            <a:r>
              <a:rPr lang="ja-JP" altLang="en-US" sz="1400" dirty="0">
                <a:solidFill>
                  <a:srgbClr val="000000"/>
                </a:solidFill>
                <a:ea typeface="HGPｺﾞｼｯｸE" panose="020B0900000000000000" pitchFamily="50" charset="-128"/>
              </a:rPr>
              <a:t>万円超の部分について</a:t>
            </a:r>
            <a:r>
              <a:rPr lang="en-US" altLang="ja-JP" sz="1400" dirty="0">
                <a:solidFill>
                  <a:srgbClr val="000000"/>
                </a:solidFill>
                <a:latin typeface="HGPｺﾞｼｯｸE" panose="020B0900000000000000" pitchFamily="50" charset="-128"/>
                <a:ea typeface="HGPｺﾞｼｯｸE" panose="020B0900000000000000" pitchFamily="50" charset="-128"/>
              </a:rPr>
              <a:t>45</a:t>
            </a:r>
            <a:r>
              <a:rPr lang="en-US" altLang="ja-JP" sz="1400" dirty="0">
                <a:solidFill>
                  <a:srgbClr val="000000"/>
                </a:solidFill>
                <a:ea typeface="HGPｺﾞｼｯｸE" panose="020B0900000000000000" pitchFamily="50" charset="-128"/>
              </a:rPr>
              <a:t>%</a:t>
            </a:r>
            <a:r>
              <a:rPr lang="ja-JP" altLang="en-US" sz="1400" dirty="0">
                <a:solidFill>
                  <a:srgbClr val="000000"/>
                </a:solidFill>
                <a:ea typeface="HGPｺﾞｼｯｸE" panose="020B0900000000000000" pitchFamily="50" charset="-128"/>
              </a:rPr>
              <a:t>の税率が創設されました。</a:t>
            </a:r>
          </a:p>
        </p:txBody>
      </p:sp>
      <p:sp>
        <p:nvSpPr>
          <p:cNvPr id="7" name="テキスト ボックス 6">
            <a:extLst>
              <a:ext uri="{FF2B5EF4-FFF2-40B4-BE49-F238E27FC236}">
                <a16:creationId xmlns:a16="http://schemas.microsoft.com/office/drawing/2014/main" id="{9F645D5B-E8DA-D0D5-8995-0D4E4D96686F}"/>
              </a:ext>
            </a:extLst>
          </p:cNvPr>
          <p:cNvSpPr txBox="1"/>
          <p:nvPr/>
        </p:nvSpPr>
        <p:spPr>
          <a:xfrm>
            <a:off x="4628751" y="5297648"/>
            <a:ext cx="4373562" cy="1625958"/>
          </a:xfrm>
          <a:prstGeom prst="rect">
            <a:avLst/>
          </a:prstGeom>
          <a:noFill/>
        </p:spPr>
        <p:txBody>
          <a:bodyPr wrap="square">
            <a:spAutoFit/>
          </a:bodyPr>
          <a:lstStyle/>
          <a:p>
            <a:pPr marL="431800" marR="0" lvl="0" indent="-431800" algn="just" defTabSz="914217" rtl="0" eaLnBrk="1" fontAlgn="auto" latinLnBrk="0" hangingPunct="1">
              <a:lnSpc>
                <a:spcPts val="1108"/>
              </a:lnSpc>
              <a:spcBef>
                <a:spcPts val="185"/>
              </a:spcBef>
              <a:spcAft>
                <a:spcPts val="0"/>
              </a:spcAft>
              <a:buClrTx/>
              <a:buSzTx/>
              <a:buFontTx/>
              <a:buNone/>
              <a:tabLst/>
              <a:defRPr/>
            </a:pPr>
            <a:r>
              <a:rPr kumimoji="1" lang="ja-JP" altLang="en-US"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rPr>
              <a:t>（注１）</a:t>
            </a:r>
            <a:r>
              <a:rPr kumimoji="1" lang="ja-JP" altLang="ja-JP"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rPr>
              <a:t>日本については、</a:t>
            </a:r>
            <a:r>
              <a:rPr kumimoji="1" lang="en-US" altLang="ja-JP"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rPr>
              <a:t>2013</a:t>
            </a:r>
            <a:r>
              <a:rPr kumimoji="1" lang="ja-JP" altLang="ja-JP"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rPr>
              <a:t>年（平成</a:t>
            </a:r>
            <a:r>
              <a:rPr kumimoji="1" lang="en-US" altLang="ja-JP"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rPr>
              <a:t>25</a:t>
            </a:r>
            <a:r>
              <a:rPr kumimoji="1" lang="ja-JP" altLang="ja-JP"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rPr>
              <a:t>年）</a:t>
            </a:r>
            <a:r>
              <a:rPr kumimoji="1" lang="ja-JP" altLang="en-US"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rPr>
              <a:t>１</a:t>
            </a:r>
            <a:r>
              <a:rPr kumimoji="1" lang="ja-JP" altLang="ja-JP"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rPr>
              <a:t>月から</a:t>
            </a:r>
            <a:r>
              <a:rPr kumimoji="1" lang="en-US" altLang="ja-JP"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rPr>
              <a:t>2037</a:t>
            </a:r>
            <a:r>
              <a:rPr kumimoji="1" lang="ja-JP" altLang="ja-JP"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rPr>
              <a:t>年（令和</a:t>
            </a:r>
            <a:r>
              <a:rPr kumimoji="1" lang="en-US" altLang="ja-JP"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rPr>
              <a:t>19</a:t>
            </a:r>
            <a:r>
              <a:rPr kumimoji="1" lang="ja-JP" altLang="ja-JP"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rPr>
              <a:t>年）</a:t>
            </a:r>
            <a:r>
              <a:rPr kumimoji="1" lang="en-US" altLang="ja-JP"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rPr>
              <a:t>12</a:t>
            </a:r>
            <a:r>
              <a:rPr kumimoji="1" lang="ja-JP" altLang="ja-JP"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rPr>
              <a:t>月までの時限措置として、別途、基準所得税額に対して</a:t>
            </a:r>
            <a:r>
              <a:rPr kumimoji="1" lang="en-US" altLang="ja-JP"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rPr>
              <a:t>2.1</a:t>
            </a:r>
            <a:r>
              <a:rPr kumimoji="1" lang="ja-JP" altLang="ja-JP"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rPr>
              <a:t>％の復興特別所得税が課される。</a:t>
            </a:r>
            <a:endParaRPr kumimoji="1" lang="en-US" altLang="ja-JP"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endParaRPr>
          </a:p>
          <a:p>
            <a:pPr marL="430213" marR="0" lvl="0" indent="-430213" algn="just" defTabSz="914217" rtl="0" eaLnBrk="1" fontAlgn="auto" latinLnBrk="0" hangingPunct="1">
              <a:lnSpc>
                <a:spcPts val="1108"/>
              </a:lnSpc>
              <a:spcBef>
                <a:spcPts val="185"/>
              </a:spcBef>
              <a:spcAft>
                <a:spcPts val="0"/>
              </a:spcAft>
              <a:buClrTx/>
              <a:buSzTx/>
              <a:buFontTx/>
              <a:buNone/>
              <a:tabLst/>
              <a:defRPr/>
            </a:pPr>
            <a:r>
              <a:rPr kumimoji="1" lang="ja-JP" altLang="en-US"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rPr>
              <a:t>（注２）米国・ドイツでは、夫婦の場合、夫婦単位課税を選択可能であり、フランスでは原則として世帯単位課税であるが、本資料においては、単身者の場合の課税所得と限界税率の関係性を記載している。</a:t>
            </a:r>
            <a:endParaRPr kumimoji="1" lang="en-US" altLang="ja-JP"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endParaRPr>
          </a:p>
          <a:p>
            <a:pPr marL="430213" indent="-430213" algn="just">
              <a:lnSpc>
                <a:spcPts val="1108"/>
              </a:lnSpc>
              <a:spcBef>
                <a:spcPts val="185"/>
              </a:spcBef>
            </a:pPr>
            <a:r>
              <a:rPr kumimoji="1" lang="ja-JP" altLang="en-US" sz="831" b="0" i="0" u="none" strike="noStrike" kern="100" cap="none" spc="0" normalizeH="0" baseline="0" noProof="0" dirty="0">
                <a:ln>
                  <a:noFill/>
                </a:ln>
                <a:solidFill>
                  <a:prstClr val="black"/>
                </a:solidFill>
                <a:effectLst/>
                <a:uLnTx/>
                <a:uFillTx/>
                <a:latin typeface="Meiryo UI"/>
                <a:ea typeface="Meiryo UI"/>
                <a:cs typeface="Times New Roman" panose="02020603050405020304" pitchFamily="18" charset="0"/>
              </a:rPr>
              <a:t>（備考）</a:t>
            </a:r>
            <a:r>
              <a:rPr lang="ja-JP" altLang="ja-JP" sz="831" kern="100" dirty="0">
                <a:latin typeface="+mn-ea"/>
                <a:cs typeface="Times New Roman" panose="02020603050405020304" pitchFamily="18" charset="0"/>
              </a:rPr>
              <a:t>邦貨換算レートは、</a:t>
            </a:r>
            <a:r>
              <a:rPr lang="ja-JP" altLang="en-US" sz="831" kern="100" dirty="0">
                <a:latin typeface="+mn-ea"/>
                <a:cs typeface="Times New Roman" panose="02020603050405020304" pitchFamily="18" charset="0"/>
              </a:rPr>
              <a:t>１</a:t>
            </a:r>
            <a:r>
              <a:rPr lang="ja-JP" altLang="ja-JP" sz="831" kern="100" dirty="0">
                <a:latin typeface="+mn-ea"/>
                <a:cs typeface="Times New Roman" panose="02020603050405020304" pitchFamily="18" charset="0"/>
              </a:rPr>
              <a:t>ドル＝</a:t>
            </a:r>
            <a:r>
              <a:rPr lang="en-US" altLang="ja-JP" sz="831" kern="100" dirty="0">
                <a:latin typeface="+mn-ea"/>
                <a:cs typeface="Times New Roman" panose="02020603050405020304" pitchFamily="18" charset="0"/>
              </a:rPr>
              <a:t>154</a:t>
            </a:r>
            <a:r>
              <a:rPr lang="ja-JP" altLang="ja-JP" sz="831" kern="100" dirty="0">
                <a:latin typeface="+mn-ea"/>
                <a:cs typeface="Times New Roman" panose="02020603050405020304" pitchFamily="18" charset="0"/>
              </a:rPr>
              <a:t>円、</a:t>
            </a:r>
            <a:r>
              <a:rPr lang="ja-JP" altLang="en-US" sz="831" kern="100" dirty="0">
                <a:latin typeface="+mn-ea"/>
                <a:cs typeface="Times New Roman" panose="02020603050405020304" pitchFamily="18" charset="0"/>
              </a:rPr>
              <a:t>１</a:t>
            </a:r>
            <a:r>
              <a:rPr lang="ja-JP" altLang="ja-JP" sz="831" kern="100" dirty="0">
                <a:latin typeface="+mn-ea"/>
                <a:cs typeface="Times New Roman" panose="02020603050405020304" pitchFamily="18" charset="0"/>
              </a:rPr>
              <a:t>ポンド＝</a:t>
            </a:r>
            <a:r>
              <a:rPr lang="en-US" altLang="ja-JP" sz="831" kern="100" dirty="0">
                <a:latin typeface="+mn-ea"/>
                <a:cs typeface="Times New Roman" panose="02020603050405020304" pitchFamily="18" charset="0"/>
              </a:rPr>
              <a:t>196</a:t>
            </a:r>
            <a:r>
              <a:rPr lang="ja-JP" altLang="ja-JP" sz="831" kern="100" dirty="0">
                <a:latin typeface="+mn-ea"/>
                <a:cs typeface="Times New Roman" panose="02020603050405020304" pitchFamily="18" charset="0"/>
              </a:rPr>
              <a:t>円、</a:t>
            </a:r>
            <a:r>
              <a:rPr lang="ja-JP" altLang="en-US" sz="831" kern="100" dirty="0">
                <a:latin typeface="+mn-ea"/>
                <a:cs typeface="Times New Roman" panose="02020603050405020304" pitchFamily="18" charset="0"/>
              </a:rPr>
              <a:t>１</a:t>
            </a:r>
            <a:r>
              <a:rPr lang="ja-JP" altLang="ja-JP" sz="831" kern="100" dirty="0">
                <a:latin typeface="+mn-ea"/>
                <a:cs typeface="Times New Roman" panose="02020603050405020304" pitchFamily="18" charset="0"/>
              </a:rPr>
              <a:t>ユーロ＝</a:t>
            </a:r>
            <a:r>
              <a:rPr lang="en-US" altLang="ja-JP" sz="831" kern="100" dirty="0">
                <a:latin typeface="+mn-ea"/>
                <a:cs typeface="Times New Roman" panose="02020603050405020304" pitchFamily="18" charset="0"/>
              </a:rPr>
              <a:t>163</a:t>
            </a:r>
            <a:r>
              <a:rPr lang="ja-JP" altLang="ja-JP" sz="831" kern="100" dirty="0">
                <a:latin typeface="+mn-ea"/>
                <a:cs typeface="Times New Roman" panose="02020603050405020304" pitchFamily="18" charset="0"/>
              </a:rPr>
              <a:t>円（基準外国為替相場及び裁定外国為</a:t>
            </a:r>
            <a:endParaRPr lang="en-US" altLang="ja-JP" sz="831" kern="100" dirty="0">
              <a:latin typeface="+mn-ea"/>
              <a:cs typeface="Times New Roman" panose="02020603050405020304" pitchFamily="18" charset="0"/>
            </a:endParaRPr>
          </a:p>
          <a:p>
            <a:pPr marL="430213" indent="-430213" algn="just">
              <a:lnSpc>
                <a:spcPts val="1108"/>
              </a:lnSpc>
              <a:spcBef>
                <a:spcPts val="185"/>
              </a:spcBef>
            </a:pPr>
            <a:r>
              <a:rPr lang="ja-JP" altLang="en-US" sz="831" kern="100" dirty="0">
                <a:latin typeface="+mn-ea"/>
                <a:cs typeface="Times New Roman" panose="02020603050405020304" pitchFamily="18" charset="0"/>
              </a:rPr>
              <a:t>　　　</a:t>
            </a:r>
            <a:r>
              <a:rPr lang="ja-JP" altLang="ja-JP" sz="831" kern="100" dirty="0">
                <a:latin typeface="+mn-ea"/>
                <a:cs typeface="Times New Roman" panose="02020603050405020304" pitchFamily="18" charset="0"/>
              </a:rPr>
              <a:t>替相場：令和</a:t>
            </a:r>
            <a:r>
              <a:rPr lang="ja-JP" altLang="en-US" sz="831" kern="100" dirty="0">
                <a:latin typeface="+mn-ea"/>
                <a:cs typeface="Times New Roman" panose="02020603050405020304" pitchFamily="18" charset="0"/>
              </a:rPr>
              <a:t>７</a:t>
            </a:r>
            <a:r>
              <a:rPr lang="ja-JP" altLang="ja-JP" sz="831" kern="100" dirty="0">
                <a:latin typeface="+mn-ea"/>
                <a:cs typeface="Times New Roman" panose="02020603050405020304" pitchFamily="18" charset="0"/>
              </a:rPr>
              <a:t>年（</a:t>
            </a:r>
            <a:r>
              <a:rPr lang="en-US" altLang="ja-JP" sz="831" kern="100" dirty="0">
                <a:latin typeface="+mn-ea"/>
                <a:cs typeface="Times New Roman" panose="02020603050405020304" pitchFamily="18" charset="0"/>
              </a:rPr>
              <a:t>2025</a:t>
            </a:r>
            <a:r>
              <a:rPr lang="ja-JP" altLang="ja-JP" sz="831" kern="100" dirty="0">
                <a:latin typeface="+mn-ea"/>
                <a:cs typeface="Times New Roman" panose="02020603050405020304" pitchFamily="18" charset="0"/>
              </a:rPr>
              <a:t>年）１月中適用）。なお、端数は四捨五入している。</a:t>
            </a:r>
            <a:endParaRPr lang="en-US" altLang="ja-JP" sz="831" kern="100" dirty="0">
              <a:latin typeface="+mn-ea"/>
              <a:cs typeface="Times New Roman" panose="02020603050405020304" pitchFamily="18" charset="0"/>
            </a:endParaRPr>
          </a:p>
          <a:p>
            <a:pPr marL="430213" indent="-430213" algn="just">
              <a:lnSpc>
                <a:spcPts val="1108"/>
              </a:lnSpc>
              <a:spcBef>
                <a:spcPts val="185"/>
              </a:spcBef>
            </a:pPr>
            <a:r>
              <a:rPr lang="ja-JP" altLang="en-US" sz="831" kern="100" dirty="0">
                <a:latin typeface="+mn-ea"/>
                <a:cs typeface="Times New Roman" panose="02020603050405020304" pitchFamily="18" charset="0"/>
              </a:rPr>
              <a:t>　出所：「主要国における個人所得課税の税率構造の比較（イメージ）（財務省）</a:t>
            </a:r>
            <a:endParaRPr lang="en-US" altLang="ja-JP" sz="831" kern="100" dirty="0">
              <a:latin typeface="+mn-ea"/>
              <a:cs typeface="Times New Roman" panose="02020603050405020304" pitchFamily="18" charset="0"/>
            </a:endParaRPr>
          </a:p>
          <a:p>
            <a:pPr marL="430213" indent="-430213" algn="just">
              <a:lnSpc>
                <a:spcPts val="1108"/>
              </a:lnSpc>
              <a:spcBef>
                <a:spcPts val="185"/>
              </a:spcBef>
            </a:pPr>
            <a:endParaRPr lang="en-US" altLang="ja-JP" sz="831" kern="100" dirty="0">
              <a:latin typeface="+mn-ea"/>
              <a:cs typeface="Times New Roman" panose="02020603050405020304" pitchFamily="18" charset="0"/>
            </a:endParaRPr>
          </a:p>
        </p:txBody>
      </p:sp>
      <p:grpSp>
        <p:nvGrpSpPr>
          <p:cNvPr id="8" name="グループ化 7">
            <a:extLst>
              <a:ext uri="{FF2B5EF4-FFF2-40B4-BE49-F238E27FC236}">
                <a16:creationId xmlns:a16="http://schemas.microsoft.com/office/drawing/2014/main" id="{53F7A839-FBAD-489E-979F-389FCA01CA1E}"/>
              </a:ext>
            </a:extLst>
          </p:cNvPr>
          <p:cNvGrpSpPr/>
          <p:nvPr/>
        </p:nvGrpSpPr>
        <p:grpSpPr>
          <a:xfrm>
            <a:off x="4268251" y="2852932"/>
            <a:ext cx="4832585" cy="2347130"/>
            <a:chOff x="4268251" y="2852932"/>
            <a:chExt cx="4832585" cy="2347130"/>
          </a:xfrm>
        </p:grpSpPr>
        <p:pic>
          <p:nvPicPr>
            <p:cNvPr id="6" name="図 5">
              <a:extLst>
                <a:ext uri="{FF2B5EF4-FFF2-40B4-BE49-F238E27FC236}">
                  <a16:creationId xmlns:a16="http://schemas.microsoft.com/office/drawing/2014/main" id="{FC9DA4E7-96B0-47A2-8DA8-66371FC0C486}"/>
                </a:ext>
              </a:extLst>
            </p:cNvPr>
            <p:cNvPicPr>
              <a:picLocks noChangeAspect="1"/>
            </p:cNvPicPr>
            <p:nvPr/>
          </p:nvPicPr>
          <p:blipFill>
            <a:blip r:embed="rId6"/>
            <a:stretch>
              <a:fillRect/>
            </a:stretch>
          </p:blipFill>
          <p:spPr>
            <a:xfrm>
              <a:off x="4991826" y="3117974"/>
              <a:ext cx="4109010" cy="2082088"/>
            </a:xfrm>
            <a:prstGeom prst="rect">
              <a:avLst/>
            </a:prstGeom>
          </p:spPr>
        </p:pic>
        <p:grpSp>
          <p:nvGrpSpPr>
            <p:cNvPr id="23" name="グループ化 22">
              <a:extLst>
                <a:ext uri="{FF2B5EF4-FFF2-40B4-BE49-F238E27FC236}">
                  <a16:creationId xmlns:a16="http://schemas.microsoft.com/office/drawing/2014/main" id="{D1CCC787-40A6-4137-916D-5E5F2991730B}"/>
                </a:ext>
              </a:extLst>
            </p:cNvPr>
            <p:cNvGrpSpPr/>
            <p:nvPr/>
          </p:nvGrpSpPr>
          <p:grpSpPr>
            <a:xfrm>
              <a:off x="4268251" y="2852932"/>
              <a:ext cx="1004373" cy="2271346"/>
              <a:chOff x="0" y="0"/>
              <a:chExt cx="877470" cy="2521489"/>
            </a:xfrm>
          </p:grpSpPr>
          <p:sp>
            <p:nvSpPr>
              <p:cNvPr id="24" name="Text Box 2">
                <a:extLst>
                  <a:ext uri="{FF2B5EF4-FFF2-40B4-BE49-F238E27FC236}">
                    <a16:creationId xmlns:a16="http://schemas.microsoft.com/office/drawing/2014/main" id="{6C440320-F777-4DFD-A94A-E1FC8F992BD4}"/>
                  </a:ext>
                </a:extLst>
              </p:cNvPr>
              <p:cNvSpPr txBox="1">
                <a:spLocks noChangeArrowheads="1"/>
              </p:cNvSpPr>
              <p:nvPr/>
            </p:nvSpPr>
            <p:spPr bwMode="auto">
              <a:xfrm flipH="1">
                <a:off x="246529" y="0"/>
                <a:ext cx="630941" cy="215444"/>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p:spPr>
            <p:txBody>
              <a:bodyPr wrap="square" lIns="27432" tIns="22860" rIns="27432" bIns="22860" anchor="ctr" upright="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0">
                  <a:defRPr sz="1000"/>
                </a:pPr>
                <a:r>
                  <a:rPr lang="ja-JP" altLang="en-US" sz="1100" b="0" i="0" u="none" strike="noStrike" baseline="0" dirty="0">
                    <a:solidFill>
                      <a:srgbClr val="000000"/>
                    </a:solidFill>
                    <a:latin typeface="Meiryo UI" panose="020B0604030504040204" pitchFamily="50" charset="-128"/>
                    <a:ea typeface="Meiryo UI" panose="020B0604030504040204" pitchFamily="50" charset="-128"/>
                  </a:rPr>
                  <a:t>(％)</a:t>
                </a:r>
              </a:p>
            </p:txBody>
          </p:sp>
          <p:sp>
            <p:nvSpPr>
              <p:cNvPr id="25" name="テキスト ボックス 6">
                <a:extLst>
                  <a:ext uri="{FF2B5EF4-FFF2-40B4-BE49-F238E27FC236}">
                    <a16:creationId xmlns:a16="http://schemas.microsoft.com/office/drawing/2014/main" id="{DA57F313-0F7A-424F-B848-F6FADE350B31}"/>
                  </a:ext>
                </a:extLst>
              </p:cNvPr>
              <p:cNvSpPr txBox="1"/>
              <p:nvPr/>
            </p:nvSpPr>
            <p:spPr>
              <a:xfrm>
                <a:off x="0" y="593912"/>
                <a:ext cx="630942" cy="1927577"/>
              </a:xfrm>
              <a:prstGeom prst="rect">
                <a:avLst/>
              </a:prstGeom>
              <a:noFill/>
            </p:spPr>
            <p:txBody>
              <a:bodyPr vert="eaVert"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100" dirty="0">
                    <a:latin typeface="Meiryo UI" panose="020B0604030504040204" pitchFamily="50" charset="-128"/>
                    <a:ea typeface="Meiryo UI" panose="020B0604030504040204" pitchFamily="50" charset="-128"/>
                  </a:rPr>
                  <a:t>（ 限 　界　 税　 率 ）</a:t>
                </a:r>
              </a:p>
              <a:p>
                <a:endParaRPr kumimoji="1" lang="ja-JP" altLang="en-US" dirty="0"/>
              </a:p>
            </p:txBody>
          </p:sp>
        </p:grpSp>
      </p:grpSp>
      <p:sp>
        <p:nvSpPr>
          <p:cNvPr id="27" name="テキスト ボックス 2">
            <a:extLst>
              <a:ext uri="{FF2B5EF4-FFF2-40B4-BE49-F238E27FC236}">
                <a16:creationId xmlns:a16="http://schemas.microsoft.com/office/drawing/2014/main" id="{2552A46F-D5BA-4F77-A4B4-4A605CE1DCCF}"/>
              </a:ext>
            </a:extLst>
          </p:cNvPr>
          <p:cNvSpPr txBox="1">
            <a:spLocks noChangeArrowheads="1"/>
          </p:cNvSpPr>
          <p:nvPr/>
        </p:nvSpPr>
        <p:spPr bwMode="auto">
          <a:xfrm>
            <a:off x="325040" y="5925029"/>
            <a:ext cx="421084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spcBef>
                <a:spcPct val="0"/>
              </a:spcBef>
              <a:buFontTx/>
              <a:buNone/>
            </a:pPr>
            <a:r>
              <a:rPr lang="ja-JP" altLang="en-US" sz="900" dirty="0">
                <a:latin typeface="ＭＳ ゴシック" panose="020B0609070205080204" pitchFamily="49" charset="-128"/>
                <a:ea typeface="ＭＳ ゴシック" panose="020B0609070205080204" pitchFamily="49" charset="-128"/>
              </a:rPr>
              <a:t>出所：財務省「消費税など（消費課税）に関する資料」</a:t>
            </a:r>
          </a:p>
        </p:txBody>
      </p:sp>
    </p:spTree>
    <p:custDataLst>
      <p:tags r:id="rId1"/>
    </p:custDataLst>
    <p:extLst>
      <p:ext uri="{BB962C8B-B14F-4D97-AF65-F5344CB8AC3E}">
        <p14:creationId xmlns:p14="http://schemas.microsoft.com/office/powerpoint/2010/main" val="1241865389"/>
      </p:ext>
    </p:extLst>
  </p:cSld>
  <p:clrMapOvr>
    <a:masterClrMapping/>
  </p:clrMapOvr>
  <p:transition advTm="5824"/>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6411"/>
                                        </p:tgtEl>
                                        <p:attrNameLst>
                                          <p:attrName>style.visibility</p:attrName>
                                        </p:attrNameLst>
                                      </p:cBhvr>
                                      <p:to>
                                        <p:strVal val="visible"/>
                                      </p:to>
                                    </p:set>
                                    <p:anim calcmode="lin" valueType="num">
                                      <p:cBhvr>
                                        <p:cTn id="7" dur="500" fill="hold"/>
                                        <p:tgtEl>
                                          <p:spTgt spid="16411"/>
                                        </p:tgtEl>
                                        <p:attrNameLst>
                                          <p:attrName>ppt_w</p:attrName>
                                        </p:attrNameLst>
                                      </p:cBhvr>
                                      <p:tavLst>
                                        <p:tav tm="0">
                                          <p:val>
                                            <p:fltVal val="0"/>
                                          </p:val>
                                        </p:tav>
                                        <p:tav tm="100000">
                                          <p:val>
                                            <p:strVal val="#ppt_w"/>
                                          </p:val>
                                        </p:tav>
                                      </p:tavLst>
                                    </p:anim>
                                    <p:anim calcmode="lin" valueType="num">
                                      <p:cBhvr>
                                        <p:cTn id="8" dur="500" fill="hold"/>
                                        <p:tgtEl>
                                          <p:spTgt spid="164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D0A19A9B-0BD3-42E8-A78A-0B70351F0F54}"/>
              </a:ext>
            </a:extLst>
          </p:cNvPr>
          <p:cNvPicPr>
            <a:picLocks noChangeAspect="1"/>
          </p:cNvPicPr>
          <p:nvPr/>
        </p:nvPicPr>
        <p:blipFill>
          <a:blip r:embed="rId3"/>
          <a:stretch>
            <a:fillRect/>
          </a:stretch>
        </p:blipFill>
        <p:spPr>
          <a:xfrm>
            <a:off x="76200" y="2583922"/>
            <a:ext cx="5450296" cy="3529890"/>
          </a:xfrm>
          <a:prstGeom prst="rect">
            <a:avLst/>
          </a:prstGeom>
        </p:spPr>
      </p:pic>
      <p:pic>
        <p:nvPicPr>
          <p:cNvPr id="22530" name="Picture 7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81"/>
          <p:cNvSpPr txBox="1">
            <a:spLocks noChangeArrowheads="1"/>
          </p:cNvSpPr>
          <p:nvPr/>
        </p:nvSpPr>
        <p:spPr bwMode="auto">
          <a:xfrm>
            <a:off x="76200" y="152400"/>
            <a:ext cx="7772400" cy="457200"/>
          </a:xfrm>
          <a:prstGeom prst="rect">
            <a:avLst/>
          </a:prstGeom>
          <a:noFill/>
          <a:ln w="9525">
            <a:noFill/>
            <a:miter lim="800000"/>
            <a:headEnd/>
            <a:tailEnd/>
          </a:ln>
        </p:spPr>
        <p:txBody>
          <a:bodyPr anchor="ctr"/>
          <a:lstStyle/>
          <a:p>
            <a:pPr eaLnBrk="1" hangingPunct="1">
              <a:defRPr/>
            </a:pPr>
            <a:r>
              <a:rPr lang="en-US" altLang="ja-JP" kern="0" dirty="0">
                <a:solidFill>
                  <a:schemeClr val="accent1"/>
                </a:solidFill>
                <a:latin typeface="HG創英角ｺﾞｼｯｸUB" pitchFamily="49" charset="-128"/>
                <a:ea typeface="HG創英角ｺﾞｼｯｸUB" pitchFamily="49" charset="-128"/>
                <a:cs typeface="+mj-cs"/>
              </a:rPr>
              <a:t>6.</a:t>
            </a:r>
            <a:r>
              <a:rPr lang="ja-JP" altLang="en-US" kern="0" dirty="0">
                <a:solidFill>
                  <a:schemeClr val="accent1"/>
                </a:solidFill>
                <a:latin typeface="HG創英角ｺﾞｼｯｸUB" pitchFamily="49" charset="-128"/>
                <a:ea typeface="HG創英角ｺﾞｼｯｸUB" pitchFamily="49" charset="-128"/>
                <a:cs typeface="+mj-cs"/>
              </a:rPr>
              <a:t>これからの社会と税を考えてみよう</a:t>
            </a:r>
            <a:endParaRPr lang="ja-JP" altLang="en-US" sz="4800" kern="0" dirty="0">
              <a:solidFill>
                <a:schemeClr val="accent1"/>
              </a:solidFill>
              <a:latin typeface="HG創英角ｺﾞｼｯｸUB" pitchFamily="49" charset="-128"/>
              <a:ea typeface="HG創英角ｺﾞｼｯｸUB" pitchFamily="49" charset="-128"/>
              <a:cs typeface="+mj-cs"/>
            </a:endParaRPr>
          </a:p>
        </p:txBody>
      </p:sp>
      <p:sp>
        <p:nvSpPr>
          <p:cNvPr id="22532" name="Rectangle 7"/>
          <p:cNvSpPr>
            <a:spLocks noChangeArrowheads="1"/>
          </p:cNvSpPr>
          <p:nvPr/>
        </p:nvSpPr>
        <p:spPr bwMode="auto">
          <a:xfrm>
            <a:off x="8813800" y="6477000"/>
            <a:ext cx="3770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18</a:t>
            </a:r>
          </a:p>
        </p:txBody>
      </p:sp>
      <p:sp>
        <p:nvSpPr>
          <p:cNvPr id="22533" name="Line 84">
            <a:hlinkClick r:id="" action="ppaction://hlinkshowjump?jump=previousslide"/>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22534" name="Line 85">
            <a:hlinkClick r:id="" action="ppaction://hlinkshowjump?jump=nextslide"/>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22548" name="Picture 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875" y="909638"/>
            <a:ext cx="8583613"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3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00975" y="860425"/>
            <a:ext cx="10747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50" name="Rectangle 31"/>
          <p:cNvSpPr>
            <a:spLocks noChangeArrowheads="1"/>
          </p:cNvSpPr>
          <p:nvPr/>
        </p:nvSpPr>
        <p:spPr bwMode="white">
          <a:xfrm>
            <a:off x="442913" y="1111250"/>
            <a:ext cx="55419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800" dirty="0">
                <a:solidFill>
                  <a:schemeClr val="bg1"/>
                </a:solidFill>
                <a:ea typeface="HGPｺﾞｼｯｸE" panose="020B0900000000000000" pitchFamily="50" charset="-128"/>
              </a:rPr>
              <a:t>少子高齢化はこれからの社会にとって重要な課題です。</a:t>
            </a:r>
          </a:p>
        </p:txBody>
      </p:sp>
      <p:grpSp>
        <p:nvGrpSpPr>
          <p:cNvPr id="22536" name="Group 45"/>
          <p:cNvGrpSpPr>
            <a:grpSpLocks/>
          </p:cNvGrpSpPr>
          <p:nvPr/>
        </p:nvGrpSpPr>
        <p:grpSpPr bwMode="auto">
          <a:xfrm>
            <a:off x="261938" y="1949450"/>
            <a:ext cx="4106862" cy="542925"/>
            <a:chOff x="165" y="1228"/>
            <a:chExt cx="2587" cy="342"/>
          </a:xfrm>
        </p:grpSpPr>
        <p:pic>
          <p:nvPicPr>
            <p:cNvPr id="22546" name="Picture 33" descr="0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5" y="1228"/>
              <a:ext cx="2587"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7" name="Rectangle 34"/>
            <p:cNvSpPr>
              <a:spLocks noChangeArrowheads="1"/>
            </p:cNvSpPr>
            <p:nvPr/>
          </p:nvSpPr>
          <p:spPr bwMode="auto">
            <a:xfrm>
              <a:off x="278" y="1266"/>
              <a:ext cx="238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600">
                  <a:solidFill>
                    <a:schemeClr val="bg1"/>
                  </a:solidFill>
                  <a:ea typeface="HGPｺﾞｼｯｸE" panose="020B0900000000000000" pitchFamily="50" charset="-128"/>
                </a:rPr>
                <a:t>社会保障給付費と社会保険料収入の推移</a:t>
              </a:r>
            </a:p>
          </p:txBody>
        </p:sp>
      </p:grpSp>
      <p:grpSp>
        <p:nvGrpSpPr>
          <p:cNvPr id="4" name="グループ化 23"/>
          <p:cNvGrpSpPr>
            <a:grpSpLocks/>
          </p:cNvGrpSpPr>
          <p:nvPr/>
        </p:nvGrpSpPr>
        <p:grpSpPr bwMode="auto">
          <a:xfrm>
            <a:off x="4570413" y="1951038"/>
            <a:ext cx="4619625" cy="3784600"/>
            <a:chOff x="4570413" y="1951038"/>
            <a:chExt cx="4619625" cy="3784599"/>
          </a:xfrm>
        </p:grpSpPr>
        <p:grpSp>
          <p:nvGrpSpPr>
            <p:cNvPr id="22540" name="Group 44"/>
            <p:cNvGrpSpPr>
              <a:grpSpLocks/>
            </p:cNvGrpSpPr>
            <p:nvPr/>
          </p:nvGrpSpPr>
          <p:grpSpPr bwMode="auto">
            <a:xfrm>
              <a:off x="4570413" y="1951038"/>
              <a:ext cx="4619625" cy="542925"/>
              <a:chOff x="2879" y="1229"/>
              <a:chExt cx="2910" cy="342"/>
            </a:xfrm>
          </p:grpSpPr>
          <p:pic>
            <p:nvPicPr>
              <p:cNvPr id="22544" name="Picture 35" descr="0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79" y="1229"/>
                <a:ext cx="2770"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5" name="Rectangle 36"/>
              <p:cNvSpPr>
                <a:spLocks noChangeArrowheads="1"/>
              </p:cNvSpPr>
              <p:nvPr/>
            </p:nvSpPr>
            <p:spPr bwMode="auto">
              <a:xfrm>
                <a:off x="2891" y="1263"/>
                <a:ext cx="28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600" dirty="0">
                    <a:solidFill>
                      <a:schemeClr val="bg1"/>
                    </a:solidFill>
                    <a:latin typeface="HGPｺﾞｼｯｸE" panose="020B0900000000000000" pitchFamily="50" charset="-128"/>
                    <a:ea typeface="HGPｺﾞｼｯｸE" panose="020B0900000000000000" pitchFamily="50" charset="-128"/>
                  </a:rPr>
                  <a:t>働き手（</a:t>
                </a:r>
                <a:r>
                  <a:rPr lang="en-US" altLang="ja-JP" sz="1600" dirty="0">
                    <a:solidFill>
                      <a:schemeClr val="bg1"/>
                    </a:solidFill>
                    <a:latin typeface="HGPｺﾞｼｯｸE" panose="020B0900000000000000" pitchFamily="50" charset="-128"/>
                    <a:ea typeface="HGPｺﾞｼｯｸE" panose="020B0900000000000000" pitchFamily="50" charset="-128"/>
                  </a:rPr>
                  <a:t>20〜64</a:t>
                </a:r>
                <a:r>
                  <a:rPr lang="ja-JP" altLang="en-US" sz="1600" dirty="0">
                    <a:solidFill>
                      <a:schemeClr val="bg1"/>
                    </a:solidFill>
                    <a:latin typeface="HGPｺﾞｼｯｸE" panose="020B0900000000000000" pitchFamily="50" charset="-128"/>
                    <a:ea typeface="HGPｺﾞｼｯｸE" panose="020B0900000000000000" pitchFamily="50" charset="-128"/>
                  </a:rPr>
                  <a:t>歳）と高齢者（</a:t>
                </a:r>
                <a:r>
                  <a:rPr lang="en-US" altLang="ja-JP" sz="1600" dirty="0">
                    <a:solidFill>
                      <a:schemeClr val="bg1"/>
                    </a:solidFill>
                    <a:latin typeface="HGPｺﾞｼｯｸE" panose="020B0900000000000000" pitchFamily="50" charset="-128"/>
                    <a:ea typeface="HGPｺﾞｼｯｸE" panose="020B0900000000000000" pitchFamily="50" charset="-128"/>
                  </a:rPr>
                  <a:t>65</a:t>
                </a:r>
                <a:r>
                  <a:rPr lang="ja-JP" altLang="en-US" sz="1600" dirty="0">
                    <a:solidFill>
                      <a:schemeClr val="bg1"/>
                    </a:solidFill>
                    <a:latin typeface="HGPｺﾞｼｯｸE" panose="020B0900000000000000" pitchFamily="50" charset="-128"/>
                    <a:ea typeface="HGPｺﾞｼｯｸE" panose="020B0900000000000000" pitchFamily="50" charset="-128"/>
                  </a:rPr>
                  <a:t>歳以上）の比率</a:t>
                </a:r>
              </a:p>
            </p:txBody>
          </p:sp>
        </p:grpSp>
        <p:grpSp>
          <p:nvGrpSpPr>
            <p:cNvPr id="22541" name="Group 46"/>
            <p:cNvGrpSpPr>
              <a:grpSpLocks/>
            </p:cNvGrpSpPr>
            <p:nvPr/>
          </p:nvGrpSpPr>
          <p:grpSpPr bwMode="auto">
            <a:xfrm>
              <a:off x="5254625" y="4545012"/>
              <a:ext cx="3163887" cy="1190625"/>
              <a:chOff x="3310" y="2863"/>
              <a:chExt cx="1993" cy="750"/>
            </a:xfrm>
          </p:grpSpPr>
          <p:sp>
            <p:nvSpPr>
              <p:cNvPr id="22542" name="AutoShape 41"/>
              <p:cNvSpPr>
                <a:spLocks noChangeArrowheads="1"/>
              </p:cNvSpPr>
              <p:nvPr/>
            </p:nvSpPr>
            <p:spPr bwMode="auto">
              <a:xfrm>
                <a:off x="3310" y="2863"/>
                <a:ext cx="1993" cy="750"/>
              </a:xfrm>
              <a:prstGeom prst="roundRect">
                <a:avLst>
                  <a:gd name="adj" fmla="val 16667"/>
                </a:avLst>
              </a:prstGeom>
              <a:noFill/>
              <a:ln w="63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22543" name="Text Box 43"/>
              <p:cNvSpPr txBox="1">
                <a:spLocks noChangeArrowheads="1"/>
              </p:cNvSpPr>
              <p:nvPr/>
            </p:nvSpPr>
            <p:spPr bwMode="auto">
              <a:xfrm>
                <a:off x="3357" y="2922"/>
                <a:ext cx="1926"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400" dirty="0"/>
                  <a:t>少子高齢化の問題の一つは，社会保</a:t>
                </a:r>
              </a:p>
              <a:p>
                <a:pPr eaLnBrk="1" hangingPunct="1">
                  <a:spcBef>
                    <a:spcPct val="0"/>
                  </a:spcBef>
                  <a:buFontTx/>
                  <a:buNone/>
                </a:pPr>
                <a:r>
                  <a:rPr lang="ja-JP" altLang="en-US" sz="1400" dirty="0"/>
                  <a:t>障関係費が増えていくことであり，</a:t>
                </a:r>
                <a:endParaRPr lang="en-US" altLang="ja-JP" sz="1400" dirty="0"/>
              </a:p>
              <a:p>
                <a:pPr eaLnBrk="1" hangingPunct="1">
                  <a:spcBef>
                    <a:spcPct val="0"/>
                  </a:spcBef>
                  <a:buFontTx/>
                  <a:buNone/>
                </a:pPr>
                <a:r>
                  <a:rPr lang="ja-JP" altLang="en-US" sz="1400" dirty="0"/>
                  <a:t>もう一つは，その費用を負担する担</a:t>
                </a:r>
                <a:endParaRPr lang="en-US" altLang="ja-JP" sz="1400" dirty="0"/>
              </a:p>
              <a:p>
                <a:pPr eaLnBrk="1" hangingPunct="1">
                  <a:spcBef>
                    <a:spcPct val="0"/>
                  </a:spcBef>
                  <a:buFontTx/>
                  <a:buNone/>
                </a:pPr>
                <a:r>
                  <a:rPr lang="ja-JP" altLang="en-US" sz="1400" dirty="0"/>
                  <a:t>い手が減っていくことです。</a:t>
                </a:r>
              </a:p>
            </p:txBody>
          </p:sp>
        </p:grpSp>
      </p:grpSp>
      <p:pic>
        <p:nvPicPr>
          <p:cNvPr id="22538"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65650" y="3116263"/>
            <a:ext cx="45291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テキスト ボックス 21">
            <a:extLst>
              <a:ext uri="{FF2B5EF4-FFF2-40B4-BE49-F238E27FC236}">
                <a16:creationId xmlns:a16="http://schemas.microsoft.com/office/drawing/2014/main" id="{2CB8032E-28C2-4D65-A9DB-F7E42C9618A3}"/>
              </a:ext>
            </a:extLst>
          </p:cNvPr>
          <p:cNvSpPr txBox="1"/>
          <p:nvPr/>
        </p:nvSpPr>
        <p:spPr>
          <a:xfrm>
            <a:off x="7735278" y="258240"/>
            <a:ext cx="1499960" cy="461665"/>
          </a:xfrm>
          <a:prstGeom prst="rect">
            <a:avLst/>
          </a:prstGeom>
          <a:noFill/>
        </p:spPr>
        <p:txBody>
          <a:bodyPr wrap="square" rtlCol="0">
            <a:spAutoFit/>
          </a:bodyPr>
          <a:lstStyle/>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東  京  書  籍　</a:t>
            </a:r>
            <a:r>
              <a:rPr lang="en-US" altLang="ja-JP" sz="600" dirty="0">
                <a:solidFill>
                  <a:schemeClr val="bg1"/>
                </a:solidFill>
                <a:latin typeface="HGPｺﾞｼｯｸE" panose="020B0900000000000000" pitchFamily="50" charset="-128"/>
                <a:ea typeface="HGPｺﾞｼｯｸE" panose="020B0900000000000000" pitchFamily="50" charset="-128"/>
              </a:rPr>
              <a:t>P170</a:t>
            </a:r>
          </a:p>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教  育  出  版　</a:t>
            </a:r>
            <a:r>
              <a:rPr lang="en-US" altLang="ja-JP" sz="600" dirty="0">
                <a:solidFill>
                  <a:schemeClr val="bg1"/>
                </a:solidFill>
                <a:latin typeface="HGPｺﾞｼｯｸE" panose="020B0900000000000000" pitchFamily="50" charset="-128"/>
                <a:ea typeface="HGPｺﾞｼｯｸE" panose="020B0900000000000000" pitchFamily="50" charset="-128"/>
              </a:rPr>
              <a:t>P176</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177</a:t>
            </a:r>
          </a:p>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帝  国  書  院　</a:t>
            </a:r>
            <a:r>
              <a:rPr lang="en-US" altLang="ja-JP" sz="600" dirty="0">
                <a:solidFill>
                  <a:schemeClr val="bg1"/>
                </a:solidFill>
                <a:latin typeface="HGPｺﾞｼｯｸE" panose="020B0900000000000000" pitchFamily="50" charset="-128"/>
                <a:ea typeface="HGPｺﾞｼｯｸE" panose="020B0900000000000000" pitchFamily="50" charset="-128"/>
              </a:rPr>
              <a:t>P162</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163</a:t>
            </a:r>
          </a:p>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日本文教出版　</a:t>
            </a:r>
            <a:r>
              <a:rPr lang="en-US" altLang="ja-JP" sz="600" dirty="0">
                <a:solidFill>
                  <a:schemeClr val="bg1"/>
                </a:solidFill>
                <a:latin typeface="HGPｺﾞｼｯｸE" panose="020B0900000000000000" pitchFamily="50" charset="-128"/>
                <a:ea typeface="HGPｺﾞｼｯｸE" panose="020B0900000000000000" pitchFamily="50" charset="-128"/>
              </a:rPr>
              <a:t>P178</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181</a:t>
            </a:r>
          </a:p>
        </p:txBody>
      </p:sp>
    </p:spTree>
    <p:custDataLst>
      <p:tags r:id="rId1"/>
    </p:custDataLst>
    <p:extLst>
      <p:ext uri="{BB962C8B-B14F-4D97-AF65-F5344CB8AC3E}">
        <p14:creationId xmlns:p14="http://schemas.microsoft.com/office/powerpoint/2010/main" val="3254915379"/>
      </p:ext>
    </p:extLst>
  </p:cSld>
  <p:clrMapOvr>
    <a:masterClrMapping/>
  </p:clrMapOvr>
  <p:transition advTm="1076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32" name="Group 45"/>
          <p:cNvGrpSpPr>
            <a:grpSpLocks/>
          </p:cNvGrpSpPr>
          <p:nvPr/>
        </p:nvGrpSpPr>
        <p:grpSpPr bwMode="auto">
          <a:xfrm>
            <a:off x="533401" y="5533106"/>
            <a:ext cx="7399338" cy="1193799"/>
            <a:chOff x="336" y="3686"/>
            <a:chExt cx="4830" cy="570"/>
          </a:xfrm>
        </p:grpSpPr>
        <p:pic>
          <p:nvPicPr>
            <p:cNvPr id="5138" name="Picture 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 y="3686"/>
              <a:ext cx="4830" cy="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9" name="Rectangle 43"/>
            <p:cNvSpPr>
              <a:spLocks noChangeArrowheads="1"/>
            </p:cNvSpPr>
            <p:nvPr/>
          </p:nvSpPr>
          <p:spPr bwMode="auto">
            <a:xfrm>
              <a:off x="477" y="3686"/>
              <a:ext cx="945"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dirty="0">
                  <a:solidFill>
                    <a:schemeClr val="bg1"/>
                  </a:solidFill>
                  <a:ea typeface="HGPｺﾞｼｯｸE" panose="020B0900000000000000" pitchFamily="50" charset="-128"/>
                </a:rPr>
                <a:t>みんなで調べてみよう！</a:t>
              </a:r>
            </a:p>
          </p:txBody>
        </p:sp>
      </p:grpSp>
      <p:sp>
        <p:nvSpPr>
          <p:cNvPr id="5122" name="Rectangle 49"/>
          <p:cNvSpPr>
            <a:spLocks noChangeArrowheads="1"/>
          </p:cNvSpPr>
          <p:nvPr/>
        </p:nvSpPr>
        <p:spPr bwMode="auto">
          <a:xfrm>
            <a:off x="8864600" y="6477000"/>
            <a:ext cx="2794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a:latin typeface="ＭＳ ゴシック" panose="020B0609070205080204" pitchFamily="49" charset="-128"/>
                <a:ea typeface="ＭＳ ゴシック" panose="020B0609070205080204" pitchFamily="49" charset="-128"/>
              </a:rPr>
              <a:t>1</a:t>
            </a:r>
          </a:p>
        </p:txBody>
      </p:sp>
      <p:pic>
        <p:nvPicPr>
          <p:cNvPr id="5123" name="Picture 5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Line 66">
            <a:hlinkClick r:id="" action="ppaction://hlinkshowjump?jump=previousslide"/>
          </p:cNvPr>
          <p:cNvSpPr>
            <a:spLocks noChangeShapeType="1"/>
          </p:cNvSpPr>
          <p:nvPr/>
        </p:nvSpPr>
        <p:spPr bwMode="auto">
          <a:xfrm>
            <a:off x="8458200" y="228600"/>
            <a:ext cx="228600" cy="0"/>
          </a:xfrm>
          <a:prstGeom prst="line">
            <a:avLst/>
          </a:prstGeom>
          <a:noFill/>
          <a:ln w="50800">
            <a:solidFill>
              <a:schemeClr val="accent1"/>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5125" name="Line 67">
            <a:hlinkClick r:id="" action="ppaction://hlinkshowjump?jump=nextslide"/>
          </p:cNvPr>
          <p:cNvSpPr>
            <a:spLocks noChangeShapeType="1"/>
          </p:cNvSpPr>
          <p:nvPr/>
        </p:nvSpPr>
        <p:spPr bwMode="auto">
          <a:xfrm>
            <a:off x="8763000" y="228600"/>
            <a:ext cx="228600" cy="0"/>
          </a:xfrm>
          <a:prstGeom prst="line">
            <a:avLst/>
          </a:prstGeom>
          <a:noFill/>
          <a:ln w="50800">
            <a:solidFill>
              <a:schemeClr val="accent1"/>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sp>
        <p:nvSpPr>
          <p:cNvPr id="5126" name="Rectangle 70"/>
          <p:cNvSpPr>
            <a:spLocks noGrp="1" noChangeArrowheads="1"/>
          </p:cNvSpPr>
          <p:nvPr>
            <p:ph type="title" idx="4294967295"/>
          </p:nvPr>
        </p:nvSpPr>
        <p:spPr>
          <a:xfrm>
            <a:off x="76200" y="152400"/>
            <a:ext cx="7772400" cy="457200"/>
          </a:xfrm>
        </p:spPr>
        <p:txBody>
          <a:bodyPr/>
          <a:lstStyle/>
          <a:p>
            <a:pPr algn="l" eaLnBrk="1" hangingPunct="1"/>
            <a:r>
              <a:rPr lang="en-US" altLang="ja-JP" sz="2400">
                <a:solidFill>
                  <a:srgbClr val="FFFFFF"/>
                </a:solidFill>
                <a:latin typeface="HG創英角ｺﾞｼｯｸUB" panose="020B0909000000000000" pitchFamily="49" charset="-128"/>
                <a:ea typeface="HG創英角ｺﾞｼｯｸUB" panose="020B0909000000000000" pitchFamily="49" charset="-128"/>
              </a:rPr>
              <a:t>1.</a:t>
            </a:r>
            <a:r>
              <a:rPr lang="ja-JP" altLang="en-US" sz="2400">
                <a:solidFill>
                  <a:srgbClr val="FFFFFF"/>
                </a:solidFill>
                <a:latin typeface="HG創英角ｺﾞｼｯｸUB" panose="020B0909000000000000" pitchFamily="49" charset="-128"/>
                <a:ea typeface="HG創英角ｺﾞｼｯｸUB" panose="020B0909000000000000" pitchFamily="49" charset="-128"/>
              </a:rPr>
              <a:t>わたしたちと税のかかわりについて考えてみよう①</a:t>
            </a:r>
          </a:p>
        </p:txBody>
      </p:sp>
      <p:pic>
        <p:nvPicPr>
          <p:cNvPr id="3104" name="Picture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6088" y="1681163"/>
            <a:ext cx="2806700" cy="222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5" name="Picture 3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62613" y="1644650"/>
            <a:ext cx="2270125" cy="279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6" name="Picture 3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68525" y="4132263"/>
            <a:ext cx="2220913" cy="175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7" name="Picture 3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59288" y="4129088"/>
            <a:ext cx="225266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1" name="Picture 3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9300" y="828676"/>
            <a:ext cx="7567613"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42" name="Rectangle 39"/>
          <p:cNvSpPr>
            <a:spLocks noChangeArrowheads="1"/>
          </p:cNvSpPr>
          <p:nvPr/>
        </p:nvSpPr>
        <p:spPr bwMode="white">
          <a:xfrm>
            <a:off x="930275" y="1008063"/>
            <a:ext cx="65309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800" dirty="0">
                <a:solidFill>
                  <a:schemeClr val="bg1"/>
                </a:solidFill>
                <a:ea typeface="HGPｺﾞｼｯｸE" panose="020B0900000000000000" pitchFamily="50" charset="-128"/>
              </a:rPr>
              <a:t>わたしたちの身の回りには，さまざまな税とのかかわりがあります。</a:t>
            </a:r>
          </a:p>
        </p:txBody>
      </p:sp>
      <p:pic>
        <p:nvPicPr>
          <p:cNvPr id="5143" name="Picture 4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83463" y="630238"/>
            <a:ext cx="1052513"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6" name="Rectangle 44"/>
          <p:cNvSpPr>
            <a:spLocks noChangeArrowheads="1"/>
          </p:cNvSpPr>
          <p:nvPr/>
        </p:nvSpPr>
        <p:spPr bwMode="auto">
          <a:xfrm>
            <a:off x="757239" y="5883275"/>
            <a:ext cx="655193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400" dirty="0"/>
              <a:t>他にはどんな税があるのだろう？</a:t>
            </a:r>
          </a:p>
          <a:p>
            <a:pPr eaLnBrk="1" hangingPunct="1">
              <a:spcBef>
                <a:spcPct val="0"/>
              </a:spcBef>
              <a:buFontTx/>
              <a:buNone/>
            </a:pPr>
            <a:endParaRPr lang="ja-JP" altLang="en-US" sz="500" dirty="0"/>
          </a:p>
          <a:p>
            <a:pPr eaLnBrk="1" hangingPunct="1">
              <a:spcBef>
                <a:spcPct val="0"/>
              </a:spcBef>
              <a:buFontTx/>
              <a:buNone/>
            </a:pPr>
            <a:r>
              <a:rPr lang="ja-JP" altLang="en-US" sz="1400" dirty="0"/>
              <a:t>これらの税は，だれが，どんな方法で，どこに納めるのだろう？</a:t>
            </a:r>
          </a:p>
        </p:txBody>
      </p:sp>
      <p:pic>
        <p:nvPicPr>
          <p:cNvPr id="3108" name="Picture 36" descr="2-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9878" y="5613400"/>
            <a:ext cx="425450"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グループ化 2"/>
          <p:cNvGrpSpPr>
            <a:grpSpLocks/>
          </p:cNvGrpSpPr>
          <p:nvPr/>
        </p:nvGrpSpPr>
        <p:grpSpPr bwMode="auto">
          <a:xfrm>
            <a:off x="1482725" y="1681163"/>
            <a:ext cx="1889125" cy="2463800"/>
            <a:chOff x="1482725" y="1681163"/>
            <a:chExt cx="1889125" cy="2463800"/>
          </a:xfrm>
        </p:grpSpPr>
        <p:pic>
          <p:nvPicPr>
            <p:cNvPr id="5136" name="Picture 3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82725" y="1681163"/>
              <a:ext cx="1854200" cy="240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7" name="Text Box 22"/>
            <p:cNvSpPr txBox="1">
              <a:spLocks noChangeArrowheads="1"/>
            </p:cNvSpPr>
            <p:nvPr/>
          </p:nvSpPr>
          <p:spPr bwMode="auto">
            <a:xfrm>
              <a:off x="1539875" y="3552825"/>
              <a:ext cx="1831975" cy="592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just">
                <a:lnSpc>
                  <a:spcPts val="1263"/>
                </a:lnSpc>
                <a:spcBef>
                  <a:spcPct val="0"/>
                </a:spcBef>
                <a:buFontTx/>
                <a:buNone/>
              </a:pPr>
              <a:r>
                <a:rPr lang="ja-JP" altLang="en-US" sz="900" b="1">
                  <a:latin typeface="HG丸ｺﾞｼｯｸM-PRO" panose="020F0600000000000000" pitchFamily="50" charset="-128"/>
                  <a:ea typeface="HG丸ｺﾞｼｯｸM-PRO" panose="020F0600000000000000" pitchFamily="50" charset="-128"/>
                </a:rPr>
                <a:t>（注）住民税とは、道府県民税</a:t>
              </a:r>
              <a:endParaRPr lang="en-US" altLang="ja-JP" sz="900" b="1">
                <a:latin typeface="HG丸ｺﾞｼｯｸM-PRO" panose="020F0600000000000000" pitchFamily="50" charset="-128"/>
                <a:ea typeface="HG丸ｺﾞｼｯｸM-PRO" panose="020F0600000000000000" pitchFamily="50" charset="-128"/>
              </a:endParaRPr>
            </a:p>
            <a:p>
              <a:pPr algn="just">
                <a:lnSpc>
                  <a:spcPts val="1263"/>
                </a:lnSpc>
                <a:spcBef>
                  <a:spcPct val="0"/>
                </a:spcBef>
                <a:buFontTx/>
                <a:buNone/>
              </a:pPr>
              <a:r>
                <a:rPr lang="ja-JP" altLang="en-US" sz="900" b="1">
                  <a:latin typeface="HG丸ｺﾞｼｯｸM-PRO" panose="020F0600000000000000" pitchFamily="50" charset="-128"/>
                  <a:ea typeface="HG丸ｺﾞｼｯｸM-PRO" panose="020F0600000000000000" pitchFamily="50" charset="-128"/>
                </a:rPr>
                <a:t>　　　と市町村民税を合わせた</a:t>
              </a:r>
            </a:p>
            <a:p>
              <a:pPr algn="just">
                <a:lnSpc>
                  <a:spcPts val="1263"/>
                </a:lnSpc>
                <a:spcBef>
                  <a:spcPct val="0"/>
                </a:spcBef>
                <a:buFontTx/>
                <a:buNone/>
              </a:pPr>
              <a:r>
                <a:rPr lang="ja-JP" altLang="en-US" sz="900" b="1">
                  <a:latin typeface="HG丸ｺﾞｼｯｸM-PRO" panose="020F0600000000000000" pitchFamily="50" charset="-128"/>
                  <a:ea typeface="HG丸ｺﾞｼｯｸM-PRO" panose="020F0600000000000000" pitchFamily="50" charset="-128"/>
                </a:rPr>
                <a:t>　　　呼び方です。</a:t>
              </a:r>
              <a:endParaRPr lang="ja-JP" altLang="ja-JP" sz="900" b="1">
                <a:latin typeface="HG丸ｺﾞｼｯｸM-PRO" panose="020F0600000000000000" pitchFamily="50" charset="-128"/>
                <a:ea typeface="HG丸ｺﾞｼｯｸM-PRO" panose="020F0600000000000000" pitchFamily="50" charset="-128"/>
              </a:endParaRPr>
            </a:p>
          </p:txBody>
        </p:sp>
      </p:grpSp>
      <p:sp>
        <p:nvSpPr>
          <p:cNvPr id="22" name="テキスト ボックス 21">
            <a:extLst>
              <a:ext uri="{FF2B5EF4-FFF2-40B4-BE49-F238E27FC236}">
                <a16:creationId xmlns:a16="http://schemas.microsoft.com/office/drawing/2014/main" id="{6569CA16-1F95-46AB-BE24-ED19109F0ABD}"/>
              </a:ext>
            </a:extLst>
          </p:cNvPr>
          <p:cNvSpPr txBox="1"/>
          <p:nvPr/>
        </p:nvSpPr>
        <p:spPr>
          <a:xfrm>
            <a:off x="7735278" y="258240"/>
            <a:ext cx="1499960" cy="461665"/>
          </a:xfrm>
          <a:prstGeom prst="rect">
            <a:avLst/>
          </a:prstGeom>
          <a:noFill/>
        </p:spPr>
        <p:txBody>
          <a:bodyPr wrap="square" rtlCol="0">
            <a:spAutoFit/>
          </a:bodyPr>
          <a:lstStyle/>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東  京  書  籍　</a:t>
            </a:r>
            <a:r>
              <a:rPr lang="en-US" altLang="ja-JP" sz="600" dirty="0">
                <a:solidFill>
                  <a:schemeClr val="bg1"/>
                </a:solidFill>
                <a:latin typeface="HGPｺﾞｼｯｸE" panose="020B0900000000000000" pitchFamily="50" charset="-128"/>
                <a:ea typeface="HGPｺﾞｼｯｸE" panose="020B0900000000000000" pitchFamily="50" charset="-128"/>
              </a:rPr>
              <a:t>P164</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165</a:t>
            </a:r>
          </a:p>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教  育  出  版　</a:t>
            </a:r>
            <a:r>
              <a:rPr lang="en-US" altLang="ja-JP" sz="600" dirty="0">
                <a:solidFill>
                  <a:schemeClr val="bg1"/>
                </a:solidFill>
                <a:latin typeface="HGPｺﾞｼｯｸE" panose="020B0900000000000000" pitchFamily="50" charset="-128"/>
                <a:ea typeface="HGPｺﾞｼｯｸE" panose="020B0900000000000000" pitchFamily="50" charset="-128"/>
              </a:rPr>
              <a:t>P160</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162</a:t>
            </a:r>
          </a:p>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帝  国  書  院　</a:t>
            </a:r>
            <a:r>
              <a:rPr lang="en-US" altLang="ja-JP" sz="600" dirty="0">
                <a:solidFill>
                  <a:schemeClr val="bg1"/>
                </a:solidFill>
                <a:latin typeface="HGPｺﾞｼｯｸE" panose="020B0900000000000000" pitchFamily="50" charset="-128"/>
                <a:ea typeface="HGPｺﾞｼｯｸE" panose="020B0900000000000000" pitchFamily="50" charset="-128"/>
              </a:rPr>
              <a:t>P156</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157</a:t>
            </a:r>
          </a:p>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日本文教出版　</a:t>
            </a:r>
            <a:r>
              <a:rPr lang="en-US" altLang="ja-JP" sz="600" dirty="0">
                <a:solidFill>
                  <a:schemeClr val="bg1"/>
                </a:solidFill>
                <a:latin typeface="HGPｺﾞｼｯｸE" panose="020B0900000000000000" pitchFamily="50" charset="-128"/>
                <a:ea typeface="HGPｺﾞｼｯｸE" panose="020B0900000000000000" pitchFamily="50" charset="-128"/>
              </a:rPr>
              <a:t>P170</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172</a:t>
            </a:r>
          </a:p>
        </p:txBody>
      </p:sp>
      <p:sp>
        <p:nvSpPr>
          <p:cNvPr id="23" name="テキスト ボックス 22">
            <a:extLst>
              <a:ext uri="{FF2B5EF4-FFF2-40B4-BE49-F238E27FC236}">
                <a16:creationId xmlns:a16="http://schemas.microsoft.com/office/drawing/2014/main" id="{DA14DD7A-168C-4A04-BD1F-71F149F6F31C}"/>
              </a:ext>
            </a:extLst>
          </p:cNvPr>
          <p:cNvSpPr txBox="1"/>
          <p:nvPr/>
        </p:nvSpPr>
        <p:spPr>
          <a:xfrm>
            <a:off x="774944" y="6454201"/>
            <a:ext cx="6245621" cy="261610"/>
          </a:xfrm>
          <a:prstGeom prst="rect">
            <a:avLst/>
          </a:prstGeom>
          <a:noFill/>
        </p:spPr>
        <p:txBody>
          <a:bodyPr wrap="none" rtlCol="0">
            <a:spAutoFit/>
          </a:bodyPr>
          <a:lstStyle/>
          <a:p>
            <a:r>
              <a:rPr kumimoji="1" lang="ja-JP" altLang="en-US" sz="1100" b="1" dirty="0">
                <a:latin typeface="+mn-ea"/>
                <a:ea typeface="+mn-ea"/>
              </a:rPr>
              <a:t>身近な税金をもっと調べよう</a:t>
            </a:r>
            <a:r>
              <a:rPr lang="ja-JP" altLang="en-US" sz="1100" b="1" dirty="0">
                <a:latin typeface="+mn-ea"/>
                <a:ea typeface="+mn-ea"/>
              </a:rPr>
              <a:t>　</a:t>
            </a:r>
            <a:r>
              <a:rPr kumimoji="1" lang="en-US" altLang="ja-JP" sz="1100" dirty="0">
                <a:latin typeface="+mn-ea"/>
                <a:ea typeface="+mn-ea"/>
                <a:cs typeface="Arial" panose="020B0604020202020204" pitchFamily="34" charset="0"/>
                <a:hlinkClick r:id="rId13">
                  <a:extLst>
                    <a:ext uri="{A12FA001-AC4F-418D-AE19-62706E023703}">
                      <ahyp:hlinkClr xmlns:ahyp="http://schemas.microsoft.com/office/drawing/2018/hyperlinkcolor" val="tx"/>
                    </a:ext>
                  </a:extLst>
                </a:hlinkClick>
              </a:rPr>
              <a:t>https://www.mof.go.jp/tax_information/index.html </a:t>
            </a:r>
            <a:r>
              <a:rPr kumimoji="1" lang="en-US" altLang="ja-JP" sz="1000" dirty="0">
                <a:latin typeface="+mn-ea"/>
                <a:ea typeface="+mn-ea"/>
              </a:rPr>
              <a:t>(</a:t>
            </a:r>
            <a:r>
              <a:rPr kumimoji="1" lang="ja-JP" altLang="en-US" sz="1000" dirty="0">
                <a:latin typeface="+mn-ea"/>
                <a:ea typeface="+mn-ea"/>
              </a:rPr>
              <a:t>財務省</a:t>
            </a:r>
            <a:r>
              <a:rPr kumimoji="1" lang="en-US" altLang="ja-JP" sz="1000" dirty="0">
                <a:latin typeface="+mn-ea"/>
                <a:ea typeface="+mn-ea"/>
              </a:rPr>
              <a:t>HP</a:t>
            </a:r>
            <a:r>
              <a:rPr lang="ja-JP" altLang="en-US" sz="1000" dirty="0">
                <a:latin typeface="+mn-ea"/>
                <a:ea typeface="+mn-ea"/>
              </a:rPr>
              <a:t>）</a:t>
            </a:r>
            <a:endParaRPr lang="ja-JP" altLang="en-US" sz="1100" dirty="0">
              <a:latin typeface="+mn-ea"/>
              <a:ea typeface="+mn-ea"/>
            </a:endParaRPr>
          </a:p>
        </p:txBody>
      </p:sp>
    </p:spTree>
    <p:custDataLst>
      <p:tags r:id="rId1"/>
    </p:custDataLst>
  </p:cSld>
  <p:clrMapOvr>
    <a:masterClrMapping/>
  </p:clrMapOvr>
  <p:transition advTm="585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3104"/>
                                        </p:tgtEl>
                                        <p:attrNameLst>
                                          <p:attrName>style.visibility</p:attrName>
                                        </p:attrNameLst>
                                      </p:cBhvr>
                                      <p:to>
                                        <p:strVal val="visible"/>
                                      </p:to>
                                    </p:set>
                                    <p:anim calcmode="lin" valueType="num">
                                      <p:cBhvr>
                                        <p:cTn id="13" dur="500" fill="hold"/>
                                        <p:tgtEl>
                                          <p:spTgt spid="3104"/>
                                        </p:tgtEl>
                                        <p:attrNameLst>
                                          <p:attrName>ppt_w</p:attrName>
                                        </p:attrNameLst>
                                      </p:cBhvr>
                                      <p:tavLst>
                                        <p:tav tm="0">
                                          <p:val>
                                            <p:fltVal val="0"/>
                                          </p:val>
                                        </p:tav>
                                        <p:tav tm="100000">
                                          <p:val>
                                            <p:strVal val="#ppt_w"/>
                                          </p:val>
                                        </p:tav>
                                      </p:tavLst>
                                    </p:anim>
                                    <p:anim calcmode="lin" valueType="num">
                                      <p:cBhvr>
                                        <p:cTn id="14" dur="500" fill="hold"/>
                                        <p:tgtEl>
                                          <p:spTgt spid="3104"/>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3105"/>
                                        </p:tgtEl>
                                        <p:attrNameLst>
                                          <p:attrName>style.visibility</p:attrName>
                                        </p:attrNameLst>
                                      </p:cBhvr>
                                      <p:to>
                                        <p:strVal val="visible"/>
                                      </p:to>
                                    </p:set>
                                    <p:anim calcmode="lin" valueType="num">
                                      <p:cBhvr>
                                        <p:cTn id="19" dur="500" fill="hold"/>
                                        <p:tgtEl>
                                          <p:spTgt spid="3105"/>
                                        </p:tgtEl>
                                        <p:attrNameLst>
                                          <p:attrName>ppt_w</p:attrName>
                                        </p:attrNameLst>
                                      </p:cBhvr>
                                      <p:tavLst>
                                        <p:tav tm="0">
                                          <p:val>
                                            <p:fltVal val="0"/>
                                          </p:val>
                                        </p:tav>
                                        <p:tav tm="100000">
                                          <p:val>
                                            <p:strVal val="#ppt_w"/>
                                          </p:val>
                                        </p:tav>
                                      </p:tavLst>
                                    </p:anim>
                                    <p:anim calcmode="lin" valueType="num">
                                      <p:cBhvr>
                                        <p:cTn id="20" dur="500" fill="hold"/>
                                        <p:tgtEl>
                                          <p:spTgt spid="3105"/>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nodeType="clickEffect">
                                  <p:stCondLst>
                                    <p:cond delay="0"/>
                                  </p:stCondLst>
                                  <p:childTnLst>
                                    <p:set>
                                      <p:cBhvr>
                                        <p:cTn id="24" dur="1" fill="hold">
                                          <p:stCondLst>
                                            <p:cond delay="0"/>
                                          </p:stCondLst>
                                        </p:cTn>
                                        <p:tgtEl>
                                          <p:spTgt spid="3106"/>
                                        </p:tgtEl>
                                        <p:attrNameLst>
                                          <p:attrName>style.visibility</p:attrName>
                                        </p:attrNameLst>
                                      </p:cBhvr>
                                      <p:to>
                                        <p:strVal val="visible"/>
                                      </p:to>
                                    </p:set>
                                    <p:anim calcmode="lin" valueType="num">
                                      <p:cBhvr>
                                        <p:cTn id="25" dur="500" fill="hold"/>
                                        <p:tgtEl>
                                          <p:spTgt spid="3106"/>
                                        </p:tgtEl>
                                        <p:attrNameLst>
                                          <p:attrName>ppt_w</p:attrName>
                                        </p:attrNameLst>
                                      </p:cBhvr>
                                      <p:tavLst>
                                        <p:tav tm="0">
                                          <p:val>
                                            <p:fltVal val="0"/>
                                          </p:val>
                                        </p:tav>
                                        <p:tav tm="100000">
                                          <p:val>
                                            <p:strVal val="#ppt_w"/>
                                          </p:val>
                                        </p:tav>
                                      </p:tavLst>
                                    </p:anim>
                                    <p:anim calcmode="lin" valueType="num">
                                      <p:cBhvr>
                                        <p:cTn id="26" dur="500" fill="hold"/>
                                        <p:tgtEl>
                                          <p:spTgt spid="3106"/>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nodeType="clickEffect">
                                  <p:stCondLst>
                                    <p:cond delay="0"/>
                                  </p:stCondLst>
                                  <p:childTnLst>
                                    <p:set>
                                      <p:cBhvr>
                                        <p:cTn id="30" dur="1" fill="hold">
                                          <p:stCondLst>
                                            <p:cond delay="0"/>
                                          </p:stCondLst>
                                        </p:cTn>
                                        <p:tgtEl>
                                          <p:spTgt spid="3107"/>
                                        </p:tgtEl>
                                        <p:attrNameLst>
                                          <p:attrName>style.visibility</p:attrName>
                                        </p:attrNameLst>
                                      </p:cBhvr>
                                      <p:to>
                                        <p:strVal val="visible"/>
                                      </p:to>
                                    </p:set>
                                    <p:anim calcmode="lin" valueType="num">
                                      <p:cBhvr>
                                        <p:cTn id="31" dur="500" fill="hold"/>
                                        <p:tgtEl>
                                          <p:spTgt spid="3107"/>
                                        </p:tgtEl>
                                        <p:attrNameLst>
                                          <p:attrName>ppt_w</p:attrName>
                                        </p:attrNameLst>
                                      </p:cBhvr>
                                      <p:tavLst>
                                        <p:tav tm="0">
                                          <p:val>
                                            <p:fltVal val="0"/>
                                          </p:val>
                                        </p:tav>
                                        <p:tav tm="100000">
                                          <p:val>
                                            <p:strVal val="#ppt_w"/>
                                          </p:val>
                                        </p:tav>
                                      </p:tavLst>
                                    </p:anim>
                                    <p:anim calcmode="lin" valueType="num">
                                      <p:cBhvr>
                                        <p:cTn id="32" dur="500" fill="hold"/>
                                        <p:tgtEl>
                                          <p:spTgt spid="3107"/>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3116"/>
                                        </p:tgtEl>
                                        <p:attrNameLst>
                                          <p:attrName>style.visibility</p:attrName>
                                        </p:attrNameLst>
                                      </p:cBhvr>
                                      <p:to>
                                        <p:strVal val="visible"/>
                                      </p:to>
                                    </p:set>
                                    <p:anim calcmode="lin" valueType="num">
                                      <p:cBhvr>
                                        <p:cTn id="37" dur="500" fill="hold"/>
                                        <p:tgtEl>
                                          <p:spTgt spid="3116"/>
                                        </p:tgtEl>
                                        <p:attrNameLst>
                                          <p:attrName>ppt_w</p:attrName>
                                        </p:attrNameLst>
                                      </p:cBhvr>
                                      <p:tavLst>
                                        <p:tav tm="0">
                                          <p:val>
                                            <p:fltVal val="0"/>
                                          </p:val>
                                        </p:tav>
                                        <p:tav tm="100000">
                                          <p:val>
                                            <p:strVal val="#ppt_w"/>
                                          </p:val>
                                        </p:tav>
                                      </p:tavLst>
                                    </p:anim>
                                    <p:anim calcmode="lin" valueType="num">
                                      <p:cBhvr>
                                        <p:cTn id="38" dur="500" fill="hold"/>
                                        <p:tgtEl>
                                          <p:spTgt spid="3116"/>
                                        </p:tgtEl>
                                        <p:attrNameLst>
                                          <p:attrName>ppt_h</p:attrName>
                                        </p:attrNameLst>
                                      </p:cBhvr>
                                      <p:tavLst>
                                        <p:tav tm="0">
                                          <p:val>
                                            <p:fltVal val="0"/>
                                          </p:val>
                                        </p:tav>
                                        <p:tav tm="100000">
                                          <p:val>
                                            <p:strVal val="#ppt_h"/>
                                          </p:val>
                                        </p:tav>
                                      </p:tavLst>
                                    </p:anim>
                                  </p:childTnLst>
                                </p:cTn>
                              </p:par>
                              <p:par>
                                <p:cTn id="39" presetID="6" presetClass="emph" presetSubtype="0" repeatCount="indefinite" accel="50000" fill="hold" nodeType="withEffect">
                                  <p:stCondLst>
                                    <p:cond delay="0"/>
                                  </p:stCondLst>
                                  <p:endCondLst>
                                    <p:cond evt="onNext" delay="0">
                                      <p:tgtEl>
                                        <p:sldTgt/>
                                      </p:tgtEl>
                                    </p:cond>
                                  </p:endCondLst>
                                  <p:childTnLst>
                                    <p:animScale>
                                      <p:cBhvr>
                                        <p:cTn id="40" dur="500" fill="hold"/>
                                        <p:tgtEl>
                                          <p:spTgt spid="3108"/>
                                        </p:tgtEl>
                                      </p:cBhvr>
                                      <p:by x="80000" y="8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p:cNvSpPr>
            <a:spLocks noChangeArrowheads="1"/>
          </p:cNvSpPr>
          <p:nvPr/>
        </p:nvSpPr>
        <p:spPr bwMode="auto">
          <a:xfrm>
            <a:off x="8788400" y="6477000"/>
            <a:ext cx="3770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19</a:t>
            </a:r>
          </a:p>
        </p:txBody>
      </p:sp>
      <p:pic>
        <p:nvPicPr>
          <p:cNvPr id="23555" name="Picture 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36"/>
          <p:cNvSpPr>
            <a:spLocks noGrp="1" noChangeArrowheads="1"/>
          </p:cNvSpPr>
          <p:nvPr>
            <p:ph type="title" idx="4294967295"/>
          </p:nvPr>
        </p:nvSpPr>
        <p:spPr>
          <a:xfrm>
            <a:off x="76200" y="152400"/>
            <a:ext cx="7772400" cy="457200"/>
          </a:xfrm>
        </p:spPr>
        <p:txBody>
          <a:bodyPr/>
          <a:lstStyle/>
          <a:p>
            <a:pPr algn="l" eaLnBrk="1" hangingPunct="1"/>
            <a:r>
              <a:rPr lang="en-US" altLang="ja-JP" sz="2400" dirty="0">
                <a:solidFill>
                  <a:schemeClr val="accent1"/>
                </a:solidFill>
                <a:latin typeface="HG創英角ｺﾞｼｯｸUB" panose="020B0909000000000000" pitchFamily="49" charset="-128"/>
                <a:ea typeface="HG創英角ｺﾞｼｯｸUB" panose="020B0909000000000000" pitchFamily="49" charset="-128"/>
              </a:rPr>
              <a:t>7.</a:t>
            </a:r>
            <a:r>
              <a:rPr lang="ja-JP" altLang="en-US" sz="2400" dirty="0">
                <a:solidFill>
                  <a:schemeClr val="accent1"/>
                </a:solidFill>
                <a:latin typeface="HG創英角ｺﾞｼｯｸUB" panose="020B0909000000000000" pitchFamily="49" charset="-128"/>
                <a:ea typeface="HG創英角ｺﾞｼｯｸUB" panose="020B0909000000000000" pitchFamily="49" charset="-128"/>
              </a:rPr>
              <a:t>おわりに</a:t>
            </a:r>
            <a:endParaRPr lang="ja-JP" altLang="en-US" sz="4800" dirty="0">
              <a:latin typeface="HG創英角ｺﾞｼｯｸUB" panose="020B0909000000000000" pitchFamily="49" charset="-128"/>
              <a:ea typeface="HG創英角ｺﾞｼｯｸUB" panose="020B0909000000000000" pitchFamily="49" charset="-128"/>
            </a:endParaRPr>
          </a:p>
        </p:txBody>
      </p:sp>
      <p:sp>
        <p:nvSpPr>
          <p:cNvPr id="23557" name="Line 37">
            <a:hlinkClick r:id="" action="ppaction://hlinkshowjump?jump=previousslide"/>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23558" name="Line 38">
            <a:hlinkClick r:id="" action="ppaction://hlinkshowjump?jump=nextslide"/>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sp>
        <p:nvSpPr>
          <p:cNvPr id="23561" name="AutoShape 21"/>
          <p:cNvSpPr>
            <a:spLocks noChangeArrowheads="1"/>
          </p:cNvSpPr>
          <p:nvPr/>
        </p:nvSpPr>
        <p:spPr bwMode="auto">
          <a:xfrm>
            <a:off x="595313" y="900113"/>
            <a:ext cx="7778750" cy="1204913"/>
          </a:xfrm>
          <a:prstGeom prst="roundRect">
            <a:avLst>
              <a:gd name="adj" fmla="val 16667"/>
            </a:avLst>
          </a:prstGeom>
          <a:solidFill>
            <a:srgbClr val="000080"/>
          </a:solidFill>
          <a:ln>
            <a:noFill/>
          </a:ln>
          <a:extLst>
            <a:ext uri="{91240B29-F687-4F45-9708-019B960494DF}">
              <a14:hiddenLine xmlns:a14="http://schemas.microsoft.com/office/drawing/2010/main" w="6350">
                <a:solidFill>
                  <a:srgbClr val="000000"/>
                </a:solidFill>
                <a:round/>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pic>
        <p:nvPicPr>
          <p:cNvPr id="23562"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1" y="923926"/>
            <a:ext cx="846138" cy="122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7076" y="946151"/>
            <a:ext cx="820738"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4" name="Rectangle 20"/>
          <p:cNvSpPr>
            <a:spLocks noChangeArrowheads="1"/>
          </p:cNvSpPr>
          <p:nvPr/>
        </p:nvSpPr>
        <p:spPr bwMode="white">
          <a:xfrm>
            <a:off x="2243138" y="1036638"/>
            <a:ext cx="47228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800" dirty="0">
                <a:solidFill>
                  <a:schemeClr val="bg1"/>
                </a:solidFill>
                <a:ea typeface="HGPｺﾞｼｯｸE" panose="020B0900000000000000" pitchFamily="50" charset="-128"/>
              </a:rPr>
              <a:t>豊かで安心して暮らせる未来のためには，</a:t>
            </a:r>
          </a:p>
          <a:p>
            <a:pPr eaLnBrk="1" hangingPunct="1">
              <a:spcBef>
                <a:spcPct val="0"/>
              </a:spcBef>
              <a:buFontTx/>
              <a:buNone/>
            </a:pPr>
            <a:r>
              <a:rPr lang="ja-JP" altLang="en-US" sz="1800" dirty="0">
                <a:solidFill>
                  <a:schemeClr val="bg1"/>
                </a:solidFill>
                <a:ea typeface="HGPｺﾞｼｯｸE" panose="020B0900000000000000" pitchFamily="50" charset="-128"/>
              </a:rPr>
              <a:t>公平な税負担と給付の関係について，</a:t>
            </a:r>
          </a:p>
          <a:p>
            <a:pPr eaLnBrk="1" hangingPunct="1">
              <a:spcBef>
                <a:spcPct val="0"/>
              </a:spcBef>
              <a:buFontTx/>
              <a:buNone/>
            </a:pPr>
            <a:r>
              <a:rPr lang="ja-JP" altLang="en-US" sz="1800" dirty="0">
                <a:solidFill>
                  <a:schemeClr val="bg1"/>
                </a:solidFill>
                <a:ea typeface="HGPｺﾞｼｯｸE" panose="020B0900000000000000" pitchFamily="50" charset="-128"/>
              </a:rPr>
              <a:t>わたしたち一人ひとりが考えることが大切です。</a:t>
            </a:r>
          </a:p>
        </p:txBody>
      </p:sp>
      <p:pic>
        <p:nvPicPr>
          <p:cNvPr id="23560" name="Picture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8388" y="2227263"/>
            <a:ext cx="4378325" cy="46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824"/>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2172" y="-6158"/>
            <a:ext cx="9144000" cy="6858000"/>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solidFill>
                <a:srgbClr val="000000"/>
              </a:solidFill>
            </a:endParaRPr>
          </a:p>
        </p:txBody>
      </p:sp>
      <p:sp>
        <p:nvSpPr>
          <p:cNvPr id="24579" name="AutoShape 3"/>
          <p:cNvSpPr>
            <a:spLocks noChangeArrowheads="1"/>
          </p:cNvSpPr>
          <p:nvPr/>
        </p:nvSpPr>
        <p:spPr bwMode="auto">
          <a:xfrm>
            <a:off x="266700" y="762000"/>
            <a:ext cx="8686800" cy="5943600"/>
          </a:xfrm>
          <a:prstGeom prst="roundRect">
            <a:avLst>
              <a:gd name="adj" fmla="val 4458"/>
            </a:avLst>
          </a:prstGeom>
          <a:solidFill>
            <a:schemeClr val="bg1"/>
          </a:solid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endParaRPr>
          </a:p>
        </p:txBody>
      </p:sp>
      <p:sp>
        <p:nvSpPr>
          <p:cNvPr id="24580" name="Rectangle 4"/>
          <p:cNvSpPr>
            <a:spLocks noChangeArrowheads="1"/>
          </p:cNvSpPr>
          <p:nvPr/>
        </p:nvSpPr>
        <p:spPr bwMode="auto">
          <a:xfrm>
            <a:off x="1835150" y="852488"/>
            <a:ext cx="5059363" cy="332527"/>
          </a:xfrm>
          <a:prstGeom prst="rect">
            <a:avLst/>
          </a:prstGeom>
          <a:solidFill>
            <a:srgbClr val="339966"/>
          </a:solidFill>
          <a:ln w="57150">
            <a:solidFill>
              <a:schemeClr val="bg2"/>
            </a:solidFill>
            <a:miter lim="800000"/>
            <a:headEnd/>
            <a:tailEnd/>
          </a:ln>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20000"/>
              </a:lnSpc>
              <a:spcBef>
                <a:spcPct val="0"/>
              </a:spcBef>
              <a:buFontTx/>
              <a:buNone/>
            </a:pPr>
            <a:r>
              <a:rPr lang="ja-JP" altLang="en-US" sz="1500" dirty="0">
                <a:solidFill>
                  <a:srgbClr val="FFFFFF"/>
                </a:solidFill>
                <a:latin typeface="HG創英角ﾎﾟｯﾌﾟ体" panose="040B0A09000000000000" pitchFamily="49" charset="-128"/>
                <a:ea typeface="HG創英角ﾎﾟｯﾌﾟ体" panose="040B0A09000000000000" pitchFamily="49" charset="-128"/>
              </a:rPr>
              <a:t>国の歳入と同じく租税が地方の財政を支えています。</a:t>
            </a:r>
          </a:p>
        </p:txBody>
      </p:sp>
      <p:sp>
        <p:nvSpPr>
          <p:cNvPr id="24581" name="Rectangle 5"/>
          <p:cNvSpPr>
            <a:spLocks noGrp="1" noChangeArrowheads="1"/>
          </p:cNvSpPr>
          <p:nvPr>
            <p:ph type="title" idx="4294967295"/>
          </p:nvPr>
        </p:nvSpPr>
        <p:spPr bwMode="white">
          <a:xfrm>
            <a:off x="0" y="228600"/>
            <a:ext cx="4724400" cy="533400"/>
          </a:xfrm>
        </p:spPr>
        <p:txBody>
          <a:bodyPr/>
          <a:lstStyle/>
          <a:p>
            <a:pPr algn="l" eaLnBrk="1" hangingPunct="1"/>
            <a:r>
              <a:rPr lang="ja-JP" altLang="en-US" sz="2000" dirty="0">
                <a:solidFill>
                  <a:schemeClr val="accent1"/>
                </a:solidFill>
                <a:latin typeface="HG創英角ｺﾞｼｯｸUB" panose="020B0909000000000000" pitchFamily="49" charset="-128"/>
                <a:ea typeface="HG創英角ｺﾞｼｯｸUB" panose="020B0909000000000000" pitchFamily="49" charset="-128"/>
              </a:rPr>
              <a:t>　</a:t>
            </a:r>
            <a:r>
              <a:rPr lang="ja-JP" altLang="en-US" sz="2000" dirty="0">
                <a:solidFill>
                  <a:schemeClr val="bg1"/>
                </a:solidFill>
                <a:latin typeface="HG創英角ｺﾞｼｯｸUB" panose="020B0909000000000000" pitchFamily="49" charset="-128"/>
                <a:ea typeface="HG創英角ｺﾞｼｯｸUB" panose="020B0909000000000000" pitchFamily="49" charset="-128"/>
              </a:rPr>
              <a:t>北海道の財政−①歳入</a:t>
            </a:r>
          </a:p>
        </p:txBody>
      </p:sp>
      <p:sp>
        <p:nvSpPr>
          <p:cNvPr id="24582" name="Rectangle 6"/>
          <p:cNvSpPr>
            <a:spLocks noChangeArrowheads="1"/>
          </p:cNvSpPr>
          <p:nvPr/>
        </p:nvSpPr>
        <p:spPr bwMode="auto">
          <a:xfrm>
            <a:off x="7696200" y="374650"/>
            <a:ext cx="198120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20000"/>
              </a:lnSpc>
              <a:spcBef>
                <a:spcPct val="0"/>
              </a:spcBef>
              <a:buFontTx/>
              <a:buNone/>
            </a:pPr>
            <a:r>
              <a:rPr lang="ja-JP" altLang="en-US" sz="1200" b="1">
                <a:solidFill>
                  <a:srgbClr val="FFFFFF"/>
                </a:solidFill>
                <a:latin typeface="ＭＳ ゴシック" panose="020B0609070205080204" pitchFamily="49" charset="-128"/>
              </a:rPr>
              <a:t>サイドストーリー</a:t>
            </a:r>
          </a:p>
        </p:txBody>
      </p:sp>
      <p:sp>
        <p:nvSpPr>
          <p:cNvPr id="114695" name="Rectangle 7"/>
          <p:cNvSpPr>
            <a:spLocks noChangeArrowheads="1"/>
          </p:cNvSpPr>
          <p:nvPr/>
        </p:nvSpPr>
        <p:spPr bwMode="auto">
          <a:xfrm>
            <a:off x="2859088" y="1916113"/>
            <a:ext cx="57451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600" dirty="0">
                <a:solidFill>
                  <a:srgbClr val="CC0000"/>
                </a:solidFill>
                <a:latin typeface="HG創英角ﾎﾟｯﾌﾟ体" panose="040B0A09000000000000" pitchFamily="49" charset="-128"/>
                <a:ea typeface="HG創英角ﾎﾟｯﾌﾟ体" panose="040B0A09000000000000" pitchFamily="49" charset="-128"/>
              </a:rPr>
              <a:t>北海道の歳入の多くは地方税と国からの給付金です。</a:t>
            </a:r>
          </a:p>
        </p:txBody>
      </p:sp>
      <p:sp>
        <p:nvSpPr>
          <p:cNvPr id="24584" name="Rectangle 9"/>
          <p:cNvSpPr>
            <a:spLocks noChangeArrowheads="1"/>
          </p:cNvSpPr>
          <p:nvPr/>
        </p:nvSpPr>
        <p:spPr bwMode="auto">
          <a:xfrm>
            <a:off x="8826500" y="6527800"/>
            <a:ext cx="3770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solidFill>
                  <a:srgbClr val="000000"/>
                </a:solidFill>
                <a:latin typeface="ＭＳ ゴシック" panose="020B0609070205080204" pitchFamily="49" charset="-128"/>
              </a:rPr>
              <a:t>20</a:t>
            </a:r>
          </a:p>
        </p:txBody>
      </p:sp>
      <p:sp>
        <p:nvSpPr>
          <p:cNvPr id="24585" name="Line 10">
            <a:hlinkClick r:id="" action="ppaction://hlinkshowjump?jump=previousslide"/>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solidFill>
                <a:srgbClr val="000000"/>
              </a:solidFill>
            </a:endParaRPr>
          </a:p>
        </p:txBody>
      </p:sp>
      <p:sp>
        <p:nvSpPr>
          <p:cNvPr id="24586" name="Line 11">
            <a:hlinkClick r:id="" action="ppaction://hlinkshowjump?jump=nextslide"/>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solidFill>
                <a:srgbClr val="000000"/>
              </a:solidFill>
            </a:endParaRPr>
          </a:p>
        </p:txBody>
      </p:sp>
      <p:sp>
        <p:nvSpPr>
          <p:cNvPr id="24587" name="AutoShape 12"/>
          <p:cNvSpPr>
            <a:spLocks noChangeArrowheads="1"/>
          </p:cNvSpPr>
          <p:nvPr/>
        </p:nvSpPr>
        <p:spPr bwMode="auto">
          <a:xfrm>
            <a:off x="395288" y="1881188"/>
            <a:ext cx="2314575" cy="341312"/>
          </a:xfrm>
          <a:prstGeom prst="roundRect">
            <a:avLst>
              <a:gd name="adj" fmla="val 16667"/>
            </a:avLst>
          </a:prstGeom>
          <a:solidFill>
            <a:srgbClr val="C0C0C0"/>
          </a:solidFill>
          <a:ln>
            <a:noFill/>
          </a:ln>
          <a:effectLst>
            <a:outerShdw dist="99190" dir="2388334" algn="ctr" rotWithShape="0">
              <a:schemeClr val="bg2"/>
            </a:outerShdw>
          </a:effectLst>
          <a:extLst>
            <a:ext uri="{91240B29-F687-4F45-9708-019B960494DF}">
              <a14:hiddenLine xmlns:a14="http://schemas.microsoft.com/office/drawing/2010/main" w="57150">
                <a:solidFill>
                  <a:srgbClr val="000000"/>
                </a:solidFill>
                <a:round/>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ctr" eaLnBrk="1" hangingPunct="1">
              <a:spcBef>
                <a:spcPct val="0"/>
              </a:spcBef>
              <a:buFontTx/>
              <a:buNone/>
            </a:pPr>
            <a:endParaRPr lang="en-US" altLang="ja-JP" sz="600" dirty="0">
              <a:solidFill>
                <a:srgbClr val="000000"/>
              </a:solidFill>
              <a:ea typeface="HG創英角ﾎﾟｯﾌﾟ体" panose="040B0A09000000000000" pitchFamily="49" charset="-128"/>
            </a:endParaRPr>
          </a:p>
          <a:p>
            <a:pPr algn="ctr" eaLnBrk="1" hangingPunct="1">
              <a:spcBef>
                <a:spcPct val="0"/>
              </a:spcBef>
              <a:buFontTx/>
              <a:buNone/>
            </a:pPr>
            <a:r>
              <a:rPr lang="ja-JP" altLang="en-US" sz="1200" dirty="0">
                <a:solidFill>
                  <a:srgbClr val="000000"/>
                </a:solidFill>
                <a:ea typeface="HG創英角ﾎﾟｯﾌﾟ体" panose="040B0A09000000000000" pitchFamily="49" charset="-128"/>
              </a:rPr>
              <a:t>グラフから見えてくる</a:t>
            </a:r>
          </a:p>
        </p:txBody>
      </p:sp>
      <p:sp>
        <p:nvSpPr>
          <p:cNvPr id="24588" name="Rectangle 14"/>
          <p:cNvSpPr>
            <a:spLocks noChangeArrowheads="1"/>
          </p:cNvSpPr>
          <p:nvPr/>
        </p:nvSpPr>
        <p:spPr bwMode="white">
          <a:xfrm>
            <a:off x="266700" y="-76200"/>
            <a:ext cx="2895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200" b="1" dirty="0">
                <a:solidFill>
                  <a:srgbClr val="FFFFFF"/>
                </a:solidFill>
                <a:latin typeface="平成角ゴシック" pitchFamily="49" charset="-128"/>
                <a:ea typeface="ＭＳ Ｐゴシック" panose="020B0600070205080204" pitchFamily="50" charset="-128"/>
              </a:rPr>
              <a:t>もっと税について調べてみよう</a:t>
            </a:r>
          </a:p>
        </p:txBody>
      </p:sp>
      <p:pic>
        <p:nvPicPr>
          <p:cNvPr id="24589" name="Picture 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7038" y="1738313"/>
            <a:ext cx="30162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0" name="Picture 1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11812" y="625383"/>
            <a:ext cx="1025525"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91" name="Rectangle 8"/>
          <p:cNvSpPr>
            <a:spLocks noChangeArrowheads="1"/>
          </p:cNvSpPr>
          <p:nvPr/>
        </p:nvSpPr>
        <p:spPr bwMode="auto">
          <a:xfrm>
            <a:off x="2884488" y="2292350"/>
            <a:ext cx="3262432" cy="304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20000"/>
              </a:lnSpc>
              <a:spcBef>
                <a:spcPct val="0"/>
              </a:spcBef>
              <a:buFontTx/>
              <a:buNone/>
            </a:pPr>
            <a:r>
              <a:rPr lang="ja-JP" altLang="en-US" sz="1200" b="1"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北海道の歳入の内訳（令和７年度当初予算）</a:t>
            </a:r>
          </a:p>
        </p:txBody>
      </p:sp>
      <p:sp>
        <p:nvSpPr>
          <p:cNvPr id="40" name="テキスト ボックス 2">
            <a:extLst>
              <a:ext uri="{FF2B5EF4-FFF2-40B4-BE49-F238E27FC236}">
                <a16:creationId xmlns:a16="http://schemas.microsoft.com/office/drawing/2014/main" id="{4F85BB54-FFF6-4518-BD08-48A7031D2A81}"/>
              </a:ext>
            </a:extLst>
          </p:cNvPr>
          <p:cNvSpPr txBox="1">
            <a:spLocks noChangeArrowheads="1"/>
          </p:cNvSpPr>
          <p:nvPr/>
        </p:nvSpPr>
        <p:spPr bwMode="auto">
          <a:xfrm>
            <a:off x="5015473" y="6424860"/>
            <a:ext cx="421084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spcBef>
                <a:spcPct val="0"/>
              </a:spcBef>
              <a:buFontTx/>
              <a:buNone/>
            </a:pPr>
            <a:r>
              <a:rPr lang="ja-JP" altLang="en-US" sz="900" dirty="0">
                <a:latin typeface="ＭＳ ゴシック" panose="020B0609070205080204" pitchFamily="49" charset="-128"/>
                <a:ea typeface="ＭＳ ゴシック" panose="020B0609070205080204" pitchFamily="49" charset="-128"/>
              </a:rPr>
              <a:t>出所：北海道「令和７年度当初予算の概要　参考資料」</a:t>
            </a:r>
          </a:p>
        </p:txBody>
      </p:sp>
      <p:grpSp>
        <p:nvGrpSpPr>
          <p:cNvPr id="65" name="グループ化 64">
            <a:extLst>
              <a:ext uri="{FF2B5EF4-FFF2-40B4-BE49-F238E27FC236}">
                <a16:creationId xmlns:a16="http://schemas.microsoft.com/office/drawing/2014/main" id="{4A4DAD60-EA76-43AD-A032-A52A028C95A5}"/>
              </a:ext>
            </a:extLst>
          </p:cNvPr>
          <p:cNvGrpSpPr/>
          <p:nvPr/>
        </p:nvGrpSpPr>
        <p:grpSpPr>
          <a:xfrm>
            <a:off x="291578" y="2598585"/>
            <a:ext cx="4528345" cy="3900843"/>
            <a:chOff x="-105196" y="2768973"/>
            <a:chExt cx="4528345" cy="3900843"/>
          </a:xfrm>
        </p:grpSpPr>
        <p:graphicFrame>
          <p:nvGraphicFramePr>
            <p:cNvPr id="66" name="グラフ 65">
              <a:extLst>
                <a:ext uri="{FF2B5EF4-FFF2-40B4-BE49-F238E27FC236}">
                  <a16:creationId xmlns:a16="http://schemas.microsoft.com/office/drawing/2014/main" id="{3190BC45-62BC-4A07-8CEA-96EF7E7A426F}"/>
                </a:ext>
              </a:extLst>
            </p:cNvPr>
            <p:cNvGraphicFramePr/>
            <p:nvPr>
              <p:extLst>
                <p:ext uri="{D42A27DB-BD31-4B8C-83A1-F6EECF244321}">
                  <p14:modId xmlns:p14="http://schemas.microsoft.com/office/powerpoint/2010/main" val="419928659"/>
                </p:ext>
              </p:extLst>
            </p:nvPr>
          </p:nvGraphicFramePr>
          <p:xfrm>
            <a:off x="-105196" y="2768973"/>
            <a:ext cx="4528345" cy="3869531"/>
          </p:xfrm>
          <a:graphic>
            <a:graphicData uri="http://schemas.openxmlformats.org/drawingml/2006/chart">
              <c:chart xmlns:c="http://schemas.openxmlformats.org/drawingml/2006/chart" xmlns:r="http://schemas.openxmlformats.org/officeDocument/2006/relationships" r:id="rId5"/>
            </a:graphicData>
          </a:graphic>
        </p:graphicFrame>
        <p:grpSp>
          <p:nvGrpSpPr>
            <p:cNvPr id="67" name="グループ化 66">
              <a:extLst>
                <a:ext uri="{FF2B5EF4-FFF2-40B4-BE49-F238E27FC236}">
                  <a16:creationId xmlns:a16="http://schemas.microsoft.com/office/drawing/2014/main" id="{F59BB477-5F46-463A-82F8-1D4381DFA70D}"/>
                </a:ext>
              </a:extLst>
            </p:cNvPr>
            <p:cNvGrpSpPr/>
            <p:nvPr/>
          </p:nvGrpSpPr>
          <p:grpSpPr>
            <a:xfrm>
              <a:off x="1413700" y="3958462"/>
              <a:ext cx="1490552" cy="1490552"/>
              <a:chOff x="1974616" y="3951980"/>
              <a:chExt cx="1490552" cy="1490552"/>
            </a:xfrm>
          </p:grpSpPr>
          <p:sp>
            <p:nvSpPr>
              <p:cNvPr id="75" name="楕円 74">
                <a:extLst>
                  <a:ext uri="{FF2B5EF4-FFF2-40B4-BE49-F238E27FC236}">
                    <a16:creationId xmlns:a16="http://schemas.microsoft.com/office/drawing/2014/main" id="{BCB576A1-02C5-4B63-ACB6-D29022C8EA70}"/>
                  </a:ext>
                </a:extLst>
              </p:cNvPr>
              <p:cNvSpPr/>
              <p:nvPr/>
            </p:nvSpPr>
            <p:spPr bwMode="auto">
              <a:xfrm>
                <a:off x="1974616" y="3951980"/>
                <a:ext cx="1490552" cy="1490552"/>
              </a:xfrm>
              <a:prstGeom prst="ellipse">
                <a:avLst/>
              </a:prstGeom>
              <a:solidFill>
                <a:schemeClr val="bg1"/>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76" name="テキスト ボックス 75">
                <a:extLst>
                  <a:ext uri="{FF2B5EF4-FFF2-40B4-BE49-F238E27FC236}">
                    <a16:creationId xmlns:a16="http://schemas.microsoft.com/office/drawing/2014/main" id="{27FFE0B2-628E-4430-832C-D255C8FA67FE}"/>
                  </a:ext>
                </a:extLst>
              </p:cNvPr>
              <p:cNvSpPr txBox="1"/>
              <p:nvPr/>
            </p:nvSpPr>
            <p:spPr>
              <a:xfrm>
                <a:off x="2130625" y="4419263"/>
                <a:ext cx="1178529" cy="538096"/>
              </a:xfrm>
              <a:prstGeom prst="rect">
                <a:avLst/>
              </a:prstGeom>
              <a:noFill/>
            </p:spPr>
            <p:txBody>
              <a:bodyPr wrap="none" rtlCol="0">
                <a:spAutoFit/>
              </a:bodyPr>
              <a:lstStyle/>
              <a:p>
                <a:pPr algn="ctr" rtl="0">
                  <a:lnSpc>
                    <a:spcPct val="80000"/>
                  </a:lnSpc>
                  <a:spcBef>
                    <a:spcPts val="0"/>
                  </a:spcBef>
                  <a:spcAft>
                    <a:spcPts val="500"/>
                  </a:spcAft>
                </a:pPr>
                <a:r>
                  <a:rPr lang="zh-TW" altLang="en-US" sz="1600" i="0" u="none" strike="noStrike" dirty="0">
                    <a:solidFill>
                      <a:srgbClr val="000000"/>
                    </a:solidFill>
                    <a:effectLst/>
                    <a:latin typeface="+mn-ea"/>
                    <a:ea typeface="+mn-ea"/>
                  </a:rPr>
                  <a:t>歳入総額</a:t>
                </a:r>
                <a:endParaRPr lang="en-US" altLang="zh-TW" sz="1600" i="0" u="none" strike="noStrike" dirty="0">
                  <a:solidFill>
                    <a:srgbClr val="000000"/>
                  </a:solidFill>
                  <a:effectLst/>
                  <a:latin typeface="+mn-ea"/>
                  <a:ea typeface="+mn-ea"/>
                </a:endParaRPr>
              </a:p>
              <a:p>
                <a:pPr algn="ctr" rtl="0">
                  <a:lnSpc>
                    <a:spcPct val="80000"/>
                  </a:lnSpc>
                  <a:spcBef>
                    <a:spcPts val="0"/>
                  </a:spcBef>
                  <a:spcAft>
                    <a:spcPts val="500"/>
                  </a:spcAft>
                </a:pPr>
                <a:r>
                  <a:rPr lang="en-US" altLang="ja-JP" sz="1500" i="0" u="none" strike="noStrike" dirty="0">
                    <a:solidFill>
                      <a:srgbClr val="000000"/>
                    </a:solidFill>
                    <a:effectLst/>
                    <a:latin typeface="+mn-ea"/>
                    <a:ea typeface="+mn-ea"/>
                  </a:rPr>
                  <a:t>3</a:t>
                </a:r>
                <a:r>
                  <a:rPr lang="zh-TW" altLang="en-US" sz="1500" i="0" u="none" strike="noStrike" dirty="0">
                    <a:solidFill>
                      <a:srgbClr val="000000"/>
                    </a:solidFill>
                    <a:effectLst/>
                    <a:latin typeface="+mn-ea"/>
                    <a:ea typeface="+mn-ea"/>
                  </a:rPr>
                  <a:t>兆</a:t>
                </a:r>
                <a:r>
                  <a:rPr lang="en-US" altLang="ja-JP" sz="1500" dirty="0">
                    <a:solidFill>
                      <a:srgbClr val="000000"/>
                    </a:solidFill>
                    <a:latin typeface="+mn-ea"/>
                  </a:rPr>
                  <a:t>505</a:t>
                </a:r>
                <a:r>
                  <a:rPr lang="zh-TW" altLang="en-US" sz="1500" i="0" u="none" strike="noStrike" dirty="0">
                    <a:solidFill>
                      <a:srgbClr val="000000"/>
                    </a:solidFill>
                    <a:effectLst/>
                    <a:latin typeface="+mn-ea"/>
                    <a:ea typeface="+mn-ea"/>
                  </a:rPr>
                  <a:t>億円</a:t>
                </a:r>
                <a:endParaRPr lang="zh-TW" altLang="en-US" sz="1500" dirty="0">
                  <a:effectLst/>
                  <a:latin typeface="+mn-ea"/>
                  <a:ea typeface="+mn-ea"/>
                </a:endParaRPr>
              </a:p>
            </p:txBody>
          </p:sp>
        </p:grpSp>
        <p:sp>
          <p:nvSpPr>
            <p:cNvPr id="68" name="テキスト ボックス 67">
              <a:extLst>
                <a:ext uri="{FF2B5EF4-FFF2-40B4-BE49-F238E27FC236}">
                  <a16:creationId xmlns:a16="http://schemas.microsoft.com/office/drawing/2014/main" id="{1A6A66A1-2EB8-4DCD-97CD-73878473DD24}"/>
                </a:ext>
              </a:extLst>
            </p:cNvPr>
            <p:cNvSpPr txBox="1"/>
            <p:nvPr/>
          </p:nvSpPr>
          <p:spPr>
            <a:xfrm>
              <a:off x="614613" y="4860545"/>
              <a:ext cx="723275" cy="523220"/>
            </a:xfrm>
            <a:prstGeom prst="rect">
              <a:avLst/>
            </a:prstGeom>
            <a:noFill/>
          </p:spPr>
          <p:txBody>
            <a:bodyPr wrap="none" rtlCol="0">
              <a:spAutoFit/>
            </a:bodyPr>
            <a:lstStyle/>
            <a:p>
              <a:pPr algn="ctr"/>
              <a:r>
                <a:rPr lang="ja-JP" altLang="en-US" sz="1400" b="0" i="0" u="none" strike="noStrike" dirty="0">
                  <a:solidFill>
                    <a:srgbClr val="000000"/>
                  </a:solidFill>
                  <a:effectLst/>
                  <a:latin typeface="+mn-ea"/>
                  <a:ea typeface="+mn-ea"/>
                </a:rPr>
                <a:t>その他</a:t>
              </a:r>
              <a:endParaRPr lang="en-US" altLang="ja-JP" sz="1400" b="0" i="0" u="none" strike="noStrike" dirty="0">
                <a:solidFill>
                  <a:srgbClr val="000000"/>
                </a:solidFill>
                <a:effectLst/>
                <a:latin typeface="+mn-ea"/>
                <a:ea typeface="+mn-ea"/>
              </a:endParaRPr>
            </a:p>
            <a:p>
              <a:pPr algn="ctr"/>
              <a:r>
                <a:rPr lang="en-US" altLang="ja-JP" sz="1400" b="0" i="0" u="none" strike="noStrike" dirty="0">
                  <a:solidFill>
                    <a:srgbClr val="000000"/>
                  </a:solidFill>
                  <a:effectLst/>
                  <a:latin typeface="+mn-ea"/>
                  <a:ea typeface="+mn-ea"/>
                </a:rPr>
                <a:t>25.9%</a:t>
              </a:r>
              <a:endParaRPr kumimoji="1" lang="ja-JP" altLang="en-US" sz="1800" dirty="0">
                <a:latin typeface="+mn-ea"/>
                <a:ea typeface="+mn-ea"/>
              </a:endParaRPr>
            </a:p>
          </p:txBody>
        </p:sp>
        <p:sp>
          <p:nvSpPr>
            <p:cNvPr id="69" name="テキスト ボックス 68">
              <a:extLst>
                <a:ext uri="{FF2B5EF4-FFF2-40B4-BE49-F238E27FC236}">
                  <a16:creationId xmlns:a16="http://schemas.microsoft.com/office/drawing/2014/main" id="{5E6EC353-41AC-4192-B7E0-927DC05620A8}"/>
                </a:ext>
              </a:extLst>
            </p:cNvPr>
            <p:cNvSpPr txBox="1"/>
            <p:nvPr/>
          </p:nvSpPr>
          <p:spPr>
            <a:xfrm>
              <a:off x="1188391" y="3348916"/>
              <a:ext cx="615874" cy="523220"/>
            </a:xfrm>
            <a:prstGeom prst="rect">
              <a:avLst/>
            </a:prstGeom>
            <a:noFill/>
          </p:spPr>
          <p:txBody>
            <a:bodyPr wrap="none" rtlCol="0">
              <a:spAutoFit/>
            </a:bodyPr>
            <a:lstStyle/>
            <a:p>
              <a:pPr algn="ctr"/>
              <a:r>
                <a:rPr lang="ja-JP" altLang="en-US" sz="1400" dirty="0">
                  <a:solidFill>
                    <a:srgbClr val="000000"/>
                  </a:solidFill>
                  <a:latin typeface="+mn-ea"/>
                </a:rPr>
                <a:t>道</a:t>
              </a:r>
              <a:r>
                <a:rPr lang="ja-JP" altLang="en-US" sz="1400" b="0" i="0" u="none" strike="noStrike" dirty="0">
                  <a:solidFill>
                    <a:srgbClr val="000000"/>
                  </a:solidFill>
                  <a:effectLst/>
                  <a:latin typeface="+mn-ea"/>
                  <a:ea typeface="+mn-ea"/>
                </a:rPr>
                <a:t>債</a:t>
              </a:r>
            </a:p>
            <a:p>
              <a:pPr algn="ctr"/>
              <a:r>
                <a:rPr lang="en-US" altLang="ja-JP" sz="1400" b="0" i="0" u="none" strike="noStrike" dirty="0">
                  <a:solidFill>
                    <a:srgbClr val="000000"/>
                  </a:solidFill>
                  <a:effectLst/>
                  <a:latin typeface="+mn-ea"/>
                  <a:ea typeface="+mn-ea"/>
                </a:rPr>
                <a:t>15.5%</a:t>
              </a:r>
              <a:endParaRPr kumimoji="1" lang="ja-JP" altLang="en-US" sz="1800" dirty="0">
                <a:latin typeface="+mn-ea"/>
                <a:ea typeface="+mn-ea"/>
              </a:endParaRPr>
            </a:p>
          </p:txBody>
        </p:sp>
        <p:sp>
          <p:nvSpPr>
            <p:cNvPr id="70" name="テキスト ボックス 69">
              <a:extLst>
                <a:ext uri="{FF2B5EF4-FFF2-40B4-BE49-F238E27FC236}">
                  <a16:creationId xmlns:a16="http://schemas.microsoft.com/office/drawing/2014/main" id="{235804BC-6C1E-476A-9F28-E7A8766B2A86}"/>
                </a:ext>
              </a:extLst>
            </p:cNvPr>
            <p:cNvSpPr txBox="1"/>
            <p:nvPr/>
          </p:nvSpPr>
          <p:spPr>
            <a:xfrm>
              <a:off x="2782275" y="4902133"/>
              <a:ext cx="1082348" cy="523220"/>
            </a:xfrm>
            <a:prstGeom prst="rect">
              <a:avLst/>
            </a:prstGeom>
            <a:noFill/>
          </p:spPr>
          <p:txBody>
            <a:bodyPr wrap="none" rtlCol="0">
              <a:spAutoFit/>
            </a:bodyPr>
            <a:lstStyle/>
            <a:p>
              <a:pPr algn="ctr"/>
              <a:r>
                <a:rPr lang="ja-JP" altLang="en-US" sz="1400" dirty="0">
                  <a:latin typeface="+mn-ea"/>
                  <a:ea typeface="+mn-ea"/>
                </a:rPr>
                <a:t>地方交付税</a:t>
              </a:r>
            </a:p>
            <a:p>
              <a:pPr algn="ctr"/>
              <a:r>
                <a:rPr lang="en-US" altLang="ja-JP" sz="1400" b="0" i="0" u="none" strike="noStrike" dirty="0">
                  <a:solidFill>
                    <a:srgbClr val="000000"/>
                  </a:solidFill>
                  <a:effectLst/>
                  <a:latin typeface="+mn-ea"/>
                  <a:ea typeface="+mn-ea"/>
                </a:rPr>
                <a:t>20.7%</a:t>
              </a:r>
              <a:endParaRPr kumimoji="1" lang="ja-JP" altLang="en-US" sz="1800" dirty="0">
                <a:latin typeface="+mn-ea"/>
                <a:ea typeface="+mn-ea"/>
              </a:endParaRPr>
            </a:p>
          </p:txBody>
        </p:sp>
        <p:cxnSp>
          <p:nvCxnSpPr>
            <p:cNvPr id="71" name="直線コネクタ 70">
              <a:extLst>
                <a:ext uri="{FF2B5EF4-FFF2-40B4-BE49-F238E27FC236}">
                  <a16:creationId xmlns:a16="http://schemas.microsoft.com/office/drawing/2014/main" id="{16D3FAF4-7BF8-45C5-BD52-F86239A232F2}"/>
                </a:ext>
              </a:extLst>
            </p:cNvPr>
            <p:cNvCxnSpPr>
              <a:cxnSpLocks/>
              <a:endCxn id="72" idx="3"/>
            </p:cNvCxnSpPr>
            <p:nvPr/>
          </p:nvCxnSpPr>
          <p:spPr bwMode="auto">
            <a:xfrm flipH="1">
              <a:off x="1255179" y="6159874"/>
              <a:ext cx="460866" cy="248332"/>
            </a:xfrm>
            <a:prstGeom prst="line">
              <a:avLst/>
            </a:prstGeom>
            <a:noFill/>
            <a:ln w="9525" cap="flat" cmpd="sng" algn="ctr">
              <a:solidFill>
                <a:schemeClr val="tx1"/>
              </a:solidFill>
              <a:prstDash val="solid"/>
              <a:round/>
              <a:headEnd type="oval" w="sm" len="sm"/>
              <a:tailEnd type="none" w="med" len="med"/>
            </a:ln>
            <a:effectLst/>
          </p:spPr>
        </p:cxnSp>
        <p:sp>
          <p:nvSpPr>
            <p:cNvPr id="72" name="テキスト ボックス 71">
              <a:extLst>
                <a:ext uri="{FF2B5EF4-FFF2-40B4-BE49-F238E27FC236}">
                  <a16:creationId xmlns:a16="http://schemas.microsoft.com/office/drawing/2014/main" id="{B7725FF8-7606-4811-B872-B3834E75ED6D}"/>
                </a:ext>
              </a:extLst>
            </p:cNvPr>
            <p:cNvSpPr txBox="1"/>
            <p:nvPr/>
          </p:nvSpPr>
          <p:spPr>
            <a:xfrm>
              <a:off x="172831" y="6146596"/>
              <a:ext cx="1082348" cy="523220"/>
            </a:xfrm>
            <a:prstGeom prst="rect">
              <a:avLst/>
            </a:prstGeom>
            <a:noFill/>
          </p:spPr>
          <p:txBody>
            <a:bodyPr wrap="none" rtlCol="0">
              <a:spAutoFit/>
            </a:bodyPr>
            <a:lstStyle/>
            <a:p>
              <a:pPr algn="ctr"/>
              <a:r>
                <a:rPr kumimoji="1" lang="ja-JP" altLang="en-US" sz="1400" dirty="0">
                  <a:latin typeface="+mn-ea"/>
                  <a:ea typeface="+mn-ea"/>
                </a:rPr>
                <a:t>地方譲与税</a:t>
              </a:r>
              <a:endParaRPr kumimoji="1" lang="en-US" altLang="ja-JP" sz="1400" dirty="0">
                <a:latin typeface="+mn-ea"/>
                <a:ea typeface="+mn-ea"/>
              </a:endParaRPr>
            </a:p>
            <a:p>
              <a:pPr algn="ctr"/>
              <a:r>
                <a:rPr lang="en-US" altLang="ja-JP" sz="1400" b="0" i="0" u="none" strike="noStrike" dirty="0">
                  <a:solidFill>
                    <a:srgbClr val="000000"/>
                  </a:solidFill>
                  <a:effectLst/>
                  <a:latin typeface="+mn-ea"/>
                  <a:ea typeface="+mn-ea"/>
                </a:rPr>
                <a:t>3.9%</a:t>
              </a:r>
              <a:endParaRPr kumimoji="1" lang="ja-JP" altLang="en-US" sz="1800" dirty="0">
                <a:latin typeface="+mn-ea"/>
                <a:ea typeface="+mn-ea"/>
              </a:endParaRPr>
            </a:p>
          </p:txBody>
        </p:sp>
        <p:sp>
          <p:nvSpPr>
            <p:cNvPr id="73" name="テキスト ボックス 72">
              <a:extLst>
                <a:ext uri="{FF2B5EF4-FFF2-40B4-BE49-F238E27FC236}">
                  <a16:creationId xmlns:a16="http://schemas.microsoft.com/office/drawing/2014/main" id="{51FCF9B5-7727-4B04-93B6-B5EEB5D8C4B9}"/>
                </a:ext>
              </a:extLst>
            </p:cNvPr>
            <p:cNvSpPr txBox="1"/>
            <p:nvPr/>
          </p:nvSpPr>
          <p:spPr>
            <a:xfrm>
              <a:off x="1851269" y="5915066"/>
              <a:ext cx="1082348" cy="523220"/>
            </a:xfrm>
            <a:prstGeom prst="rect">
              <a:avLst/>
            </a:prstGeom>
            <a:noFill/>
          </p:spPr>
          <p:txBody>
            <a:bodyPr wrap="none" rtlCol="0">
              <a:spAutoFit/>
            </a:bodyPr>
            <a:lstStyle/>
            <a:p>
              <a:pPr algn="ctr"/>
              <a:r>
                <a:rPr lang="ja-JP" altLang="en-US" sz="1400" dirty="0">
                  <a:latin typeface="+mn-ea"/>
                  <a:ea typeface="+mn-ea"/>
                </a:rPr>
                <a:t>国庫支出金</a:t>
              </a:r>
              <a:endParaRPr lang="en-US" altLang="ja-JP" sz="1400" dirty="0">
                <a:latin typeface="+mn-ea"/>
                <a:ea typeface="+mn-ea"/>
              </a:endParaRPr>
            </a:p>
            <a:p>
              <a:pPr algn="ctr"/>
              <a:r>
                <a:rPr lang="en-US" altLang="ja-JP" sz="1400" b="0" i="0" u="none" strike="noStrike" dirty="0">
                  <a:solidFill>
                    <a:srgbClr val="000000"/>
                  </a:solidFill>
                  <a:effectLst/>
                  <a:latin typeface="+mn-ea"/>
                  <a:ea typeface="+mn-ea"/>
                </a:rPr>
                <a:t>11.2%</a:t>
              </a:r>
              <a:endParaRPr kumimoji="1" lang="ja-JP" altLang="en-US" sz="1800" dirty="0">
                <a:latin typeface="+mn-ea"/>
                <a:ea typeface="+mn-ea"/>
              </a:endParaRPr>
            </a:p>
          </p:txBody>
        </p:sp>
        <p:sp>
          <p:nvSpPr>
            <p:cNvPr id="74" name="テキスト ボックス 73">
              <a:extLst>
                <a:ext uri="{FF2B5EF4-FFF2-40B4-BE49-F238E27FC236}">
                  <a16:creationId xmlns:a16="http://schemas.microsoft.com/office/drawing/2014/main" id="{3B8D015B-5A77-4D75-8830-5246B984E1E5}"/>
                </a:ext>
              </a:extLst>
            </p:cNvPr>
            <p:cNvSpPr txBox="1"/>
            <p:nvPr/>
          </p:nvSpPr>
          <p:spPr>
            <a:xfrm>
              <a:off x="2730530" y="3461284"/>
              <a:ext cx="615874" cy="523220"/>
            </a:xfrm>
            <a:prstGeom prst="rect">
              <a:avLst/>
            </a:prstGeom>
            <a:noFill/>
          </p:spPr>
          <p:txBody>
            <a:bodyPr wrap="none" rtlCol="0">
              <a:spAutoFit/>
            </a:bodyPr>
            <a:lstStyle/>
            <a:p>
              <a:pPr algn="ctr"/>
              <a:r>
                <a:rPr lang="ja-JP" altLang="en-US" sz="1400" dirty="0">
                  <a:latin typeface="+mn-ea"/>
                </a:rPr>
                <a:t>道</a:t>
              </a:r>
              <a:r>
                <a:rPr lang="ja-JP" altLang="en-US" sz="1400" dirty="0">
                  <a:latin typeface="+mn-ea"/>
                  <a:ea typeface="+mn-ea"/>
                </a:rPr>
                <a:t>税</a:t>
              </a:r>
              <a:endParaRPr lang="en-US" altLang="ja-JP" sz="1400" dirty="0">
                <a:latin typeface="+mn-ea"/>
                <a:ea typeface="+mn-ea"/>
              </a:endParaRPr>
            </a:p>
            <a:p>
              <a:pPr algn="ctr"/>
              <a:r>
                <a:rPr lang="en-US" altLang="ja-JP" sz="1400" b="0" i="0" u="none" strike="noStrike" dirty="0">
                  <a:solidFill>
                    <a:srgbClr val="000000"/>
                  </a:solidFill>
                  <a:effectLst/>
                  <a:latin typeface="+mn-ea"/>
                  <a:ea typeface="+mn-ea"/>
                </a:rPr>
                <a:t>22.8%</a:t>
              </a:r>
              <a:endParaRPr kumimoji="1" lang="ja-JP" altLang="en-US" sz="1800" dirty="0">
                <a:latin typeface="+mn-ea"/>
                <a:ea typeface="+mn-ea"/>
              </a:endParaRPr>
            </a:p>
          </p:txBody>
        </p:sp>
      </p:grpSp>
      <p:grpSp>
        <p:nvGrpSpPr>
          <p:cNvPr id="140" name="グループ化 139">
            <a:extLst>
              <a:ext uri="{FF2B5EF4-FFF2-40B4-BE49-F238E27FC236}">
                <a16:creationId xmlns:a16="http://schemas.microsoft.com/office/drawing/2014/main" id="{010E3D02-1DF3-405D-8D07-B58615920864}"/>
              </a:ext>
            </a:extLst>
          </p:cNvPr>
          <p:cNvGrpSpPr/>
          <p:nvPr/>
        </p:nvGrpSpPr>
        <p:grpSpPr>
          <a:xfrm>
            <a:off x="4617856" y="2747020"/>
            <a:ext cx="4123172" cy="3593277"/>
            <a:chOff x="5073047" y="2859911"/>
            <a:chExt cx="4123172" cy="3593277"/>
          </a:xfrm>
        </p:grpSpPr>
        <p:grpSp>
          <p:nvGrpSpPr>
            <p:cNvPr id="141" name="グループ化 140">
              <a:extLst>
                <a:ext uri="{FF2B5EF4-FFF2-40B4-BE49-F238E27FC236}">
                  <a16:creationId xmlns:a16="http://schemas.microsoft.com/office/drawing/2014/main" id="{5EDD63AB-C523-4810-9A01-4E61E0E1A75A}"/>
                </a:ext>
              </a:extLst>
            </p:cNvPr>
            <p:cNvGrpSpPr/>
            <p:nvPr/>
          </p:nvGrpSpPr>
          <p:grpSpPr>
            <a:xfrm>
              <a:off x="5536795" y="6146596"/>
              <a:ext cx="2590460" cy="247536"/>
              <a:chOff x="5507750" y="5745228"/>
              <a:chExt cx="2590460" cy="247536"/>
            </a:xfrm>
          </p:grpSpPr>
          <p:sp>
            <p:nvSpPr>
              <p:cNvPr id="171" name="Rectangle 89">
                <a:extLst>
                  <a:ext uri="{FF2B5EF4-FFF2-40B4-BE49-F238E27FC236}">
                    <a16:creationId xmlns:a16="http://schemas.microsoft.com/office/drawing/2014/main" id="{8486B7F4-A7D9-4CB6-BD1A-EBB6EF47225E}"/>
                  </a:ext>
                </a:extLst>
              </p:cNvPr>
              <p:cNvSpPr>
                <a:spLocks noChangeArrowheads="1"/>
              </p:cNvSpPr>
              <p:nvPr/>
            </p:nvSpPr>
            <p:spPr bwMode="auto">
              <a:xfrm>
                <a:off x="5507750" y="5761738"/>
                <a:ext cx="464098" cy="2310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sp>
            <p:nvSpPr>
              <p:cNvPr id="172" name="Rectangle 68">
                <a:extLst>
                  <a:ext uri="{FF2B5EF4-FFF2-40B4-BE49-F238E27FC236}">
                    <a16:creationId xmlns:a16="http://schemas.microsoft.com/office/drawing/2014/main" id="{561CDC12-EB32-4A5B-A92E-E0692DCD9048}"/>
                  </a:ext>
                </a:extLst>
              </p:cNvPr>
              <p:cNvSpPr>
                <a:spLocks noChangeArrowheads="1"/>
              </p:cNvSpPr>
              <p:nvPr/>
            </p:nvSpPr>
            <p:spPr bwMode="auto">
              <a:xfrm>
                <a:off x="6132494" y="5745228"/>
                <a:ext cx="359073" cy="215444"/>
              </a:xfrm>
              <a:prstGeom prst="rect">
                <a:avLst/>
              </a:prstGeom>
              <a:noFill/>
              <a:ln w="9525">
                <a:noFill/>
                <a:miter lim="800000"/>
                <a:headEnd/>
                <a:tailEnd/>
              </a:ln>
            </p:spPr>
            <p:txBody>
              <a:bodyPr wrap="none" lIns="0" tIns="0" rIns="0" bIns="0">
                <a:spAutoFit/>
              </a:bodyPr>
              <a:lstStyle/>
              <a:p>
                <a:pPr eaLnBrk="1" hangingPunct="1">
                  <a:defRPr/>
                </a:pPr>
                <a:r>
                  <a:rPr lang="ja-JP" altLang="en-US" sz="1400" dirty="0">
                    <a:solidFill>
                      <a:srgbClr val="000000"/>
                    </a:solidFill>
                    <a:latin typeface="+mn-ea"/>
                    <a:cs typeface="メイリオ" panose="020B0604030504040204" pitchFamily="50" charset="-128"/>
                  </a:rPr>
                  <a:t>道</a:t>
                </a:r>
                <a:r>
                  <a:rPr lang="ja-JP" altLang="en-US" sz="1400" dirty="0">
                    <a:solidFill>
                      <a:srgbClr val="000000"/>
                    </a:solidFill>
                    <a:latin typeface="+mn-ea"/>
                    <a:ea typeface="+mn-ea"/>
                    <a:cs typeface="メイリオ" panose="020B0604030504040204" pitchFamily="50" charset="-128"/>
                  </a:rPr>
                  <a:t>債</a:t>
                </a:r>
                <a:endParaRPr lang="ja-JP" altLang="en-US" sz="1200" dirty="0">
                  <a:solidFill>
                    <a:srgbClr val="000000"/>
                  </a:solidFill>
                  <a:latin typeface="+mn-ea"/>
                  <a:ea typeface="+mn-ea"/>
                  <a:cs typeface="メイリオ" panose="020B0604030504040204" pitchFamily="50" charset="-128"/>
                </a:endParaRPr>
              </a:p>
            </p:txBody>
          </p:sp>
          <p:sp>
            <p:nvSpPr>
              <p:cNvPr id="173" name="Rectangle 68">
                <a:extLst>
                  <a:ext uri="{FF2B5EF4-FFF2-40B4-BE49-F238E27FC236}">
                    <a16:creationId xmlns:a16="http://schemas.microsoft.com/office/drawing/2014/main" id="{3E145E01-27B7-4D13-B16A-BAE837C60F6D}"/>
                  </a:ext>
                </a:extLst>
              </p:cNvPr>
              <p:cNvSpPr>
                <a:spLocks noChangeArrowheads="1"/>
              </p:cNvSpPr>
              <p:nvPr/>
            </p:nvSpPr>
            <p:spPr bwMode="auto">
              <a:xfrm>
                <a:off x="7309533" y="5761499"/>
                <a:ext cx="788677" cy="215444"/>
              </a:xfrm>
              <a:prstGeom prst="rect">
                <a:avLst/>
              </a:prstGeom>
              <a:noFill/>
              <a:ln w="9525">
                <a:noFill/>
                <a:miter lim="800000"/>
                <a:headEnd/>
                <a:tailEnd/>
              </a:ln>
            </p:spPr>
            <p:txBody>
              <a:bodyPr wrap="none" lIns="0" tIns="0" rIns="0" bIns="0">
                <a:spAutoFit/>
              </a:bodyPr>
              <a:lstStyle/>
              <a:p>
                <a:pPr eaLnBrk="1" hangingPunct="1">
                  <a:defRPr/>
                </a:pPr>
                <a:r>
                  <a:rPr lang="en-US" altLang="ja-JP" sz="1400" i="0" u="none" strike="noStrike" dirty="0">
                    <a:solidFill>
                      <a:srgbClr val="000000"/>
                    </a:solidFill>
                    <a:effectLst/>
                    <a:latin typeface="+mn-ea"/>
                    <a:ea typeface="+mn-ea"/>
                  </a:rPr>
                  <a:t>4,739</a:t>
                </a:r>
                <a:r>
                  <a:rPr lang="ja-JP" altLang="en-US" sz="1400" dirty="0">
                    <a:solidFill>
                      <a:srgbClr val="000000"/>
                    </a:solidFill>
                    <a:latin typeface="+mn-ea"/>
                    <a:ea typeface="+mn-ea"/>
                    <a:cs typeface="メイリオ" panose="020B0604030504040204" pitchFamily="50" charset="-128"/>
                  </a:rPr>
                  <a:t>億円</a:t>
                </a:r>
              </a:p>
            </p:txBody>
          </p:sp>
        </p:grpSp>
        <p:grpSp>
          <p:nvGrpSpPr>
            <p:cNvPr id="142" name="グループ化 141">
              <a:extLst>
                <a:ext uri="{FF2B5EF4-FFF2-40B4-BE49-F238E27FC236}">
                  <a16:creationId xmlns:a16="http://schemas.microsoft.com/office/drawing/2014/main" id="{D4849D43-EC22-4F86-8E53-2536D16C7B14}"/>
                </a:ext>
              </a:extLst>
            </p:cNvPr>
            <p:cNvGrpSpPr/>
            <p:nvPr/>
          </p:nvGrpSpPr>
          <p:grpSpPr>
            <a:xfrm>
              <a:off x="5073047" y="2859911"/>
              <a:ext cx="4123172" cy="3593277"/>
              <a:chOff x="5073047" y="2859911"/>
              <a:chExt cx="4123172" cy="3593277"/>
            </a:xfrm>
          </p:grpSpPr>
          <p:grpSp>
            <p:nvGrpSpPr>
              <p:cNvPr id="143" name="グループ化 142">
                <a:extLst>
                  <a:ext uri="{FF2B5EF4-FFF2-40B4-BE49-F238E27FC236}">
                    <a16:creationId xmlns:a16="http://schemas.microsoft.com/office/drawing/2014/main" id="{94CA866D-5C13-4BBD-9C02-403FF857F0B6}"/>
                  </a:ext>
                </a:extLst>
              </p:cNvPr>
              <p:cNvGrpSpPr/>
              <p:nvPr/>
            </p:nvGrpSpPr>
            <p:grpSpPr>
              <a:xfrm>
                <a:off x="5498695" y="2873837"/>
                <a:ext cx="2613303" cy="233071"/>
                <a:chOff x="5428481" y="3219821"/>
                <a:chExt cx="2613303" cy="233071"/>
              </a:xfrm>
            </p:grpSpPr>
            <p:sp>
              <p:nvSpPr>
                <p:cNvPr id="168" name="Rectangle 43">
                  <a:extLst>
                    <a:ext uri="{FF2B5EF4-FFF2-40B4-BE49-F238E27FC236}">
                      <a16:creationId xmlns:a16="http://schemas.microsoft.com/office/drawing/2014/main" id="{15810456-EC10-42D7-826B-C08BE382321B}"/>
                    </a:ext>
                  </a:extLst>
                </p:cNvPr>
                <p:cNvSpPr>
                  <a:spLocks noChangeArrowheads="1"/>
                </p:cNvSpPr>
                <p:nvPr/>
              </p:nvSpPr>
              <p:spPr bwMode="auto">
                <a:xfrm>
                  <a:off x="6067666" y="3228634"/>
                  <a:ext cx="359073" cy="215444"/>
                </a:xfrm>
                <a:prstGeom prst="rect">
                  <a:avLst/>
                </a:prstGeom>
                <a:noFill/>
                <a:ln w="9525">
                  <a:noFill/>
                  <a:miter lim="800000"/>
                  <a:headEnd/>
                  <a:tailEnd/>
                </a:ln>
              </p:spPr>
              <p:txBody>
                <a:bodyPr wrap="none" lIns="0" tIns="0" rIns="0" bIns="0">
                  <a:spAutoFit/>
                </a:bodyPr>
                <a:lstStyle/>
                <a:p>
                  <a:pPr eaLnBrk="1" hangingPunct="1">
                    <a:defRPr/>
                  </a:pPr>
                  <a:r>
                    <a:rPr lang="ja-JP" altLang="en-US" sz="1400" dirty="0">
                      <a:solidFill>
                        <a:srgbClr val="000000"/>
                      </a:solidFill>
                      <a:latin typeface="+mn-ea"/>
                      <a:cs typeface="メイリオ" panose="020B0604030504040204" pitchFamily="50" charset="-128"/>
                    </a:rPr>
                    <a:t>道</a:t>
                  </a:r>
                  <a:r>
                    <a:rPr lang="ja-JP" altLang="en-US" sz="1400" dirty="0">
                      <a:solidFill>
                        <a:srgbClr val="000000"/>
                      </a:solidFill>
                      <a:latin typeface="+mn-ea"/>
                      <a:ea typeface="+mn-ea"/>
                      <a:cs typeface="メイリオ" panose="020B0604030504040204" pitchFamily="50" charset="-128"/>
                    </a:rPr>
                    <a:t>税</a:t>
                  </a:r>
                </a:p>
              </p:txBody>
            </p:sp>
            <p:sp>
              <p:nvSpPr>
                <p:cNvPr id="169" name="Rectangle 83">
                  <a:extLst>
                    <a:ext uri="{FF2B5EF4-FFF2-40B4-BE49-F238E27FC236}">
                      <a16:creationId xmlns:a16="http://schemas.microsoft.com/office/drawing/2014/main" id="{987EEE39-E28C-4FB9-A25B-F61F7D577AE9}"/>
                    </a:ext>
                  </a:extLst>
                </p:cNvPr>
                <p:cNvSpPr>
                  <a:spLocks noChangeArrowheads="1"/>
                </p:cNvSpPr>
                <p:nvPr/>
              </p:nvSpPr>
              <p:spPr bwMode="auto">
                <a:xfrm>
                  <a:off x="5428481" y="3219821"/>
                  <a:ext cx="464098" cy="233071"/>
                </a:xfrm>
                <a:prstGeom prst="rect">
                  <a:avLst/>
                </a:prstGeom>
                <a:solidFill>
                  <a:srgbClr val="6AE2F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sp>
              <p:nvSpPr>
                <p:cNvPr id="170" name="Rectangle 43">
                  <a:extLst>
                    <a:ext uri="{FF2B5EF4-FFF2-40B4-BE49-F238E27FC236}">
                      <a16:creationId xmlns:a16="http://schemas.microsoft.com/office/drawing/2014/main" id="{3E909514-87D1-4E0C-9664-5367CAAC9474}"/>
                    </a:ext>
                  </a:extLst>
                </p:cNvPr>
                <p:cNvSpPr>
                  <a:spLocks noChangeArrowheads="1"/>
                </p:cNvSpPr>
                <p:nvPr/>
              </p:nvSpPr>
              <p:spPr bwMode="auto">
                <a:xfrm>
                  <a:off x="7253107" y="3228634"/>
                  <a:ext cx="788677" cy="215444"/>
                </a:xfrm>
                <a:prstGeom prst="rect">
                  <a:avLst/>
                </a:prstGeom>
                <a:noFill/>
                <a:ln w="9525">
                  <a:noFill/>
                  <a:miter lim="800000"/>
                  <a:headEnd/>
                  <a:tailEnd/>
                </a:ln>
              </p:spPr>
              <p:txBody>
                <a:bodyPr wrap="none" lIns="0" tIns="0" rIns="0" bIns="0">
                  <a:spAutoFit/>
                </a:bodyPr>
                <a:lstStyle/>
                <a:p>
                  <a:pPr eaLnBrk="1" hangingPunct="1">
                    <a:defRPr/>
                  </a:pPr>
                  <a:r>
                    <a:rPr lang="en-US" altLang="ja-JP" sz="1400" i="0" u="none" strike="noStrike" dirty="0">
                      <a:solidFill>
                        <a:srgbClr val="000000"/>
                      </a:solidFill>
                      <a:effectLst/>
                      <a:latin typeface="+mn-ea"/>
                      <a:ea typeface="+mn-ea"/>
                    </a:rPr>
                    <a:t>6,941</a:t>
                  </a:r>
                  <a:r>
                    <a:rPr lang="ja-JP" altLang="en-US" sz="1400" dirty="0">
                      <a:solidFill>
                        <a:srgbClr val="000000"/>
                      </a:solidFill>
                      <a:latin typeface="+mn-ea"/>
                      <a:ea typeface="+mn-ea"/>
                      <a:cs typeface="メイリオ" panose="020B0604030504040204" pitchFamily="50" charset="-128"/>
                    </a:rPr>
                    <a:t>億円</a:t>
                  </a:r>
                </a:p>
              </p:txBody>
            </p:sp>
          </p:grpSp>
          <p:pic>
            <p:nvPicPr>
              <p:cNvPr id="144" name="グラフィックス 143">
                <a:extLst>
                  <a:ext uri="{FF2B5EF4-FFF2-40B4-BE49-F238E27FC236}">
                    <a16:creationId xmlns:a16="http://schemas.microsoft.com/office/drawing/2014/main" id="{8339F9E7-ABB6-403C-86D3-3CE0069C2ED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73047" y="2859911"/>
                <a:ext cx="276225" cy="3593277"/>
              </a:xfrm>
              <a:prstGeom prst="rect">
                <a:avLst/>
              </a:prstGeom>
            </p:spPr>
          </p:pic>
          <p:grpSp>
            <p:nvGrpSpPr>
              <p:cNvPr id="145" name="グループ化 144">
                <a:extLst>
                  <a:ext uri="{FF2B5EF4-FFF2-40B4-BE49-F238E27FC236}">
                    <a16:creationId xmlns:a16="http://schemas.microsoft.com/office/drawing/2014/main" id="{A20B3055-C260-43A1-96F5-85CD92D8B246}"/>
                  </a:ext>
                </a:extLst>
              </p:cNvPr>
              <p:cNvGrpSpPr/>
              <p:nvPr/>
            </p:nvGrpSpPr>
            <p:grpSpPr>
              <a:xfrm>
                <a:off x="5493958" y="3205323"/>
                <a:ext cx="3377673" cy="637988"/>
                <a:chOff x="5498695" y="3910455"/>
                <a:chExt cx="3377673" cy="637988"/>
              </a:xfrm>
            </p:grpSpPr>
            <p:grpSp>
              <p:nvGrpSpPr>
                <p:cNvPr id="163" name="グループ化 162">
                  <a:extLst>
                    <a:ext uri="{FF2B5EF4-FFF2-40B4-BE49-F238E27FC236}">
                      <a16:creationId xmlns:a16="http://schemas.microsoft.com/office/drawing/2014/main" id="{37F0CB79-028F-4823-95C5-69AC73ADA549}"/>
                    </a:ext>
                  </a:extLst>
                </p:cNvPr>
                <p:cNvGrpSpPr/>
                <p:nvPr/>
              </p:nvGrpSpPr>
              <p:grpSpPr>
                <a:xfrm>
                  <a:off x="5498695" y="3910455"/>
                  <a:ext cx="2613303" cy="231027"/>
                  <a:chOff x="5422350" y="4407069"/>
                  <a:chExt cx="2613303" cy="231027"/>
                </a:xfrm>
              </p:grpSpPr>
              <p:sp>
                <p:nvSpPr>
                  <p:cNvPr id="165" name="Rectangle 53">
                    <a:extLst>
                      <a:ext uri="{FF2B5EF4-FFF2-40B4-BE49-F238E27FC236}">
                        <a16:creationId xmlns:a16="http://schemas.microsoft.com/office/drawing/2014/main" id="{4A10E04E-F01E-42BD-AA00-BF08C7F0B96F}"/>
                      </a:ext>
                    </a:extLst>
                  </p:cNvPr>
                  <p:cNvSpPr>
                    <a:spLocks noChangeArrowheads="1"/>
                  </p:cNvSpPr>
                  <p:nvPr/>
                </p:nvSpPr>
                <p:spPr bwMode="auto">
                  <a:xfrm>
                    <a:off x="6061535" y="4407069"/>
                    <a:ext cx="897682" cy="215444"/>
                  </a:xfrm>
                  <a:prstGeom prst="rect">
                    <a:avLst/>
                  </a:prstGeom>
                  <a:noFill/>
                  <a:ln w="9525">
                    <a:noFill/>
                    <a:miter lim="800000"/>
                    <a:headEnd/>
                    <a:tailEnd/>
                  </a:ln>
                </p:spPr>
                <p:txBody>
                  <a:bodyPr wrap="none" lIns="0" tIns="0" rIns="0" bIns="0">
                    <a:spAutoFit/>
                  </a:bodyPr>
                  <a:lstStyle/>
                  <a:p>
                    <a:pPr eaLnBrk="1" hangingPunct="1">
                      <a:defRPr/>
                    </a:pPr>
                    <a:r>
                      <a:rPr lang="ja-JP" altLang="en-US" sz="1400" dirty="0">
                        <a:solidFill>
                          <a:srgbClr val="000000"/>
                        </a:solidFill>
                        <a:latin typeface="+mn-ea"/>
                        <a:ea typeface="+mn-ea"/>
                        <a:cs typeface="メイリオ" panose="020B0604030504040204" pitchFamily="50" charset="-128"/>
                      </a:rPr>
                      <a:t>地方交付税</a:t>
                    </a:r>
                  </a:p>
                </p:txBody>
              </p:sp>
              <p:sp>
                <p:nvSpPr>
                  <p:cNvPr id="166" name="Rectangle 86">
                    <a:extLst>
                      <a:ext uri="{FF2B5EF4-FFF2-40B4-BE49-F238E27FC236}">
                        <a16:creationId xmlns:a16="http://schemas.microsoft.com/office/drawing/2014/main" id="{D67BDF2D-D0C3-4CDF-9CEA-02A605D3D3D2}"/>
                      </a:ext>
                    </a:extLst>
                  </p:cNvPr>
                  <p:cNvSpPr>
                    <a:spLocks noChangeArrowheads="1"/>
                  </p:cNvSpPr>
                  <p:nvPr/>
                </p:nvSpPr>
                <p:spPr bwMode="auto">
                  <a:xfrm>
                    <a:off x="5422350" y="4407069"/>
                    <a:ext cx="464097" cy="231027"/>
                  </a:xfrm>
                  <a:prstGeom prst="rect">
                    <a:avLst/>
                  </a:prstGeom>
                  <a:solidFill>
                    <a:srgbClr val="EEC92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sp>
                <p:nvSpPr>
                  <p:cNvPr id="167" name="Rectangle 53">
                    <a:extLst>
                      <a:ext uri="{FF2B5EF4-FFF2-40B4-BE49-F238E27FC236}">
                        <a16:creationId xmlns:a16="http://schemas.microsoft.com/office/drawing/2014/main" id="{14E96E28-1ECD-4F50-ADBA-3019DC4FD1E2}"/>
                      </a:ext>
                    </a:extLst>
                  </p:cNvPr>
                  <p:cNvSpPr>
                    <a:spLocks noChangeArrowheads="1"/>
                  </p:cNvSpPr>
                  <p:nvPr/>
                </p:nvSpPr>
                <p:spPr bwMode="auto">
                  <a:xfrm>
                    <a:off x="7246976" y="4407069"/>
                    <a:ext cx="788677" cy="215444"/>
                  </a:xfrm>
                  <a:prstGeom prst="rect">
                    <a:avLst/>
                  </a:prstGeom>
                  <a:noFill/>
                  <a:ln w="9525">
                    <a:noFill/>
                    <a:miter lim="800000"/>
                    <a:headEnd/>
                    <a:tailEnd/>
                  </a:ln>
                </p:spPr>
                <p:txBody>
                  <a:bodyPr wrap="none" lIns="0" tIns="0" rIns="0" bIns="0">
                    <a:spAutoFit/>
                  </a:bodyPr>
                  <a:lstStyle/>
                  <a:p>
                    <a:pPr eaLnBrk="1" hangingPunct="1">
                      <a:defRPr/>
                    </a:pPr>
                    <a:r>
                      <a:rPr lang="en-US" altLang="ja-JP" sz="1400" i="0" u="none" strike="noStrike" dirty="0">
                        <a:solidFill>
                          <a:srgbClr val="000000"/>
                        </a:solidFill>
                        <a:effectLst/>
                        <a:latin typeface="+mn-ea"/>
                        <a:ea typeface="+mn-ea"/>
                      </a:rPr>
                      <a:t>6,320</a:t>
                    </a:r>
                    <a:r>
                      <a:rPr lang="ja-JP" altLang="en-US" sz="1400" dirty="0">
                        <a:solidFill>
                          <a:srgbClr val="000000"/>
                        </a:solidFill>
                        <a:latin typeface="+mn-ea"/>
                        <a:ea typeface="+mn-ea"/>
                        <a:cs typeface="メイリオ" panose="020B0604030504040204" pitchFamily="50" charset="-128"/>
                      </a:rPr>
                      <a:t>億円</a:t>
                    </a:r>
                  </a:p>
                </p:txBody>
              </p:sp>
            </p:grpSp>
            <p:sp>
              <p:nvSpPr>
                <p:cNvPr id="164" name="object 66">
                  <a:extLst>
                    <a:ext uri="{FF2B5EF4-FFF2-40B4-BE49-F238E27FC236}">
                      <a16:creationId xmlns:a16="http://schemas.microsoft.com/office/drawing/2014/main" id="{0F29FBA5-2C0C-4281-89EB-6375A2EE255F}"/>
                    </a:ext>
                  </a:extLst>
                </p:cNvPr>
                <p:cNvSpPr txBox="1"/>
                <p:nvPr/>
              </p:nvSpPr>
              <p:spPr>
                <a:xfrm>
                  <a:off x="5523037" y="4179111"/>
                  <a:ext cx="3353331" cy="369332"/>
                </a:xfrm>
                <a:prstGeom prst="rect">
                  <a:avLst/>
                </a:prstGeom>
              </p:spPr>
              <p:txBody>
                <a:bodyPr vert="horz" wrap="square" lIns="0" tIns="0" rIns="0" bIns="0" rtlCol="0" anchor="ctr">
                  <a:spAutoFit/>
                </a:bodyPr>
                <a:lstStyle/>
                <a:p>
                  <a:pPr marL="72000" indent="-108000" defTabSz="844083" eaLnBrk="1" fontAlgn="auto" hangingPunct="1">
                    <a:spcBef>
                      <a:spcPts val="0"/>
                    </a:spcBef>
                    <a:spcAft>
                      <a:spcPts val="0"/>
                    </a:spcAft>
                    <a:buClr>
                      <a:srgbClr val="005BAD"/>
                    </a:buClr>
                    <a:buFont typeface="Wingdings" panose="05000000000000000000" pitchFamily="2" charset="2"/>
                    <a:buChar char="l"/>
                    <a:defRPr/>
                  </a:pPr>
                  <a:r>
                    <a:rPr lang="ja-JP" altLang="en-US" sz="800" dirty="0">
                      <a:solidFill>
                        <a:prstClr val="black"/>
                      </a:solidFill>
                      <a:latin typeface="+mn-ea"/>
                      <a:ea typeface="+mn-ea"/>
                    </a:rPr>
                    <a:t>地方交付税等</a:t>
                  </a:r>
                  <a:endParaRPr lang="en-US" altLang="ja-JP" sz="800" dirty="0">
                    <a:solidFill>
                      <a:prstClr val="black"/>
                    </a:solidFill>
                    <a:latin typeface="+mn-ea"/>
                    <a:ea typeface="+mn-ea"/>
                  </a:endParaRPr>
                </a:p>
                <a:p>
                  <a:pPr defTabSz="844083" eaLnBrk="1" fontAlgn="auto" hangingPunct="1">
                    <a:spcBef>
                      <a:spcPts val="0"/>
                    </a:spcBef>
                    <a:spcAft>
                      <a:spcPts val="0"/>
                    </a:spcAft>
                    <a:buClr>
                      <a:srgbClr val="005BAD"/>
                    </a:buClr>
                    <a:defRPr/>
                  </a:pPr>
                  <a:r>
                    <a:rPr lang="en-US" altLang="ja-JP" sz="800" dirty="0">
                      <a:solidFill>
                        <a:prstClr val="black"/>
                      </a:solidFill>
                      <a:latin typeface="+mn-ea"/>
                      <a:ea typeface="+mn-ea"/>
                    </a:rPr>
                    <a:t>   </a:t>
                  </a:r>
                  <a:r>
                    <a:rPr lang="ja-JP" altLang="en-US" sz="800" dirty="0">
                      <a:solidFill>
                        <a:prstClr val="black"/>
                      </a:solidFill>
                      <a:latin typeface="+mn-ea"/>
                      <a:ea typeface="+mn-ea"/>
                    </a:rPr>
                    <a:t>住民がどの地域に住んでいても一定の水準の公共サービスを受けられる</a:t>
                  </a:r>
                  <a:endParaRPr lang="en-US" altLang="ja-JP" sz="800" dirty="0">
                    <a:solidFill>
                      <a:prstClr val="black"/>
                    </a:solidFill>
                    <a:latin typeface="+mn-ea"/>
                    <a:ea typeface="+mn-ea"/>
                  </a:endParaRPr>
                </a:p>
                <a:p>
                  <a:pPr defTabSz="844083" eaLnBrk="1" fontAlgn="auto" hangingPunct="1">
                    <a:spcBef>
                      <a:spcPts val="0"/>
                    </a:spcBef>
                    <a:spcAft>
                      <a:spcPts val="0"/>
                    </a:spcAft>
                    <a:buClr>
                      <a:srgbClr val="005BAD"/>
                    </a:buClr>
                    <a:defRPr/>
                  </a:pPr>
                  <a:r>
                    <a:rPr lang="en-US" altLang="ja-JP" sz="800" dirty="0">
                      <a:solidFill>
                        <a:prstClr val="black"/>
                      </a:solidFill>
                      <a:latin typeface="+mn-ea"/>
                      <a:ea typeface="+mn-ea"/>
                    </a:rPr>
                    <a:t>   </a:t>
                  </a:r>
                  <a:r>
                    <a:rPr lang="ja-JP" altLang="en-US" sz="800" dirty="0">
                      <a:solidFill>
                        <a:prstClr val="black"/>
                      </a:solidFill>
                      <a:latin typeface="+mn-ea"/>
                      <a:ea typeface="+mn-ea"/>
                    </a:rPr>
                    <a:t>ように、国が各地方公共団体の財政力を調整するために交付するもの。</a:t>
                  </a:r>
                </a:p>
              </p:txBody>
            </p:sp>
          </p:grpSp>
          <p:grpSp>
            <p:nvGrpSpPr>
              <p:cNvPr id="146" name="グループ化 145">
                <a:extLst>
                  <a:ext uri="{FF2B5EF4-FFF2-40B4-BE49-F238E27FC236}">
                    <a16:creationId xmlns:a16="http://schemas.microsoft.com/office/drawing/2014/main" id="{71E76984-F3D5-46FA-BD1F-7E075DBDC550}"/>
                  </a:ext>
                </a:extLst>
              </p:cNvPr>
              <p:cNvGrpSpPr/>
              <p:nvPr/>
            </p:nvGrpSpPr>
            <p:grpSpPr>
              <a:xfrm>
                <a:off x="5508976" y="3941222"/>
                <a:ext cx="3357871" cy="654777"/>
                <a:chOff x="5498696" y="4652044"/>
                <a:chExt cx="3357871" cy="654777"/>
              </a:xfrm>
            </p:grpSpPr>
            <p:grpSp>
              <p:nvGrpSpPr>
                <p:cNvPr id="158" name="グループ化 157">
                  <a:extLst>
                    <a:ext uri="{FF2B5EF4-FFF2-40B4-BE49-F238E27FC236}">
                      <a16:creationId xmlns:a16="http://schemas.microsoft.com/office/drawing/2014/main" id="{24B3830D-B50F-441A-9DF9-923149091DB2}"/>
                    </a:ext>
                  </a:extLst>
                </p:cNvPr>
                <p:cNvGrpSpPr/>
                <p:nvPr/>
              </p:nvGrpSpPr>
              <p:grpSpPr>
                <a:xfrm>
                  <a:off x="5498696" y="4652044"/>
                  <a:ext cx="2602609" cy="231027"/>
                  <a:chOff x="5428482" y="4811877"/>
                  <a:chExt cx="2602609" cy="231027"/>
                </a:xfrm>
              </p:grpSpPr>
              <p:sp>
                <p:nvSpPr>
                  <p:cNvPr id="160" name="Rectangle 78">
                    <a:extLst>
                      <a:ext uri="{FF2B5EF4-FFF2-40B4-BE49-F238E27FC236}">
                        <a16:creationId xmlns:a16="http://schemas.microsoft.com/office/drawing/2014/main" id="{3DC57AAE-5272-4615-BD1A-281CD44A00DF}"/>
                      </a:ext>
                    </a:extLst>
                  </p:cNvPr>
                  <p:cNvSpPr>
                    <a:spLocks noChangeArrowheads="1"/>
                  </p:cNvSpPr>
                  <p:nvPr/>
                </p:nvSpPr>
                <p:spPr bwMode="auto">
                  <a:xfrm>
                    <a:off x="6067667" y="4811877"/>
                    <a:ext cx="897682" cy="215444"/>
                  </a:xfrm>
                  <a:prstGeom prst="rect">
                    <a:avLst/>
                  </a:prstGeom>
                  <a:noFill/>
                  <a:ln w="9525">
                    <a:noFill/>
                    <a:miter lim="800000"/>
                    <a:headEnd/>
                    <a:tailEnd/>
                  </a:ln>
                </p:spPr>
                <p:txBody>
                  <a:bodyPr wrap="none" lIns="0" tIns="0" rIns="0" bIns="0">
                    <a:spAutoFit/>
                  </a:bodyPr>
                  <a:lstStyle/>
                  <a:p>
                    <a:pPr eaLnBrk="1" hangingPunct="1">
                      <a:defRPr/>
                    </a:pPr>
                    <a:r>
                      <a:rPr lang="ja-JP" altLang="en-US" sz="1400" dirty="0">
                        <a:solidFill>
                          <a:srgbClr val="000000"/>
                        </a:solidFill>
                        <a:latin typeface="+mn-ea"/>
                        <a:ea typeface="+mn-ea"/>
                        <a:cs typeface="メイリオ" panose="020B0604030504040204" pitchFamily="50" charset="-128"/>
                      </a:rPr>
                      <a:t>国庫支出金</a:t>
                    </a:r>
                  </a:p>
                </p:txBody>
              </p:sp>
              <p:sp>
                <p:nvSpPr>
                  <p:cNvPr id="161" name="Rectangle 87">
                    <a:extLst>
                      <a:ext uri="{FF2B5EF4-FFF2-40B4-BE49-F238E27FC236}">
                        <a16:creationId xmlns:a16="http://schemas.microsoft.com/office/drawing/2014/main" id="{1CBEF7E5-07E0-4274-9430-59A2A98FB509}"/>
                      </a:ext>
                    </a:extLst>
                  </p:cNvPr>
                  <p:cNvSpPr>
                    <a:spLocks noChangeArrowheads="1"/>
                  </p:cNvSpPr>
                  <p:nvPr/>
                </p:nvSpPr>
                <p:spPr bwMode="auto">
                  <a:xfrm>
                    <a:off x="5428482" y="4811877"/>
                    <a:ext cx="464098" cy="231027"/>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sp>
                <p:nvSpPr>
                  <p:cNvPr id="162" name="Rectangle 78">
                    <a:extLst>
                      <a:ext uri="{FF2B5EF4-FFF2-40B4-BE49-F238E27FC236}">
                        <a16:creationId xmlns:a16="http://schemas.microsoft.com/office/drawing/2014/main" id="{E070520E-3B1F-4351-B843-CC5D3107947E}"/>
                      </a:ext>
                    </a:extLst>
                  </p:cNvPr>
                  <p:cNvSpPr>
                    <a:spLocks noChangeArrowheads="1"/>
                  </p:cNvSpPr>
                  <p:nvPr/>
                </p:nvSpPr>
                <p:spPr bwMode="auto">
                  <a:xfrm>
                    <a:off x="7133408" y="4811877"/>
                    <a:ext cx="897683" cy="215444"/>
                  </a:xfrm>
                  <a:prstGeom prst="rect">
                    <a:avLst/>
                  </a:prstGeom>
                  <a:noFill/>
                  <a:ln w="9525">
                    <a:noFill/>
                    <a:miter lim="800000"/>
                    <a:headEnd/>
                    <a:tailEnd/>
                  </a:ln>
                </p:spPr>
                <p:txBody>
                  <a:bodyPr wrap="square" lIns="0" tIns="0" rIns="0" bIns="0">
                    <a:spAutoFit/>
                  </a:bodyPr>
                  <a:lstStyle/>
                  <a:p>
                    <a:pPr algn="r" eaLnBrk="1" hangingPunct="1">
                      <a:defRPr/>
                    </a:pPr>
                    <a:r>
                      <a:rPr lang="en-US" altLang="ja-JP" sz="1400" i="0" u="none" strike="noStrike" dirty="0">
                        <a:solidFill>
                          <a:srgbClr val="000000"/>
                        </a:solidFill>
                        <a:effectLst/>
                        <a:latin typeface="+mn-ea"/>
                        <a:ea typeface="+mn-ea"/>
                      </a:rPr>
                      <a:t>3,408</a:t>
                    </a:r>
                    <a:r>
                      <a:rPr lang="ja-JP" altLang="en-US" sz="1400" dirty="0">
                        <a:solidFill>
                          <a:srgbClr val="000000"/>
                        </a:solidFill>
                        <a:latin typeface="+mn-ea"/>
                        <a:ea typeface="+mn-ea"/>
                        <a:cs typeface="メイリオ" panose="020B0604030504040204" pitchFamily="50" charset="-128"/>
                      </a:rPr>
                      <a:t>億円</a:t>
                    </a:r>
                  </a:p>
                </p:txBody>
              </p:sp>
            </p:grpSp>
            <p:sp>
              <p:nvSpPr>
                <p:cNvPr id="159" name="object 66">
                  <a:extLst>
                    <a:ext uri="{FF2B5EF4-FFF2-40B4-BE49-F238E27FC236}">
                      <a16:creationId xmlns:a16="http://schemas.microsoft.com/office/drawing/2014/main" id="{41C77C80-1894-4AF9-85A9-D0B26AB05832}"/>
                    </a:ext>
                  </a:extLst>
                </p:cNvPr>
                <p:cNvSpPr txBox="1"/>
                <p:nvPr/>
              </p:nvSpPr>
              <p:spPr>
                <a:xfrm>
                  <a:off x="5503236" y="4937489"/>
                  <a:ext cx="3353331" cy="369332"/>
                </a:xfrm>
                <a:prstGeom prst="rect">
                  <a:avLst/>
                </a:prstGeom>
              </p:spPr>
              <p:txBody>
                <a:bodyPr vert="horz" wrap="square" lIns="0" tIns="0" rIns="0" bIns="0" rtlCol="0" anchor="ctr">
                  <a:spAutoFit/>
                </a:bodyPr>
                <a:lstStyle/>
                <a:p>
                  <a:pPr marL="72000" indent="-108000" defTabSz="844083" eaLnBrk="1" fontAlgn="auto" hangingPunct="1">
                    <a:spcBef>
                      <a:spcPts val="0"/>
                    </a:spcBef>
                    <a:spcAft>
                      <a:spcPts val="0"/>
                    </a:spcAft>
                    <a:buClr>
                      <a:srgbClr val="005BAD"/>
                    </a:buClr>
                    <a:buFont typeface="Wingdings" panose="05000000000000000000" pitchFamily="2" charset="2"/>
                    <a:buChar char="l"/>
                    <a:defRPr/>
                  </a:pPr>
                  <a:r>
                    <a:rPr lang="ja-JP" altLang="en-US" sz="800" dirty="0">
                      <a:solidFill>
                        <a:prstClr val="black"/>
                      </a:solidFill>
                      <a:latin typeface="+mn-ea"/>
                      <a:ea typeface="+mn-ea"/>
                    </a:rPr>
                    <a:t>国庫支出金</a:t>
                  </a:r>
                  <a:endParaRPr lang="en-US" altLang="ja-JP" sz="800" dirty="0">
                    <a:solidFill>
                      <a:prstClr val="black"/>
                    </a:solidFill>
                    <a:latin typeface="+mn-ea"/>
                    <a:ea typeface="+mn-ea"/>
                  </a:endParaRPr>
                </a:p>
                <a:p>
                  <a:pPr defTabSz="844083" eaLnBrk="1" fontAlgn="auto" hangingPunct="1">
                    <a:spcBef>
                      <a:spcPts val="0"/>
                    </a:spcBef>
                    <a:spcAft>
                      <a:spcPts val="0"/>
                    </a:spcAft>
                    <a:buClr>
                      <a:srgbClr val="005BAD"/>
                    </a:buClr>
                    <a:defRPr/>
                  </a:pPr>
                  <a:r>
                    <a:rPr lang="ja-JP" altLang="en-US" sz="800" dirty="0">
                      <a:solidFill>
                        <a:prstClr val="black"/>
                      </a:solidFill>
                      <a:latin typeface="+mn-ea"/>
                      <a:ea typeface="+mn-ea"/>
                    </a:rPr>
                    <a:t> </a:t>
                  </a:r>
                  <a:r>
                    <a:rPr lang="ja-JP" altLang="en-US" sz="800" spc="300" dirty="0">
                      <a:solidFill>
                        <a:prstClr val="black"/>
                      </a:solidFill>
                      <a:latin typeface="+mn-ea"/>
                      <a:ea typeface="+mn-ea"/>
                    </a:rPr>
                    <a:t> </a:t>
                  </a:r>
                  <a:r>
                    <a:rPr lang="ja-JP" altLang="en-US" sz="800" dirty="0">
                      <a:solidFill>
                        <a:prstClr val="black"/>
                      </a:solidFill>
                      <a:latin typeface="+mn-ea"/>
                      <a:ea typeface="+mn-ea"/>
                    </a:rPr>
                    <a:t>国と地方公共団体が協力して行う事業の財源にあてるため、国が補助金・負担金として支出するもの。</a:t>
                  </a:r>
                </a:p>
              </p:txBody>
            </p:sp>
          </p:grpSp>
          <p:grpSp>
            <p:nvGrpSpPr>
              <p:cNvPr id="147" name="グループ化 146">
                <a:extLst>
                  <a:ext uri="{FF2B5EF4-FFF2-40B4-BE49-F238E27FC236}">
                    <a16:creationId xmlns:a16="http://schemas.microsoft.com/office/drawing/2014/main" id="{06B4C371-5881-4014-A981-743D962D7008}"/>
                  </a:ext>
                </a:extLst>
              </p:cNvPr>
              <p:cNvGrpSpPr/>
              <p:nvPr/>
            </p:nvGrpSpPr>
            <p:grpSpPr>
              <a:xfrm>
                <a:off x="5524546" y="5434392"/>
                <a:ext cx="3432126" cy="642098"/>
                <a:chOff x="5508976" y="5456702"/>
                <a:chExt cx="3432126" cy="642098"/>
              </a:xfrm>
            </p:grpSpPr>
            <p:sp>
              <p:nvSpPr>
                <p:cNvPr id="154" name="Rectangle 63">
                  <a:extLst>
                    <a:ext uri="{FF2B5EF4-FFF2-40B4-BE49-F238E27FC236}">
                      <a16:creationId xmlns:a16="http://schemas.microsoft.com/office/drawing/2014/main" id="{E370B3E1-1788-4C8B-8827-3CA2B6F318DE}"/>
                    </a:ext>
                  </a:extLst>
                </p:cNvPr>
                <p:cNvSpPr>
                  <a:spLocks noChangeArrowheads="1"/>
                </p:cNvSpPr>
                <p:nvPr/>
              </p:nvSpPr>
              <p:spPr bwMode="auto">
                <a:xfrm>
                  <a:off x="6132494" y="5456703"/>
                  <a:ext cx="538609" cy="215444"/>
                </a:xfrm>
                <a:prstGeom prst="rect">
                  <a:avLst/>
                </a:prstGeom>
                <a:noFill/>
                <a:ln w="9525">
                  <a:noFill/>
                  <a:miter lim="800000"/>
                  <a:headEnd/>
                  <a:tailEnd/>
                </a:ln>
              </p:spPr>
              <p:txBody>
                <a:bodyPr wrap="none" lIns="0" tIns="0" rIns="0" bIns="0">
                  <a:spAutoFit/>
                </a:bodyPr>
                <a:lstStyle/>
                <a:p>
                  <a:pPr eaLnBrk="1" hangingPunct="1">
                    <a:defRPr/>
                  </a:pPr>
                  <a:r>
                    <a:rPr lang="ja-JP" altLang="en-US" sz="1400" dirty="0">
                      <a:solidFill>
                        <a:srgbClr val="000000"/>
                      </a:solidFill>
                      <a:latin typeface="+mn-ea"/>
                      <a:ea typeface="+mn-ea"/>
                      <a:cs typeface="メイリオ" panose="020B0604030504040204" pitchFamily="50" charset="-128"/>
                    </a:rPr>
                    <a:t>その他</a:t>
                  </a:r>
                </a:p>
              </p:txBody>
            </p:sp>
            <p:sp>
              <p:nvSpPr>
                <p:cNvPr id="155" name="Rectangle 63">
                  <a:extLst>
                    <a:ext uri="{FF2B5EF4-FFF2-40B4-BE49-F238E27FC236}">
                      <a16:creationId xmlns:a16="http://schemas.microsoft.com/office/drawing/2014/main" id="{AEF17076-FBB1-472A-A794-4892C7D8F2BF}"/>
                    </a:ext>
                  </a:extLst>
                </p:cNvPr>
                <p:cNvSpPr>
                  <a:spLocks noChangeArrowheads="1"/>
                </p:cNvSpPr>
                <p:nvPr/>
              </p:nvSpPr>
              <p:spPr bwMode="auto">
                <a:xfrm>
                  <a:off x="7114338" y="5456702"/>
                  <a:ext cx="981893" cy="215444"/>
                </a:xfrm>
                <a:prstGeom prst="rect">
                  <a:avLst/>
                </a:prstGeom>
                <a:noFill/>
                <a:ln w="9525">
                  <a:noFill/>
                  <a:miter lim="800000"/>
                  <a:headEnd/>
                  <a:tailEnd/>
                </a:ln>
              </p:spPr>
              <p:txBody>
                <a:bodyPr wrap="square" lIns="0" tIns="0" rIns="0" bIns="0">
                  <a:spAutoFit/>
                </a:bodyPr>
                <a:lstStyle/>
                <a:p>
                  <a:pPr algn="r" eaLnBrk="1" hangingPunct="1">
                    <a:defRPr/>
                  </a:pPr>
                  <a:r>
                    <a:rPr lang="ja-JP" altLang="en-US" sz="1400" dirty="0">
                      <a:solidFill>
                        <a:srgbClr val="000000"/>
                      </a:solidFill>
                      <a:latin typeface="+mn-ea"/>
                      <a:ea typeface="+mn-ea"/>
                      <a:cs typeface="メイリオ" panose="020B0604030504040204" pitchFamily="50" charset="-128"/>
                    </a:rPr>
                    <a:t> </a:t>
                  </a:r>
                  <a:r>
                    <a:rPr lang="en-US" altLang="ja-JP" sz="1400" i="0" u="none" strike="noStrike" dirty="0">
                      <a:solidFill>
                        <a:srgbClr val="000000"/>
                      </a:solidFill>
                      <a:effectLst/>
                      <a:latin typeface="+mn-ea"/>
                      <a:ea typeface="+mn-ea"/>
                    </a:rPr>
                    <a:t>7,910</a:t>
                  </a:r>
                  <a:r>
                    <a:rPr lang="ja-JP" altLang="en-US" sz="1400" dirty="0">
                      <a:solidFill>
                        <a:srgbClr val="000000"/>
                      </a:solidFill>
                      <a:latin typeface="+mn-ea"/>
                      <a:ea typeface="+mn-ea"/>
                      <a:cs typeface="メイリオ" panose="020B0604030504040204" pitchFamily="50" charset="-128"/>
                    </a:rPr>
                    <a:t>億円</a:t>
                  </a:r>
                </a:p>
              </p:txBody>
            </p:sp>
            <p:sp>
              <p:nvSpPr>
                <p:cNvPr id="156" name="Rectangle 88">
                  <a:extLst>
                    <a:ext uri="{FF2B5EF4-FFF2-40B4-BE49-F238E27FC236}">
                      <a16:creationId xmlns:a16="http://schemas.microsoft.com/office/drawing/2014/main" id="{5F751714-DDBF-401C-8210-AD26C295588F}"/>
                    </a:ext>
                  </a:extLst>
                </p:cNvPr>
                <p:cNvSpPr>
                  <a:spLocks noChangeArrowheads="1"/>
                </p:cNvSpPr>
                <p:nvPr/>
              </p:nvSpPr>
              <p:spPr bwMode="auto">
                <a:xfrm>
                  <a:off x="5508976" y="5456703"/>
                  <a:ext cx="464098" cy="233071"/>
                </a:xfrm>
                <a:prstGeom prst="rect">
                  <a:avLst/>
                </a:prstGeom>
                <a:solidFill>
                  <a:srgbClr val="A79CD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sp>
              <p:nvSpPr>
                <p:cNvPr id="157" name="object 66">
                  <a:extLst>
                    <a:ext uri="{FF2B5EF4-FFF2-40B4-BE49-F238E27FC236}">
                      <a16:creationId xmlns:a16="http://schemas.microsoft.com/office/drawing/2014/main" id="{297A6E88-F8C9-4D02-9CE1-7F306E086EF7}"/>
                    </a:ext>
                  </a:extLst>
                </p:cNvPr>
                <p:cNvSpPr txBox="1"/>
                <p:nvPr/>
              </p:nvSpPr>
              <p:spPr>
                <a:xfrm>
                  <a:off x="5514933" y="5729468"/>
                  <a:ext cx="3426169" cy="369332"/>
                </a:xfrm>
                <a:prstGeom prst="rect">
                  <a:avLst/>
                </a:prstGeom>
              </p:spPr>
              <p:txBody>
                <a:bodyPr vert="horz" wrap="square" lIns="0" tIns="0" rIns="0" bIns="0" rtlCol="0" anchor="ctr">
                  <a:spAutoFit/>
                </a:bodyPr>
                <a:lstStyle/>
                <a:p>
                  <a:pPr marL="72000" indent="-108000" defTabSz="844083" eaLnBrk="1" fontAlgn="auto" hangingPunct="1">
                    <a:spcBef>
                      <a:spcPts val="0"/>
                    </a:spcBef>
                    <a:spcAft>
                      <a:spcPts val="0"/>
                    </a:spcAft>
                    <a:buClr>
                      <a:srgbClr val="005BAD"/>
                    </a:buClr>
                    <a:buFont typeface="Wingdings" panose="05000000000000000000" pitchFamily="2" charset="2"/>
                    <a:buChar char="l"/>
                    <a:defRPr/>
                  </a:pPr>
                  <a:r>
                    <a:rPr lang="ja-JP" altLang="en-US" sz="800" dirty="0">
                      <a:solidFill>
                        <a:prstClr val="black"/>
                      </a:solidFill>
                      <a:latin typeface="+mn-ea"/>
                      <a:ea typeface="+mn-ea"/>
                    </a:rPr>
                    <a:t>その他自主財源</a:t>
                  </a:r>
                </a:p>
                <a:p>
                  <a:pPr defTabSz="844083" eaLnBrk="1" fontAlgn="auto" hangingPunct="1">
                    <a:spcBef>
                      <a:spcPts val="0"/>
                    </a:spcBef>
                    <a:spcAft>
                      <a:spcPts val="0"/>
                    </a:spcAft>
                    <a:buClr>
                      <a:srgbClr val="005BAD"/>
                    </a:buClr>
                    <a:defRPr/>
                  </a:pPr>
                  <a:r>
                    <a:rPr lang="ja-JP" altLang="en-US" sz="800" dirty="0">
                      <a:solidFill>
                        <a:prstClr val="black"/>
                      </a:solidFill>
                      <a:latin typeface="+mn-ea"/>
                      <a:ea typeface="+mn-ea"/>
                    </a:rPr>
                    <a:t>   </a:t>
                  </a:r>
                  <a:r>
                    <a:rPr lang="ja-JP" altLang="en-US" sz="800" dirty="0">
                      <a:solidFill>
                        <a:prstClr val="black"/>
                      </a:solidFill>
                      <a:latin typeface="+mn-ea"/>
                    </a:rPr>
                    <a:t>北海道</a:t>
                  </a:r>
                  <a:r>
                    <a:rPr lang="ja-JP" altLang="en-US" sz="800" dirty="0">
                      <a:solidFill>
                        <a:prstClr val="black"/>
                      </a:solidFill>
                      <a:latin typeface="+mn-ea"/>
                      <a:ea typeface="+mn-ea"/>
                    </a:rPr>
                    <a:t>が融資したお金の返済や宝くじの運営による諸収入、特別会計や　</a:t>
                  </a:r>
                  <a:endParaRPr lang="en-US" altLang="ja-JP" sz="800" dirty="0">
                    <a:solidFill>
                      <a:prstClr val="black"/>
                    </a:solidFill>
                    <a:latin typeface="+mn-ea"/>
                    <a:ea typeface="+mn-ea"/>
                  </a:endParaRPr>
                </a:p>
                <a:p>
                  <a:pPr defTabSz="844083">
                    <a:buClr>
                      <a:srgbClr val="005BAD"/>
                    </a:buClr>
                    <a:defRPr/>
                  </a:pPr>
                  <a:r>
                    <a:rPr lang="ja-JP" altLang="en-US" sz="800" spc="200" dirty="0">
                      <a:solidFill>
                        <a:prstClr val="black"/>
                      </a:solidFill>
                      <a:latin typeface="+mn-ea"/>
                      <a:ea typeface="+mn-ea"/>
                    </a:rPr>
                    <a:t>　</a:t>
                  </a:r>
                  <a:r>
                    <a:rPr lang="ja-JP" altLang="en-US" sz="800" dirty="0">
                      <a:solidFill>
                        <a:prstClr val="black"/>
                      </a:solidFill>
                      <a:latin typeface="+mn-ea"/>
                    </a:rPr>
                    <a:t>基金からの</a:t>
                  </a:r>
                  <a:r>
                    <a:rPr lang="ja-JP" altLang="en-US" sz="800" dirty="0">
                      <a:solidFill>
                        <a:prstClr val="black"/>
                      </a:solidFill>
                      <a:latin typeface="+mn-ea"/>
                      <a:ea typeface="+mn-ea"/>
                    </a:rPr>
                    <a:t>繰入金、使用料・手数料などがある。</a:t>
                  </a:r>
                  <a:endParaRPr lang="en-US" altLang="ja-JP" sz="800" dirty="0">
                    <a:solidFill>
                      <a:prstClr val="black"/>
                    </a:solidFill>
                    <a:latin typeface="+mn-ea"/>
                    <a:ea typeface="+mn-ea"/>
                  </a:endParaRPr>
                </a:p>
              </p:txBody>
            </p:sp>
          </p:grpSp>
          <p:grpSp>
            <p:nvGrpSpPr>
              <p:cNvPr id="148" name="グループ化 147">
                <a:extLst>
                  <a:ext uri="{FF2B5EF4-FFF2-40B4-BE49-F238E27FC236}">
                    <a16:creationId xmlns:a16="http://schemas.microsoft.com/office/drawing/2014/main" id="{0DA420D7-4476-432B-AF97-19690BBCA3BB}"/>
                  </a:ext>
                </a:extLst>
              </p:cNvPr>
              <p:cNvGrpSpPr/>
              <p:nvPr/>
            </p:nvGrpSpPr>
            <p:grpSpPr>
              <a:xfrm>
                <a:off x="5513755" y="4686356"/>
                <a:ext cx="3682464" cy="647977"/>
                <a:chOff x="5498695" y="3163897"/>
                <a:chExt cx="3682464" cy="647977"/>
              </a:xfrm>
            </p:grpSpPr>
            <p:grpSp>
              <p:nvGrpSpPr>
                <p:cNvPr id="149" name="グループ化 148">
                  <a:extLst>
                    <a:ext uri="{FF2B5EF4-FFF2-40B4-BE49-F238E27FC236}">
                      <a16:creationId xmlns:a16="http://schemas.microsoft.com/office/drawing/2014/main" id="{0F2B286F-0C6E-4C35-9689-B50FD93C0F0B}"/>
                    </a:ext>
                  </a:extLst>
                </p:cNvPr>
                <p:cNvGrpSpPr/>
                <p:nvPr/>
              </p:nvGrpSpPr>
              <p:grpSpPr>
                <a:xfrm>
                  <a:off x="5498695" y="3163897"/>
                  <a:ext cx="2613303" cy="231027"/>
                  <a:chOff x="5424394" y="3597454"/>
                  <a:chExt cx="2613303" cy="231027"/>
                </a:xfrm>
              </p:grpSpPr>
              <p:sp>
                <p:nvSpPr>
                  <p:cNvPr id="151" name="Rectangle 84">
                    <a:extLst>
                      <a:ext uri="{FF2B5EF4-FFF2-40B4-BE49-F238E27FC236}">
                        <a16:creationId xmlns:a16="http://schemas.microsoft.com/office/drawing/2014/main" id="{88391231-8426-4BBA-B2AC-E952175F29BC}"/>
                      </a:ext>
                    </a:extLst>
                  </p:cNvPr>
                  <p:cNvSpPr>
                    <a:spLocks noChangeArrowheads="1"/>
                  </p:cNvSpPr>
                  <p:nvPr/>
                </p:nvSpPr>
                <p:spPr bwMode="auto">
                  <a:xfrm>
                    <a:off x="5424394" y="3597454"/>
                    <a:ext cx="464098" cy="231027"/>
                  </a:xfrm>
                  <a:prstGeom prst="rect">
                    <a:avLst/>
                  </a:prstGeom>
                  <a:solidFill>
                    <a:srgbClr val="FF99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sp>
                <p:nvSpPr>
                  <p:cNvPr id="152" name="Rectangle 58">
                    <a:extLst>
                      <a:ext uri="{FF2B5EF4-FFF2-40B4-BE49-F238E27FC236}">
                        <a16:creationId xmlns:a16="http://schemas.microsoft.com/office/drawing/2014/main" id="{4CFAE61F-BD25-4A8B-AE5F-38525DF05EFE}"/>
                      </a:ext>
                    </a:extLst>
                  </p:cNvPr>
                  <p:cNvSpPr>
                    <a:spLocks noChangeArrowheads="1"/>
                  </p:cNvSpPr>
                  <p:nvPr/>
                </p:nvSpPr>
                <p:spPr bwMode="auto">
                  <a:xfrm>
                    <a:off x="6063579" y="3597454"/>
                    <a:ext cx="976968" cy="215444"/>
                  </a:xfrm>
                  <a:prstGeom prst="rect">
                    <a:avLst/>
                  </a:prstGeom>
                  <a:noFill/>
                  <a:ln w="9525">
                    <a:noFill/>
                    <a:miter lim="800000"/>
                    <a:headEnd/>
                    <a:tailEnd/>
                  </a:ln>
                </p:spPr>
                <p:txBody>
                  <a:bodyPr wrap="square" lIns="0" tIns="0" rIns="0" bIns="0">
                    <a:spAutoFit/>
                  </a:bodyPr>
                  <a:lstStyle/>
                  <a:p>
                    <a:pPr eaLnBrk="1" hangingPunct="1">
                      <a:defRPr/>
                    </a:pPr>
                    <a:r>
                      <a:rPr lang="ja-JP" altLang="en-US" sz="1400" dirty="0">
                        <a:solidFill>
                          <a:srgbClr val="000000"/>
                        </a:solidFill>
                        <a:latin typeface="+mn-ea"/>
                        <a:ea typeface="+mn-ea"/>
                        <a:cs typeface="メイリオ" panose="020B0604030504040204" pitchFamily="50" charset="-128"/>
                      </a:rPr>
                      <a:t>地方譲与税</a:t>
                    </a:r>
                  </a:p>
                </p:txBody>
              </p:sp>
              <p:sp>
                <p:nvSpPr>
                  <p:cNvPr id="153" name="Rectangle 58">
                    <a:extLst>
                      <a:ext uri="{FF2B5EF4-FFF2-40B4-BE49-F238E27FC236}">
                        <a16:creationId xmlns:a16="http://schemas.microsoft.com/office/drawing/2014/main" id="{BC02575C-7E8F-4E7A-B67F-CAFAEE73EC41}"/>
                      </a:ext>
                    </a:extLst>
                  </p:cNvPr>
                  <p:cNvSpPr>
                    <a:spLocks noChangeArrowheads="1"/>
                  </p:cNvSpPr>
                  <p:nvPr/>
                </p:nvSpPr>
                <p:spPr bwMode="auto">
                  <a:xfrm>
                    <a:off x="7180654" y="3597454"/>
                    <a:ext cx="857043" cy="215444"/>
                  </a:xfrm>
                  <a:prstGeom prst="rect">
                    <a:avLst/>
                  </a:prstGeom>
                  <a:noFill/>
                  <a:ln w="9525">
                    <a:noFill/>
                    <a:miter lim="800000"/>
                    <a:headEnd/>
                    <a:tailEnd/>
                  </a:ln>
                </p:spPr>
                <p:txBody>
                  <a:bodyPr wrap="square" lIns="0" tIns="0" rIns="0" bIns="0">
                    <a:spAutoFit/>
                  </a:bodyPr>
                  <a:lstStyle/>
                  <a:p>
                    <a:pPr algn="r" eaLnBrk="1" hangingPunct="1">
                      <a:defRPr/>
                    </a:pPr>
                    <a:r>
                      <a:rPr lang="en-US" altLang="ja-JP" sz="1400" dirty="0">
                        <a:solidFill>
                          <a:srgbClr val="000000"/>
                        </a:solidFill>
                        <a:latin typeface="+mn-ea"/>
                        <a:ea typeface="+mn-ea"/>
                        <a:cs typeface="メイリオ" panose="020B0604030504040204" pitchFamily="50" charset="-128"/>
                      </a:rPr>
                      <a:t>1,187</a:t>
                    </a:r>
                    <a:r>
                      <a:rPr lang="ja-JP" altLang="en-US" sz="1400" dirty="0">
                        <a:solidFill>
                          <a:srgbClr val="000000"/>
                        </a:solidFill>
                        <a:latin typeface="+mn-ea"/>
                        <a:ea typeface="+mn-ea"/>
                        <a:cs typeface="メイリオ" panose="020B0604030504040204" pitchFamily="50" charset="-128"/>
                      </a:rPr>
                      <a:t>億円</a:t>
                    </a:r>
                  </a:p>
                </p:txBody>
              </p:sp>
            </p:grpSp>
            <p:sp>
              <p:nvSpPr>
                <p:cNvPr id="150" name="object 66">
                  <a:extLst>
                    <a:ext uri="{FF2B5EF4-FFF2-40B4-BE49-F238E27FC236}">
                      <a16:creationId xmlns:a16="http://schemas.microsoft.com/office/drawing/2014/main" id="{700BC94F-1721-4BD1-A52F-66A446FFFCF8}"/>
                    </a:ext>
                  </a:extLst>
                </p:cNvPr>
                <p:cNvSpPr txBox="1"/>
                <p:nvPr/>
              </p:nvSpPr>
              <p:spPr>
                <a:xfrm>
                  <a:off x="5503977" y="3442542"/>
                  <a:ext cx="3677182" cy="369332"/>
                </a:xfrm>
                <a:prstGeom prst="rect">
                  <a:avLst/>
                </a:prstGeom>
              </p:spPr>
              <p:txBody>
                <a:bodyPr vert="horz" wrap="square" lIns="0" tIns="0" rIns="0" bIns="0" rtlCol="0" anchor="ctr">
                  <a:spAutoFit/>
                </a:bodyPr>
                <a:lstStyle/>
                <a:p>
                  <a:pPr marL="72000" indent="-108000" defTabSz="844083" eaLnBrk="1" fontAlgn="auto" hangingPunct="1">
                    <a:spcBef>
                      <a:spcPts val="0"/>
                    </a:spcBef>
                    <a:spcAft>
                      <a:spcPts val="0"/>
                    </a:spcAft>
                    <a:buClr>
                      <a:srgbClr val="005BAD"/>
                    </a:buClr>
                    <a:buFont typeface="Wingdings" panose="05000000000000000000" pitchFamily="2" charset="2"/>
                    <a:buChar char="l"/>
                    <a:defRPr/>
                  </a:pPr>
                  <a:r>
                    <a:rPr lang="ja-JP" altLang="en-US" sz="800" dirty="0">
                      <a:solidFill>
                        <a:prstClr val="black"/>
                      </a:solidFill>
                      <a:latin typeface="+mn-ea"/>
                      <a:ea typeface="+mn-ea"/>
                    </a:rPr>
                    <a:t>地方譲与税</a:t>
                  </a:r>
                </a:p>
                <a:p>
                  <a:pPr defTabSz="844083" eaLnBrk="1" fontAlgn="auto" hangingPunct="1">
                    <a:spcBef>
                      <a:spcPts val="0"/>
                    </a:spcBef>
                    <a:spcAft>
                      <a:spcPts val="0"/>
                    </a:spcAft>
                    <a:buClr>
                      <a:srgbClr val="005BAD"/>
                    </a:buClr>
                    <a:defRPr/>
                  </a:pPr>
                  <a:r>
                    <a:rPr lang="ja-JP" altLang="en-US" sz="800" dirty="0">
                      <a:solidFill>
                        <a:prstClr val="black"/>
                      </a:solidFill>
                      <a:latin typeface="+mn-ea"/>
                      <a:ea typeface="+mn-ea"/>
                    </a:rPr>
                    <a:t>   手続上、国税として納税されている税金、その全部又は一部が地方公共団体</a:t>
                  </a:r>
                  <a:endParaRPr lang="en-US" altLang="ja-JP" sz="800" dirty="0">
                    <a:solidFill>
                      <a:prstClr val="black"/>
                    </a:solidFill>
                    <a:latin typeface="+mn-ea"/>
                    <a:ea typeface="+mn-ea"/>
                  </a:endParaRPr>
                </a:p>
                <a:p>
                  <a:pPr defTabSz="844083" eaLnBrk="1" fontAlgn="auto" hangingPunct="1">
                    <a:spcBef>
                      <a:spcPts val="0"/>
                    </a:spcBef>
                    <a:spcAft>
                      <a:spcPts val="0"/>
                    </a:spcAft>
                    <a:buClr>
                      <a:srgbClr val="005BAD"/>
                    </a:buClr>
                    <a:defRPr/>
                  </a:pPr>
                  <a:r>
                    <a:rPr lang="en-US" altLang="ja-JP" sz="800" dirty="0">
                      <a:solidFill>
                        <a:prstClr val="black"/>
                      </a:solidFill>
                      <a:latin typeface="+mn-ea"/>
                      <a:ea typeface="+mn-ea"/>
                    </a:rPr>
                    <a:t>   </a:t>
                  </a:r>
                  <a:r>
                    <a:rPr lang="ja-JP" altLang="en-US" sz="800" dirty="0">
                      <a:solidFill>
                        <a:prstClr val="black"/>
                      </a:solidFill>
                      <a:latin typeface="+mn-ea"/>
                      <a:ea typeface="+mn-ea"/>
                    </a:rPr>
                    <a:t>に譲与されるもの。特別法人事業剰余譲与</a:t>
                  </a:r>
                  <a:r>
                    <a:rPr lang="ja-JP" altLang="en-US" sz="800" dirty="0">
                      <a:solidFill>
                        <a:prstClr val="black"/>
                      </a:solidFill>
                      <a:latin typeface="+mn-ea"/>
                    </a:rPr>
                    <a:t>税</a:t>
                  </a:r>
                  <a:r>
                    <a:rPr lang="ja-JP" altLang="en-US" sz="800" dirty="0">
                      <a:solidFill>
                        <a:prstClr val="black"/>
                      </a:solidFill>
                      <a:latin typeface="+mn-ea"/>
                      <a:ea typeface="+mn-ea"/>
                    </a:rPr>
                    <a:t>、地方揮発油譲与税などがある。</a:t>
                  </a:r>
                </a:p>
              </p:txBody>
            </p:sp>
          </p:grpSp>
        </p:grpSp>
      </p:grpSp>
    </p:spTree>
    <p:custDataLst>
      <p:tags r:id="rId1"/>
    </p:custDataLst>
    <p:extLst>
      <p:ext uri="{BB962C8B-B14F-4D97-AF65-F5344CB8AC3E}">
        <p14:creationId xmlns:p14="http://schemas.microsoft.com/office/powerpoint/2010/main" val="3829908034"/>
      </p:ext>
    </p:extLst>
  </p:cSld>
  <p:clrMapOvr>
    <a:masterClrMapping/>
  </p:clrMapOvr>
  <p:transition advTm="5256"/>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14695"/>
                                        </p:tgtEl>
                                        <p:attrNameLst>
                                          <p:attrName>style.visibility</p:attrName>
                                        </p:attrNameLst>
                                      </p:cBhvr>
                                      <p:to>
                                        <p:strVal val="visible"/>
                                      </p:to>
                                    </p:set>
                                    <p:anim calcmode="lin" valueType="num">
                                      <p:cBhvr>
                                        <p:cTn id="7" dur="500" fill="hold"/>
                                        <p:tgtEl>
                                          <p:spTgt spid="114695"/>
                                        </p:tgtEl>
                                        <p:attrNameLst>
                                          <p:attrName>ppt_w</p:attrName>
                                        </p:attrNameLst>
                                      </p:cBhvr>
                                      <p:tavLst>
                                        <p:tav tm="0">
                                          <p:val>
                                            <p:fltVal val="0"/>
                                          </p:val>
                                        </p:tav>
                                        <p:tav tm="100000">
                                          <p:val>
                                            <p:strVal val="#ppt_w"/>
                                          </p:val>
                                        </p:tav>
                                      </p:tavLst>
                                    </p:anim>
                                    <p:anim calcmode="lin" valueType="num">
                                      <p:cBhvr>
                                        <p:cTn id="8" dur="500" fill="hold"/>
                                        <p:tgtEl>
                                          <p:spTgt spid="114695"/>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fade">
                                      <p:cBhvr>
                                        <p:cTn id="12" dur="1000"/>
                                        <p:tgtEl>
                                          <p:spTgt spid="65"/>
                                        </p:tgtEl>
                                      </p:cBhvr>
                                    </p:animEffect>
                                    <p:anim calcmode="lin" valueType="num">
                                      <p:cBhvr>
                                        <p:cTn id="13" dur="1000" fill="hold"/>
                                        <p:tgtEl>
                                          <p:spTgt spid="65"/>
                                        </p:tgtEl>
                                        <p:attrNameLst>
                                          <p:attrName>ppt_x</p:attrName>
                                        </p:attrNameLst>
                                      </p:cBhvr>
                                      <p:tavLst>
                                        <p:tav tm="0">
                                          <p:val>
                                            <p:strVal val="#ppt_x"/>
                                          </p:val>
                                        </p:tav>
                                        <p:tav tm="100000">
                                          <p:val>
                                            <p:strVal val="#ppt_x"/>
                                          </p:val>
                                        </p:tav>
                                      </p:tavLst>
                                    </p:anim>
                                    <p:anim calcmode="lin" valueType="num">
                                      <p:cBhvr>
                                        <p:cTn id="14"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5"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0" y="0"/>
            <a:ext cx="9144000" cy="6858000"/>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solidFill>
                <a:srgbClr val="000000"/>
              </a:solidFill>
            </a:endParaRPr>
          </a:p>
        </p:txBody>
      </p:sp>
      <p:sp>
        <p:nvSpPr>
          <p:cNvPr id="25603" name="AutoShape 3"/>
          <p:cNvSpPr>
            <a:spLocks noChangeArrowheads="1"/>
          </p:cNvSpPr>
          <p:nvPr/>
        </p:nvSpPr>
        <p:spPr bwMode="auto">
          <a:xfrm>
            <a:off x="228600" y="715963"/>
            <a:ext cx="8686800" cy="5943600"/>
          </a:xfrm>
          <a:prstGeom prst="roundRect">
            <a:avLst>
              <a:gd name="adj" fmla="val 4458"/>
            </a:avLst>
          </a:prstGeom>
          <a:solidFill>
            <a:schemeClr val="accent1"/>
          </a:solidFill>
          <a:ln>
            <a:noFill/>
          </a:ln>
          <a:extLst>
            <a:ext uri="{91240B29-F687-4F45-9708-019B960494DF}">
              <a14:hiddenLine xmlns:a14="http://schemas.microsoft.com/office/drawing/2010/main" w="50800">
                <a:solidFill>
                  <a:srgbClr val="000000"/>
                </a:solidFill>
                <a:round/>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solidFill>
                <a:srgbClr val="000000"/>
              </a:solidFill>
            </a:endParaRPr>
          </a:p>
        </p:txBody>
      </p:sp>
      <p:sp>
        <p:nvSpPr>
          <p:cNvPr id="25604" name="Rectangle 4"/>
          <p:cNvSpPr>
            <a:spLocks noChangeArrowheads="1"/>
          </p:cNvSpPr>
          <p:nvPr/>
        </p:nvSpPr>
        <p:spPr bwMode="auto">
          <a:xfrm>
            <a:off x="1633538" y="852488"/>
            <a:ext cx="5876925" cy="646112"/>
          </a:xfrm>
          <a:prstGeom prst="rect">
            <a:avLst/>
          </a:prstGeom>
          <a:solidFill>
            <a:srgbClr val="339966"/>
          </a:solidFill>
          <a:ln w="57150">
            <a:solidFill>
              <a:schemeClr val="bg2"/>
            </a:solidFill>
            <a:miter lim="800000"/>
            <a:headEnd/>
            <a:tailEnd/>
          </a:ln>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20000"/>
              </a:lnSpc>
              <a:spcBef>
                <a:spcPct val="0"/>
              </a:spcBef>
              <a:buFontTx/>
              <a:buNone/>
            </a:pPr>
            <a:r>
              <a:rPr lang="ja-JP" altLang="en-US" sz="1500" dirty="0">
                <a:solidFill>
                  <a:srgbClr val="FFFFFF"/>
                </a:solidFill>
                <a:latin typeface="HG創英角ﾎﾟｯﾌﾟ体" panose="040B0A09000000000000" pitchFamily="49" charset="-128"/>
                <a:ea typeface="HG創英角ﾎﾟｯﾌﾟ体" panose="040B0A09000000000000" pitchFamily="49" charset="-128"/>
              </a:rPr>
              <a:t>地方公共団体は、私たちのふだんの暮らしに結びついた</a:t>
            </a:r>
          </a:p>
          <a:p>
            <a:pPr eaLnBrk="1" hangingPunct="1">
              <a:lnSpc>
                <a:spcPct val="120000"/>
              </a:lnSpc>
              <a:spcBef>
                <a:spcPct val="0"/>
              </a:spcBef>
              <a:buFontTx/>
              <a:buNone/>
            </a:pPr>
            <a:r>
              <a:rPr lang="ja-JP" altLang="en-US" sz="1500" dirty="0">
                <a:solidFill>
                  <a:srgbClr val="FFFFFF"/>
                </a:solidFill>
                <a:latin typeface="HG創英角ﾎﾟｯﾌﾟ体" panose="040B0A09000000000000" pitchFamily="49" charset="-128"/>
                <a:ea typeface="HG創英角ﾎﾟｯﾌﾟ体" panose="040B0A09000000000000" pitchFamily="49" charset="-128"/>
              </a:rPr>
              <a:t>公共サービスを行っています。</a:t>
            </a:r>
          </a:p>
        </p:txBody>
      </p:sp>
      <p:sp>
        <p:nvSpPr>
          <p:cNvPr id="25605" name="Rectangle 6"/>
          <p:cNvSpPr>
            <a:spLocks noGrp="1" noChangeArrowheads="1"/>
          </p:cNvSpPr>
          <p:nvPr>
            <p:ph type="title" idx="4294967295"/>
          </p:nvPr>
        </p:nvSpPr>
        <p:spPr bwMode="white">
          <a:xfrm>
            <a:off x="0" y="228600"/>
            <a:ext cx="4724400" cy="533400"/>
          </a:xfrm>
        </p:spPr>
        <p:txBody>
          <a:bodyPr/>
          <a:lstStyle/>
          <a:p>
            <a:pPr algn="l" eaLnBrk="1" hangingPunct="1"/>
            <a:r>
              <a:rPr lang="ja-JP" altLang="en-US" sz="2000" dirty="0">
                <a:solidFill>
                  <a:schemeClr val="accent1"/>
                </a:solidFill>
                <a:latin typeface="HG創英角ｺﾞｼｯｸUB" panose="020B0909000000000000" pitchFamily="49" charset="-128"/>
                <a:ea typeface="HG創英角ｺﾞｼｯｸUB" panose="020B0909000000000000" pitchFamily="49" charset="-128"/>
              </a:rPr>
              <a:t>　北海道の財政−②歳出</a:t>
            </a:r>
          </a:p>
        </p:txBody>
      </p:sp>
      <p:sp>
        <p:nvSpPr>
          <p:cNvPr id="25607" name="Rectangle 10"/>
          <p:cNvSpPr>
            <a:spLocks noChangeArrowheads="1"/>
          </p:cNvSpPr>
          <p:nvPr/>
        </p:nvSpPr>
        <p:spPr bwMode="auto">
          <a:xfrm>
            <a:off x="7696200" y="374650"/>
            <a:ext cx="198120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20000"/>
              </a:lnSpc>
              <a:spcBef>
                <a:spcPct val="0"/>
              </a:spcBef>
              <a:buFontTx/>
              <a:buNone/>
            </a:pPr>
            <a:r>
              <a:rPr lang="ja-JP" altLang="en-US" sz="1200" b="1">
                <a:solidFill>
                  <a:srgbClr val="FFFFFF"/>
                </a:solidFill>
                <a:latin typeface="ＭＳ ゴシック" panose="020B0609070205080204" pitchFamily="49" charset="-128"/>
              </a:rPr>
              <a:t>サイドストーリー</a:t>
            </a:r>
          </a:p>
        </p:txBody>
      </p:sp>
      <p:sp>
        <p:nvSpPr>
          <p:cNvPr id="25608" name="Line 11">
            <a:hlinkClick r:id="" action="ppaction://hlinkshowjump?jump=previousslide"/>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solidFill>
                <a:srgbClr val="000000"/>
              </a:solidFill>
            </a:endParaRPr>
          </a:p>
        </p:txBody>
      </p:sp>
      <p:sp>
        <p:nvSpPr>
          <p:cNvPr id="25609" name="Line 12">
            <a:hlinkClick r:id="" action="ppaction://hlinkshowjump?jump=nextslide"/>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solidFill>
                <a:srgbClr val="000000"/>
              </a:solidFill>
            </a:endParaRPr>
          </a:p>
        </p:txBody>
      </p:sp>
      <p:sp>
        <p:nvSpPr>
          <p:cNvPr id="25611" name="Rectangle 17"/>
          <p:cNvSpPr>
            <a:spLocks noChangeArrowheads="1"/>
          </p:cNvSpPr>
          <p:nvPr/>
        </p:nvSpPr>
        <p:spPr bwMode="auto">
          <a:xfrm>
            <a:off x="8820150" y="6537325"/>
            <a:ext cx="3770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solidFill>
                  <a:srgbClr val="000000"/>
                </a:solidFill>
                <a:latin typeface="ＭＳ ゴシック" panose="020B0609070205080204" pitchFamily="49" charset="-128"/>
              </a:rPr>
              <a:t>21</a:t>
            </a:r>
          </a:p>
        </p:txBody>
      </p:sp>
      <p:sp>
        <p:nvSpPr>
          <p:cNvPr id="25612" name="Rectangle 26"/>
          <p:cNvSpPr>
            <a:spLocks noChangeArrowheads="1"/>
          </p:cNvSpPr>
          <p:nvPr/>
        </p:nvSpPr>
        <p:spPr bwMode="white">
          <a:xfrm>
            <a:off x="266700" y="-76200"/>
            <a:ext cx="2895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200" b="1" dirty="0">
                <a:solidFill>
                  <a:srgbClr val="FFFFFF"/>
                </a:solidFill>
                <a:latin typeface="平成角ゴシック" pitchFamily="49" charset="-128"/>
              </a:rPr>
              <a:t>もっと税について調べてみよう</a:t>
            </a:r>
          </a:p>
        </p:txBody>
      </p:sp>
      <p:pic>
        <p:nvPicPr>
          <p:cNvPr id="25614" name="Picture 2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61225" y="625475"/>
            <a:ext cx="1025525"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5" name="Rectangle 8"/>
          <p:cNvSpPr>
            <a:spLocks noChangeArrowheads="1"/>
          </p:cNvSpPr>
          <p:nvPr/>
        </p:nvSpPr>
        <p:spPr bwMode="auto">
          <a:xfrm>
            <a:off x="2884488" y="2292350"/>
            <a:ext cx="3262432" cy="304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20000"/>
              </a:lnSpc>
              <a:spcBef>
                <a:spcPct val="0"/>
              </a:spcBef>
              <a:buFontTx/>
              <a:buNone/>
            </a:pPr>
            <a:r>
              <a:rPr lang="ja-JP" altLang="en-US" sz="1200" b="1"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北海道の歳出の内訳（令和７年度当初予算）</a:t>
            </a:r>
          </a:p>
        </p:txBody>
      </p:sp>
      <p:sp>
        <p:nvSpPr>
          <p:cNvPr id="25610" name="AutoShape 13"/>
          <p:cNvSpPr>
            <a:spLocks noChangeArrowheads="1"/>
          </p:cNvSpPr>
          <p:nvPr/>
        </p:nvSpPr>
        <p:spPr bwMode="auto">
          <a:xfrm>
            <a:off x="395288" y="1881188"/>
            <a:ext cx="2314575" cy="341312"/>
          </a:xfrm>
          <a:prstGeom prst="roundRect">
            <a:avLst>
              <a:gd name="adj" fmla="val 16667"/>
            </a:avLst>
          </a:prstGeom>
          <a:solidFill>
            <a:srgbClr val="C0C0C0"/>
          </a:solidFill>
          <a:ln>
            <a:noFill/>
          </a:ln>
          <a:effectLst>
            <a:outerShdw dist="99190" dir="2388334" algn="ctr" rotWithShape="0">
              <a:schemeClr val="bg2"/>
            </a:outerShdw>
          </a:effectLst>
          <a:extLst>
            <a:ext uri="{91240B29-F687-4F45-9708-019B960494DF}">
              <a14:hiddenLine xmlns:a14="http://schemas.microsoft.com/office/drawing/2010/main" w="57150">
                <a:solidFill>
                  <a:srgbClr val="000000"/>
                </a:solidFill>
                <a:round/>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ctr" eaLnBrk="1" hangingPunct="1">
              <a:spcBef>
                <a:spcPct val="0"/>
              </a:spcBef>
              <a:buFontTx/>
              <a:buNone/>
            </a:pPr>
            <a:endParaRPr lang="en-US" altLang="ja-JP" sz="600" dirty="0">
              <a:solidFill>
                <a:srgbClr val="000000"/>
              </a:solidFill>
              <a:ea typeface="HG創英角ﾎﾟｯﾌﾟ体" panose="040B0A09000000000000" pitchFamily="49" charset="-128"/>
            </a:endParaRPr>
          </a:p>
          <a:p>
            <a:pPr algn="ctr" eaLnBrk="1" hangingPunct="1">
              <a:spcBef>
                <a:spcPct val="0"/>
              </a:spcBef>
              <a:buFontTx/>
              <a:buNone/>
            </a:pPr>
            <a:r>
              <a:rPr lang="ja-JP" altLang="en-US" sz="1200" dirty="0">
                <a:solidFill>
                  <a:srgbClr val="000000"/>
                </a:solidFill>
                <a:ea typeface="HG創英角ﾎﾟｯﾌﾟ体" panose="040B0A09000000000000" pitchFamily="49" charset="-128"/>
              </a:rPr>
              <a:t>グラフから見えてくる</a:t>
            </a:r>
          </a:p>
        </p:txBody>
      </p:sp>
      <p:pic>
        <p:nvPicPr>
          <p:cNvPr id="25613" name="Picture 2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7038" y="1738313"/>
            <a:ext cx="30162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9" name="Rectangle 7"/>
          <p:cNvSpPr>
            <a:spLocks noChangeArrowheads="1"/>
          </p:cNvSpPr>
          <p:nvPr/>
        </p:nvSpPr>
        <p:spPr bwMode="auto">
          <a:xfrm>
            <a:off x="2895600" y="1911350"/>
            <a:ext cx="57086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600" dirty="0">
                <a:solidFill>
                  <a:srgbClr val="CC0000"/>
                </a:solidFill>
                <a:latin typeface="HG創英角ﾎﾟｯﾌﾟ体" panose="040B0A09000000000000" pitchFamily="49" charset="-128"/>
                <a:ea typeface="HG創英角ﾎﾟｯﾌﾟ体" panose="040B0A09000000000000" pitchFamily="49" charset="-128"/>
              </a:rPr>
              <a:t>北海道では住人の生活を支えるためにお金を使っています。</a:t>
            </a:r>
          </a:p>
        </p:txBody>
      </p:sp>
      <p:sp>
        <p:nvSpPr>
          <p:cNvPr id="44" name="テキスト ボックス 2">
            <a:extLst>
              <a:ext uri="{FF2B5EF4-FFF2-40B4-BE49-F238E27FC236}">
                <a16:creationId xmlns:a16="http://schemas.microsoft.com/office/drawing/2014/main" id="{0B9BB297-9BD4-488A-8BAA-19E64629512B}"/>
              </a:ext>
            </a:extLst>
          </p:cNvPr>
          <p:cNvSpPr txBox="1">
            <a:spLocks noChangeArrowheads="1"/>
          </p:cNvSpPr>
          <p:nvPr/>
        </p:nvSpPr>
        <p:spPr bwMode="auto">
          <a:xfrm>
            <a:off x="5410109" y="6424860"/>
            <a:ext cx="42108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spcBef>
                <a:spcPct val="0"/>
              </a:spcBef>
              <a:buNone/>
            </a:pPr>
            <a:r>
              <a:rPr lang="ja-JP" altLang="en-US" sz="900" dirty="0">
                <a:latin typeface="ＭＳ ゴシック" panose="020B0609070205080204" pitchFamily="49" charset="-128"/>
                <a:ea typeface="ＭＳ ゴシック" panose="020B0609070205080204" pitchFamily="49" charset="-128"/>
              </a:rPr>
              <a:t>出所：北海道「令和７年度当初予算の概要　参考資料」</a:t>
            </a:r>
          </a:p>
          <a:p>
            <a:pPr>
              <a:spcBef>
                <a:spcPct val="0"/>
              </a:spcBef>
              <a:buFontTx/>
              <a:buNone/>
            </a:pPr>
            <a:endParaRPr lang="ja-JP" altLang="en-US" sz="900" dirty="0">
              <a:latin typeface="ＭＳ ゴシック" panose="020B0609070205080204" pitchFamily="49" charset="-128"/>
              <a:ea typeface="ＭＳ ゴシック" panose="020B0609070205080204" pitchFamily="49" charset="-128"/>
            </a:endParaRPr>
          </a:p>
        </p:txBody>
      </p:sp>
      <p:grpSp>
        <p:nvGrpSpPr>
          <p:cNvPr id="43" name="グループ化 42">
            <a:extLst>
              <a:ext uri="{FF2B5EF4-FFF2-40B4-BE49-F238E27FC236}">
                <a16:creationId xmlns:a16="http://schemas.microsoft.com/office/drawing/2014/main" id="{9D691BD8-F476-43E5-8D05-5570C452206A}"/>
              </a:ext>
            </a:extLst>
          </p:cNvPr>
          <p:cNvGrpSpPr>
            <a:grpSpLocks/>
          </p:cNvGrpSpPr>
          <p:nvPr/>
        </p:nvGrpSpPr>
        <p:grpSpPr>
          <a:xfrm>
            <a:off x="52101" y="2611656"/>
            <a:ext cx="4893527" cy="3869531"/>
            <a:chOff x="317743" y="2829133"/>
            <a:chExt cx="4893527" cy="3869531"/>
          </a:xfrm>
        </p:grpSpPr>
        <p:graphicFrame>
          <p:nvGraphicFramePr>
            <p:cNvPr id="45" name="グラフ 44">
              <a:extLst>
                <a:ext uri="{FF2B5EF4-FFF2-40B4-BE49-F238E27FC236}">
                  <a16:creationId xmlns:a16="http://schemas.microsoft.com/office/drawing/2014/main" id="{CF02A6C5-5A7F-4286-95EF-12D29AF74021}"/>
                </a:ext>
              </a:extLst>
            </p:cNvPr>
            <p:cNvGraphicFramePr>
              <a:graphicFrameLocks/>
            </p:cNvGraphicFramePr>
            <p:nvPr>
              <p:extLst>
                <p:ext uri="{D42A27DB-BD31-4B8C-83A1-F6EECF244321}">
                  <p14:modId xmlns:p14="http://schemas.microsoft.com/office/powerpoint/2010/main" val="1191180628"/>
                </p:ext>
              </p:extLst>
            </p:nvPr>
          </p:nvGraphicFramePr>
          <p:xfrm>
            <a:off x="317743" y="2829133"/>
            <a:ext cx="4893527" cy="3869531"/>
          </p:xfrm>
          <a:graphic>
            <a:graphicData uri="http://schemas.openxmlformats.org/drawingml/2006/chart">
              <c:chart xmlns:c="http://schemas.openxmlformats.org/drawingml/2006/chart" xmlns:r="http://schemas.openxmlformats.org/officeDocument/2006/relationships" r:id="rId5"/>
            </a:graphicData>
          </a:graphic>
        </p:graphicFrame>
        <p:grpSp>
          <p:nvGrpSpPr>
            <p:cNvPr id="46" name="グループ化 45">
              <a:extLst>
                <a:ext uri="{FF2B5EF4-FFF2-40B4-BE49-F238E27FC236}">
                  <a16:creationId xmlns:a16="http://schemas.microsoft.com/office/drawing/2014/main" id="{89DE518F-4148-4FED-AEA5-2141B39C2F4E}"/>
                </a:ext>
              </a:extLst>
            </p:cNvPr>
            <p:cNvGrpSpPr>
              <a:grpSpLocks/>
            </p:cNvGrpSpPr>
            <p:nvPr/>
          </p:nvGrpSpPr>
          <p:grpSpPr>
            <a:xfrm>
              <a:off x="2019230" y="4018622"/>
              <a:ext cx="1490552" cy="1490552"/>
              <a:chOff x="1974616" y="3951980"/>
              <a:chExt cx="1490552" cy="1490552"/>
            </a:xfrm>
          </p:grpSpPr>
          <p:sp>
            <p:nvSpPr>
              <p:cNvPr id="54" name="楕円 53">
                <a:extLst>
                  <a:ext uri="{FF2B5EF4-FFF2-40B4-BE49-F238E27FC236}">
                    <a16:creationId xmlns:a16="http://schemas.microsoft.com/office/drawing/2014/main" id="{52BBAC40-288C-4F7E-A5C3-8036944FEB4D}"/>
                  </a:ext>
                </a:extLst>
              </p:cNvPr>
              <p:cNvSpPr>
                <a:spLocks/>
              </p:cNvSpPr>
              <p:nvPr/>
            </p:nvSpPr>
            <p:spPr bwMode="auto">
              <a:xfrm>
                <a:off x="1974616" y="3951980"/>
                <a:ext cx="1490552" cy="1490552"/>
              </a:xfrm>
              <a:prstGeom prst="ellipse">
                <a:avLst/>
              </a:prstGeom>
              <a:solidFill>
                <a:schemeClr val="bg1"/>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55" name="テキスト ボックス 54">
                <a:extLst>
                  <a:ext uri="{FF2B5EF4-FFF2-40B4-BE49-F238E27FC236}">
                    <a16:creationId xmlns:a16="http://schemas.microsoft.com/office/drawing/2014/main" id="{D44356F2-B94E-4340-8142-F2CDE8064ED7}"/>
                  </a:ext>
                </a:extLst>
              </p:cNvPr>
              <p:cNvSpPr txBox="1">
                <a:spLocks/>
              </p:cNvSpPr>
              <p:nvPr/>
            </p:nvSpPr>
            <p:spPr>
              <a:xfrm>
                <a:off x="2114597" y="4419263"/>
                <a:ext cx="1210588" cy="550407"/>
              </a:xfrm>
              <a:prstGeom prst="rect">
                <a:avLst/>
              </a:prstGeom>
              <a:noFill/>
            </p:spPr>
            <p:txBody>
              <a:bodyPr wrap="none" rtlCol="0">
                <a:spAutoFit/>
              </a:bodyPr>
              <a:lstStyle/>
              <a:p>
                <a:pPr algn="ctr" rtl="0">
                  <a:lnSpc>
                    <a:spcPct val="80000"/>
                  </a:lnSpc>
                  <a:spcBef>
                    <a:spcPts val="0"/>
                  </a:spcBef>
                  <a:spcAft>
                    <a:spcPts val="500"/>
                  </a:spcAft>
                </a:pPr>
                <a:r>
                  <a:rPr lang="zh-TW" altLang="en-US" sz="1600" i="0" u="none" strike="noStrike" dirty="0">
                    <a:solidFill>
                      <a:srgbClr val="000000"/>
                    </a:solidFill>
                    <a:effectLst/>
                    <a:latin typeface="+mn-ea"/>
                    <a:ea typeface="+mn-ea"/>
                  </a:rPr>
                  <a:t>歳出総額</a:t>
                </a:r>
                <a:endParaRPr lang="zh-TW" altLang="en-US" sz="1600" dirty="0">
                  <a:effectLst/>
                  <a:latin typeface="+mn-ea"/>
                  <a:ea typeface="+mn-ea"/>
                </a:endParaRPr>
              </a:p>
              <a:p>
                <a:pPr algn="ctr" rtl="0">
                  <a:lnSpc>
                    <a:spcPct val="80000"/>
                  </a:lnSpc>
                  <a:spcBef>
                    <a:spcPts val="0"/>
                  </a:spcBef>
                  <a:spcAft>
                    <a:spcPts val="500"/>
                  </a:spcAft>
                </a:pPr>
                <a:r>
                  <a:rPr lang="en-US" altLang="ja-JP" sz="1600" i="0" u="none" strike="noStrike" dirty="0">
                    <a:solidFill>
                      <a:srgbClr val="000000"/>
                    </a:solidFill>
                    <a:effectLst/>
                    <a:latin typeface="+mn-ea"/>
                    <a:ea typeface="+mn-ea"/>
                  </a:rPr>
                  <a:t>3</a:t>
                </a:r>
                <a:r>
                  <a:rPr lang="zh-TW" altLang="en-US" sz="1500" i="0" u="none" strike="noStrike" dirty="0">
                    <a:solidFill>
                      <a:srgbClr val="000000"/>
                    </a:solidFill>
                    <a:effectLst/>
                    <a:latin typeface="+mn-ea"/>
                    <a:ea typeface="+mn-ea"/>
                  </a:rPr>
                  <a:t>兆</a:t>
                </a:r>
                <a:r>
                  <a:rPr lang="en-US" altLang="ja-JP" sz="1600" dirty="0">
                    <a:solidFill>
                      <a:srgbClr val="000000"/>
                    </a:solidFill>
                    <a:latin typeface="+mn-ea"/>
                  </a:rPr>
                  <a:t>505</a:t>
                </a:r>
                <a:r>
                  <a:rPr lang="zh-TW" altLang="en-US" sz="1500" i="0" u="none" strike="noStrike" dirty="0">
                    <a:solidFill>
                      <a:srgbClr val="000000"/>
                    </a:solidFill>
                    <a:effectLst/>
                    <a:latin typeface="+mn-ea"/>
                    <a:ea typeface="+mn-ea"/>
                  </a:rPr>
                  <a:t>億円</a:t>
                </a:r>
                <a:endParaRPr lang="zh-TW" altLang="en-US" sz="1500" dirty="0">
                  <a:effectLst/>
                  <a:latin typeface="+mn-ea"/>
                  <a:ea typeface="+mn-ea"/>
                </a:endParaRPr>
              </a:p>
            </p:txBody>
          </p:sp>
        </p:grpSp>
        <p:sp>
          <p:nvSpPr>
            <p:cNvPr id="47" name="テキスト ボックス 46">
              <a:extLst>
                <a:ext uri="{FF2B5EF4-FFF2-40B4-BE49-F238E27FC236}">
                  <a16:creationId xmlns:a16="http://schemas.microsoft.com/office/drawing/2014/main" id="{B8B4961A-7DDB-4A48-9F23-ECBB2A6C65A7}"/>
                </a:ext>
              </a:extLst>
            </p:cNvPr>
            <p:cNvSpPr txBox="1">
              <a:spLocks/>
            </p:cNvSpPr>
            <p:nvPr/>
          </p:nvSpPr>
          <p:spPr>
            <a:xfrm>
              <a:off x="1541453" y="3552446"/>
              <a:ext cx="782586" cy="523220"/>
            </a:xfrm>
            <a:prstGeom prst="rect">
              <a:avLst/>
            </a:prstGeom>
            <a:noFill/>
          </p:spPr>
          <p:txBody>
            <a:bodyPr wrap="none" rtlCol="0">
              <a:spAutoFit/>
            </a:bodyPr>
            <a:lstStyle/>
            <a:p>
              <a:pPr algn="ctr"/>
              <a:r>
                <a:rPr lang="ja-JP" altLang="en-US" sz="1400" b="0" i="0" u="none" strike="noStrike" dirty="0">
                  <a:solidFill>
                    <a:srgbClr val="000000"/>
                  </a:solidFill>
                  <a:effectLst/>
                  <a:latin typeface="+mn-ea"/>
                  <a:ea typeface="+mn-ea"/>
                </a:rPr>
                <a:t>公債費 </a:t>
              </a:r>
              <a:endParaRPr lang="en-US" altLang="ja-JP" sz="1400" b="0" i="0" u="none" strike="noStrike" dirty="0">
                <a:solidFill>
                  <a:srgbClr val="000000"/>
                </a:solidFill>
                <a:effectLst/>
                <a:latin typeface="+mn-ea"/>
                <a:ea typeface="+mn-ea"/>
              </a:endParaRPr>
            </a:p>
            <a:p>
              <a:pPr algn="ctr"/>
              <a:r>
                <a:rPr lang="en-US" altLang="ja-JP" sz="1400" b="0" i="0" u="none" strike="noStrike" dirty="0">
                  <a:solidFill>
                    <a:srgbClr val="000000"/>
                  </a:solidFill>
                  <a:effectLst/>
                  <a:latin typeface="+mn-ea"/>
                  <a:ea typeface="+mn-ea"/>
                </a:rPr>
                <a:t>20.7%</a:t>
              </a:r>
            </a:p>
          </p:txBody>
        </p:sp>
        <p:sp>
          <p:nvSpPr>
            <p:cNvPr id="48" name="テキスト ボックス 47">
              <a:extLst>
                <a:ext uri="{FF2B5EF4-FFF2-40B4-BE49-F238E27FC236}">
                  <a16:creationId xmlns:a16="http://schemas.microsoft.com/office/drawing/2014/main" id="{F7D482B6-B17E-47E3-97BB-E824388B3304}"/>
                </a:ext>
              </a:extLst>
            </p:cNvPr>
            <p:cNvSpPr txBox="1">
              <a:spLocks/>
            </p:cNvSpPr>
            <p:nvPr/>
          </p:nvSpPr>
          <p:spPr>
            <a:xfrm>
              <a:off x="2285863" y="5990193"/>
              <a:ext cx="954107" cy="677108"/>
            </a:xfrm>
            <a:prstGeom prst="rect">
              <a:avLst/>
            </a:prstGeom>
            <a:noFill/>
          </p:spPr>
          <p:txBody>
            <a:bodyPr wrap="none" rtlCol="0">
              <a:spAutoFit/>
            </a:bodyPr>
            <a:lstStyle/>
            <a:p>
              <a:pPr algn="ctr"/>
              <a:r>
                <a:rPr lang="ja-JP" altLang="en-US" sz="1200" b="0" i="0" u="none" strike="noStrike" dirty="0">
                  <a:solidFill>
                    <a:srgbClr val="000000"/>
                  </a:solidFill>
                  <a:effectLst/>
                  <a:latin typeface="+mn-ea"/>
                  <a:ea typeface="+mn-ea"/>
                </a:rPr>
                <a:t>農政費</a:t>
              </a:r>
              <a:endParaRPr lang="en-US" altLang="ja-JP" sz="1200" b="0" i="0" u="none" strike="noStrike" dirty="0">
                <a:solidFill>
                  <a:srgbClr val="000000"/>
                </a:solidFill>
                <a:effectLst/>
                <a:latin typeface="+mn-ea"/>
                <a:ea typeface="+mn-ea"/>
              </a:endParaRPr>
            </a:p>
            <a:p>
              <a:pPr algn="ctr"/>
              <a:r>
                <a:rPr lang="ja-JP" altLang="en-US" sz="1200" dirty="0">
                  <a:solidFill>
                    <a:srgbClr val="000000"/>
                  </a:solidFill>
                  <a:latin typeface="+mn-ea"/>
                </a:rPr>
                <a:t>水産林務費</a:t>
              </a:r>
              <a:endParaRPr lang="en-US" altLang="ja-JP" sz="1200" dirty="0">
                <a:solidFill>
                  <a:srgbClr val="000000"/>
                </a:solidFill>
                <a:latin typeface="+mn-ea"/>
              </a:endParaRPr>
            </a:p>
            <a:p>
              <a:pPr algn="ctr"/>
              <a:r>
                <a:rPr lang="en-US" altLang="ja-JP" sz="1400" b="0" i="0" u="none" strike="noStrike" dirty="0">
                  <a:solidFill>
                    <a:srgbClr val="000000"/>
                  </a:solidFill>
                  <a:effectLst/>
                  <a:latin typeface="+mn-ea"/>
                  <a:ea typeface="+mn-ea"/>
                </a:rPr>
                <a:t>6.6%</a:t>
              </a:r>
            </a:p>
          </p:txBody>
        </p:sp>
        <p:sp>
          <p:nvSpPr>
            <p:cNvPr id="49" name="テキスト ボックス 48">
              <a:extLst>
                <a:ext uri="{FF2B5EF4-FFF2-40B4-BE49-F238E27FC236}">
                  <a16:creationId xmlns:a16="http://schemas.microsoft.com/office/drawing/2014/main" id="{FAE6B692-94F6-450B-A45F-F569A502D76C}"/>
                </a:ext>
              </a:extLst>
            </p:cNvPr>
            <p:cNvSpPr txBox="1">
              <a:spLocks/>
            </p:cNvSpPr>
            <p:nvPr/>
          </p:nvSpPr>
          <p:spPr>
            <a:xfrm>
              <a:off x="1386816" y="5241985"/>
              <a:ext cx="723275" cy="523220"/>
            </a:xfrm>
            <a:prstGeom prst="rect">
              <a:avLst/>
            </a:prstGeom>
            <a:noFill/>
          </p:spPr>
          <p:txBody>
            <a:bodyPr wrap="none" rtlCol="0">
              <a:spAutoFit/>
            </a:bodyPr>
            <a:lstStyle/>
            <a:p>
              <a:pPr algn="ctr"/>
              <a:r>
                <a:rPr lang="ja-JP" altLang="en-US" sz="1400" b="0" i="0" u="none" strike="noStrike" dirty="0">
                  <a:solidFill>
                    <a:srgbClr val="000000"/>
                  </a:solidFill>
                  <a:effectLst/>
                  <a:latin typeface="+mn-ea"/>
                  <a:ea typeface="+mn-ea"/>
                </a:rPr>
                <a:t>その他</a:t>
              </a:r>
              <a:endParaRPr lang="en-US" altLang="ja-JP" sz="1400" b="0" i="0" u="none" strike="noStrike" dirty="0">
                <a:solidFill>
                  <a:srgbClr val="000000"/>
                </a:solidFill>
                <a:effectLst/>
                <a:latin typeface="+mn-ea"/>
                <a:ea typeface="+mn-ea"/>
              </a:endParaRPr>
            </a:p>
            <a:p>
              <a:pPr algn="ctr"/>
              <a:r>
                <a:rPr lang="en-US" altLang="ja-JP" sz="1400" b="0" i="0" u="none" strike="noStrike" dirty="0">
                  <a:solidFill>
                    <a:srgbClr val="000000"/>
                  </a:solidFill>
                  <a:effectLst/>
                  <a:latin typeface="+mn-ea"/>
                  <a:ea typeface="+mn-ea"/>
                </a:rPr>
                <a:t>25.3%</a:t>
              </a:r>
              <a:endParaRPr kumimoji="1" lang="ja-JP" altLang="en-US" sz="1800" dirty="0">
                <a:latin typeface="+mn-ea"/>
                <a:ea typeface="+mn-ea"/>
              </a:endParaRPr>
            </a:p>
          </p:txBody>
        </p:sp>
        <p:sp>
          <p:nvSpPr>
            <p:cNvPr id="50" name="テキスト ボックス 49">
              <a:extLst>
                <a:ext uri="{FF2B5EF4-FFF2-40B4-BE49-F238E27FC236}">
                  <a16:creationId xmlns:a16="http://schemas.microsoft.com/office/drawing/2014/main" id="{F0297C35-E9E1-49A5-9A58-E6567C457D6A}"/>
                </a:ext>
              </a:extLst>
            </p:cNvPr>
            <p:cNvSpPr txBox="1">
              <a:spLocks/>
            </p:cNvSpPr>
            <p:nvPr/>
          </p:nvSpPr>
          <p:spPr>
            <a:xfrm>
              <a:off x="2955810" y="3247822"/>
              <a:ext cx="954107" cy="677108"/>
            </a:xfrm>
            <a:prstGeom prst="rect">
              <a:avLst/>
            </a:prstGeom>
            <a:noFill/>
          </p:spPr>
          <p:txBody>
            <a:bodyPr wrap="none" rtlCol="0">
              <a:spAutoFit/>
            </a:bodyPr>
            <a:lstStyle/>
            <a:p>
              <a:pPr algn="ctr"/>
              <a:r>
                <a:rPr lang="ja-JP" altLang="en-US" sz="1200" b="0" i="0" u="none" strike="noStrike" dirty="0">
                  <a:solidFill>
                    <a:srgbClr val="000000"/>
                  </a:solidFill>
                  <a:effectLst/>
                  <a:latin typeface="+mn-ea"/>
                  <a:ea typeface="+mn-ea"/>
                </a:rPr>
                <a:t>保健福祉費</a:t>
              </a:r>
              <a:endParaRPr lang="en-US" altLang="ja-JP" sz="1200" b="0" i="0" u="none" strike="noStrike" dirty="0">
                <a:solidFill>
                  <a:srgbClr val="000000"/>
                </a:solidFill>
                <a:effectLst/>
                <a:latin typeface="+mn-ea"/>
                <a:ea typeface="+mn-ea"/>
              </a:endParaRPr>
            </a:p>
            <a:p>
              <a:pPr algn="ctr"/>
              <a:r>
                <a:rPr lang="ja-JP" altLang="en-US" sz="1200" dirty="0">
                  <a:solidFill>
                    <a:srgbClr val="000000"/>
                  </a:solidFill>
                  <a:latin typeface="+mn-ea"/>
                </a:rPr>
                <a:t>環境生活費</a:t>
              </a:r>
              <a:endParaRPr lang="en-US" altLang="ja-JP" sz="1200" dirty="0">
                <a:solidFill>
                  <a:srgbClr val="000000"/>
                </a:solidFill>
                <a:latin typeface="+mn-ea"/>
              </a:endParaRPr>
            </a:p>
            <a:p>
              <a:pPr algn="ctr"/>
              <a:r>
                <a:rPr lang="en-US" altLang="ja-JP" sz="1400" b="0" i="0" u="none" strike="noStrike" dirty="0">
                  <a:solidFill>
                    <a:srgbClr val="000000"/>
                  </a:solidFill>
                  <a:effectLst/>
                  <a:latin typeface="+mn-ea"/>
                  <a:ea typeface="+mn-ea"/>
                </a:rPr>
                <a:t>15.5%</a:t>
              </a:r>
            </a:p>
          </p:txBody>
        </p:sp>
        <p:sp>
          <p:nvSpPr>
            <p:cNvPr id="51" name="テキスト ボックス 50">
              <a:extLst>
                <a:ext uri="{FF2B5EF4-FFF2-40B4-BE49-F238E27FC236}">
                  <a16:creationId xmlns:a16="http://schemas.microsoft.com/office/drawing/2014/main" id="{F9DB633B-5132-44F6-8551-67EC02546BF7}"/>
                </a:ext>
              </a:extLst>
            </p:cNvPr>
            <p:cNvSpPr txBox="1">
              <a:spLocks/>
            </p:cNvSpPr>
            <p:nvPr/>
          </p:nvSpPr>
          <p:spPr>
            <a:xfrm>
              <a:off x="3701643" y="4252679"/>
              <a:ext cx="646331" cy="492443"/>
            </a:xfrm>
            <a:prstGeom prst="rect">
              <a:avLst/>
            </a:prstGeom>
            <a:noFill/>
          </p:spPr>
          <p:txBody>
            <a:bodyPr wrap="none" rtlCol="0">
              <a:spAutoFit/>
            </a:bodyPr>
            <a:lstStyle/>
            <a:p>
              <a:pPr algn="ctr"/>
              <a:r>
                <a:rPr lang="ja-JP" altLang="en-US" sz="1200" b="0" i="0" u="none" strike="noStrike" dirty="0">
                  <a:solidFill>
                    <a:srgbClr val="000000"/>
                  </a:solidFill>
                  <a:effectLst/>
                  <a:latin typeface="+mn-ea"/>
                  <a:ea typeface="+mn-ea"/>
                </a:rPr>
                <a:t>教育費</a:t>
              </a:r>
              <a:endParaRPr lang="en-US" altLang="ja-JP" sz="1200" b="0" i="0" u="none" strike="noStrike" dirty="0">
                <a:solidFill>
                  <a:srgbClr val="000000"/>
                </a:solidFill>
                <a:effectLst/>
                <a:latin typeface="+mn-ea"/>
                <a:ea typeface="+mn-ea"/>
              </a:endParaRPr>
            </a:p>
            <a:p>
              <a:pPr algn="ctr"/>
              <a:r>
                <a:rPr lang="en-US" altLang="ja-JP" sz="1400" b="0" i="0" u="none" strike="noStrike" dirty="0">
                  <a:solidFill>
                    <a:srgbClr val="000000"/>
                  </a:solidFill>
                  <a:effectLst/>
                  <a:latin typeface="+mn-ea"/>
                  <a:ea typeface="+mn-ea"/>
                </a:rPr>
                <a:t>13.1%</a:t>
              </a:r>
            </a:p>
          </p:txBody>
        </p:sp>
        <p:sp>
          <p:nvSpPr>
            <p:cNvPr id="52" name="テキスト ボックス 51">
              <a:extLst>
                <a:ext uri="{FF2B5EF4-FFF2-40B4-BE49-F238E27FC236}">
                  <a16:creationId xmlns:a16="http://schemas.microsoft.com/office/drawing/2014/main" id="{29DB8367-E809-4FCF-8C55-1B9A0222CC86}"/>
                </a:ext>
              </a:extLst>
            </p:cNvPr>
            <p:cNvSpPr txBox="1">
              <a:spLocks/>
            </p:cNvSpPr>
            <p:nvPr/>
          </p:nvSpPr>
          <p:spPr>
            <a:xfrm>
              <a:off x="3626220" y="5155109"/>
              <a:ext cx="646331" cy="492443"/>
            </a:xfrm>
            <a:prstGeom prst="rect">
              <a:avLst/>
            </a:prstGeom>
            <a:noFill/>
          </p:spPr>
          <p:txBody>
            <a:bodyPr wrap="none" rtlCol="0">
              <a:spAutoFit/>
            </a:bodyPr>
            <a:lstStyle/>
            <a:p>
              <a:pPr algn="ctr"/>
              <a:r>
                <a:rPr lang="ja-JP" altLang="en-US" sz="1200" dirty="0">
                  <a:solidFill>
                    <a:srgbClr val="000000"/>
                  </a:solidFill>
                  <a:latin typeface="+mn-ea"/>
                </a:rPr>
                <a:t>経済</a:t>
              </a:r>
              <a:r>
                <a:rPr lang="ja-JP" altLang="en-US" sz="1200" b="0" i="0" u="none" strike="noStrike" dirty="0">
                  <a:solidFill>
                    <a:srgbClr val="000000"/>
                  </a:solidFill>
                  <a:effectLst/>
                  <a:latin typeface="+mn-ea"/>
                  <a:ea typeface="+mn-ea"/>
                </a:rPr>
                <a:t>費</a:t>
              </a:r>
              <a:endParaRPr lang="en-US" altLang="ja-JP" sz="1200" b="0" i="0" u="none" strike="noStrike" dirty="0">
                <a:solidFill>
                  <a:srgbClr val="000000"/>
                </a:solidFill>
                <a:effectLst/>
                <a:latin typeface="+mn-ea"/>
                <a:ea typeface="+mn-ea"/>
              </a:endParaRPr>
            </a:p>
            <a:p>
              <a:pPr algn="ctr"/>
              <a:r>
                <a:rPr lang="en-US" altLang="ja-JP" sz="1400" b="0" i="0" u="none" strike="noStrike" dirty="0">
                  <a:solidFill>
                    <a:srgbClr val="000000"/>
                  </a:solidFill>
                  <a:effectLst/>
                  <a:latin typeface="+mn-ea"/>
                  <a:ea typeface="+mn-ea"/>
                </a:rPr>
                <a:t>11.4%</a:t>
              </a:r>
            </a:p>
          </p:txBody>
        </p:sp>
        <p:sp>
          <p:nvSpPr>
            <p:cNvPr id="53" name="テキスト ボックス 52">
              <a:extLst>
                <a:ext uri="{FF2B5EF4-FFF2-40B4-BE49-F238E27FC236}">
                  <a16:creationId xmlns:a16="http://schemas.microsoft.com/office/drawing/2014/main" id="{31975505-1FC8-481D-A6EB-D836139B2A76}"/>
                </a:ext>
              </a:extLst>
            </p:cNvPr>
            <p:cNvSpPr txBox="1">
              <a:spLocks/>
            </p:cNvSpPr>
            <p:nvPr/>
          </p:nvSpPr>
          <p:spPr>
            <a:xfrm>
              <a:off x="2973362" y="5647045"/>
              <a:ext cx="646331" cy="492443"/>
            </a:xfrm>
            <a:prstGeom prst="rect">
              <a:avLst/>
            </a:prstGeom>
            <a:noFill/>
          </p:spPr>
          <p:txBody>
            <a:bodyPr wrap="none" rtlCol="0">
              <a:spAutoFit/>
            </a:bodyPr>
            <a:lstStyle/>
            <a:p>
              <a:pPr algn="ctr"/>
              <a:r>
                <a:rPr lang="ja-JP" altLang="en-US" sz="1200" b="0" i="0" u="none" strike="noStrike" dirty="0">
                  <a:solidFill>
                    <a:srgbClr val="000000"/>
                  </a:solidFill>
                  <a:effectLst/>
                  <a:latin typeface="+mn-ea"/>
                  <a:ea typeface="+mn-ea"/>
                </a:rPr>
                <a:t>建設費</a:t>
              </a:r>
              <a:endParaRPr lang="en-US" altLang="ja-JP" sz="1200" b="0" i="0" u="none" strike="noStrike" dirty="0">
                <a:solidFill>
                  <a:srgbClr val="000000"/>
                </a:solidFill>
                <a:effectLst/>
                <a:latin typeface="+mn-ea"/>
                <a:ea typeface="+mn-ea"/>
              </a:endParaRPr>
            </a:p>
            <a:p>
              <a:pPr algn="ctr"/>
              <a:r>
                <a:rPr lang="en-US" altLang="ja-JP" sz="1400" b="0" i="0" u="none" strike="noStrike" dirty="0">
                  <a:solidFill>
                    <a:srgbClr val="000000"/>
                  </a:solidFill>
                  <a:effectLst/>
                  <a:latin typeface="+mn-ea"/>
                  <a:ea typeface="+mn-ea"/>
                </a:rPr>
                <a:t>7.4%</a:t>
              </a:r>
            </a:p>
          </p:txBody>
        </p:sp>
      </p:grpSp>
      <p:grpSp>
        <p:nvGrpSpPr>
          <p:cNvPr id="56" name="グループ化 55">
            <a:extLst>
              <a:ext uri="{FF2B5EF4-FFF2-40B4-BE49-F238E27FC236}">
                <a16:creationId xmlns:a16="http://schemas.microsoft.com/office/drawing/2014/main" id="{AE87AA85-5BCE-4D02-A013-0ED1BE0C6313}"/>
              </a:ext>
            </a:extLst>
          </p:cNvPr>
          <p:cNvGrpSpPr/>
          <p:nvPr/>
        </p:nvGrpSpPr>
        <p:grpSpPr>
          <a:xfrm>
            <a:off x="4942448" y="2643575"/>
            <a:ext cx="3643384" cy="3869531"/>
            <a:chOff x="4860706" y="3173726"/>
            <a:chExt cx="3407299" cy="2761655"/>
          </a:xfrm>
        </p:grpSpPr>
        <p:grpSp>
          <p:nvGrpSpPr>
            <p:cNvPr id="57" name="グループ化 56">
              <a:extLst>
                <a:ext uri="{FF2B5EF4-FFF2-40B4-BE49-F238E27FC236}">
                  <a16:creationId xmlns:a16="http://schemas.microsoft.com/office/drawing/2014/main" id="{628B2AA2-9585-407D-A1A5-C5E3F594384F}"/>
                </a:ext>
              </a:extLst>
            </p:cNvPr>
            <p:cNvGrpSpPr/>
            <p:nvPr/>
          </p:nvGrpSpPr>
          <p:grpSpPr>
            <a:xfrm>
              <a:off x="5360145" y="3173726"/>
              <a:ext cx="2907860" cy="2674985"/>
              <a:chOff x="5420305" y="3171484"/>
              <a:chExt cx="2907860" cy="2674985"/>
            </a:xfrm>
          </p:grpSpPr>
          <p:grpSp>
            <p:nvGrpSpPr>
              <p:cNvPr id="59" name="グループ化 58">
                <a:extLst>
                  <a:ext uri="{FF2B5EF4-FFF2-40B4-BE49-F238E27FC236}">
                    <a16:creationId xmlns:a16="http://schemas.microsoft.com/office/drawing/2014/main" id="{BCF7BEDB-FE52-415D-836A-14CBAE066CE1}"/>
                  </a:ext>
                </a:extLst>
              </p:cNvPr>
              <p:cNvGrpSpPr/>
              <p:nvPr/>
            </p:nvGrpSpPr>
            <p:grpSpPr>
              <a:xfrm>
                <a:off x="5420305" y="4780123"/>
                <a:ext cx="2824600" cy="323165"/>
                <a:chOff x="5428482" y="4775779"/>
                <a:chExt cx="2824600" cy="323165"/>
              </a:xfrm>
            </p:grpSpPr>
            <p:sp>
              <p:nvSpPr>
                <p:cNvPr id="84" name="Rectangle 78">
                  <a:extLst>
                    <a:ext uri="{FF2B5EF4-FFF2-40B4-BE49-F238E27FC236}">
                      <a16:creationId xmlns:a16="http://schemas.microsoft.com/office/drawing/2014/main" id="{E851D8F1-6CF1-44A2-8D6F-8C0C55683454}"/>
                    </a:ext>
                  </a:extLst>
                </p:cNvPr>
                <p:cNvSpPr>
                  <a:spLocks noChangeArrowheads="1"/>
                </p:cNvSpPr>
                <p:nvPr/>
              </p:nvSpPr>
              <p:spPr bwMode="auto">
                <a:xfrm>
                  <a:off x="6077192" y="4775779"/>
                  <a:ext cx="673261" cy="323165"/>
                </a:xfrm>
                <a:prstGeom prst="rect">
                  <a:avLst/>
                </a:prstGeom>
                <a:noFill/>
                <a:ln w="9525">
                  <a:noFill/>
                  <a:miter lim="800000"/>
                  <a:headEnd/>
                  <a:tailEnd/>
                </a:ln>
              </p:spPr>
              <p:txBody>
                <a:bodyPr wrap="none" lIns="0" tIns="0" rIns="0" bIns="0">
                  <a:spAutoFit/>
                </a:bodyPr>
                <a:lstStyle/>
                <a:p>
                  <a:pPr eaLnBrk="1" hangingPunct="1">
                    <a:defRPr/>
                  </a:pPr>
                  <a:r>
                    <a:rPr lang="ja-JP" altLang="en-US" sz="1050" dirty="0">
                      <a:solidFill>
                        <a:srgbClr val="000000"/>
                      </a:solidFill>
                      <a:latin typeface="+mn-ea"/>
                      <a:cs typeface="メイリオ" panose="020B0604030504040204" pitchFamily="50" charset="-128"/>
                    </a:rPr>
                    <a:t>農政</a:t>
                  </a:r>
                  <a:r>
                    <a:rPr lang="ja-JP" altLang="en-US" sz="1050" dirty="0">
                      <a:solidFill>
                        <a:srgbClr val="000000"/>
                      </a:solidFill>
                      <a:latin typeface="+mn-ea"/>
                      <a:ea typeface="+mn-ea"/>
                      <a:cs typeface="メイリオ" panose="020B0604030504040204" pitchFamily="50" charset="-128"/>
                    </a:rPr>
                    <a:t>費</a:t>
                  </a:r>
                  <a:endParaRPr lang="en-US" altLang="ja-JP" sz="1050" dirty="0">
                    <a:solidFill>
                      <a:srgbClr val="000000"/>
                    </a:solidFill>
                    <a:latin typeface="+mn-ea"/>
                    <a:ea typeface="+mn-ea"/>
                    <a:cs typeface="メイリオ" panose="020B0604030504040204" pitchFamily="50" charset="-128"/>
                  </a:endParaRPr>
                </a:p>
                <a:p>
                  <a:pPr eaLnBrk="1" hangingPunct="1">
                    <a:defRPr/>
                  </a:pPr>
                  <a:r>
                    <a:rPr lang="ja-JP" altLang="en-US" sz="1050" dirty="0">
                      <a:solidFill>
                        <a:srgbClr val="000000"/>
                      </a:solidFill>
                      <a:latin typeface="+mn-ea"/>
                      <a:cs typeface="メイリオ" panose="020B0604030504040204" pitchFamily="50" charset="-128"/>
                    </a:rPr>
                    <a:t>水産林務費</a:t>
                  </a:r>
                  <a:endParaRPr lang="ja-JP" altLang="en-US" sz="1050" dirty="0">
                    <a:solidFill>
                      <a:srgbClr val="000000"/>
                    </a:solidFill>
                    <a:latin typeface="+mn-ea"/>
                    <a:ea typeface="+mn-ea"/>
                    <a:cs typeface="メイリオ" panose="020B0604030504040204" pitchFamily="50" charset="-128"/>
                  </a:endParaRPr>
                </a:p>
              </p:txBody>
            </p:sp>
            <p:sp>
              <p:nvSpPr>
                <p:cNvPr id="85" name="Rectangle 87">
                  <a:extLst>
                    <a:ext uri="{FF2B5EF4-FFF2-40B4-BE49-F238E27FC236}">
                      <a16:creationId xmlns:a16="http://schemas.microsoft.com/office/drawing/2014/main" id="{93CA9B47-1DD8-44F5-9692-15ADB540CC76}"/>
                    </a:ext>
                  </a:extLst>
                </p:cNvPr>
                <p:cNvSpPr>
                  <a:spLocks noChangeArrowheads="1"/>
                </p:cNvSpPr>
                <p:nvPr/>
              </p:nvSpPr>
              <p:spPr bwMode="auto">
                <a:xfrm>
                  <a:off x="5428482" y="4811877"/>
                  <a:ext cx="464098" cy="231027"/>
                </a:xfrm>
                <a:prstGeom prst="rect">
                  <a:avLst/>
                </a:prstGeom>
                <a:solidFill>
                  <a:srgbClr val="A79CD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sp>
              <p:nvSpPr>
                <p:cNvPr id="86" name="Rectangle 78">
                  <a:extLst>
                    <a:ext uri="{FF2B5EF4-FFF2-40B4-BE49-F238E27FC236}">
                      <a16:creationId xmlns:a16="http://schemas.microsoft.com/office/drawing/2014/main" id="{97298CB4-9890-4CDB-AA6B-146CB86D9686}"/>
                    </a:ext>
                  </a:extLst>
                </p:cNvPr>
                <p:cNvSpPr>
                  <a:spLocks noChangeArrowheads="1"/>
                </p:cNvSpPr>
                <p:nvPr/>
              </p:nvSpPr>
              <p:spPr bwMode="auto">
                <a:xfrm>
                  <a:off x="7440702" y="4833816"/>
                  <a:ext cx="812380" cy="153761"/>
                </a:xfrm>
                <a:prstGeom prst="rect">
                  <a:avLst/>
                </a:prstGeom>
                <a:noFill/>
                <a:ln w="9525">
                  <a:noFill/>
                  <a:miter lim="800000"/>
                  <a:headEnd/>
                  <a:tailEnd/>
                </a:ln>
              </p:spPr>
              <p:txBody>
                <a:bodyPr wrap="square" lIns="0" tIns="0" rIns="0" bIns="0">
                  <a:spAutoFit/>
                </a:bodyPr>
                <a:lstStyle/>
                <a:p>
                  <a:pPr algn="r" eaLnBrk="1" hangingPunct="1">
                    <a:defRPr/>
                  </a:pPr>
                  <a:r>
                    <a:rPr lang="en-US" altLang="ja-JP" sz="1400" dirty="0">
                      <a:solidFill>
                        <a:srgbClr val="000000"/>
                      </a:solidFill>
                      <a:latin typeface="+mn-ea"/>
                    </a:rPr>
                    <a:t>2</a:t>
                  </a:r>
                  <a:r>
                    <a:rPr lang="en-US" altLang="ja-JP" sz="1400" i="0" u="none" strike="noStrike" dirty="0">
                      <a:solidFill>
                        <a:srgbClr val="000000"/>
                      </a:solidFill>
                      <a:effectLst/>
                      <a:latin typeface="+mn-ea"/>
                      <a:ea typeface="+mn-ea"/>
                    </a:rPr>
                    <a:t>,013</a:t>
                  </a:r>
                  <a:r>
                    <a:rPr lang="ja-JP" altLang="en-US" sz="1400" dirty="0">
                      <a:solidFill>
                        <a:srgbClr val="000000"/>
                      </a:solidFill>
                      <a:latin typeface="+mn-ea"/>
                      <a:ea typeface="+mn-ea"/>
                      <a:cs typeface="メイリオ" panose="020B0604030504040204" pitchFamily="50" charset="-128"/>
                    </a:rPr>
                    <a:t>億円 </a:t>
                  </a:r>
                </a:p>
              </p:txBody>
            </p:sp>
          </p:grpSp>
          <p:grpSp>
            <p:nvGrpSpPr>
              <p:cNvPr id="60" name="グループ化 59">
                <a:extLst>
                  <a:ext uri="{FF2B5EF4-FFF2-40B4-BE49-F238E27FC236}">
                    <a16:creationId xmlns:a16="http://schemas.microsoft.com/office/drawing/2014/main" id="{214347F5-683E-49BF-A2B2-8DDCF8F54805}"/>
                  </a:ext>
                </a:extLst>
              </p:cNvPr>
              <p:cNvGrpSpPr/>
              <p:nvPr/>
            </p:nvGrpSpPr>
            <p:grpSpPr>
              <a:xfrm>
                <a:off x="5420305" y="4405580"/>
                <a:ext cx="2847202" cy="243079"/>
                <a:chOff x="5422350" y="4395017"/>
                <a:chExt cx="2847202" cy="243079"/>
              </a:xfrm>
            </p:grpSpPr>
            <p:sp>
              <p:nvSpPr>
                <p:cNvPr id="81" name="Rectangle 53">
                  <a:extLst>
                    <a:ext uri="{FF2B5EF4-FFF2-40B4-BE49-F238E27FC236}">
                      <a16:creationId xmlns:a16="http://schemas.microsoft.com/office/drawing/2014/main" id="{7811DACF-9FFF-4733-928A-BD98FAA6DF3C}"/>
                    </a:ext>
                  </a:extLst>
                </p:cNvPr>
                <p:cNvSpPr>
                  <a:spLocks noChangeArrowheads="1"/>
                </p:cNvSpPr>
                <p:nvPr/>
              </p:nvSpPr>
              <p:spPr bwMode="auto">
                <a:xfrm>
                  <a:off x="6067667" y="4407069"/>
                  <a:ext cx="538609" cy="215444"/>
                </a:xfrm>
                <a:prstGeom prst="rect">
                  <a:avLst/>
                </a:prstGeom>
                <a:noFill/>
                <a:ln w="9525">
                  <a:noFill/>
                  <a:miter lim="800000"/>
                  <a:headEnd/>
                  <a:tailEnd/>
                </a:ln>
              </p:spPr>
              <p:txBody>
                <a:bodyPr wrap="none" lIns="0" tIns="0" rIns="0" bIns="0">
                  <a:spAutoFit/>
                </a:bodyPr>
                <a:lstStyle/>
                <a:p>
                  <a:pPr eaLnBrk="1" hangingPunct="1">
                    <a:defRPr/>
                  </a:pPr>
                  <a:r>
                    <a:rPr lang="ja-JP" altLang="en-US" sz="1400" dirty="0">
                      <a:solidFill>
                        <a:srgbClr val="000000"/>
                      </a:solidFill>
                      <a:latin typeface="+mn-ea"/>
                      <a:cs typeface="メイリオ" panose="020B0604030504040204" pitchFamily="50" charset="-128"/>
                    </a:rPr>
                    <a:t>建設</a:t>
                  </a:r>
                  <a:r>
                    <a:rPr lang="ja-JP" altLang="en-US" sz="1400" dirty="0">
                      <a:solidFill>
                        <a:srgbClr val="000000"/>
                      </a:solidFill>
                      <a:latin typeface="+mn-ea"/>
                      <a:ea typeface="+mn-ea"/>
                      <a:cs typeface="メイリオ" panose="020B0604030504040204" pitchFamily="50" charset="-128"/>
                    </a:rPr>
                    <a:t>費</a:t>
                  </a:r>
                </a:p>
              </p:txBody>
            </p:sp>
            <p:sp>
              <p:nvSpPr>
                <p:cNvPr id="82" name="Rectangle 86">
                  <a:extLst>
                    <a:ext uri="{FF2B5EF4-FFF2-40B4-BE49-F238E27FC236}">
                      <a16:creationId xmlns:a16="http://schemas.microsoft.com/office/drawing/2014/main" id="{99EC09BC-9E95-49DF-9B21-053D0867AF6D}"/>
                    </a:ext>
                  </a:extLst>
                </p:cNvPr>
                <p:cNvSpPr>
                  <a:spLocks noChangeArrowheads="1"/>
                </p:cNvSpPr>
                <p:nvPr/>
              </p:nvSpPr>
              <p:spPr bwMode="auto">
                <a:xfrm>
                  <a:off x="5422350" y="4407069"/>
                  <a:ext cx="464097" cy="231027"/>
                </a:xfrm>
                <a:prstGeom prst="rect">
                  <a:avLst/>
                </a:prstGeom>
                <a:solidFill>
                  <a:srgbClr val="FF99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sp>
              <p:nvSpPr>
                <p:cNvPr id="83" name="Rectangle 53">
                  <a:extLst>
                    <a:ext uri="{FF2B5EF4-FFF2-40B4-BE49-F238E27FC236}">
                      <a16:creationId xmlns:a16="http://schemas.microsoft.com/office/drawing/2014/main" id="{82C29D90-F8ED-42D7-8769-5FFA2C66CF51}"/>
                    </a:ext>
                  </a:extLst>
                </p:cNvPr>
                <p:cNvSpPr>
                  <a:spLocks noChangeArrowheads="1"/>
                </p:cNvSpPr>
                <p:nvPr/>
              </p:nvSpPr>
              <p:spPr bwMode="auto">
                <a:xfrm>
                  <a:off x="7531980" y="4395017"/>
                  <a:ext cx="737572" cy="153761"/>
                </a:xfrm>
                <a:prstGeom prst="rect">
                  <a:avLst/>
                </a:prstGeom>
                <a:noFill/>
                <a:ln w="9525">
                  <a:noFill/>
                  <a:miter lim="800000"/>
                  <a:headEnd/>
                  <a:tailEnd/>
                </a:ln>
              </p:spPr>
              <p:txBody>
                <a:bodyPr wrap="none" lIns="0" tIns="0" rIns="0" bIns="0">
                  <a:spAutoFit/>
                </a:bodyPr>
                <a:lstStyle/>
                <a:p>
                  <a:pPr eaLnBrk="1" hangingPunct="1">
                    <a:defRPr/>
                  </a:pPr>
                  <a:r>
                    <a:rPr lang="en-US" altLang="ja-JP" sz="1400" i="0" u="none" strike="noStrike" dirty="0">
                      <a:solidFill>
                        <a:srgbClr val="000000"/>
                      </a:solidFill>
                      <a:effectLst/>
                      <a:latin typeface="+mn-ea"/>
                      <a:ea typeface="+mn-ea"/>
                    </a:rPr>
                    <a:t>2,242</a:t>
                  </a:r>
                  <a:r>
                    <a:rPr lang="ja-JP" altLang="en-US" sz="1400" dirty="0">
                      <a:solidFill>
                        <a:srgbClr val="000000"/>
                      </a:solidFill>
                      <a:latin typeface="+mn-ea"/>
                      <a:ea typeface="+mn-ea"/>
                      <a:cs typeface="メイリオ" panose="020B0604030504040204" pitchFamily="50" charset="-128"/>
                    </a:rPr>
                    <a:t>億円</a:t>
                  </a:r>
                </a:p>
              </p:txBody>
            </p:sp>
          </p:grpSp>
          <p:grpSp>
            <p:nvGrpSpPr>
              <p:cNvPr id="61" name="グループ化 60">
                <a:extLst>
                  <a:ext uri="{FF2B5EF4-FFF2-40B4-BE49-F238E27FC236}">
                    <a16:creationId xmlns:a16="http://schemas.microsoft.com/office/drawing/2014/main" id="{39C4C3A0-AF28-4BA6-B8B7-0FF160A51808}"/>
                  </a:ext>
                </a:extLst>
              </p:cNvPr>
              <p:cNvGrpSpPr/>
              <p:nvPr/>
            </p:nvGrpSpPr>
            <p:grpSpPr>
              <a:xfrm>
                <a:off x="5420305" y="4019043"/>
                <a:ext cx="2828312" cy="231027"/>
                <a:chOff x="5424394" y="4022706"/>
                <a:chExt cx="2828312" cy="231027"/>
              </a:xfrm>
            </p:grpSpPr>
            <p:sp>
              <p:nvSpPr>
                <p:cNvPr id="78" name="Rectangle 48">
                  <a:extLst>
                    <a:ext uri="{FF2B5EF4-FFF2-40B4-BE49-F238E27FC236}">
                      <a16:creationId xmlns:a16="http://schemas.microsoft.com/office/drawing/2014/main" id="{C57F6D74-6C3D-43BF-9F1C-93FD4C8CB2B6}"/>
                    </a:ext>
                  </a:extLst>
                </p:cNvPr>
                <p:cNvSpPr>
                  <a:spLocks noChangeArrowheads="1"/>
                </p:cNvSpPr>
                <p:nvPr/>
              </p:nvSpPr>
              <p:spPr bwMode="auto">
                <a:xfrm>
                  <a:off x="6067667" y="4022706"/>
                  <a:ext cx="538609" cy="215444"/>
                </a:xfrm>
                <a:prstGeom prst="rect">
                  <a:avLst/>
                </a:prstGeom>
                <a:noFill/>
                <a:ln w="9525">
                  <a:noFill/>
                  <a:miter lim="800000"/>
                  <a:headEnd/>
                  <a:tailEnd/>
                </a:ln>
              </p:spPr>
              <p:txBody>
                <a:bodyPr wrap="none" lIns="0" tIns="0" rIns="0" bIns="0">
                  <a:spAutoFit/>
                </a:bodyPr>
                <a:lstStyle/>
                <a:p>
                  <a:pPr eaLnBrk="1" hangingPunct="1">
                    <a:defRPr/>
                  </a:pPr>
                  <a:r>
                    <a:rPr lang="ja-JP" altLang="en-US" sz="1400" dirty="0">
                      <a:solidFill>
                        <a:srgbClr val="000000"/>
                      </a:solidFill>
                      <a:latin typeface="+mn-ea"/>
                      <a:ea typeface="+mn-ea"/>
                      <a:cs typeface="メイリオ" panose="020B0604030504040204" pitchFamily="50" charset="-128"/>
                    </a:rPr>
                    <a:t>経済費</a:t>
                  </a:r>
                </a:p>
              </p:txBody>
            </p:sp>
            <p:sp>
              <p:nvSpPr>
                <p:cNvPr id="79" name="Rectangle 85">
                  <a:extLst>
                    <a:ext uri="{FF2B5EF4-FFF2-40B4-BE49-F238E27FC236}">
                      <a16:creationId xmlns:a16="http://schemas.microsoft.com/office/drawing/2014/main" id="{4BE74FB5-4554-40E8-B6B8-76D9596F0CBB}"/>
                    </a:ext>
                  </a:extLst>
                </p:cNvPr>
                <p:cNvSpPr>
                  <a:spLocks noChangeArrowheads="1"/>
                </p:cNvSpPr>
                <p:nvPr/>
              </p:nvSpPr>
              <p:spPr bwMode="auto">
                <a:xfrm>
                  <a:off x="5424394" y="4022706"/>
                  <a:ext cx="464098" cy="231027"/>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sp>
              <p:nvSpPr>
                <p:cNvPr id="80" name="Rectangle 48">
                  <a:extLst>
                    <a:ext uri="{FF2B5EF4-FFF2-40B4-BE49-F238E27FC236}">
                      <a16:creationId xmlns:a16="http://schemas.microsoft.com/office/drawing/2014/main" id="{0101DA2E-897C-4949-9957-03A1E48A1E9A}"/>
                    </a:ext>
                  </a:extLst>
                </p:cNvPr>
                <p:cNvSpPr>
                  <a:spLocks noChangeArrowheads="1"/>
                </p:cNvSpPr>
                <p:nvPr/>
              </p:nvSpPr>
              <p:spPr bwMode="auto">
                <a:xfrm>
                  <a:off x="7441654" y="4053427"/>
                  <a:ext cx="811052" cy="153761"/>
                </a:xfrm>
                <a:prstGeom prst="rect">
                  <a:avLst/>
                </a:prstGeom>
                <a:noFill/>
                <a:ln w="9525">
                  <a:noFill/>
                  <a:miter lim="800000"/>
                  <a:headEnd/>
                  <a:tailEnd/>
                </a:ln>
              </p:spPr>
              <p:txBody>
                <a:bodyPr wrap="square" lIns="0" tIns="0" rIns="0" bIns="0">
                  <a:spAutoFit/>
                </a:bodyPr>
                <a:lstStyle/>
                <a:p>
                  <a:pPr algn="r" eaLnBrk="1" hangingPunct="1">
                    <a:defRPr/>
                  </a:pPr>
                  <a:r>
                    <a:rPr lang="en-US" altLang="ja-JP" sz="1400" i="0" u="none" strike="noStrike" dirty="0">
                      <a:solidFill>
                        <a:srgbClr val="000000"/>
                      </a:solidFill>
                      <a:effectLst/>
                      <a:latin typeface="+mn-ea"/>
                      <a:ea typeface="+mn-ea"/>
                    </a:rPr>
                    <a:t>3,485</a:t>
                  </a:r>
                  <a:r>
                    <a:rPr lang="ja-JP" altLang="en-US" sz="1400" dirty="0">
                      <a:solidFill>
                        <a:srgbClr val="000000"/>
                      </a:solidFill>
                      <a:latin typeface="+mn-ea"/>
                      <a:ea typeface="+mn-ea"/>
                      <a:cs typeface="メイリオ" panose="020B0604030504040204" pitchFamily="50" charset="-128"/>
                    </a:rPr>
                    <a:t>億円</a:t>
                  </a:r>
                </a:p>
              </p:txBody>
            </p:sp>
          </p:grpSp>
          <p:grpSp>
            <p:nvGrpSpPr>
              <p:cNvPr id="62" name="グループ化 61">
                <a:extLst>
                  <a:ext uri="{FF2B5EF4-FFF2-40B4-BE49-F238E27FC236}">
                    <a16:creationId xmlns:a16="http://schemas.microsoft.com/office/drawing/2014/main" id="{76303054-D85C-4F18-95D1-6A32DE675B57}"/>
                  </a:ext>
                </a:extLst>
              </p:cNvPr>
              <p:cNvGrpSpPr/>
              <p:nvPr/>
            </p:nvGrpSpPr>
            <p:grpSpPr>
              <a:xfrm>
                <a:off x="5420305" y="3171484"/>
                <a:ext cx="2907860" cy="323165"/>
                <a:chOff x="5428481" y="3171484"/>
                <a:chExt cx="2907860" cy="323165"/>
              </a:xfrm>
            </p:grpSpPr>
            <p:sp>
              <p:nvSpPr>
                <p:cNvPr id="75" name="Rectangle 43">
                  <a:extLst>
                    <a:ext uri="{FF2B5EF4-FFF2-40B4-BE49-F238E27FC236}">
                      <a16:creationId xmlns:a16="http://schemas.microsoft.com/office/drawing/2014/main" id="{2E22AB2A-CBA7-49BC-853B-5D18FB8FC8F5}"/>
                    </a:ext>
                  </a:extLst>
                </p:cNvPr>
                <p:cNvSpPr>
                  <a:spLocks noChangeArrowheads="1"/>
                </p:cNvSpPr>
                <p:nvPr/>
              </p:nvSpPr>
              <p:spPr bwMode="auto">
                <a:xfrm>
                  <a:off x="6058142" y="3171484"/>
                  <a:ext cx="897682" cy="323165"/>
                </a:xfrm>
                <a:prstGeom prst="rect">
                  <a:avLst/>
                </a:prstGeom>
                <a:noFill/>
                <a:ln w="9525">
                  <a:noFill/>
                  <a:miter lim="800000"/>
                  <a:headEnd/>
                  <a:tailEnd/>
                </a:ln>
              </p:spPr>
              <p:txBody>
                <a:bodyPr wrap="square" lIns="0" tIns="0" rIns="0" bIns="0">
                  <a:spAutoFit/>
                </a:bodyPr>
                <a:lstStyle/>
                <a:p>
                  <a:pPr eaLnBrk="1" hangingPunct="1">
                    <a:defRPr/>
                  </a:pPr>
                  <a:r>
                    <a:rPr lang="ja-JP" altLang="en-US" sz="1050" dirty="0">
                      <a:solidFill>
                        <a:srgbClr val="000000"/>
                      </a:solidFill>
                      <a:latin typeface="+mn-ea"/>
                      <a:ea typeface="+mn-ea"/>
                      <a:cs typeface="メイリオ" panose="020B0604030504040204" pitchFamily="50" charset="-128"/>
                    </a:rPr>
                    <a:t>保健福祉費</a:t>
                  </a:r>
                  <a:endParaRPr lang="en-US" altLang="ja-JP" sz="1050" dirty="0">
                    <a:solidFill>
                      <a:srgbClr val="000000"/>
                    </a:solidFill>
                    <a:latin typeface="+mn-ea"/>
                    <a:ea typeface="+mn-ea"/>
                    <a:cs typeface="メイリオ" panose="020B0604030504040204" pitchFamily="50" charset="-128"/>
                  </a:endParaRPr>
                </a:p>
                <a:p>
                  <a:pPr eaLnBrk="1" hangingPunct="1">
                    <a:defRPr/>
                  </a:pPr>
                  <a:r>
                    <a:rPr lang="ja-JP" altLang="en-US" sz="1050" dirty="0">
                      <a:solidFill>
                        <a:srgbClr val="000000"/>
                      </a:solidFill>
                      <a:latin typeface="+mn-ea"/>
                      <a:cs typeface="メイリオ" panose="020B0604030504040204" pitchFamily="50" charset="-128"/>
                    </a:rPr>
                    <a:t>環境生活費</a:t>
                  </a:r>
                  <a:endParaRPr lang="ja-JP" altLang="en-US" sz="1050" dirty="0">
                    <a:solidFill>
                      <a:srgbClr val="000000"/>
                    </a:solidFill>
                    <a:latin typeface="+mn-ea"/>
                    <a:ea typeface="+mn-ea"/>
                    <a:cs typeface="メイリオ" panose="020B0604030504040204" pitchFamily="50" charset="-128"/>
                  </a:endParaRPr>
                </a:p>
              </p:txBody>
            </p:sp>
            <p:sp>
              <p:nvSpPr>
                <p:cNvPr id="76" name="Rectangle 83">
                  <a:extLst>
                    <a:ext uri="{FF2B5EF4-FFF2-40B4-BE49-F238E27FC236}">
                      <a16:creationId xmlns:a16="http://schemas.microsoft.com/office/drawing/2014/main" id="{5EC07AF9-969E-4E07-BA07-8E0A330E65D4}"/>
                    </a:ext>
                  </a:extLst>
                </p:cNvPr>
                <p:cNvSpPr>
                  <a:spLocks noChangeArrowheads="1"/>
                </p:cNvSpPr>
                <p:nvPr/>
              </p:nvSpPr>
              <p:spPr bwMode="auto">
                <a:xfrm>
                  <a:off x="5428481" y="3219821"/>
                  <a:ext cx="464098" cy="233071"/>
                </a:xfrm>
                <a:prstGeom prst="rect">
                  <a:avLst/>
                </a:prstGeom>
                <a:solidFill>
                  <a:srgbClr val="6AE2F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sp>
              <p:nvSpPr>
                <p:cNvPr id="77" name="Rectangle 43">
                  <a:extLst>
                    <a:ext uri="{FF2B5EF4-FFF2-40B4-BE49-F238E27FC236}">
                      <a16:creationId xmlns:a16="http://schemas.microsoft.com/office/drawing/2014/main" id="{4170142F-C8E8-4C25-80E8-C187D572C9D4}"/>
                    </a:ext>
                  </a:extLst>
                </p:cNvPr>
                <p:cNvSpPr>
                  <a:spLocks noChangeArrowheads="1"/>
                </p:cNvSpPr>
                <p:nvPr/>
              </p:nvSpPr>
              <p:spPr bwMode="auto">
                <a:xfrm>
                  <a:off x="7523961" y="3228633"/>
                  <a:ext cx="812380" cy="153761"/>
                </a:xfrm>
                <a:prstGeom prst="rect">
                  <a:avLst/>
                </a:prstGeom>
                <a:noFill/>
                <a:ln w="9525">
                  <a:noFill/>
                  <a:miter lim="800000"/>
                  <a:headEnd/>
                  <a:tailEnd/>
                </a:ln>
              </p:spPr>
              <p:txBody>
                <a:bodyPr wrap="square" lIns="0" tIns="0" rIns="0" bIns="0">
                  <a:spAutoFit/>
                </a:bodyPr>
                <a:lstStyle/>
                <a:p>
                  <a:pPr eaLnBrk="1" hangingPunct="1">
                    <a:defRPr/>
                  </a:pPr>
                  <a:r>
                    <a:rPr lang="en-US" altLang="ja-JP" sz="1400" i="0" u="none" strike="noStrike" dirty="0">
                      <a:solidFill>
                        <a:srgbClr val="000000"/>
                      </a:solidFill>
                      <a:effectLst/>
                      <a:latin typeface="+mn-ea"/>
                      <a:ea typeface="+mn-ea"/>
                    </a:rPr>
                    <a:t>4,717</a:t>
                  </a:r>
                  <a:r>
                    <a:rPr lang="ja-JP" altLang="en-US" sz="1400" dirty="0">
                      <a:solidFill>
                        <a:srgbClr val="000000"/>
                      </a:solidFill>
                      <a:latin typeface="+mn-ea"/>
                      <a:ea typeface="+mn-ea"/>
                      <a:cs typeface="メイリオ" panose="020B0604030504040204" pitchFamily="50" charset="-128"/>
                    </a:rPr>
                    <a:t>億円</a:t>
                  </a:r>
                </a:p>
              </p:txBody>
            </p:sp>
          </p:grpSp>
          <p:grpSp>
            <p:nvGrpSpPr>
              <p:cNvPr id="63" name="グループ化 62">
                <a:extLst>
                  <a:ext uri="{FF2B5EF4-FFF2-40B4-BE49-F238E27FC236}">
                    <a16:creationId xmlns:a16="http://schemas.microsoft.com/office/drawing/2014/main" id="{3994C5FB-2FE1-4625-885E-F12667A26CFC}"/>
                  </a:ext>
                </a:extLst>
              </p:cNvPr>
              <p:cNvGrpSpPr/>
              <p:nvPr/>
            </p:nvGrpSpPr>
            <p:grpSpPr>
              <a:xfrm>
                <a:off x="5420305" y="3612153"/>
                <a:ext cx="2828779" cy="239328"/>
                <a:chOff x="5424394" y="3589153"/>
                <a:chExt cx="2828779" cy="239328"/>
              </a:xfrm>
            </p:grpSpPr>
            <p:sp>
              <p:nvSpPr>
                <p:cNvPr id="72" name="Rectangle 84">
                  <a:extLst>
                    <a:ext uri="{FF2B5EF4-FFF2-40B4-BE49-F238E27FC236}">
                      <a16:creationId xmlns:a16="http://schemas.microsoft.com/office/drawing/2014/main" id="{0BE865C6-A8C3-4472-A6BA-D58262995227}"/>
                    </a:ext>
                  </a:extLst>
                </p:cNvPr>
                <p:cNvSpPr>
                  <a:spLocks noChangeArrowheads="1"/>
                </p:cNvSpPr>
                <p:nvPr/>
              </p:nvSpPr>
              <p:spPr bwMode="auto">
                <a:xfrm>
                  <a:off x="5424394" y="3597454"/>
                  <a:ext cx="464098" cy="231027"/>
                </a:xfrm>
                <a:prstGeom prst="rect">
                  <a:avLst/>
                </a:prstGeom>
                <a:solidFill>
                  <a:srgbClr val="EEC92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sp>
              <p:nvSpPr>
                <p:cNvPr id="73" name="Rectangle 58">
                  <a:extLst>
                    <a:ext uri="{FF2B5EF4-FFF2-40B4-BE49-F238E27FC236}">
                      <a16:creationId xmlns:a16="http://schemas.microsoft.com/office/drawing/2014/main" id="{D2617338-8AA7-44D6-887F-A22C99E986DB}"/>
                    </a:ext>
                  </a:extLst>
                </p:cNvPr>
                <p:cNvSpPr>
                  <a:spLocks noChangeArrowheads="1"/>
                </p:cNvSpPr>
                <p:nvPr/>
              </p:nvSpPr>
              <p:spPr bwMode="auto">
                <a:xfrm>
                  <a:off x="6067667" y="3597454"/>
                  <a:ext cx="538609" cy="215444"/>
                </a:xfrm>
                <a:prstGeom prst="rect">
                  <a:avLst/>
                </a:prstGeom>
                <a:noFill/>
                <a:ln w="9525">
                  <a:noFill/>
                  <a:miter lim="800000"/>
                  <a:headEnd/>
                  <a:tailEnd/>
                </a:ln>
              </p:spPr>
              <p:txBody>
                <a:bodyPr wrap="square" lIns="0" tIns="0" rIns="0" bIns="0">
                  <a:spAutoFit/>
                </a:bodyPr>
                <a:lstStyle/>
                <a:p>
                  <a:pPr eaLnBrk="1" hangingPunct="1">
                    <a:defRPr/>
                  </a:pPr>
                  <a:r>
                    <a:rPr lang="ja-JP" altLang="en-US" sz="1400" dirty="0">
                      <a:solidFill>
                        <a:srgbClr val="000000"/>
                      </a:solidFill>
                      <a:latin typeface="+mn-ea"/>
                      <a:cs typeface="メイリオ" panose="020B0604030504040204" pitchFamily="50" charset="-128"/>
                    </a:rPr>
                    <a:t>教育</a:t>
                  </a:r>
                  <a:r>
                    <a:rPr lang="ja-JP" altLang="en-US" sz="1400" dirty="0">
                      <a:solidFill>
                        <a:srgbClr val="000000"/>
                      </a:solidFill>
                      <a:latin typeface="+mn-ea"/>
                      <a:ea typeface="+mn-ea"/>
                      <a:cs typeface="メイリオ" panose="020B0604030504040204" pitchFamily="50" charset="-128"/>
                    </a:rPr>
                    <a:t>費</a:t>
                  </a:r>
                </a:p>
              </p:txBody>
            </p:sp>
            <p:sp>
              <p:nvSpPr>
                <p:cNvPr id="74" name="Rectangle 58">
                  <a:extLst>
                    <a:ext uri="{FF2B5EF4-FFF2-40B4-BE49-F238E27FC236}">
                      <a16:creationId xmlns:a16="http://schemas.microsoft.com/office/drawing/2014/main" id="{C177AC8A-1580-4B8C-A9C3-B6EC3450D36C}"/>
                    </a:ext>
                  </a:extLst>
                </p:cNvPr>
                <p:cNvSpPr>
                  <a:spLocks noChangeArrowheads="1"/>
                </p:cNvSpPr>
                <p:nvPr/>
              </p:nvSpPr>
              <p:spPr bwMode="auto">
                <a:xfrm>
                  <a:off x="7084079" y="3589153"/>
                  <a:ext cx="1169094" cy="153761"/>
                </a:xfrm>
                <a:prstGeom prst="rect">
                  <a:avLst/>
                </a:prstGeom>
                <a:noFill/>
                <a:ln w="9525">
                  <a:noFill/>
                  <a:miter lim="800000"/>
                  <a:headEnd/>
                  <a:tailEnd/>
                </a:ln>
              </p:spPr>
              <p:txBody>
                <a:bodyPr wrap="square" lIns="0" tIns="0" rIns="0" bIns="0">
                  <a:spAutoFit/>
                </a:bodyPr>
                <a:lstStyle/>
                <a:p>
                  <a:pPr algn="r" eaLnBrk="1" hangingPunct="1">
                    <a:defRPr/>
                  </a:pPr>
                  <a:r>
                    <a:rPr lang="en-US" altLang="ja-JP" sz="1400" dirty="0">
                      <a:solidFill>
                        <a:srgbClr val="000000"/>
                      </a:solidFill>
                      <a:latin typeface="+mn-ea"/>
                    </a:rPr>
                    <a:t>4</a:t>
                  </a:r>
                  <a:r>
                    <a:rPr lang="en-US" altLang="ja-JP" sz="1400" i="0" u="none" strike="noStrike" dirty="0">
                      <a:solidFill>
                        <a:srgbClr val="000000"/>
                      </a:solidFill>
                      <a:effectLst/>
                      <a:latin typeface="+mn-ea"/>
                      <a:ea typeface="+mn-ea"/>
                    </a:rPr>
                    <a:t>,014</a:t>
                  </a:r>
                  <a:r>
                    <a:rPr lang="ja-JP" altLang="en-US" sz="1400" dirty="0">
                      <a:solidFill>
                        <a:srgbClr val="000000"/>
                      </a:solidFill>
                      <a:latin typeface="+mn-ea"/>
                      <a:ea typeface="+mn-ea"/>
                      <a:cs typeface="メイリオ" panose="020B0604030504040204" pitchFamily="50" charset="-128"/>
                    </a:rPr>
                    <a:t>億円 </a:t>
                  </a:r>
                </a:p>
              </p:txBody>
            </p:sp>
          </p:grpSp>
          <p:grpSp>
            <p:nvGrpSpPr>
              <p:cNvPr id="64" name="グループ化 63">
                <a:extLst>
                  <a:ext uri="{FF2B5EF4-FFF2-40B4-BE49-F238E27FC236}">
                    <a16:creationId xmlns:a16="http://schemas.microsoft.com/office/drawing/2014/main" id="{025510CB-8843-4427-A896-89DA68126F0C}"/>
                  </a:ext>
                </a:extLst>
              </p:cNvPr>
              <p:cNvGrpSpPr/>
              <p:nvPr/>
            </p:nvGrpSpPr>
            <p:grpSpPr>
              <a:xfrm>
                <a:off x="5420305" y="5595594"/>
                <a:ext cx="2836871" cy="250875"/>
                <a:chOff x="5428482" y="5595510"/>
                <a:chExt cx="2836871" cy="250875"/>
              </a:xfrm>
            </p:grpSpPr>
            <p:sp>
              <p:nvSpPr>
                <p:cNvPr id="69" name="Rectangle 63">
                  <a:extLst>
                    <a:ext uri="{FF2B5EF4-FFF2-40B4-BE49-F238E27FC236}">
                      <a16:creationId xmlns:a16="http://schemas.microsoft.com/office/drawing/2014/main" id="{0778F108-C96E-4D23-9927-DFC2CF55A83D}"/>
                    </a:ext>
                  </a:extLst>
                </p:cNvPr>
                <p:cNvSpPr>
                  <a:spLocks noChangeArrowheads="1"/>
                </p:cNvSpPr>
                <p:nvPr/>
              </p:nvSpPr>
              <p:spPr bwMode="auto">
                <a:xfrm>
                  <a:off x="6067667" y="5615359"/>
                  <a:ext cx="538609" cy="215444"/>
                </a:xfrm>
                <a:prstGeom prst="rect">
                  <a:avLst/>
                </a:prstGeom>
                <a:noFill/>
                <a:ln w="9525">
                  <a:noFill/>
                  <a:miter lim="800000"/>
                  <a:headEnd/>
                  <a:tailEnd/>
                </a:ln>
              </p:spPr>
              <p:txBody>
                <a:bodyPr wrap="none" lIns="0" tIns="0" rIns="0" bIns="0">
                  <a:spAutoFit/>
                </a:bodyPr>
                <a:lstStyle/>
                <a:p>
                  <a:pPr eaLnBrk="1" hangingPunct="1">
                    <a:defRPr/>
                  </a:pPr>
                  <a:r>
                    <a:rPr lang="ja-JP" altLang="en-US" sz="1400" dirty="0">
                      <a:solidFill>
                        <a:srgbClr val="000000"/>
                      </a:solidFill>
                      <a:latin typeface="+mn-ea"/>
                      <a:cs typeface="メイリオ" panose="020B0604030504040204" pitchFamily="50" charset="-128"/>
                    </a:rPr>
                    <a:t>公債</a:t>
                  </a:r>
                  <a:r>
                    <a:rPr lang="ja-JP" altLang="en-US" sz="1400" dirty="0">
                      <a:solidFill>
                        <a:srgbClr val="000000"/>
                      </a:solidFill>
                      <a:latin typeface="+mn-ea"/>
                      <a:ea typeface="+mn-ea"/>
                      <a:cs typeface="メイリオ" panose="020B0604030504040204" pitchFamily="50" charset="-128"/>
                    </a:rPr>
                    <a:t>費</a:t>
                  </a:r>
                </a:p>
              </p:txBody>
            </p:sp>
            <p:sp>
              <p:nvSpPr>
                <p:cNvPr id="70" name="Rectangle 89">
                  <a:extLst>
                    <a:ext uri="{FF2B5EF4-FFF2-40B4-BE49-F238E27FC236}">
                      <a16:creationId xmlns:a16="http://schemas.microsoft.com/office/drawing/2014/main" id="{162E1991-A708-42FD-BEF1-47EC1FFBEF04}"/>
                    </a:ext>
                  </a:extLst>
                </p:cNvPr>
                <p:cNvSpPr>
                  <a:spLocks noChangeArrowheads="1"/>
                </p:cNvSpPr>
                <p:nvPr/>
              </p:nvSpPr>
              <p:spPr bwMode="auto">
                <a:xfrm>
                  <a:off x="5428482" y="5615359"/>
                  <a:ext cx="464098" cy="231026"/>
                </a:xfrm>
                <a:prstGeom prst="rect">
                  <a:avLst/>
                </a:prstGeom>
                <a:solidFill>
                  <a:schemeClr val="accent3">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sp>
              <p:nvSpPr>
                <p:cNvPr id="71" name="Rectangle 63">
                  <a:extLst>
                    <a:ext uri="{FF2B5EF4-FFF2-40B4-BE49-F238E27FC236}">
                      <a16:creationId xmlns:a16="http://schemas.microsoft.com/office/drawing/2014/main" id="{D87CBA6F-8034-4FD7-8667-7F322881E999}"/>
                    </a:ext>
                  </a:extLst>
                </p:cNvPr>
                <p:cNvSpPr>
                  <a:spLocks noChangeArrowheads="1"/>
                </p:cNvSpPr>
                <p:nvPr/>
              </p:nvSpPr>
              <p:spPr bwMode="auto">
                <a:xfrm>
                  <a:off x="7527780" y="5595510"/>
                  <a:ext cx="737573" cy="153761"/>
                </a:xfrm>
                <a:prstGeom prst="rect">
                  <a:avLst/>
                </a:prstGeom>
                <a:noFill/>
                <a:ln w="9525">
                  <a:noFill/>
                  <a:miter lim="800000"/>
                  <a:headEnd/>
                  <a:tailEnd/>
                </a:ln>
              </p:spPr>
              <p:txBody>
                <a:bodyPr wrap="none" lIns="0" tIns="0" rIns="0" bIns="0">
                  <a:spAutoFit/>
                </a:bodyPr>
                <a:lstStyle/>
                <a:p>
                  <a:pPr algn="r" eaLnBrk="1" hangingPunct="1">
                    <a:defRPr/>
                  </a:pPr>
                  <a:r>
                    <a:rPr lang="en-US" altLang="ja-JP" sz="1400" i="0" u="none" strike="noStrike" dirty="0">
                      <a:solidFill>
                        <a:srgbClr val="000000"/>
                      </a:solidFill>
                      <a:effectLst/>
                      <a:latin typeface="+mn-ea"/>
                      <a:ea typeface="+mn-ea"/>
                    </a:rPr>
                    <a:t>6,327</a:t>
                  </a:r>
                  <a:r>
                    <a:rPr lang="ja-JP" altLang="en-US" sz="1400" dirty="0">
                      <a:solidFill>
                        <a:srgbClr val="000000"/>
                      </a:solidFill>
                      <a:latin typeface="+mn-ea"/>
                      <a:ea typeface="+mn-ea"/>
                      <a:cs typeface="メイリオ" panose="020B0604030504040204" pitchFamily="50" charset="-128"/>
                    </a:rPr>
                    <a:t>億円</a:t>
                  </a:r>
                </a:p>
              </p:txBody>
            </p:sp>
          </p:grpSp>
          <p:grpSp>
            <p:nvGrpSpPr>
              <p:cNvPr id="65" name="グループ化 64">
                <a:extLst>
                  <a:ext uri="{FF2B5EF4-FFF2-40B4-BE49-F238E27FC236}">
                    <a16:creationId xmlns:a16="http://schemas.microsoft.com/office/drawing/2014/main" id="{C6510B1F-E314-48FE-83F1-4683160E4BBF}"/>
                  </a:ext>
                </a:extLst>
              </p:cNvPr>
              <p:cNvGrpSpPr/>
              <p:nvPr/>
            </p:nvGrpSpPr>
            <p:grpSpPr>
              <a:xfrm>
                <a:off x="5420305" y="5205697"/>
                <a:ext cx="2847569" cy="242184"/>
                <a:chOff x="5420305" y="5185083"/>
                <a:chExt cx="2847569" cy="242184"/>
              </a:xfrm>
            </p:grpSpPr>
            <p:sp>
              <p:nvSpPr>
                <p:cNvPr id="66" name="Rectangle 68">
                  <a:extLst>
                    <a:ext uri="{FF2B5EF4-FFF2-40B4-BE49-F238E27FC236}">
                      <a16:creationId xmlns:a16="http://schemas.microsoft.com/office/drawing/2014/main" id="{88C045B0-EACB-427B-94DA-EDB6E740F217}"/>
                    </a:ext>
                  </a:extLst>
                </p:cNvPr>
                <p:cNvSpPr>
                  <a:spLocks noChangeArrowheads="1"/>
                </p:cNvSpPr>
                <p:nvPr/>
              </p:nvSpPr>
              <p:spPr bwMode="auto">
                <a:xfrm>
                  <a:off x="6067667" y="5194196"/>
                  <a:ext cx="519373" cy="215444"/>
                </a:xfrm>
                <a:prstGeom prst="rect">
                  <a:avLst/>
                </a:prstGeom>
                <a:noFill/>
                <a:ln w="9525">
                  <a:noFill/>
                  <a:miter lim="800000"/>
                  <a:headEnd/>
                  <a:tailEnd/>
                </a:ln>
              </p:spPr>
              <p:txBody>
                <a:bodyPr wrap="none" lIns="0" tIns="0" rIns="0" bIns="0">
                  <a:spAutoFit/>
                </a:bodyPr>
                <a:lstStyle/>
                <a:p>
                  <a:pPr eaLnBrk="1" hangingPunct="1">
                    <a:defRPr/>
                  </a:pPr>
                  <a:r>
                    <a:rPr lang="ja-JP" altLang="en-US" sz="1400" dirty="0">
                      <a:solidFill>
                        <a:srgbClr val="000000"/>
                      </a:solidFill>
                      <a:latin typeface="+mn-ea"/>
                      <a:cs typeface="メイリオ" panose="020B0604030504040204" pitchFamily="50" charset="-128"/>
                    </a:rPr>
                    <a:t>その他</a:t>
                  </a:r>
                  <a:endParaRPr lang="ja-JP" altLang="en-US" sz="1200" dirty="0">
                    <a:solidFill>
                      <a:srgbClr val="000000"/>
                    </a:solidFill>
                    <a:latin typeface="+mn-ea"/>
                    <a:ea typeface="+mn-ea"/>
                    <a:cs typeface="メイリオ" panose="020B0604030504040204" pitchFamily="50" charset="-128"/>
                  </a:endParaRPr>
                </a:p>
              </p:txBody>
            </p:sp>
            <p:sp>
              <p:nvSpPr>
                <p:cNvPr id="67" name="Rectangle 88">
                  <a:extLst>
                    <a:ext uri="{FF2B5EF4-FFF2-40B4-BE49-F238E27FC236}">
                      <a16:creationId xmlns:a16="http://schemas.microsoft.com/office/drawing/2014/main" id="{BDB47EB9-6730-43F8-A23B-A237E7F652DF}"/>
                    </a:ext>
                  </a:extLst>
                </p:cNvPr>
                <p:cNvSpPr>
                  <a:spLocks noChangeArrowheads="1"/>
                </p:cNvSpPr>
                <p:nvPr/>
              </p:nvSpPr>
              <p:spPr bwMode="auto">
                <a:xfrm>
                  <a:off x="5420305" y="5196867"/>
                  <a:ext cx="464098" cy="23040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sp>
              <p:nvSpPr>
                <p:cNvPr id="68" name="Rectangle 68">
                  <a:extLst>
                    <a:ext uri="{FF2B5EF4-FFF2-40B4-BE49-F238E27FC236}">
                      <a16:creationId xmlns:a16="http://schemas.microsoft.com/office/drawing/2014/main" id="{DA2EBBB0-D1B5-41F2-8EC2-9C33C6BA28F1}"/>
                    </a:ext>
                  </a:extLst>
                </p:cNvPr>
                <p:cNvSpPr>
                  <a:spLocks noChangeArrowheads="1"/>
                </p:cNvSpPr>
                <p:nvPr/>
              </p:nvSpPr>
              <p:spPr bwMode="auto">
                <a:xfrm>
                  <a:off x="7516809" y="5185083"/>
                  <a:ext cx="751065" cy="153761"/>
                </a:xfrm>
                <a:prstGeom prst="rect">
                  <a:avLst/>
                </a:prstGeom>
                <a:noFill/>
                <a:ln w="9525">
                  <a:noFill/>
                  <a:miter lim="800000"/>
                  <a:headEnd/>
                  <a:tailEnd/>
                </a:ln>
              </p:spPr>
              <p:txBody>
                <a:bodyPr wrap="none" lIns="0" tIns="0" rIns="0" bIns="0">
                  <a:spAutoFit/>
                </a:bodyPr>
                <a:lstStyle/>
                <a:p>
                  <a:pPr eaLnBrk="1" hangingPunct="1">
                    <a:defRPr/>
                  </a:pPr>
                  <a:r>
                    <a:rPr lang="en-US" altLang="ja-JP" sz="1400" i="0" u="none" strike="noStrike" dirty="0">
                      <a:solidFill>
                        <a:srgbClr val="000000"/>
                      </a:solidFill>
                      <a:effectLst/>
                      <a:latin typeface="+mn-ea"/>
                      <a:ea typeface="+mn-ea"/>
                    </a:rPr>
                    <a:t>7,707</a:t>
                  </a:r>
                  <a:r>
                    <a:rPr lang="ja-JP" altLang="en-US" sz="1400" dirty="0">
                      <a:solidFill>
                        <a:srgbClr val="000000"/>
                      </a:solidFill>
                      <a:latin typeface="+mn-ea"/>
                      <a:ea typeface="+mn-ea"/>
                      <a:cs typeface="メイリオ" panose="020B0604030504040204" pitchFamily="50" charset="-128"/>
                    </a:rPr>
                    <a:t>億円</a:t>
                  </a:r>
                  <a:endParaRPr lang="ja-JP" altLang="en-US" sz="1200" dirty="0">
                    <a:solidFill>
                      <a:srgbClr val="000000"/>
                    </a:solidFill>
                    <a:latin typeface="+mn-ea"/>
                    <a:ea typeface="+mn-ea"/>
                    <a:cs typeface="メイリオ" panose="020B0604030504040204" pitchFamily="50" charset="-128"/>
                  </a:endParaRPr>
                </a:p>
              </p:txBody>
            </p:sp>
          </p:grpSp>
        </p:grpSp>
        <p:pic>
          <p:nvPicPr>
            <p:cNvPr id="58" name="グラフィックス 57">
              <a:extLst>
                <a:ext uri="{FF2B5EF4-FFF2-40B4-BE49-F238E27FC236}">
                  <a16:creationId xmlns:a16="http://schemas.microsoft.com/office/drawing/2014/main" id="{BF7DD2C1-058C-452C-97DB-D69331D30AE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60706" y="3175466"/>
              <a:ext cx="276225" cy="2759915"/>
            </a:xfrm>
            <a:prstGeom prst="rect">
              <a:avLst/>
            </a:prstGeom>
          </p:spPr>
        </p:pic>
      </p:grpSp>
      <p:sp>
        <p:nvSpPr>
          <p:cNvPr id="87" name="object 66">
            <a:extLst>
              <a:ext uri="{FF2B5EF4-FFF2-40B4-BE49-F238E27FC236}">
                <a16:creationId xmlns:a16="http://schemas.microsoft.com/office/drawing/2014/main" id="{55D594DA-00A2-406C-BE52-EFEC49A44122}"/>
              </a:ext>
            </a:extLst>
          </p:cNvPr>
          <p:cNvSpPr txBox="1"/>
          <p:nvPr/>
        </p:nvSpPr>
        <p:spPr>
          <a:xfrm>
            <a:off x="6056906" y="2997490"/>
            <a:ext cx="1555907" cy="323165"/>
          </a:xfrm>
          <a:prstGeom prst="rect">
            <a:avLst/>
          </a:prstGeom>
        </p:spPr>
        <p:txBody>
          <a:bodyPr vert="horz" wrap="square" lIns="0" tIns="0" rIns="0" bIns="0" rtlCol="0" anchor="ctr">
            <a:spAutoFit/>
          </a:bodyPr>
          <a:lstStyle/>
          <a:p>
            <a:pPr defTabSz="844083">
              <a:buClr>
                <a:srgbClr val="005BAD"/>
              </a:buClr>
              <a:defRPr/>
            </a:pPr>
            <a:r>
              <a:rPr lang="ja-JP" altLang="en-US" sz="1000" dirty="0">
                <a:solidFill>
                  <a:srgbClr val="000000"/>
                </a:solidFill>
                <a:latin typeface="+mn-ea"/>
              </a:rPr>
              <a:t>（福祉や医療の充実など）</a:t>
            </a:r>
          </a:p>
          <a:p>
            <a:pPr defTabSz="844083" eaLnBrk="1" fontAlgn="auto" hangingPunct="1">
              <a:spcBef>
                <a:spcPts val="0"/>
              </a:spcBef>
              <a:spcAft>
                <a:spcPts val="0"/>
              </a:spcAft>
              <a:buClr>
                <a:srgbClr val="005BAD"/>
              </a:buClr>
              <a:defRPr/>
            </a:pPr>
            <a:endParaRPr lang="ja-JP" altLang="en-US" sz="1050" dirty="0">
              <a:solidFill>
                <a:prstClr val="black"/>
              </a:solidFill>
              <a:latin typeface="+mn-ea"/>
            </a:endParaRPr>
          </a:p>
        </p:txBody>
      </p:sp>
      <p:grpSp>
        <p:nvGrpSpPr>
          <p:cNvPr id="89" name="グループ化 88">
            <a:extLst>
              <a:ext uri="{FF2B5EF4-FFF2-40B4-BE49-F238E27FC236}">
                <a16:creationId xmlns:a16="http://schemas.microsoft.com/office/drawing/2014/main" id="{4CAD8678-86DD-40F4-83DB-6818B33FBAD1}"/>
              </a:ext>
            </a:extLst>
          </p:cNvPr>
          <p:cNvGrpSpPr/>
          <p:nvPr/>
        </p:nvGrpSpPr>
        <p:grpSpPr>
          <a:xfrm>
            <a:off x="4942447" y="2643575"/>
            <a:ext cx="3578523" cy="3869531"/>
            <a:chOff x="4860706" y="3173726"/>
            <a:chExt cx="3346641" cy="2761655"/>
          </a:xfrm>
        </p:grpSpPr>
        <p:grpSp>
          <p:nvGrpSpPr>
            <p:cNvPr id="91" name="グループ化 90">
              <a:extLst>
                <a:ext uri="{FF2B5EF4-FFF2-40B4-BE49-F238E27FC236}">
                  <a16:creationId xmlns:a16="http://schemas.microsoft.com/office/drawing/2014/main" id="{5FD0DD04-1021-42B2-BAB7-D853406BCB9C}"/>
                </a:ext>
              </a:extLst>
            </p:cNvPr>
            <p:cNvGrpSpPr/>
            <p:nvPr/>
          </p:nvGrpSpPr>
          <p:grpSpPr>
            <a:xfrm>
              <a:off x="5360145" y="3173726"/>
              <a:ext cx="2847202" cy="2674985"/>
              <a:chOff x="5420305" y="3171484"/>
              <a:chExt cx="2847202" cy="2674985"/>
            </a:xfrm>
          </p:grpSpPr>
          <p:grpSp>
            <p:nvGrpSpPr>
              <p:cNvPr id="93" name="グループ化 92">
                <a:extLst>
                  <a:ext uri="{FF2B5EF4-FFF2-40B4-BE49-F238E27FC236}">
                    <a16:creationId xmlns:a16="http://schemas.microsoft.com/office/drawing/2014/main" id="{B2A58A57-27EF-4B05-AF4C-0E30AABC67D4}"/>
                  </a:ext>
                </a:extLst>
              </p:cNvPr>
              <p:cNvGrpSpPr/>
              <p:nvPr/>
            </p:nvGrpSpPr>
            <p:grpSpPr>
              <a:xfrm>
                <a:off x="5420305" y="4780123"/>
                <a:ext cx="2824600" cy="323165"/>
                <a:chOff x="5428482" y="4775779"/>
                <a:chExt cx="2824600" cy="323165"/>
              </a:xfrm>
            </p:grpSpPr>
            <p:sp>
              <p:nvSpPr>
                <p:cNvPr id="118" name="Rectangle 78">
                  <a:extLst>
                    <a:ext uri="{FF2B5EF4-FFF2-40B4-BE49-F238E27FC236}">
                      <a16:creationId xmlns:a16="http://schemas.microsoft.com/office/drawing/2014/main" id="{C04BD178-EBB6-4BD6-9D6E-86B2279EAFAA}"/>
                    </a:ext>
                  </a:extLst>
                </p:cNvPr>
                <p:cNvSpPr>
                  <a:spLocks noChangeArrowheads="1"/>
                </p:cNvSpPr>
                <p:nvPr/>
              </p:nvSpPr>
              <p:spPr bwMode="auto">
                <a:xfrm>
                  <a:off x="6077192" y="4775779"/>
                  <a:ext cx="673261" cy="323165"/>
                </a:xfrm>
                <a:prstGeom prst="rect">
                  <a:avLst/>
                </a:prstGeom>
                <a:noFill/>
                <a:ln w="9525">
                  <a:noFill/>
                  <a:miter lim="800000"/>
                  <a:headEnd/>
                  <a:tailEnd/>
                </a:ln>
              </p:spPr>
              <p:txBody>
                <a:bodyPr wrap="none" lIns="0" tIns="0" rIns="0" bIns="0">
                  <a:spAutoFit/>
                </a:bodyPr>
                <a:lstStyle/>
                <a:p>
                  <a:pPr eaLnBrk="1" hangingPunct="1">
                    <a:defRPr/>
                  </a:pPr>
                  <a:r>
                    <a:rPr lang="ja-JP" altLang="en-US" sz="1050" dirty="0">
                      <a:solidFill>
                        <a:srgbClr val="000000"/>
                      </a:solidFill>
                      <a:latin typeface="+mn-ea"/>
                      <a:cs typeface="メイリオ" panose="020B0604030504040204" pitchFamily="50" charset="-128"/>
                    </a:rPr>
                    <a:t>農政</a:t>
                  </a:r>
                  <a:r>
                    <a:rPr lang="ja-JP" altLang="en-US" sz="1050" dirty="0">
                      <a:solidFill>
                        <a:srgbClr val="000000"/>
                      </a:solidFill>
                      <a:latin typeface="+mn-ea"/>
                      <a:ea typeface="+mn-ea"/>
                      <a:cs typeface="メイリオ" panose="020B0604030504040204" pitchFamily="50" charset="-128"/>
                    </a:rPr>
                    <a:t>費</a:t>
                  </a:r>
                  <a:endParaRPr lang="en-US" altLang="ja-JP" sz="1050" dirty="0">
                    <a:solidFill>
                      <a:srgbClr val="000000"/>
                    </a:solidFill>
                    <a:latin typeface="+mn-ea"/>
                    <a:ea typeface="+mn-ea"/>
                    <a:cs typeface="メイリオ" panose="020B0604030504040204" pitchFamily="50" charset="-128"/>
                  </a:endParaRPr>
                </a:p>
                <a:p>
                  <a:pPr eaLnBrk="1" hangingPunct="1">
                    <a:defRPr/>
                  </a:pPr>
                  <a:r>
                    <a:rPr lang="ja-JP" altLang="en-US" sz="1050" dirty="0">
                      <a:solidFill>
                        <a:srgbClr val="000000"/>
                      </a:solidFill>
                      <a:latin typeface="+mn-ea"/>
                      <a:cs typeface="メイリオ" panose="020B0604030504040204" pitchFamily="50" charset="-128"/>
                    </a:rPr>
                    <a:t>水産林務費</a:t>
                  </a:r>
                  <a:endParaRPr lang="ja-JP" altLang="en-US" sz="1050" dirty="0">
                    <a:solidFill>
                      <a:srgbClr val="000000"/>
                    </a:solidFill>
                    <a:latin typeface="+mn-ea"/>
                    <a:ea typeface="+mn-ea"/>
                    <a:cs typeface="メイリオ" panose="020B0604030504040204" pitchFamily="50" charset="-128"/>
                  </a:endParaRPr>
                </a:p>
              </p:txBody>
            </p:sp>
            <p:sp>
              <p:nvSpPr>
                <p:cNvPr id="119" name="Rectangle 87">
                  <a:extLst>
                    <a:ext uri="{FF2B5EF4-FFF2-40B4-BE49-F238E27FC236}">
                      <a16:creationId xmlns:a16="http://schemas.microsoft.com/office/drawing/2014/main" id="{89BC10CA-638B-4314-8D26-B75FF2400812}"/>
                    </a:ext>
                  </a:extLst>
                </p:cNvPr>
                <p:cNvSpPr>
                  <a:spLocks noChangeArrowheads="1"/>
                </p:cNvSpPr>
                <p:nvPr/>
              </p:nvSpPr>
              <p:spPr bwMode="auto">
                <a:xfrm>
                  <a:off x="5428482" y="4811877"/>
                  <a:ext cx="464098" cy="231027"/>
                </a:xfrm>
                <a:prstGeom prst="rect">
                  <a:avLst/>
                </a:prstGeom>
                <a:solidFill>
                  <a:srgbClr val="A79CD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sp>
              <p:nvSpPr>
                <p:cNvPr id="120" name="Rectangle 78">
                  <a:extLst>
                    <a:ext uri="{FF2B5EF4-FFF2-40B4-BE49-F238E27FC236}">
                      <a16:creationId xmlns:a16="http://schemas.microsoft.com/office/drawing/2014/main" id="{315DAF60-6088-48E2-AB45-DEA793DB7ED0}"/>
                    </a:ext>
                  </a:extLst>
                </p:cNvPr>
                <p:cNvSpPr>
                  <a:spLocks noChangeArrowheads="1"/>
                </p:cNvSpPr>
                <p:nvPr/>
              </p:nvSpPr>
              <p:spPr bwMode="auto">
                <a:xfrm>
                  <a:off x="7440702" y="4833816"/>
                  <a:ext cx="812380" cy="153761"/>
                </a:xfrm>
                <a:prstGeom prst="rect">
                  <a:avLst/>
                </a:prstGeom>
                <a:noFill/>
                <a:ln w="9525">
                  <a:noFill/>
                  <a:miter lim="800000"/>
                  <a:headEnd/>
                  <a:tailEnd/>
                </a:ln>
              </p:spPr>
              <p:txBody>
                <a:bodyPr wrap="square" lIns="0" tIns="0" rIns="0" bIns="0">
                  <a:spAutoFit/>
                </a:bodyPr>
                <a:lstStyle/>
                <a:p>
                  <a:pPr algn="r" eaLnBrk="1" hangingPunct="1">
                    <a:defRPr/>
                  </a:pPr>
                  <a:r>
                    <a:rPr lang="en-US" altLang="ja-JP" sz="1400" dirty="0">
                      <a:solidFill>
                        <a:srgbClr val="000000"/>
                      </a:solidFill>
                      <a:latin typeface="+mn-ea"/>
                    </a:rPr>
                    <a:t>2</a:t>
                  </a:r>
                  <a:r>
                    <a:rPr lang="en-US" altLang="ja-JP" sz="1400" i="0" u="none" strike="noStrike" dirty="0">
                      <a:solidFill>
                        <a:srgbClr val="000000"/>
                      </a:solidFill>
                      <a:effectLst/>
                      <a:latin typeface="+mn-ea"/>
                      <a:ea typeface="+mn-ea"/>
                    </a:rPr>
                    <a:t>,013</a:t>
                  </a:r>
                  <a:r>
                    <a:rPr lang="ja-JP" altLang="en-US" sz="1400" dirty="0">
                      <a:solidFill>
                        <a:srgbClr val="000000"/>
                      </a:solidFill>
                      <a:latin typeface="+mn-ea"/>
                      <a:ea typeface="+mn-ea"/>
                      <a:cs typeface="メイリオ" panose="020B0604030504040204" pitchFamily="50" charset="-128"/>
                    </a:rPr>
                    <a:t>億円 </a:t>
                  </a:r>
                </a:p>
              </p:txBody>
            </p:sp>
          </p:grpSp>
          <p:grpSp>
            <p:nvGrpSpPr>
              <p:cNvPr id="94" name="グループ化 93">
                <a:extLst>
                  <a:ext uri="{FF2B5EF4-FFF2-40B4-BE49-F238E27FC236}">
                    <a16:creationId xmlns:a16="http://schemas.microsoft.com/office/drawing/2014/main" id="{D7ACED99-834C-423D-86AD-6967F7A1B6D6}"/>
                  </a:ext>
                </a:extLst>
              </p:cNvPr>
              <p:cNvGrpSpPr/>
              <p:nvPr/>
            </p:nvGrpSpPr>
            <p:grpSpPr>
              <a:xfrm>
                <a:off x="5420305" y="4405580"/>
                <a:ext cx="2847202" cy="243079"/>
                <a:chOff x="5422350" y="4395017"/>
                <a:chExt cx="2847202" cy="243079"/>
              </a:xfrm>
            </p:grpSpPr>
            <p:sp>
              <p:nvSpPr>
                <p:cNvPr id="115" name="Rectangle 53">
                  <a:extLst>
                    <a:ext uri="{FF2B5EF4-FFF2-40B4-BE49-F238E27FC236}">
                      <a16:creationId xmlns:a16="http://schemas.microsoft.com/office/drawing/2014/main" id="{D29D60F9-2F11-4603-B56E-99ECE7F93678}"/>
                    </a:ext>
                  </a:extLst>
                </p:cNvPr>
                <p:cNvSpPr>
                  <a:spLocks noChangeArrowheads="1"/>
                </p:cNvSpPr>
                <p:nvPr/>
              </p:nvSpPr>
              <p:spPr bwMode="auto">
                <a:xfrm>
                  <a:off x="6067667" y="4407069"/>
                  <a:ext cx="538609" cy="215444"/>
                </a:xfrm>
                <a:prstGeom prst="rect">
                  <a:avLst/>
                </a:prstGeom>
                <a:noFill/>
                <a:ln w="9525">
                  <a:noFill/>
                  <a:miter lim="800000"/>
                  <a:headEnd/>
                  <a:tailEnd/>
                </a:ln>
              </p:spPr>
              <p:txBody>
                <a:bodyPr wrap="none" lIns="0" tIns="0" rIns="0" bIns="0">
                  <a:spAutoFit/>
                </a:bodyPr>
                <a:lstStyle/>
                <a:p>
                  <a:pPr eaLnBrk="1" hangingPunct="1">
                    <a:defRPr/>
                  </a:pPr>
                  <a:r>
                    <a:rPr lang="ja-JP" altLang="en-US" sz="1400" dirty="0">
                      <a:solidFill>
                        <a:srgbClr val="000000"/>
                      </a:solidFill>
                      <a:latin typeface="+mn-ea"/>
                      <a:cs typeface="メイリオ" panose="020B0604030504040204" pitchFamily="50" charset="-128"/>
                    </a:rPr>
                    <a:t>建設</a:t>
                  </a:r>
                  <a:r>
                    <a:rPr lang="ja-JP" altLang="en-US" sz="1400" dirty="0">
                      <a:solidFill>
                        <a:srgbClr val="000000"/>
                      </a:solidFill>
                      <a:latin typeface="+mn-ea"/>
                      <a:ea typeface="+mn-ea"/>
                      <a:cs typeface="メイリオ" panose="020B0604030504040204" pitchFamily="50" charset="-128"/>
                    </a:rPr>
                    <a:t>費</a:t>
                  </a:r>
                </a:p>
              </p:txBody>
            </p:sp>
            <p:sp>
              <p:nvSpPr>
                <p:cNvPr id="116" name="Rectangle 86">
                  <a:extLst>
                    <a:ext uri="{FF2B5EF4-FFF2-40B4-BE49-F238E27FC236}">
                      <a16:creationId xmlns:a16="http://schemas.microsoft.com/office/drawing/2014/main" id="{41E3F3ED-3DAF-4CF9-993E-3AE34E6917FB}"/>
                    </a:ext>
                  </a:extLst>
                </p:cNvPr>
                <p:cNvSpPr>
                  <a:spLocks noChangeArrowheads="1"/>
                </p:cNvSpPr>
                <p:nvPr/>
              </p:nvSpPr>
              <p:spPr bwMode="auto">
                <a:xfrm>
                  <a:off x="5422350" y="4407069"/>
                  <a:ext cx="464097" cy="231027"/>
                </a:xfrm>
                <a:prstGeom prst="rect">
                  <a:avLst/>
                </a:prstGeom>
                <a:solidFill>
                  <a:srgbClr val="FF99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sp>
              <p:nvSpPr>
                <p:cNvPr id="117" name="Rectangle 53">
                  <a:extLst>
                    <a:ext uri="{FF2B5EF4-FFF2-40B4-BE49-F238E27FC236}">
                      <a16:creationId xmlns:a16="http://schemas.microsoft.com/office/drawing/2014/main" id="{9F898CD0-27C4-48FB-9D32-319A34A938D1}"/>
                    </a:ext>
                  </a:extLst>
                </p:cNvPr>
                <p:cNvSpPr>
                  <a:spLocks noChangeArrowheads="1"/>
                </p:cNvSpPr>
                <p:nvPr/>
              </p:nvSpPr>
              <p:spPr bwMode="auto">
                <a:xfrm>
                  <a:off x="7531980" y="4395017"/>
                  <a:ext cx="737572" cy="153761"/>
                </a:xfrm>
                <a:prstGeom prst="rect">
                  <a:avLst/>
                </a:prstGeom>
                <a:noFill/>
                <a:ln w="9525">
                  <a:noFill/>
                  <a:miter lim="800000"/>
                  <a:headEnd/>
                  <a:tailEnd/>
                </a:ln>
              </p:spPr>
              <p:txBody>
                <a:bodyPr wrap="none" lIns="0" tIns="0" rIns="0" bIns="0">
                  <a:spAutoFit/>
                </a:bodyPr>
                <a:lstStyle/>
                <a:p>
                  <a:pPr eaLnBrk="1" hangingPunct="1">
                    <a:defRPr/>
                  </a:pPr>
                  <a:r>
                    <a:rPr lang="en-US" altLang="ja-JP" sz="1400" i="0" u="none" strike="noStrike" dirty="0">
                      <a:solidFill>
                        <a:srgbClr val="000000"/>
                      </a:solidFill>
                      <a:effectLst/>
                      <a:latin typeface="+mn-ea"/>
                      <a:ea typeface="+mn-ea"/>
                    </a:rPr>
                    <a:t>2,242</a:t>
                  </a:r>
                  <a:r>
                    <a:rPr lang="ja-JP" altLang="en-US" sz="1400" dirty="0">
                      <a:solidFill>
                        <a:srgbClr val="000000"/>
                      </a:solidFill>
                      <a:latin typeface="+mn-ea"/>
                      <a:ea typeface="+mn-ea"/>
                      <a:cs typeface="メイリオ" panose="020B0604030504040204" pitchFamily="50" charset="-128"/>
                    </a:rPr>
                    <a:t>億円</a:t>
                  </a:r>
                </a:p>
              </p:txBody>
            </p:sp>
          </p:grpSp>
          <p:grpSp>
            <p:nvGrpSpPr>
              <p:cNvPr id="95" name="グループ化 94">
                <a:extLst>
                  <a:ext uri="{FF2B5EF4-FFF2-40B4-BE49-F238E27FC236}">
                    <a16:creationId xmlns:a16="http://schemas.microsoft.com/office/drawing/2014/main" id="{09E53B73-C123-4224-B18C-0220EFC0CE75}"/>
                  </a:ext>
                </a:extLst>
              </p:cNvPr>
              <p:cNvGrpSpPr/>
              <p:nvPr/>
            </p:nvGrpSpPr>
            <p:grpSpPr>
              <a:xfrm>
                <a:off x="5420305" y="4019043"/>
                <a:ext cx="2828312" cy="231027"/>
                <a:chOff x="5424394" y="4022706"/>
                <a:chExt cx="2828312" cy="231027"/>
              </a:xfrm>
            </p:grpSpPr>
            <p:sp>
              <p:nvSpPr>
                <p:cNvPr id="112" name="Rectangle 48">
                  <a:extLst>
                    <a:ext uri="{FF2B5EF4-FFF2-40B4-BE49-F238E27FC236}">
                      <a16:creationId xmlns:a16="http://schemas.microsoft.com/office/drawing/2014/main" id="{B8284719-D16D-4C46-83A0-52B08563BEF2}"/>
                    </a:ext>
                  </a:extLst>
                </p:cNvPr>
                <p:cNvSpPr>
                  <a:spLocks noChangeArrowheads="1"/>
                </p:cNvSpPr>
                <p:nvPr/>
              </p:nvSpPr>
              <p:spPr bwMode="auto">
                <a:xfrm>
                  <a:off x="6067667" y="4022706"/>
                  <a:ext cx="538609" cy="215444"/>
                </a:xfrm>
                <a:prstGeom prst="rect">
                  <a:avLst/>
                </a:prstGeom>
                <a:noFill/>
                <a:ln w="9525">
                  <a:noFill/>
                  <a:miter lim="800000"/>
                  <a:headEnd/>
                  <a:tailEnd/>
                </a:ln>
              </p:spPr>
              <p:txBody>
                <a:bodyPr wrap="none" lIns="0" tIns="0" rIns="0" bIns="0">
                  <a:spAutoFit/>
                </a:bodyPr>
                <a:lstStyle/>
                <a:p>
                  <a:pPr eaLnBrk="1" hangingPunct="1">
                    <a:defRPr/>
                  </a:pPr>
                  <a:r>
                    <a:rPr lang="ja-JP" altLang="en-US" sz="1400" dirty="0">
                      <a:solidFill>
                        <a:srgbClr val="000000"/>
                      </a:solidFill>
                      <a:latin typeface="+mn-ea"/>
                      <a:ea typeface="+mn-ea"/>
                      <a:cs typeface="メイリオ" panose="020B0604030504040204" pitchFamily="50" charset="-128"/>
                    </a:rPr>
                    <a:t>経済費</a:t>
                  </a:r>
                </a:p>
              </p:txBody>
            </p:sp>
            <p:sp>
              <p:nvSpPr>
                <p:cNvPr id="113" name="Rectangle 85">
                  <a:extLst>
                    <a:ext uri="{FF2B5EF4-FFF2-40B4-BE49-F238E27FC236}">
                      <a16:creationId xmlns:a16="http://schemas.microsoft.com/office/drawing/2014/main" id="{25A629ED-1AE9-4367-B3AB-7DB24AE9CF3C}"/>
                    </a:ext>
                  </a:extLst>
                </p:cNvPr>
                <p:cNvSpPr>
                  <a:spLocks noChangeArrowheads="1"/>
                </p:cNvSpPr>
                <p:nvPr/>
              </p:nvSpPr>
              <p:spPr bwMode="auto">
                <a:xfrm>
                  <a:off x="5424394" y="4022706"/>
                  <a:ext cx="464098" cy="231027"/>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sp>
              <p:nvSpPr>
                <p:cNvPr id="114" name="Rectangle 48">
                  <a:extLst>
                    <a:ext uri="{FF2B5EF4-FFF2-40B4-BE49-F238E27FC236}">
                      <a16:creationId xmlns:a16="http://schemas.microsoft.com/office/drawing/2014/main" id="{E05D447E-9595-4A41-8A38-E167320FF9C9}"/>
                    </a:ext>
                  </a:extLst>
                </p:cNvPr>
                <p:cNvSpPr>
                  <a:spLocks noChangeArrowheads="1"/>
                </p:cNvSpPr>
                <p:nvPr/>
              </p:nvSpPr>
              <p:spPr bwMode="auto">
                <a:xfrm>
                  <a:off x="7441654" y="4053427"/>
                  <a:ext cx="811052" cy="153761"/>
                </a:xfrm>
                <a:prstGeom prst="rect">
                  <a:avLst/>
                </a:prstGeom>
                <a:noFill/>
                <a:ln w="9525">
                  <a:noFill/>
                  <a:miter lim="800000"/>
                  <a:headEnd/>
                  <a:tailEnd/>
                </a:ln>
              </p:spPr>
              <p:txBody>
                <a:bodyPr wrap="square" lIns="0" tIns="0" rIns="0" bIns="0">
                  <a:spAutoFit/>
                </a:bodyPr>
                <a:lstStyle/>
                <a:p>
                  <a:pPr algn="r" eaLnBrk="1" hangingPunct="1">
                    <a:defRPr/>
                  </a:pPr>
                  <a:r>
                    <a:rPr lang="en-US" altLang="ja-JP" sz="1400" i="0" u="none" strike="noStrike" dirty="0">
                      <a:solidFill>
                        <a:srgbClr val="000000"/>
                      </a:solidFill>
                      <a:effectLst/>
                      <a:latin typeface="+mn-ea"/>
                      <a:ea typeface="+mn-ea"/>
                    </a:rPr>
                    <a:t>3,485</a:t>
                  </a:r>
                  <a:r>
                    <a:rPr lang="ja-JP" altLang="en-US" sz="1400" dirty="0">
                      <a:solidFill>
                        <a:srgbClr val="000000"/>
                      </a:solidFill>
                      <a:latin typeface="+mn-ea"/>
                      <a:ea typeface="+mn-ea"/>
                      <a:cs typeface="メイリオ" panose="020B0604030504040204" pitchFamily="50" charset="-128"/>
                    </a:rPr>
                    <a:t>億円</a:t>
                  </a:r>
                </a:p>
              </p:txBody>
            </p:sp>
          </p:grpSp>
          <p:grpSp>
            <p:nvGrpSpPr>
              <p:cNvPr id="96" name="グループ化 95">
                <a:extLst>
                  <a:ext uri="{FF2B5EF4-FFF2-40B4-BE49-F238E27FC236}">
                    <a16:creationId xmlns:a16="http://schemas.microsoft.com/office/drawing/2014/main" id="{6B987B6A-2590-4D13-A884-D72CE5A2708A}"/>
                  </a:ext>
                </a:extLst>
              </p:cNvPr>
              <p:cNvGrpSpPr/>
              <p:nvPr/>
            </p:nvGrpSpPr>
            <p:grpSpPr>
              <a:xfrm>
                <a:off x="5420305" y="3171484"/>
                <a:ext cx="1527343" cy="323165"/>
                <a:chOff x="5428481" y="3171484"/>
                <a:chExt cx="1527343" cy="323165"/>
              </a:xfrm>
            </p:grpSpPr>
            <p:sp>
              <p:nvSpPr>
                <p:cNvPr id="109" name="Rectangle 43">
                  <a:extLst>
                    <a:ext uri="{FF2B5EF4-FFF2-40B4-BE49-F238E27FC236}">
                      <a16:creationId xmlns:a16="http://schemas.microsoft.com/office/drawing/2014/main" id="{5B59FCDF-3AFB-417F-93EA-FFDBA37BAC8C}"/>
                    </a:ext>
                  </a:extLst>
                </p:cNvPr>
                <p:cNvSpPr>
                  <a:spLocks noChangeArrowheads="1"/>
                </p:cNvSpPr>
                <p:nvPr/>
              </p:nvSpPr>
              <p:spPr bwMode="auto">
                <a:xfrm>
                  <a:off x="6058142" y="3171484"/>
                  <a:ext cx="897682" cy="323165"/>
                </a:xfrm>
                <a:prstGeom prst="rect">
                  <a:avLst/>
                </a:prstGeom>
                <a:noFill/>
                <a:ln w="9525">
                  <a:noFill/>
                  <a:miter lim="800000"/>
                  <a:headEnd/>
                  <a:tailEnd/>
                </a:ln>
              </p:spPr>
              <p:txBody>
                <a:bodyPr wrap="square" lIns="0" tIns="0" rIns="0" bIns="0">
                  <a:spAutoFit/>
                </a:bodyPr>
                <a:lstStyle/>
                <a:p>
                  <a:pPr eaLnBrk="1" hangingPunct="1">
                    <a:defRPr/>
                  </a:pPr>
                  <a:r>
                    <a:rPr lang="ja-JP" altLang="en-US" sz="1050" dirty="0">
                      <a:solidFill>
                        <a:srgbClr val="000000"/>
                      </a:solidFill>
                      <a:latin typeface="+mn-ea"/>
                      <a:ea typeface="+mn-ea"/>
                      <a:cs typeface="メイリオ" panose="020B0604030504040204" pitchFamily="50" charset="-128"/>
                    </a:rPr>
                    <a:t>保健福祉費</a:t>
                  </a:r>
                  <a:endParaRPr lang="en-US" altLang="ja-JP" sz="1050" dirty="0">
                    <a:solidFill>
                      <a:srgbClr val="000000"/>
                    </a:solidFill>
                    <a:latin typeface="+mn-ea"/>
                    <a:ea typeface="+mn-ea"/>
                    <a:cs typeface="メイリオ" panose="020B0604030504040204" pitchFamily="50" charset="-128"/>
                  </a:endParaRPr>
                </a:p>
                <a:p>
                  <a:pPr eaLnBrk="1" hangingPunct="1">
                    <a:defRPr/>
                  </a:pPr>
                  <a:r>
                    <a:rPr lang="ja-JP" altLang="en-US" sz="1050" dirty="0">
                      <a:solidFill>
                        <a:srgbClr val="000000"/>
                      </a:solidFill>
                      <a:latin typeface="+mn-ea"/>
                      <a:cs typeface="メイリオ" panose="020B0604030504040204" pitchFamily="50" charset="-128"/>
                    </a:rPr>
                    <a:t>環境生活費</a:t>
                  </a:r>
                  <a:endParaRPr lang="ja-JP" altLang="en-US" sz="1050" dirty="0">
                    <a:solidFill>
                      <a:srgbClr val="000000"/>
                    </a:solidFill>
                    <a:latin typeface="+mn-ea"/>
                    <a:ea typeface="+mn-ea"/>
                    <a:cs typeface="メイリオ" panose="020B0604030504040204" pitchFamily="50" charset="-128"/>
                  </a:endParaRPr>
                </a:p>
              </p:txBody>
            </p:sp>
            <p:sp>
              <p:nvSpPr>
                <p:cNvPr id="110" name="Rectangle 83">
                  <a:extLst>
                    <a:ext uri="{FF2B5EF4-FFF2-40B4-BE49-F238E27FC236}">
                      <a16:creationId xmlns:a16="http://schemas.microsoft.com/office/drawing/2014/main" id="{9EF6BF56-90C0-4D2F-BCA2-FFAE720CE09E}"/>
                    </a:ext>
                  </a:extLst>
                </p:cNvPr>
                <p:cNvSpPr>
                  <a:spLocks noChangeArrowheads="1"/>
                </p:cNvSpPr>
                <p:nvPr/>
              </p:nvSpPr>
              <p:spPr bwMode="auto">
                <a:xfrm>
                  <a:off x="5428481" y="3219821"/>
                  <a:ext cx="464098" cy="233071"/>
                </a:xfrm>
                <a:prstGeom prst="rect">
                  <a:avLst/>
                </a:prstGeom>
                <a:solidFill>
                  <a:srgbClr val="6AE2F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grpSp>
          <p:grpSp>
            <p:nvGrpSpPr>
              <p:cNvPr id="97" name="グループ化 96">
                <a:extLst>
                  <a:ext uri="{FF2B5EF4-FFF2-40B4-BE49-F238E27FC236}">
                    <a16:creationId xmlns:a16="http://schemas.microsoft.com/office/drawing/2014/main" id="{3B77AC1C-E41C-4959-B466-61E482AE07D3}"/>
                  </a:ext>
                </a:extLst>
              </p:cNvPr>
              <p:cNvGrpSpPr/>
              <p:nvPr/>
            </p:nvGrpSpPr>
            <p:grpSpPr>
              <a:xfrm>
                <a:off x="5420305" y="3612153"/>
                <a:ext cx="2828779" cy="239328"/>
                <a:chOff x="5424394" y="3589153"/>
                <a:chExt cx="2828779" cy="239328"/>
              </a:xfrm>
            </p:grpSpPr>
            <p:sp>
              <p:nvSpPr>
                <p:cNvPr id="106" name="Rectangle 84">
                  <a:extLst>
                    <a:ext uri="{FF2B5EF4-FFF2-40B4-BE49-F238E27FC236}">
                      <a16:creationId xmlns:a16="http://schemas.microsoft.com/office/drawing/2014/main" id="{988AB9D1-4699-4BAA-B6BF-2BE1EDEA6161}"/>
                    </a:ext>
                  </a:extLst>
                </p:cNvPr>
                <p:cNvSpPr>
                  <a:spLocks noChangeArrowheads="1"/>
                </p:cNvSpPr>
                <p:nvPr/>
              </p:nvSpPr>
              <p:spPr bwMode="auto">
                <a:xfrm>
                  <a:off x="5424394" y="3597454"/>
                  <a:ext cx="464098" cy="231027"/>
                </a:xfrm>
                <a:prstGeom prst="rect">
                  <a:avLst/>
                </a:prstGeom>
                <a:solidFill>
                  <a:srgbClr val="EEC92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sp>
              <p:nvSpPr>
                <p:cNvPr id="107" name="Rectangle 58">
                  <a:extLst>
                    <a:ext uri="{FF2B5EF4-FFF2-40B4-BE49-F238E27FC236}">
                      <a16:creationId xmlns:a16="http://schemas.microsoft.com/office/drawing/2014/main" id="{F1A45AED-0174-470D-8BEF-EAAE625838B3}"/>
                    </a:ext>
                  </a:extLst>
                </p:cNvPr>
                <p:cNvSpPr>
                  <a:spLocks noChangeArrowheads="1"/>
                </p:cNvSpPr>
                <p:nvPr/>
              </p:nvSpPr>
              <p:spPr bwMode="auto">
                <a:xfrm>
                  <a:off x="6067667" y="3597454"/>
                  <a:ext cx="538609" cy="215444"/>
                </a:xfrm>
                <a:prstGeom prst="rect">
                  <a:avLst/>
                </a:prstGeom>
                <a:noFill/>
                <a:ln w="9525">
                  <a:noFill/>
                  <a:miter lim="800000"/>
                  <a:headEnd/>
                  <a:tailEnd/>
                </a:ln>
              </p:spPr>
              <p:txBody>
                <a:bodyPr wrap="square" lIns="0" tIns="0" rIns="0" bIns="0">
                  <a:spAutoFit/>
                </a:bodyPr>
                <a:lstStyle/>
                <a:p>
                  <a:pPr eaLnBrk="1" hangingPunct="1">
                    <a:defRPr/>
                  </a:pPr>
                  <a:r>
                    <a:rPr lang="ja-JP" altLang="en-US" sz="1400" dirty="0">
                      <a:solidFill>
                        <a:srgbClr val="000000"/>
                      </a:solidFill>
                      <a:latin typeface="+mn-ea"/>
                      <a:cs typeface="メイリオ" panose="020B0604030504040204" pitchFamily="50" charset="-128"/>
                    </a:rPr>
                    <a:t>教育</a:t>
                  </a:r>
                  <a:r>
                    <a:rPr lang="ja-JP" altLang="en-US" sz="1400" dirty="0">
                      <a:solidFill>
                        <a:srgbClr val="000000"/>
                      </a:solidFill>
                      <a:latin typeface="+mn-ea"/>
                      <a:ea typeface="+mn-ea"/>
                      <a:cs typeface="メイリオ" panose="020B0604030504040204" pitchFamily="50" charset="-128"/>
                    </a:rPr>
                    <a:t>費</a:t>
                  </a:r>
                </a:p>
              </p:txBody>
            </p:sp>
            <p:sp>
              <p:nvSpPr>
                <p:cNvPr id="108" name="Rectangle 58">
                  <a:extLst>
                    <a:ext uri="{FF2B5EF4-FFF2-40B4-BE49-F238E27FC236}">
                      <a16:creationId xmlns:a16="http://schemas.microsoft.com/office/drawing/2014/main" id="{709F0ABD-DC86-4A21-A40B-AF25F316EAC5}"/>
                    </a:ext>
                  </a:extLst>
                </p:cNvPr>
                <p:cNvSpPr>
                  <a:spLocks noChangeArrowheads="1"/>
                </p:cNvSpPr>
                <p:nvPr/>
              </p:nvSpPr>
              <p:spPr bwMode="auto">
                <a:xfrm>
                  <a:off x="7084079" y="3589153"/>
                  <a:ext cx="1169094" cy="153761"/>
                </a:xfrm>
                <a:prstGeom prst="rect">
                  <a:avLst/>
                </a:prstGeom>
                <a:noFill/>
                <a:ln w="9525">
                  <a:noFill/>
                  <a:miter lim="800000"/>
                  <a:headEnd/>
                  <a:tailEnd/>
                </a:ln>
              </p:spPr>
              <p:txBody>
                <a:bodyPr wrap="square" lIns="0" tIns="0" rIns="0" bIns="0">
                  <a:spAutoFit/>
                </a:bodyPr>
                <a:lstStyle/>
                <a:p>
                  <a:pPr algn="r" eaLnBrk="1" hangingPunct="1">
                    <a:defRPr/>
                  </a:pPr>
                  <a:r>
                    <a:rPr lang="en-US" altLang="ja-JP" sz="1400" dirty="0">
                      <a:solidFill>
                        <a:srgbClr val="000000"/>
                      </a:solidFill>
                      <a:latin typeface="+mn-ea"/>
                    </a:rPr>
                    <a:t>4</a:t>
                  </a:r>
                  <a:r>
                    <a:rPr lang="en-US" altLang="ja-JP" sz="1400" i="0" u="none" strike="noStrike" dirty="0">
                      <a:solidFill>
                        <a:srgbClr val="000000"/>
                      </a:solidFill>
                      <a:effectLst/>
                      <a:latin typeface="+mn-ea"/>
                      <a:ea typeface="+mn-ea"/>
                    </a:rPr>
                    <a:t>,014</a:t>
                  </a:r>
                  <a:r>
                    <a:rPr lang="ja-JP" altLang="en-US" sz="1400" dirty="0">
                      <a:solidFill>
                        <a:srgbClr val="000000"/>
                      </a:solidFill>
                      <a:latin typeface="+mn-ea"/>
                      <a:ea typeface="+mn-ea"/>
                      <a:cs typeface="メイリオ" panose="020B0604030504040204" pitchFamily="50" charset="-128"/>
                    </a:rPr>
                    <a:t>億円 </a:t>
                  </a:r>
                </a:p>
              </p:txBody>
            </p:sp>
          </p:grpSp>
          <p:grpSp>
            <p:nvGrpSpPr>
              <p:cNvPr id="98" name="グループ化 97">
                <a:extLst>
                  <a:ext uri="{FF2B5EF4-FFF2-40B4-BE49-F238E27FC236}">
                    <a16:creationId xmlns:a16="http://schemas.microsoft.com/office/drawing/2014/main" id="{D2699111-F4EA-422C-A43B-2328310F3A9C}"/>
                  </a:ext>
                </a:extLst>
              </p:cNvPr>
              <p:cNvGrpSpPr/>
              <p:nvPr/>
            </p:nvGrpSpPr>
            <p:grpSpPr>
              <a:xfrm>
                <a:off x="5420305" y="5595594"/>
                <a:ext cx="2836871" cy="250875"/>
                <a:chOff x="5428482" y="5595510"/>
                <a:chExt cx="2836871" cy="250875"/>
              </a:xfrm>
            </p:grpSpPr>
            <p:sp>
              <p:nvSpPr>
                <p:cNvPr id="103" name="Rectangle 63">
                  <a:extLst>
                    <a:ext uri="{FF2B5EF4-FFF2-40B4-BE49-F238E27FC236}">
                      <a16:creationId xmlns:a16="http://schemas.microsoft.com/office/drawing/2014/main" id="{DEA82DA4-77A6-414E-B200-E1C6AE6FC625}"/>
                    </a:ext>
                  </a:extLst>
                </p:cNvPr>
                <p:cNvSpPr>
                  <a:spLocks noChangeArrowheads="1"/>
                </p:cNvSpPr>
                <p:nvPr/>
              </p:nvSpPr>
              <p:spPr bwMode="auto">
                <a:xfrm>
                  <a:off x="6067667" y="5615359"/>
                  <a:ext cx="538609" cy="215444"/>
                </a:xfrm>
                <a:prstGeom prst="rect">
                  <a:avLst/>
                </a:prstGeom>
                <a:noFill/>
                <a:ln w="9525">
                  <a:noFill/>
                  <a:miter lim="800000"/>
                  <a:headEnd/>
                  <a:tailEnd/>
                </a:ln>
              </p:spPr>
              <p:txBody>
                <a:bodyPr wrap="none" lIns="0" tIns="0" rIns="0" bIns="0">
                  <a:spAutoFit/>
                </a:bodyPr>
                <a:lstStyle/>
                <a:p>
                  <a:pPr eaLnBrk="1" hangingPunct="1">
                    <a:defRPr/>
                  </a:pPr>
                  <a:r>
                    <a:rPr lang="ja-JP" altLang="en-US" sz="1400" dirty="0">
                      <a:solidFill>
                        <a:srgbClr val="000000"/>
                      </a:solidFill>
                      <a:latin typeface="+mn-ea"/>
                      <a:cs typeface="メイリオ" panose="020B0604030504040204" pitchFamily="50" charset="-128"/>
                    </a:rPr>
                    <a:t>公債</a:t>
                  </a:r>
                  <a:r>
                    <a:rPr lang="ja-JP" altLang="en-US" sz="1400" dirty="0">
                      <a:solidFill>
                        <a:srgbClr val="000000"/>
                      </a:solidFill>
                      <a:latin typeface="+mn-ea"/>
                      <a:ea typeface="+mn-ea"/>
                      <a:cs typeface="メイリオ" panose="020B0604030504040204" pitchFamily="50" charset="-128"/>
                    </a:rPr>
                    <a:t>費</a:t>
                  </a:r>
                </a:p>
              </p:txBody>
            </p:sp>
            <p:sp>
              <p:nvSpPr>
                <p:cNvPr id="104" name="Rectangle 89">
                  <a:extLst>
                    <a:ext uri="{FF2B5EF4-FFF2-40B4-BE49-F238E27FC236}">
                      <a16:creationId xmlns:a16="http://schemas.microsoft.com/office/drawing/2014/main" id="{C42F1CC8-4218-418C-AF04-58E7B2D32D1E}"/>
                    </a:ext>
                  </a:extLst>
                </p:cNvPr>
                <p:cNvSpPr>
                  <a:spLocks noChangeArrowheads="1"/>
                </p:cNvSpPr>
                <p:nvPr/>
              </p:nvSpPr>
              <p:spPr bwMode="auto">
                <a:xfrm>
                  <a:off x="5428482" y="5615359"/>
                  <a:ext cx="464098" cy="231026"/>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highlight>
                      <a:srgbClr val="00FF00"/>
                    </a:highlight>
                    <a:latin typeface="+mn-ea"/>
                    <a:ea typeface="+mn-ea"/>
                  </a:endParaRPr>
                </a:p>
              </p:txBody>
            </p:sp>
            <p:sp>
              <p:nvSpPr>
                <p:cNvPr id="105" name="Rectangle 63">
                  <a:extLst>
                    <a:ext uri="{FF2B5EF4-FFF2-40B4-BE49-F238E27FC236}">
                      <a16:creationId xmlns:a16="http://schemas.microsoft.com/office/drawing/2014/main" id="{A0A18D20-6838-4A00-9429-DE5B2E188D28}"/>
                    </a:ext>
                  </a:extLst>
                </p:cNvPr>
                <p:cNvSpPr>
                  <a:spLocks noChangeArrowheads="1"/>
                </p:cNvSpPr>
                <p:nvPr/>
              </p:nvSpPr>
              <p:spPr bwMode="auto">
                <a:xfrm>
                  <a:off x="7527780" y="5595510"/>
                  <a:ext cx="737573" cy="153761"/>
                </a:xfrm>
                <a:prstGeom prst="rect">
                  <a:avLst/>
                </a:prstGeom>
                <a:noFill/>
                <a:ln w="9525">
                  <a:noFill/>
                  <a:miter lim="800000"/>
                  <a:headEnd/>
                  <a:tailEnd/>
                </a:ln>
              </p:spPr>
              <p:txBody>
                <a:bodyPr wrap="none" lIns="0" tIns="0" rIns="0" bIns="0">
                  <a:spAutoFit/>
                </a:bodyPr>
                <a:lstStyle/>
                <a:p>
                  <a:pPr algn="r" eaLnBrk="1" hangingPunct="1">
                    <a:defRPr/>
                  </a:pPr>
                  <a:r>
                    <a:rPr lang="en-US" altLang="ja-JP" sz="1400" i="0" u="none" strike="noStrike" dirty="0">
                      <a:solidFill>
                        <a:srgbClr val="000000"/>
                      </a:solidFill>
                      <a:effectLst/>
                      <a:latin typeface="+mn-ea"/>
                      <a:ea typeface="+mn-ea"/>
                    </a:rPr>
                    <a:t>6,327</a:t>
                  </a:r>
                  <a:r>
                    <a:rPr lang="ja-JP" altLang="en-US" sz="1400" dirty="0">
                      <a:solidFill>
                        <a:srgbClr val="000000"/>
                      </a:solidFill>
                      <a:latin typeface="+mn-ea"/>
                      <a:ea typeface="+mn-ea"/>
                      <a:cs typeface="メイリオ" panose="020B0604030504040204" pitchFamily="50" charset="-128"/>
                    </a:rPr>
                    <a:t>億円</a:t>
                  </a:r>
                </a:p>
              </p:txBody>
            </p:sp>
          </p:grpSp>
          <p:grpSp>
            <p:nvGrpSpPr>
              <p:cNvPr id="99" name="グループ化 98">
                <a:extLst>
                  <a:ext uri="{FF2B5EF4-FFF2-40B4-BE49-F238E27FC236}">
                    <a16:creationId xmlns:a16="http://schemas.microsoft.com/office/drawing/2014/main" id="{4F3190E3-7A3F-4D91-B0D3-D5A53F65A3F5}"/>
                  </a:ext>
                </a:extLst>
              </p:cNvPr>
              <p:cNvGrpSpPr/>
              <p:nvPr/>
            </p:nvGrpSpPr>
            <p:grpSpPr>
              <a:xfrm>
                <a:off x="5420305" y="5214810"/>
                <a:ext cx="1166735" cy="233071"/>
                <a:chOff x="5420305" y="5194196"/>
                <a:chExt cx="1166735" cy="233071"/>
              </a:xfrm>
            </p:grpSpPr>
            <p:sp>
              <p:nvSpPr>
                <p:cNvPr id="100" name="Rectangle 68">
                  <a:extLst>
                    <a:ext uri="{FF2B5EF4-FFF2-40B4-BE49-F238E27FC236}">
                      <a16:creationId xmlns:a16="http://schemas.microsoft.com/office/drawing/2014/main" id="{8C1ED3A3-7C49-4DD7-A47D-B7D56CF7C3F2}"/>
                    </a:ext>
                  </a:extLst>
                </p:cNvPr>
                <p:cNvSpPr>
                  <a:spLocks noChangeArrowheads="1"/>
                </p:cNvSpPr>
                <p:nvPr/>
              </p:nvSpPr>
              <p:spPr bwMode="auto">
                <a:xfrm>
                  <a:off x="6067667" y="5194196"/>
                  <a:ext cx="519373" cy="215444"/>
                </a:xfrm>
                <a:prstGeom prst="rect">
                  <a:avLst/>
                </a:prstGeom>
                <a:noFill/>
                <a:ln w="9525">
                  <a:noFill/>
                  <a:miter lim="800000"/>
                  <a:headEnd/>
                  <a:tailEnd/>
                </a:ln>
              </p:spPr>
              <p:txBody>
                <a:bodyPr wrap="none" lIns="0" tIns="0" rIns="0" bIns="0">
                  <a:spAutoFit/>
                </a:bodyPr>
                <a:lstStyle/>
                <a:p>
                  <a:pPr eaLnBrk="1" hangingPunct="1">
                    <a:defRPr/>
                  </a:pPr>
                  <a:r>
                    <a:rPr lang="ja-JP" altLang="en-US" sz="1400" dirty="0">
                      <a:solidFill>
                        <a:srgbClr val="000000"/>
                      </a:solidFill>
                      <a:latin typeface="+mn-ea"/>
                      <a:cs typeface="メイリオ" panose="020B0604030504040204" pitchFamily="50" charset="-128"/>
                    </a:rPr>
                    <a:t>その他</a:t>
                  </a:r>
                  <a:endParaRPr lang="ja-JP" altLang="en-US" sz="1200" dirty="0">
                    <a:solidFill>
                      <a:srgbClr val="000000"/>
                    </a:solidFill>
                    <a:latin typeface="+mn-ea"/>
                    <a:ea typeface="+mn-ea"/>
                    <a:cs typeface="メイリオ" panose="020B0604030504040204" pitchFamily="50" charset="-128"/>
                  </a:endParaRPr>
                </a:p>
              </p:txBody>
            </p:sp>
            <p:sp>
              <p:nvSpPr>
                <p:cNvPr id="101" name="Rectangle 88">
                  <a:extLst>
                    <a:ext uri="{FF2B5EF4-FFF2-40B4-BE49-F238E27FC236}">
                      <a16:creationId xmlns:a16="http://schemas.microsoft.com/office/drawing/2014/main" id="{E549AEE2-5610-4C65-823D-4E2D8157522C}"/>
                    </a:ext>
                  </a:extLst>
                </p:cNvPr>
                <p:cNvSpPr>
                  <a:spLocks noChangeArrowheads="1"/>
                </p:cNvSpPr>
                <p:nvPr/>
              </p:nvSpPr>
              <p:spPr bwMode="auto">
                <a:xfrm>
                  <a:off x="5420305" y="5196867"/>
                  <a:ext cx="464098" cy="23040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solidFill>
                      <a:srgbClr val="000000"/>
                    </a:solidFill>
                    <a:latin typeface="+mn-ea"/>
                    <a:ea typeface="+mn-ea"/>
                  </a:endParaRPr>
                </a:p>
              </p:txBody>
            </p:sp>
          </p:grpSp>
        </p:grpSp>
        <p:pic>
          <p:nvPicPr>
            <p:cNvPr id="92" name="グラフィックス 91">
              <a:extLst>
                <a:ext uri="{FF2B5EF4-FFF2-40B4-BE49-F238E27FC236}">
                  <a16:creationId xmlns:a16="http://schemas.microsoft.com/office/drawing/2014/main" id="{9BC580ED-BD3C-46D1-A031-2972047B3F8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60706" y="3175466"/>
              <a:ext cx="276225" cy="2759915"/>
            </a:xfrm>
            <a:prstGeom prst="rect">
              <a:avLst/>
            </a:prstGeom>
          </p:spPr>
        </p:pic>
      </p:grpSp>
      <p:sp>
        <p:nvSpPr>
          <p:cNvPr id="121" name="object 66">
            <a:extLst>
              <a:ext uri="{FF2B5EF4-FFF2-40B4-BE49-F238E27FC236}">
                <a16:creationId xmlns:a16="http://schemas.microsoft.com/office/drawing/2014/main" id="{E1E36CF4-6EC7-497F-AA54-299C0506DB46}"/>
              </a:ext>
            </a:extLst>
          </p:cNvPr>
          <p:cNvSpPr txBox="1"/>
          <p:nvPr/>
        </p:nvSpPr>
        <p:spPr>
          <a:xfrm>
            <a:off x="6056906" y="3507128"/>
            <a:ext cx="1555907" cy="323165"/>
          </a:xfrm>
          <a:prstGeom prst="rect">
            <a:avLst/>
          </a:prstGeom>
        </p:spPr>
        <p:txBody>
          <a:bodyPr vert="horz" wrap="square" lIns="0" tIns="0" rIns="0" bIns="0" rtlCol="0" anchor="ctr">
            <a:spAutoFit/>
          </a:bodyPr>
          <a:lstStyle/>
          <a:p>
            <a:pPr defTabSz="844083">
              <a:buClr>
                <a:srgbClr val="005BAD"/>
              </a:buClr>
              <a:defRPr/>
            </a:pPr>
            <a:r>
              <a:rPr lang="ja-JP" altLang="en-US" sz="1000" dirty="0">
                <a:solidFill>
                  <a:srgbClr val="000000"/>
                </a:solidFill>
                <a:latin typeface="+mn-ea"/>
              </a:rPr>
              <a:t>（教育や文化の振興）</a:t>
            </a:r>
          </a:p>
          <a:p>
            <a:pPr defTabSz="844083" eaLnBrk="1" fontAlgn="auto" hangingPunct="1">
              <a:spcBef>
                <a:spcPts val="0"/>
              </a:spcBef>
              <a:spcAft>
                <a:spcPts val="0"/>
              </a:spcAft>
              <a:buClr>
                <a:srgbClr val="005BAD"/>
              </a:buClr>
              <a:defRPr/>
            </a:pPr>
            <a:endParaRPr lang="ja-JP" altLang="en-US" sz="1050" dirty="0">
              <a:solidFill>
                <a:prstClr val="black"/>
              </a:solidFill>
              <a:latin typeface="+mn-ea"/>
            </a:endParaRPr>
          </a:p>
        </p:txBody>
      </p:sp>
      <p:sp>
        <p:nvSpPr>
          <p:cNvPr id="156" name="object 66">
            <a:extLst>
              <a:ext uri="{FF2B5EF4-FFF2-40B4-BE49-F238E27FC236}">
                <a16:creationId xmlns:a16="http://schemas.microsoft.com/office/drawing/2014/main" id="{3020D64D-AD86-457E-AD24-C65319C09543}"/>
              </a:ext>
            </a:extLst>
          </p:cNvPr>
          <p:cNvSpPr txBox="1"/>
          <p:nvPr/>
        </p:nvSpPr>
        <p:spPr>
          <a:xfrm>
            <a:off x="6078222" y="4055439"/>
            <a:ext cx="1555907" cy="323165"/>
          </a:xfrm>
          <a:prstGeom prst="rect">
            <a:avLst/>
          </a:prstGeom>
        </p:spPr>
        <p:txBody>
          <a:bodyPr vert="horz" wrap="square" lIns="0" tIns="0" rIns="0" bIns="0" rtlCol="0" anchor="ctr">
            <a:spAutoFit/>
          </a:bodyPr>
          <a:lstStyle/>
          <a:p>
            <a:pPr defTabSz="844083">
              <a:buClr>
                <a:srgbClr val="005BAD"/>
              </a:buClr>
              <a:defRPr/>
            </a:pPr>
            <a:r>
              <a:rPr lang="ja-JP" altLang="en-US" sz="1000" dirty="0">
                <a:solidFill>
                  <a:srgbClr val="000000"/>
                </a:solidFill>
                <a:latin typeface="+mn-ea"/>
              </a:rPr>
              <a:t>（工業や観光の振興など</a:t>
            </a:r>
            <a:r>
              <a:rPr lang="ja-JP" altLang="en-US" sz="1050" dirty="0">
                <a:solidFill>
                  <a:srgbClr val="000000"/>
                </a:solidFill>
                <a:latin typeface="+mn-ea"/>
              </a:rPr>
              <a:t>）</a:t>
            </a:r>
          </a:p>
          <a:p>
            <a:pPr defTabSz="844083" eaLnBrk="1" fontAlgn="auto" hangingPunct="1">
              <a:spcBef>
                <a:spcPts val="0"/>
              </a:spcBef>
              <a:spcAft>
                <a:spcPts val="0"/>
              </a:spcAft>
              <a:buClr>
                <a:srgbClr val="005BAD"/>
              </a:buClr>
              <a:defRPr/>
            </a:pPr>
            <a:endParaRPr lang="ja-JP" altLang="en-US" sz="1050" dirty="0">
              <a:solidFill>
                <a:prstClr val="black"/>
              </a:solidFill>
              <a:latin typeface="+mn-ea"/>
            </a:endParaRPr>
          </a:p>
        </p:txBody>
      </p:sp>
      <p:sp>
        <p:nvSpPr>
          <p:cNvPr id="157" name="object 66">
            <a:extLst>
              <a:ext uri="{FF2B5EF4-FFF2-40B4-BE49-F238E27FC236}">
                <a16:creationId xmlns:a16="http://schemas.microsoft.com/office/drawing/2014/main" id="{59D5FFE8-5710-4F0E-8004-07C2AE2998A7}"/>
              </a:ext>
            </a:extLst>
          </p:cNvPr>
          <p:cNvSpPr txBox="1"/>
          <p:nvPr/>
        </p:nvSpPr>
        <p:spPr>
          <a:xfrm>
            <a:off x="6084777" y="4616940"/>
            <a:ext cx="1733228" cy="315471"/>
          </a:xfrm>
          <a:prstGeom prst="rect">
            <a:avLst/>
          </a:prstGeom>
        </p:spPr>
        <p:txBody>
          <a:bodyPr vert="horz" wrap="square" lIns="0" tIns="0" rIns="0" bIns="0" rtlCol="0" anchor="ctr">
            <a:spAutoFit/>
          </a:bodyPr>
          <a:lstStyle/>
          <a:p>
            <a:pPr defTabSz="844083">
              <a:buClr>
                <a:srgbClr val="005BAD"/>
              </a:buClr>
              <a:defRPr/>
            </a:pPr>
            <a:r>
              <a:rPr lang="ja-JP" altLang="en-US" sz="1000" dirty="0">
                <a:solidFill>
                  <a:srgbClr val="000000"/>
                </a:solidFill>
                <a:latin typeface="+mn-ea"/>
              </a:rPr>
              <a:t>（道路・河川・住宅の充実）</a:t>
            </a:r>
          </a:p>
          <a:p>
            <a:pPr defTabSz="844083" eaLnBrk="1" fontAlgn="auto" hangingPunct="1">
              <a:spcBef>
                <a:spcPts val="0"/>
              </a:spcBef>
              <a:spcAft>
                <a:spcPts val="0"/>
              </a:spcAft>
              <a:buClr>
                <a:srgbClr val="005BAD"/>
              </a:buClr>
              <a:defRPr/>
            </a:pPr>
            <a:endParaRPr lang="ja-JP" altLang="en-US" sz="1050" dirty="0">
              <a:solidFill>
                <a:prstClr val="black"/>
              </a:solidFill>
              <a:latin typeface="+mn-ea"/>
            </a:endParaRPr>
          </a:p>
        </p:txBody>
      </p:sp>
      <p:sp>
        <p:nvSpPr>
          <p:cNvPr id="158" name="object 66">
            <a:extLst>
              <a:ext uri="{FF2B5EF4-FFF2-40B4-BE49-F238E27FC236}">
                <a16:creationId xmlns:a16="http://schemas.microsoft.com/office/drawing/2014/main" id="{A5DE08B0-2CAA-4FAD-908B-E5CDBB22C8E9}"/>
              </a:ext>
            </a:extLst>
          </p:cNvPr>
          <p:cNvSpPr txBox="1"/>
          <p:nvPr/>
        </p:nvSpPr>
        <p:spPr>
          <a:xfrm>
            <a:off x="6077248" y="5238327"/>
            <a:ext cx="1880739" cy="315471"/>
          </a:xfrm>
          <a:prstGeom prst="rect">
            <a:avLst/>
          </a:prstGeom>
        </p:spPr>
        <p:txBody>
          <a:bodyPr vert="horz" wrap="square" lIns="0" tIns="0" rIns="0" bIns="0" rtlCol="0" anchor="ctr">
            <a:spAutoFit/>
          </a:bodyPr>
          <a:lstStyle/>
          <a:p>
            <a:pPr defTabSz="844083">
              <a:buClr>
                <a:srgbClr val="005BAD"/>
              </a:buClr>
              <a:defRPr/>
            </a:pPr>
            <a:r>
              <a:rPr lang="ja-JP" altLang="en-US" sz="1000" dirty="0">
                <a:solidFill>
                  <a:srgbClr val="000000"/>
                </a:solidFill>
                <a:latin typeface="+mn-ea"/>
              </a:rPr>
              <a:t>（農・林・水産業の振興など）</a:t>
            </a:r>
          </a:p>
          <a:p>
            <a:pPr defTabSz="844083" eaLnBrk="1" fontAlgn="auto" hangingPunct="1">
              <a:spcBef>
                <a:spcPts val="0"/>
              </a:spcBef>
              <a:spcAft>
                <a:spcPts val="0"/>
              </a:spcAft>
              <a:buClr>
                <a:srgbClr val="005BAD"/>
              </a:buClr>
              <a:defRPr/>
            </a:pPr>
            <a:endParaRPr lang="ja-JP" altLang="en-US" sz="1050" dirty="0">
              <a:solidFill>
                <a:prstClr val="black"/>
              </a:solidFill>
              <a:latin typeface="+mn-ea"/>
            </a:endParaRPr>
          </a:p>
        </p:txBody>
      </p:sp>
    </p:spTree>
    <p:custDataLst>
      <p:tags r:id="rId1"/>
    </p:custDataLst>
    <p:extLst>
      <p:ext uri="{BB962C8B-B14F-4D97-AF65-F5344CB8AC3E}">
        <p14:creationId xmlns:p14="http://schemas.microsoft.com/office/powerpoint/2010/main" val="3626036471"/>
      </p:ext>
    </p:extLst>
  </p:cSld>
  <p:clrMapOvr>
    <a:masterClrMapping/>
  </p:clrMapOvr>
  <p:transition advTm="3464"/>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00359"/>
                                        </p:tgtEl>
                                        <p:attrNameLst>
                                          <p:attrName>style.visibility</p:attrName>
                                        </p:attrNameLst>
                                      </p:cBhvr>
                                      <p:to>
                                        <p:strVal val="visible"/>
                                      </p:to>
                                    </p:set>
                                    <p:anim calcmode="lin" valueType="num">
                                      <p:cBhvr>
                                        <p:cTn id="7" dur="500" fill="hold"/>
                                        <p:tgtEl>
                                          <p:spTgt spid="100359"/>
                                        </p:tgtEl>
                                        <p:attrNameLst>
                                          <p:attrName>ppt_w</p:attrName>
                                        </p:attrNameLst>
                                      </p:cBhvr>
                                      <p:tavLst>
                                        <p:tav tm="0">
                                          <p:val>
                                            <p:fltVal val="0"/>
                                          </p:val>
                                        </p:tav>
                                        <p:tav tm="100000">
                                          <p:val>
                                            <p:strVal val="#ppt_w"/>
                                          </p:val>
                                        </p:tav>
                                      </p:tavLst>
                                    </p:anim>
                                    <p:anim calcmode="lin" valueType="num">
                                      <p:cBhvr>
                                        <p:cTn id="8" dur="500" fill="hold"/>
                                        <p:tgtEl>
                                          <p:spTgt spid="100359"/>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1000"/>
                                        <p:tgtEl>
                                          <p:spTgt spid="43"/>
                                        </p:tgtEl>
                                      </p:cBhvr>
                                    </p:animEffect>
                                    <p:anim calcmode="lin" valueType="num">
                                      <p:cBhvr>
                                        <p:cTn id="13" dur="1000" fill="hold"/>
                                        <p:tgtEl>
                                          <p:spTgt spid="43"/>
                                        </p:tgtEl>
                                        <p:attrNameLst>
                                          <p:attrName>ppt_x</p:attrName>
                                        </p:attrNameLst>
                                      </p:cBhvr>
                                      <p:tavLst>
                                        <p:tav tm="0">
                                          <p:val>
                                            <p:strVal val="#ppt_x"/>
                                          </p:val>
                                        </p:tav>
                                        <p:tav tm="100000">
                                          <p:val>
                                            <p:strVal val="#ppt_x"/>
                                          </p:val>
                                        </p:tav>
                                      </p:tavLst>
                                    </p:anim>
                                    <p:anim calcmode="lin" valueType="num">
                                      <p:cBhvr>
                                        <p:cTn id="14"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6"/>
                                        </p:tgtEl>
                                        <p:attrNameLst>
                                          <p:attrName>style.visibility</p:attrName>
                                        </p:attrNameLst>
                                      </p:cBhvr>
                                      <p:to>
                                        <p:strVal val="visible"/>
                                      </p:to>
                                    </p:set>
                                    <p:animEffect transition="in" filter="fade">
                                      <p:cBhvr>
                                        <p:cTn id="19" dur="500"/>
                                        <p:tgtEl>
                                          <p:spTgt spid="5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1"/>
                                        </p:tgtEl>
                                        <p:attrNameLst>
                                          <p:attrName>style.visibility</p:attrName>
                                        </p:attrNameLst>
                                      </p:cBhvr>
                                      <p:to>
                                        <p:strVal val="visible"/>
                                      </p:to>
                                    </p:set>
                                    <p:animEffect transition="in" filter="fade">
                                      <p:cBhvr>
                                        <p:cTn id="25" dur="500"/>
                                        <p:tgtEl>
                                          <p:spTgt spid="1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6"/>
                                        </p:tgtEl>
                                        <p:attrNameLst>
                                          <p:attrName>style.visibility</p:attrName>
                                        </p:attrNameLst>
                                      </p:cBhvr>
                                      <p:to>
                                        <p:strVal val="visible"/>
                                      </p:to>
                                    </p:set>
                                    <p:animEffect transition="in" filter="fade">
                                      <p:cBhvr>
                                        <p:cTn id="28" dur="500"/>
                                        <p:tgtEl>
                                          <p:spTgt spid="15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57"/>
                                        </p:tgtEl>
                                        <p:attrNameLst>
                                          <p:attrName>style.visibility</p:attrName>
                                        </p:attrNameLst>
                                      </p:cBhvr>
                                      <p:to>
                                        <p:strVal val="visible"/>
                                      </p:to>
                                    </p:set>
                                    <p:animEffect transition="in" filter="fade">
                                      <p:cBhvr>
                                        <p:cTn id="31" dur="500"/>
                                        <p:tgtEl>
                                          <p:spTgt spid="15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58"/>
                                        </p:tgtEl>
                                        <p:attrNameLst>
                                          <p:attrName>style.visibility</p:attrName>
                                        </p:attrNameLst>
                                      </p:cBhvr>
                                      <p:to>
                                        <p:strVal val="visible"/>
                                      </p:to>
                                    </p:set>
                                    <p:animEffect transition="in" filter="fade">
                                      <p:cBhvr>
                                        <p:cTn id="34" dur="50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9" grpId="0"/>
      <p:bldP spid="87" grpId="0"/>
      <p:bldP spid="121" grpId="0"/>
      <p:bldP spid="156" grpId="0"/>
      <p:bldP spid="157" grpId="0"/>
      <p:bldP spid="15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a:extLst>
              <a:ext uri="{FF2B5EF4-FFF2-40B4-BE49-F238E27FC236}">
                <a16:creationId xmlns:a16="http://schemas.microsoft.com/office/drawing/2014/main" id="{DFA1B863-89DD-4C3E-8E4A-6C06BBF6C4BB}"/>
              </a:ext>
            </a:extLst>
          </p:cNvPr>
          <p:cNvGrpSpPr/>
          <p:nvPr/>
        </p:nvGrpSpPr>
        <p:grpSpPr>
          <a:xfrm>
            <a:off x="327402" y="848144"/>
            <a:ext cx="5838448" cy="4215545"/>
            <a:chOff x="327402" y="848144"/>
            <a:chExt cx="5838448" cy="4215545"/>
          </a:xfrm>
        </p:grpSpPr>
        <p:sp>
          <p:nvSpPr>
            <p:cNvPr id="13" name="正方形/長方形 12">
              <a:extLst>
                <a:ext uri="{FF2B5EF4-FFF2-40B4-BE49-F238E27FC236}">
                  <a16:creationId xmlns:a16="http://schemas.microsoft.com/office/drawing/2014/main" id="{44626A31-B63C-465C-A9E3-E81A61A9E11C}"/>
                </a:ext>
              </a:extLst>
            </p:cNvPr>
            <p:cNvSpPr/>
            <p:nvPr/>
          </p:nvSpPr>
          <p:spPr bwMode="auto">
            <a:xfrm>
              <a:off x="327402" y="848144"/>
              <a:ext cx="5838448" cy="4209470"/>
            </a:xfrm>
            <a:prstGeom prst="rect">
              <a:avLst/>
            </a:prstGeom>
            <a:solidFill>
              <a:srgbClr val="EBFAE6"/>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
          <p:nvSpPr>
            <p:cNvPr id="16" name="テキスト ボックス 15">
              <a:extLst>
                <a:ext uri="{FF2B5EF4-FFF2-40B4-BE49-F238E27FC236}">
                  <a16:creationId xmlns:a16="http://schemas.microsoft.com/office/drawing/2014/main" id="{6164B54B-7DBD-4FFA-AEE6-5568A979683F}"/>
                </a:ext>
              </a:extLst>
            </p:cNvPr>
            <p:cNvSpPr txBox="1"/>
            <p:nvPr/>
          </p:nvSpPr>
          <p:spPr>
            <a:xfrm>
              <a:off x="555141" y="4717440"/>
              <a:ext cx="2015418" cy="346249"/>
            </a:xfrm>
            <a:prstGeom prst="rect">
              <a:avLst/>
            </a:prstGeom>
            <a:noFill/>
          </p:spPr>
          <p:txBody>
            <a:bodyPr wrap="square" rtlCol="0">
              <a:spAutoFit/>
            </a:bodyPr>
            <a:lstStyle/>
            <a:p>
              <a:pPr algn="ctr"/>
              <a:r>
                <a:rPr kumimoji="1" lang="ja-JP" altLang="en-US" sz="600" dirty="0">
                  <a:latin typeface="HG創英角ﾎﾟｯﾌﾟ体" panose="040B0A09000000000000" pitchFamily="49" charset="-128"/>
                  <a:ea typeface="HG創英角ﾎﾟｯﾌﾟ体" panose="040B0A09000000000000" pitchFamily="49" charset="-128"/>
                </a:rPr>
                <a:t>釧路市立鳥取西中学校　１年</a:t>
              </a:r>
              <a:endParaRPr kumimoji="1" lang="en-US" altLang="ja-JP" sz="600" dirty="0">
                <a:latin typeface="HG創英角ﾎﾟｯﾌﾟ体" panose="040B0A09000000000000" pitchFamily="49" charset="-128"/>
                <a:ea typeface="HG創英角ﾎﾟｯﾌﾟ体" panose="040B0A09000000000000" pitchFamily="49" charset="-128"/>
              </a:endParaRPr>
            </a:p>
            <a:p>
              <a:pPr algn="ctr"/>
              <a:r>
                <a:rPr kumimoji="1" lang="ja-JP" altLang="en-US" sz="1050" dirty="0">
                  <a:latin typeface="HG創英角ﾎﾟｯﾌﾟ体" panose="040B0A09000000000000" pitchFamily="49" charset="-128"/>
                  <a:ea typeface="HG創英角ﾎﾟｯﾌﾟ体" panose="040B0A09000000000000" pitchFamily="49" charset="-128"/>
                </a:rPr>
                <a:t>盛合　結愛</a:t>
              </a:r>
              <a:r>
                <a:rPr kumimoji="1" lang="ja-JP" altLang="en-US" sz="800" dirty="0">
                  <a:latin typeface="HG創英角ﾎﾟｯﾌﾟ体" panose="040B0A09000000000000" pitchFamily="49" charset="-128"/>
                  <a:ea typeface="HG創英角ﾎﾟｯﾌﾟ体" panose="040B0A09000000000000" pitchFamily="49" charset="-128"/>
                </a:rPr>
                <a:t>さん</a:t>
              </a:r>
              <a:endParaRPr kumimoji="1" lang="ja-JP" altLang="en-US" sz="1800" dirty="0">
                <a:latin typeface="HG創英角ﾎﾟｯﾌﾟ体" panose="040B0A09000000000000" pitchFamily="49" charset="-128"/>
                <a:ea typeface="HG創英角ﾎﾟｯﾌﾟ体" panose="040B0A09000000000000" pitchFamily="49" charset="-128"/>
              </a:endParaRPr>
            </a:p>
          </p:txBody>
        </p:sp>
        <p:sp>
          <p:nvSpPr>
            <p:cNvPr id="20" name="テキスト ボックス 19">
              <a:extLst>
                <a:ext uri="{FF2B5EF4-FFF2-40B4-BE49-F238E27FC236}">
                  <a16:creationId xmlns:a16="http://schemas.microsoft.com/office/drawing/2014/main" id="{6585CD67-8C6C-436C-A4BF-0FA59FCA23E9}"/>
                </a:ext>
              </a:extLst>
            </p:cNvPr>
            <p:cNvSpPr txBox="1"/>
            <p:nvPr/>
          </p:nvSpPr>
          <p:spPr>
            <a:xfrm>
              <a:off x="555140" y="2864050"/>
              <a:ext cx="1312546" cy="346249"/>
            </a:xfrm>
            <a:prstGeom prst="rect">
              <a:avLst/>
            </a:prstGeom>
            <a:noFill/>
          </p:spPr>
          <p:txBody>
            <a:bodyPr wrap="square" rtlCol="0">
              <a:spAutoFit/>
            </a:bodyPr>
            <a:lstStyle/>
            <a:p>
              <a:pPr algn="ctr"/>
              <a:r>
                <a:rPr kumimoji="1" lang="ja-JP" altLang="en-US" sz="600" dirty="0">
                  <a:latin typeface="HG創英角ﾎﾟｯﾌﾟ体" panose="040B0A09000000000000" pitchFamily="49" charset="-128"/>
                  <a:ea typeface="HG創英角ﾎﾟｯﾌﾟ体" panose="040B0A09000000000000" pitchFamily="49" charset="-128"/>
                </a:rPr>
                <a:t>北見市立高栄中学校　</a:t>
              </a:r>
              <a:r>
                <a:rPr lang="ja-JP" altLang="en-US" sz="600" dirty="0">
                  <a:latin typeface="HG創英角ﾎﾟｯﾌﾟ体" panose="040B0A09000000000000" pitchFamily="49" charset="-128"/>
                  <a:ea typeface="HG創英角ﾎﾟｯﾌﾟ体" panose="040B0A09000000000000" pitchFamily="49" charset="-128"/>
                </a:rPr>
                <a:t>２</a:t>
              </a:r>
              <a:r>
                <a:rPr kumimoji="1" lang="ja-JP" altLang="en-US" sz="600" dirty="0">
                  <a:latin typeface="HG創英角ﾎﾟｯﾌﾟ体" panose="040B0A09000000000000" pitchFamily="49" charset="-128"/>
                  <a:ea typeface="HG創英角ﾎﾟｯﾌﾟ体" panose="040B0A09000000000000" pitchFamily="49" charset="-128"/>
                </a:rPr>
                <a:t>年</a:t>
              </a:r>
              <a:endParaRPr kumimoji="1" lang="en-US" altLang="ja-JP" sz="600" dirty="0">
                <a:latin typeface="HG創英角ﾎﾟｯﾌﾟ体" panose="040B0A09000000000000" pitchFamily="49" charset="-128"/>
                <a:ea typeface="HG創英角ﾎﾟｯﾌﾟ体" panose="040B0A09000000000000" pitchFamily="49" charset="-128"/>
              </a:endParaRPr>
            </a:p>
            <a:p>
              <a:pPr algn="ctr"/>
              <a:r>
                <a:rPr kumimoji="1" lang="ja-JP" altLang="en-US" sz="1050" dirty="0">
                  <a:latin typeface="HG創英角ﾎﾟｯﾌﾟ体" panose="040B0A09000000000000" pitchFamily="49" charset="-128"/>
                  <a:ea typeface="HG創英角ﾎﾟｯﾌﾟ体" panose="040B0A09000000000000" pitchFamily="49" charset="-128"/>
                </a:rPr>
                <a:t>仲野　聖良</a:t>
              </a:r>
              <a:r>
                <a:rPr kumimoji="1" lang="ja-JP" altLang="en-US" sz="800" dirty="0">
                  <a:latin typeface="HG創英角ﾎﾟｯﾌﾟ体" panose="040B0A09000000000000" pitchFamily="49" charset="-128"/>
                  <a:ea typeface="HG創英角ﾎﾟｯﾌﾟ体" panose="040B0A09000000000000" pitchFamily="49" charset="-128"/>
                </a:rPr>
                <a:t>さん</a:t>
              </a:r>
              <a:endParaRPr kumimoji="1" lang="ja-JP" altLang="en-US" sz="1800" dirty="0">
                <a:latin typeface="HG創英角ﾎﾟｯﾌﾟ体" panose="040B0A09000000000000" pitchFamily="49" charset="-128"/>
                <a:ea typeface="HG創英角ﾎﾟｯﾌﾟ体" panose="040B0A09000000000000" pitchFamily="49" charset="-128"/>
              </a:endParaRPr>
            </a:p>
          </p:txBody>
        </p:sp>
        <p:sp>
          <p:nvSpPr>
            <p:cNvPr id="21" name="テキスト ボックス 20">
              <a:extLst>
                <a:ext uri="{FF2B5EF4-FFF2-40B4-BE49-F238E27FC236}">
                  <a16:creationId xmlns:a16="http://schemas.microsoft.com/office/drawing/2014/main" id="{702FA833-D3C7-4933-A326-1B6672999C62}"/>
                </a:ext>
              </a:extLst>
            </p:cNvPr>
            <p:cNvSpPr txBox="1"/>
            <p:nvPr/>
          </p:nvSpPr>
          <p:spPr>
            <a:xfrm>
              <a:off x="2158564" y="2859786"/>
              <a:ext cx="1999325" cy="346249"/>
            </a:xfrm>
            <a:prstGeom prst="rect">
              <a:avLst/>
            </a:prstGeom>
            <a:noFill/>
          </p:spPr>
          <p:txBody>
            <a:bodyPr wrap="square" rtlCol="0">
              <a:spAutoFit/>
            </a:bodyPr>
            <a:lstStyle/>
            <a:p>
              <a:pPr algn="ctr"/>
              <a:r>
                <a:rPr lang="ja-JP" altLang="en-US" sz="600" dirty="0">
                  <a:latin typeface="HG創英角ﾎﾟｯﾌﾟ体" panose="040B0A09000000000000" pitchFamily="49" charset="-128"/>
                  <a:ea typeface="HG創英角ﾎﾟｯﾌﾟ体" panose="040B0A09000000000000" pitchFamily="49" charset="-128"/>
                </a:rPr>
                <a:t>苫小牧市立青翔</a:t>
              </a:r>
              <a:r>
                <a:rPr kumimoji="1" lang="ja-JP" altLang="en-US" sz="600" dirty="0">
                  <a:latin typeface="HG創英角ﾎﾟｯﾌﾟ体" panose="040B0A09000000000000" pitchFamily="49" charset="-128"/>
                  <a:ea typeface="HG創英角ﾎﾟｯﾌﾟ体" panose="040B0A09000000000000" pitchFamily="49" charset="-128"/>
                </a:rPr>
                <a:t>中学校　</a:t>
              </a:r>
              <a:r>
                <a:rPr lang="ja-JP" altLang="en-US" sz="600" dirty="0">
                  <a:latin typeface="HG創英角ﾎﾟｯﾌﾟ体" panose="040B0A09000000000000" pitchFamily="49" charset="-128"/>
                  <a:ea typeface="HG創英角ﾎﾟｯﾌﾟ体" panose="040B0A09000000000000" pitchFamily="49" charset="-128"/>
                </a:rPr>
                <a:t>２</a:t>
              </a:r>
              <a:r>
                <a:rPr kumimoji="1" lang="ja-JP" altLang="en-US" sz="600" dirty="0">
                  <a:latin typeface="HG創英角ﾎﾟｯﾌﾟ体" panose="040B0A09000000000000" pitchFamily="49" charset="-128"/>
                  <a:ea typeface="HG創英角ﾎﾟｯﾌﾟ体" panose="040B0A09000000000000" pitchFamily="49" charset="-128"/>
                </a:rPr>
                <a:t>年</a:t>
              </a:r>
              <a:endParaRPr kumimoji="1" lang="en-US" altLang="ja-JP" sz="600" dirty="0">
                <a:latin typeface="HG創英角ﾎﾟｯﾌﾟ体" panose="040B0A09000000000000" pitchFamily="49" charset="-128"/>
                <a:ea typeface="HG創英角ﾎﾟｯﾌﾟ体" panose="040B0A09000000000000" pitchFamily="49" charset="-128"/>
              </a:endParaRPr>
            </a:p>
            <a:p>
              <a:pPr algn="ctr"/>
              <a:r>
                <a:rPr kumimoji="1" lang="ja-JP" altLang="en-US" sz="1050" dirty="0">
                  <a:latin typeface="HG創英角ﾎﾟｯﾌﾟ体" panose="040B0A09000000000000" pitchFamily="49" charset="-128"/>
                  <a:ea typeface="HG創英角ﾎﾟｯﾌﾟ体" panose="040B0A09000000000000" pitchFamily="49" charset="-128"/>
                </a:rPr>
                <a:t>岩城　咲那</a:t>
              </a:r>
              <a:r>
                <a:rPr kumimoji="1" lang="ja-JP" altLang="en-US" sz="800" dirty="0">
                  <a:latin typeface="HG創英角ﾎﾟｯﾌﾟ体" panose="040B0A09000000000000" pitchFamily="49" charset="-128"/>
                  <a:ea typeface="HG創英角ﾎﾟｯﾌﾟ体" panose="040B0A09000000000000" pitchFamily="49" charset="-128"/>
                </a:rPr>
                <a:t>さん</a:t>
              </a:r>
              <a:endParaRPr kumimoji="1" lang="ja-JP" altLang="en-US" sz="1800" dirty="0">
                <a:latin typeface="HG創英角ﾎﾟｯﾌﾟ体" panose="040B0A09000000000000" pitchFamily="49" charset="-128"/>
                <a:ea typeface="HG創英角ﾎﾟｯﾌﾟ体" panose="040B0A09000000000000" pitchFamily="49" charset="-128"/>
              </a:endParaRPr>
            </a:p>
          </p:txBody>
        </p:sp>
        <p:sp>
          <p:nvSpPr>
            <p:cNvPr id="22" name="テキスト ボックス 21">
              <a:extLst>
                <a:ext uri="{FF2B5EF4-FFF2-40B4-BE49-F238E27FC236}">
                  <a16:creationId xmlns:a16="http://schemas.microsoft.com/office/drawing/2014/main" id="{62FE20FD-B69F-4437-9593-1F0EDE74203E}"/>
                </a:ext>
              </a:extLst>
            </p:cNvPr>
            <p:cNvSpPr txBox="1"/>
            <p:nvPr/>
          </p:nvSpPr>
          <p:spPr>
            <a:xfrm>
              <a:off x="4448768" y="2856168"/>
              <a:ext cx="1327259" cy="346249"/>
            </a:xfrm>
            <a:prstGeom prst="rect">
              <a:avLst/>
            </a:prstGeom>
            <a:noFill/>
          </p:spPr>
          <p:txBody>
            <a:bodyPr wrap="square" rtlCol="0">
              <a:spAutoFit/>
            </a:bodyPr>
            <a:lstStyle/>
            <a:p>
              <a:pPr algn="ctr"/>
              <a:r>
                <a:rPr lang="ja-JP" altLang="en-US" sz="600" dirty="0">
                  <a:latin typeface="HG創英角ﾎﾟｯﾌﾟ体" panose="040B0A09000000000000" pitchFamily="49" charset="-128"/>
                  <a:ea typeface="HG創英角ﾎﾟｯﾌﾟ体" panose="040B0A09000000000000" pitchFamily="49" charset="-128"/>
                </a:rPr>
                <a:t>旭川市立春光台</a:t>
              </a:r>
              <a:r>
                <a:rPr kumimoji="1" lang="ja-JP" altLang="en-US" sz="600" dirty="0">
                  <a:latin typeface="HG創英角ﾎﾟｯﾌﾟ体" panose="040B0A09000000000000" pitchFamily="49" charset="-128"/>
                  <a:ea typeface="HG創英角ﾎﾟｯﾌﾟ体" panose="040B0A09000000000000" pitchFamily="49" charset="-128"/>
                </a:rPr>
                <a:t>中学校　２年</a:t>
              </a:r>
              <a:endParaRPr kumimoji="1" lang="en-US" altLang="ja-JP" sz="600" dirty="0">
                <a:latin typeface="HG創英角ﾎﾟｯﾌﾟ体" panose="040B0A09000000000000" pitchFamily="49" charset="-128"/>
                <a:ea typeface="HG創英角ﾎﾟｯﾌﾟ体" panose="040B0A09000000000000" pitchFamily="49" charset="-128"/>
              </a:endParaRPr>
            </a:p>
            <a:p>
              <a:pPr algn="ctr"/>
              <a:r>
                <a:rPr kumimoji="1" lang="ja-JP" altLang="en-US" sz="1050" dirty="0">
                  <a:latin typeface="HG創英角ﾎﾟｯﾌﾟ体" panose="040B0A09000000000000" pitchFamily="49" charset="-128"/>
                  <a:ea typeface="HG創英角ﾎﾟｯﾌﾟ体" panose="040B0A09000000000000" pitchFamily="49" charset="-128"/>
                </a:rPr>
                <a:t>村田　柚乃</a:t>
              </a:r>
              <a:r>
                <a:rPr kumimoji="1" lang="ja-JP" altLang="en-US" sz="800" dirty="0">
                  <a:latin typeface="HG創英角ﾎﾟｯﾌﾟ体" panose="040B0A09000000000000" pitchFamily="49" charset="-128"/>
                  <a:ea typeface="HG創英角ﾎﾟｯﾌﾟ体" panose="040B0A09000000000000" pitchFamily="49" charset="-128"/>
                </a:rPr>
                <a:t>さん</a:t>
              </a:r>
              <a:endParaRPr kumimoji="1" lang="ja-JP" altLang="en-US" sz="1800" dirty="0">
                <a:latin typeface="HG創英角ﾎﾟｯﾌﾟ体" panose="040B0A09000000000000" pitchFamily="49" charset="-128"/>
                <a:ea typeface="HG創英角ﾎﾟｯﾌﾟ体" panose="040B0A09000000000000" pitchFamily="49" charset="-128"/>
              </a:endParaRPr>
            </a:p>
          </p:txBody>
        </p:sp>
        <p:sp>
          <p:nvSpPr>
            <p:cNvPr id="23" name="テキスト ボックス 22">
              <a:extLst>
                <a:ext uri="{FF2B5EF4-FFF2-40B4-BE49-F238E27FC236}">
                  <a16:creationId xmlns:a16="http://schemas.microsoft.com/office/drawing/2014/main" id="{E3BCD5BB-7F59-4E83-BD99-4D692FFE4B05}"/>
                </a:ext>
              </a:extLst>
            </p:cNvPr>
            <p:cNvSpPr txBox="1"/>
            <p:nvPr/>
          </p:nvSpPr>
          <p:spPr>
            <a:xfrm>
              <a:off x="3783470" y="4711089"/>
              <a:ext cx="1992558" cy="346249"/>
            </a:xfrm>
            <a:prstGeom prst="rect">
              <a:avLst/>
            </a:prstGeom>
            <a:noFill/>
          </p:spPr>
          <p:txBody>
            <a:bodyPr wrap="square" rtlCol="0">
              <a:spAutoFit/>
            </a:bodyPr>
            <a:lstStyle/>
            <a:p>
              <a:pPr algn="ctr"/>
              <a:r>
                <a:rPr kumimoji="1" lang="ja-JP" altLang="en-US" sz="600" dirty="0">
                  <a:latin typeface="HG創英角ﾎﾟｯﾌﾟ体" panose="040B0A09000000000000" pitchFamily="49" charset="-128"/>
                  <a:ea typeface="HG創英角ﾎﾟｯﾌﾟ体" panose="040B0A09000000000000" pitchFamily="49" charset="-128"/>
                </a:rPr>
                <a:t>池田町立池田中学校　</a:t>
              </a:r>
              <a:r>
                <a:rPr lang="ja-JP" altLang="en-US" sz="600" dirty="0">
                  <a:latin typeface="HG創英角ﾎﾟｯﾌﾟ体" panose="040B0A09000000000000" pitchFamily="49" charset="-128"/>
                  <a:ea typeface="HG創英角ﾎﾟｯﾌﾟ体" panose="040B0A09000000000000" pitchFamily="49" charset="-128"/>
                </a:rPr>
                <a:t>２</a:t>
              </a:r>
              <a:r>
                <a:rPr kumimoji="1" lang="ja-JP" altLang="en-US" sz="600" dirty="0">
                  <a:latin typeface="HG創英角ﾎﾟｯﾌﾟ体" panose="040B0A09000000000000" pitchFamily="49" charset="-128"/>
                  <a:ea typeface="HG創英角ﾎﾟｯﾌﾟ体" panose="040B0A09000000000000" pitchFamily="49" charset="-128"/>
                </a:rPr>
                <a:t>年</a:t>
              </a:r>
              <a:endParaRPr kumimoji="1" lang="en-US" altLang="ja-JP" sz="600" dirty="0">
                <a:latin typeface="HG創英角ﾎﾟｯﾌﾟ体" panose="040B0A09000000000000" pitchFamily="49" charset="-128"/>
                <a:ea typeface="HG創英角ﾎﾟｯﾌﾟ体" panose="040B0A09000000000000" pitchFamily="49" charset="-128"/>
              </a:endParaRPr>
            </a:p>
            <a:p>
              <a:pPr algn="ctr"/>
              <a:r>
                <a:rPr kumimoji="1" lang="ja-JP" altLang="en-US" sz="1050" dirty="0">
                  <a:latin typeface="HG創英角ﾎﾟｯﾌﾟ体" panose="040B0A09000000000000" pitchFamily="49" charset="-128"/>
                  <a:ea typeface="HG創英角ﾎﾟｯﾌﾟ体" panose="040B0A09000000000000" pitchFamily="49" charset="-128"/>
                </a:rPr>
                <a:t>山内　香凜</a:t>
              </a:r>
              <a:r>
                <a:rPr kumimoji="1" lang="ja-JP" altLang="en-US" sz="800" dirty="0">
                  <a:latin typeface="HG創英角ﾎﾟｯﾌﾟ体" panose="040B0A09000000000000" pitchFamily="49" charset="-128"/>
                  <a:ea typeface="HG創英角ﾎﾟｯﾌﾟ体" panose="040B0A09000000000000" pitchFamily="49" charset="-128"/>
                </a:rPr>
                <a:t>さん</a:t>
              </a:r>
              <a:endParaRPr kumimoji="1" lang="ja-JP" altLang="en-US" sz="1800" dirty="0">
                <a:latin typeface="HG創英角ﾎﾟｯﾌﾟ体" panose="040B0A09000000000000" pitchFamily="49" charset="-128"/>
                <a:ea typeface="HG創英角ﾎﾟｯﾌﾟ体" panose="040B0A09000000000000" pitchFamily="49" charset="-128"/>
              </a:endParaRPr>
            </a:p>
          </p:txBody>
        </p:sp>
      </p:grpSp>
      <p:sp>
        <p:nvSpPr>
          <p:cNvPr id="23554" name="Rectangle 5"/>
          <p:cNvSpPr>
            <a:spLocks noChangeArrowheads="1"/>
          </p:cNvSpPr>
          <p:nvPr/>
        </p:nvSpPr>
        <p:spPr bwMode="auto">
          <a:xfrm>
            <a:off x="8807450" y="6527800"/>
            <a:ext cx="3770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22</a:t>
            </a:r>
          </a:p>
        </p:txBody>
      </p:sp>
      <p:pic>
        <p:nvPicPr>
          <p:cNvPr id="23555" name="Picture 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36"/>
          <p:cNvSpPr>
            <a:spLocks noGrp="1" noChangeArrowheads="1"/>
          </p:cNvSpPr>
          <p:nvPr>
            <p:ph type="title" idx="4294967295"/>
          </p:nvPr>
        </p:nvSpPr>
        <p:spPr>
          <a:xfrm>
            <a:off x="76200" y="152400"/>
            <a:ext cx="7772400" cy="457200"/>
          </a:xfrm>
        </p:spPr>
        <p:txBody>
          <a:bodyPr/>
          <a:lstStyle/>
          <a:p>
            <a:pPr algn="l" eaLnBrk="1" hangingPunct="1"/>
            <a:r>
              <a:rPr lang="ja-JP" altLang="en-US" sz="1600" kern="0" dirty="0">
                <a:solidFill>
                  <a:schemeClr val="bg1"/>
                </a:solidFill>
                <a:latin typeface="HGP創英角ｺﾞｼｯｸUB" panose="020B0900000000000000" pitchFamily="50" charset="-128"/>
                <a:ea typeface="HGP創英角ｺﾞｼｯｸUB" panose="020B0900000000000000" pitchFamily="50" charset="-128"/>
              </a:rPr>
              <a:t>第</a:t>
            </a:r>
            <a:r>
              <a:rPr lang="en-US" altLang="ja-JP" sz="1600" kern="0" dirty="0">
                <a:solidFill>
                  <a:schemeClr val="bg1"/>
                </a:solidFill>
                <a:latin typeface="HGP創英角ｺﾞｼｯｸUB" panose="020B0900000000000000" pitchFamily="50" charset="-128"/>
                <a:ea typeface="HGP創英角ｺﾞｼｯｸUB" panose="020B0900000000000000" pitchFamily="50" charset="-128"/>
              </a:rPr>
              <a:t>40</a:t>
            </a:r>
            <a:r>
              <a:rPr lang="ja-JP" altLang="en-US" sz="1600" kern="0" dirty="0">
                <a:solidFill>
                  <a:schemeClr val="bg1"/>
                </a:solidFill>
                <a:latin typeface="HGP創英角ｺﾞｼｯｸUB" panose="020B0900000000000000" pitchFamily="50" charset="-128"/>
                <a:ea typeface="HGP創英角ｺﾞｼｯｸUB" panose="020B0900000000000000" pitchFamily="50" charset="-128"/>
              </a:rPr>
              <a:t>回「全道中学生の税をテーマとしたポスター募集」</a:t>
            </a:r>
            <a:br>
              <a:rPr lang="en-US" altLang="ja-JP" sz="1600" kern="0" dirty="0">
                <a:solidFill>
                  <a:schemeClr val="bg1"/>
                </a:solidFill>
                <a:latin typeface="HGP創英角ｺﾞｼｯｸUB" panose="020B0900000000000000" pitchFamily="50" charset="-128"/>
                <a:ea typeface="HGP創英角ｺﾞｼｯｸUB" panose="020B0900000000000000" pitchFamily="50" charset="-128"/>
              </a:rPr>
            </a:br>
            <a:r>
              <a:rPr lang="ja-JP" altLang="en-US" sz="1600" kern="0" dirty="0">
                <a:solidFill>
                  <a:schemeClr val="bg1"/>
                </a:solidFill>
                <a:latin typeface="HGP創英角ｺﾞｼｯｸUB" panose="020B0900000000000000" pitchFamily="50" charset="-128"/>
                <a:ea typeface="HGP創英角ｺﾞｼｯｸUB" panose="020B0900000000000000" pitchFamily="50" charset="-128"/>
              </a:rPr>
              <a:t>北海道教育委員会教育長賞優秀賞作品等</a:t>
            </a:r>
            <a:endParaRPr lang="ja-JP" altLang="en-US" sz="1600" dirty="0">
              <a:solidFill>
                <a:schemeClr val="bg1"/>
              </a:solidFill>
              <a:latin typeface="HG創英角ｺﾞｼｯｸUB" panose="020B0909000000000000" pitchFamily="49" charset="-128"/>
              <a:ea typeface="HG創英角ｺﾞｼｯｸUB" panose="020B0909000000000000" pitchFamily="49" charset="-128"/>
            </a:endParaRPr>
          </a:p>
        </p:txBody>
      </p:sp>
      <p:sp>
        <p:nvSpPr>
          <p:cNvPr id="23557" name="Line 37">
            <a:hlinkClick r:id="" action="ppaction://hlinkshowjump?jump=previousslide"/>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23558" name="Line 38">
            <a:hlinkClick r:id="" action="ppaction://hlinkshowjump?jump=nextslide"/>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grpSp>
        <p:nvGrpSpPr>
          <p:cNvPr id="35" name="グループ化 34">
            <a:extLst>
              <a:ext uri="{FF2B5EF4-FFF2-40B4-BE49-F238E27FC236}">
                <a16:creationId xmlns:a16="http://schemas.microsoft.com/office/drawing/2014/main" id="{517EB63F-823D-4355-A6A3-3F34320692B6}"/>
              </a:ext>
            </a:extLst>
          </p:cNvPr>
          <p:cNvGrpSpPr/>
          <p:nvPr/>
        </p:nvGrpSpPr>
        <p:grpSpPr>
          <a:xfrm>
            <a:off x="323851" y="5148319"/>
            <a:ext cx="8519134" cy="1704765"/>
            <a:chOff x="323851" y="5148319"/>
            <a:chExt cx="8519134" cy="1704765"/>
          </a:xfrm>
        </p:grpSpPr>
        <p:sp>
          <p:nvSpPr>
            <p:cNvPr id="36" name="AutoShape 353">
              <a:extLst>
                <a:ext uri="{FF2B5EF4-FFF2-40B4-BE49-F238E27FC236}">
                  <a16:creationId xmlns:a16="http://schemas.microsoft.com/office/drawing/2014/main" id="{E98C07AE-943A-49A0-A447-AA3CAFB92501}"/>
                </a:ext>
              </a:extLst>
            </p:cNvPr>
            <p:cNvSpPr>
              <a:spLocks noChangeArrowheads="1"/>
            </p:cNvSpPr>
            <p:nvPr/>
          </p:nvSpPr>
          <p:spPr bwMode="auto">
            <a:xfrm>
              <a:off x="323851" y="5148319"/>
              <a:ext cx="8519134" cy="1704765"/>
            </a:xfrm>
            <a:prstGeom prst="roundRect">
              <a:avLst>
                <a:gd name="adj" fmla="val 0"/>
              </a:avLst>
            </a:prstGeom>
            <a:solidFill>
              <a:srgbClr val="CEECFE"/>
            </a:solidFill>
            <a:ln>
              <a:noFill/>
            </a:ln>
            <a:effectLst/>
          </p:spPr>
          <p:txBody>
            <a:bodyPr wrap="none" anchor="ctr"/>
            <a:lstStyle/>
            <a:p>
              <a:pPr defTabSz="838413" eaLnBrk="1" hangingPunct="1">
                <a:spcBef>
                  <a:spcPct val="20000"/>
                </a:spcBef>
                <a:buFont typeface="Arial" charset="0"/>
                <a:buChar char="•"/>
                <a:defRPr/>
              </a:pPr>
              <a:endParaRPr lang="ja-JP" altLang="en-US" sz="2567" dirty="0">
                <a:solidFill>
                  <a:prstClr val="black"/>
                </a:solidFill>
                <a:latin typeface="HGPｺﾞｼｯｸE" panose="020B0900000000000000" pitchFamily="50" charset="-128"/>
                <a:ea typeface="HGPｺﾞｼｯｸE" panose="020B0900000000000000" pitchFamily="50" charset="-128"/>
              </a:endParaRPr>
            </a:p>
          </p:txBody>
        </p:sp>
        <p:sp>
          <p:nvSpPr>
            <p:cNvPr id="37" name="テキスト ボックス 36">
              <a:extLst>
                <a:ext uri="{FF2B5EF4-FFF2-40B4-BE49-F238E27FC236}">
                  <a16:creationId xmlns:a16="http://schemas.microsoft.com/office/drawing/2014/main" id="{F530F9D9-9625-4F6F-8990-4B2D9927E9D9}"/>
                </a:ext>
              </a:extLst>
            </p:cNvPr>
            <p:cNvSpPr txBox="1"/>
            <p:nvPr/>
          </p:nvSpPr>
          <p:spPr>
            <a:xfrm>
              <a:off x="323851" y="5173674"/>
              <a:ext cx="3658590" cy="769441"/>
            </a:xfrm>
            <a:prstGeom prst="rect">
              <a:avLst/>
            </a:prstGeom>
            <a:noFill/>
          </p:spPr>
          <p:txBody>
            <a:bodyPr wrap="square" rtlCol="0">
              <a:spAutoFit/>
            </a:bodyPr>
            <a:lstStyle/>
            <a:p>
              <a:pPr algn="just"/>
              <a:r>
                <a:rPr kumimoji="1" lang="ja-JP" altLang="en-US" sz="1100" dirty="0">
                  <a:latin typeface="HG創英角ﾎﾟｯﾌﾟ体" panose="040B0A09000000000000" pitchFamily="49" charset="-128"/>
                  <a:ea typeface="HG創英角ﾎﾟｯﾌﾟ体" panose="040B0A09000000000000" pitchFamily="49" charset="-128"/>
                </a:rPr>
                <a:t>〇　編集・制作</a:t>
              </a:r>
              <a:endParaRPr kumimoji="1" lang="en-US" altLang="ja-JP" sz="1100" dirty="0">
                <a:latin typeface="HG創英角ﾎﾟｯﾌﾟ体" panose="040B0A09000000000000" pitchFamily="49" charset="-128"/>
                <a:ea typeface="HG創英角ﾎﾟｯﾌﾟ体" panose="040B0A09000000000000" pitchFamily="49" charset="-128"/>
              </a:endParaRPr>
            </a:p>
            <a:p>
              <a:pPr algn="just"/>
              <a:r>
                <a:rPr kumimoji="1" lang="ja-JP" altLang="en-US" sz="1100" dirty="0">
                  <a:latin typeface="HG創英角ﾎﾟｯﾌﾟ体" panose="040B0A09000000000000" pitchFamily="49" charset="-128"/>
                  <a:ea typeface="HG創英角ﾎﾟｯﾌﾟ体" panose="040B0A09000000000000" pitchFamily="49" charset="-128"/>
                </a:rPr>
                <a:t>　　 </a:t>
              </a:r>
              <a:r>
                <a:rPr kumimoji="1" lang="en-US" altLang="ja-JP" sz="1100" dirty="0">
                  <a:latin typeface="HG創英角ﾎﾟｯﾌﾟ体" panose="040B0A09000000000000" pitchFamily="49" charset="-128"/>
                  <a:ea typeface="HG創英角ﾎﾟｯﾌﾟ体" panose="040B0A09000000000000" pitchFamily="49" charset="-128"/>
                </a:rPr>
                <a:t>2026</a:t>
              </a:r>
              <a:r>
                <a:rPr kumimoji="1" lang="ja-JP" altLang="en-US" sz="1100" dirty="0">
                  <a:latin typeface="HG創英角ﾎﾟｯﾌﾟ体" panose="040B0A09000000000000" pitchFamily="49" charset="-128"/>
                  <a:ea typeface="HG創英角ﾎﾟｯﾌﾟ体" panose="040B0A09000000000000" pitchFamily="49" charset="-128"/>
                </a:rPr>
                <a:t>年（令和８年）４月制作</a:t>
              </a:r>
              <a:endParaRPr kumimoji="1" lang="en-US" altLang="ja-JP" sz="1100" dirty="0">
                <a:latin typeface="HG創英角ﾎﾟｯﾌﾟ体" panose="040B0A09000000000000" pitchFamily="49" charset="-128"/>
                <a:ea typeface="HG創英角ﾎﾟｯﾌﾟ体" panose="040B0A09000000000000" pitchFamily="49" charset="-128"/>
              </a:endParaRPr>
            </a:p>
            <a:p>
              <a:pPr algn="just"/>
              <a:r>
                <a:rPr kumimoji="1" lang="ja-JP" altLang="en-US" sz="1100" dirty="0">
                  <a:latin typeface="HG創英角ﾎﾟｯﾌﾟ体" panose="040B0A09000000000000" pitchFamily="49" charset="-128"/>
                  <a:ea typeface="HG創英角ﾎﾟｯﾌﾟ体" panose="040B0A09000000000000" pitchFamily="49" charset="-128"/>
                </a:rPr>
                <a:t>　　 北海道租税教育推進協議会</a:t>
              </a:r>
              <a:endParaRPr kumimoji="1" lang="en-US" altLang="ja-JP" sz="1100" dirty="0">
                <a:latin typeface="HG創英角ﾎﾟｯﾌﾟ体" panose="040B0A09000000000000" pitchFamily="49" charset="-128"/>
                <a:ea typeface="HG創英角ﾎﾟｯﾌﾟ体" panose="040B0A09000000000000" pitchFamily="49" charset="-128"/>
              </a:endParaRPr>
            </a:p>
            <a:p>
              <a:pPr algn="just"/>
              <a:r>
                <a:rPr kumimoji="1" lang="ja-JP" altLang="en-US" sz="1100" dirty="0">
                  <a:latin typeface="HG創英角ﾎﾟｯﾌﾟ体" panose="040B0A09000000000000" pitchFamily="49" charset="-128"/>
                  <a:ea typeface="HG創英角ﾎﾟｯﾌﾟ体" panose="040B0A09000000000000" pitchFamily="49" charset="-128"/>
                </a:rPr>
                <a:t>　　 会長　</a:t>
              </a:r>
              <a:r>
                <a:rPr lang="ja-JP" altLang="en-US" sz="1100" dirty="0">
                  <a:latin typeface="HG創英角ﾎﾟｯﾌﾟ体" panose="040B0A09000000000000" pitchFamily="49" charset="-128"/>
                  <a:ea typeface="HG創英角ﾎﾟｯﾌﾟ体" panose="040B0A09000000000000" pitchFamily="49" charset="-128"/>
                </a:rPr>
                <a:t>山田</a:t>
              </a:r>
              <a:r>
                <a:rPr kumimoji="1" lang="ja-JP" altLang="en-US" sz="1100" dirty="0">
                  <a:latin typeface="HG創英角ﾎﾟｯﾌﾟ体" panose="040B0A09000000000000" pitchFamily="49" charset="-128"/>
                  <a:ea typeface="HG創英角ﾎﾟｯﾌﾟ体" panose="040B0A09000000000000" pitchFamily="49" charset="-128"/>
                </a:rPr>
                <a:t>　誠一（室蘭市立室蘭西中学校長）</a:t>
              </a:r>
              <a:endParaRPr kumimoji="1" lang="en-US" altLang="ja-JP" sz="1100" dirty="0">
                <a:latin typeface="HG創英角ﾎﾟｯﾌﾟ体" panose="040B0A09000000000000" pitchFamily="49" charset="-128"/>
                <a:ea typeface="HG創英角ﾎﾟｯﾌﾟ体" panose="040B0A09000000000000" pitchFamily="49" charset="-128"/>
              </a:endParaRPr>
            </a:p>
          </p:txBody>
        </p:sp>
        <p:sp>
          <p:nvSpPr>
            <p:cNvPr id="38" name="テキスト ボックス 37">
              <a:extLst>
                <a:ext uri="{FF2B5EF4-FFF2-40B4-BE49-F238E27FC236}">
                  <a16:creationId xmlns:a16="http://schemas.microsoft.com/office/drawing/2014/main" id="{0C4B1A7D-DC0E-4F59-BFFB-8B149FBC1D1B}"/>
                </a:ext>
              </a:extLst>
            </p:cNvPr>
            <p:cNvSpPr txBox="1"/>
            <p:nvPr/>
          </p:nvSpPr>
          <p:spPr>
            <a:xfrm>
              <a:off x="460271" y="5943115"/>
              <a:ext cx="3595262" cy="861774"/>
            </a:xfrm>
            <a:prstGeom prst="rect">
              <a:avLst/>
            </a:prstGeom>
            <a:noFill/>
            <a:ln>
              <a:solidFill>
                <a:schemeClr val="tx1"/>
              </a:solidFill>
              <a:prstDash val="dash"/>
            </a:ln>
          </p:spPr>
          <p:txBody>
            <a:bodyPr wrap="square" rtlCol="0">
              <a:spAutoFit/>
            </a:bodyPr>
            <a:lstStyle/>
            <a:p>
              <a:r>
                <a:rPr kumimoji="1" lang="ja-JP" altLang="en-US" sz="1000" dirty="0">
                  <a:latin typeface="HG創英角ﾎﾟｯﾌﾟ体" panose="040B0A09000000000000" pitchFamily="49" charset="-128"/>
                  <a:ea typeface="HG創英角ﾎﾟｯﾌﾟ体" panose="040B0A09000000000000" pitchFamily="49" charset="-128"/>
                </a:rPr>
                <a:t>　租税教育推進協議会とは、教育関係機関及び税務関係機関が相互に協力し、次代の担い手である児童・生徒の皆さんに、税に関する理解を深めていただくことを目的に設立されたものです。</a:t>
              </a:r>
              <a:endParaRPr kumimoji="1" lang="en-US" altLang="ja-JP" sz="1000" dirty="0">
                <a:latin typeface="HG創英角ﾎﾟｯﾌﾟ体" panose="040B0A09000000000000" pitchFamily="49" charset="-128"/>
                <a:ea typeface="HG創英角ﾎﾟｯﾌﾟ体" panose="040B0A09000000000000" pitchFamily="49" charset="-128"/>
              </a:endParaRPr>
            </a:p>
            <a:p>
              <a:pPr algn="just"/>
              <a:r>
                <a:rPr kumimoji="1" lang="ja-JP" altLang="en-US" sz="1000" dirty="0">
                  <a:latin typeface="HG創英角ﾎﾟｯﾌﾟ体" panose="040B0A09000000000000" pitchFamily="49" charset="-128"/>
                  <a:ea typeface="HG創英角ﾎﾟｯﾌﾟ体" panose="040B0A09000000000000" pitchFamily="49" charset="-128"/>
                </a:rPr>
                <a:t>　当資料は、その事業の一環として作成されたものです。</a:t>
              </a:r>
            </a:p>
          </p:txBody>
        </p:sp>
        <p:sp>
          <p:nvSpPr>
            <p:cNvPr id="39" name="テキスト ボックス 38">
              <a:extLst>
                <a:ext uri="{FF2B5EF4-FFF2-40B4-BE49-F238E27FC236}">
                  <a16:creationId xmlns:a16="http://schemas.microsoft.com/office/drawing/2014/main" id="{4DDF05CB-F765-4661-AC31-44C6DC522C0D}"/>
                </a:ext>
              </a:extLst>
            </p:cNvPr>
            <p:cNvSpPr txBox="1"/>
            <p:nvPr/>
          </p:nvSpPr>
          <p:spPr>
            <a:xfrm>
              <a:off x="4055533" y="5169413"/>
              <a:ext cx="1882542" cy="600164"/>
            </a:xfrm>
            <a:prstGeom prst="rect">
              <a:avLst/>
            </a:prstGeom>
            <a:noFill/>
          </p:spPr>
          <p:txBody>
            <a:bodyPr wrap="square" rtlCol="0">
              <a:spAutoFit/>
            </a:bodyPr>
            <a:lstStyle/>
            <a:p>
              <a:pPr algn="just"/>
              <a:r>
                <a:rPr kumimoji="1" lang="ja-JP" altLang="en-US" sz="1100" dirty="0">
                  <a:latin typeface="HG創英角ﾎﾟｯﾌﾟ体" panose="040B0A09000000000000" pitchFamily="49" charset="-128"/>
                  <a:ea typeface="HG創英角ﾎﾟｯﾌﾟ体" panose="040B0A09000000000000" pitchFamily="49" charset="-128"/>
                </a:rPr>
                <a:t>〇　後援</a:t>
              </a:r>
              <a:endParaRPr kumimoji="1" lang="en-US" altLang="ja-JP" sz="1100" dirty="0">
                <a:latin typeface="HG創英角ﾎﾟｯﾌﾟ体" panose="040B0A09000000000000" pitchFamily="49" charset="-128"/>
                <a:ea typeface="HG創英角ﾎﾟｯﾌﾟ体" panose="040B0A09000000000000" pitchFamily="49" charset="-128"/>
              </a:endParaRPr>
            </a:p>
            <a:p>
              <a:pPr algn="just"/>
              <a:r>
                <a:rPr kumimoji="1" lang="ja-JP" altLang="en-US" sz="1100" dirty="0">
                  <a:latin typeface="HG創英角ﾎﾟｯﾌﾟ体" panose="040B0A09000000000000" pitchFamily="49" charset="-128"/>
                  <a:ea typeface="HG創英角ﾎﾟｯﾌﾟ体" panose="040B0A09000000000000" pitchFamily="49" charset="-128"/>
                </a:rPr>
                <a:t>　　 北海道教育委員会</a:t>
              </a:r>
              <a:endParaRPr kumimoji="1" lang="en-US" altLang="ja-JP" sz="1100" dirty="0">
                <a:latin typeface="HG創英角ﾎﾟｯﾌﾟ体" panose="040B0A09000000000000" pitchFamily="49" charset="-128"/>
                <a:ea typeface="HG創英角ﾎﾟｯﾌﾟ体" panose="040B0A09000000000000" pitchFamily="49" charset="-128"/>
              </a:endParaRPr>
            </a:p>
            <a:p>
              <a:pPr algn="just"/>
              <a:r>
                <a:rPr kumimoji="1" lang="ja-JP" altLang="en-US" sz="1100" dirty="0">
                  <a:latin typeface="HG創英角ﾎﾟｯﾌﾟ体" panose="040B0A09000000000000" pitchFamily="49" charset="-128"/>
                  <a:ea typeface="HG創英角ﾎﾟｯﾌﾟ体" panose="040B0A09000000000000" pitchFamily="49" charset="-128"/>
                </a:rPr>
                <a:t>　　 北海道中学校長会</a:t>
              </a:r>
            </a:p>
          </p:txBody>
        </p:sp>
        <p:sp>
          <p:nvSpPr>
            <p:cNvPr id="40" name="テキスト ボックス 39">
              <a:extLst>
                <a:ext uri="{FF2B5EF4-FFF2-40B4-BE49-F238E27FC236}">
                  <a16:creationId xmlns:a16="http://schemas.microsoft.com/office/drawing/2014/main" id="{AF4E0B1F-5967-4D3D-BB2F-3BE91F91B284}"/>
                </a:ext>
              </a:extLst>
            </p:cNvPr>
            <p:cNvSpPr txBox="1"/>
            <p:nvPr/>
          </p:nvSpPr>
          <p:spPr>
            <a:xfrm>
              <a:off x="4055533" y="5799193"/>
              <a:ext cx="4714360" cy="769441"/>
            </a:xfrm>
            <a:prstGeom prst="rect">
              <a:avLst/>
            </a:prstGeom>
            <a:noFill/>
          </p:spPr>
          <p:txBody>
            <a:bodyPr wrap="square" rtlCol="0">
              <a:spAutoFit/>
            </a:bodyPr>
            <a:lstStyle/>
            <a:p>
              <a:pPr algn="just"/>
              <a:r>
                <a:rPr kumimoji="1" lang="ja-JP" altLang="en-US" sz="1100" dirty="0">
                  <a:latin typeface="HG創英角ﾎﾟｯﾌﾟ体" panose="040B0A09000000000000" pitchFamily="49" charset="-128"/>
                  <a:ea typeface="HG創英角ﾎﾟｯﾌﾟ体" panose="040B0A09000000000000" pitchFamily="49" charset="-128"/>
                </a:rPr>
                <a:t>〇　問い合わせ先</a:t>
              </a:r>
              <a:endParaRPr kumimoji="1" lang="en-US" altLang="ja-JP" sz="1100" dirty="0">
                <a:latin typeface="HG創英角ﾎﾟｯﾌﾟ体" panose="040B0A09000000000000" pitchFamily="49" charset="-128"/>
                <a:ea typeface="HG創英角ﾎﾟｯﾌﾟ体" panose="040B0A09000000000000" pitchFamily="49" charset="-128"/>
              </a:endParaRPr>
            </a:p>
            <a:p>
              <a:pPr algn="just"/>
              <a:r>
                <a:rPr kumimoji="1" lang="ja-JP" altLang="en-US" sz="1100" dirty="0">
                  <a:latin typeface="HG創英角ﾎﾟｯﾌﾟ体" panose="040B0A09000000000000" pitchFamily="49" charset="-128"/>
                  <a:ea typeface="HG創英角ﾎﾟｯﾌﾟ体" panose="040B0A09000000000000" pitchFamily="49" charset="-128"/>
                </a:rPr>
                <a:t>　　 札幌国税局国税広報広聴室　</a:t>
              </a:r>
              <a:r>
                <a:rPr kumimoji="1" lang="en-US" altLang="ja-JP" sz="1100" dirty="0">
                  <a:latin typeface="HG創英角ﾎﾟｯﾌﾟ体" panose="040B0A09000000000000" pitchFamily="49" charset="-128"/>
                  <a:ea typeface="HG創英角ﾎﾟｯﾌﾟ体" panose="040B0A09000000000000" pitchFamily="49" charset="-128"/>
                </a:rPr>
                <a:t>TEL011</a:t>
              </a:r>
              <a:r>
                <a:rPr kumimoji="1" lang="ja-JP" altLang="en-US" sz="1100" dirty="0">
                  <a:latin typeface="HG創英角ﾎﾟｯﾌﾟ体" panose="040B0A09000000000000" pitchFamily="49" charset="-128"/>
                  <a:ea typeface="HG創英角ﾎﾟｯﾌﾟ体" panose="040B0A09000000000000" pitchFamily="49" charset="-128"/>
                </a:rPr>
                <a:t>（</a:t>
              </a:r>
              <a:r>
                <a:rPr kumimoji="1" lang="en-US" altLang="ja-JP" sz="1100" dirty="0">
                  <a:latin typeface="HG創英角ﾎﾟｯﾌﾟ体" panose="040B0A09000000000000" pitchFamily="49" charset="-128"/>
                  <a:ea typeface="HG創英角ﾎﾟｯﾌﾟ体" panose="040B0A09000000000000" pitchFamily="49" charset="-128"/>
                </a:rPr>
                <a:t>231</a:t>
              </a:r>
              <a:r>
                <a:rPr kumimoji="1" lang="ja-JP" altLang="en-US" sz="1100" dirty="0">
                  <a:latin typeface="HG創英角ﾎﾟｯﾌﾟ体" panose="040B0A09000000000000" pitchFamily="49" charset="-128"/>
                  <a:ea typeface="HG創英角ﾎﾟｯﾌﾟ体" panose="040B0A09000000000000" pitchFamily="49" charset="-128"/>
                </a:rPr>
                <a:t>）</a:t>
              </a:r>
              <a:r>
                <a:rPr kumimoji="1" lang="en-US" altLang="ja-JP" sz="1100" dirty="0">
                  <a:latin typeface="HG創英角ﾎﾟｯﾌﾟ体" panose="040B0A09000000000000" pitchFamily="49" charset="-128"/>
                  <a:ea typeface="HG創英角ﾎﾟｯﾌﾟ体" panose="040B0A09000000000000" pitchFamily="49" charset="-128"/>
                </a:rPr>
                <a:t>5011〈</a:t>
              </a:r>
              <a:r>
                <a:rPr kumimoji="1" lang="ja-JP" altLang="en-US" sz="1100" dirty="0">
                  <a:latin typeface="HG創英角ﾎﾟｯﾌﾟ体" panose="040B0A09000000000000" pitchFamily="49" charset="-128"/>
                  <a:ea typeface="HG創英角ﾎﾟｯﾌﾟ体" panose="040B0A09000000000000" pitchFamily="49" charset="-128"/>
                </a:rPr>
                <a:t>内線</a:t>
              </a:r>
              <a:r>
                <a:rPr kumimoji="1" lang="en-US" altLang="ja-JP" sz="1100" dirty="0">
                  <a:latin typeface="HG創英角ﾎﾟｯﾌﾟ体" panose="040B0A09000000000000" pitchFamily="49" charset="-128"/>
                  <a:ea typeface="HG創英角ﾎﾟｯﾌﾟ体" panose="040B0A09000000000000" pitchFamily="49" charset="-128"/>
                </a:rPr>
                <a:t>〉2171</a:t>
              </a:r>
            </a:p>
            <a:p>
              <a:pPr algn="just"/>
              <a:r>
                <a:rPr kumimoji="1" lang="ja-JP" altLang="en-US" sz="1100" dirty="0">
                  <a:latin typeface="HG創英角ﾎﾟｯﾌﾟ体" panose="040B0A09000000000000" pitchFamily="49" charset="-128"/>
                  <a:ea typeface="HG創英角ﾎﾟｯﾌﾟ体" panose="040B0A09000000000000" pitchFamily="49" charset="-128"/>
                </a:rPr>
                <a:t>　　 北海道総務部財政局税務課　</a:t>
              </a:r>
              <a:r>
                <a:rPr kumimoji="1" lang="en-US" altLang="ja-JP" sz="1100" dirty="0">
                  <a:latin typeface="HG創英角ﾎﾟｯﾌﾟ体" panose="040B0A09000000000000" pitchFamily="49" charset="-128"/>
                  <a:ea typeface="HG創英角ﾎﾟｯﾌﾟ体" panose="040B0A09000000000000" pitchFamily="49" charset="-128"/>
                </a:rPr>
                <a:t>TEL011</a:t>
              </a:r>
              <a:r>
                <a:rPr kumimoji="1" lang="ja-JP" altLang="en-US" sz="1100" dirty="0">
                  <a:latin typeface="HG創英角ﾎﾟｯﾌﾟ体" panose="040B0A09000000000000" pitchFamily="49" charset="-128"/>
                  <a:ea typeface="HG創英角ﾎﾟｯﾌﾟ体" panose="040B0A09000000000000" pitchFamily="49" charset="-128"/>
                </a:rPr>
                <a:t>（</a:t>
              </a:r>
              <a:r>
                <a:rPr kumimoji="1" lang="en-US" altLang="ja-JP" sz="1100" dirty="0">
                  <a:latin typeface="HG創英角ﾎﾟｯﾌﾟ体" panose="040B0A09000000000000" pitchFamily="49" charset="-128"/>
                  <a:ea typeface="HG創英角ﾎﾟｯﾌﾟ体" panose="040B0A09000000000000" pitchFamily="49" charset="-128"/>
                </a:rPr>
                <a:t>231</a:t>
              </a:r>
              <a:r>
                <a:rPr kumimoji="1" lang="ja-JP" altLang="en-US" sz="1100" dirty="0">
                  <a:latin typeface="HG創英角ﾎﾟｯﾌﾟ体" panose="040B0A09000000000000" pitchFamily="49" charset="-128"/>
                  <a:ea typeface="HG創英角ﾎﾟｯﾌﾟ体" panose="040B0A09000000000000" pitchFamily="49" charset="-128"/>
                </a:rPr>
                <a:t>）</a:t>
              </a:r>
              <a:r>
                <a:rPr kumimoji="1" lang="en-US" altLang="ja-JP" sz="1100" dirty="0">
                  <a:latin typeface="HG創英角ﾎﾟｯﾌﾟ体" panose="040B0A09000000000000" pitchFamily="49" charset="-128"/>
                  <a:ea typeface="HG創英角ﾎﾟｯﾌﾟ体" panose="040B0A09000000000000" pitchFamily="49" charset="-128"/>
                </a:rPr>
                <a:t>4111〈</a:t>
              </a:r>
              <a:r>
                <a:rPr kumimoji="1" lang="ja-JP" altLang="en-US" sz="1100" dirty="0">
                  <a:latin typeface="HG創英角ﾎﾟｯﾌﾟ体" panose="040B0A09000000000000" pitchFamily="49" charset="-128"/>
                  <a:ea typeface="HG創英角ﾎﾟｯﾌﾟ体" panose="040B0A09000000000000" pitchFamily="49" charset="-128"/>
                </a:rPr>
                <a:t>内線</a:t>
              </a:r>
              <a:r>
                <a:rPr kumimoji="1" lang="en-US" altLang="ja-JP" sz="1100" dirty="0">
                  <a:latin typeface="HG創英角ﾎﾟｯﾌﾟ体" panose="040B0A09000000000000" pitchFamily="49" charset="-128"/>
                  <a:ea typeface="HG創英角ﾎﾟｯﾌﾟ体" panose="040B0A09000000000000" pitchFamily="49" charset="-128"/>
                </a:rPr>
                <a:t>〉22-469</a:t>
              </a:r>
            </a:p>
            <a:p>
              <a:pPr algn="just"/>
              <a:endParaRPr kumimoji="1" lang="en-US" altLang="ja-JP" sz="1100" dirty="0">
                <a:latin typeface="HG創英角ﾎﾟｯﾌﾟ体" panose="040B0A09000000000000" pitchFamily="49" charset="-128"/>
                <a:ea typeface="HG創英角ﾎﾟｯﾌﾟ体" panose="040B0A09000000000000" pitchFamily="49" charset="-128"/>
              </a:endParaRPr>
            </a:p>
          </p:txBody>
        </p:sp>
      </p:grpSp>
      <p:pic>
        <p:nvPicPr>
          <p:cNvPr id="3" name="図 2">
            <a:extLst>
              <a:ext uri="{FF2B5EF4-FFF2-40B4-BE49-F238E27FC236}">
                <a16:creationId xmlns:a16="http://schemas.microsoft.com/office/drawing/2014/main" id="{D7FA2FF6-FA64-40E0-8D37-13CD1678C9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58564" y="1175841"/>
            <a:ext cx="1999863" cy="1422862"/>
          </a:xfrm>
          <a:prstGeom prst="rect">
            <a:avLst/>
          </a:prstGeom>
        </p:spPr>
      </p:pic>
      <p:pic>
        <p:nvPicPr>
          <p:cNvPr id="5" name="図 4">
            <a:extLst>
              <a:ext uri="{FF2B5EF4-FFF2-40B4-BE49-F238E27FC236}">
                <a16:creationId xmlns:a16="http://schemas.microsoft.com/office/drawing/2014/main" id="{B395F0B0-7811-48A0-816A-1B0264DBA6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8768" y="962615"/>
            <a:ext cx="1296777" cy="1833482"/>
          </a:xfrm>
          <a:prstGeom prst="rect">
            <a:avLst/>
          </a:prstGeom>
        </p:spPr>
      </p:pic>
      <p:sp>
        <p:nvSpPr>
          <p:cNvPr id="46" name="正方形/長方形 45">
            <a:extLst>
              <a:ext uri="{FF2B5EF4-FFF2-40B4-BE49-F238E27FC236}">
                <a16:creationId xmlns:a16="http://schemas.microsoft.com/office/drawing/2014/main" id="{838E6E1F-F672-4841-AF12-67309B43AE8F}"/>
              </a:ext>
            </a:extLst>
          </p:cNvPr>
          <p:cNvSpPr/>
          <p:nvPr/>
        </p:nvSpPr>
        <p:spPr bwMode="auto">
          <a:xfrm>
            <a:off x="6218222" y="853246"/>
            <a:ext cx="2283174" cy="1704765"/>
          </a:xfrm>
          <a:prstGeom prst="rect">
            <a:avLst/>
          </a:prstGeom>
          <a:solidFill>
            <a:srgbClr val="FFCCCC"/>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pic>
        <p:nvPicPr>
          <p:cNvPr id="7" name="図 6">
            <a:extLst>
              <a:ext uri="{FF2B5EF4-FFF2-40B4-BE49-F238E27FC236}">
                <a16:creationId xmlns:a16="http://schemas.microsoft.com/office/drawing/2014/main" id="{49A9B931-8BC8-4223-BE20-3FED13FBD5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5141" y="955529"/>
            <a:ext cx="1312545" cy="1847655"/>
          </a:xfrm>
          <a:prstGeom prst="rect">
            <a:avLst/>
          </a:prstGeom>
        </p:spPr>
      </p:pic>
      <p:pic>
        <p:nvPicPr>
          <p:cNvPr id="9" name="図 8">
            <a:extLst>
              <a:ext uri="{FF2B5EF4-FFF2-40B4-BE49-F238E27FC236}">
                <a16:creationId xmlns:a16="http://schemas.microsoft.com/office/drawing/2014/main" id="{567C2C6C-89BB-4EDB-ADFC-A06CFE67C84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83469" y="3247122"/>
            <a:ext cx="1992558" cy="1426437"/>
          </a:xfrm>
          <a:prstGeom prst="rect">
            <a:avLst/>
          </a:prstGeom>
        </p:spPr>
      </p:pic>
      <p:pic>
        <p:nvPicPr>
          <p:cNvPr id="11" name="図 10">
            <a:extLst>
              <a:ext uri="{FF2B5EF4-FFF2-40B4-BE49-F238E27FC236}">
                <a16:creationId xmlns:a16="http://schemas.microsoft.com/office/drawing/2014/main" id="{51ED8997-747C-4172-9692-CCEA385A456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5141" y="3256837"/>
            <a:ext cx="1999325" cy="1416722"/>
          </a:xfrm>
          <a:prstGeom prst="rect">
            <a:avLst/>
          </a:prstGeom>
        </p:spPr>
      </p:pic>
      <p:pic>
        <p:nvPicPr>
          <p:cNvPr id="42" name="図 41">
            <a:extLst>
              <a:ext uri="{FF2B5EF4-FFF2-40B4-BE49-F238E27FC236}">
                <a16:creationId xmlns:a16="http://schemas.microsoft.com/office/drawing/2014/main" id="{CA9C3E04-0223-4CF2-8583-382C3627A3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21690" y="1220131"/>
            <a:ext cx="1006213" cy="1006213"/>
          </a:xfrm>
          <a:prstGeom prst="rect">
            <a:avLst/>
          </a:prstGeom>
        </p:spPr>
      </p:pic>
      <p:pic>
        <p:nvPicPr>
          <p:cNvPr id="4" name="図 3">
            <a:extLst>
              <a:ext uri="{FF2B5EF4-FFF2-40B4-BE49-F238E27FC236}">
                <a16:creationId xmlns:a16="http://schemas.microsoft.com/office/drawing/2014/main" id="{3A1055B7-E98A-4C05-85F3-677FE635BAAD}"/>
              </a:ext>
            </a:extLst>
          </p:cNvPr>
          <p:cNvPicPr>
            <a:picLocks noChangeAspect="1"/>
          </p:cNvPicPr>
          <p:nvPr/>
        </p:nvPicPr>
        <p:blipFill>
          <a:blip r:embed="rId9"/>
          <a:stretch>
            <a:fillRect/>
          </a:stretch>
        </p:blipFill>
        <p:spPr>
          <a:xfrm>
            <a:off x="7412287" y="1227855"/>
            <a:ext cx="1004782" cy="1002011"/>
          </a:xfrm>
          <a:prstGeom prst="rect">
            <a:avLst/>
          </a:prstGeom>
        </p:spPr>
      </p:pic>
      <p:sp>
        <p:nvSpPr>
          <p:cNvPr id="52" name="テキスト ボックス 51">
            <a:extLst>
              <a:ext uri="{FF2B5EF4-FFF2-40B4-BE49-F238E27FC236}">
                <a16:creationId xmlns:a16="http://schemas.microsoft.com/office/drawing/2014/main" id="{EAFA5F4D-8B4C-4A88-AB7B-8B8840AB7848}"/>
              </a:ext>
            </a:extLst>
          </p:cNvPr>
          <p:cNvSpPr txBox="1"/>
          <p:nvPr/>
        </p:nvSpPr>
        <p:spPr>
          <a:xfrm>
            <a:off x="7120693" y="902379"/>
            <a:ext cx="1389170" cy="270652"/>
          </a:xfrm>
          <a:prstGeom prst="rect">
            <a:avLst/>
          </a:prstGeom>
          <a:noFill/>
        </p:spPr>
        <p:txBody>
          <a:bodyPr wrap="square" rtlCol="0">
            <a:spAutoFit/>
          </a:bodyPr>
          <a:lstStyle/>
          <a:p>
            <a:pPr algn="ctr" defTabSz="390997" eaLnBrk="1" fontAlgn="auto" hangingPunct="1">
              <a:lnSpc>
                <a:spcPct val="110000"/>
              </a:lnSpc>
              <a:spcBef>
                <a:spcPts val="0"/>
              </a:spcBef>
              <a:spcAft>
                <a:spcPts val="0"/>
              </a:spcAft>
            </a:pPr>
            <a:r>
              <a:rPr lang="ja-JP" altLang="en-US" sz="1200" spc="-90" dirty="0">
                <a:solidFill>
                  <a:srgbClr val="005BAD"/>
                </a:solidFill>
                <a:latin typeface="+mn-ea"/>
                <a:ea typeface="+mn-ea"/>
              </a:rPr>
              <a:t>　</a:t>
            </a:r>
            <a:r>
              <a:rPr lang="ja-JP" altLang="en-US" sz="1200" spc="-90" dirty="0">
                <a:solidFill>
                  <a:srgbClr val="005BAD"/>
                </a:solidFill>
                <a:latin typeface="HG創英角ﾎﾟｯﾌﾟ体" panose="040B0A09000000000000" pitchFamily="49" charset="-128"/>
                <a:ea typeface="HG創英角ﾎﾟｯﾌﾟ体" panose="040B0A09000000000000" pitchFamily="49" charset="-128"/>
              </a:rPr>
              <a:t>入賞作品</a:t>
            </a:r>
            <a:endParaRPr lang="en-US" altLang="ja-JP" sz="1200" spc="-90" dirty="0">
              <a:solidFill>
                <a:srgbClr val="005BAD"/>
              </a:solidFill>
              <a:latin typeface="HG創英角ﾎﾟｯﾌﾟ体" panose="040B0A09000000000000" pitchFamily="49" charset="-128"/>
              <a:ea typeface="HG創英角ﾎﾟｯﾌﾟ体" panose="040B0A09000000000000" pitchFamily="49" charset="-128"/>
            </a:endParaRPr>
          </a:p>
        </p:txBody>
      </p:sp>
      <p:sp>
        <p:nvSpPr>
          <p:cNvPr id="53" name="テキスト ボックス 52">
            <a:extLst>
              <a:ext uri="{FF2B5EF4-FFF2-40B4-BE49-F238E27FC236}">
                <a16:creationId xmlns:a16="http://schemas.microsoft.com/office/drawing/2014/main" id="{01B8A352-3EBF-4FB0-9C76-50E329D0B9C2}"/>
              </a:ext>
            </a:extLst>
          </p:cNvPr>
          <p:cNvSpPr txBox="1"/>
          <p:nvPr/>
        </p:nvSpPr>
        <p:spPr>
          <a:xfrm>
            <a:off x="6738971" y="2257362"/>
            <a:ext cx="1880214" cy="270652"/>
          </a:xfrm>
          <a:prstGeom prst="rect">
            <a:avLst/>
          </a:prstGeom>
          <a:noFill/>
        </p:spPr>
        <p:txBody>
          <a:bodyPr wrap="square" rtlCol="0">
            <a:spAutoFit/>
          </a:bodyPr>
          <a:lstStyle/>
          <a:p>
            <a:pPr algn="ctr" defTabSz="390997" eaLnBrk="1" fontAlgn="auto" hangingPunct="1">
              <a:lnSpc>
                <a:spcPct val="110000"/>
              </a:lnSpc>
              <a:spcBef>
                <a:spcPts val="0"/>
              </a:spcBef>
              <a:spcAft>
                <a:spcPts val="0"/>
              </a:spcAft>
            </a:pPr>
            <a:r>
              <a:rPr lang="ja-JP" altLang="en-US" sz="1200" spc="-90" dirty="0">
                <a:solidFill>
                  <a:srgbClr val="005BAD"/>
                </a:solidFill>
                <a:latin typeface="+mn-ea"/>
                <a:ea typeface="+mn-ea"/>
              </a:rPr>
              <a:t>　</a:t>
            </a:r>
            <a:r>
              <a:rPr lang="ja-JP" altLang="en-US" sz="1200" spc="-90" dirty="0">
                <a:solidFill>
                  <a:srgbClr val="005BAD"/>
                </a:solidFill>
                <a:latin typeface="HG創英角ﾎﾟｯﾌﾟ体" panose="040B0A09000000000000" pitchFamily="49" charset="-128"/>
                <a:ea typeface="HG創英角ﾎﾟｯﾌﾟ体" panose="040B0A09000000000000" pitchFamily="49" charset="-128"/>
              </a:rPr>
              <a:t>北海道ＨＰリンク先</a:t>
            </a:r>
            <a:endParaRPr lang="en-US" altLang="ja-JP" sz="1200" spc="-90" dirty="0">
              <a:latin typeface="HG創英角ﾎﾟｯﾌﾟ体" panose="040B0A09000000000000" pitchFamily="49" charset="-128"/>
              <a:ea typeface="HG創英角ﾎﾟｯﾌﾟ体" panose="040B0A09000000000000" pitchFamily="49" charset="-128"/>
            </a:endParaRPr>
          </a:p>
        </p:txBody>
      </p:sp>
      <p:sp>
        <p:nvSpPr>
          <p:cNvPr id="34" name="テキスト ボックス 33">
            <a:extLst>
              <a:ext uri="{FF2B5EF4-FFF2-40B4-BE49-F238E27FC236}">
                <a16:creationId xmlns:a16="http://schemas.microsoft.com/office/drawing/2014/main" id="{E70D6E17-3F4F-4E96-AA6A-D939458AA6C7}"/>
              </a:ext>
            </a:extLst>
          </p:cNvPr>
          <p:cNvSpPr txBox="1"/>
          <p:nvPr/>
        </p:nvSpPr>
        <p:spPr>
          <a:xfrm>
            <a:off x="6153605" y="904165"/>
            <a:ext cx="1174298" cy="270652"/>
          </a:xfrm>
          <a:prstGeom prst="rect">
            <a:avLst/>
          </a:prstGeom>
          <a:noFill/>
        </p:spPr>
        <p:txBody>
          <a:bodyPr wrap="square" rtlCol="0">
            <a:spAutoFit/>
          </a:bodyPr>
          <a:lstStyle/>
          <a:p>
            <a:pPr defTabSz="390997" eaLnBrk="1" fontAlgn="auto" hangingPunct="1">
              <a:lnSpc>
                <a:spcPct val="110000"/>
              </a:lnSpc>
              <a:spcBef>
                <a:spcPts val="0"/>
              </a:spcBef>
              <a:spcAft>
                <a:spcPts val="0"/>
              </a:spcAft>
            </a:pPr>
            <a:r>
              <a:rPr lang="ja-JP" altLang="en-US" sz="1200" spc="-90" dirty="0">
                <a:solidFill>
                  <a:srgbClr val="005BAD"/>
                </a:solidFill>
                <a:latin typeface="+mn-ea"/>
                <a:ea typeface="+mn-ea"/>
              </a:rPr>
              <a:t>　</a:t>
            </a:r>
            <a:r>
              <a:rPr lang="ja-JP" altLang="en-US" sz="1200" spc="-90" dirty="0">
                <a:solidFill>
                  <a:srgbClr val="005BAD"/>
                </a:solidFill>
                <a:latin typeface="HG創英角ﾎﾟｯﾌﾟ体" panose="040B0A09000000000000" pitchFamily="49" charset="-128"/>
                <a:ea typeface="HG創英角ﾎﾟｯﾌﾟ体" panose="040B0A09000000000000" pitchFamily="49" charset="-128"/>
              </a:rPr>
              <a:t>ポスター募集</a:t>
            </a:r>
            <a:endParaRPr lang="en-US" altLang="ja-JP" sz="1200" spc="-90" dirty="0">
              <a:solidFill>
                <a:srgbClr val="005BAD"/>
              </a:solidFill>
              <a:latin typeface="HG創英角ﾎﾟｯﾌﾟ体" panose="040B0A09000000000000" pitchFamily="49" charset="-128"/>
              <a:ea typeface="HG創英角ﾎﾟｯﾌﾟ体" panose="040B0A09000000000000" pitchFamily="49" charset="-128"/>
            </a:endParaRPr>
          </a:p>
        </p:txBody>
      </p:sp>
      <p:sp>
        <p:nvSpPr>
          <p:cNvPr id="32" name="正方形/長方形 31">
            <a:extLst>
              <a:ext uri="{FF2B5EF4-FFF2-40B4-BE49-F238E27FC236}">
                <a16:creationId xmlns:a16="http://schemas.microsoft.com/office/drawing/2014/main" id="{5A1D5FE7-22E1-493C-ADAB-88ECEDC47B86}"/>
              </a:ext>
            </a:extLst>
          </p:cNvPr>
          <p:cNvSpPr/>
          <p:nvPr/>
        </p:nvSpPr>
        <p:spPr bwMode="auto">
          <a:xfrm>
            <a:off x="6226689" y="2807198"/>
            <a:ext cx="2283174" cy="2228178"/>
          </a:xfrm>
          <a:prstGeom prst="rect">
            <a:avLst/>
          </a:prstGeom>
          <a:solidFill>
            <a:srgbClr val="CCCCFF"/>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pic>
        <p:nvPicPr>
          <p:cNvPr id="6" name="図 5">
            <a:extLst>
              <a:ext uri="{FF2B5EF4-FFF2-40B4-BE49-F238E27FC236}">
                <a16:creationId xmlns:a16="http://schemas.microsoft.com/office/drawing/2014/main" id="{D20A4BEB-68B7-4723-99E6-98BCBAC04B28}"/>
              </a:ext>
            </a:extLst>
          </p:cNvPr>
          <p:cNvPicPr>
            <a:picLocks noChangeAspect="1"/>
          </p:cNvPicPr>
          <p:nvPr/>
        </p:nvPicPr>
        <p:blipFill>
          <a:blip r:embed="rId10"/>
          <a:stretch>
            <a:fillRect/>
          </a:stretch>
        </p:blipFill>
        <p:spPr>
          <a:xfrm>
            <a:off x="6313223" y="3335749"/>
            <a:ext cx="1136329" cy="1133618"/>
          </a:xfrm>
          <a:prstGeom prst="rect">
            <a:avLst/>
          </a:prstGeom>
        </p:spPr>
      </p:pic>
      <p:sp>
        <p:nvSpPr>
          <p:cNvPr id="43" name="テキスト ボックス 42">
            <a:extLst>
              <a:ext uri="{FF2B5EF4-FFF2-40B4-BE49-F238E27FC236}">
                <a16:creationId xmlns:a16="http://schemas.microsoft.com/office/drawing/2014/main" id="{971762B1-FB8D-4414-96C7-6EE959F881D3}"/>
              </a:ext>
            </a:extLst>
          </p:cNvPr>
          <p:cNvSpPr txBox="1"/>
          <p:nvPr/>
        </p:nvSpPr>
        <p:spPr>
          <a:xfrm>
            <a:off x="6062470" y="2815646"/>
            <a:ext cx="2497334" cy="473784"/>
          </a:xfrm>
          <a:prstGeom prst="rect">
            <a:avLst/>
          </a:prstGeom>
          <a:noFill/>
        </p:spPr>
        <p:txBody>
          <a:bodyPr wrap="square" rtlCol="0">
            <a:spAutoFit/>
          </a:bodyPr>
          <a:lstStyle/>
          <a:p>
            <a:pPr algn="ctr" defTabSz="390997" eaLnBrk="1" fontAlgn="auto" hangingPunct="1">
              <a:lnSpc>
                <a:spcPct val="110000"/>
              </a:lnSpc>
              <a:spcBef>
                <a:spcPts val="0"/>
              </a:spcBef>
              <a:spcAft>
                <a:spcPts val="0"/>
              </a:spcAft>
            </a:pPr>
            <a:r>
              <a:rPr lang="ja-JP" altLang="en-US" sz="1200" spc="-90" dirty="0">
                <a:solidFill>
                  <a:srgbClr val="005BAD"/>
                </a:solidFill>
                <a:latin typeface="+mn-ea"/>
                <a:ea typeface="+mn-ea"/>
              </a:rPr>
              <a:t>　</a:t>
            </a:r>
            <a:r>
              <a:rPr lang="ja-JP" altLang="en-US" sz="1200" spc="-90" dirty="0">
                <a:solidFill>
                  <a:srgbClr val="005BAD"/>
                </a:solidFill>
                <a:latin typeface="HG創英角ﾎﾟｯﾌﾟ体" panose="040B0A09000000000000" pitchFamily="49" charset="-128"/>
                <a:ea typeface="HG創英角ﾎﾟｯﾌﾟ体" panose="040B0A09000000000000" pitchFamily="49" charset="-128"/>
              </a:rPr>
              <a:t>中学生の「税についての作文」</a:t>
            </a:r>
            <a:endParaRPr lang="en-US" altLang="ja-JP" sz="1200" spc="-90" dirty="0">
              <a:solidFill>
                <a:srgbClr val="005BAD"/>
              </a:solidFill>
              <a:latin typeface="HG創英角ﾎﾟｯﾌﾟ体" panose="040B0A09000000000000" pitchFamily="49" charset="-128"/>
              <a:ea typeface="HG創英角ﾎﾟｯﾌﾟ体" panose="040B0A09000000000000" pitchFamily="49" charset="-128"/>
            </a:endParaRPr>
          </a:p>
          <a:p>
            <a:pPr algn="ctr" defTabSz="390997" eaLnBrk="1" fontAlgn="auto" hangingPunct="1">
              <a:lnSpc>
                <a:spcPct val="110000"/>
              </a:lnSpc>
              <a:spcBef>
                <a:spcPts val="0"/>
              </a:spcBef>
              <a:spcAft>
                <a:spcPts val="0"/>
              </a:spcAft>
            </a:pPr>
            <a:r>
              <a:rPr lang="ja-JP" altLang="en-US" sz="1200" spc="-90" dirty="0">
                <a:solidFill>
                  <a:srgbClr val="005BAD"/>
                </a:solidFill>
                <a:latin typeface="HG創英角ﾎﾟｯﾌﾟ体" panose="040B0A09000000000000" pitchFamily="49" charset="-128"/>
                <a:ea typeface="HG創英角ﾎﾟｯﾌﾟ体" panose="040B0A09000000000000" pitchFamily="49" charset="-128"/>
              </a:rPr>
              <a:t>　受賞者及び受賞作品</a:t>
            </a:r>
            <a:endParaRPr lang="en-US" altLang="ja-JP" sz="1200" spc="-90" dirty="0">
              <a:solidFill>
                <a:srgbClr val="005BAD"/>
              </a:solidFill>
              <a:latin typeface="HG創英角ﾎﾟｯﾌﾟ体" panose="040B0A09000000000000" pitchFamily="49" charset="-128"/>
              <a:ea typeface="HG創英角ﾎﾟｯﾌﾟ体" panose="040B0A09000000000000" pitchFamily="49" charset="-128"/>
            </a:endParaRPr>
          </a:p>
        </p:txBody>
      </p:sp>
      <p:sp>
        <p:nvSpPr>
          <p:cNvPr id="44" name="テキスト ボックス 43">
            <a:extLst>
              <a:ext uri="{FF2B5EF4-FFF2-40B4-BE49-F238E27FC236}">
                <a16:creationId xmlns:a16="http://schemas.microsoft.com/office/drawing/2014/main" id="{2833CC7C-28B5-4F3D-A35B-CC736DF5522F}"/>
              </a:ext>
            </a:extLst>
          </p:cNvPr>
          <p:cNvSpPr txBox="1"/>
          <p:nvPr/>
        </p:nvSpPr>
        <p:spPr>
          <a:xfrm>
            <a:off x="6745026" y="4739324"/>
            <a:ext cx="1880214" cy="270652"/>
          </a:xfrm>
          <a:prstGeom prst="rect">
            <a:avLst/>
          </a:prstGeom>
          <a:noFill/>
        </p:spPr>
        <p:txBody>
          <a:bodyPr wrap="square" rtlCol="0">
            <a:spAutoFit/>
          </a:bodyPr>
          <a:lstStyle/>
          <a:p>
            <a:pPr algn="ctr" defTabSz="390997" eaLnBrk="1" fontAlgn="auto" hangingPunct="1">
              <a:lnSpc>
                <a:spcPct val="110000"/>
              </a:lnSpc>
              <a:spcBef>
                <a:spcPts val="0"/>
              </a:spcBef>
              <a:spcAft>
                <a:spcPts val="0"/>
              </a:spcAft>
            </a:pPr>
            <a:r>
              <a:rPr lang="ja-JP" altLang="en-US" sz="1200" spc="-90" dirty="0">
                <a:solidFill>
                  <a:srgbClr val="005BAD"/>
                </a:solidFill>
                <a:latin typeface="+mn-ea"/>
                <a:ea typeface="+mn-ea"/>
              </a:rPr>
              <a:t>　</a:t>
            </a:r>
            <a:r>
              <a:rPr lang="ja-JP" altLang="en-US" sz="1200" spc="-90" dirty="0">
                <a:solidFill>
                  <a:srgbClr val="005BAD"/>
                </a:solidFill>
                <a:latin typeface="HG創英角ﾎﾟｯﾌﾟ体" panose="040B0A09000000000000" pitchFamily="49" charset="-128"/>
                <a:ea typeface="HG創英角ﾎﾟｯﾌﾟ体" panose="040B0A09000000000000" pitchFamily="49" charset="-128"/>
              </a:rPr>
              <a:t>国税庁ＨＰリンク先</a:t>
            </a:r>
            <a:endParaRPr lang="en-US" altLang="ja-JP" sz="1200" spc="-90" dirty="0">
              <a:latin typeface="HG創英角ﾎﾟｯﾌﾟ体" panose="040B0A09000000000000" pitchFamily="49" charset="-128"/>
              <a:ea typeface="HG創英角ﾎﾟｯﾌﾟ体" panose="040B0A09000000000000" pitchFamily="49" charset="-128"/>
            </a:endParaRPr>
          </a:p>
        </p:txBody>
      </p:sp>
      <p:pic>
        <p:nvPicPr>
          <p:cNvPr id="41" name="Picture 40">
            <a:extLst>
              <a:ext uri="{FF2B5EF4-FFF2-40B4-BE49-F238E27FC236}">
                <a16:creationId xmlns:a16="http://schemas.microsoft.com/office/drawing/2014/main" id="{604F5F36-7AE2-4270-B4B5-FF985EDCCC4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848600" y="4654307"/>
            <a:ext cx="1285263" cy="1457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5" name="Group 24">
            <a:extLst>
              <a:ext uri="{FF2B5EF4-FFF2-40B4-BE49-F238E27FC236}">
                <a16:creationId xmlns:a16="http://schemas.microsoft.com/office/drawing/2014/main" id="{6E450EC0-61A6-46BA-8047-FDB64060E547}"/>
              </a:ext>
            </a:extLst>
          </p:cNvPr>
          <p:cNvGrpSpPr>
            <a:grpSpLocks/>
          </p:cNvGrpSpPr>
          <p:nvPr/>
        </p:nvGrpSpPr>
        <p:grpSpPr bwMode="auto">
          <a:xfrm>
            <a:off x="7502187" y="3277481"/>
            <a:ext cx="1532636" cy="1413639"/>
            <a:chOff x="3661" y="1557"/>
            <a:chExt cx="1839" cy="576"/>
          </a:xfrm>
        </p:grpSpPr>
        <p:pic>
          <p:nvPicPr>
            <p:cNvPr id="47" name="Picture 22">
              <a:extLst>
                <a:ext uri="{FF2B5EF4-FFF2-40B4-BE49-F238E27FC236}">
                  <a16:creationId xmlns:a16="http://schemas.microsoft.com/office/drawing/2014/main" id="{50D46FCD-23C2-47CC-B802-44269F14CF3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661" y="1557"/>
              <a:ext cx="1839"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Rectangle 23">
              <a:extLst>
                <a:ext uri="{FF2B5EF4-FFF2-40B4-BE49-F238E27FC236}">
                  <a16:creationId xmlns:a16="http://schemas.microsoft.com/office/drawing/2014/main" id="{2F042A38-48B1-43CF-9554-CFD0850CB4D1}"/>
                </a:ext>
              </a:extLst>
            </p:cNvPr>
            <p:cNvSpPr>
              <a:spLocks noChangeArrowheads="1"/>
            </p:cNvSpPr>
            <p:nvPr/>
          </p:nvSpPr>
          <p:spPr bwMode="auto">
            <a:xfrm>
              <a:off x="3697" y="1616"/>
              <a:ext cx="1766" cy="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b="1" dirty="0">
                  <a:latin typeface="HGPｺﾞｼｯｸE" panose="020B0900000000000000" pitchFamily="50" charset="-128"/>
                  <a:ea typeface="HGPｺﾞｼｯｸE" panose="020B0900000000000000" pitchFamily="50" charset="-128"/>
                </a:rPr>
                <a:t>「税」をテーマにした作品を通じて、私たちの生活に税金がどうように関わっているか考えてみよう。</a:t>
              </a:r>
            </a:p>
          </p:txBody>
        </p:sp>
      </p:grpSp>
    </p:spTree>
    <p:extLst>
      <p:ext uri="{BB962C8B-B14F-4D97-AF65-F5344CB8AC3E}">
        <p14:creationId xmlns:p14="http://schemas.microsoft.com/office/powerpoint/2010/main" val="1012662116"/>
      </p:ext>
    </p:extLst>
  </p:cSld>
  <p:clrMapOvr>
    <a:masterClrMapping/>
  </p:clrMapOvr>
  <p:transition advTm="82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ppt_w</p:attrName>
                                        </p:attrNameLst>
                                      </p:cBhvr>
                                      <p:tavLst>
                                        <p:tav tm="0">
                                          <p:val>
                                            <p:fltVal val="0"/>
                                          </p:val>
                                        </p:tav>
                                        <p:tav tm="100000">
                                          <p:val>
                                            <p:strVal val="#ppt_w"/>
                                          </p:val>
                                        </p:tav>
                                      </p:tavLst>
                                    </p:anim>
                                    <p:anim calcmode="lin" valueType="num">
                                      <p:cBhvr>
                                        <p:cTn id="8" dur="500" fill="hold"/>
                                        <p:tgtEl>
                                          <p:spTgt spid="4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ChangeArrowheads="1"/>
          </p:cNvSpPr>
          <p:nvPr/>
        </p:nvSpPr>
        <p:spPr bwMode="auto">
          <a:xfrm>
            <a:off x="8864600" y="6556375"/>
            <a:ext cx="2794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a:latin typeface="ＭＳ ゴシック" panose="020B0609070205080204" pitchFamily="49" charset="-128"/>
                <a:ea typeface="ＭＳ ゴシック" panose="020B0609070205080204" pitchFamily="49" charset="-128"/>
              </a:rPr>
              <a:t>2</a:t>
            </a:r>
          </a:p>
        </p:txBody>
      </p:sp>
      <p:pic>
        <p:nvPicPr>
          <p:cNvPr id="6147"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ctangle 14"/>
          <p:cNvSpPr>
            <a:spLocks noGrp="1" noChangeArrowheads="1"/>
          </p:cNvSpPr>
          <p:nvPr>
            <p:ph type="title" idx="4294967295"/>
          </p:nvPr>
        </p:nvSpPr>
        <p:spPr>
          <a:xfrm>
            <a:off x="76200" y="152400"/>
            <a:ext cx="7772400" cy="457200"/>
          </a:xfrm>
        </p:spPr>
        <p:txBody>
          <a:bodyPr/>
          <a:lstStyle/>
          <a:p>
            <a:pPr algn="l" eaLnBrk="1" hangingPunct="1"/>
            <a:r>
              <a:rPr lang="en-US" altLang="ja-JP" sz="2400">
                <a:solidFill>
                  <a:srgbClr val="FFFFFF"/>
                </a:solidFill>
                <a:latin typeface="HG創英角ｺﾞｼｯｸUB" panose="020B0909000000000000" pitchFamily="49" charset="-128"/>
                <a:ea typeface="HG創英角ｺﾞｼｯｸUB" panose="020B0909000000000000" pitchFamily="49" charset="-128"/>
              </a:rPr>
              <a:t>1.</a:t>
            </a:r>
            <a:r>
              <a:rPr lang="ja-JP" altLang="en-US" sz="2400">
                <a:solidFill>
                  <a:srgbClr val="FFFFFF"/>
                </a:solidFill>
                <a:latin typeface="HG創英角ｺﾞｼｯｸUB" panose="020B0909000000000000" pitchFamily="49" charset="-128"/>
                <a:ea typeface="HG創英角ｺﾞｼｯｸUB" panose="020B0909000000000000" pitchFamily="49" charset="-128"/>
              </a:rPr>
              <a:t>わたしたちと税のかかわりについて考えてみよう②</a:t>
            </a:r>
          </a:p>
        </p:txBody>
      </p:sp>
      <p:sp>
        <p:nvSpPr>
          <p:cNvPr id="6149" name="Line 15">
            <a:hlinkClick r:id="" action="ppaction://hlinkshowjump?jump=previousslide"/>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6150" name="Line 16">
            <a:hlinkClick r:id="" action="ppaction://hlinkshowjump?jump=nextslide"/>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6179" name="Picture 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1063" y="820738"/>
            <a:ext cx="7366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80" name="Rectangle 26"/>
          <p:cNvSpPr>
            <a:spLocks noChangeArrowheads="1"/>
          </p:cNvSpPr>
          <p:nvPr/>
        </p:nvSpPr>
        <p:spPr bwMode="white">
          <a:xfrm>
            <a:off x="1017588" y="904875"/>
            <a:ext cx="7154863" cy="10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800" dirty="0">
                <a:solidFill>
                  <a:schemeClr val="bg1"/>
                </a:solidFill>
                <a:ea typeface="HGPｺﾞｼｯｸE" panose="020B0900000000000000" pitchFamily="50" charset="-128"/>
              </a:rPr>
              <a:t>わたしたちの身の回りには，国や地方公共団体（都道府県，市（区）町村）</a:t>
            </a:r>
          </a:p>
          <a:p>
            <a:pPr eaLnBrk="1" hangingPunct="1">
              <a:spcBef>
                <a:spcPct val="0"/>
              </a:spcBef>
              <a:buFontTx/>
              <a:buNone/>
            </a:pPr>
            <a:endParaRPr lang="ja-JP" altLang="en-US" sz="500" dirty="0">
              <a:solidFill>
                <a:schemeClr val="bg1"/>
              </a:solidFill>
              <a:ea typeface="HGPｺﾞｼｯｸE" panose="020B0900000000000000" pitchFamily="50" charset="-128"/>
            </a:endParaRPr>
          </a:p>
          <a:p>
            <a:pPr eaLnBrk="1" hangingPunct="1">
              <a:spcBef>
                <a:spcPct val="0"/>
              </a:spcBef>
              <a:buFontTx/>
              <a:buNone/>
            </a:pPr>
            <a:r>
              <a:rPr lang="ja-JP" altLang="en-US" sz="1800" dirty="0">
                <a:solidFill>
                  <a:schemeClr val="bg1"/>
                </a:solidFill>
                <a:ea typeface="HGPｺﾞｼｯｸE" panose="020B0900000000000000" pitchFamily="50" charset="-128"/>
              </a:rPr>
              <a:t>による「公共サービス」や「公共施設」があります。</a:t>
            </a:r>
          </a:p>
          <a:p>
            <a:pPr eaLnBrk="1" hangingPunct="1">
              <a:spcBef>
                <a:spcPct val="0"/>
              </a:spcBef>
              <a:buFontTx/>
              <a:buNone/>
            </a:pPr>
            <a:endParaRPr lang="ja-JP" altLang="en-US" sz="500" dirty="0">
              <a:solidFill>
                <a:schemeClr val="bg1"/>
              </a:solidFill>
              <a:ea typeface="HGPｺﾞｼｯｸE" panose="020B0900000000000000" pitchFamily="50" charset="-128"/>
            </a:endParaRPr>
          </a:p>
          <a:p>
            <a:pPr eaLnBrk="1" hangingPunct="1">
              <a:spcBef>
                <a:spcPct val="0"/>
              </a:spcBef>
              <a:buFontTx/>
              <a:buNone/>
            </a:pPr>
            <a:r>
              <a:rPr lang="ja-JP" altLang="en-US" sz="1800" dirty="0">
                <a:solidFill>
                  <a:schemeClr val="bg1"/>
                </a:solidFill>
                <a:ea typeface="HGPｺﾞｼｯｸE" panose="020B0900000000000000" pitchFamily="50" charset="-128"/>
              </a:rPr>
              <a:t>これらを提供するためには，たくさんの費用がかかります。</a:t>
            </a:r>
          </a:p>
        </p:txBody>
      </p:sp>
      <p:sp>
        <p:nvSpPr>
          <p:cNvPr id="6181" name="Text Box 27"/>
          <p:cNvSpPr txBox="1">
            <a:spLocks noChangeArrowheads="1"/>
          </p:cNvSpPr>
          <p:nvPr/>
        </p:nvSpPr>
        <p:spPr bwMode="white">
          <a:xfrm>
            <a:off x="4068763" y="1158875"/>
            <a:ext cx="4603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800" dirty="0">
                <a:solidFill>
                  <a:schemeClr val="bg1"/>
                </a:solidFill>
              </a:rPr>
              <a:t>しせつ</a:t>
            </a:r>
          </a:p>
        </p:txBody>
      </p:sp>
      <p:pic>
        <p:nvPicPr>
          <p:cNvPr id="6182" name="Picture 2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97738" y="1282700"/>
            <a:ext cx="912813"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58"/>
          <p:cNvGrpSpPr>
            <a:grpSpLocks/>
          </p:cNvGrpSpPr>
          <p:nvPr/>
        </p:nvGrpSpPr>
        <p:grpSpPr bwMode="auto">
          <a:xfrm>
            <a:off x="1165225" y="2201863"/>
            <a:ext cx="7000875" cy="2732087"/>
            <a:chOff x="734" y="1387"/>
            <a:chExt cx="4410" cy="1721"/>
          </a:xfrm>
        </p:grpSpPr>
        <p:pic>
          <p:nvPicPr>
            <p:cNvPr id="6165" name="Picture 32" descr="0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3" y="1899"/>
              <a:ext cx="1056" cy="1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6" name="Picture 3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96" y="1737"/>
              <a:ext cx="831" cy="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7" name="Picture 3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92" y="1779"/>
              <a:ext cx="62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8" name="Picture 3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81" y="2313"/>
              <a:ext cx="448"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9" name="Picture 3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145" y="2607"/>
              <a:ext cx="603" cy="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0" name="Picture 37"/>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34" y="1387"/>
              <a:ext cx="1347" cy="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71" name="Rectangle 38"/>
            <p:cNvSpPr>
              <a:spLocks noChangeArrowheads="1"/>
            </p:cNvSpPr>
            <p:nvPr/>
          </p:nvSpPr>
          <p:spPr bwMode="auto">
            <a:xfrm>
              <a:off x="756" y="1443"/>
              <a:ext cx="1459"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200" b="1" dirty="0">
                  <a:solidFill>
                    <a:schemeClr val="hlink"/>
                  </a:solidFill>
                  <a:latin typeface="HGPｺﾞｼｯｸE" panose="020B0900000000000000" pitchFamily="50" charset="-128"/>
                  <a:ea typeface="HGPｺﾞｼｯｸE" panose="020B0900000000000000" pitchFamily="50" charset="-128"/>
                </a:rPr>
                <a:t>ごみ処理費用</a:t>
              </a:r>
            </a:p>
            <a:p>
              <a:pPr eaLnBrk="1" hangingPunct="1">
                <a:spcBef>
                  <a:spcPct val="0"/>
                </a:spcBef>
                <a:buFontTx/>
                <a:buNone/>
              </a:pPr>
              <a:r>
                <a:rPr lang="ja-JP" altLang="en-US" sz="1200" b="1" dirty="0">
                  <a:solidFill>
                    <a:schemeClr val="hlink"/>
                  </a:solidFill>
                  <a:latin typeface="HGPｺﾞｼｯｸE" panose="020B0900000000000000" pitchFamily="50" charset="-128"/>
                  <a:ea typeface="HGPｺﾞｼｯｸE" panose="020B0900000000000000" pitchFamily="50" charset="-128"/>
                </a:rPr>
                <a:t>　　　 　　（令和５年度）</a:t>
              </a:r>
            </a:p>
            <a:p>
              <a:pPr eaLnBrk="1" hangingPunct="1">
                <a:spcBef>
                  <a:spcPct val="0"/>
                </a:spcBef>
                <a:buNone/>
              </a:pPr>
              <a:r>
                <a:rPr lang="ja-JP" altLang="en-US" sz="1200" dirty="0">
                  <a:latin typeface="HGPｺﾞｼｯｸE" panose="020B0900000000000000" pitchFamily="50" charset="-128"/>
                  <a:ea typeface="HGPｺﾞｼｯｸE" panose="020B0900000000000000" pitchFamily="50" charset="-128"/>
                </a:rPr>
                <a:t>約２兆</a:t>
              </a:r>
              <a:r>
                <a:rPr lang="en-US" altLang="ja-JP" sz="1200" dirty="0">
                  <a:latin typeface="HGPｺﾞｼｯｸE" panose="020B0900000000000000" pitchFamily="50" charset="-128"/>
                  <a:ea typeface="HGPｺﾞｼｯｸE" panose="020B0900000000000000" pitchFamily="50" charset="-128"/>
                </a:rPr>
                <a:t>6,001</a:t>
              </a:r>
              <a:r>
                <a:rPr lang="ja-JP" altLang="en-US" sz="1200" dirty="0">
                  <a:latin typeface="HGPｺﾞｼｯｸE" panose="020B0900000000000000" pitchFamily="50" charset="-128"/>
                  <a:ea typeface="HGPｺﾞｼｯｸE" panose="020B0900000000000000" pitchFamily="50" charset="-128"/>
                </a:rPr>
                <a:t>億円</a:t>
              </a:r>
              <a:r>
                <a:rPr lang="en-US" altLang="ja-JP" sz="800" dirty="0">
                  <a:latin typeface="HGPｺﾞｼｯｸE" panose="020B0900000000000000" pitchFamily="50" charset="-128"/>
                  <a:ea typeface="HGPｺﾞｼｯｸE" panose="020B0900000000000000" pitchFamily="50" charset="-128"/>
                </a:rPr>
                <a:t>※1</a:t>
              </a:r>
              <a:endParaRPr lang="ja-JP" altLang="en-US" sz="1200" dirty="0">
                <a:latin typeface="HGPｺﾞｼｯｸE" panose="020B0900000000000000" pitchFamily="50" charset="-128"/>
                <a:ea typeface="HGPｺﾞｼｯｸE" panose="020B0900000000000000" pitchFamily="50" charset="-128"/>
              </a:endParaRPr>
            </a:p>
            <a:p>
              <a:pPr eaLnBrk="1" hangingPunct="1">
                <a:spcBef>
                  <a:spcPct val="0"/>
                </a:spcBef>
                <a:buFontTx/>
                <a:buNone/>
              </a:pPr>
              <a:r>
                <a:rPr lang="ja-JP" altLang="en-US" sz="1200" dirty="0">
                  <a:latin typeface="HGPｺﾞｼｯｸE" panose="020B0900000000000000" pitchFamily="50" charset="-128"/>
                  <a:ea typeface="HGPｺﾞｼｯｸE" panose="020B0900000000000000" pitchFamily="50" charset="-128"/>
                </a:rPr>
                <a:t>国民１人当たり約</a:t>
              </a:r>
              <a:r>
                <a:rPr lang="en-US" altLang="ja-JP" sz="1200" dirty="0">
                  <a:latin typeface="HGPｺﾞｼｯｸE" panose="020B0900000000000000" pitchFamily="50" charset="-128"/>
                  <a:ea typeface="HGPｺﾞｼｯｸE" panose="020B0900000000000000" pitchFamily="50" charset="-128"/>
                </a:rPr>
                <a:t>2</a:t>
              </a:r>
              <a:r>
                <a:rPr lang="ja-JP" altLang="en-US" sz="1200" dirty="0">
                  <a:latin typeface="HGPｺﾞｼｯｸE" panose="020B0900000000000000" pitchFamily="50" charset="-128"/>
                  <a:ea typeface="HGPｺﾞｼｯｸE" panose="020B0900000000000000" pitchFamily="50" charset="-128"/>
                </a:rPr>
                <a:t>万</a:t>
              </a:r>
              <a:r>
                <a:rPr lang="en-US" altLang="ja-JP" sz="1200" dirty="0">
                  <a:latin typeface="HGPｺﾞｼｯｸE" panose="020B0900000000000000" pitchFamily="50" charset="-128"/>
                  <a:ea typeface="HGPｺﾞｼｯｸE" panose="020B0900000000000000" pitchFamily="50" charset="-128"/>
                </a:rPr>
                <a:t>910</a:t>
              </a:r>
              <a:r>
                <a:rPr lang="ja-JP" altLang="en-US" sz="1200" dirty="0">
                  <a:latin typeface="HGPｺﾞｼｯｸE" panose="020B0900000000000000" pitchFamily="50" charset="-128"/>
                  <a:ea typeface="HGPｺﾞｼｯｸE" panose="020B0900000000000000" pitchFamily="50" charset="-128"/>
                </a:rPr>
                <a:t>円</a:t>
              </a:r>
            </a:p>
          </p:txBody>
        </p:sp>
        <p:pic>
          <p:nvPicPr>
            <p:cNvPr id="6172" name="Picture 39"/>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20" y="1415"/>
              <a:ext cx="1408" cy="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73" name="Rectangle 40"/>
            <p:cNvSpPr>
              <a:spLocks noChangeArrowheads="1"/>
            </p:cNvSpPr>
            <p:nvPr/>
          </p:nvSpPr>
          <p:spPr bwMode="auto">
            <a:xfrm>
              <a:off x="3685" y="1488"/>
              <a:ext cx="1459"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200" b="1" dirty="0">
                  <a:solidFill>
                    <a:schemeClr val="hlink"/>
                  </a:solidFill>
                  <a:latin typeface="HGPｺﾞｼｯｸE" panose="020B0900000000000000" pitchFamily="50" charset="-128"/>
                  <a:ea typeface="HGPｺﾞｼｯｸE" panose="020B0900000000000000" pitchFamily="50" charset="-128"/>
                </a:rPr>
                <a:t>国民医療費の公費負担額</a:t>
              </a:r>
            </a:p>
            <a:p>
              <a:pPr eaLnBrk="1" hangingPunct="1">
                <a:spcBef>
                  <a:spcPct val="0"/>
                </a:spcBef>
                <a:buFontTx/>
                <a:buNone/>
              </a:pPr>
              <a:r>
                <a:rPr lang="ja-JP" altLang="en-US" sz="1200" b="1" dirty="0">
                  <a:solidFill>
                    <a:schemeClr val="hlink"/>
                  </a:solidFill>
                  <a:latin typeface="HGPｺﾞｼｯｸE" panose="020B0900000000000000" pitchFamily="50" charset="-128"/>
                  <a:ea typeface="HGPｺﾞｼｯｸE" panose="020B0900000000000000" pitchFamily="50" charset="-128"/>
                </a:rPr>
                <a:t>　　　　　　　　　（令和４年度）</a:t>
              </a:r>
            </a:p>
            <a:p>
              <a:pPr eaLnBrk="1" hangingPunct="1">
                <a:spcBef>
                  <a:spcPct val="0"/>
                </a:spcBef>
                <a:buNone/>
              </a:pPr>
              <a:r>
                <a:rPr lang="en-US" altLang="ja-JP" sz="1200" dirty="0">
                  <a:latin typeface="HGPｺﾞｼｯｸE" panose="020B0900000000000000" pitchFamily="50" charset="-128"/>
                  <a:ea typeface="HGPｺﾞｼｯｸE" panose="020B0900000000000000" pitchFamily="50" charset="-128"/>
                </a:rPr>
                <a:t>17</a:t>
              </a:r>
              <a:r>
                <a:rPr lang="ja-JP" altLang="en-US" sz="1200" dirty="0">
                  <a:latin typeface="HGPｺﾞｼｯｸE" panose="020B0900000000000000" pitchFamily="50" charset="-128"/>
                  <a:ea typeface="HGPｺﾞｼｯｸE" panose="020B0900000000000000" pitchFamily="50" charset="-128"/>
                </a:rPr>
                <a:t>兆</a:t>
              </a:r>
              <a:r>
                <a:rPr lang="en-US" altLang="ja-JP" sz="1200" dirty="0">
                  <a:latin typeface="HGPｺﾞｼｯｸE" panose="020B0900000000000000" pitchFamily="50" charset="-128"/>
                  <a:ea typeface="HGPｺﾞｼｯｸE" panose="020B0900000000000000" pitchFamily="50" charset="-128"/>
                </a:rPr>
                <a:t>6,837</a:t>
              </a:r>
              <a:r>
                <a:rPr lang="ja-JP" altLang="en-US" sz="1200" dirty="0">
                  <a:latin typeface="HGPｺﾞｼｯｸE" panose="020B0900000000000000" pitchFamily="50" charset="-128"/>
                  <a:ea typeface="HGPｺﾞｼｯｸE" panose="020B0900000000000000" pitchFamily="50" charset="-128"/>
                </a:rPr>
                <a:t>億円</a:t>
              </a:r>
              <a:r>
                <a:rPr lang="en-US" altLang="ja-JP" sz="800" dirty="0">
                  <a:latin typeface="HGPｺﾞｼｯｸE" panose="020B0900000000000000" pitchFamily="50" charset="-128"/>
                  <a:ea typeface="HGPｺﾞｼｯｸE" panose="020B0900000000000000" pitchFamily="50" charset="-128"/>
                </a:rPr>
                <a:t>※3</a:t>
              </a:r>
              <a:endParaRPr lang="ja-JP" altLang="en-US" sz="1200" dirty="0">
                <a:latin typeface="HGPｺﾞｼｯｸE" panose="020B0900000000000000" pitchFamily="50" charset="-128"/>
                <a:ea typeface="HGPｺﾞｼｯｸE" panose="020B0900000000000000" pitchFamily="50" charset="-128"/>
              </a:endParaRPr>
            </a:p>
            <a:p>
              <a:pPr eaLnBrk="1" hangingPunct="1">
                <a:spcBef>
                  <a:spcPct val="0"/>
                </a:spcBef>
                <a:buFontTx/>
                <a:buNone/>
              </a:pPr>
              <a:r>
                <a:rPr lang="ja-JP" altLang="en-US" sz="1200" dirty="0">
                  <a:latin typeface="HGPｺﾞｼｯｸE" panose="020B0900000000000000" pitchFamily="50" charset="-128"/>
                  <a:ea typeface="HGPｺﾞｼｯｸE" panose="020B0900000000000000" pitchFamily="50" charset="-128"/>
                </a:rPr>
                <a:t>国民１人当たり約</a:t>
              </a:r>
              <a:r>
                <a:rPr lang="en-US" altLang="ja-JP" sz="1200" dirty="0">
                  <a:latin typeface="HGPｺﾞｼｯｸE" panose="020B0900000000000000" pitchFamily="50" charset="-128"/>
                  <a:ea typeface="HGPｺﾞｼｯｸE" panose="020B0900000000000000" pitchFamily="50" charset="-128"/>
                </a:rPr>
                <a:t>14</a:t>
              </a:r>
              <a:r>
                <a:rPr lang="ja-JP" altLang="en-US" sz="1200" dirty="0">
                  <a:latin typeface="HGPｺﾞｼｯｸE" panose="020B0900000000000000" pitchFamily="50" charset="-128"/>
                  <a:ea typeface="HGPｺﾞｼｯｸE" panose="020B0900000000000000" pitchFamily="50" charset="-128"/>
                </a:rPr>
                <a:t>万</a:t>
              </a:r>
              <a:r>
                <a:rPr lang="en-US" altLang="ja-JP" sz="1200" dirty="0">
                  <a:latin typeface="HGPｺﾞｼｯｸE" panose="020B0900000000000000" pitchFamily="50" charset="-128"/>
                  <a:ea typeface="HGPｺﾞｼｯｸE" panose="020B0900000000000000" pitchFamily="50" charset="-128"/>
                </a:rPr>
                <a:t>1,530</a:t>
              </a:r>
              <a:r>
                <a:rPr lang="ja-JP" altLang="en-US" sz="1200" dirty="0">
                  <a:latin typeface="HGPｺﾞｼｯｸE" panose="020B0900000000000000" pitchFamily="50" charset="-128"/>
                  <a:ea typeface="HGPｺﾞｼｯｸE" panose="020B0900000000000000" pitchFamily="50" charset="-128"/>
                </a:rPr>
                <a:t>円</a:t>
              </a:r>
            </a:p>
          </p:txBody>
        </p:sp>
        <p:pic>
          <p:nvPicPr>
            <p:cNvPr id="6174" name="Picture 41"/>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81" y="2460"/>
              <a:ext cx="1338"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75" name="Rectangle 42"/>
            <p:cNvSpPr>
              <a:spLocks noChangeArrowheads="1"/>
            </p:cNvSpPr>
            <p:nvPr/>
          </p:nvSpPr>
          <p:spPr bwMode="auto">
            <a:xfrm>
              <a:off x="774" y="2516"/>
              <a:ext cx="1308"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200" b="1" dirty="0">
                  <a:solidFill>
                    <a:schemeClr val="hlink"/>
                  </a:solidFill>
                  <a:latin typeface="HGPｺﾞｼｯｸE" panose="020B0900000000000000" pitchFamily="50" charset="-128"/>
                  <a:ea typeface="HGPｺﾞｼｯｸE" panose="020B0900000000000000" pitchFamily="50" charset="-128"/>
                </a:rPr>
                <a:t>警察費・消防費</a:t>
              </a:r>
            </a:p>
            <a:p>
              <a:pPr eaLnBrk="1" hangingPunct="1">
                <a:spcBef>
                  <a:spcPct val="0"/>
                </a:spcBef>
                <a:buFontTx/>
                <a:buNone/>
              </a:pPr>
              <a:r>
                <a:rPr lang="ja-JP" altLang="en-US" sz="1200" b="1" dirty="0">
                  <a:solidFill>
                    <a:schemeClr val="hlink"/>
                  </a:solidFill>
                  <a:latin typeface="HGPｺﾞｼｯｸE" panose="020B0900000000000000" pitchFamily="50" charset="-128"/>
                  <a:ea typeface="HGPｺﾞｼｯｸE" panose="020B0900000000000000" pitchFamily="50" charset="-128"/>
                </a:rPr>
                <a:t>　　　（令和５年度）</a:t>
              </a:r>
            </a:p>
            <a:p>
              <a:pPr eaLnBrk="1" hangingPunct="1">
                <a:spcBef>
                  <a:spcPct val="0"/>
                </a:spcBef>
                <a:buFontTx/>
                <a:buNone/>
              </a:pPr>
              <a:r>
                <a:rPr lang="ja-JP" altLang="en-US" sz="1200" dirty="0">
                  <a:latin typeface="HGPｺﾞｼｯｸE" panose="020B0900000000000000" pitchFamily="50" charset="-128"/>
                  <a:ea typeface="HGPｺﾞｼｯｸE" panose="020B0900000000000000" pitchFamily="50" charset="-128"/>
                </a:rPr>
                <a:t>約５兆</a:t>
              </a:r>
              <a:r>
                <a:rPr lang="en-US" altLang="ja-JP" sz="1200" dirty="0">
                  <a:latin typeface="HGPｺﾞｼｯｸE" panose="020B0900000000000000" pitchFamily="50" charset="-128"/>
                  <a:ea typeface="HGPｺﾞｼｯｸE" panose="020B0900000000000000" pitchFamily="50" charset="-128"/>
                </a:rPr>
                <a:t>4,456</a:t>
              </a:r>
              <a:r>
                <a:rPr lang="ja-JP" altLang="en-US" sz="1200" dirty="0">
                  <a:latin typeface="HGPｺﾞｼｯｸE" panose="020B0900000000000000" pitchFamily="50" charset="-128"/>
                  <a:ea typeface="HGPｺﾞｼｯｸE" panose="020B0900000000000000" pitchFamily="50" charset="-128"/>
                </a:rPr>
                <a:t>億円</a:t>
              </a:r>
              <a:r>
                <a:rPr lang="en-US" altLang="ja-JP" sz="600" dirty="0">
                  <a:latin typeface="HGPｺﾞｼｯｸE" panose="020B0900000000000000" pitchFamily="50" charset="-128"/>
                  <a:ea typeface="HGPｺﾞｼｯｸE" panose="020B0900000000000000" pitchFamily="50" charset="-128"/>
                </a:rPr>
                <a:t>※2</a:t>
              </a:r>
              <a:endParaRPr lang="ja-JP" altLang="en-US" sz="1200" dirty="0">
                <a:latin typeface="HGPｺﾞｼｯｸE" panose="020B0900000000000000" pitchFamily="50" charset="-128"/>
                <a:ea typeface="HGPｺﾞｼｯｸE" panose="020B0900000000000000" pitchFamily="50" charset="-128"/>
              </a:endParaRPr>
            </a:p>
            <a:p>
              <a:pPr eaLnBrk="1" hangingPunct="1">
                <a:spcBef>
                  <a:spcPct val="0"/>
                </a:spcBef>
                <a:buFontTx/>
                <a:buNone/>
              </a:pPr>
              <a:r>
                <a:rPr lang="ja-JP" altLang="en-US" sz="1200" dirty="0">
                  <a:latin typeface="HGPｺﾞｼｯｸE" panose="020B0900000000000000" pitchFamily="50" charset="-128"/>
                  <a:ea typeface="HGPｺﾞｼｯｸE" panose="020B0900000000000000" pitchFamily="50" charset="-128"/>
                </a:rPr>
                <a:t>国民１人当たり約４万</a:t>
              </a:r>
              <a:r>
                <a:rPr lang="en-US" altLang="ja-JP" sz="1200" dirty="0">
                  <a:latin typeface="HGPｺﾞｼｯｸE" panose="020B0900000000000000" pitchFamily="50" charset="-128"/>
                  <a:ea typeface="HGPｺﾞｼｯｸE" panose="020B0900000000000000" pitchFamily="50" charset="-128"/>
                </a:rPr>
                <a:t>3,792</a:t>
              </a:r>
              <a:r>
                <a:rPr lang="ja-JP" altLang="en-US" sz="1200" dirty="0">
                  <a:latin typeface="HGPｺﾞｼｯｸE" panose="020B0900000000000000" pitchFamily="50" charset="-128"/>
                  <a:ea typeface="HGPｺﾞｼｯｸE" panose="020B0900000000000000" pitchFamily="50" charset="-128"/>
                </a:rPr>
                <a:t>円</a:t>
              </a:r>
            </a:p>
          </p:txBody>
        </p:sp>
        <p:pic>
          <p:nvPicPr>
            <p:cNvPr id="6176" name="Picture 4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535" y="2118"/>
              <a:ext cx="1579" cy="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77" name="Rectangle 44"/>
            <p:cNvSpPr>
              <a:spLocks noChangeArrowheads="1"/>
            </p:cNvSpPr>
            <p:nvPr/>
          </p:nvSpPr>
          <p:spPr bwMode="auto">
            <a:xfrm>
              <a:off x="3710" y="2208"/>
              <a:ext cx="1421"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200" b="1" dirty="0">
                  <a:solidFill>
                    <a:schemeClr val="hlink"/>
                  </a:solidFill>
                  <a:latin typeface="HGPｺﾞｼｯｸE" panose="020B0900000000000000" pitchFamily="50" charset="-128"/>
                  <a:ea typeface="HGPｺﾞｼｯｸE" panose="020B0900000000000000" pitchFamily="50" charset="-128"/>
                </a:rPr>
                <a:t>消防車</a:t>
              </a:r>
            </a:p>
            <a:p>
              <a:pPr eaLnBrk="1" hangingPunct="1">
                <a:spcBef>
                  <a:spcPct val="0"/>
                </a:spcBef>
                <a:buFontTx/>
                <a:buNone/>
              </a:pPr>
              <a:r>
                <a:rPr lang="ja-JP" altLang="en-US" sz="1200" dirty="0">
                  <a:latin typeface="HGPｺﾞｼｯｸE" panose="020B0900000000000000" pitchFamily="50" charset="-128"/>
                  <a:ea typeface="HGPｺﾞｼｯｸE" panose="020B0900000000000000" pitchFamily="50" charset="-128"/>
                </a:rPr>
                <a:t>ポンプ車約</a:t>
              </a:r>
              <a:r>
                <a:rPr lang="en-US" altLang="ja-JP" sz="1200" dirty="0">
                  <a:latin typeface="HGPｺﾞｼｯｸE" panose="020B0900000000000000" pitchFamily="50" charset="-128"/>
                  <a:ea typeface="HGPｺﾞｼｯｸE" panose="020B0900000000000000" pitchFamily="50" charset="-128"/>
                </a:rPr>
                <a:t>1,300</a:t>
              </a:r>
              <a:r>
                <a:rPr lang="ja-JP" altLang="en-US" sz="1200" dirty="0">
                  <a:latin typeface="HGPｺﾞｼｯｸE" panose="020B0900000000000000" pitchFamily="50" charset="-128"/>
                  <a:ea typeface="HGPｺﾞｼｯｸE" panose="020B0900000000000000" pitchFamily="50" charset="-128"/>
                </a:rPr>
                <a:t>万円</a:t>
              </a:r>
              <a:r>
                <a:rPr lang="en-US" altLang="ja-JP" sz="1200" dirty="0">
                  <a:latin typeface="HGPｺﾞｼｯｸE" panose="020B0900000000000000" pitchFamily="50" charset="-128"/>
                  <a:ea typeface="HGPｺﾞｼｯｸE" panose="020B0900000000000000" pitchFamily="50" charset="-128"/>
                </a:rPr>
                <a:t>〜</a:t>
              </a:r>
            </a:p>
            <a:p>
              <a:pPr eaLnBrk="1" hangingPunct="1">
                <a:spcBef>
                  <a:spcPct val="0"/>
                </a:spcBef>
                <a:buFontTx/>
                <a:buNone/>
              </a:pPr>
              <a:r>
                <a:rPr lang="ja-JP" altLang="en-US" sz="1200" dirty="0">
                  <a:latin typeface="HGPｺﾞｼｯｸE" panose="020B0900000000000000" pitchFamily="50" charset="-128"/>
                  <a:ea typeface="HGPｺﾞｼｯｸE" panose="020B0900000000000000" pitchFamily="50" charset="-128"/>
                </a:rPr>
                <a:t>高層用はしご車約</a:t>
              </a:r>
              <a:r>
                <a:rPr lang="en-US" altLang="ja-JP" sz="1200" dirty="0">
                  <a:latin typeface="HGPｺﾞｼｯｸE" panose="020B0900000000000000" pitchFamily="50" charset="-128"/>
                  <a:ea typeface="HGPｺﾞｼｯｸE" panose="020B0900000000000000" pitchFamily="50" charset="-128"/>
                </a:rPr>
                <a:t>1</a:t>
              </a:r>
              <a:r>
                <a:rPr lang="ja-JP" altLang="en-US" sz="1200" dirty="0">
                  <a:latin typeface="HGPｺﾞｼｯｸE" panose="020B0900000000000000" pitchFamily="50" charset="-128"/>
                  <a:ea typeface="HGPｺﾞｼｯｸE" panose="020B0900000000000000" pitchFamily="50" charset="-128"/>
                </a:rPr>
                <a:t>億</a:t>
              </a:r>
              <a:r>
                <a:rPr lang="en-US" altLang="ja-JP" sz="1200" dirty="0">
                  <a:latin typeface="HGPｺﾞｼｯｸE" panose="020B0900000000000000" pitchFamily="50" charset="-128"/>
                  <a:ea typeface="HGPｺﾞｼｯｸE" panose="020B0900000000000000" pitchFamily="50" charset="-128"/>
                </a:rPr>
                <a:t>6,000</a:t>
              </a:r>
              <a:r>
                <a:rPr lang="ja-JP" altLang="en-US" sz="1200" dirty="0">
                  <a:latin typeface="HGPｺﾞｼｯｸE" panose="020B0900000000000000" pitchFamily="50" charset="-128"/>
                  <a:ea typeface="HGPｺﾞｼｯｸE" panose="020B0900000000000000" pitchFamily="50" charset="-128"/>
                </a:rPr>
                <a:t>万円</a:t>
              </a:r>
            </a:p>
          </p:txBody>
        </p:sp>
        <p:sp>
          <p:nvSpPr>
            <p:cNvPr id="6178" name="Rectangle 45"/>
            <p:cNvSpPr>
              <a:spLocks noChangeArrowheads="1"/>
            </p:cNvSpPr>
            <p:nvPr/>
          </p:nvSpPr>
          <p:spPr bwMode="auto">
            <a:xfrm>
              <a:off x="2541" y="2318"/>
              <a:ext cx="912"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200" dirty="0"/>
                <a:t>警察，消防，</a:t>
              </a:r>
            </a:p>
            <a:p>
              <a:pPr eaLnBrk="1" hangingPunct="1">
                <a:spcBef>
                  <a:spcPct val="0"/>
                </a:spcBef>
                <a:buFontTx/>
                <a:buNone/>
              </a:pPr>
              <a:r>
                <a:rPr lang="ja-JP" altLang="en-US" sz="1200" dirty="0"/>
                <a:t>ごみ収集，福祉</a:t>
              </a:r>
              <a:endParaRPr lang="en-US" altLang="ja-JP" sz="1200" dirty="0"/>
            </a:p>
            <a:p>
              <a:pPr eaLnBrk="1" hangingPunct="1">
                <a:spcBef>
                  <a:spcPct val="0"/>
                </a:spcBef>
                <a:buFontTx/>
                <a:buNone/>
              </a:pPr>
              <a:r>
                <a:rPr lang="ja-JP" altLang="en-US" sz="1200" dirty="0"/>
                <a:t>など</a:t>
              </a:r>
            </a:p>
          </p:txBody>
        </p:sp>
      </p:grpSp>
      <p:sp>
        <p:nvSpPr>
          <p:cNvPr id="6153" name="Text Box 22"/>
          <p:cNvSpPr txBox="1">
            <a:spLocks noChangeArrowheads="1"/>
          </p:cNvSpPr>
          <p:nvPr/>
        </p:nvSpPr>
        <p:spPr bwMode="auto">
          <a:xfrm>
            <a:off x="3989388" y="3408363"/>
            <a:ext cx="13176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600">
                <a:ea typeface="HGP創英角ﾎﾟｯﾌﾟ体" panose="040B0A00000000000000" pitchFamily="50" charset="-128"/>
              </a:rPr>
              <a:t>公共サービス</a:t>
            </a:r>
          </a:p>
        </p:txBody>
      </p:sp>
      <p:grpSp>
        <p:nvGrpSpPr>
          <p:cNvPr id="4" name="Group 57"/>
          <p:cNvGrpSpPr>
            <a:grpSpLocks/>
          </p:cNvGrpSpPr>
          <p:nvPr/>
        </p:nvGrpSpPr>
        <p:grpSpPr bwMode="auto">
          <a:xfrm>
            <a:off x="1187450" y="4508500"/>
            <a:ext cx="6715125" cy="2349500"/>
            <a:chOff x="748" y="2840"/>
            <a:chExt cx="4230" cy="1480"/>
          </a:xfrm>
        </p:grpSpPr>
        <p:pic>
          <p:nvPicPr>
            <p:cNvPr id="6156" name="Picture 49" descr="02-2"/>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310" y="3175"/>
              <a:ext cx="1135" cy="1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7" name="Picture 4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90" y="2840"/>
              <a:ext cx="763" cy="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8" name="Picture 5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091" y="3488"/>
              <a:ext cx="695"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9" name="Picture 5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066" y="3585"/>
              <a:ext cx="682" cy="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0" name="Picture 52"/>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748" y="3261"/>
              <a:ext cx="1381" cy="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1" name="Rectangle 53"/>
            <p:cNvSpPr>
              <a:spLocks noChangeArrowheads="1"/>
            </p:cNvSpPr>
            <p:nvPr/>
          </p:nvSpPr>
          <p:spPr bwMode="auto">
            <a:xfrm>
              <a:off x="816" y="3341"/>
              <a:ext cx="1248"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200" b="1" dirty="0">
                  <a:solidFill>
                    <a:schemeClr val="hlink"/>
                  </a:solidFill>
                  <a:latin typeface="HGPｺﾞｼｯｸE" panose="020B0900000000000000" pitchFamily="50" charset="-128"/>
                  <a:ea typeface="HGPｺﾞｼｯｸE" panose="020B0900000000000000" pitchFamily="50" charset="-128"/>
                </a:rPr>
                <a:t>信号機</a:t>
              </a:r>
            </a:p>
            <a:p>
              <a:pPr eaLnBrk="1" hangingPunct="1">
                <a:spcBef>
                  <a:spcPct val="0"/>
                </a:spcBef>
                <a:buFontTx/>
                <a:buNone/>
              </a:pPr>
              <a:r>
                <a:rPr lang="ja-JP" altLang="en-US" sz="1200" dirty="0">
                  <a:latin typeface="HGPｺﾞｼｯｸE" panose="020B0900000000000000" pitchFamily="50" charset="-128"/>
                  <a:ea typeface="HGPｺﾞｼｯｸE" panose="020B0900000000000000" pitchFamily="50" charset="-128"/>
                </a:rPr>
                <a:t>全国に約</a:t>
              </a:r>
              <a:r>
                <a:rPr lang="en-US" altLang="ja-JP" sz="1200" dirty="0">
                  <a:latin typeface="HGPｺﾞｼｯｸE" panose="020B0900000000000000" pitchFamily="50" charset="-128"/>
                  <a:ea typeface="HGPｺﾞｼｯｸE" panose="020B0900000000000000" pitchFamily="50" charset="-128"/>
                </a:rPr>
                <a:t>21</a:t>
              </a:r>
              <a:r>
                <a:rPr lang="ja-JP" altLang="en-US" sz="1200" dirty="0">
                  <a:latin typeface="HGPｺﾞｼｯｸE" panose="020B0900000000000000" pitchFamily="50" charset="-128"/>
                  <a:ea typeface="HGPｺﾞｼｯｸE" panose="020B0900000000000000" pitchFamily="50" charset="-128"/>
                </a:rPr>
                <a:t>万基</a:t>
              </a:r>
            </a:p>
            <a:p>
              <a:pPr eaLnBrk="1" hangingPunct="1">
                <a:spcBef>
                  <a:spcPct val="0"/>
                </a:spcBef>
                <a:buFontTx/>
                <a:buNone/>
              </a:pPr>
              <a:r>
                <a:rPr lang="ja-JP" altLang="en-US" sz="1200" dirty="0">
                  <a:latin typeface="HGPｺﾞｼｯｸE" panose="020B0900000000000000" pitchFamily="50" charset="-128"/>
                  <a:ea typeface="HGPｺﾞｼｯｸE" panose="020B0900000000000000" pitchFamily="50" charset="-128"/>
                </a:rPr>
                <a:t>１基当たり</a:t>
              </a:r>
              <a:r>
                <a:rPr lang="en-US" altLang="ja-JP" sz="1200" dirty="0">
                  <a:latin typeface="HGPｺﾞｼｯｸE" panose="020B0900000000000000" pitchFamily="50" charset="-128"/>
                  <a:ea typeface="HGPｺﾞｼｯｸE" panose="020B0900000000000000" pitchFamily="50" charset="-128"/>
                </a:rPr>
                <a:t>240 〜470</a:t>
              </a:r>
              <a:r>
                <a:rPr lang="ja-JP" altLang="en-US" sz="1200" dirty="0">
                  <a:latin typeface="HGPｺﾞｼｯｸE" panose="020B0900000000000000" pitchFamily="50" charset="-128"/>
                  <a:ea typeface="HGPｺﾞｼｯｸE" panose="020B0900000000000000" pitchFamily="50" charset="-128"/>
                </a:rPr>
                <a:t>万円</a:t>
              </a:r>
            </a:p>
          </p:txBody>
        </p:sp>
        <p:pic>
          <p:nvPicPr>
            <p:cNvPr id="6162" name="Picture 54"/>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3538" y="3138"/>
              <a:ext cx="1440" cy="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3" name="Rectangle 55"/>
            <p:cNvSpPr>
              <a:spLocks noChangeArrowheads="1"/>
            </p:cNvSpPr>
            <p:nvPr/>
          </p:nvSpPr>
          <p:spPr bwMode="auto">
            <a:xfrm>
              <a:off x="3811" y="3216"/>
              <a:ext cx="1066"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200" b="1" dirty="0">
                  <a:solidFill>
                    <a:schemeClr val="hlink"/>
                  </a:solidFill>
                  <a:latin typeface="HGPｺﾞｼｯｸE" panose="020B0900000000000000" pitchFamily="50" charset="-128"/>
                  <a:ea typeface="HGPｺﾞｼｯｸE" panose="020B0900000000000000" pitchFamily="50" charset="-128"/>
                </a:rPr>
                <a:t>学校</a:t>
              </a:r>
            </a:p>
            <a:p>
              <a:pPr eaLnBrk="1" hangingPunct="1">
                <a:spcBef>
                  <a:spcPct val="0"/>
                </a:spcBef>
                <a:buFontTx/>
                <a:buNone/>
              </a:pPr>
              <a:r>
                <a:rPr lang="ja-JP" altLang="en-US" sz="1200" dirty="0">
                  <a:latin typeface="HGPｺﾞｼｯｸE" panose="020B0900000000000000" pitchFamily="50" charset="-128"/>
                  <a:ea typeface="HGPｺﾞｼｯｸE" panose="020B0900000000000000" pitchFamily="50" charset="-128"/>
                </a:rPr>
                <a:t>１校当たり平均建設費</a:t>
              </a:r>
            </a:p>
            <a:p>
              <a:pPr eaLnBrk="1" hangingPunct="1">
                <a:spcBef>
                  <a:spcPct val="0"/>
                </a:spcBef>
                <a:buFontTx/>
                <a:buNone/>
              </a:pPr>
              <a:r>
                <a:rPr lang="ja-JP" altLang="en-US" sz="1200" dirty="0">
                  <a:latin typeface="HGPｺﾞｼｯｸE" panose="020B0900000000000000" pitchFamily="50" charset="-128"/>
                  <a:ea typeface="HGPｺﾞｼｯｸE" panose="020B0900000000000000" pitchFamily="50" charset="-128"/>
                </a:rPr>
                <a:t>約</a:t>
              </a:r>
              <a:r>
                <a:rPr lang="en-US" altLang="ja-JP" sz="1200" dirty="0">
                  <a:latin typeface="HGPｺﾞｼｯｸE" panose="020B0900000000000000" pitchFamily="50" charset="-128"/>
                  <a:ea typeface="HGPｺﾞｼｯｸE" panose="020B0900000000000000" pitchFamily="50" charset="-128"/>
                </a:rPr>
                <a:t>13</a:t>
              </a:r>
              <a:r>
                <a:rPr lang="ja-JP" altLang="en-US" sz="1200" dirty="0">
                  <a:latin typeface="HGPｺﾞｼｯｸE" panose="020B0900000000000000" pitchFamily="50" charset="-128"/>
                  <a:ea typeface="HGPｺﾞｼｯｸE" panose="020B0900000000000000" pitchFamily="50" charset="-128"/>
                </a:rPr>
                <a:t>億円</a:t>
              </a:r>
            </a:p>
          </p:txBody>
        </p:sp>
        <p:sp>
          <p:nvSpPr>
            <p:cNvPr id="6164" name="Rectangle 56"/>
            <p:cNvSpPr>
              <a:spLocks noChangeArrowheads="1"/>
            </p:cNvSpPr>
            <p:nvPr/>
          </p:nvSpPr>
          <p:spPr bwMode="auto">
            <a:xfrm>
              <a:off x="2634" y="3697"/>
              <a:ext cx="6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200"/>
                <a:t>学校，公園，</a:t>
              </a:r>
            </a:p>
            <a:p>
              <a:pPr eaLnBrk="1" hangingPunct="1">
                <a:spcBef>
                  <a:spcPct val="0"/>
                </a:spcBef>
                <a:buFontTx/>
                <a:buNone/>
              </a:pPr>
              <a:r>
                <a:rPr lang="ja-JP" altLang="en-US" sz="1200"/>
                <a:t>道路など</a:t>
              </a:r>
            </a:p>
          </p:txBody>
        </p:sp>
      </p:grpSp>
      <p:sp>
        <p:nvSpPr>
          <p:cNvPr id="6155" name="Text Box 23"/>
          <p:cNvSpPr txBox="1">
            <a:spLocks noChangeArrowheads="1"/>
          </p:cNvSpPr>
          <p:nvPr/>
        </p:nvSpPr>
        <p:spPr bwMode="auto">
          <a:xfrm>
            <a:off x="4081463" y="5592763"/>
            <a:ext cx="9969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600">
                <a:ea typeface="HGP創英角ﾎﾟｯﾌﾟ体" panose="040B0A00000000000000" pitchFamily="50" charset="-128"/>
              </a:rPr>
              <a:t>公共施設</a:t>
            </a:r>
          </a:p>
        </p:txBody>
      </p:sp>
      <p:grpSp>
        <p:nvGrpSpPr>
          <p:cNvPr id="38" name="グループ化 37">
            <a:extLst>
              <a:ext uri="{FF2B5EF4-FFF2-40B4-BE49-F238E27FC236}">
                <a16:creationId xmlns:a16="http://schemas.microsoft.com/office/drawing/2014/main" id="{FB4967F0-6BCF-4DC9-BB40-62730DAAC285}"/>
              </a:ext>
            </a:extLst>
          </p:cNvPr>
          <p:cNvGrpSpPr/>
          <p:nvPr/>
        </p:nvGrpSpPr>
        <p:grpSpPr>
          <a:xfrm>
            <a:off x="190783" y="6326188"/>
            <a:ext cx="3738280" cy="468761"/>
            <a:chOff x="309138" y="6346082"/>
            <a:chExt cx="3738280" cy="468761"/>
          </a:xfrm>
        </p:grpSpPr>
        <p:sp>
          <p:nvSpPr>
            <p:cNvPr id="39" name="角丸四角形 15">
              <a:extLst>
                <a:ext uri="{FF2B5EF4-FFF2-40B4-BE49-F238E27FC236}">
                  <a16:creationId xmlns:a16="http://schemas.microsoft.com/office/drawing/2014/main" id="{0A6782EC-3EB6-4E19-AE6A-23111CEF13FA}"/>
                </a:ext>
              </a:extLst>
            </p:cNvPr>
            <p:cNvSpPr/>
            <p:nvPr/>
          </p:nvSpPr>
          <p:spPr>
            <a:xfrm>
              <a:off x="327393" y="6346082"/>
              <a:ext cx="3583081" cy="348032"/>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pPr>
              <a:r>
                <a:rPr lang="en-US" altLang="ja-JP" sz="700" dirty="0">
                  <a:solidFill>
                    <a:schemeClr val="tx1"/>
                  </a:solidFill>
                  <a:latin typeface="+mn-ea"/>
                </a:rPr>
                <a:t>※</a:t>
              </a:r>
              <a:r>
                <a:rPr lang="ja-JP" altLang="en-US" sz="700" dirty="0">
                  <a:solidFill>
                    <a:schemeClr val="tx1"/>
                  </a:solidFill>
                  <a:latin typeface="+mn-ea"/>
                </a:rPr>
                <a:t>１・２　出所：総務省「令和７年版地方財政白書」　　　</a:t>
              </a:r>
              <a:endParaRPr lang="en-US" altLang="ja-JP" sz="700" dirty="0">
                <a:solidFill>
                  <a:schemeClr val="tx1"/>
                </a:solidFill>
                <a:latin typeface="+mn-ea"/>
              </a:endParaRPr>
            </a:p>
            <a:p>
              <a:pPr>
                <a:lnSpc>
                  <a:spcPct val="130000"/>
                </a:lnSpc>
              </a:pPr>
              <a:r>
                <a:rPr lang="en-US" altLang="ja-JP" sz="700" dirty="0">
                  <a:solidFill>
                    <a:schemeClr val="tx1"/>
                  </a:solidFill>
                  <a:latin typeface="+mn-ea"/>
                </a:rPr>
                <a:t>※</a:t>
              </a:r>
              <a:r>
                <a:rPr lang="ja-JP" altLang="en-US" sz="700" dirty="0">
                  <a:solidFill>
                    <a:schemeClr val="tx1"/>
                  </a:solidFill>
                  <a:latin typeface="+mn-ea"/>
                </a:rPr>
                <a:t>３　出所：厚生労働省「令和４（</a:t>
              </a:r>
              <a:r>
                <a:rPr lang="en-US" altLang="ja-JP" sz="700" dirty="0">
                  <a:solidFill>
                    <a:schemeClr val="tx1"/>
                  </a:solidFill>
                  <a:latin typeface="+mn-ea"/>
                </a:rPr>
                <a:t>2022</a:t>
              </a:r>
              <a:r>
                <a:rPr lang="ja-JP" altLang="en-US" sz="700" dirty="0">
                  <a:solidFill>
                    <a:schemeClr val="tx1"/>
                  </a:solidFill>
                  <a:latin typeface="+mn-ea"/>
                </a:rPr>
                <a:t>）年度国民医療費の概況」</a:t>
              </a:r>
            </a:p>
          </p:txBody>
        </p:sp>
        <p:sp>
          <p:nvSpPr>
            <p:cNvPr id="40" name="角丸四角形 40">
              <a:extLst>
                <a:ext uri="{FF2B5EF4-FFF2-40B4-BE49-F238E27FC236}">
                  <a16:creationId xmlns:a16="http://schemas.microsoft.com/office/drawing/2014/main" id="{7B8C54DA-59B2-4F07-B883-06266263673B}"/>
                </a:ext>
              </a:extLst>
            </p:cNvPr>
            <p:cNvSpPr/>
            <p:nvPr/>
          </p:nvSpPr>
          <p:spPr>
            <a:xfrm>
              <a:off x="309138" y="6658742"/>
              <a:ext cx="3738280" cy="15610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0000"/>
                </a:lnSpc>
              </a:pPr>
              <a:r>
                <a:rPr lang="en-US" altLang="ja-JP" sz="700" dirty="0">
                  <a:solidFill>
                    <a:schemeClr val="tx1"/>
                  </a:solidFill>
                  <a:latin typeface="+mn-ea"/>
                </a:rPr>
                <a:t>※</a:t>
              </a:r>
              <a:r>
                <a:rPr lang="ja-JP" altLang="en-US" sz="700" dirty="0">
                  <a:solidFill>
                    <a:schemeClr val="tx1"/>
                  </a:solidFill>
                  <a:latin typeface="+mn-ea"/>
                </a:rPr>
                <a:t>４・５　出所：財務省</a:t>
              </a:r>
              <a:r>
                <a:rPr lang="en-US" altLang="ja-JP" sz="700" dirty="0">
                  <a:solidFill>
                    <a:schemeClr val="tx1"/>
                  </a:solidFill>
                  <a:latin typeface="+mn-ea"/>
                </a:rPr>
                <a:t>｢</a:t>
              </a:r>
              <a:r>
                <a:rPr lang="ja-JP" altLang="en-US" sz="700" dirty="0">
                  <a:solidFill>
                    <a:schemeClr val="tx1"/>
                  </a:solidFill>
                  <a:latin typeface="+mn-ea"/>
                </a:rPr>
                <a:t>令和７年度予算及び財政投融資計画の説明（予算修正後）」　　</a:t>
              </a:r>
              <a:r>
                <a:rPr lang="ja-JP" altLang="en-US" sz="800" dirty="0">
                  <a:solidFill>
                    <a:schemeClr val="tx1"/>
                  </a:solidFill>
                  <a:latin typeface="+mn-ea"/>
                </a:rPr>
                <a:t>　</a:t>
              </a:r>
            </a:p>
          </p:txBody>
        </p:sp>
      </p:grpSp>
    </p:spTree>
    <p:custDataLst>
      <p:tags r:id="rId1"/>
    </p:custDataLst>
    <p:extLst>
      <p:ext uri="{BB962C8B-B14F-4D97-AF65-F5344CB8AC3E}">
        <p14:creationId xmlns:p14="http://schemas.microsoft.com/office/powerpoint/2010/main" val="263973002"/>
      </p:ext>
    </p:extLst>
  </p:cSld>
  <p:clrMapOvr>
    <a:masterClrMapping/>
  </p:clrMapOvr>
  <p:transition advTm="6924"/>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fade">
                                      <p:cBhvr>
                                        <p:cTn id="1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
          <p:cNvSpPr>
            <a:spLocks noChangeArrowheads="1"/>
          </p:cNvSpPr>
          <p:nvPr/>
        </p:nvSpPr>
        <p:spPr bwMode="auto">
          <a:xfrm>
            <a:off x="8864600" y="6477000"/>
            <a:ext cx="2794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a:latin typeface="ＭＳ ゴシック" panose="020B0609070205080204" pitchFamily="49" charset="-128"/>
                <a:ea typeface="ＭＳ ゴシック" panose="020B0609070205080204" pitchFamily="49" charset="-128"/>
              </a:rPr>
              <a:t>3</a:t>
            </a:r>
          </a:p>
        </p:txBody>
      </p:sp>
      <p:pic>
        <p:nvPicPr>
          <p:cNvPr id="8195" name="Picture 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Rectangle 44"/>
          <p:cNvSpPr>
            <a:spLocks noGrp="1" noChangeArrowheads="1"/>
          </p:cNvSpPr>
          <p:nvPr>
            <p:ph type="title" idx="4294967295"/>
          </p:nvPr>
        </p:nvSpPr>
        <p:spPr>
          <a:xfrm>
            <a:off x="76200" y="152400"/>
            <a:ext cx="7772400" cy="457200"/>
          </a:xfrm>
        </p:spPr>
        <p:txBody>
          <a:bodyPr/>
          <a:lstStyle/>
          <a:p>
            <a:pPr algn="l" eaLnBrk="1" hangingPunct="1"/>
            <a:r>
              <a:rPr lang="en-US" altLang="ja-JP" sz="2400">
                <a:solidFill>
                  <a:schemeClr val="accent1"/>
                </a:solidFill>
                <a:latin typeface="HG創英角ｺﾞｼｯｸUB" panose="020B0909000000000000" pitchFamily="49" charset="-128"/>
                <a:ea typeface="HG創英角ｺﾞｼｯｸUB" panose="020B0909000000000000" pitchFamily="49" charset="-128"/>
              </a:rPr>
              <a:t>1.</a:t>
            </a:r>
            <a:r>
              <a:rPr lang="ja-JP" altLang="en-US" sz="2400">
                <a:solidFill>
                  <a:schemeClr val="accent1"/>
                </a:solidFill>
                <a:latin typeface="HG創英角ｺﾞｼｯｸUB" panose="020B0909000000000000" pitchFamily="49" charset="-128"/>
                <a:ea typeface="HG創英角ｺﾞｼｯｸUB" panose="020B0909000000000000" pitchFamily="49" charset="-128"/>
              </a:rPr>
              <a:t>わたしたちと税のかかわりについて考えてみよう③</a:t>
            </a:r>
            <a:endParaRPr lang="ja-JP" altLang="en-US" sz="2400">
              <a:latin typeface="HG創英角ｺﾞｼｯｸUB" panose="020B0909000000000000" pitchFamily="49" charset="-128"/>
              <a:ea typeface="HG創英角ｺﾞｼｯｸUB" panose="020B0909000000000000" pitchFamily="49" charset="-128"/>
            </a:endParaRPr>
          </a:p>
        </p:txBody>
      </p:sp>
      <p:sp>
        <p:nvSpPr>
          <p:cNvPr id="8197" name="Line 48">
            <a:hlinkClick r:id="" action="ppaction://hlinkshowjump?jump=previousslide"/>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8198" name="Line 49">
            <a:hlinkClick r:id="" action="ppaction://hlinkshowjump?jump=nextslide"/>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grpSp>
        <p:nvGrpSpPr>
          <p:cNvPr id="8199" name="Group 31"/>
          <p:cNvGrpSpPr>
            <a:grpSpLocks/>
          </p:cNvGrpSpPr>
          <p:nvPr/>
        </p:nvGrpSpPr>
        <p:grpSpPr bwMode="auto">
          <a:xfrm>
            <a:off x="304800" y="1152525"/>
            <a:ext cx="8562975" cy="542925"/>
            <a:chOff x="192" y="1076"/>
            <a:chExt cx="5394" cy="342"/>
          </a:xfrm>
        </p:grpSpPr>
        <p:pic>
          <p:nvPicPr>
            <p:cNvPr id="8220" name="Picture 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 y="1076"/>
              <a:ext cx="5394"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21" name="Rectangle 30"/>
            <p:cNvSpPr>
              <a:spLocks noChangeArrowheads="1"/>
            </p:cNvSpPr>
            <p:nvPr/>
          </p:nvSpPr>
          <p:spPr bwMode="auto">
            <a:xfrm>
              <a:off x="1098" y="1106"/>
              <a:ext cx="365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600" dirty="0">
                  <a:solidFill>
                    <a:schemeClr val="accent1"/>
                  </a:solidFill>
                  <a:latin typeface="HGPｺﾞｼｯｸE" panose="020B0900000000000000" pitchFamily="50" charset="-128"/>
                  <a:ea typeface="HGPｺﾞｼｯｸE" panose="020B0900000000000000" pitchFamily="50" charset="-128"/>
                </a:rPr>
                <a:t>公立学校の児童・生徒１人当たりの公費負担教育費（令和４年度）</a:t>
              </a:r>
            </a:p>
          </p:txBody>
        </p:sp>
      </p:grpSp>
      <p:pic>
        <p:nvPicPr>
          <p:cNvPr id="8200" name="Picture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8188" y="2603500"/>
            <a:ext cx="660400"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3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90988" y="2187575"/>
            <a:ext cx="920750"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3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02363" y="1939925"/>
            <a:ext cx="1012825" cy="183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8"/>
          <p:cNvGrpSpPr>
            <a:grpSpLocks/>
          </p:cNvGrpSpPr>
          <p:nvPr/>
        </p:nvGrpSpPr>
        <p:grpSpPr bwMode="auto">
          <a:xfrm>
            <a:off x="1616075" y="3773488"/>
            <a:ext cx="1579563" cy="630237"/>
            <a:chOff x="902" y="3780"/>
            <a:chExt cx="995" cy="397"/>
          </a:xfrm>
        </p:grpSpPr>
        <p:pic>
          <p:nvPicPr>
            <p:cNvPr id="8217" name="Picture 35" descr="03-円"/>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2" y="3982"/>
              <a:ext cx="995"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8" name="Rectangle 36"/>
            <p:cNvSpPr>
              <a:spLocks noChangeArrowheads="1"/>
            </p:cNvSpPr>
            <p:nvPr/>
          </p:nvSpPr>
          <p:spPr bwMode="auto">
            <a:xfrm>
              <a:off x="962" y="3954"/>
              <a:ext cx="869"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700" dirty="0">
                  <a:latin typeface="HGPｺﾞｼｯｸE" panose="020B0900000000000000" pitchFamily="50" charset="-128"/>
                  <a:ea typeface="HGPｺﾞｼｯｸE" panose="020B0900000000000000" pitchFamily="50" charset="-128"/>
                </a:rPr>
                <a:t>約</a:t>
              </a:r>
              <a:r>
                <a:rPr lang="en-US" altLang="ja-JP" sz="1700" dirty="0">
                  <a:latin typeface="HGPｺﾞｼｯｸE" panose="020B0900000000000000" pitchFamily="50" charset="-128"/>
                  <a:ea typeface="HGPｺﾞｼｯｸE" panose="020B0900000000000000" pitchFamily="50" charset="-128"/>
                </a:rPr>
                <a:t>941,000</a:t>
              </a:r>
              <a:r>
                <a:rPr lang="ja-JP" altLang="en-US" sz="1700" dirty="0">
                  <a:latin typeface="HGPｺﾞｼｯｸE" panose="020B0900000000000000" pitchFamily="50" charset="-128"/>
                  <a:ea typeface="HGPｺﾞｼｯｸE" panose="020B0900000000000000" pitchFamily="50" charset="-128"/>
                </a:rPr>
                <a:t>円</a:t>
              </a:r>
            </a:p>
          </p:txBody>
        </p:sp>
        <p:sp>
          <p:nvSpPr>
            <p:cNvPr id="8219" name="Rectangle 37"/>
            <p:cNvSpPr>
              <a:spLocks noChangeArrowheads="1"/>
            </p:cNvSpPr>
            <p:nvPr/>
          </p:nvSpPr>
          <p:spPr bwMode="auto">
            <a:xfrm>
              <a:off x="1137" y="3780"/>
              <a:ext cx="524" cy="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700" dirty="0">
                  <a:ea typeface="HGPｺﾞｼｯｸE" panose="020B0900000000000000" pitchFamily="50" charset="-128"/>
                </a:rPr>
                <a:t>小学生</a:t>
              </a:r>
            </a:p>
          </p:txBody>
        </p:sp>
      </p:grpSp>
      <p:grpSp>
        <p:nvGrpSpPr>
          <p:cNvPr id="5" name="Group 39"/>
          <p:cNvGrpSpPr>
            <a:grpSpLocks/>
          </p:cNvGrpSpPr>
          <p:nvPr/>
        </p:nvGrpSpPr>
        <p:grpSpPr bwMode="auto">
          <a:xfrm>
            <a:off x="3754438" y="3760788"/>
            <a:ext cx="1736724" cy="630237"/>
            <a:chOff x="869" y="3780"/>
            <a:chExt cx="1094" cy="397"/>
          </a:xfrm>
        </p:grpSpPr>
        <p:pic>
          <p:nvPicPr>
            <p:cNvPr id="8214" name="Picture 40" descr="03-円"/>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9" y="3982"/>
              <a:ext cx="1093"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5" name="Rectangle 41"/>
            <p:cNvSpPr>
              <a:spLocks noChangeArrowheads="1"/>
            </p:cNvSpPr>
            <p:nvPr/>
          </p:nvSpPr>
          <p:spPr bwMode="auto">
            <a:xfrm>
              <a:off x="962" y="3954"/>
              <a:ext cx="1001"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700" dirty="0">
                  <a:latin typeface="HGPｺﾞｼｯｸE" panose="020B0900000000000000" pitchFamily="50" charset="-128"/>
                  <a:ea typeface="HGPｺﾞｼｯｸE" panose="020B0900000000000000" pitchFamily="50" charset="-128"/>
                </a:rPr>
                <a:t>約</a:t>
              </a:r>
              <a:r>
                <a:rPr lang="en-US" altLang="ja-JP" sz="1700" dirty="0">
                  <a:latin typeface="HGPｺﾞｼｯｸE" panose="020B0900000000000000" pitchFamily="50" charset="-128"/>
                  <a:ea typeface="HGPｺﾞｼｯｸE" panose="020B0900000000000000" pitchFamily="50" charset="-128"/>
                </a:rPr>
                <a:t>1,086,000</a:t>
              </a:r>
              <a:r>
                <a:rPr lang="ja-JP" altLang="en-US" sz="1700" dirty="0">
                  <a:latin typeface="HGPｺﾞｼｯｸE" panose="020B0900000000000000" pitchFamily="50" charset="-128"/>
                  <a:ea typeface="HGPｺﾞｼｯｸE" panose="020B0900000000000000" pitchFamily="50" charset="-128"/>
                </a:rPr>
                <a:t>円</a:t>
              </a:r>
            </a:p>
          </p:txBody>
        </p:sp>
        <p:sp>
          <p:nvSpPr>
            <p:cNvPr id="8216" name="Rectangle 42"/>
            <p:cNvSpPr>
              <a:spLocks noChangeArrowheads="1"/>
            </p:cNvSpPr>
            <p:nvPr/>
          </p:nvSpPr>
          <p:spPr bwMode="auto">
            <a:xfrm>
              <a:off x="1137" y="3780"/>
              <a:ext cx="524" cy="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700">
                  <a:ea typeface="HGPｺﾞｼｯｸE" panose="020B0900000000000000" pitchFamily="50" charset="-128"/>
                </a:rPr>
                <a:t>中学生</a:t>
              </a:r>
            </a:p>
          </p:txBody>
        </p:sp>
      </p:grpSp>
      <p:grpSp>
        <p:nvGrpSpPr>
          <p:cNvPr id="6" name="Group 47"/>
          <p:cNvGrpSpPr>
            <a:grpSpLocks/>
          </p:cNvGrpSpPr>
          <p:nvPr/>
        </p:nvGrpSpPr>
        <p:grpSpPr bwMode="auto">
          <a:xfrm>
            <a:off x="5934075" y="3729038"/>
            <a:ext cx="1773238" cy="649287"/>
            <a:chOff x="3643" y="3775"/>
            <a:chExt cx="1117" cy="409"/>
          </a:xfrm>
        </p:grpSpPr>
        <p:pic>
          <p:nvPicPr>
            <p:cNvPr id="8211" name="Picture 4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43" y="3989"/>
              <a:ext cx="1117"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2" name="Rectangle 45"/>
            <p:cNvSpPr>
              <a:spLocks noChangeArrowheads="1"/>
            </p:cNvSpPr>
            <p:nvPr/>
          </p:nvSpPr>
          <p:spPr bwMode="auto">
            <a:xfrm>
              <a:off x="3715" y="3961"/>
              <a:ext cx="1032"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700" dirty="0">
                  <a:latin typeface="HGPｺﾞｼｯｸE" panose="020B0900000000000000" pitchFamily="50" charset="-128"/>
                  <a:ea typeface="HGPｺﾞｼｯｸE" panose="020B0900000000000000" pitchFamily="50" charset="-128"/>
                </a:rPr>
                <a:t> 約</a:t>
              </a:r>
              <a:r>
                <a:rPr lang="en-US" altLang="ja-JP" sz="1700" dirty="0">
                  <a:latin typeface="HGPｺﾞｼｯｸE" panose="020B0900000000000000" pitchFamily="50" charset="-128"/>
                  <a:ea typeface="HGPｺﾞｼｯｸE" panose="020B0900000000000000" pitchFamily="50" charset="-128"/>
                </a:rPr>
                <a:t>1,127,000</a:t>
              </a:r>
              <a:r>
                <a:rPr lang="ja-JP" altLang="en-US" sz="1700" dirty="0">
                  <a:latin typeface="HGPｺﾞｼｯｸE" panose="020B0900000000000000" pitchFamily="50" charset="-128"/>
                  <a:ea typeface="HGPｺﾞｼｯｸE" panose="020B0900000000000000" pitchFamily="50" charset="-128"/>
                </a:rPr>
                <a:t>円</a:t>
              </a:r>
            </a:p>
          </p:txBody>
        </p:sp>
        <p:sp>
          <p:nvSpPr>
            <p:cNvPr id="8213" name="Rectangle 46"/>
            <p:cNvSpPr>
              <a:spLocks noChangeArrowheads="1"/>
            </p:cNvSpPr>
            <p:nvPr/>
          </p:nvSpPr>
          <p:spPr bwMode="auto">
            <a:xfrm>
              <a:off x="3660" y="3775"/>
              <a:ext cx="1068" cy="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700">
                  <a:ea typeface="HGPｺﾞｼｯｸE" panose="020B0900000000000000" pitchFamily="50" charset="-128"/>
                </a:rPr>
                <a:t>高校生（全日制）</a:t>
              </a:r>
            </a:p>
          </p:txBody>
        </p:sp>
      </p:grpSp>
      <p:grpSp>
        <p:nvGrpSpPr>
          <p:cNvPr id="8206" name="Group 51"/>
          <p:cNvGrpSpPr>
            <a:grpSpLocks/>
          </p:cNvGrpSpPr>
          <p:nvPr/>
        </p:nvGrpSpPr>
        <p:grpSpPr bwMode="auto">
          <a:xfrm>
            <a:off x="935038" y="4945063"/>
            <a:ext cx="7742237" cy="965200"/>
            <a:chOff x="589" y="3205"/>
            <a:chExt cx="4877" cy="608"/>
          </a:xfrm>
        </p:grpSpPr>
        <p:pic>
          <p:nvPicPr>
            <p:cNvPr id="8209" name="Picture 4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9" y="3205"/>
              <a:ext cx="4877" cy="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0" name="Rectangle 49"/>
            <p:cNvSpPr>
              <a:spLocks noChangeArrowheads="1"/>
            </p:cNvSpPr>
            <p:nvPr/>
          </p:nvSpPr>
          <p:spPr bwMode="auto">
            <a:xfrm>
              <a:off x="680" y="3207"/>
              <a:ext cx="1027"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100">
                  <a:solidFill>
                    <a:schemeClr val="bg1"/>
                  </a:solidFill>
                  <a:ea typeface="HGPｺﾞｼｯｸE" panose="020B0900000000000000" pitchFamily="50" charset="-128"/>
                </a:rPr>
                <a:t>みんなで調べてみよう！</a:t>
              </a:r>
            </a:p>
          </p:txBody>
        </p:sp>
      </p:grpSp>
      <p:pic>
        <p:nvPicPr>
          <p:cNvPr id="5148" name="Picture 2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6438" y="4743450"/>
            <a:ext cx="503237"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0" name="Rectangle 50"/>
          <p:cNvSpPr>
            <a:spLocks noChangeArrowheads="1"/>
          </p:cNvSpPr>
          <p:nvPr/>
        </p:nvSpPr>
        <p:spPr bwMode="auto">
          <a:xfrm>
            <a:off x="1281113" y="5276850"/>
            <a:ext cx="7078662"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400"/>
              <a:t>もし「公共サービス」などがなかったらどうなるのだろう？</a:t>
            </a:r>
          </a:p>
          <a:p>
            <a:pPr eaLnBrk="1" hangingPunct="1">
              <a:spcBef>
                <a:spcPct val="0"/>
              </a:spcBef>
              <a:buFontTx/>
              <a:buNone/>
            </a:pPr>
            <a:endParaRPr lang="ja-JP" altLang="en-US" sz="500"/>
          </a:p>
          <a:p>
            <a:pPr eaLnBrk="1" hangingPunct="1">
              <a:spcBef>
                <a:spcPct val="0"/>
              </a:spcBef>
              <a:buFontTx/>
              <a:buNone/>
            </a:pPr>
            <a:r>
              <a:rPr lang="ja-JP" altLang="en-US" sz="1400"/>
              <a:t>これらの「公共サービス」などに必要な費用はどうやってまかなうのだろう？</a:t>
            </a:r>
          </a:p>
        </p:txBody>
      </p:sp>
      <p:sp>
        <p:nvSpPr>
          <p:cNvPr id="30" name="角丸四角形 31">
            <a:extLst>
              <a:ext uri="{FF2B5EF4-FFF2-40B4-BE49-F238E27FC236}">
                <a16:creationId xmlns:a16="http://schemas.microsoft.com/office/drawing/2014/main" id="{BBEA8807-6EF1-414B-B9B9-A7B8640646CE}"/>
              </a:ext>
            </a:extLst>
          </p:cNvPr>
          <p:cNvSpPr/>
          <p:nvPr/>
        </p:nvSpPr>
        <p:spPr>
          <a:xfrm>
            <a:off x="4796631" y="6029935"/>
            <a:ext cx="4059891" cy="34803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55" dirty="0">
                <a:solidFill>
                  <a:schemeClr val="tx1"/>
                </a:solidFill>
              </a:rPr>
              <a:t>出所：</a:t>
            </a:r>
            <a:r>
              <a:rPr lang="zh-TW" altLang="en-US" sz="855" dirty="0">
                <a:solidFill>
                  <a:schemeClr val="tx1"/>
                </a:solidFill>
              </a:rPr>
              <a:t>文部科学省「令和</a:t>
            </a:r>
            <a:r>
              <a:rPr lang="ja-JP" altLang="en-US" sz="855" dirty="0">
                <a:solidFill>
                  <a:schemeClr val="tx1"/>
                </a:solidFill>
              </a:rPr>
              <a:t>５</a:t>
            </a:r>
            <a:r>
              <a:rPr lang="zh-TW" altLang="en-US" sz="855" dirty="0">
                <a:solidFill>
                  <a:schemeClr val="tx1"/>
                </a:solidFill>
              </a:rPr>
              <a:t>年度地方教育費調査（令和</a:t>
            </a:r>
            <a:r>
              <a:rPr lang="ja-JP" altLang="en-US" sz="855" dirty="0">
                <a:solidFill>
                  <a:schemeClr val="tx1"/>
                </a:solidFill>
              </a:rPr>
              <a:t>４</a:t>
            </a:r>
            <a:r>
              <a:rPr lang="zh-TW" altLang="en-US" sz="855" dirty="0">
                <a:solidFill>
                  <a:schemeClr val="tx1"/>
                </a:solidFill>
              </a:rPr>
              <a:t>会計年度）」</a:t>
            </a:r>
            <a:r>
              <a:rPr lang="ja-JP" altLang="en-US" sz="855" dirty="0">
                <a:solidFill>
                  <a:schemeClr val="tx1"/>
                </a:solidFill>
              </a:rPr>
              <a:t>　　　</a:t>
            </a:r>
            <a:endParaRPr lang="en-US" altLang="ja-JP" sz="855" dirty="0">
              <a:solidFill>
                <a:schemeClr val="tx1"/>
              </a:solidFill>
            </a:endParaRPr>
          </a:p>
        </p:txBody>
      </p:sp>
    </p:spTree>
    <p:custDataLst>
      <p:tags r:id="rId1"/>
    </p:custDataLst>
    <p:extLst>
      <p:ext uri="{BB962C8B-B14F-4D97-AF65-F5344CB8AC3E}">
        <p14:creationId xmlns:p14="http://schemas.microsoft.com/office/powerpoint/2010/main" val="308360225"/>
      </p:ext>
    </p:extLst>
  </p:cSld>
  <p:clrMapOvr>
    <a:masterClrMapping/>
  </p:clrMapOvr>
  <p:transition advTm="4592"/>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5170"/>
                                        </p:tgtEl>
                                        <p:attrNameLst>
                                          <p:attrName>style.visibility</p:attrName>
                                        </p:attrNameLst>
                                      </p:cBhvr>
                                      <p:to>
                                        <p:strVal val="visible"/>
                                      </p:to>
                                    </p:set>
                                    <p:anim calcmode="lin" valueType="num">
                                      <p:cBhvr>
                                        <p:cTn id="25" dur="500" fill="hold"/>
                                        <p:tgtEl>
                                          <p:spTgt spid="5170"/>
                                        </p:tgtEl>
                                        <p:attrNameLst>
                                          <p:attrName>ppt_w</p:attrName>
                                        </p:attrNameLst>
                                      </p:cBhvr>
                                      <p:tavLst>
                                        <p:tav tm="0">
                                          <p:val>
                                            <p:fltVal val="0"/>
                                          </p:val>
                                        </p:tav>
                                        <p:tav tm="100000">
                                          <p:val>
                                            <p:strVal val="#ppt_w"/>
                                          </p:val>
                                        </p:tav>
                                      </p:tavLst>
                                    </p:anim>
                                    <p:anim calcmode="lin" valueType="num">
                                      <p:cBhvr>
                                        <p:cTn id="26" dur="500" fill="hold"/>
                                        <p:tgtEl>
                                          <p:spTgt spid="5170"/>
                                        </p:tgtEl>
                                        <p:attrNameLst>
                                          <p:attrName>ppt_h</p:attrName>
                                        </p:attrNameLst>
                                      </p:cBhvr>
                                      <p:tavLst>
                                        <p:tav tm="0">
                                          <p:val>
                                            <p:fltVal val="0"/>
                                          </p:val>
                                        </p:tav>
                                        <p:tav tm="100000">
                                          <p:val>
                                            <p:strVal val="#ppt_h"/>
                                          </p:val>
                                        </p:tav>
                                      </p:tavLst>
                                    </p:anim>
                                  </p:childTnLst>
                                </p:cTn>
                              </p:par>
                              <p:par>
                                <p:cTn id="27" presetID="6" presetClass="emph" presetSubtype="0" repeatCount="indefinite" accel="50000" fill="hold" nodeType="withEffect">
                                  <p:stCondLst>
                                    <p:cond delay="0"/>
                                  </p:stCondLst>
                                  <p:endCondLst>
                                    <p:cond evt="onNext" delay="0">
                                      <p:tgtEl>
                                        <p:sldTgt/>
                                      </p:tgtEl>
                                    </p:cond>
                                  </p:endCondLst>
                                  <p:childTnLst>
                                    <p:animScale>
                                      <p:cBhvr>
                                        <p:cTn id="28" dur="500" fill="hold"/>
                                        <p:tgtEl>
                                          <p:spTgt spid="5148"/>
                                        </p:tgtEl>
                                      </p:cBhvr>
                                      <p:by x="80000" y="80000"/>
                                    </p:animScale>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70" grpId="0"/>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正方形/長方形 30">
            <a:extLst>
              <a:ext uri="{FF2B5EF4-FFF2-40B4-BE49-F238E27FC236}">
                <a16:creationId xmlns:a16="http://schemas.microsoft.com/office/drawing/2014/main" id="{0392CA20-F9C4-40F1-8451-41D1FD818A1D}"/>
              </a:ext>
            </a:extLst>
          </p:cNvPr>
          <p:cNvSpPr/>
          <p:nvPr/>
        </p:nvSpPr>
        <p:spPr>
          <a:xfrm>
            <a:off x="342377" y="1357313"/>
            <a:ext cx="8477773" cy="5321787"/>
          </a:xfrm>
          <a:prstGeom prst="rect">
            <a:avLst/>
          </a:prstGeom>
          <a:solidFill>
            <a:srgbClr val="FFC000"/>
          </a:solidFill>
          <a:ln>
            <a:noFill/>
          </a:ln>
          <a:effectLst/>
        </p:spPr>
        <p:txBody>
          <a:bodyPr wrap="none" anchor="ctr"/>
          <a:lstStyle/>
          <a:p>
            <a:pPr defTabSz="838413" eaLnBrk="1" hangingPunct="1">
              <a:spcBef>
                <a:spcPct val="20000"/>
              </a:spcBef>
              <a:buFont typeface="Arial" charset="0"/>
              <a:buChar char="•"/>
            </a:pPr>
            <a:endParaRPr lang="ja-JP" altLang="en-US" sz="2567" dirty="0">
              <a:solidFill>
                <a:prstClr val="black"/>
              </a:solidFill>
              <a:latin typeface="HGPｺﾞｼｯｸE" panose="020B0900000000000000" pitchFamily="50" charset="-128"/>
              <a:ea typeface="HGPｺﾞｼｯｸE" panose="020B0900000000000000" pitchFamily="50" charset="-128"/>
            </a:endParaRPr>
          </a:p>
        </p:txBody>
      </p:sp>
      <p:sp>
        <p:nvSpPr>
          <p:cNvPr id="8194" name="Rectangle 10"/>
          <p:cNvSpPr>
            <a:spLocks noChangeArrowheads="1"/>
          </p:cNvSpPr>
          <p:nvPr/>
        </p:nvSpPr>
        <p:spPr bwMode="auto">
          <a:xfrm>
            <a:off x="8864600" y="6477000"/>
            <a:ext cx="28084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4</a:t>
            </a:r>
          </a:p>
        </p:txBody>
      </p:sp>
      <p:pic>
        <p:nvPicPr>
          <p:cNvPr id="8195" name="Picture 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Rectangle 44"/>
          <p:cNvSpPr>
            <a:spLocks noGrp="1" noChangeArrowheads="1"/>
          </p:cNvSpPr>
          <p:nvPr>
            <p:ph type="title" idx="4294967295"/>
          </p:nvPr>
        </p:nvSpPr>
        <p:spPr>
          <a:xfrm>
            <a:off x="76200" y="152400"/>
            <a:ext cx="7772400" cy="457200"/>
          </a:xfrm>
        </p:spPr>
        <p:txBody>
          <a:bodyPr/>
          <a:lstStyle/>
          <a:p>
            <a:pPr algn="l" eaLnBrk="1" hangingPunct="1"/>
            <a:r>
              <a:rPr lang="en-US" altLang="ja-JP" sz="2400" dirty="0">
                <a:solidFill>
                  <a:schemeClr val="accent1"/>
                </a:solidFill>
                <a:latin typeface="HG創英角ｺﾞｼｯｸUB" panose="020B0909000000000000" pitchFamily="49" charset="-128"/>
                <a:ea typeface="HG創英角ｺﾞｼｯｸUB" panose="020B0909000000000000" pitchFamily="49" charset="-128"/>
              </a:rPr>
              <a:t>1.</a:t>
            </a:r>
            <a:r>
              <a:rPr lang="ja-JP" altLang="en-US" sz="2400" dirty="0">
                <a:solidFill>
                  <a:schemeClr val="accent1"/>
                </a:solidFill>
                <a:latin typeface="HG創英角ｺﾞｼｯｸUB" panose="020B0909000000000000" pitchFamily="49" charset="-128"/>
                <a:ea typeface="HG創英角ｺﾞｼｯｸUB" panose="020B0909000000000000" pitchFamily="49" charset="-128"/>
              </a:rPr>
              <a:t>わたしたちと税のかかわりについて考えてみよう④</a:t>
            </a:r>
            <a:endParaRPr lang="ja-JP" altLang="en-US" sz="2400" dirty="0">
              <a:latin typeface="HG創英角ｺﾞｼｯｸUB" panose="020B0909000000000000" pitchFamily="49" charset="-128"/>
              <a:ea typeface="HG創英角ｺﾞｼｯｸUB" panose="020B0909000000000000" pitchFamily="49" charset="-128"/>
            </a:endParaRPr>
          </a:p>
        </p:txBody>
      </p:sp>
      <p:sp>
        <p:nvSpPr>
          <p:cNvPr id="8197" name="Line 48">
            <a:hlinkClick r:id="" action="ppaction://hlinkshowjump?jump=previousslide"/>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8198" name="Line 49">
            <a:hlinkClick r:id="" action="ppaction://hlinkshowjump?jump=nextslide"/>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sp>
        <p:nvSpPr>
          <p:cNvPr id="32" name="正方形/長方形 31">
            <a:extLst>
              <a:ext uri="{FF2B5EF4-FFF2-40B4-BE49-F238E27FC236}">
                <a16:creationId xmlns:a16="http://schemas.microsoft.com/office/drawing/2014/main" id="{F9917B33-E158-4754-9F1B-AB1C8DEA0FA3}"/>
              </a:ext>
            </a:extLst>
          </p:cNvPr>
          <p:cNvSpPr/>
          <p:nvPr/>
        </p:nvSpPr>
        <p:spPr bwMode="auto">
          <a:xfrm>
            <a:off x="569005" y="1487832"/>
            <a:ext cx="7958848" cy="2160243"/>
          </a:xfrm>
          <a:prstGeom prst="rect">
            <a:avLst/>
          </a:prstGeom>
          <a:solidFill>
            <a:schemeClr val="bg1"/>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pic>
        <p:nvPicPr>
          <p:cNvPr id="33" name="図 32">
            <a:extLst>
              <a:ext uri="{FF2B5EF4-FFF2-40B4-BE49-F238E27FC236}">
                <a16:creationId xmlns:a16="http://schemas.microsoft.com/office/drawing/2014/main" id="{1A1DD467-3A04-47F3-B360-3AD715513EA3}"/>
              </a:ext>
            </a:extLst>
          </p:cNvPr>
          <p:cNvPicPr>
            <a:picLocks noChangeAspect="1"/>
          </p:cNvPicPr>
          <p:nvPr/>
        </p:nvPicPr>
        <p:blipFill>
          <a:blip r:embed="rId4"/>
          <a:stretch>
            <a:fillRect/>
          </a:stretch>
        </p:blipFill>
        <p:spPr>
          <a:xfrm>
            <a:off x="885169" y="1584495"/>
            <a:ext cx="2988000" cy="1680749"/>
          </a:xfrm>
          <a:prstGeom prst="rect">
            <a:avLst/>
          </a:prstGeom>
        </p:spPr>
      </p:pic>
      <p:sp>
        <p:nvSpPr>
          <p:cNvPr id="35" name="正方形/長方形 34">
            <a:extLst>
              <a:ext uri="{FF2B5EF4-FFF2-40B4-BE49-F238E27FC236}">
                <a16:creationId xmlns:a16="http://schemas.microsoft.com/office/drawing/2014/main" id="{AB1BA704-7D29-4E93-B520-59BAFEF569D9}"/>
              </a:ext>
            </a:extLst>
          </p:cNvPr>
          <p:cNvSpPr/>
          <p:nvPr/>
        </p:nvSpPr>
        <p:spPr bwMode="auto">
          <a:xfrm>
            <a:off x="4189332" y="1651170"/>
            <a:ext cx="4117774" cy="2066885"/>
          </a:xfrm>
          <a:prstGeom prst="rect">
            <a:avLst/>
          </a:prstGeom>
          <a:noFill/>
          <a:ln w="15875" cap="rnd" cmpd="sng" algn="ctr">
            <a:noFill/>
            <a:prstDash val="solid"/>
            <a:round/>
            <a:headEnd type="none" w="med" len="med"/>
            <a:tailEnd type="none" w="med" len="med"/>
            <a:extLst>
              <a:ext uri="{C807C97D-BFC1-408E-A445-0C87EB9F89A2}">
                <ask:lineSketchStyleProps xmlns:ask="http://schemas.microsoft.com/office/drawing/2018/sketchyshapes" sd="1219033472">
                  <a:custGeom>
                    <a:avLst/>
                    <a:gdLst>
                      <a:gd name="connsiteX0" fmla="*/ 0 w 1211263"/>
                      <a:gd name="connsiteY0" fmla="*/ 0 h 2624110"/>
                      <a:gd name="connsiteX1" fmla="*/ 1211263 w 1211263"/>
                      <a:gd name="connsiteY1" fmla="*/ 0 h 2624110"/>
                      <a:gd name="connsiteX2" fmla="*/ 1211263 w 1211263"/>
                      <a:gd name="connsiteY2" fmla="*/ 2099288 h 2624110"/>
                      <a:gd name="connsiteX3" fmla="*/ 605631 w 1211263"/>
                      <a:gd name="connsiteY3" fmla="*/ 2624110 h 2624110"/>
                      <a:gd name="connsiteX4" fmla="*/ 0 w 1211263"/>
                      <a:gd name="connsiteY4" fmla="*/ 2099288 h 2624110"/>
                      <a:gd name="connsiteX5" fmla="*/ 0 w 1211263"/>
                      <a:gd name="connsiteY5" fmla="*/ 0 h 262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1263" h="2624110" fill="none" extrusionOk="0">
                        <a:moveTo>
                          <a:pt x="0" y="0"/>
                        </a:moveTo>
                        <a:cubicBezTo>
                          <a:pt x="232634" y="-67934"/>
                          <a:pt x="665737" y="97290"/>
                          <a:pt x="1211263" y="0"/>
                        </a:cubicBezTo>
                        <a:cubicBezTo>
                          <a:pt x="1163032" y="543323"/>
                          <a:pt x="1295718" y="1462834"/>
                          <a:pt x="1211263" y="2099288"/>
                        </a:cubicBezTo>
                        <a:cubicBezTo>
                          <a:pt x="1030875" y="2206430"/>
                          <a:pt x="774250" y="2555893"/>
                          <a:pt x="605631" y="2624110"/>
                        </a:cubicBezTo>
                        <a:cubicBezTo>
                          <a:pt x="420511" y="2380457"/>
                          <a:pt x="164996" y="2190916"/>
                          <a:pt x="0" y="2099288"/>
                        </a:cubicBezTo>
                        <a:cubicBezTo>
                          <a:pt x="130954" y="1865938"/>
                          <a:pt x="43574" y="843411"/>
                          <a:pt x="0" y="0"/>
                        </a:cubicBezTo>
                        <a:close/>
                      </a:path>
                      <a:path w="1211263" h="2624110" stroke="0" extrusionOk="0">
                        <a:moveTo>
                          <a:pt x="0" y="0"/>
                        </a:moveTo>
                        <a:cubicBezTo>
                          <a:pt x="335964" y="87192"/>
                          <a:pt x="761896" y="38081"/>
                          <a:pt x="1211263" y="0"/>
                        </a:cubicBezTo>
                        <a:cubicBezTo>
                          <a:pt x="1078381" y="984501"/>
                          <a:pt x="1296214" y="1754749"/>
                          <a:pt x="1211263" y="2099288"/>
                        </a:cubicBezTo>
                        <a:cubicBezTo>
                          <a:pt x="914132" y="2354604"/>
                          <a:pt x="705801" y="2518241"/>
                          <a:pt x="605631" y="2624110"/>
                        </a:cubicBezTo>
                        <a:cubicBezTo>
                          <a:pt x="335906" y="2465582"/>
                          <a:pt x="113316" y="2180152"/>
                          <a:pt x="0" y="2099288"/>
                        </a:cubicBezTo>
                        <a:cubicBezTo>
                          <a:pt x="-49533" y="1816693"/>
                          <a:pt x="-14809" y="370816"/>
                          <a:pt x="0" y="0"/>
                        </a:cubicBezTo>
                        <a:close/>
                      </a:path>
                    </a:pathLst>
                  </a:custGeom>
                  <ask:type>
                    <ask:lineSketchNone/>
                  </ask:type>
                </ask:lineSketchStyleProps>
              </a:ext>
            </a:extLst>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srgbClr val="005BAD"/>
                </a:solidFill>
                <a:effectLst/>
                <a:uLnTx/>
                <a:uFillTx/>
                <a:latin typeface="HGPｺﾞｼｯｸE" panose="020B0900000000000000" pitchFamily="50" charset="-128"/>
                <a:ea typeface="HGPｺﾞｼｯｸE" panose="020B0900000000000000" pitchFamily="50" charset="-128"/>
              </a:rPr>
              <a:t>ウポポイ（民族共生象徴空間）</a:t>
            </a:r>
          </a:p>
          <a:p>
            <a:pPr marL="0" marR="0" lvl="0" indent="0" algn="ctr" defTabSz="914400" rtl="0" eaLnBrk="1" fontAlgn="base" latinLnBrk="0" hangingPunct="1">
              <a:lnSpc>
                <a:spcPct val="120000"/>
              </a:lnSpc>
              <a:spcBef>
                <a:spcPct val="0"/>
              </a:spcBef>
              <a:spcAft>
                <a:spcPct val="0"/>
              </a:spcAft>
              <a:buClrTx/>
              <a:buSzTx/>
              <a:buFontTx/>
              <a:buNone/>
              <a:tabLst/>
              <a:defRPr/>
            </a:pPr>
            <a:endParaRPr kumimoji="1" lang="en-US" altLang="ja-JP" sz="13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endParaRP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4400" i="0" u="none" strike="noStrike" kern="1200" cap="none" spc="0" normalizeH="0" baseline="0" noProof="0" dirty="0">
                <a:ln>
                  <a:noFill/>
                </a:ln>
                <a:solidFill>
                  <a:srgbClr val="000000"/>
                </a:solidFill>
                <a:effectLst/>
                <a:uLnTx/>
                <a:uFillTx/>
                <a:latin typeface="HGPｺﾞｼｯｸE" panose="020B0900000000000000" pitchFamily="50" charset="-128"/>
                <a:ea typeface="HGPｺﾞｼｯｸE" panose="020B0900000000000000" pitchFamily="50" charset="-128"/>
              </a:rPr>
              <a:t>約</a:t>
            </a:r>
            <a:r>
              <a:rPr kumimoji="1" lang="en-US" altLang="ja-JP" sz="4400" i="0" u="none" strike="noStrike" kern="1200" cap="none" spc="0" normalizeH="0" baseline="0" noProof="0" dirty="0">
                <a:ln>
                  <a:noFill/>
                </a:ln>
                <a:solidFill>
                  <a:srgbClr val="000000"/>
                </a:solidFill>
                <a:effectLst/>
                <a:uLnTx/>
                <a:uFillTx/>
                <a:latin typeface="HGPｺﾞｼｯｸE" panose="020B0900000000000000" pitchFamily="50" charset="-128"/>
                <a:ea typeface="HGPｺﾞｼｯｸE" panose="020B0900000000000000" pitchFamily="50" charset="-128"/>
              </a:rPr>
              <a:t>200</a:t>
            </a:r>
            <a:r>
              <a:rPr kumimoji="1" lang="ja-JP" altLang="en-US" sz="4400" i="0" u="none" strike="noStrike" kern="1200" cap="none" spc="0" normalizeH="0" baseline="0" noProof="0" dirty="0">
                <a:ln>
                  <a:noFill/>
                </a:ln>
                <a:solidFill>
                  <a:srgbClr val="000000"/>
                </a:solidFill>
                <a:effectLst/>
                <a:uLnTx/>
                <a:uFillTx/>
                <a:latin typeface="HGPｺﾞｼｯｸE" panose="020B0900000000000000" pitchFamily="50" charset="-128"/>
                <a:ea typeface="HGPｺﾞｼｯｸE" panose="020B0900000000000000" pitchFamily="50" charset="-128"/>
              </a:rPr>
              <a:t>億円</a:t>
            </a:r>
          </a:p>
        </p:txBody>
      </p:sp>
      <p:sp>
        <p:nvSpPr>
          <p:cNvPr id="36" name="テキスト ボックス 35">
            <a:extLst>
              <a:ext uri="{FF2B5EF4-FFF2-40B4-BE49-F238E27FC236}">
                <a16:creationId xmlns:a16="http://schemas.microsoft.com/office/drawing/2014/main" id="{8027A4FB-1CC1-482D-BA43-9264D8A43AEE}"/>
              </a:ext>
            </a:extLst>
          </p:cNvPr>
          <p:cNvSpPr txBox="1"/>
          <p:nvPr/>
        </p:nvSpPr>
        <p:spPr>
          <a:xfrm>
            <a:off x="1356853" y="3324225"/>
            <a:ext cx="1887122" cy="246221"/>
          </a:xfrm>
          <a:prstGeom prst="rect">
            <a:avLst/>
          </a:prstGeom>
          <a:noFill/>
        </p:spPr>
        <p:txBody>
          <a:bodyPr wrap="square" lIns="0" tIns="0" rIns="0" bIns="0" rtlCol="0">
            <a:spAutoFit/>
          </a:bodyPr>
          <a:lstStyle/>
          <a:p>
            <a:pPr>
              <a:spcAft>
                <a:spcPts val="200"/>
              </a:spcAft>
            </a:pPr>
            <a:r>
              <a:rPr kumimoji="1" lang="ja-JP" altLang="en-US" sz="1600" dirty="0">
                <a:latin typeface="HGPｺﾞｼｯｸE" panose="020B0900000000000000" pitchFamily="50" charset="-128"/>
                <a:ea typeface="HGPｺﾞｼｯｸE" panose="020B0900000000000000" pitchFamily="50" charset="-128"/>
              </a:rPr>
              <a:t>提供：北海道開発局</a:t>
            </a:r>
          </a:p>
        </p:txBody>
      </p:sp>
      <p:sp>
        <p:nvSpPr>
          <p:cNvPr id="37" name="正方形/長方形 36">
            <a:extLst>
              <a:ext uri="{FF2B5EF4-FFF2-40B4-BE49-F238E27FC236}">
                <a16:creationId xmlns:a16="http://schemas.microsoft.com/office/drawing/2014/main" id="{A39154D5-7006-437B-A10C-F8F04FF3B04D}"/>
              </a:ext>
            </a:extLst>
          </p:cNvPr>
          <p:cNvSpPr/>
          <p:nvPr/>
        </p:nvSpPr>
        <p:spPr bwMode="auto">
          <a:xfrm>
            <a:off x="576711" y="3777036"/>
            <a:ext cx="7958848" cy="2750528"/>
          </a:xfrm>
          <a:prstGeom prst="rect">
            <a:avLst/>
          </a:prstGeom>
          <a:solidFill>
            <a:schemeClr val="bg1"/>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pic>
        <p:nvPicPr>
          <p:cNvPr id="38" name="図 37">
            <a:extLst>
              <a:ext uri="{FF2B5EF4-FFF2-40B4-BE49-F238E27FC236}">
                <a16:creationId xmlns:a16="http://schemas.microsoft.com/office/drawing/2014/main" id="{C7E8431B-CF35-4E34-94A6-6DA405102316}"/>
              </a:ext>
            </a:extLst>
          </p:cNvPr>
          <p:cNvPicPr>
            <a:picLocks noChangeAspect="1"/>
          </p:cNvPicPr>
          <p:nvPr/>
        </p:nvPicPr>
        <p:blipFill>
          <a:blip r:embed="rId5"/>
          <a:stretch>
            <a:fillRect/>
          </a:stretch>
        </p:blipFill>
        <p:spPr>
          <a:xfrm>
            <a:off x="885169" y="3848256"/>
            <a:ext cx="2988517" cy="1981858"/>
          </a:xfrm>
          <a:prstGeom prst="rect">
            <a:avLst/>
          </a:prstGeom>
        </p:spPr>
      </p:pic>
      <p:sp>
        <p:nvSpPr>
          <p:cNvPr id="40" name="テキスト ボックス 39">
            <a:extLst>
              <a:ext uri="{FF2B5EF4-FFF2-40B4-BE49-F238E27FC236}">
                <a16:creationId xmlns:a16="http://schemas.microsoft.com/office/drawing/2014/main" id="{C48430C3-164A-43D2-8226-076B2B678CAF}"/>
              </a:ext>
            </a:extLst>
          </p:cNvPr>
          <p:cNvSpPr txBox="1"/>
          <p:nvPr/>
        </p:nvSpPr>
        <p:spPr>
          <a:xfrm>
            <a:off x="885169" y="5913813"/>
            <a:ext cx="2987999" cy="518091"/>
          </a:xfrm>
          <a:prstGeom prst="rect">
            <a:avLst/>
          </a:prstGeom>
          <a:noFill/>
        </p:spPr>
        <p:txBody>
          <a:bodyPr wrap="square" lIns="0" tIns="0" rIns="0" bIns="0" rtlCol="0">
            <a:spAutoFit/>
          </a:bodyPr>
          <a:lstStyle/>
          <a:p>
            <a:pPr>
              <a:spcAft>
                <a:spcPts val="200"/>
              </a:spcAft>
            </a:pPr>
            <a:r>
              <a:rPr kumimoji="1" lang="ja-JP" altLang="en-US" sz="1600" dirty="0">
                <a:latin typeface="HGPｺﾞｼｯｸE" panose="020B0900000000000000" pitchFamily="50" charset="-128"/>
                <a:ea typeface="HGPｺﾞｼｯｸE" panose="020B0900000000000000" pitchFamily="50" charset="-128"/>
              </a:rPr>
              <a:t>提供：北海道旅客鉄道株式会社</a:t>
            </a:r>
            <a:endParaRPr kumimoji="1" lang="en-US" altLang="ja-JP" sz="1600" dirty="0">
              <a:latin typeface="HGPｺﾞｼｯｸE" panose="020B0900000000000000" pitchFamily="50" charset="-128"/>
              <a:ea typeface="HGPｺﾞｼｯｸE" panose="020B0900000000000000" pitchFamily="50" charset="-128"/>
            </a:endParaRPr>
          </a:p>
          <a:p>
            <a:pPr>
              <a:spcAft>
                <a:spcPts val="200"/>
              </a:spcAft>
            </a:pPr>
            <a:r>
              <a:rPr kumimoji="1" lang="ja-JP" altLang="en-US" sz="1600" dirty="0">
                <a:latin typeface="HGPｺﾞｼｯｸE" panose="020B0900000000000000" pitchFamily="50" charset="-128"/>
                <a:ea typeface="HGPｺﾞｼｯｸE" panose="020B0900000000000000" pitchFamily="50" charset="-128"/>
              </a:rPr>
              <a:t>　　　　（</a:t>
            </a:r>
            <a:r>
              <a:rPr kumimoji="1" lang="en-US" altLang="ja-JP" sz="1600" dirty="0">
                <a:latin typeface="HGPｺﾞｼｯｸE" panose="020B0900000000000000" pitchFamily="50" charset="-128"/>
                <a:ea typeface="HGPｺﾞｼｯｸE" panose="020B0900000000000000" pitchFamily="50" charset="-128"/>
              </a:rPr>
              <a:t>JR</a:t>
            </a:r>
            <a:r>
              <a:rPr kumimoji="1" lang="ja-JP" altLang="en-US" sz="1600" dirty="0">
                <a:latin typeface="HGPｺﾞｼｯｸE" panose="020B0900000000000000" pitchFamily="50" charset="-128"/>
                <a:ea typeface="HGPｺﾞｼｯｸE" panose="020B0900000000000000" pitchFamily="50" charset="-128"/>
              </a:rPr>
              <a:t>北海道</a:t>
            </a:r>
            <a:r>
              <a:rPr kumimoji="1" lang="en-US" altLang="ja-JP" sz="1600" dirty="0">
                <a:latin typeface="HGPｺﾞｼｯｸE" panose="020B0900000000000000" pitchFamily="50" charset="-128"/>
                <a:ea typeface="HGPｺﾞｼｯｸE" panose="020B0900000000000000" pitchFamily="50" charset="-128"/>
              </a:rPr>
              <a:t>H</a:t>
            </a:r>
            <a:r>
              <a:rPr kumimoji="1" lang="ja-JP" altLang="en-US" sz="1600" dirty="0">
                <a:latin typeface="HGPｺﾞｼｯｸE" panose="020B0900000000000000" pitchFamily="50" charset="-128"/>
                <a:ea typeface="HGPｺﾞｼｯｸE" panose="020B0900000000000000" pitchFamily="50" charset="-128"/>
              </a:rPr>
              <a:t>５系）</a:t>
            </a:r>
          </a:p>
        </p:txBody>
      </p:sp>
      <p:sp>
        <p:nvSpPr>
          <p:cNvPr id="41" name="正方形/長方形 40">
            <a:extLst>
              <a:ext uri="{FF2B5EF4-FFF2-40B4-BE49-F238E27FC236}">
                <a16:creationId xmlns:a16="http://schemas.microsoft.com/office/drawing/2014/main" id="{A88A988E-0F21-4646-8A5A-C2575F8EC369}"/>
              </a:ext>
            </a:extLst>
          </p:cNvPr>
          <p:cNvSpPr/>
          <p:nvPr/>
        </p:nvSpPr>
        <p:spPr bwMode="auto">
          <a:xfrm>
            <a:off x="4147261" y="3756343"/>
            <a:ext cx="4427539" cy="2627464"/>
          </a:xfrm>
          <a:prstGeom prst="rect">
            <a:avLst/>
          </a:prstGeom>
          <a:noFill/>
          <a:ln w="15875" cap="rnd" cmpd="sng" algn="ctr">
            <a:noFill/>
            <a:prstDash val="solid"/>
            <a:round/>
            <a:headEnd type="none" w="med" len="med"/>
            <a:tailEnd type="none" w="med" len="med"/>
            <a:extLst>
              <a:ext uri="{C807C97D-BFC1-408E-A445-0C87EB9F89A2}">
                <ask:lineSketchStyleProps xmlns:ask="http://schemas.microsoft.com/office/drawing/2018/sketchyshapes" sd="1219033472">
                  <a:custGeom>
                    <a:avLst/>
                    <a:gdLst>
                      <a:gd name="connsiteX0" fmla="*/ 0 w 1211263"/>
                      <a:gd name="connsiteY0" fmla="*/ 0 h 2624110"/>
                      <a:gd name="connsiteX1" fmla="*/ 1211263 w 1211263"/>
                      <a:gd name="connsiteY1" fmla="*/ 0 h 2624110"/>
                      <a:gd name="connsiteX2" fmla="*/ 1211263 w 1211263"/>
                      <a:gd name="connsiteY2" fmla="*/ 2099288 h 2624110"/>
                      <a:gd name="connsiteX3" fmla="*/ 605631 w 1211263"/>
                      <a:gd name="connsiteY3" fmla="*/ 2624110 h 2624110"/>
                      <a:gd name="connsiteX4" fmla="*/ 0 w 1211263"/>
                      <a:gd name="connsiteY4" fmla="*/ 2099288 h 2624110"/>
                      <a:gd name="connsiteX5" fmla="*/ 0 w 1211263"/>
                      <a:gd name="connsiteY5" fmla="*/ 0 h 262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1263" h="2624110" fill="none" extrusionOk="0">
                        <a:moveTo>
                          <a:pt x="0" y="0"/>
                        </a:moveTo>
                        <a:cubicBezTo>
                          <a:pt x="232634" y="-67934"/>
                          <a:pt x="665737" y="97290"/>
                          <a:pt x="1211263" y="0"/>
                        </a:cubicBezTo>
                        <a:cubicBezTo>
                          <a:pt x="1163032" y="543323"/>
                          <a:pt x="1295718" y="1462834"/>
                          <a:pt x="1211263" y="2099288"/>
                        </a:cubicBezTo>
                        <a:cubicBezTo>
                          <a:pt x="1030875" y="2206430"/>
                          <a:pt x="774250" y="2555893"/>
                          <a:pt x="605631" y="2624110"/>
                        </a:cubicBezTo>
                        <a:cubicBezTo>
                          <a:pt x="420511" y="2380457"/>
                          <a:pt x="164996" y="2190916"/>
                          <a:pt x="0" y="2099288"/>
                        </a:cubicBezTo>
                        <a:cubicBezTo>
                          <a:pt x="130954" y="1865938"/>
                          <a:pt x="43574" y="843411"/>
                          <a:pt x="0" y="0"/>
                        </a:cubicBezTo>
                        <a:close/>
                      </a:path>
                      <a:path w="1211263" h="2624110" stroke="0" extrusionOk="0">
                        <a:moveTo>
                          <a:pt x="0" y="0"/>
                        </a:moveTo>
                        <a:cubicBezTo>
                          <a:pt x="335964" y="87192"/>
                          <a:pt x="761896" y="38081"/>
                          <a:pt x="1211263" y="0"/>
                        </a:cubicBezTo>
                        <a:cubicBezTo>
                          <a:pt x="1078381" y="984501"/>
                          <a:pt x="1296214" y="1754749"/>
                          <a:pt x="1211263" y="2099288"/>
                        </a:cubicBezTo>
                        <a:cubicBezTo>
                          <a:pt x="914132" y="2354604"/>
                          <a:pt x="705801" y="2518241"/>
                          <a:pt x="605631" y="2624110"/>
                        </a:cubicBezTo>
                        <a:cubicBezTo>
                          <a:pt x="335906" y="2465582"/>
                          <a:pt x="113316" y="2180152"/>
                          <a:pt x="0" y="2099288"/>
                        </a:cubicBezTo>
                        <a:cubicBezTo>
                          <a:pt x="-49533" y="1816693"/>
                          <a:pt x="-14809" y="370816"/>
                          <a:pt x="0" y="0"/>
                        </a:cubicBezTo>
                        <a:close/>
                      </a:path>
                    </a:pathLst>
                  </a:custGeom>
                  <ask:type>
                    <ask:lineSketchNone/>
                  </ask:type>
                </ask:lineSketchStyleProps>
              </a:ext>
            </a:extLst>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srgbClr val="005BAD"/>
                </a:solidFill>
                <a:effectLst/>
                <a:uLnTx/>
                <a:uFillTx/>
                <a:latin typeface="HGPｺﾞｼｯｸE" panose="020B0900000000000000" pitchFamily="50" charset="-128"/>
                <a:ea typeface="HGPｺﾞｼｯｸE" panose="020B0900000000000000" pitchFamily="50" charset="-128"/>
              </a:rPr>
              <a:t>北海道新幹線</a:t>
            </a:r>
            <a:endParaRPr kumimoji="1" lang="en-US" altLang="ja-JP" sz="2400" b="0" i="0" u="none" strike="noStrike" kern="1200" cap="none" spc="0" normalizeH="0" baseline="0" noProof="0" dirty="0">
              <a:ln>
                <a:noFill/>
              </a:ln>
              <a:solidFill>
                <a:srgbClr val="005BAD"/>
              </a:solidFill>
              <a:effectLst/>
              <a:uLnTx/>
              <a:uFillTx/>
              <a:latin typeface="HGPｺﾞｼｯｸE" panose="020B0900000000000000" pitchFamily="50" charset="-128"/>
              <a:ea typeface="HGPｺﾞｼｯｸE" panose="020B0900000000000000" pitchFamily="50" charset="-128"/>
            </a:endParaRPr>
          </a:p>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3600" i="0" u="none" strike="noStrike" kern="1200" cap="none" spc="0" normalizeH="0" baseline="0" noProof="0" dirty="0">
                <a:ln>
                  <a:noFill/>
                </a:ln>
                <a:solidFill>
                  <a:srgbClr val="000000"/>
                </a:solidFill>
                <a:effectLst/>
                <a:uLnTx/>
                <a:uFillTx/>
                <a:latin typeface="HGPｺﾞｼｯｸE" panose="020B0900000000000000" pitchFamily="50" charset="-128"/>
                <a:ea typeface="HGPｺﾞｼｯｸE" panose="020B0900000000000000" pitchFamily="50" charset="-128"/>
              </a:rPr>
              <a:t>約</a:t>
            </a:r>
            <a:r>
              <a:rPr kumimoji="1" lang="en-US" altLang="ja-JP" sz="3600" i="0" u="none" strike="noStrike" kern="1200" cap="none" spc="0" normalizeH="0" baseline="0" noProof="0" dirty="0">
                <a:ln>
                  <a:noFill/>
                </a:ln>
                <a:solidFill>
                  <a:srgbClr val="000000"/>
                </a:solidFill>
                <a:effectLst/>
                <a:uLnTx/>
                <a:uFillTx/>
                <a:latin typeface="HGPｺﾞｼｯｸE" panose="020B0900000000000000" pitchFamily="50" charset="-128"/>
                <a:ea typeface="HGPｺﾞｼｯｸE" panose="020B0900000000000000" pitchFamily="50" charset="-128"/>
              </a:rPr>
              <a:t>2</a:t>
            </a:r>
            <a:r>
              <a:rPr kumimoji="1" lang="ja-JP" altLang="en-US" sz="3600" dirty="0">
                <a:solidFill>
                  <a:srgbClr val="000000"/>
                </a:solidFill>
                <a:latin typeface="HGPｺﾞｼｯｸE" panose="020B0900000000000000" pitchFamily="50" charset="-128"/>
                <a:ea typeface="HGPｺﾞｼｯｸE" panose="020B0900000000000000" pitchFamily="50" charset="-128"/>
              </a:rPr>
              <a:t>兆</a:t>
            </a:r>
            <a:r>
              <a:rPr kumimoji="1" lang="en-US" altLang="ja-JP" sz="3600" dirty="0">
                <a:solidFill>
                  <a:srgbClr val="000000"/>
                </a:solidFill>
                <a:latin typeface="HGPｺﾞｼｯｸE" panose="020B0900000000000000" pitchFamily="50" charset="-128"/>
                <a:ea typeface="HGPｺﾞｼｯｸE" panose="020B0900000000000000" pitchFamily="50" charset="-128"/>
              </a:rPr>
              <a:t>3,000</a:t>
            </a:r>
            <a:r>
              <a:rPr kumimoji="1" lang="ja-JP" altLang="en-US" sz="3600" i="0" u="none" strike="noStrike" kern="1200" cap="none" spc="0" normalizeH="0" baseline="0" noProof="0" dirty="0">
                <a:ln>
                  <a:noFill/>
                </a:ln>
                <a:solidFill>
                  <a:srgbClr val="000000"/>
                </a:solidFill>
                <a:effectLst/>
                <a:uLnTx/>
                <a:uFillTx/>
                <a:latin typeface="HGPｺﾞｼｯｸE" panose="020B0900000000000000" pitchFamily="50" charset="-128"/>
                <a:ea typeface="HGPｺﾞｼｯｸE" panose="020B0900000000000000" pitchFamily="50" charset="-128"/>
              </a:rPr>
              <a:t>億円</a:t>
            </a:r>
            <a:endParaRPr kumimoji="1" lang="en-US" altLang="ja-JP" sz="3600" i="0" u="none" strike="noStrike" kern="1200" cap="none" spc="0" normalizeH="0" baseline="0" noProof="0" dirty="0">
              <a:ln>
                <a:noFill/>
              </a:ln>
              <a:solidFill>
                <a:srgbClr val="000000"/>
              </a:solidFill>
              <a:effectLst/>
              <a:uLnTx/>
              <a:uFillTx/>
              <a:latin typeface="HGPｺﾞｼｯｸE" panose="020B0900000000000000" pitchFamily="50" charset="-128"/>
              <a:ea typeface="HGPｺﾞｼｯｸE" panose="020B0900000000000000" pitchFamily="50" charset="-128"/>
            </a:endParaRPr>
          </a:p>
          <a:p>
            <a:pPr marL="0" marR="0" lvl="0" indent="0" algn="ctr" defTabSz="914400" rtl="0" eaLnBrk="1" fontAlgn="base" latinLnBrk="0" hangingPunct="1">
              <a:lnSpc>
                <a:spcPct val="120000"/>
              </a:lnSpc>
              <a:spcAft>
                <a:spcPts val="600"/>
              </a:spcAft>
              <a:buClrTx/>
              <a:buSzTx/>
              <a:buFontTx/>
              <a:buNone/>
              <a:tabLst/>
              <a:defRPr/>
            </a:pPr>
            <a:r>
              <a:rPr kumimoji="1" lang="ja-JP" altLang="en-US" sz="2000" dirty="0">
                <a:solidFill>
                  <a:srgbClr val="000000"/>
                </a:solidFill>
                <a:latin typeface="HGPｺﾞｼｯｸE" panose="020B0900000000000000" pitchFamily="50" charset="-128"/>
                <a:ea typeface="HGPｺﾞｼｯｸE" panose="020B0900000000000000" pitchFamily="50" charset="-128"/>
              </a:rPr>
              <a:t>（令和４年１２月試算額）</a:t>
            </a:r>
            <a:endParaRPr kumimoji="1" lang="en-US" altLang="ja-JP" sz="2000" dirty="0">
              <a:solidFill>
                <a:srgbClr val="000000"/>
              </a:solidFill>
              <a:latin typeface="HGPｺﾞｼｯｸE" panose="020B0900000000000000" pitchFamily="50" charset="-128"/>
              <a:ea typeface="HGPｺﾞｼｯｸE" panose="020B0900000000000000" pitchFamily="50" charset="-128"/>
            </a:endParaRPr>
          </a:p>
          <a:p>
            <a:r>
              <a:rPr lang="en-US" altLang="ja-JP" sz="1200" dirty="0">
                <a:latin typeface="HGｺﾞｼｯｸE" panose="020B0909000000000000" pitchFamily="49" charset="-128"/>
                <a:ea typeface="HGｺﾞｼｯｸE" panose="020B0909000000000000" pitchFamily="49" charset="-128"/>
              </a:rPr>
              <a:t>※</a:t>
            </a:r>
            <a:r>
              <a:rPr lang="ja-JP" altLang="en-US" sz="1200" dirty="0">
                <a:latin typeface="HGｺﾞｼｯｸE" panose="020B0909000000000000" pitchFamily="49" charset="-128"/>
                <a:ea typeface="HGｺﾞｼｯｸE" panose="020B0909000000000000" pitchFamily="49" charset="-128"/>
              </a:rPr>
              <a:t>　新幹線建設費の財源については、ＪＲからの貸付料収入　</a:t>
            </a:r>
            <a:endParaRPr lang="en-US" altLang="ja-JP" sz="1200" dirty="0">
              <a:latin typeface="HGｺﾞｼｯｸE" panose="020B0909000000000000" pitchFamily="49" charset="-128"/>
              <a:ea typeface="HGｺﾞｼｯｸE" panose="020B0909000000000000" pitchFamily="49" charset="-128"/>
            </a:endParaRPr>
          </a:p>
          <a:p>
            <a:r>
              <a:rPr lang="ja-JP" altLang="en-US" sz="1200" dirty="0">
                <a:latin typeface="HGｺﾞｼｯｸE" panose="020B0909000000000000" pitchFamily="49" charset="-128"/>
                <a:ea typeface="HGｺﾞｼｯｸE" panose="020B0909000000000000" pitchFamily="49" charset="-128"/>
              </a:rPr>
              <a:t>　を充てた残りの部分について、国が３分の２、地方自治体</a:t>
            </a:r>
            <a:endParaRPr lang="en-US" altLang="ja-JP" sz="1200" dirty="0">
              <a:latin typeface="HGｺﾞｼｯｸE" panose="020B0909000000000000" pitchFamily="49" charset="-128"/>
              <a:ea typeface="HGｺﾞｼｯｸE" panose="020B0909000000000000" pitchFamily="49" charset="-128"/>
            </a:endParaRPr>
          </a:p>
          <a:p>
            <a:r>
              <a:rPr lang="ja-JP" altLang="en-US" sz="1200" dirty="0">
                <a:latin typeface="HGｺﾞｼｯｸE" panose="020B0909000000000000" pitchFamily="49" charset="-128"/>
                <a:ea typeface="HGｺﾞｼｯｸE" panose="020B0909000000000000" pitchFamily="49" charset="-128"/>
              </a:rPr>
              <a:t>　が３分の１を負担することとなっています。</a:t>
            </a:r>
            <a:endParaRPr kumimoji="1" lang="ja-JP" altLang="en-US" sz="1400" b="1" i="0" u="none" strike="noStrike" kern="1200" cap="none" spc="0" normalizeH="0" baseline="0" noProof="0" dirty="0">
              <a:ln>
                <a:noFill/>
              </a:ln>
              <a:solidFill>
                <a:srgbClr val="000000"/>
              </a:solidFill>
              <a:effectLst/>
              <a:uLnTx/>
              <a:uFillTx/>
              <a:latin typeface="HGｺﾞｼｯｸE" panose="020B0909000000000000" pitchFamily="49" charset="-128"/>
              <a:ea typeface="HGｺﾞｼｯｸE" panose="020B0909000000000000" pitchFamily="49" charset="-128"/>
            </a:endParaRPr>
          </a:p>
        </p:txBody>
      </p:sp>
      <p:graphicFrame>
        <p:nvGraphicFramePr>
          <p:cNvPr id="42" name="表 41">
            <a:extLst>
              <a:ext uri="{FF2B5EF4-FFF2-40B4-BE49-F238E27FC236}">
                <a16:creationId xmlns:a16="http://schemas.microsoft.com/office/drawing/2014/main" id="{BED90C00-612C-4DE9-84DD-053AFD26EA4B}"/>
              </a:ext>
            </a:extLst>
          </p:cNvPr>
          <p:cNvGraphicFramePr>
            <a:graphicFrameLocks noGrp="1"/>
          </p:cNvGraphicFramePr>
          <p:nvPr>
            <p:extLst>
              <p:ext uri="{D42A27DB-BD31-4B8C-83A1-F6EECF244321}">
                <p14:modId xmlns:p14="http://schemas.microsoft.com/office/powerpoint/2010/main" val="1487509055"/>
              </p:ext>
            </p:extLst>
          </p:nvPr>
        </p:nvGraphicFramePr>
        <p:xfrm>
          <a:off x="4429667" y="5993282"/>
          <a:ext cx="3901637" cy="457200"/>
        </p:xfrm>
        <a:graphic>
          <a:graphicData uri="http://schemas.openxmlformats.org/drawingml/2006/table">
            <a:tbl>
              <a:tblPr firstRow="1" bandRow="1">
                <a:tableStyleId>{5C22544A-7EE6-4342-B048-85BDC9FD1C3A}</a:tableStyleId>
              </a:tblPr>
              <a:tblGrid>
                <a:gridCol w="661637">
                  <a:extLst>
                    <a:ext uri="{9D8B030D-6E8A-4147-A177-3AD203B41FA5}">
                      <a16:colId xmlns:a16="http://schemas.microsoft.com/office/drawing/2014/main" val="1554250215"/>
                    </a:ext>
                  </a:extLst>
                </a:gridCol>
                <a:gridCol w="2160000">
                  <a:extLst>
                    <a:ext uri="{9D8B030D-6E8A-4147-A177-3AD203B41FA5}">
                      <a16:colId xmlns:a16="http://schemas.microsoft.com/office/drawing/2014/main" val="1263020755"/>
                    </a:ext>
                  </a:extLst>
                </a:gridCol>
                <a:gridCol w="1080000">
                  <a:extLst>
                    <a:ext uri="{9D8B030D-6E8A-4147-A177-3AD203B41FA5}">
                      <a16:colId xmlns:a16="http://schemas.microsoft.com/office/drawing/2014/main" val="1817623975"/>
                    </a:ext>
                  </a:extLst>
                </a:gridCol>
              </a:tblGrid>
              <a:tr h="370840">
                <a:tc>
                  <a:txBody>
                    <a:bodyPr/>
                    <a:lstStyle/>
                    <a:p>
                      <a:pPr algn="ctr"/>
                      <a:r>
                        <a:rPr kumimoji="1" lang="ja-JP" altLang="en-US" sz="1200" b="0" dirty="0">
                          <a:solidFill>
                            <a:sysClr val="windowText" lastClr="000000"/>
                          </a:solidFill>
                          <a:latin typeface="HGPｺﾞｼｯｸE" panose="020B0900000000000000" pitchFamily="50" charset="-128"/>
                          <a:ea typeface="HGPｺﾞｼｯｸE" panose="020B0900000000000000" pitchFamily="50" charset="-128"/>
                        </a:rPr>
                        <a:t>貸付料</a:t>
                      </a:r>
                      <a:endParaRPr kumimoji="1" lang="en-US" altLang="ja-JP" sz="1200" b="0" dirty="0">
                        <a:solidFill>
                          <a:sysClr val="windowText" lastClr="000000"/>
                        </a:solidFill>
                        <a:latin typeface="HGPｺﾞｼｯｸE" panose="020B0900000000000000" pitchFamily="50" charset="-128"/>
                        <a:ea typeface="HGPｺﾞｼｯｸE" panose="020B0900000000000000" pitchFamily="50" charset="-128"/>
                      </a:endParaRPr>
                    </a:p>
                    <a:p>
                      <a:pPr algn="ctr"/>
                      <a:r>
                        <a:rPr kumimoji="1" lang="ja-JP" altLang="en-US" sz="1200" b="0" dirty="0">
                          <a:solidFill>
                            <a:sysClr val="windowText" lastClr="000000"/>
                          </a:solidFill>
                          <a:latin typeface="HGPｺﾞｼｯｸE" panose="020B0900000000000000" pitchFamily="50" charset="-128"/>
                          <a:ea typeface="HGPｺﾞｼｯｸE" panose="020B0900000000000000" pitchFamily="50" charset="-128"/>
                        </a:rPr>
                        <a:t>収入</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kumimoji="1" lang="ja-JP" altLang="en-US" sz="1200" b="0" dirty="0">
                          <a:solidFill>
                            <a:sysClr val="windowText" lastClr="000000"/>
                          </a:solidFill>
                          <a:latin typeface="HGPｺﾞｼｯｸE" panose="020B0900000000000000" pitchFamily="50" charset="-128"/>
                          <a:ea typeface="HGPｺﾞｼｯｸE" panose="020B0900000000000000" pitchFamily="50" charset="-128"/>
                        </a:rPr>
                        <a:t>国の負担</a:t>
                      </a:r>
                      <a:endParaRPr kumimoji="1" lang="en-US" altLang="ja-JP" sz="1200" b="0" dirty="0">
                        <a:solidFill>
                          <a:sysClr val="windowText" lastClr="000000"/>
                        </a:solidFill>
                        <a:latin typeface="HGPｺﾞｼｯｸE" panose="020B0900000000000000" pitchFamily="50" charset="-128"/>
                        <a:ea typeface="HGPｺﾞｼｯｸE" panose="020B0900000000000000" pitchFamily="50" charset="-128"/>
                      </a:endParaRPr>
                    </a:p>
                    <a:p>
                      <a:pPr algn="ctr"/>
                      <a:r>
                        <a:rPr kumimoji="1" lang="ja-JP" altLang="en-US" sz="1200" b="0" dirty="0">
                          <a:solidFill>
                            <a:sysClr val="windowText" lastClr="000000"/>
                          </a:solidFill>
                          <a:latin typeface="HGPｺﾞｼｯｸE" panose="020B0900000000000000" pitchFamily="50" charset="-128"/>
                          <a:ea typeface="HGPｺﾞｼｯｸE" panose="020B0900000000000000" pitchFamily="50" charset="-128"/>
                        </a:rPr>
                        <a:t>（</a:t>
                      </a:r>
                      <a:r>
                        <a:rPr kumimoji="1" lang="en-US" altLang="ja-JP" sz="1200" b="0" dirty="0">
                          <a:solidFill>
                            <a:sysClr val="windowText" lastClr="000000"/>
                          </a:solidFill>
                          <a:latin typeface="HGPｺﾞｼｯｸE" panose="020B0900000000000000" pitchFamily="50" charset="-128"/>
                          <a:ea typeface="HGPｺﾞｼｯｸE" panose="020B0900000000000000" pitchFamily="50" charset="-128"/>
                        </a:rPr>
                        <a:t>2/3</a:t>
                      </a:r>
                      <a:r>
                        <a:rPr kumimoji="1" lang="ja-JP" altLang="en-US" sz="1200" b="0" dirty="0">
                          <a:solidFill>
                            <a:sysClr val="windowText" lastClr="000000"/>
                          </a:solidFill>
                          <a:latin typeface="HGPｺﾞｼｯｸE" panose="020B0900000000000000" pitchFamily="50" charset="-128"/>
                          <a:ea typeface="HGPｺﾞｼｯｸE" panose="020B0900000000000000"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kumimoji="1" lang="ja-JP" altLang="en-US" sz="1200" b="0" dirty="0">
                          <a:solidFill>
                            <a:sysClr val="windowText" lastClr="000000"/>
                          </a:solidFill>
                          <a:latin typeface="HGPｺﾞｼｯｸE" panose="020B0900000000000000" pitchFamily="50" charset="-128"/>
                          <a:ea typeface="HGPｺﾞｼｯｸE" panose="020B0900000000000000" pitchFamily="50" charset="-128"/>
                        </a:rPr>
                        <a:t>地方の負担（</a:t>
                      </a:r>
                      <a:r>
                        <a:rPr kumimoji="1" lang="en-US" altLang="ja-JP" sz="1200" b="0" dirty="0">
                          <a:solidFill>
                            <a:sysClr val="windowText" lastClr="000000"/>
                          </a:solidFill>
                          <a:latin typeface="HGPｺﾞｼｯｸE" panose="020B0900000000000000" pitchFamily="50" charset="-128"/>
                          <a:ea typeface="HGPｺﾞｼｯｸE" panose="020B0900000000000000" pitchFamily="50" charset="-128"/>
                        </a:rPr>
                        <a:t>1/3</a:t>
                      </a:r>
                      <a:r>
                        <a:rPr kumimoji="1" lang="ja-JP" altLang="en-US" sz="1200" b="0" dirty="0">
                          <a:solidFill>
                            <a:sysClr val="windowText" lastClr="000000"/>
                          </a:solidFill>
                          <a:latin typeface="HGPｺﾞｼｯｸE" panose="020B0900000000000000" pitchFamily="50" charset="-128"/>
                          <a:ea typeface="HGPｺﾞｼｯｸE" panose="020B0900000000000000"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890055858"/>
                  </a:ext>
                </a:extLst>
              </a:tr>
            </a:tbl>
          </a:graphicData>
        </a:graphic>
      </p:graphicFrame>
      <p:sp>
        <p:nvSpPr>
          <p:cNvPr id="43" name="テキスト ボックス 42">
            <a:extLst>
              <a:ext uri="{FF2B5EF4-FFF2-40B4-BE49-F238E27FC236}">
                <a16:creationId xmlns:a16="http://schemas.microsoft.com/office/drawing/2014/main" id="{DC60179D-EDF2-43A8-86EB-23FD6AA177A3}"/>
              </a:ext>
            </a:extLst>
          </p:cNvPr>
          <p:cNvSpPr txBox="1"/>
          <p:nvPr/>
        </p:nvSpPr>
        <p:spPr>
          <a:xfrm>
            <a:off x="2795385" y="844771"/>
            <a:ext cx="3506088" cy="400110"/>
          </a:xfrm>
          <a:prstGeom prst="rect">
            <a:avLst/>
          </a:prstGeom>
          <a:noFill/>
        </p:spPr>
        <p:txBody>
          <a:bodyPr wrap="none" rtlCol="0">
            <a:spAutoFit/>
          </a:bodyPr>
          <a:lstStyle/>
          <a:p>
            <a:r>
              <a:rPr lang="ja-JP" altLang="en-US" sz="2000" dirty="0">
                <a:latin typeface="HGPｺﾞｼｯｸE" panose="020B0900000000000000" pitchFamily="50" charset="-128"/>
                <a:ea typeface="HGPｺﾞｼｯｸE" panose="020B0900000000000000" pitchFamily="50" charset="-128"/>
              </a:rPr>
              <a:t>北海道の公共施設の建設費等</a:t>
            </a:r>
          </a:p>
        </p:txBody>
      </p:sp>
      <p:sp>
        <p:nvSpPr>
          <p:cNvPr id="44" name="正方形/長方形 43">
            <a:extLst>
              <a:ext uri="{FF2B5EF4-FFF2-40B4-BE49-F238E27FC236}">
                <a16:creationId xmlns:a16="http://schemas.microsoft.com/office/drawing/2014/main" id="{62973E94-0164-48BC-8C15-DC05D8B3CDD9}"/>
              </a:ext>
            </a:extLst>
          </p:cNvPr>
          <p:cNvSpPr/>
          <p:nvPr/>
        </p:nvSpPr>
        <p:spPr bwMode="auto">
          <a:xfrm>
            <a:off x="309543" y="844771"/>
            <a:ext cx="8477773" cy="404274"/>
          </a:xfrm>
          <a:prstGeom prst="rect">
            <a:avLst/>
          </a:prstGeom>
          <a:noFill/>
          <a:ln w="1905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dirty="0">
              <a:ln>
                <a:noFill/>
              </a:ln>
              <a:solidFill>
                <a:schemeClr val="tx1"/>
              </a:solidFill>
              <a:effectLst/>
              <a:latin typeface="+mn-ea"/>
            </a:endParaRPr>
          </a:p>
        </p:txBody>
      </p:sp>
    </p:spTree>
    <p:custDataLst>
      <p:tags r:id="rId1"/>
    </p:custDataLst>
    <p:extLst>
      <p:ext uri="{BB962C8B-B14F-4D97-AF65-F5344CB8AC3E}">
        <p14:creationId xmlns:p14="http://schemas.microsoft.com/office/powerpoint/2010/main" val="259929340"/>
      </p:ext>
    </p:extLst>
  </p:cSld>
  <p:clrMapOvr>
    <a:masterClrMapping/>
  </p:clrMapOvr>
  <p:transition advTm="4592"/>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500"/>
                                        <p:tgtEl>
                                          <p:spTgt spid="3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fade">
                                      <p:cBhvr>
                                        <p:cTn id="29" dur="500"/>
                                        <p:tgtEl>
                                          <p:spTgt spid="3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500"/>
                                        <p:tgtEl>
                                          <p:spTgt spid="4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fade">
                                      <p:cBhvr>
                                        <p:cTn id="35" dur="500"/>
                                        <p:tgtEl>
                                          <p:spTgt spid="41"/>
                                        </p:tgtEl>
                                      </p:cBhvr>
                                    </p:animEffect>
                                  </p:childTnLst>
                                </p:cTn>
                              </p:par>
                              <p:par>
                                <p:cTn id="36" presetID="10" presetClass="entr" presetSubtype="0" fill="hold" nodeType="with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fade">
                                      <p:cBhvr>
                                        <p:cTn id="38"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5" grpId="0"/>
      <p:bldP spid="36" grpId="0"/>
      <p:bldP spid="37" grpId="0" animBg="1"/>
      <p:bldP spid="40" grpId="0"/>
      <p:bldP spid="4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0">
            <a:extLst>
              <a:ext uri="{FF2B5EF4-FFF2-40B4-BE49-F238E27FC236}">
                <a16:creationId xmlns:a16="http://schemas.microsoft.com/office/drawing/2014/main" id="{B0175FC3-B645-4511-B6C4-0C947D7DC7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4000" cy="818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テキスト プレースホルダー 31">
            <a:extLst>
              <a:ext uri="{FF2B5EF4-FFF2-40B4-BE49-F238E27FC236}">
                <a16:creationId xmlns:a16="http://schemas.microsoft.com/office/drawing/2014/main" id="{5EE55142-2A13-164E-AB42-633ACF27A4C5}"/>
              </a:ext>
            </a:extLst>
          </p:cNvPr>
          <p:cNvSpPr>
            <a:spLocks noGrp="1"/>
          </p:cNvSpPr>
          <p:nvPr>
            <p:ph type="body" sz="quarter" idx="30"/>
          </p:nvPr>
        </p:nvSpPr>
        <p:spPr/>
        <p:txBody>
          <a:bodyPr/>
          <a:lstStyle/>
          <a:p>
            <a:endParaRPr lang="ja-JP" altLang="en-US" dirty="0"/>
          </a:p>
        </p:txBody>
      </p:sp>
      <p:sp>
        <p:nvSpPr>
          <p:cNvPr id="33" name="テキスト プレースホルダー 32">
            <a:extLst>
              <a:ext uri="{FF2B5EF4-FFF2-40B4-BE49-F238E27FC236}">
                <a16:creationId xmlns:a16="http://schemas.microsoft.com/office/drawing/2014/main" id="{D1C06893-8B00-E9AA-4244-A23E42AF5E47}"/>
              </a:ext>
            </a:extLst>
          </p:cNvPr>
          <p:cNvSpPr>
            <a:spLocks noGrp="1"/>
          </p:cNvSpPr>
          <p:nvPr>
            <p:ph type="body" sz="quarter" idx="38"/>
          </p:nvPr>
        </p:nvSpPr>
        <p:spPr/>
        <p:txBody>
          <a:bodyPr/>
          <a:lstStyle/>
          <a:p>
            <a:endParaRPr lang="ja-JP" altLang="en-US" dirty="0"/>
          </a:p>
        </p:txBody>
      </p:sp>
      <p:sp>
        <p:nvSpPr>
          <p:cNvPr id="34" name="テキスト プレースホルダー 33">
            <a:extLst>
              <a:ext uri="{FF2B5EF4-FFF2-40B4-BE49-F238E27FC236}">
                <a16:creationId xmlns:a16="http://schemas.microsoft.com/office/drawing/2014/main" id="{47A61600-9944-274A-5CE0-856DAD3CD013}"/>
              </a:ext>
            </a:extLst>
          </p:cNvPr>
          <p:cNvSpPr>
            <a:spLocks noGrp="1"/>
          </p:cNvSpPr>
          <p:nvPr>
            <p:ph type="body" sz="quarter" idx="39"/>
          </p:nvPr>
        </p:nvSpPr>
        <p:spPr/>
        <p:txBody>
          <a:bodyPr/>
          <a:lstStyle/>
          <a:p>
            <a:endParaRPr lang="ja-JP" altLang="en-US" dirty="0"/>
          </a:p>
        </p:txBody>
      </p:sp>
      <p:sp>
        <p:nvSpPr>
          <p:cNvPr id="35" name="テキスト プレースホルダー 34">
            <a:extLst>
              <a:ext uri="{FF2B5EF4-FFF2-40B4-BE49-F238E27FC236}">
                <a16:creationId xmlns:a16="http://schemas.microsoft.com/office/drawing/2014/main" id="{1E77F666-2EFD-C072-994B-2A47ED5112AF}"/>
              </a:ext>
            </a:extLst>
          </p:cNvPr>
          <p:cNvSpPr>
            <a:spLocks noGrp="1"/>
          </p:cNvSpPr>
          <p:nvPr>
            <p:ph type="body" sz="quarter" idx="40"/>
          </p:nvPr>
        </p:nvSpPr>
        <p:spPr/>
        <p:txBody>
          <a:bodyPr/>
          <a:lstStyle/>
          <a:p>
            <a:endParaRPr lang="ja-JP" altLang="en-US" dirty="0"/>
          </a:p>
        </p:txBody>
      </p:sp>
      <p:sp>
        <p:nvSpPr>
          <p:cNvPr id="10" name="Rectangle 11">
            <a:extLst>
              <a:ext uri="{FF2B5EF4-FFF2-40B4-BE49-F238E27FC236}">
                <a16:creationId xmlns:a16="http://schemas.microsoft.com/office/drawing/2014/main" id="{FDD79E9B-FCEB-45C3-8574-37FBF5BCDF95}"/>
              </a:ext>
            </a:extLst>
          </p:cNvPr>
          <p:cNvSpPr txBox="1">
            <a:spLocks noChangeArrowheads="1"/>
          </p:cNvSpPr>
          <p:nvPr/>
        </p:nvSpPr>
        <p:spPr>
          <a:xfrm>
            <a:off x="76200" y="152400"/>
            <a:ext cx="7772400" cy="45720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fontAlgn="auto">
              <a:spcAft>
                <a:spcPts val="0"/>
              </a:spcAft>
            </a:pPr>
            <a:r>
              <a:rPr lang="en-US" altLang="ja-JP" sz="2400" dirty="0">
                <a:solidFill>
                  <a:schemeClr val="bg1">
                    <a:lumMod val="95000"/>
                  </a:schemeClr>
                </a:solidFill>
                <a:latin typeface="HG創英角ｺﾞｼｯｸUB" panose="020B0909000000000000" pitchFamily="49" charset="-128"/>
                <a:ea typeface="HG創英角ｺﾞｼｯｸUB" panose="020B0909000000000000" pitchFamily="49" charset="-128"/>
              </a:rPr>
              <a:t>2.</a:t>
            </a:r>
            <a:r>
              <a:rPr lang="ja-JP" altLang="en-US" sz="2400" dirty="0">
                <a:solidFill>
                  <a:schemeClr val="bg1">
                    <a:lumMod val="95000"/>
                  </a:schemeClr>
                </a:solidFill>
                <a:latin typeface="HG創英角ｺﾞｼｯｸUB" panose="020B0909000000000000" pitchFamily="49" charset="-128"/>
                <a:ea typeface="HG創英角ｺﾞｼｯｸUB" panose="020B0909000000000000" pitchFamily="49" charset="-128"/>
              </a:rPr>
              <a:t>なぜ、税を納めなければならないのだろう？①</a:t>
            </a:r>
            <a:r>
              <a:rPr lang="en-US" altLang="ja-JP" sz="2400" dirty="0">
                <a:solidFill>
                  <a:schemeClr val="bg1">
                    <a:lumMod val="95000"/>
                  </a:schemeClr>
                </a:solidFill>
                <a:latin typeface="HG創英角ｺﾞｼｯｸUB" panose="020B0909000000000000" pitchFamily="49" charset="-128"/>
                <a:ea typeface="HG創英角ｺﾞｼｯｸUB" panose="020B0909000000000000" pitchFamily="49" charset="-128"/>
              </a:rPr>
              <a:t>-1</a:t>
            </a:r>
            <a:endParaRPr lang="en-US" altLang="ja-JP" sz="4800" dirty="0">
              <a:solidFill>
                <a:schemeClr val="bg1">
                  <a:lumMod val="95000"/>
                </a:schemeClr>
              </a:solidFill>
              <a:latin typeface="HG創英角ｺﾞｼｯｸUB" panose="020B0909000000000000" pitchFamily="49" charset="-128"/>
              <a:ea typeface="HG創英角ｺﾞｼｯｸUB" panose="020B0909000000000000" pitchFamily="49" charset="-128"/>
            </a:endParaRPr>
          </a:p>
        </p:txBody>
      </p:sp>
      <p:sp>
        <p:nvSpPr>
          <p:cNvPr id="12" name="Rectangle 10">
            <a:extLst>
              <a:ext uri="{FF2B5EF4-FFF2-40B4-BE49-F238E27FC236}">
                <a16:creationId xmlns:a16="http://schemas.microsoft.com/office/drawing/2014/main" id="{C4D45D1D-4E19-4E05-9F49-B1558BD6DD8F}"/>
              </a:ext>
            </a:extLst>
          </p:cNvPr>
          <p:cNvSpPr>
            <a:spLocks noChangeArrowheads="1"/>
          </p:cNvSpPr>
          <p:nvPr/>
        </p:nvSpPr>
        <p:spPr bwMode="auto">
          <a:xfrm>
            <a:off x="8864600" y="6477000"/>
            <a:ext cx="28084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5</a:t>
            </a:r>
          </a:p>
        </p:txBody>
      </p:sp>
    </p:spTree>
    <p:extLst>
      <p:ext uri="{BB962C8B-B14F-4D97-AF65-F5344CB8AC3E}">
        <p14:creationId xmlns:p14="http://schemas.microsoft.com/office/powerpoint/2010/main" val="2960403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4">
            <a:extLst>
              <a:ext uri="{FF2B5EF4-FFF2-40B4-BE49-F238E27FC236}">
                <a16:creationId xmlns:a16="http://schemas.microsoft.com/office/drawing/2014/main" id="{F61FF0A0-85B8-6A6E-BAA9-35A008B239AC}"/>
              </a:ext>
            </a:extLst>
          </p:cNvPr>
          <p:cNvSpPr>
            <a:spLocks noGrp="1"/>
          </p:cNvSpPr>
          <p:nvPr>
            <p:ph type="body" sz="quarter" idx="30"/>
          </p:nvPr>
        </p:nvSpPr>
        <p:spPr/>
        <p:txBody>
          <a:bodyPr/>
          <a:lstStyle/>
          <a:p>
            <a:endParaRPr lang="ja-JP" altLang="en-US" dirty="0"/>
          </a:p>
        </p:txBody>
      </p:sp>
      <p:sp>
        <p:nvSpPr>
          <p:cNvPr id="6" name="テキスト プレースホルダー 5">
            <a:extLst>
              <a:ext uri="{FF2B5EF4-FFF2-40B4-BE49-F238E27FC236}">
                <a16:creationId xmlns:a16="http://schemas.microsoft.com/office/drawing/2014/main" id="{72A38951-856A-F8D4-6545-96F0E5A8C0E2}"/>
              </a:ext>
            </a:extLst>
          </p:cNvPr>
          <p:cNvSpPr>
            <a:spLocks noGrp="1"/>
          </p:cNvSpPr>
          <p:nvPr>
            <p:ph type="body" sz="quarter" idx="38"/>
          </p:nvPr>
        </p:nvSpPr>
        <p:spPr/>
        <p:txBody>
          <a:bodyPr/>
          <a:lstStyle/>
          <a:p>
            <a:endParaRPr lang="ja-JP" altLang="en-US" dirty="0"/>
          </a:p>
        </p:txBody>
      </p:sp>
      <p:sp>
        <p:nvSpPr>
          <p:cNvPr id="7" name="テキスト プレースホルダー 6">
            <a:extLst>
              <a:ext uri="{FF2B5EF4-FFF2-40B4-BE49-F238E27FC236}">
                <a16:creationId xmlns:a16="http://schemas.microsoft.com/office/drawing/2014/main" id="{7E31BE11-38A7-21A2-BE44-1CDDEDDB1D5E}"/>
              </a:ext>
            </a:extLst>
          </p:cNvPr>
          <p:cNvSpPr>
            <a:spLocks noGrp="1"/>
          </p:cNvSpPr>
          <p:nvPr>
            <p:ph type="body" sz="quarter" idx="39"/>
          </p:nvPr>
        </p:nvSpPr>
        <p:spPr/>
        <p:txBody>
          <a:bodyPr/>
          <a:lstStyle/>
          <a:p>
            <a:endParaRPr lang="ja-JP" altLang="en-US"/>
          </a:p>
        </p:txBody>
      </p:sp>
      <p:sp>
        <p:nvSpPr>
          <p:cNvPr id="8" name="テキスト プレースホルダー 7">
            <a:extLst>
              <a:ext uri="{FF2B5EF4-FFF2-40B4-BE49-F238E27FC236}">
                <a16:creationId xmlns:a16="http://schemas.microsoft.com/office/drawing/2014/main" id="{A1AE4D4F-8FB1-F800-5C46-9DA2CF360B9F}"/>
              </a:ext>
            </a:extLst>
          </p:cNvPr>
          <p:cNvSpPr>
            <a:spLocks noGrp="1"/>
          </p:cNvSpPr>
          <p:nvPr>
            <p:ph type="body" sz="quarter" idx="40"/>
          </p:nvPr>
        </p:nvSpPr>
        <p:spPr/>
        <p:txBody>
          <a:bodyPr/>
          <a:lstStyle/>
          <a:p>
            <a:endParaRPr lang="ja-JP" altLang="en-US"/>
          </a:p>
        </p:txBody>
      </p:sp>
      <p:sp>
        <p:nvSpPr>
          <p:cNvPr id="18" name="星: 5 pt 17">
            <a:extLst>
              <a:ext uri="{FF2B5EF4-FFF2-40B4-BE49-F238E27FC236}">
                <a16:creationId xmlns:a16="http://schemas.microsoft.com/office/drawing/2014/main" id="{FFA5EC8B-688A-F3AE-DF5E-DD02F5031F76}"/>
              </a:ext>
            </a:extLst>
          </p:cNvPr>
          <p:cNvSpPr/>
          <p:nvPr/>
        </p:nvSpPr>
        <p:spPr bwMode="auto">
          <a:xfrm>
            <a:off x="7715903" y="5453095"/>
            <a:ext cx="274177" cy="274177"/>
          </a:xfrm>
          <a:prstGeom prst="star5">
            <a:avLst/>
          </a:prstGeom>
          <a:solidFill>
            <a:srgbClr val="E3B303"/>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dirty="0">
              <a:ln>
                <a:noFill/>
              </a:ln>
              <a:solidFill>
                <a:srgbClr val="FFC000"/>
              </a:solidFill>
              <a:effectLst/>
              <a:uLnTx/>
              <a:uFillTx/>
              <a:latin typeface="HGPｺﾞｼｯｸE"/>
              <a:ea typeface="HGPｺﾞｼｯｸE"/>
              <a:cs typeface="+mn-cs"/>
            </a:endParaRPr>
          </a:p>
        </p:txBody>
      </p:sp>
      <p:pic>
        <p:nvPicPr>
          <p:cNvPr id="9" name="Picture 10">
            <a:extLst>
              <a:ext uri="{FF2B5EF4-FFF2-40B4-BE49-F238E27FC236}">
                <a16:creationId xmlns:a16="http://schemas.microsoft.com/office/drawing/2014/main" id="{10007FF9-E1E2-4105-8CA6-FFE4738A4C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175"/>
            <a:ext cx="9144000" cy="818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1">
            <a:extLst>
              <a:ext uri="{FF2B5EF4-FFF2-40B4-BE49-F238E27FC236}">
                <a16:creationId xmlns:a16="http://schemas.microsoft.com/office/drawing/2014/main" id="{2991578D-3D66-4DF4-BC48-F82595EEA3C7}"/>
              </a:ext>
            </a:extLst>
          </p:cNvPr>
          <p:cNvSpPr txBox="1">
            <a:spLocks noChangeArrowheads="1"/>
          </p:cNvSpPr>
          <p:nvPr/>
        </p:nvSpPr>
        <p:spPr>
          <a:xfrm>
            <a:off x="76200" y="152400"/>
            <a:ext cx="7772400" cy="45720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fontAlgn="auto">
              <a:spcAft>
                <a:spcPts val="0"/>
              </a:spcAft>
            </a:pPr>
            <a:r>
              <a:rPr lang="en-US" altLang="ja-JP" sz="2400" dirty="0">
                <a:solidFill>
                  <a:schemeClr val="bg1">
                    <a:lumMod val="95000"/>
                  </a:schemeClr>
                </a:solidFill>
                <a:latin typeface="HG創英角ｺﾞｼｯｸUB" panose="020B0909000000000000" pitchFamily="49" charset="-128"/>
                <a:ea typeface="HG創英角ｺﾞｼｯｸUB" panose="020B0909000000000000" pitchFamily="49" charset="-128"/>
              </a:rPr>
              <a:t>2.</a:t>
            </a:r>
            <a:r>
              <a:rPr lang="ja-JP" altLang="en-US" sz="2400" dirty="0">
                <a:solidFill>
                  <a:schemeClr val="bg1">
                    <a:lumMod val="95000"/>
                  </a:schemeClr>
                </a:solidFill>
                <a:latin typeface="HG創英角ｺﾞｼｯｸUB" panose="020B0909000000000000" pitchFamily="49" charset="-128"/>
                <a:ea typeface="HG創英角ｺﾞｼｯｸUB" panose="020B0909000000000000" pitchFamily="49" charset="-128"/>
              </a:rPr>
              <a:t>なぜ、税を納めなければならないのだろう？①</a:t>
            </a:r>
            <a:r>
              <a:rPr lang="en-US" altLang="ja-JP" sz="2400" dirty="0">
                <a:solidFill>
                  <a:schemeClr val="bg1">
                    <a:lumMod val="95000"/>
                  </a:schemeClr>
                </a:solidFill>
                <a:latin typeface="HG創英角ｺﾞｼｯｸUB" panose="020B0909000000000000" pitchFamily="49" charset="-128"/>
                <a:ea typeface="HG創英角ｺﾞｼｯｸUB" panose="020B0909000000000000" pitchFamily="49" charset="-128"/>
              </a:rPr>
              <a:t>-2</a:t>
            </a:r>
            <a:endParaRPr lang="en-US" altLang="ja-JP" sz="4800" dirty="0">
              <a:solidFill>
                <a:schemeClr val="bg1">
                  <a:lumMod val="95000"/>
                </a:schemeClr>
              </a:solidFill>
              <a:latin typeface="HG創英角ｺﾞｼｯｸUB" panose="020B0909000000000000" pitchFamily="49" charset="-128"/>
              <a:ea typeface="HG創英角ｺﾞｼｯｸUB" panose="020B0909000000000000" pitchFamily="49" charset="-128"/>
            </a:endParaRPr>
          </a:p>
        </p:txBody>
      </p:sp>
      <p:sp>
        <p:nvSpPr>
          <p:cNvPr id="11" name="Rectangle 10">
            <a:extLst>
              <a:ext uri="{FF2B5EF4-FFF2-40B4-BE49-F238E27FC236}">
                <a16:creationId xmlns:a16="http://schemas.microsoft.com/office/drawing/2014/main" id="{03FAAE93-BE78-4D23-887F-EF4608C26174}"/>
              </a:ext>
            </a:extLst>
          </p:cNvPr>
          <p:cNvSpPr>
            <a:spLocks noChangeArrowheads="1"/>
          </p:cNvSpPr>
          <p:nvPr/>
        </p:nvSpPr>
        <p:spPr bwMode="auto">
          <a:xfrm>
            <a:off x="8864600" y="6477000"/>
            <a:ext cx="28084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6</a:t>
            </a:r>
          </a:p>
        </p:txBody>
      </p:sp>
    </p:spTree>
    <p:extLst>
      <p:ext uri="{BB962C8B-B14F-4D97-AF65-F5344CB8AC3E}">
        <p14:creationId xmlns:p14="http://schemas.microsoft.com/office/powerpoint/2010/main" val="2735778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10">
            <a:extLst>
              <a:ext uri="{FF2B5EF4-FFF2-40B4-BE49-F238E27FC236}">
                <a16:creationId xmlns:a16="http://schemas.microsoft.com/office/drawing/2014/main" id="{75FC7106-2073-41F5-B198-05DD4ECDCB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36"/>
            <a:ext cx="9144000" cy="818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AutoShape 3">
            <a:extLst>
              <a:ext uri="{FF2B5EF4-FFF2-40B4-BE49-F238E27FC236}">
                <a16:creationId xmlns:a16="http://schemas.microsoft.com/office/drawing/2014/main" id="{0B596E19-037D-2DE3-0612-E934F7FF6DC0}"/>
              </a:ext>
            </a:extLst>
          </p:cNvPr>
          <p:cNvSpPr>
            <a:spLocks noChangeAspect="1" noChangeArrowheads="1" noTextEdit="1"/>
          </p:cNvSpPr>
          <p:nvPr/>
        </p:nvSpPr>
        <p:spPr bwMode="auto">
          <a:xfrm>
            <a:off x="283086" y="2144962"/>
            <a:ext cx="8507412"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19" name="Rectangle 5">
            <a:extLst>
              <a:ext uri="{FF2B5EF4-FFF2-40B4-BE49-F238E27FC236}">
                <a16:creationId xmlns:a16="http://schemas.microsoft.com/office/drawing/2014/main" id="{28C163EA-4F14-9FE0-9850-773B5EE3B8FA}"/>
              </a:ext>
            </a:extLst>
          </p:cNvPr>
          <p:cNvSpPr>
            <a:spLocks noChangeArrowheads="1"/>
          </p:cNvSpPr>
          <p:nvPr/>
        </p:nvSpPr>
        <p:spPr bwMode="auto">
          <a:xfrm>
            <a:off x="289436" y="2151312"/>
            <a:ext cx="1533525" cy="485775"/>
          </a:xfrm>
          <a:prstGeom prst="rect">
            <a:avLst/>
          </a:prstGeom>
          <a:solidFill>
            <a:srgbClr val="4EB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0" name="Rectangle 6">
            <a:extLst>
              <a:ext uri="{FF2B5EF4-FFF2-40B4-BE49-F238E27FC236}">
                <a16:creationId xmlns:a16="http://schemas.microsoft.com/office/drawing/2014/main" id="{4675BF73-C644-942F-F36B-543C5432B1D0}"/>
              </a:ext>
            </a:extLst>
          </p:cNvPr>
          <p:cNvSpPr>
            <a:spLocks noChangeArrowheads="1"/>
          </p:cNvSpPr>
          <p:nvPr/>
        </p:nvSpPr>
        <p:spPr bwMode="auto">
          <a:xfrm>
            <a:off x="1822961" y="2151312"/>
            <a:ext cx="6954837" cy="485775"/>
          </a:xfrm>
          <a:prstGeom prst="rect">
            <a:avLst/>
          </a:prstGeom>
          <a:solidFill>
            <a:srgbClr val="005BA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1" name="Rectangle 7">
            <a:extLst>
              <a:ext uri="{FF2B5EF4-FFF2-40B4-BE49-F238E27FC236}">
                <a16:creationId xmlns:a16="http://schemas.microsoft.com/office/drawing/2014/main" id="{C836789E-BFE1-53B1-C81A-A121B5F0B16E}"/>
              </a:ext>
            </a:extLst>
          </p:cNvPr>
          <p:cNvSpPr>
            <a:spLocks noChangeArrowheads="1"/>
          </p:cNvSpPr>
          <p:nvPr/>
        </p:nvSpPr>
        <p:spPr bwMode="auto">
          <a:xfrm>
            <a:off x="289436" y="2637087"/>
            <a:ext cx="1533525" cy="731838"/>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2" name="Rectangle 8">
            <a:extLst>
              <a:ext uri="{FF2B5EF4-FFF2-40B4-BE49-F238E27FC236}">
                <a16:creationId xmlns:a16="http://schemas.microsoft.com/office/drawing/2014/main" id="{D851DADF-60C5-D809-0191-30DE465B4D16}"/>
              </a:ext>
            </a:extLst>
          </p:cNvPr>
          <p:cNvSpPr>
            <a:spLocks noChangeArrowheads="1"/>
          </p:cNvSpPr>
          <p:nvPr/>
        </p:nvSpPr>
        <p:spPr bwMode="auto">
          <a:xfrm>
            <a:off x="1822961" y="2637087"/>
            <a:ext cx="6954837" cy="7318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3" name="Rectangle 9">
            <a:extLst>
              <a:ext uri="{FF2B5EF4-FFF2-40B4-BE49-F238E27FC236}">
                <a16:creationId xmlns:a16="http://schemas.microsoft.com/office/drawing/2014/main" id="{1F3E2EAD-D10C-4E6E-E493-A436D1DA3411}"/>
              </a:ext>
            </a:extLst>
          </p:cNvPr>
          <p:cNvSpPr>
            <a:spLocks noChangeArrowheads="1"/>
          </p:cNvSpPr>
          <p:nvPr/>
        </p:nvSpPr>
        <p:spPr bwMode="auto">
          <a:xfrm>
            <a:off x="289436" y="3368925"/>
            <a:ext cx="1533525" cy="731838"/>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4" name="Rectangle 10">
            <a:extLst>
              <a:ext uri="{FF2B5EF4-FFF2-40B4-BE49-F238E27FC236}">
                <a16:creationId xmlns:a16="http://schemas.microsoft.com/office/drawing/2014/main" id="{F3B9F37D-8C88-2CB2-740E-D614D04A3C70}"/>
              </a:ext>
            </a:extLst>
          </p:cNvPr>
          <p:cNvSpPr>
            <a:spLocks noChangeArrowheads="1"/>
          </p:cNvSpPr>
          <p:nvPr/>
        </p:nvSpPr>
        <p:spPr bwMode="auto">
          <a:xfrm>
            <a:off x="1822961" y="3368925"/>
            <a:ext cx="6954837" cy="7318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5" name="Rectangle 11">
            <a:extLst>
              <a:ext uri="{FF2B5EF4-FFF2-40B4-BE49-F238E27FC236}">
                <a16:creationId xmlns:a16="http://schemas.microsoft.com/office/drawing/2014/main" id="{D5687247-8665-4FAF-788A-BE3AB321B9B2}"/>
              </a:ext>
            </a:extLst>
          </p:cNvPr>
          <p:cNvSpPr>
            <a:spLocks noChangeArrowheads="1"/>
          </p:cNvSpPr>
          <p:nvPr/>
        </p:nvSpPr>
        <p:spPr bwMode="auto">
          <a:xfrm>
            <a:off x="289436" y="4100762"/>
            <a:ext cx="1533525" cy="733425"/>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6" name="Rectangle 12">
            <a:extLst>
              <a:ext uri="{FF2B5EF4-FFF2-40B4-BE49-F238E27FC236}">
                <a16:creationId xmlns:a16="http://schemas.microsoft.com/office/drawing/2014/main" id="{507E1775-7AEC-F24A-C202-BF1CBD31189D}"/>
              </a:ext>
            </a:extLst>
          </p:cNvPr>
          <p:cNvSpPr>
            <a:spLocks noChangeArrowheads="1"/>
          </p:cNvSpPr>
          <p:nvPr/>
        </p:nvSpPr>
        <p:spPr bwMode="auto">
          <a:xfrm>
            <a:off x="1822961" y="4100762"/>
            <a:ext cx="6954837" cy="7334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7" name="Rectangle 13">
            <a:extLst>
              <a:ext uri="{FF2B5EF4-FFF2-40B4-BE49-F238E27FC236}">
                <a16:creationId xmlns:a16="http://schemas.microsoft.com/office/drawing/2014/main" id="{040EBA88-443A-4F4C-29F9-924DCDDC0FD8}"/>
              </a:ext>
            </a:extLst>
          </p:cNvPr>
          <p:cNvSpPr>
            <a:spLocks noChangeArrowheads="1"/>
          </p:cNvSpPr>
          <p:nvPr/>
        </p:nvSpPr>
        <p:spPr bwMode="auto">
          <a:xfrm>
            <a:off x="289436" y="4834187"/>
            <a:ext cx="1533525" cy="731838"/>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8" name="Rectangle 14">
            <a:extLst>
              <a:ext uri="{FF2B5EF4-FFF2-40B4-BE49-F238E27FC236}">
                <a16:creationId xmlns:a16="http://schemas.microsoft.com/office/drawing/2014/main" id="{6BB6E519-DACA-6882-B641-011049FCE449}"/>
              </a:ext>
            </a:extLst>
          </p:cNvPr>
          <p:cNvSpPr>
            <a:spLocks noChangeArrowheads="1"/>
          </p:cNvSpPr>
          <p:nvPr/>
        </p:nvSpPr>
        <p:spPr bwMode="auto">
          <a:xfrm>
            <a:off x="1822961" y="4834187"/>
            <a:ext cx="6954837" cy="7318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29" name="Rectangle 15">
            <a:extLst>
              <a:ext uri="{FF2B5EF4-FFF2-40B4-BE49-F238E27FC236}">
                <a16:creationId xmlns:a16="http://schemas.microsoft.com/office/drawing/2014/main" id="{109EAC32-103D-231D-FCF5-77D4E800E669}"/>
              </a:ext>
            </a:extLst>
          </p:cNvPr>
          <p:cNvSpPr>
            <a:spLocks noChangeArrowheads="1"/>
          </p:cNvSpPr>
          <p:nvPr/>
        </p:nvSpPr>
        <p:spPr bwMode="auto">
          <a:xfrm>
            <a:off x="289436" y="5566025"/>
            <a:ext cx="1533525" cy="731838"/>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0" name="Rectangle 16">
            <a:extLst>
              <a:ext uri="{FF2B5EF4-FFF2-40B4-BE49-F238E27FC236}">
                <a16:creationId xmlns:a16="http://schemas.microsoft.com/office/drawing/2014/main" id="{69D4E3E6-1A2E-BDDA-82F8-277B42C1E30A}"/>
              </a:ext>
            </a:extLst>
          </p:cNvPr>
          <p:cNvSpPr>
            <a:spLocks noChangeArrowheads="1"/>
          </p:cNvSpPr>
          <p:nvPr/>
        </p:nvSpPr>
        <p:spPr bwMode="auto">
          <a:xfrm>
            <a:off x="1822961" y="5566025"/>
            <a:ext cx="6954837" cy="7318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1" name="Line 17">
            <a:extLst>
              <a:ext uri="{FF2B5EF4-FFF2-40B4-BE49-F238E27FC236}">
                <a16:creationId xmlns:a16="http://schemas.microsoft.com/office/drawing/2014/main" id="{D41C8C9B-BBF0-BDC2-95AC-577E842EA032}"/>
              </a:ext>
            </a:extLst>
          </p:cNvPr>
          <p:cNvSpPr>
            <a:spLocks noChangeShapeType="1"/>
          </p:cNvSpPr>
          <p:nvPr/>
        </p:nvSpPr>
        <p:spPr bwMode="auto">
          <a:xfrm>
            <a:off x="1822961" y="2144962"/>
            <a:ext cx="0" cy="4159250"/>
          </a:xfrm>
          <a:prstGeom prst="line">
            <a:avLst/>
          </a:prstGeom>
          <a:noFill/>
          <a:ln w="12700"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2" name="Line 18">
            <a:extLst>
              <a:ext uri="{FF2B5EF4-FFF2-40B4-BE49-F238E27FC236}">
                <a16:creationId xmlns:a16="http://schemas.microsoft.com/office/drawing/2014/main" id="{7D8F7459-62B1-ECD3-A87D-AAB8F3A0D195}"/>
              </a:ext>
            </a:extLst>
          </p:cNvPr>
          <p:cNvSpPr>
            <a:spLocks noChangeShapeType="1"/>
          </p:cNvSpPr>
          <p:nvPr/>
        </p:nvSpPr>
        <p:spPr bwMode="auto">
          <a:xfrm>
            <a:off x="284673" y="2637087"/>
            <a:ext cx="8499475" cy="0"/>
          </a:xfrm>
          <a:prstGeom prst="line">
            <a:avLst/>
          </a:prstGeom>
          <a:noFill/>
          <a:ln w="12700"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3" name="Line 19">
            <a:extLst>
              <a:ext uri="{FF2B5EF4-FFF2-40B4-BE49-F238E27FC236}">
                <a16:creationId xmlns:a16="http://schemas.microsoft.com/office/drawing/2014/main" id="{BCC57683-6D8B-AF00-26FF-E0328AC5BCC7}"/>
              </a:ext>
            </a:extLst>
          </p:cNvPr>
          <p:cNvSpPr>
            <a:spLocks noChangeShapeType="1"/>
          </p:cNvSpPr>
          <p:nvPr/>
        </p:nvSpPr>
        <p:spPr bwMode="auto">
          <a:xfrm>
            <a:off x="284673" y="3368925"/>
            <a:ext cx="8499475" cy="0"/>
          </a:xfrm>
          <a:prstGeom prst="line">
            <a:avLst/>
          </a:prstGeom>
          <a:noFill/>
          <a:ln w="9525"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4" name="Line 20">
            <a:extLst>
              <a:ext uri="{FF2B5EF4-FFF2-40B4-BE49-F238E27FC236}">
                <a16:creationId xmlns:a16="http://schemas.microsoft.com/office/drawing/2014/main" id="{A2DF7E88-D031-2EB6-079F-6D844B0FF065}"/>
              </a:ext>
            </a:extLst>
          </p:cNvPr>
          <p:cNvSpPr>
            <a:spLocks noChangeShapeType="1"/>
          </p:cNvSpPr>
          <p:nvPr/>
        </p:nvSpPr>
        <p:spPr bwMode="auto">
          <a:xfrm>
            <a:off x="284673" y="4100762"/>
            <a:ext cx="8499475" cy="0"/>
          </a:xfrm>
          <a:prstGeom prst="line">
            <a:avLst/>
          </a:prstGeom>
          <a:noFill/>
          <a:ln w="9525"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5" name="Line 21">
            <a:extLst>
              <a:ext uri="{FF2B5EF4-FFF2-40B4-BE49-F238E27FC236}">
                <a16:creationId xmlns:a16="http://schemas.microsoft.com/office/drawing/2014/main" id="{C5215FD9-4DD9-2850-50BA-0B94CFCB8600}"/>
              </a:ext>
            </a:extLst>
          </p:cNvPr>
          <p:cNvSpPr>
            <a:spLocks noChangeShapeType="1"/>
          </p:cNvSpPr>
          <p:nvPr/>
        </p:nvSpPr>
        <p:spPr bwMode="auto">
          <a:xfrm>
            <a:off x="284673" y="4834187"/>
            <a:ext cx="8499475" cy="0"/>
          </a:xfrm>
          <a:prstGeom prst="line">
            <a:avLst/>
          </a:prstGeom>
          <a:noFill/>
          <a:ln w="9525"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6" name="Line 22">
            <a:extLst>
              <a:ext uri="{FF2B5EF4-FFF2-40B4-BE49-F238E27FC236}">
                <a16:creationId xmlns:a16="http://schemas.microsoft.com/office/drawing/2014/main" id="{F2629122-A56E-95D6-82E8-91EB22D7421C}"/>
              </a:ext>
            </a:extLst>
          </p:cNvPr>
          <p:cNvSpPr>
            <a:spLocks noChangeShapeType="1"/>
          </p:cNvSpPr>
          <p:nvPr/>
        </p:nvSpPr>
        <p:spPr bwMode="auto">
          <a:xfrm>
            <a:off x="284673" y="5566025"/>
            <a:ext cx="8499475" cy="0"/>
          </a:xfrm>
          <a:prstGeom prst="line">
            <a:avLst/>
          </a:prstGeom>
          <a:noFill/>
          <a:ln w="9525"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7" name="Line 23">
            <a:extLst>
              <a:ext uri="{FF2B5EF4-FFF2-40B4-BE49-F238E27FC236}">
                <a16:creationId xmlns:a16="http://schemas.microsoft.com/office/drawing/2014/main" id="{5F2BC9C4-F4B7-F932-FE1F-C8D2B39B3B8B}"/>
              </a:ext>
            </a:extLst>
          </p:cNvPr>
          <p:cNvSpPr>
            <a:spLocks noChangeShapeType="1"/>
          </p:cNvSpPr>
          <p:nvPr/>
        </p:nvSpPr>
        <p:spPr bwMode="auto">
          <a:xfrm>
            <a:off x="289436" y="2144962"/>
            <a:ext cx="0" cy="4159250"/>
          </a:xfrm>
          <a:prstGeom prst="line">
            <a:avLst/>
          </a:prstGeom>
          <a:noFill/>
          <a:ln w="12700"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8" name="Line 24">
            <a:extLst>
              <a:ext uri="{FF2B5EF4-FFF2-40B4-BE49-F238E27FC236}">
                <a16:creationId xmlns:a16="http://schemas.microsoft.com/office/drawing/2014/main" id="{15B721CC-7841-6C44-8AB5-2E98629D20E6}"/>
              </a:ext>
            </a:extLst>
          </p:cNvPr>
          <p:cNvSpPr>
            <a:spLocks noChangeShapeType="1"/>
          </p:cNvSpPr>
          <p:nvPr/>
        </p:nvSpPr>
        <p:spPr bwMode="auto">
          <a:xfrm>
            <a:off x="8777798" y="2146550"/>
            <a:ext cx="0" cy="4157663"/>
          </a:xfrm>
          <a:prstGeom prst="line">
            <a:avLst/>
          </a:prstGeom>
          <a:noFill/>
          <a:ln w="12700"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39" name="Line 25">
            <a:extLst>
              <a:ext uri="{FF2B5EF4-FFF2-40B4-BE49-F238E27FC236}">
                <a16:creationId xmlns:a16="http://schemas.microsoft.com/office/drawing/2014/main" id="{6AC7FFFC-E4C9-997E-5B84-A20F82B7E867}"/>
              </a:ext>
            </a:extLst>
          </p:cNvPr>
          <p:cNvSpPr>
            <a:spLocks noChangeShapeType="1"/>
          </p:cNvSpPr>
          <p:nvPr/>
        </p:nvSpPr>
        <p:spPr bwMode="auto">
          <a:xfrm>
            <a:off x="284673" y="2151312"/>
            <a:ext cx="8499475" cy="0"/>
          </a:xfrm>
          <a:prstGeom prst="line">
            <a:avLst/>
          </a:prstGeom>
          <a:noFill/>
          <a:ln w="12700"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40" name="Line 26">
            <a:extLst>
              <a:ext uri="{FF2B5EF4-FFF2-40B4-BE49-F238E27FC236}">
                <a16:creationId xmlns:a16="http://schemas.microsoft.com/office/drawing/2014/main" id="{2246E34E-7485-B1B9-7C9B-52F77F415D90}"/>
              </a:ext>
            </a:extLst>
          </p:cNvPr>
          <p:cNvSpPr>
            <a:spLocks noChangeShapeType="1"/>
          </p:cNvSpPr>
          <p:nvPr/>
        </p:nvSpPr>
        <p:spPr bwMode="auto">
          <a:xfrm>
            <a:off x="284673" y="6297862"/>
            <a:ext cx="8499475" cy="0"/>
          </a:xfrm>
          <a:prstGeom prst="line">
            <a:avLst/>
          </a:prstGeom>
          <a:noFill/>
          <a:ln w="12700" cap="flat">
            <a:solidFill>
              <a:srgbClr val="005BA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latin typeface="HGPｺﾞｼｯｸE" panose="020B0900000000000000" pitchFamily="50" charset="-128"/>
            </a:endParaRPr>
          </a:p>
        </p:txBody>
      </p:sp>
      <p:sp>
        <p:nvSpPr>
          <p:cNvPr id="41" name="Rectangle 27">
            <a:extLst>
              <a:ext uri="{FF2B5EF4-FFF2-40B4-BE49-F238E27FC236}">
                <a16:creationId xmlns:a16="http://schemas.microsoft.com/office/drawing/2014/main" id="{9CFAB9CE-957F-308A-2501-B99469C70EF7}"/>
              </a:ext>
            </a:extLst>
          </p:cNvPr>
          <p:cNvSpPr>
            <a:spLocks noChangeArrowheads="1"/>
          </p:cNvSpPr>
          <p:nvPr/>
        </p:nvSpPr>
        <p:spPr bwMode="auto">
          <a:xfrm>
            <a:off x="4583623" y="2267200"/>
            <a:ext cx="2667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2000" b="0" i="0" u="none" strike="noStrike" cap="none" normalizeH="0" baseline="0">
                <a:ln>
                  <a:noFill/>
                </a:ln>
                <a:solidFill>
                  <a:srgbClr val="FFFFFF"/>
                </a:solidFill>
                <a:effectLst/>
                <a:latin typeface="HGPｺﾞｼｯｸE" panose="020B0900000000000000" pitchFamily="50" charset="-128"/>
                <a:ea typeface="HGPｺﾞｼｯｸE" panose="020B0900000000000000" pitchFamily="50" charset="-128"/>
              </a:rPr>
              <a:t>内</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42" name="Rectangle 28">
            <a:extLst>
              <a:ext uri="{FF2B5EF4-FFF2-40B4-BE49-F238E27FC236}">
                <a16:creationId xmlns:a16="http://schemas.microsoft.com/office/drawing/2014/main" id="{1E030FD9-37E6-367C-B2FA-CA484591BDF7}"/>
              </a:ext>
            </a:extLst>
          </p:cNvPr>
          <p:cNvSpPr>
            <a:spLocks noChangeArrowheads="1"/>
          </p:cNvSpPr>
          <p:nvPr/>
        </p:nvSpPr>
        <p:spPr bwMode="auto">
          <a:xfrm>
            <a:off x="5005898" y="2267200"/>
            <a:ext cx="2667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2000" b="0" i="0" u="none" strike="noStrike" cap="none" normalizeH="0" baseline="0">
                <a:ln>
                  <a:noFill/>
                </a:ln>
                <a:solidFill>
                  <a:srgbClr val="FFFFFF"/>
                </a:solidFill>
                <a:effectLst/>
                <a:latin typeface="HGPｺﾞｼｯｸE" panose="020B0900000000000000" pitchFamily="50" charset="-128"/>
                <a:ea typeface="HGPｺﾞｼｯｸE" panose="020B0900000000000000" pitchFamily="50" charset="-128"/>
              </a:rPr>
              <a:t>容</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43" name="Rectangle 29">
            <a:extLst>
              <a:ext uri="{FF2B5EF4-FFF2-40B4-BE49-F238E27FC236}">
                <a16:creationId xmlns:a16="http://schemas.microsoft.com/office/drawing/2014/main" id="{E45E12B4-6317-4FC3-6E4D-FF063E445BAC}"/>
              </a:ext>
            </a:extLst>
          </p:cNvPr>
          <p:cNvSpPr>
            <a:spLocks noChangeArrowheads="1"/>
          </p:cNvSpPr>
          <p:nvPr/>
        </p:nvSpPr>
        <p:spPr bwMode="auto">
          <a:xfrm>
            <a:off x="459298" y="2308475"/>
            <a:ext cx="7016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FFFFFF"/>
                </a:solidFill>
                <a:effectLst/>
                <a:latin typeface="HGPｺﾞｼｯｸE" panose="020B0900000000000000" pitchFamily="50" charset="-128"/>
                <a:ea typeface="HGPｺﾞｼｯｸE" panose="020B0900000000000000" pitchFamily="50" charset="-128"/>
              </a:rPr>
              <a:t>公平の考え方</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44" name="Rectangle 30">
            <a:extLst>
              <a:ext uri="{FF2B5EF4-FFF2-40B4-BE49-F238E27FC236}">
                <a16:creationId xmlns:a16="http://schemas.microsoft.com/office/drawing/2014/main" id="{F1EBFBE4-CAF5-2F63-99DD-1766938041D4}"/>
              </a:ext>
            </a:extLst>
          </p:cNvPr>
          <p:cNvSpPr>
            <a:spLocks noChangeArrowheads="1"/>
          </p:cNvSpPr>
          <p:nvPr/>
        </p:nvSpPr>
        <p:spPr bwMode="auto">
          <a:xfrm>
            <a:off x="2037273" y="2887912"/>
            <a:ext cx="1598612"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0000"/>
                </a:solidFill>
                <a:effectLst/>
                <a:latin typeface="HGPｺﾞｼｯｸE" panose="020B0900000000000000" pitchFamily="50" charset="-128"/>
                <a:ea typeface="HGPｺﾞｼｯｸE" panose="020B0900000000000000" pitchFamily="50" charset="-128"/>
              </a:rPr>
              <a:t>各自の能力に応じて負担すること</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45" name="Rectangle 31">
            <a:extLst>
              <a:ext uri="{FF2B5EF4-FFF2-40B4-BE49-F238E27FC236}">
                <a16:creationId xmlns:a16="http://schemas.microsoft.com/office/drawing/2014/main" id="{15003C39-54B1-14A7-8BFC-561BDE6A6A91}"/>
              </a:ext>
            </a:extLst>
          </p:cNvPr>
          <p:cNvSpPr>
            <a:spLocks noChangeArrowheads="1"/>
          </p:cNvSpPr>
          <p:nvPr/>
        </p:nvSpPr>
        <p:spPr bwMode="auto">
          <a:xfrm>
            <a:off x="651386" y="2887912"/>
            <a:ext cx="506412"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5BAD"/>
                </a:solidFill>
                <a:effectLst/>
                <a:latin typeface="HGPｺﾞｼｯｸE" panose="020B0900000000000000" pitchFamily="50" charset="-128"/>
                <a:ea typeface="HGPｺﾞｼｯｸE" panose="020B0900000000000000" pitchFamily="50" charset="-128"/>
              </a:rPr>
              <a:t>応能負担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46" name="Rectangle 32">
            <a:extLst>
              <a:ext uri="{FF2B5EF4-FFF2-40B4-BE49-F238E27FC236}">
                <a16:creationId xmlns:a16="http://schemas.microsoft.com/office/drawing/2014/main" id="{90D7794E-AE5D-22E2-E880-ED1F5F0249FD}"/>
              </a:ext>
            </a:extLst>
          </p:cNvPr>
          <p:cNvSpPr>
            <a:spLocks noChangeArrowheads="1"/>
          </p:cNvSpPr>
          <p:nvPr/>
        </p:nvSpPr>
        <p:spPr bwMode="auto">
          <a:xfrm>
            <a:off x="2037273" y="3619750"/>
            <a:ext cx="21796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0000"/>
                </a:solidFill>
                <a:effectLst/>
                <a:latin typeface="HGPｺﾞｼｯｸE" panose="020B0900000000000000" pitchFamily="50" charset="-128"/>
                <a:ea typeface="HGPｺﾞｼｯｸE" panose="020B0900000000000000" pitchFamily="50" charset="-128"/>
              </a:rPr>
              <a:t>自分が受けた利益に応じたものを負担すること</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47" name="Rectangle 33">
            <a:extLst>
              <a:ext uri="{FF2B5EF4-FFF2-40B4-BE49-F238E27FC236}">
                <a16:creationId xmlns:a16="http://schemas.microsoft.com/office/drawing/2014/main" id="{312FE791-AAA3-AC85-C3DC-65625F1EC93F}"/>
              </a:ext>
            </a:extLst>
          </p:cNvPr>
          <p:cNvSpPr>
            <a:spLocks noChangeArrowheads="1"/>
          </p:cNvSpPr>
          <p:nvPr/>
        </p:nvSpPr>
        <p:spPr bwMode="auto">
          <a:xfrm>
            <a:off x="651386" y="3619750"/>
            <a:ext cx="506412"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5BAD"/>
                </a:solidFill>
                <a:effectLst/>
                <a:latin typeface="HGPｺﾞｼｯｸE" panose="020B0900000000000000" pitchFamily="50" charset="-128"/>
                <a:ea typeface="HGPｺﾞｼｯｸE" panose="020B0900000000000000" pitchFamily="50" charset="-128"/>
              </a:rPr>
              <a:t>応益負担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48" name="Rectangle 34">
            <a:extLst>
              <a:ext uri="{FF2B5EF4-FFF2-40B4-BE49-F238E27FC236}">
                <a16:creationId xmlns:a16="http://schemas.microsoft.com/office/drawing/2014/main" id="{8F3D4266-B2AA-C280-169A-ABB9D4C12899}"/>
              </a:ext>
            </a:extLst>
          </p:cNvPr>
          <p:cNvSpPr>
            <a:spLocks noChangeArrowheads="1"/>
          </p:cNvSpPr>
          <p:nvPr/>
        </p:nvSpPr>
        <p:spPr bwMode="auto">
          <a:xfrm>
            <a:off x="2037273" y="4352380"/>
            <a:ext cx="2938462"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0000"/>
                </a:solidFill>
                <a:effectLst/>
                <a:latin typeface="HGPｺﾞｼｯｸE" panose="020B0900000000000000" pitchFamily="50" charset="-128"/>
                <a:ea typeface="HGPｺﾞｼｯｸE" panose="020B0900000000000000" pitchFamily="50" charset="-128"/>
              </a:rPr>
              <a:t>「負担能力が同じ人には、同じ負担を求めるのが公平」という考え方</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49" name="Rectangle 35">
            <a:extLst>
              <a:ext uri="{FF2B5EF4-FFF2-40B4-BE49-F238E27FC236}">
                <a16:creationId xmlns:a16="http://schemas.microsoft.com/office/drawing/2014/main" id="{2F5BB867-D6DA-8B0B-F209-2B4D3FBB7385}"/>
              </a:ext>
            </a:extLst>
          </p:cNvPr>
          <p:cNvSpPr>
            <a:spLocks noChangeArrowheads="1"/>
          </p:cNvSpPr>
          <p:nvPr/>
        </p:nvSpPr>
        <p:spPr bwMode="auto">
          <a:xfrm>
            <a:off x="551373" y="4352380"/>
            <a:ext cx="60642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5BAD"/>
                </a:solidFill>
                <a:effectLst/>
                <a:latin typeface="HGPｺﾞｼｯｸE" panose="020B0900000000000000" pitchFamily="50" charset="-128"/>
                <a:ea typeface="HGPｺﾞｼｯｸE" panose="020B0900000000000000" pitchFamily="50" charset="-128"/>
              </a:rPr>
              <a:t>水平的公平</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50" name="Rectangle 36">
            <a:extLst>
              <a:ext uri="{FF2B5EF4-FFF2-40B4-BE49-F238E27FC236}">
                <a16:creationId xmlns:a16="http://schemas.microsoft.com/office/drawing/2014/main" id="{76A9B42F-2DDF-9B67-6FDF-EAB1A4ADDE4B}"/>
              </a:ext>
            </a:extLst>
          </p:cNvPr>
          <p:cNvSpPr>
            <a:spLocks noChangeArrowheads="1"/>
          </p:cNvSpPr>
          <p:nvPr/>
        </p:nvSpPr>
        <p:spPr bwMode="auto">
          <a:xfrm>
            <a:off x="2037273" y="5085012"/>
            <a:ext cx="32131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0000"/>
                </a:solidFill>
                <a:effectLst/>
                <a:latin typeface="HGPｺﾞｼｯｸE" panose="020B0900000000000000" pitchFamily="50" charset="-128"/>
                <a:ea typeface="HGPｺﾞｼｯｸE" panose="020B0900000000000000" pitchFamily="50" charset="-128"/>
              </a:rPr>
              <a:t>「負担能力が高い人には、より大きな負担を求めるのが公平」という考え方</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51" name="Rectangle 37">
            <a:extLst>
              <a:ext uri="{FF2B5EF4-FFF2-40B4-BE49-F238E27FC236}">
                <a16:creationId xmlns:a16="http://schemas.microsoft.com/office/drawing/2014/main" id="{BDE77E00-BFA4-FB94-2A7F-5175B487FA8E}"/>
              </a:ext>
            </a:extLst>
          </p:cNvPr>
          <p:cNvSpPr>
            <a:spLocks noChangeArrowheads="1"/>
          </p:cNvSpPr>
          <p:nvPr/>
        </p:nvSpPr>
        <p:spPr bwMode="auto">
          <a:xfrm>
            <a:off x="551373" y="5085012"/>
            <a:ext cx="60642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5BAD"/>
                </a:solidFill>
                <a:effectLst/>
                <a:latin typeface="HGPｺﾞｼｯｸE" panose="020B0900000000000000" pitchFamily="50" charset="-128"/>
                <a:ea typeface="HGPｺﾞｼｯｸE" panose="020B0900000000000000" pitchFamily="50" charset="-128"/>
              </a:rPr>
              <a:t>垂直的公平</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52" name="Rectangle 38">
            <a:extLst>
              <a:ext uri="{FF2B5EF4-FFF2-40B4-BE49-F238E27FC236}">
                <a16:creationId xmlns:a16="http://schemas.microsoft.com/office/drawing/2014/main" id="{DDA76CBA-653C-27A7-230C-216C1C3496E3}"/>
              </a:ext>
            </a:extLst>
          </p:cNvPr>
          <p:cNvSpPr>
            <a:spLocks noChangeArrowheads="1"/>
          </p:cNvSpPr>
          <p:nvPr/>
        </p:nvSpPr>
        <p:spPr bwMode="auto">
          <a:xfrm>
            <a:off x="2037273" y="5816850"/>
            <a:ext cx="3040062"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0000"/>
                </a:solidFill>
                <a:effectLst/>
                <a:latin typeface="HGPｺﾞｼｯｸE" panose="020B0900000000000000" pitchFamily="50" charset="-128"/>
                <a:ea typeface="HGPｺﾞｼｯｸE" panose="020B0900000000000000" pitchFamily="50" charset="-128"/>
              </a:rPr>
              <a:t>「現役世代と将来世代の受益と負担のバランスを保つ」という考え方</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53" name="Rectangle 39">
            <a:extLst>
              <a:ext uri="{FF2B5EF4-FFF2-40B4-BE49-F238E27FC236}">
                <a16:creationId xmlns:a16="http://schemas.microsoft.com/office/drawing/2014/main" id="{4BC1A6A6-518C-B5A2-3E80-F510734E44AC}"/>
              </a:ext>
            </a:extLst>
          </p:cNvPr>
          <p:cNvSpPr>
            <a:spLocks noChangeArrowheads="1"/>
          </p:cNvSpPr>
          <p:nvPr/>
        </p:nvSpPr>
        <p:spPr bwMode="auto">
          <a:xfrm>
            <a:off x="451361" y="5816850"/>
            <a:ext cx="70802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5BAD"/>
                </a:solidFill>
                <a:effectLst/>
                <a:latin typeface="HGPｺﾞｼｯｸE" panose="020B0900000000000000" pitchFamily="50" charset="-128"/>
                <a:ea typeface="HGPｺﾞｼｯｸE" panose="020B0900000000000000" pitchFamily="50" charset="-128"/>
              </a:rPr>
              <a:t>世代間の公平</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2" name="テキスト ボックス 11">
            <a:extLst>
              <a:ext uri="{FF2B5EF4-FFF2-40B4-BE49-F238E27FC236}">
                <a16:creationId xmlns:a16="http://schemas.microsoft.com/office/drawing/2014/main" id="{897C553D-213B-A4C9-F19D-5D03F02B4A46}"/>
              </a:ext>
            </a:extLst>
          </p:cNvPr>
          <p:cNvSpPr txBox="1"/>
          <p:nvPr/>
        </p:nvSpPr>
        <p:spPr>
          <a:xfrm>
            <a:off x="332797" y="1316298"/>
            <a:ext cx="7431843" cy="461665"/>
          </a:xfrm>
          <a:prstGeom prst="rect">
            <a:avLst/>
          </a:prstGeom>
          <a:noFill/>
        </p:spPr>
        <p:txBody>
          <a:bodyPr wrap="none" rtlCol="0">
            <a:spAutoFit/>
          </a:bodyPr>
          <a:lstStyle/>
          <a:p>
            <a:r>
              <a:rPr kumimoji="1" lang="ja-JP" altLang="en-US" dirty="0">
                <a:latin typeface="HGPｺﾞｼｯｸE" panose="020B0900000000000000" pitchFamily="50" charset="-128"/>
                <a:ea typeface="HGPｺﾞｼｯｸE" panose="020B0900000000000000" pitchFamily="50" charset="-128"/>
              </a:rPr>
              <a:t>税金には、みんながより公平だと思える仕組みが必要！</a:t>
            </a:r>
          </a:p>
        </p:txBody>
      </p:sp>
      <p:sp>
        <p:nvSpPr>
          <p:cNvPr id="55" name="Rectangle 11">
            <a:extLst>
              <a:ext uri="{FF2B5EF4-FFF2-40B4-BE49-F238E27FC236}">
                <a16:creationId xmlns:a16="http://schemas.microsoft.com/office/drawing/2014/main" id="{0CE88C3F-18B0-48D7-B8F3-A5163B0B1C73}"/>
              </a:ext>
            </a:extLst>
          </p:cNvPr>
          <p:cNvSpPr txBox="1">
            <a:spLocks noChangeArrowheads="1"/>
          </p:cNvSpPr>
          <p:nvPr/>
        </p:nvSpPr>
        <p:spPr>
          <a:xfrm>
            <a:off x="76200" y="152400"/>
            <a:ext cx="7772400" cy="45720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fontAlgn="auto">
              <a:spcAft>
                <a:spcPts val="0"/>
              </a:spcAft>
            </a:pPr>
            <a:r>
              <a:rPr lang="en-US" altLang="ja-JP" sz="2400" dirty="0">
                <a:solidFill>
                  <a:schemeClr val="bg1">
                    <a:lumMod val="95000"/>
                  </a:schemeClr>
                </a:solidFill>
                <a:latin typeface="HG創英角ｺﾞｼｯｸUB" panose="020B0909000000000000" pitchFamily="49" charset="-128"/>
                <a:ea typeface="HG創英角ｺﾞｼｯｸUB" panose="020B0909000000000000" pitchFamily="49" charset="-128"/>
              </a:rPr>
              <a:t>2.</a:t>
            </a:r>
            <a:r>
              <a:rPr lang="ja-JP" altLang="en-US" sz="2400" dirty="0">
                <a:solidFill>
                  <a:schemeClr val="bg1">
                    <a:lumMod val="95000"/>
                  </a:schemeClr>
                </a:solidFill>
                <a:latin typeface="HG創英角ｺﾞｼｯｸUB" panose="020B0909000000000000" pitchFamily="49" charset="-128"/>
                <a:ea typeface="HG創英角ｺﾞｼｯｸUB" panose="020B0909000000000000" pitchFamily="49" charset="-128"/>
              </a:rPr>
              <a:t>なぜ、税を納めなければならないのだろう？①</a:t>
            </a:r>
            <a:r>
              <a:rPr lang="en-US" altLang="ja-JP" sz="2400" dirty="0">
                <a:solidFill>
                  <a:schemeClr val="bg1">
                    <a:lumMod val="95000"/>
                  </a:schemeClr>
                </a:solidFill>
                <a:latin typeface="HG創英角ｺﾞｼｯｸUB" panose="020B0909000000000000" pitchFamily="49" charset="-128"/>
                <a:ea typeface="HG創英角ｺﾞｼｯｸUB" panose="020B0909000000000000" pitchFamily="49" charset="-128"/>
              </a:rPr>
              <a:t>-3</a:t>
            </a:r>
            <a:endParaRPr lang="en-US" altLang="ja-JP" sz="4800" dirty="0">
              <a:solidFill>
                <a:schemeClr val="bg1">
                  <a:lumMod val="95000"/>
                </a:schemeClr>
              </a:solidFill>
              <a:latin typeface="HG創英角ｺﾞｼｯｸUB" panose="020B0909000000000000" pitchFamily="49" charset="-128"/>
              <a:ea typeface="HG創英角ｺﾞｼｯｸUB" panose="020B0909000000000000" pitchFamily="49" charset="-128"/>
            </a:endParaRPr>
          </a:p>
        </p:txBody>
      </p:sp>
      <p:pic>
        <p:nvPicPr>
          <p:cNvPr id="56" name="Picture 20">
            <a:extLst>
              <a:ext uri="{FF2B5EF4-FFF2-40B4-BE49-F238E27FC236}">
                <a16:creationId xmlns:a16="http://schemas.microsoft.com/office/drawing/2014/main" id="{26DBC18D-D3BB-4708-8E85-74E99833FF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9153" y="1214422"/>
            <a:ext cx="1192213"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Rectangle 10">
            <a:extLst>
              <a:ext uri="{FF2B5EF4-FFF2-40B4-BE49-F238E27FC236}">
                <a16:creationId xmlns:a16="http://schemas.microsoft.com/office/drawing/2014/main" id="{7EB7447F-9C22-42A9-A851-ACB79B92BC0B}"/>
              </a:ext>
            </a:extLst>
          </p:cNvPr>
          <p:cNvSpPr>
            <a:spLocks noChangeArrowheads="1"/>
          </p:cNvSpPr>
          <p:nvPr/>
        </p:nvSpPr>
        <p:spPr bwMode="auto">
          <a:xfrm>
            <a:off x="8864600" y="6477000"/>
            <a:ext cx="28084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7</a:t>
            </a:r>
          </a:p>
        </p:txBody>
      </p:sp>
      <p:sp>
        <p:nvSpPr>
          <p:cNvPr id="58" name="テキスト ボックス 57">
            <a:extLst>
              <a:ext uri="{FF2B5EF4-FFF2-40B4-BE49-F238E27FC236}">
                <a16:creationId xmlns:a16="http://schemas.microsoft.com/office/drawing/2014/main" id="{0132DA8F-37A2-44CB-8404-6BE0077270D8}"/>
              </a:ext>
            </a:extLst>
          </p:cNvPr>
          <p:cNvSpPr txBox="1"/>
          <p:nvPr/>
        </p:nvSpPr>
        <p:spPr>
          <a:xfrm>
            <a:off x="451361" y="6450791"/>
            <a:ext cx="7683569" cy="261610"/>
          </a:xfrm>
          <a:prstGeom prst="rect">
            <a:avLst/>
          </a:prstGeom>
          <a:noFill/>
        </p:spPr>
        <p:txBody>
          <a:bodyPr wrap="square" rtlCol="0">
            <a:spAutoFit/>
          </a:bodyPr>
          <a:lstStyle/>
          <a:p>
            <a:r>
              <a:rPr lang="ja-JP" altLang="en-US" sz="1100" b="1" dirty="0">
                <a:latin typeface="+mn-ea"/>
                <a:ea typeface="+mn-ea"/>
              </a:rPr>
              <a:t>調べてみよう ： </a:t>
            </a:r>
            <a:r>
              <a:rPr kumimoji="1" lang="en-US" altLang="ja-JP" sz="1100" dirty="0">
                <a:latin typeface="+mn-ea"/>
                <a:ea typeface="+mn-ea"/>
                <a:cs typeface="Arial" panose="020B0604020202020204" pitchFamily="34" charset="0"/>
                <a:hlinkClick r:id="rId5">
                  <a:extLst>
                    <a:ext uri="{A12FA001-AC4F-418D-AE19-62706E023703}">
                      <ahyp:hlinkClr xmlns:ahyp="http://schemas.microsoft.com/office/drawing/2018/hyperlinkcolor" val="tx"/>
                    </a:ext>
                  </a:extLst>
                </a:hlinkClick>
              </a:rPr>
              <a:t>https://www.nichizeiren.or.jp/taxaccount/education/sozei_nichizei/</a:t>
            </a:r>
            <a:r>
              <a:rPr kumimoji="1" lang="en-US" altLang="ja-JP" sz="1100" dirty="0">
                <a:latin typeface="+mn-ea"/>
                <a:ea typeface="+mn-ea"/>
                <a:cs typeface="Arial" panose="020B0604020202020204" pitchFamily="34" charset="0"/>
              </a:rPr>
              <a:t>  </a:t>
            </a:r>
            <a:r>
              <a:rPr kumimoji="1" lang="ja-JP" altLang="en-US" sz="1000" dirty="0">
                <a:latin typeface="+mn-ea"/>
                <a:ea typeface="+mn-ea"/>
                <a:cs typeface="Arial" panose="020B0604020202020204" pitchFamily="34" charset="0"/>
              </a:rPr>
              <a:t>（</a:t>
            </a:r>
            <a:r>
              <a:rPr lang="ja-JP" altLang="en-US" sz="1000" dirty="0">
                <a:latin typeface="+mn-ea"/>
                <a:ea typeface="+mn-ea"/>
                <a:cs typeface="Arial" panose="020B0604020202020204" pitchFamily="34" charset="0"/>
              </a:rPr>
              <a:t>日本税理士会連合会</a:t>
            </a:r>
            <a:r>
              <a:rPr lang="en-US" altLang="ja-JP" sz="1000" dirty="0">
                <a:latin typeface="+mn-ea"/>
                <a:ea typeface="+mn-ea"/>
                <a:cs typeface="Arial" panose="020B0604020202020204" pitchFamily="34" charset="0"/>
              </a:rPr>
              <a:t>HP</a:t>
            </a:r>
            <a:r>
              <a:rPr lang="ja-JP" altLang="en-US" sz="1000" dirty="0">
                <a:latin typeface="+mn-ea"/>
                <a:ea typeface="+mn-ea"/>
                <a:cs typeface="Arial" panose="020B0604020202020204" pitchFamily="34" charset="0"/>
              </a:rPr>
              <a:t>）</a:t>
            </a:r>
            <a:endParaRPr lang="ja-JP" altLang="en-US" sz="1100" dirty="0">
              <a:latin typeface="+mn-ea"/>
              <a:ea typeface="+mn-ea"/>
            </a:endParaRPr>
          </a:p>
        </p:txBody>
      </p:sp>
    </p:spTree>
    <p:extLst>
      <p:ext uri="{BB962C8B-B14F-4D97-AF65-F5344CB8AC3E}">
        <p14:creationId xmlns:p14="http://schemas.microsoft.com/office/powerpoint/2010/main" val="3444297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nodePh="1">
                                  <p:stCondLst>
                                    <p:cond delay="0"/>
                                  </p:stCondLst>
                                  <p:endCondLst>
                                    <p:cond evt="begin" delay="0">
                                      <p:tn val="10"/>
                                    </p:cond>
                                  </p:end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500"/>
                                        <p:tgtEl>
                                          <p:spTgt spid="2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500"/>
                                        <p:tgtEl>
                                          <p:spTgt spid="2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500"/>
                                        <p:tgtEl>
                                          <p:spTgt spid="2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500"/>
                                        <p:tgtEl>
                                          <p:spTgt spid="3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500"/>
                                        <p:tgtEl>
                                          <p:spTgt spid="3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500"/>
                                        <p:tgtEl>
                                          <p:spTgt spid="32"/>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500"/>
                                        <p:tgtEl>
                                          <p:spTgt spid="3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fade">
                                      <p:cBhvr>
                                        <p:cTn id="60" dur="500"/>
                                        <p:tgtEl>
                                          <p:spTgt spid="34"/>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fade">
                                      <p:cBhvr>
                                        <p:cTn id="63" dur="500"/>
                                        <p:tgtEl>
                                          <p:spTgt spid="35"/>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6"/>
                                        </p:tgtEl>
                                        <p:attrNameLst>
                                          <p:attrName>style.visibility</p:attrName>
                                        </p:attrNameLst>
                                      </p:cBhvr>
                                      <p:to>
                                        <p:strVal val="visible"/>
                                      </p:to>
                                    </p:set>
                                    <p:animEffect transition="in" filter="fade">
                                      <p:cBhvr>
                                        <p:cTn id="66" dur="500"/>
                                        <p:tgtEl>
                                          <p:spTgt spid="36"/>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37"/>
                                        </p:tgtEl>
                                        <p:attrNameLst>
                                          <p:attrName>style.visibility</p:attrName>
                                        </p:attrNameLst>
                                      </p:cBhvr>
                                      <p:to>
                                        <p:strVal val="visible"/>
                                      </p:to>
                                    </p:set>
                                    <p:animEffect transition="in" filter="fade">
                                      <p:cBhvr>
                                        <p:cTn id="69" dur="500"/>
                                        <p:tgtEl>
                                          <p:spTgt spid="37"/>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8"/>
                                        </p:tgtEl>
                                        <p:attrNameLst>
                                          <p:attrName>style.visibility</p:attrName>
                                        </p:attrNameLst>
                                      </p:cBhvr>
                                      <p:to>
                                        <p:strVal val="visible"/>
                                      </p:to>
                                    </p:set>
                                    <p:animEffect transition="in" filter="fade">
                                      <p:cBhvr>
                                        <p:cTn id="72" dur="500"/>
                                        <p:tgtEl>
                                          <p:spTgt spid="38"/>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9"/>
                                        </p:tgtEl>
                                        <p:attrNameLst>
                                          <p:attrName>style.visibility</p:attrName>
                                        </p:attrNameLst>
                                      </p:cBhvr>
                                      <p:to>
                                        <p:strVal val="visible"/>
                                      </p:to>
                                    </p:set>
                                    <p:animEffect transition="in" filter="fade">
                                      <p:cBhvr>
                                        <p:cTn id="75" dur="500"/>
                                        <p:tgtEl>
                                          <p:spTgt spid="3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40"/>
                                        </p:tgtEl>
                                        <p:attrNameLst>
                                          <p:attrName>style.visibility</p:attrName>
                                        </p:attrNameLst>
                                      </p:cBhvr>
                                      <p:to>
                                        <p:strVal val="visible"/>
                                      </p:to>
                                    </p:set>
                                    <p:animEffect transition="in" filter="fade">
                                      <p:cBhvr>
                                        <p:cTn id="78" dur="500"/>
                                        <p:tgtEl>
                                          <p:spTgt spid="4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41"/>
                                        </p:tgtEl>
                                        <p:attrNameLst>
                                          <p:attrName>style.visibility</p:attrName>
                                        </p:attrNameLst>
                                      </p:cBhvr>
                                      <p:to>
                                        <p:strVal val="visible"/>
                                      </p:to>
                                    </p:set>
                                    <p:animEffect transition="in" filter="fade">
                                      <p:cBhvr>
                                        <p:cTn id="81" dur="500"/>
                                        <p:tgtEl>
                                          <p:spTgt spid="4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42"/>
                                        </p:tgtEl>
                                        <p:attrNameLst>
                                          <p:attrName>style.visibility</p:attrName>
                                        </p:attrNameLst>
                                      </p:cBhvr>
                                      <p:to>
                                        <p:strVal val="visible"/>
                                      </p:to>
                                    </p:set>
                                    <p:animEffect transition="in" filter="fade">
                                      <p:cBhvr>
                                        <p:cTn id="84" dur="500"/>
                                        <p:tgtEl>
                                          <p:spTgt spid="42"/>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43"/>
                                        </p:tgtEl>
                                        <p:attrNameLst>
                                          <p:attrName>style.visibility</p:attrName>
                                        </p:attrNameLst>
                                      </p:cBhvr>
                                      <p:to>
                                        <p:strVal val="visible"/>
                                      </p:to>
                                    </p:set>
                                    <p:animEffect transition="in" filter="fade">
                                      <p:cBhvr>
                                        <p:cTn id="87" dur="500"/>
                                        <p:tgtEl>
                                          <p:spTgt spid="43"/>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45">
                                            <p:txEl>
                                              <p:pRg st="0" end="0"/>
                                            </p:txEl>
                                          </p:spTgt>
                                        </p:tgtEl>
                                        <p:attrNameLst>
                                          <p:attrName>style.visibility</p:attrName>
                                        </p:attrNameLst>
                                      </p:cBhvr>
                                      <p:to>
                                        <p:strVal val="visible"/>
                                      </p:to>
                                    </p:set>
                                    <p:animEffect transition="in" filter="fade">
                                      <p:cBhvr>
                                        <p:cTn id="92" dur="500"/>
                                        <p:tgtEl>
                                          <p:spTgt spid="45">
                                            <p:txEl>
                                              <p:pRg st="0" end="0"/>
                                            </p:txEl>
                                          </p:spTgt>
                                        </p:tgtEl>
                                      </p:cBhvr>
                                    </p:animEffect>
                                  </p:childTnLst>
                                </p:cTn>
                              </p:par>
                            </p:childTnLst>
                          </p:cTn>
                        </p:par>
                        <p:par>
                          <p:cTn id="93" fill="hold">
                            <p:stCondLst>
                              <p:cond delay="500"/>
                            </p:stCondLst>
                            <p:childTnLst>
                              <p:par>
                                <p:cTn id="94" presetID="22" presetClass="entr" presetSubtype="8" fill="hold" nodeType="afterEffect">
                                  <p:stCondLst>
                                    <p:cond delay="0"/>
                                  </p:stCondLst>
                                  <p:childTnLst>
                                    <p:set>
                                      <p:cBhvr>
                                        <p:cTn id="95" dur="1" fill="hold">
                                          <p:stCondLst>
                                            <p:cond delay="0"/>
                                          </p:stCondLst>
                                        </p:cTn>
                                        <p:tgtEl>
                                          <p:spTgt spid="44">
                                            <p:txEl>
                                              <p:pRg st="0" end="0"/>
                                            </p:txEl>
                                          </p:spTgt>
                                        </p:tgtEl>
                                        <p:attrNameLst>
                                          <p:attrName>style.visibility</p:attrName>
                                        </p:attrNameLst>
                                      </p:cBhvr>
                                      <p:to>
                                        <p:strVal val="visible"/>
                                      </p:to>
                                    </p:set>
                                    <p:animEffect transition="in" filter="wipe(left)">
                                      <p:cBhvr>
                                        <p:cTn id="96" dur="1000"/>
                                        <p:tgtEl>
                                          <p:spTgt spid="44">
                                            <p:txEl>
                                              <p:pRg st="0" end="0"/>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47"/>
                                        </p:tgtEl>
                                        <p:attrNameLst>
                                          <p:attrName>style.visibility</p:attrName>
                                        </p:attrNameLst>
                                      </p:cBhvr>
                                      <p:to>
                                        <p:strVal val="visible"/>
                                      </p:to>
                                    </p:set>
                                    <p:animEffect transition="in" filter="fade">
                                      <p:cBhvr>
                                        <p:cTn id="101" dur="500"/>
                                        <p:tgtEl>
                                          <p:spTgt spid="47"/>
                                        </p:tgtEl>
                                      </p:cBhvr>
                                    </p:animEffect>
                                  </p:childTnLst>
                                </p:cTn>
                              </p:par>
                            </p:childTnLst>
                          </p:cTn>
                        </p:par>
                        <p:par>
                          <p:cTn id="102" fill="hold">
                            <p:stCondLst>
                              <p:cond delay="500"/>
                            </p:stCondLst>
                            <p:childTnLst>
                              <p:par>
                                <p:cTn id="103" presetID="22" presetClass="entr" presetSubtype="8" fill="hold" grpId="0" nodeType="afterEffect">
                                  <p:stCondLst>
                                    <p:cond delay="0"/>
                                  </p:stCondLst>
                                  <p:childTnLst>
                                    <p:set>
                                      <p:cBhvr>
                                        <p:cTn id="104" dur="1" fill="hold">
                                          <p:stCondLst>
                                            <p:cond delay="0"/>
                                          </p:stCondLst>
                                        </p:cTn>
                                        <p:tgtEl>
                                          <p:spTgt spid="46"/>
                                        </p:tgtEl>
                                        <p:attrNameLst>
                                          <p:attrName>style.visibility</p:attrName>
                                        </p:attrNameLst>
                                      </p:cBhvr>
                                      <p:to>
                                        <p:strVal val="visible"/>
                                      </p:to>
                                    </p:set>
                                    <p:animEffect transition="in" filter="wipe(left)">
                                      <p:cBhvr>
                                        <p:cTn id="105" dur="1300"/>
                                        <p:tgtEl>
                                          <p:spTgt spid="46"/>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grpId="0" nodeType="clickEffect">
                                  <p:stCondLst>
                                    <p:cond delay="0"/>
                                  </p:stCondLst>
                                  <p:childTnLst>
                                    <p:set>
                                      <p:cBhvr>
                                        <p:cTn id="109" dur="1" fill="hold">
                                          <p:stCondLst>
                                            <p:cond delay="0"/>
                                          </p:stCondLst>
                                        </p:cTn>
                                        <p:tgtEl>
                                          <p:spTgt spid="49"/>
                                        </p:tgtEl>
                                        <p:attrNameLst>
                                          <p:attrName>style.visibility</p:attrName>
                                        </p:attrNameLst>
                                      </p:cBhvr>
                                      <p:to>
                                        <p:strVal val="visible"/>
                                      </p:to>
                                    </p:set>
                                    <p:animEffect transition="in" filter="fade">
                                      <p:cBhvr>
                                        <p:cTn id="110" dur="500"/>
                                        <p:tgtEl>
                                          <p:spTgt spid="49"/>
                                        </p:tgtEl>
                                      </p:cBhvr>
                                    </p:animEffect>
                                  </p:childTnLst>
                                </p:cTn>
                              </p:par>
                            </p:childTnLst>
                          </p:cTn>
                        </p:par>
                        <p:par>
                          <p:cTn id="111" fill="hold">
                            <p:stCondLst>
                              <p:cond delay="500"/>
                            </p:stCondLst>
                            <p:childTnLst>
                              <p:par>
                                <p:cTn id="112" presetID="22" presetClass="entr" presetSubtype="8" fill="hold" grpId="0" nodeType="afterEffect">
                                  <p:stCondLst>
                                    <p:cond delay="0"/>
                                  </p:stCondLst>
                                  <p:childTnLst>
                                    <p:set>
                                      <p:cBhvr>
                                        <p:cTn id="113" dur="1" fill="hold">
                                          <p:stCondLst>
                                            <p:cond delay="0"/>
                                          </p:stCondLst>
                                        </p:cTn>
                                        <p:tgtEl>
                                          <p:spTgt spid="48"/>
                                        </p:tgtEl>
                                        <p:attrNameLst>
                                          <p:attrName>style.visibility</p:attrName>
                                        </p:attrNameLst>
                                      </p:cBhvr>
                                      <p:to>
                                        <p:strVal val="visible"/>
                                      </p:to>
                                    </p:set>
                                    <p:animEffect transition="in" filter="wipe(left)">
                                      <p:cBhvr>
                                        <p:cTn id="114" dur="1700"/>
                                        <p:tgtEl>
                                          <p:spTgt spid="48"/>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51"/>
                                        </p:tgtEl>
                                        <p:attrNameLst>
                                          <p:attrName>style.visibility</p:attrName>
                                        </p:attrNameLst>
                                      </p:cBhvr>
                                      <p:to>
                                        <p:strVal val="visible"/>
                                      </p:to>
                                    </p:set>
                                    <p:animEffect transition="in" filter="fade">
                                      <p:cBhvr>
                                        <p:cTn id="119" dur="500"/>
                                        <p:tgtEl>
                                          <p:spTgt spid="51"/>
                                        </p:tgtEl>
                                      </p:cBhvr>
                                    </p:animEffect>
                                  </p:childTnLst>
                                </p:cTn>
                              </p:par>
                            </p:childTnLst>
                          </p:cTn>
                        </p:par>
                        <p:par>
                          <p:cTn id="120" fill="hold">
                            <p:stCondLst>
                              <p:cond delay="500"/>
                            </p:stCondLst>
                            <p:childTnLst>
                              <p:par>
                                <p:cTn id="121" presetID="22" presetClass="entr" presetSubtype="8" fill="hold" grpId="0" nodeType="afterEffect">
                                  <p:stCondLst>
                                    <p:cond delay="0"/>
                                  </p:stCondLst>
                                  <p:childTnLst>
                                    <p:set>
                                      <p:cBhvr>
                                        <p:cTn id="122" dur="1" fill="hold">
                                          <p:stCondLst>
                                            <p:cond delay="0"/>
                                          </p:stCondLst>
                                        </p:cTn>
                                        <p:tgtEl>
                                          <p:spTgt spid="50"/>
                                        </p:tgtEl>
                                        <p:attrNameLst>
                                          <p:attrName>style.visibility</p:attrName>
                                        </p:attrNameLst>
                                      </p:cBhvr>
                                      <p:to>
                                        <p:strVal val="visible"/>
                                      </p:to>
                                    </p:set>
                                    <p:animEffect transition="in" filter="wipe(left)">
                                      <p:cBhvr>
                                        <p:cTn id="123" dur="1750"/>
                                        <p:tgtEl>
                                          <p:spTgt spid="50"/>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grpId="0" nodeType="clickEffect">
                                  <p:stCondLst>
                                    <p:cond delay="0"/>
                                  </p:stCondLst>
                                  <p:childTnLst>
                                    <p:set>
                                      <p:cBhvr>
                                        <p:cTn id="127" dur="1" fill="hold">
                                          <p:stCondLst>
                                            <p:cond delay="0"/>
                                          </p:stCondLst>
                                        </p:cTn>
                                        <p:tgtEl>
                                          <p:spTgt spid="53"/>
                                        </p:tgtEl>
                                        <p:attrNameLst>
                                          <p:attrName>style.visibility</p:attrName>
                                        </p:attrNameLst>
                                      </p:cBhvr>
                                      <p:to>
                                        <p:strVal val="visible"/>
                                      </p:to>
                                    </p:set>
                                    <p:animEffect transition="in" filter="fade">
                                      <p:cBhvr>
                                        <p:cTn id="128" dur="500"/>
                                        <p:tgtEl>
                                          <p:spTgt spid="53"/>
                                        </p:tgtEl>
                                      </p:cBhvr>
                                    </p:animEffect>
                                  </p:childTnLst>
                                </p:cTn>
                              </p:par>
                            </p:childTnLst>
                          </p:cTn>
                        </p:par>
                        <p:par>
                          <p:cTn id="129" fill="hold">
                            <p:stCondLst>
                              <p:cond delay="500"/>
                            </p:stCondLst>
                            <p:childTnLst>
                              <p:par>
                                <p:cTn id="130" presetID="22" presetClass="entr" presetSubtype="8" fill="hold" grpId="0" nodeType="afterEffect">
                                  <p:stCondLst>
                                    <p:cond delay="0"/>
                                  </p:stCondLst>
                                  <p:childTnLst>
                                    <p:set>
                                      <p:cBhvr>
                                        <p:cTn id="131" dur="1" fill="hold">
                                          <p:stCondLst>
                                            <p:cond delay="0"/>
                                          </p:stCondLst>
                                        </p:cTn>
                                        <p:tgtEl>
                                          <p:spTgt spid="52"/>
                                        </p:tgtEl>
                                        <p:attrNameLst>
                                          <p:attrName>style.visibility</p:attrName>
                                        </p:attrNameLst>
                                      </p:cBhvr>
                                      <p:to>
                                        <p:strVal val="visible"/>
                                      </p:to>
                                    </p:set>
                                    <p:animEffect transition="in" filter="wipe(left)">
                                      <p:cBhvr>
                                        <p:cTn id="132" dur="17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p:bldP spid="42" grpId="0"/>
      <p:bldP spid="43" grpId="0"/>
      <p:bldP spid="46" grpId="0"/>
      <p:bldP spid="47" grpId="0"/>
      <p:bldP spid="48" grpId="0"/>
      <p:bldP spid="49" grpId="0"/>
      <p:bldP spid="50" grpId="0"/>
      <p:bldP spid="51" grpId="0"/>
      <p:bldP spid="52" grpId="0"/>
      <p:bldP spid="53"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8864600" y="6477000"/>
            <a:ext cx="28084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8</a:t>
            </a:r>
          </a:p>
        </p:txBody>
      </p:sp>
      <p:pic>
        <p:nvPicPr>
          <p:cNvPr id="9219"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11"/>
          <p:cNvSpPr>
            <a:spLocks noGrp="1" noChangeArrowheads="1"/>
          </p:cNvSpPr>
          <p:nvPr>
            <p:ph type="title" idx="4294967295"/>
          </p:nvPr>
        </p:nvSpPr>
        <p:spPr>
          <a:xfrm>
            <a:off x="76200" y="152400"/>
            <a:ext cx="7772400" cy="457200"/>
          </a:xfrm>
        </p:spPr>
        <p:txBody>
          <a:bodyPr/>
          <a:lstStyle/>
          <a:p>
            <a:pPr algn="l" eaLnBrk="1" hangingPunct="1"/>
            <a:r>
              <a:rPr lang="en-US" altLang="ja-JP" sz="2400" dirty="0">
                <a:solidFill>
                  <a:schemeClr val="accent1"/>
                </a:solidFill>
                <a:latin typeface="HG創英角ｺﾞｼｯｸUB" panose="020B0909000000000000" pitchFamily="49" charset="-128"/>
                <a:ea typeface="HG創英角ｺﾞｼｯｸUB" panose="020B0909000000000000" pitchFamily="49" charset="-128"/>
              </a:rPr>
              <a:t>2.</a:t>
            </a:r>
            <a:r>
              <a:rPr lang="ja-JP" altLang="en-US" sz="2400" dirty="0">
                <a:solidFill>
                  <a:schemeClr val="accent1"/>
                </a:solidFill>
                <a:latin typeface="HG創英角ｺﾞｼｯｸUB" panose="020B0909000000000000" pitchFamily="49" charset="-128"/>
                <a:ea typeface="HG創英角ｺﾞｼｯｸUB" panose="020B0909000000000000" pitchFamily="49" charset="-128"/>
              </a:rPr>
              <a:t>なぜ、税を納めなければならないのだろう？②</a:t>
            </a:r>
            <a:r>
              <a:rPr lang="en-US" altLang="ja-JP" sz="2400" dirty="0">
                <a:solidFill>
                  <a:schemeClr val="accent1"/>
                </a:solidFill>
                <a:latin typeface="HG創英角ｺﾞｼｯｸUB" panose="020B0909000000000000" pitchFamily="49" charset="-128"/>
                <a:ea typeface="HG創英角ｺﾞｼｯｸUB" panose="020B0909000000000000" pitchFamily="49" charset="-128"/>
              </a:rPr>
              <a:t>-1</a:t>
            </a:r>
            <a:endParaRPr lang="en-US" altLang="ja-JP" sz="4800" dirty="0">
              <a:latin typeface="HG創英角ｺﾞｼｯｸUB" panose="020B0909000000000000" pitchFamily="49" charset="-128"/>
              <a:ea typeface="HG創英角ｺﾞｼｯｸUB" panose="020B0909000000000000" pitchFamily="49" charset="-128"/>
            </a:endParaRPr>
          </a:p>
        </p:txBody>
      </p:sp>
      <p:sp>
        <p:nvSpPr>
          <p:cNvPr id="9221" name="Line 12">
            <a:hlinkClick r:id="" action="ppaction://hlinkshowjump?jump=previousslide"/>
          </p:cNvPr>
          <p:cNvSpPr>
            <a:spLocks noChangeShapeType="1"/>
          </p:cNvSpPr>
          <p:nvPr/>
        </p:nvSpPr>
        <p:spPr bwMode="auto">
          <a:xfrm>
            <a:off x="8458200" y="228600"/>
            <a:ext cx="228600" cy="0"/>
          </a:xfrm>
          <a:prstGeom prst="line">
            <a:avLst/>
          </a:prstGeom>
          <a:noFill/>
          <a:ln w="50800">
            <a:solidFill>
              <a:srgbClr val="FFFFFF"/>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9222" name="Line 13">
            <a:hlinkClick r:id="" action="ppaction://hlinkshowjump?jump=nextslide"/>
          </p:cNvPr>
          <p:cNvSpPr>
            <a:spLocks noChangeShapeType="1"/>
          </p:cNvSpPr>
          <p:nvPr/>
        </p:nvSpPr>
        <p:spPr bwMode="auto">
          <a:xfrm>
            <a:off x="8763000" y="228600"/>
            <a:ext cx="228600" cy="0"/>
          </a:xfrm>
          <a:prstGeom prst="line">
            <a:avLst/>
          </a:prstGeom>
          <a:noFill/>
          <a:ln w="50800">
            <a:solidFill>
              <a:srgbClr val="FFFFFF"/>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9223"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125" y="2781300"/>
            <a:ext cx="888841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8"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963" y="1425575"/>
            <a:ext cx="899795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9" name="Rectangle 19"/>
          <p:cNvSpPr>
            <a:spLocks noChangeArrowheads="1"/>
          </p:cNvSpPr>
          <p:nvPr/>
        </p:nvSpPr>
        <p:spPr bwMode="white">
          <a:xfrm>
            <a:off x="385763" y="1657350"/>
            <a:ext cx="45720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800" dirty="0">
                <a:solidFill>
                  <a:schemeClr val="accent1"/>
                </a:solidFill>
                <a:ea typeface="HGPｺﾞｼｯｸE" panose="020B0900000000000000" pitchFamily="50" charset="-128"/>
              </a:rPr>
              <a:t>〜</a:t>
            </a:r>
            <a:r>
              <a:rPr lang="ja-JP" altLang="en-US" sz="1800" dirty="0">
                <a:solidFill>
                  <a:schemeClr val="accent1"/>
                </a:solidFill>
                <a:ea typeface="HGPｺﾞｼｯｸE" panose="020B0900000000000000" pitchFamily="50" charset="-128"/>
              </a:rPr>
              <a:t>税にまつわるエピソード</a:t>
            </a:r>
            <a:r>
              <a:rPr lang="en-US" altLang="ja-JP" sz="1800" dirty="0">
                <a:solidFill>
                  <a:schemeClr val="accent1"/>
                </a:solidFill>
                <a:ea typeface="HGPｺﾞｼｯｸE" panose="020B0900000000000000" pitchFamily="50" charset="-128"/>
              </a:rPr>
              <a:t>〜</a:t>
            </a:r>
          </a:p>
          <a:p>
            <a:pPr eaLnBrk="1" hangingPunct="1">
              <a:spcBef>
                <a:spcPct val="0"/>
              </a:spcBef>
              <a:buFontTx/>
              <a:buNone/>
            </a:pPr>
            <a:endParaRPr lang="ja-JP" altLang="en-US" sz="500" dirty="0">
              <a:solidFill>
                <a:schemeClr val="accent1"/>
              </a:solidFill>
              <a:ea typeface="HGPｺﾞｼｯｸE" panose="020B0900000000000000" pitchFamily="50" charset="-128"/>
            </a:endParaRPr>
          </a:p>
          <a:p>
            <a:pPr eaLnBrk="1" hangingPunct="1">
              <a:spcBef>
                <a:spcPct val="0"/>
              </a:spcBef>
              <a:buFontTx/>
              <a:buNone/>
            </a:pPr>
            <a:r>
              <a:rPr lang="ja-JP" altLang="en-US" sz="1800" dirty="0">
                <a:solidFill>
                  <a:schemeClr val="accent1"/>
                </a:solidFill>
                <a:ea typeface="HGPｺﾞｼｯｸE" panose="020B0900000000000000" pitchFamily="50" charset="-128"/>
              </a:rPr>
              <a:t>２つのエピソードを参考に考えてみよう！</a:t>
            </a:r>
          </a:p>
        </p:txBody>
      </p:sp>
      <p:pic>
        <p:nvPicPr>
          <p:cNvPr id="9230" name="Picture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35888" y="1758950"/>
            <a:ext cx="1192213"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4"/>
          <p:cNvGrpSpPr>
            <a:grpSpLocks/>
          </p:cNvGrpSpPr>
          <p:nvPr/>
        </p:nvGrpSpPr>
        <p:grpSpPr bwMode="auto">
          <a:xfrm>
            <a:off x="5726113" y="1122363"/>
            <a:ext cx="2857500" cy="895350"/>
            <a:chOff x="3644" y="1518"/>
            <a:chExt cx="1800" cy="564"/>
          </a:xfrm>
        </p:grpSpPr>
        <p:pic>
          <p:nvPicPr>
            <p:cNvPr id="9226" name="Picture 2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44" y="1518"/>
              <a:ext cx="1800" cy="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7" name="Rectangle 23"/>
            <p:cNvSpPr>
              <a:spLocks noChangeArrowheads="1"/>
            </p:cNvSpPr>
            <p:nvPr/>
          </p:nvSpPr>
          <p:spPr bwMode="auto">
            <a:xfrm>
              <a:off x="3676" y="1555"/>
              <a:ext cx="1766"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700" b="1">
                  <a:ea typeface="HGPｺﾞｼｯｸE" panose="020B0900000000000000" pitchFamily="50" charset="-128"/>
                </a:rPr>
                <a:t>税ってなんだろう？</a:t>
              </a:r>
            </a:p>
            <a:p>
              <a:pPr eaLnBrk="1" hangingPunct="1">
                <a:spcBef>
                  <a:spcPct val="0"/>
                </a:spcBef>
                <a:buFontTx/>
                <a:buNone/>
              </a:pPr>
              <a:r>
                <a:rPr lang="ja-JP" altLang="en-US" sz="1700" b="1">
                  <a:ea typeface="HGPｺﾞｼｯｸE" panose="020B0900000000000000" pitchFamily="50" charset="-128"/>
                </a:rPr>
                <a:t>なぜ，税が必要なのだろう？</a:t>
              </a:r>
            </a:p>
          </p:txBody>
        </p:sp>
      </p:grpSp>
      <p:sp>
        <p:nvSpPr>
          <p:cNvPr id="14" name="テキスト ボックス 13">
            <a:extLst>
              <a:ext uri="{FF2B5EF4-FFF2-40B4-BE49-F238E27FC236}">
                <a16:creationId xmlns:a16="http://schemas.microsoft.com/office/drawing/2014/main" id="{562BEAEB-7C48-4BAE-AEA0-D26BF205635A}"/>
              </a:ext>
            </a:extLst>
          </p:cNvPr>
          <p:cNvSpPr txBox="1"/>
          <p:nvPr/>
        </p:nvSpPr>
        <p:spPr>
          <a:xfrm>
            <a:off x="7933398" y="258240"/>
            <a:ext cx="1499960" cy="461665"/>
          </a:xfrm>
          <a:prstGeom prst="rect">
            <a:avLst/>
          </a:prstGeom>
          <a:noFill/>
        </p:spPr>
        <p:txBody>
          <a:bodyPr wrap="square" rtlCol="0">
            <a:spAutoFit/>
          </a:bodyPr>
          <a:lstStyle/>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東  京  書  籍　</a:t>
            </a:r>
            <a:r>
              <a:rPr lang="en-US" altLang="ja-JP" sz="600" dirty="0">
                <a:solidFill>
                  <a:schemeClr val="bg1"/>
                </a:solidFill>
                <a:latin typeface="HGPｺﾞｼｯｸE" panose="020B0900000000000000" pitchFamily="50" charset="-128"/>
                <a:ea typeface="HGPｺﾞｼｯｸE" panose="020B0900000000000000" pitchFamily="50" charset="-128"/>
              </a:rPr>
              <a:t>P63</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94</a:t>
            </a:r>
          </a:p>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教  育  出  版　</a:t>
            </a:r>
            <a:r>
              <a:rPr lang="en-US" altLang="ja-JP" sz="600" dirty="0">
                <a:solidFill>
                  <a:schemeClr val="bg1"/>
                </a:solidFill>
                <a:latin typeface="HGPｺﾞｼｯｸE" panose="020B0900000000000000" pitchFamily="50" charset="-128"/>
                <a:ea typeface="HGPｺﾞｼｯｸE" panose="020B0900000000000000" pitchFamily="50" charset="-128"/>
              </a:rPr>
              <a:t>P67</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100</a:t>
            </a:r>
          </a:p>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帝  国  書  院　</a:t>
            </a:r>
            <a:r>
              <a:rPr lang="en-US" altLang="ja-JP" sz="600" dirty="0">
                <a:solidFill>
                  <a:schemeClr val="bg1"/>
                </a:solidFill>
                <a:latin typeface="HGPｺﾞｼｯｸE" panose="020B0900000000000000" pitchFamily="50" charset="-128"/>
                <a:ea typeface="HGPｺﾞｼｯｸE" panose="020B0900000000000000" pitchFamily="50" charset="-128"/>
              </a:rPr>
              <a:t>P63</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86</a:t>
            </a:r>
          </a:p>
          <a:p>
            <a:pPr marL="285750" indent="-180000">
              <a:buSzPct val="120000"/>
              <a:buFont typeface="Arial" panose="020B0604020202020204" pitchFamily="34" charset="0"/>
              <a:buChar char="•"/>
            </a:pPr>
            <a:r>
              <a:rPr lang="ja-JP" altLang="en-US" sz="600" dirty="0">
                <a:solidFill>
                  <a:schemeClr val="bg1"/>
                </a:solidFill>
                <a:latin typeface="HGPｺﾞｼｯｸE" panose="020B0900000000000000" pitchFamily="50" charset="-128"/>
                <a:ea typeface="HGPｺﾞｼｯｸE" panose="020B0900000000000000" pitchFamily="50" charset="-128"/>
              </a:rPr>
              <a:t>日本文教出版　</a:t>
            </a:r>
            <a:r>
              <a:rPr lang="en-US" altLang="ja-JP" sz="600" dirty="0">
                <a:solidFill>
                  <a:schemeClr val="bg1"/>
                </a:solidFill>
                <a:latin typeface="HGPｺﾞｼｯｸE" panose="020B0900000000000000" pitchFamily="50" charset="-128"/>
                <a:ea typeface="HGPｺﾞｼｯｸE" panose="020B0900000000000000" pitchFamily="50" charset="-128"/>
              </a:rPr>
              <a:t>P71</a:t>
            </a:r>
            <a:r>
              <a:rPr lang="ja-JP" altLang="en-US" sz="600" dirty="0">
                <a:solidFill>
                  <a:schemeClr val="bg1"/>
                </a:solidFill>
                <a:latin typeface="HGPｺﾞｼｯｸE" panose="020B0900000000000000" pitchFamily="50" charset="-128"/>
                <a:ea typeface="HGPｺﾞｼｯｸE" panose="020B0900000000000000" pitchFamily="50" charset="-128"/>
              </a:rPr>
              <a:t>、</a:t>
            </a:r>
            <a:r>
              <a:rPr lang="en-US" altLang="ja-JP" sz="600" dirty="0">
                <a:solidFill>
                  <a:schemeClr val="bg1"/>
                </a:solidFill>
                <a:latin typeface="HGPｺﾞｼｯｸE" panose="020B0900000000000000" pitchFamily="50" charset="-128"/>
                <a:ea typeface="HGPｺﾞｼｯｸE" panose="020B0900000000000000" pitchFamily="50" charset="-128"/>
              </a:rPr>
              <a:t>96</a:t>
            </a:r>
          </a:p>
        </p:txBody>
      </p:sp>
    </p:spTree>
    <p:custDataLst>
      <p:tags r:id="rId1"/>
    </p:custDataLst>
    <p:extLst>
      <p:ext uri="{BB962C8B-B14F-4D97-AF65-F5344CB8AC3E}">
        <p14:creationId xmlns:p14="http://schemas.microsoft.com/office/powerpoint/2010/main" val="2554994357"/>
      </p:ext>
    </p:extLst>
  </p:cSld>
  <p:clrMapOvr>
    <a:masterClrMapping/>
  </p:clrMapOvr>
  <p:transition advTm="1713"/>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
</p:tagLst>
</file>

<file path=ppt/tags/tag10.xml><?xml version="1.0" encoding="utf-8"?>
<p:tagLst xmlns:a="http://schemas.openxmlformats.org/drawingml/2006/main" xmlns:r="http://schemas.openxmlformats.org/officeDocument/2006/relationships" xmlns:p="http://schemas.openxmlformats.org/presentationml/2006/main">
  <p:tag name="TIMING" val="|0.9|0.8|0.7"/>
</p:tagLst>
</file>

<file path=ppt/tags/tag11.xml><?xml version="1.0" encoding="utf-8"?>
<p:tagLst xmlns:a="http://schemas.openxmlformats.org/drawingml/2006/main" xmlns:r="http://schemas.openxmlformats.org/officeDocument/2006/relationships" xmlns:p="http://schemas.openxmlformats.org/presentationml/2006/main">
  <p:tag name="TIMING" val="|1.3"/>
</p:tagLst>
</file>

<file path=ppt/tags/tag12.xml><?xml version="1.0" encoding="utf-8"?>
<p:tagLst xmlns:a="http://schemas.openxmlformats.org/drawingml/2006/main" xmlns:r="http://schemas.openxmlformats.org/officeDocument/2006/relationships" xmlns:p="http://schemas.openxmlformats.org/presentationml/2006/main">
  <p:tag name="TIMING" val="|1.7|1.1"/>
</p:tagLst>
</file>

<file path=ppt/tags/tag13.xml><?xml version="1.0" encoding="utf-8"?>
<p:tagLst xmlns:a="http://schemas.openxmlformats.org/drawingml/2006/main" xmlns:r="http://schemas.openxmlformats.org/officeDocument/2006/relationships" xmlns:p="http://schemas.openxmlformats.org/presentationml/2006/main">
  <p:tag name="TIMING" val="|4.3"/>
</p:tagLst>
</file>

<file path=ppt/tags/tag14.xml><?xml version="1.0" encoding="utf-8"?>
<p:tagLst xmlns:a="http://schemas.openxmlformats.org/drawingml/2006/main" xmlns:r="http://schemas.openxmlformats.org/officeDocument/2006/relationships" xmlns:p="http://schemas.openxmlformats.org/presentationml/2006/main">
  <p:tag name="TIMING" val="|1.1"/>
</p:tagLst>
</file>

<file path=ppt/tags/tag15.xml><?xml version="1.0" encoding="utf-8"?>
<p:tagLst xmlns:a="http://schemas.openxmlformats.org/drawingml/2006/main" xmlns:r="http://schemas.openxmlformats.org/officeDocument/2006/relationships" xmlns:p="http://schemas.openxmlformats.org/presentationml/2006/main">
  <p:tag name="TIMING" val="|2"/>
</p:tagLst>
</file>

<file path=ppt/tags/tag2.xml><?xml version="1.0" encoding="utf-8"?>
<p:tagLst xmlns:a="http://schemas.openxmlformats.org/drawingml/2006/main" xmlns:r="http://schemas.openxmlformats.org/officeDocument/2006/relationships" xmlns:p="http://schemas.openxmlformats.org/presentationml/2006/main">
  <p:tag name="TIMING" val="|1.4|0.8|0.7|0.6|0.6|0.6"/>
</p:tagLst>
</file>

<file path=ppt/tags/tag3.xml><?xml version="1.0" encoding="utf-8"?>
<p:tagLst xmlns:a="http://schemas.openxmlformats.org/drawingml/2006/main" xmlns:r="http://schemas.openxmlformats.org/officeDocument/2006/relationships" xmlns:p="http://schemas.openxmlformats.org/presentationml/2006/main">
  <p:tag name="TIMING" val="|0.9|4.6"/>
</p:tagLst>
</file>

<file path=ppt/tags/tag4.xml><?xml version="1.0" encoding="utf-8"?>
<p:tagLst xmlns:a="http://schemas.openxmlformats.org/drawingml/2006/main" xmlns:r="http://schemas.openxmlformats.org/officeDocument/2006/relationships" xmlns:p="http://schemas.openxmlformats.org/presentationml/2006/main">
  <p:tag name="TIMING" val="|0.7|0.9|0.8|0.7"/>
</p:tagLst>
</file>

<file path=ppt/tags/tag5.xml><?xml version="1.0" encoding="utf-8"?>
<p:tagLst xmlns:a="http://schemas.openxmlformats.org/drawingml/2006/main" xmlns:r="http://schemas.openxmlformats.org/officeDocument/2006/relationships" xmlns:p="http://schemas.openxmlformats.org/presentationml/2006/main">
  <p:tag name="TIMING" val="|0.7|0.9|0.8|0.7"/>
</p:tagLst>
</file>

<file path=ppt/tags/tag6.xml><?xml version="1.0" encoding="utf-8"?>
<p:tagLst xmlns:a="http://schemas.openxmlformats.org/drawingml/2006/main" xmlns:r="http://schemas.openxmlformats.org/officeDocument/2006/relationships" xmlns:p="http://schemas.openxmlformats.org/presentationml/2006/main">
  <p:tag name="TIMING" val="|0.8"/>
</p:tagLst>
</file>

<file path=ppt/tags/tag7.xml><?xml version="1.0" encoding="utf-8"?>
<p:tagLst xmlns:a="http://schemas.openxmlformats.org/drawingml/2006/main" xmlns:r="http://schemas.openxmlformats.org/officeDocument/2006/relationships" xmlns:p="http://schemas.openxmlformats.org/presentationml/2006/main">
  <p:tag name="TIMING" val="|0.6|0.8|0.7"/>
</p:tagLst>
</file>

<file path=ppt/tags/tag8.xml><?xml version="1.0" encoding="utf-8"?>
<p:tagLst xmlns:a="http://schemas.openxmlformats.org/drawingml/2006/main" xmlns:r="http://schemas.openxmlformats.org/officeDocument/2006/relationships" xmlns:p="http://schemas.openxmlformats.org/presentationml/2006/main">
  <p:tag name="TIMING" val="|0.7|0.8|1.4|0.7"/>
</p:tagLst>
</file>

<file path=ppt/tags/tag9.xml><?xml version="1.0" encoding="utf-8"?>
<p:tagLst xmlns:a="http://schemas.openxmlformats.org/drawingml/2006/main" xmlns:r="http://schemas.openxmlformats.org/officeDocument/2006/relationships" xmlns:p="http://schemas.openxmlformats.org/presentationml/2006/main">
  <p:tag name="TIMING" val="|0.8|0.8|0.8|0.8"/>
</p:tagLst>
</file>

<file path=ppt/theme/theme1.xml><?xml version="1.0" encoding="utf-8"?>
<a:theme xmlns:a="http://schemas.openxmlformats.org/drawingml/2006/main" name="新しいプレゼンテーション">
  <a:themeElements>
    <a:clrScheme name="">
      <a:dk1>
        <a:srgbClr val="000000"/>
      </a:dk1>
      <a:lt1>
        <a:srgbClr val="FFFFFF"/>
      </a:lt1>
      <a:dk2>
        <a:srgbClr val="000000"/>
      </a:dk2>
      <a:lt2>
        <a:srgbClr val="777777"/>
      </a:lt2>
      <a:accent1>
        <a:srgbClr val="FFFFFF"/>
      </a:accent1>
      <a:accent2>
        <a:srgbClr val="33CCCC"/>
      </a:accent2>
      <a:accent3>
        <a:srgbClr val="FFFFFF"/>
      </a:accent3>
      <a:accent4>
        <a:srgbClr val="000000"/>
      </a:accent4>
      <a:accent5>
        <a:srgbClr val="FFFFFF"/>
      </a:accent5>
      <a:accent6>
        <a:srgbClr val="2DB9B9"/>
      </a:accent6>
      <a:hlink>
        <a:srgbClr val="FF5050"/>
      </a:hlink>
      <a:folHlink>
        <a:srgbClr val="FF9900"/>
      </a:folHlink>
    </a:clrScheme>
    <a:fontScheme name="新しいプレゼンテーション">
      <a:majorFont>
        <a:latin typeface="Times"/>
        <a:ea typeface="Osaka"/>
        <a:cs typeface=""/>
      </a:majorFont>
      <a:minorFont>
        <a:latin typeface="Times"/>
        <a:ea typeface="Osak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6350" cap="flat" cmpd="sng" algn="ctr">
          <a:solidFill>
            <a:srgbClr val="FF66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400" b="0" i="0" u="none" strike="noStrike" cap="none" normalizeH="0" baseline="0" smtClean="0">
            <a:ln>
              <a:noFill/>
            </a:ln>
            <a:solidFill>
              <a:schemeClr val="tx1"/>
            </a:solidFill>
            <a:effectLst/>
            <a:latin typeface="Times" charset="0"/>
            <a:ea typeface="Osaka" charset="-128"/>
          </a:defRPr>
        </a:defPPr>
      </a:lstStyle>
    </a:spDef>
    <a:lnDef>
      <a:spPr bwMode="auto">
        <a:xfrm>
          <a:off x="0" y="0"/>
          <a:ext cx="1" cy="1"/>
        </a:xfrm>
        <a:custGeom>
          <a:avLst/>
          <a:gdLst/>
          <a:ahLst/>
          <a:cxnLst/>
          <a:rect l="0" t="0" r="0" b="0"/>
          <a:pathLst/>
        </a:custGeom>
        <a:noFill/>
        <a:ln w="6350" cap="flat" cmpd="sng" algn="ctr">
          <a:solidFill>
            <a:srgbClr val="FF66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400" b="0" i="0" u="none" strike="noStrike" cap="none" normalizeH="0" baseline="0" smtClean="0">
            <a:ln>
              <a:noFill/>
            </a:ln>
            <a:solidFill>
              <a:schemeClr val="tx1"/>
            </a:solidFill>
            <a:effectLst/>
            <a:latin typeface="Times" charset="0"/>
            <a:ea typeface="Osaka" charset="-128"/>
          </a:defRPr>
        </a:defPPr>
      </a:lstStyle>
    </a:lnDef>
  </a:objectDefaults>
  <a:extraClrSchemeLst>
    <a:extraClrScheme>
      <a:clrScheme name="新しいプレゼンテーショ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新しいプレゼンテーショ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新しいプレゼンテーショ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新しいプレゼンテーショ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新しいプレゼンテーショ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新しいプレゼンテーショ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新しいプレゼンテーション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新しいプレゼンテーショ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新しいプレゼンテーショ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新しいプレゼンテーショ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新しいプレゼンテーショ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新しいプレゼンテーショ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新しいプレゼンテーション">
  <a:themeElements>
    <a:clrScheme name="">
      <a:dk1>
        <a:srgbClr val="000000"/>
      </a:dk1>
      <a:lt1>
        <a:srgbClr val="FFFFFF"/>
      </a:lt1>
      <a:dk2>
        <a:srgbClr val="000000"/>
      </a:dk2>
      <a:lt2>
        <a:srgbClr val="777777"/>
      </a:lt2>
      <a:accent1>
        <a:srgbClr val="FFFFFF"/>
      </a:accent1>
      <a:accent2>
        <a:srgbClr val="33CCCC"/>
      </a:accent2>
      <a:accent3>
        <a:srgbClr val="FFFFFF"/>
      </a:accent3>
      <a:accent4>
        <a:srgbClr val="000000"/>
      </a:accent4>
      <a:accent5>
        <a:srgbClr val="FFFFFF"/>
      </a:accent5>
      <a:accent6>
        <a:srgbClr val="2DB9B9"/>
      </a:accent6>
      <a:hlink>
        <a:srgbClr val="FF5050"/>
      </a:hlink>
      <a:folHlink>
        <a:srgbClr val="FF9900"/>
      </a:folHlink>
    </a:clrScheme>
    <a:fontScheme name="新しいプレゼンテーション">
      <a:majorFont>
        <a:latin typeface="Times"/>
        <a:ea typeface="Osaka"/>
        <a:cs typeface=""/>
      </a:majorFont>
      <a:minorFont>
        <a:latin typeface="Times"/>
        <a:ea typeface="Osak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6350" cap="flat" cmpd="sng" algn="ctr">
          <a:solidFill>
            <a:srgbClr val="FF66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400" b="0" i="0" u="none" strike="noStrike" cap="none" normalizeH="0" baseline="0" smtClean="0">
            <a:ln>
              <a:noFill/>
            </a:ln>
            <a:solidFill>
              <a:schemeClr val="tx1"/>
            </a:solidFill>
            <a:effectLst/>
            <a:latin typeface="Times" charset="0"/>
            <a:ea typeface="Osaka" charset="-128"/>
          </a:defRPr>
        </a:defPPr>
      </a:lstStyle>
    </a:spDef>
    <a:lnDef>
      <a:spPr bwMode="auto">
        <a:xfrm>
          <a:off x="0" y="0"/>
          <a:ext cx="1" cy="1"/>
        </a:xfrm>
        <a:custGeom>
          <a:avLst/>
          <a:gdLst/>
          <a:ahLst/>
          <a:cxnLst/>
          <a:rect l="0" t="0" r="0" b="0"/>
          <a:pathLst/>
        </a:custGeom>
        <a:noFill/>
        <a:ln w="6350" cap="flat" cmpd="sng" algn="ctr">
          <a:solidFill>
            <a:srgbClr val="FF66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400" b="0" i="0" u="none" strike="noStrike" cap="none" normalizeH="0" baseline="0" smtClean="0">
            <a:ln>
              <a:noFill/>
            </a:ln>
            <a:solidFill>
              <a:schemeClr val="tx1"/>
            </a:solidFill>
            <a:effectLst/>
            <a:latin typeface="Times" charset="0"/>
            <a:ea typeface="Osaka" charset="-128"/>
          </a:defRPr>
        </a:defPPr>
      </a:lstStyle>
    </a:lnDef>
  </a:objectDefaults>
  <a:extraClrSchemeLst>
    <a:extraClrScheme>
      <a:clrScheme name="新しいプレゼンテーショ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新しいプレゼンテーショ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新しいプレゼンテーショ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新しいプレゼンテーショ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新しいプレゼンテーショ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新しいプレゼンテーショ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新しいプレゼンテーション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新しいプレゼンテーショ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新しいプレゼンテーショ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新しいプレゼンテーショ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新しいプレゼンテーショ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新しいプレゼンテーショ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新しいプレゼンテーション">
  <a:themeElements>
    <a:clrScheme name="">
      <a:dk1>
        <a:srgbClr val="000000"/>
      </a:dk1>
      <a:lt1>
        <a:srgbClr val="FFFFFF"/>
      </a:lt1>
      <a:dk2>
        <a:srgbClr val="000000"/>
      </a:dk2>
      <a:lt2>
        <a:srgbClr val="777777"/>
      </a:lt2>
      <a:accent1>
        <a:srgbClr val="FFFFFF"/>
      </a:accent1>
      <a:accent2>
        <a:srgbClr val="33CCCC"/>
      </a:accent2>
      <a:accent3>
        <a:srgbClr val="FFFFFF"/>
      </a:accent3>
      <a:accent4>
        <a:srgbClr val="000000"/>
      </a:accent4>
      <a:accent5>
        <a:srgbClr val="FFFFFF"/>
      </a:accent5>
      <a:accent6>
        <a:srgbClr val="2DB9B9"/>
      </a:accent6>
      <a:hlink>
        <a:srgbClr val="FF5050"/>
      </a:hlink>
      <a:folHlink>
        <a:srgbClr val="FF9900"/>
      </a:folHlink>
    </a:clrScheme>
    <a:fontScheme name="新しいプレゼンテーション">
      <a:majorFont>
        <a:latin typeface="Times"/>
        <a:ea typeface="Osaka"/>
        <a:cs typeface=""/>
      </a:majorFont>
      <a:minorFont>
        <a:latin typeface="Times"/>
        <a:ea typeface="Osak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6350" cap="flat" cmpd="sng" algn="ctr">
          <a:solidFill>
            <a:srgbClr val="FF66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400" b="0" i="0" u="none" strike="noStrike" cap="none" normalizeH="0" baseline="0" smtClean="0">
            <a:ln>
              <a:noFill/>
            </a:ln>
            <a:solidFill>
              <a:schemeClr val="tx1"/>
            </a:solidFill>
            <a:effectLst/>
            <a:latin typeface="Times" charset="0"/>
            <a:ea typeface="Osaka" charset="-128"/>
          </a:defRPr>
        </a:defPPr>
      </a:lstStyle>
    </a:spDef>
    <a:lnDef>
      <a:spPr bwMode="auto">
        <a:xfrm>
          <a:off x="0" y="0"/>
          <a:ext cx="1" cy="1"/>
        </a:xfrm>
        <a:custGeom>
          <a:avLst/>
          <a:gdLst/>
          <a:ahLst/>
          <a:cxnLst/>
          <a:rect l="0" t="0" r="0" b="0"/>
          <a:pathLst/>
        </a:custGeom>
        <a:noFill/>
        <a:ln w="6350" cap="flat" cmpd="sng" algn="ctr">
          <a:solidFill>
            <a:srgbClr val="FF66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400" b="0" i="0" u="none" strike="noStrike" cap="none" normalizeH="0" baseline="0" smtClean="0">
            <a:ln>
              <a:noFill/>
            </a:ln>
            <a:solidFill>
              <a:schemeClr val="tx1"/>
            </a:solidFill>
            <a:effectLst/>
            <a:latin typeface="Times" charset="0"/>
            <a:ea typeface="Osaka" charset="-128"/>
          </a:defRPr>
        </a:defPPr>
      </a:lstStyle>
    </a:lnDef>
  </a:objectDefaults>
  <a:extraClrSchemeLst>
    <a:extraClrScheme>
      <a:clrScheme name="新しいプレゼンテーショ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新しいプレゼンテーショ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新しいプレゼンテーショ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新しいプレゼンテーショ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新しいプレゼンテーショ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新しいプレゼンテーショ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新しいプレゼンテーション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新しいプレゼンテーショ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新しいプレゼンテーショ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新しいプレゼンテーショ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新しいプレゼンテーショ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新しいプレゼンテーショ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ユーザー定義 12">
      <a:majorFont>
        <a:latin typeface="Arial"/>
        <a:ea typeface="HGPｺﾞｼｯｸE"/>
        <a:cs typeface=""/>
      </a:majorFont>
      <a:minorFont>
        <a:latin typeface="Arial"/>
        <a:ea typeface="HGPｺﾞｼｯｸE"/>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1_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ユーザー定義 12">
      <a:majorFont>
        <a:latin typeface="Arial"/>
        <a:ea typeface="HGPｺﾞｼｯｸE"/>
        <a:cs typeface=""/>
      </a:majorFont>
      <a:minorFont>
        <a:latin typeface="Arial"/>
        <a:ea typeface="HGPｺﾞｼｯｸE"/>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1b746b4-31ef-4b51-b8b1-0713bcda50a3" xsi:nil="true"/>
    <lcf76f155ced4ddcb4097134ff3c332f xmlns="15f2563d-76b9-4896-bbc6-ede5c05e28e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8C601A381C64544999788077D13CDB38" ma:contentTypeVersion="13" ma:contentTypeDescription="新しいドキュメントを作成します。" ma:contentTypeScope="" ma:versionID="330923fffec1b84e4a908ec52cbaea73">
  <xsd:schema xmlns:xsd="http://www.w3.org/2001/XMLSchema" xmlns:xs="http://www.w3.org/2001/XMLSchema" xmlns:p="http://schemas.microsoft.com/office/2006/metadata/properties" xmlns:ns2="15f2563d-76b9-4896-bbc6-ede5c05e28ef" xmlns:ns3="01b746b4-31ef-4b51-b8b1-0713bcda50a3" targetNamespace="http://schemas.microsoft.com/office/2006/metadata/properties" ma:root="true" ma:fieldsID="50aeb84b6a023493029b1ab82ab42910" ns2:_="" ns3:_="">
    <xsd:import namespace="15f2563d-76b9-4896-bbc6-ede5c05e28ef"/>
    <xsd:import namespace="01b746b4-31ef-4b51-b8b1-0713bcda50a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f2563d-76b9-4896-bbc6-ede5c05e28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1b746b4-31ef-4b51-b8b1-0713bcda50a3"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2430a47-5886-42b6-9838-857618208520}" ma:internalName="TaxCatchAll" ma:showField="CatchAllData" ma:web="01b746b4-31ef-4b51-b8b1-0713bcda5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LongProperties xmlns="http://schemas.microsoft.com/office/2006/metadata/long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84F690-326F-4B91-B3FE-F312B206EF2E}">
  <ds:schemaRefs>
    <ds:schemaRef ds:uri="http://www.w3.org/XML/1998/namespace"/>
    <ds:schemaRef ds:uri="http://schemas.microsoft.com/office/2006/documentManagement/types"/>
    <ds:schemaRef ds:uri="50300c73-667b-4e48-ba7c-9b86fe9bae2c"/>
    <ds:schemaRef ds:uri="http://purl.org/dc/terms/"/>
    <ds:schemaRef ds:uri="http://purl.org/dc/dcmitype/"/>
    <ds:schemaRef ds:uri="http://purl.org/dc/elements/1.1/"/>
    <ds:schemaRef ds:uri="http://schemas.openxmlformats.org/package/2006/metadata/core-propertie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DC2763C-9743-469A-9D7F-E9F7C76F2CD0}"/>
</file>

<file path=customXml/itemProps3.xml><?xml version="1.0" encoding="utf-8"?>
<ds:datastoreItem xmlns:ds="http://schemas.openxmlformats.org/officeDocument/2006/customXml" ds:itemID="{77A61545-0503-4D2E-AC05-6BEE32BE5CF2}">
  <ds:schemaRefs>
    <ds:schemaRef ds:uri="http://schemas.microsoft.com/office/2006/metadata/longProperties"/>
  </ds:schemaRefs>
</ds:datastoreItem>
</file>

<file path=customXml/itemProps4.xml><?xml version="1.0" encoding="utf-8"?>
<ds:datastoreItem xmlns:ds="http://schemas.openxmlformats.org/officeDocument/2006/customXml" ds:itemID="{5DA96886-144C-4BDB-9416-C17E5061F73B}"/>
</file>

<file path=docProps/app.xml><?xml version="1.0" encoding="utf-8"?>
<Properties xmlns="http://schemas.openxmlformats.org/officeDocument/2006/extended-properties" xmlns:vt="http://schemas.openxmlformats.org/officeDocument/2006/docPropsVTypes">
  <TotalTime>0</TotalTime>
  <Words>4169</Words>
  <Application>Microsoft Office PowerPoint</Application>
  <PresentationFormat>画面に合わせる (4:3)</PresentationFormat>
  <Paragraphs>516</Paragraphs>
  <Slides>23</Slides>
  <Notes>6</Notes>
  <HiddenSlides>0</HiddenSlides>
  <MMClips>0</MMClips>
  <ScaleCrop>false</ScaleCrop>
  <HeadingPairs>
    <vt:vector size="6" baseType="variant">
      <vt:variant>
        <vt:lpstr>使用されているフォント</vt:lpstr>
      </vt:variant>
      <vt:variant>
        <vt:i4>17</vt:i4>
      </vt:variant>
      <vt:variant>
        <vt:lpstr>テーマ</vt:lpstr>
      </vt:variant>
      <vt:variant>
        <vt:i4>5</vt:i4>
      </vt:variant>
      <vt:variant>
        <vt:lpstr>スライド タイトル</vt:lpstr>
      </vt:variant>
      <vt:variant>
        <vt:i4>23</vt:i4>
      </vt:variant>
    </vt:vector>
  </HeadingPairs>
  <TitlesOfParts>
    <vt:vector size="45" baseType="lpstr">
      <vt:lpstr>HGPｺﾞｼｯｸE</vt:lpstr>
      <vt:lpstr>HGPｺﾞｼｯｸM</vt:lpstr>
      <vt:lpstr>HGP創英角ｺﾞｼｯｸUB</vt:lpstr>
      <vt:lpstr>HGｺﾞｼｯｸE</vt:lpstr>
      <vt:lpstr>HG丸ｺﾞｼｯｸM-PRO</vt:lpstr>
      <vt:lpstr>HG創英角ｺﾞｼｯｸUB</vt:lpstr>
      <vt:lpstr>HG創英角ﾎﾟｯﾌﾟ体</vt:lpstr>
      <vt:lpstr>Meiryo UI</vt:lpstr>
      <vt:lpstr>ＭＳ Ｐゴシック</vt:lpstr>
      <vt:lpstr>ＭＳ ゴシック</vt:lpstr>
      <vt:lpstr>ＭＳ 明朝</vt:lpstr>
      <vt:lpstr>Osaka</vt:lpstr>
      <vt:lpstr>メイリオ</vt:lpstr>
      <vt:lpstr>平成角ゴシック</vt:lpstr>
      <vt:lpstr>Arial</vt:lpstr>
      <vt:lpstr>Times</vt:lpstr>
      <vt:lpstr>Wingdings</vt:lpstr>
      <vt:lpstr>新しいプレゼンテーション</vt:lpstr>
      <vt:lpstr>1_新しいプレゼンテーション</vt:lpstr>
      <vt:lpstr>2_新しいプレゼンテーション</vt:lpstr>
      <vt:lpstr>Office テーマ</vt:lpstr>
      <vt:lpstr>1_Office テーマ</vt:lpstr>
      <vt:lpstr>PowerPoint プレゼンテーション</vt:lpstr>
      <vt:lpstr>1.わたしたちと税のかかわりについて考えてみよう①</vt:lpstr>
      <vt:lpstr>1.わたしたちと税のかかわりについて考えてみよう②</vt:lpstr>
      <vt:lpstr>1.わたしたちと税のかかわりについて考えてみよう③</vt:lpstr>
      <vt:lpstr>1.わたしたちと税のかかわりについて考えてみよう④</vt:lpstr>
      <vt:lpstr>PowerPoint プレゼンテーション</vt:lpstr>
      <vt:lpstr>PowerPoint プレゼンテーション</vt:lpstr>
      <vt:lpstr>PowerPoint プレゼンテーション</vt:lpstr>
      <vt:lpstr>2.なぜ、税を納めなければならないのだろう？②-1</vt:lpstr>
      <vt:lpstr>2.なぜ、税を納めなければならないのだろう？②-2</vt:lpstr>
      <vt:lpstr>2.なぜ、税を納めなければならないのだろう？②-3</vt:lpstr>
      <vt:lpstr>2.なぜ、税を納めなければならないのだろう？③</vt:lpstr>
      <vt:lpstr>3.今までの議論をまとめてみよう</vt:lpstr>
      <vt:lpstr>4.国の財政をみてみよう①</vt:lpstr>
      <vt:lpstr>4.国の財政をみてみよう②</vt:lpstr>
      <vt:lpstr>PowerPoint プレゼンテーション</vt:lpstr>
      <vt:lpstr>PowerPoint プレゼンテーション</vt:lpstr>
      <vt:lpstr>PowerPoint プレゼンテーション</vt:lpstr>
      <vt:lpstr>PowerPoint プレゼンテーション</vt:lpstr>
      <vt:lpstr>7.おわりに</vt:lpstr>
      <vt:lpstr>　北海道の財政−①歳入</vt:lpstr>
      <vt:lpstr>　北海道の財政−②歳出</vt:lpstr>
      <vt:lpstr>第40回「全道中学生の税をテーマとしたポスター募集」 北海道教育委員会教育長賞優秀賞作品等</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2014-07-15T00:20:47Z</dcterms:created>
  <dcterms:modified xsi:type="dcterms:W3CDTF">2026-04-21T04:04:32Z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ドキュメント</vt:lpwstr>
  </property>
  <property fmtid="{D5CDD505-2E9C-101B-9397-08002B2CF9AE}" pid="3" name="ContentTypeId">
    <vt:lpwstr>0x0101008C601A381C64544999788077D13CDB38</vt:lpwstr>
  </property>
  <property fmtid="{D5CDD505-2E9C-101B-9397-08002B2CF9AE}" pid="4" name="MediaServiceImageTags">
    <vt:lpwstr/>
  </property>
</Properties>
</file>