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handoutMasterIdLst>
    <p:handoutMasterId r:id="rId25"/>
  </p:handoutMasterIdLst>
  <p:sldIdLst>
    <p:sldId id="256" r:id="rId2"/>
    <p:sldId id="330" r:id="rId3"/>
    <p:sldId id="298" r:id="rId4"/>
    <p:sldId id="282" r:id="rId5"/>
    <p:sldId id="283" r:id="rId6"/>
    <p:sldId id="279" r:id="rId7"/>
    <p:sldId id="313" r:id="rId8"/>
    <p:sldId id="314" r:id="rId9"/>
    <p:sldId id="307" r:id="rId10"/>
    <p:sldId id="316" r:id="rId11"/>
    <p:sldId id="321" r:id="rId12"/>
    <p:sldId id="302" r:id="rId13"/>
    <p:sldId id="322" r:id="rId14"/>
    <p:sldId id="327" r:id="rId15"/>
    <p:sldId id="328" r:id="rId16"/>
    <p:sldId id="310" r:id="rId17"/>
    <p:sldId id="319" r:id="rId18"/>
    <p:sldId id="311" r:id="rId19"/>
    <p:sldId id="305" r:id="rId20"/>
    <p:sldId id="312" r:id="rId21"/>
    <p:sldId id="326" r:id="rId22"/>
    <p:sldId id="331" r:id="rId23"/>
  </p:sldIdLst>
  <p:sldSz cx="9144000" cy="6858000" type="screen4x3"/>
  <p:notesSz cx="7104063" cy="10234613"/>
  <p:defaultTextStyle>
    <a:defPPr>
      <a:defRPr lang="ja-JP"/>
    </a:defPPr>
    <a:lvl1pPr algn="l" rtl="0" fontAlgn="base">
      <a:spcBef>
        <a:spcPct val="0"/>
      </a:spcBef>
      <a:spcAft>
        <a:spcPct val="0"/>
      </a:spcAft>
      <a:defRPr kumimoji="1" sz="2400" kern="1200">
        <a:solidFill>
          <a:schemeClr val="tx1"/>
        </a:solidFill>
        <a:latin typeface="Times" charset="0"/>
        <a:ea typeface="Osaka" charset="-128"/>
        <a:cs typeface="+mn-cs"/>
      </a:defRPr>
    </a:lvl1pPr>
    <a:lvl2pPr marL="457200" algn="l" rtl="0" fontAlgn="base">
      <a:spcBef>
        <a:spcPct val="0"/>
      </a:spcBef>
      <a:spcAft>
        <a:spcPct val="0"/>
      </a:spcAft>
      <a:defRPr kumimoji="1" sz="2400" kern="1200">
        <a:solidFill>
          <a:schemeClr val="tx1"/>
        </a:solidFill>
        <a:latin typeface="Times" charset="0"/>
        <a:ea typeface="Osaka" charset="-128"/>
        <a:cs typeface="+mn-cs"/>
      </a:defRPr>
    </a:lvl2pPr>
    <a:lvl3pPr marL="914400" algn="l" rtl="0" fontAlgn="base">
      <a:spcBef>
        <a:spcPct val="0"/>
      </a:spcBef>
      <a:spcAft>
        <a:spcPct val="0"/>
      </a:spcAft>
      <a:defRPr kumimoji="1" sz="2400" kern="1200">
        <a:solidFill>
          <a:schemeClr val="tx1"/>
        </a:solidFill>
        <a:latin typeface="Times" charset="0"/>
        <a:ea typeface="Osaka" charset="-128"/>
        <a:cs typeface="+mn-cs"/>
      </a:defRPr>
    </a:lvl3pPr>
    <a:lvl4pPr marL="1371600" algn="l" rtl="0" fontAlgn="base">
      <a:spcBef>
        <a:spcPct val="0"/>
      </a:spcBef>
      <a:spcAft>
        <a:spcPct val="0"/>
      </a:spcAft>
      <a:defRPr kumimoji="1" sz="2400" kern="1200">
        <a:solidFill>
          <a:schemeClr val="tx1"/>
        </a:solidFill>
        <a:latin typeface="Times" charset="0"/>
        <a:ea typeface="Osaka" charset="-128"/>
        <a:cs typeface="+mn-cs"/>
      </a:defRPr>
    </a:lvl4pPr>
    <a:lvl5pPr marL="1828800" algn="l" rtl="0" fontAlgn="base">
      <a:spcBef>
        <a:spcPct val="0"/>
      </a:spcBef>
      <a:spcAft>
        <a:spcPct val="0"/>
      </a:spcAft>
      <a:defRPr kumimoji="1" sz="2400" kern="1200">
        <a:solidFill>
          <a:schemeClr val="tx1"/>
        </a:solidFill>
        <a:latin typeface="Times" charset="0"/>
        <a:ea typeface="Osaka" charset="-128"/>
        <a:cs typeface="+mn-cs"/>
      </a:defRPr>
    </a:lvl5pPr>
    <a:lvl6pPr marL="2286000" algn="l" defTabSz="914400" rtl="0" eaLnBrk="1" latinLnBrk="0" hangingPunct="1">
      <a:defRPr kumimoji="1" sz="2400" kern="1200">
        <a:solidFill>
          <a:schemeClr val="tx1"/>
        </a:solidFill>
        <a:latin typeface="Times" charset="0"/>
        <a:ea typeface="Osaka" charset="-128"/>
        <a:cs typeface="+mn-cs"/>
      </a:defRPr>
    </a:lvl6pPr>
    <a:lvl7pPr marL="2743200" algn="l" defTabSz="914400" rtl="0" eaLnBrk="1" latinLnBrk="0" hangingPunct="1">
      <a:defRPr kumimoji="1" sz="2400" kern="1200">
        <a:solidFill>
          <a:schemeClr val="tx1"/>
        </a:solidFill>
        <a:latin typeface="Times" charset="0"/>
        <a:ea typeface="Osaka" charset="-128"/>
        <a:cs typeface="+mn-cs"/>
      </a:defRPr>
    </a:lvl7pPr>
    <a:lvl8pPr marL="3200400" algn="l" defTabSz="914400" rtl="0" eaLnBrk="1" latinLnBrk="0" hangingPunct="1">
      <a:defRPr kumimoji="1" sz="2400" kern="1200">
        <a:solidFill>
          <a:schemeClr val="tx1"/>
        </a:solidFill>
        <a:latin typeface="Times" charset="0"/>
        <a:ea typeface="Osaka" charset="-128"/>
        <a:cs typeface="+mn-cs"/>
      </a:defRPr>
    </a:lvl8pPr>
    <a:lvl9pPr marL="3657600" algn="l" defTabSz="914400" rtl="0" eaLnBrk="1" latinLnBrk="0" hangingPunct="1">
      <a:defRPr kumimoji="1" sz="2400" kern="1200">
        <a:solidFill>
          <a:schemeClr val="tx1"/>
        </a:solidFill>
        <a:latin typeface="Times" charset="0"/>
        <a:ea typeface="Osaka"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618">
          <p15:clr>
            <a:srgbClr val="A4A3A4"/>
          </p15:clr>
        </p15:guide>
        <p15:guide id="3" pos="2880">
          <p15:clr>
            <a:srgbClr val="A4A3A4"/>
          </p15:clr>
        </p15:guide>
        <p15:guide id="4" pos="5375">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FF00"/>
    <a:srgbClr val="CCECFF"/>
    <a:srgbClr val="FF99FF"/>
    <a:srgbClr val="94FF80"/>
    <a:srgbClr val="3D7DE3"/>
    <a:srgbClr val="5999FF"/>
    <a:srgbClr val="59A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91" autoAdjust="0"/>
    <p:restoredTop sz="94195" autoAdjust="0"/>
  </p:normalViewPr>
  <p:slideViewPr>
    <p:cSldViewPr>
      <p:cViewPr varScale="1">
        <p:scale>
          <a:sx n="65" d="100"/>
          <a:sy n="65" d="100"/>
        </p:scale>
        <p:origin x="1212" y="88"/>
      </p:cViewPr>
      <p:guideLst>
        <p:guide orient="horz" pos="2160"/>
        <p:guide orient="horz" pos="618"/>
        <p:guide pos="2880"/>
        <p:guide pos="5375"/>
      </p:guideLst>
    </p:cSldViewPr>
  </p:slideViewPr>
  <p:outlineViewPr>
    <p:cViewPr>
      <p:scale>
        <a:sx n="33" d="100"/>
        <a:sy n="33" d="100"/>
      </p:scale>
      <p:origin x="270" y="10686"/>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50" d="100"/>
          <a:sy n="50" d="100"/>
        </p:scale>
        <p:origin x="2988" y="6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3078924" cy="511649"/>
          </a:xfrm>
          <a:prstGeom prst="rect">
            <a:avLst/>
          </a:prstGeom>
        </p:spPr>
        <p:txBody>
          <a:bodyPr vert="horz" lIns="95051" tIns="47525" rIns="95051" bIns="47525" rtlCol="0"/>
          <a:lstStyle>
            <a:lvl1pPr algn="l">
              <a:defRPr sz="1300"/>
            </a:lvl1pPr>
          </a:lstStyle>
          <a:p>
            <a:pPr>
              <a:defRPr/>
            </a:pPr>
            <a:endParaRPr lang="ja-JP" altLang="en-US"/>
          </a:p>
        </p:txBody>
      </p:sp>
      <p:sp>
        <p:nvSpPr>
          <p:cNvPr id="3" name="日付プレースホルダ 2"/>
          <p:cNvSpPr>
            <a:spLocks noGrp="1"/>
          </p:cNvSpPr>
          <p:nvPr>
            <p:ph type="dt" sz="quarter" idx="1"/>
          </p:nvPr>
        </p:nvSpPr>
        <p:spPr>
          <a:xfrm>
            <a:off x="4023482" y="1"/>
            <a:ext cx="3078924" cy="511649"/>
          </a:xfrm>
          <a:prstGeom prst="rect">
            <a:avLst/>
          </a:prstGeom>
        </p:spPr>
        <p:txBody>
          <a:bodyPr vert="horz" lIns="95051" tIns="47525" rIns="95051" bIns="47525" rtlCol="0"/>
          <a:lstStyle>
            <a:lvl1pPr algn="r">
              <a:defRPr sz="1300"/>
            </a:lvl1pPr>
          </a:lstStyle>
          <a:p>
            <a:pPr>
              <a:defRPr/>
            </a:pPr>
            <a:fld id="{A6EA2385-7B63-4C5D-91D8-2142DDD3B806}" type="datetimeFigureOut">
              <a:rPr lang="ja-JP" altLang="en-US"/>
              <a:pPr>
                <a:defRPr/>
              </a:pPr>
              <a:t>2026/3/30</a:t>
            </a:fld>
            <a:endParaRPr lang="ja-JP" altLang="en-US"/>
          </a:p>
        </p:txBody>
      </p:sp>
      <p:sp>
        <p:nvSpPr>
          <p:cNvPr id="4" name="フッター プレースホルダ 3"/>
          <p:cNvSpPr>
            <a:spLocks noGrp="1"/>
          </p:cNvSpPr>
          <p:nvPr>
            <p:ph type="ftr" sz="quarter" idx="2"/>
          </p:nvPr>
        </p:nvSpPr>
        <p:spPr>
          <a:xfrm>
            <a:off x="0" y="9721331"/>
            <a:ext cx="3078924" cy="511648"/>
          </a:xfrm>
          <a:prstGeom prst="rect">
            <a:avLst/>
          </a:prstGeom>
        </p:spPr>
        <p:txBody>
          <a:bodyPr vert="horz" lIns="95051" tIns="47525" rIns="95051" bIns="47525" rtlCol="0" anchor="b"/>
          <a:lstStyle>
            <a:lvl1pPr algn="l">
              <a:defRPr sz="1300"/>
            </a:lvl1pPr>
          </a:lstStyle>
          <a:p>
            <a:pPr>
              <a:defRPr/>
            </a:pPr>
            <a:endParaRPr lang="ja-JP" altLang="en-US"/>
          </a:p>
        </p:txBody>
      </p:sp>
      <p:sp>
        <p:nvSpPr>
          <p:cNvPr id="5" name="スライド番号プレースホルダ 4"/>
          <p:cNvSpPr>
            <a:spLocks noGrp="1"/>
          </p:cNvSpPr>
          <p:nvPr>
            <p:ph type="sldNum" sz="quarter" idx="3"/>
          </p:nvPr>
        </p:nvSpPr>
        <p:spPr>
          <a:xfrm>
            <a:off x="4023482" y="9721331"/>
            <a:ext cx="3078924" cy="511648"/>
          </a:xfrm>
          <a:prstGeom prst="rect">
            <a:avLst/>
          </a:prstGeom>
        </p:spPr>
        <p:txBody>
          <a:bodyPr vert="horz" lIns="95051" tIns="47525" rIns="95051" bIns="47525" rtlCol="0" anchor="b"/>
          <a:lstStyle>
            <a:lvl1pPr algn="r">
              <a:defRPr sz="1300"/>
            </a:lvl1pPr>
          </a:lstStyle>
          <a:p>
            <a:pPr>
              <a:defRPr/>
            </a:pPr>
            <a:fld id="{307EC5AF-5F44-440B-800D-81889692D743}" type="slidenum">
              <a:rPr lang="ja-JP" altLang="en-US"/>
              <a:pPr>
                <a:defRPr/>
              </a:pPr>
              <a:t>‹#›</a:t>
            </a:fld>
            <a:endParaRPr lang="ja-JP" altLang="en-US"/>
          </a:p>
        </p:txBody>
      </p:sp>
    </p:spTree>
    <p:extLst>
      <p:ext uri="{BB962C8B-B14F-4D97-AF65-F5344CB8AC3E}">
        <p14:creationId xmlns:p14="http://schemas.microsoft.com/office/powerpoint/2010/main" val="3738845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1"/>
            <a:ext cx="3078924" cy="511649"/>
          </a:xfrm>
          <a:prstGeom prst="rect">
            <a:avLst/>
          </a:prstGeom>
          <a:noFill/>
          <a:ln w="9525">
            <a:noFill/>
            <a:miter lim="800000"/>
            <a:headEnd/>
            <a:tailEnd/>
          </a:ln>
          <a:effectLst/>
        </p:spPr>
        <p:txBody>
          <a:bodyPr vert="horz" wrap="square" lIns="95051" tIns="47525" rIns="95051" bIns="47525" numCol="1" anchor="t" anchorCtr="0" compatLnSpc="1">
            <a:prstTxWarp prst="textNoShape">
              <a:avLst/>
            </a:prstTxWarp>
          </a:bodyPr>
          <a:lstStyle>
            <a:lvl1pPr>
              <a:defRPr sz="1300"/>
            </a:lvl1pPr>
          </a:lstStyle>
          <a:p>
            <a:pPr>
              <a:defRPr/>
            </a:pPr>
            <a:endParaRPr lang="en-US" altLang="ja-JP"/>
          </a:p>
        </p:txBody>
      </p:sp>
      <p:sp>
        <p:nvSpPr>
          <p:cNvPr id="54275" name="Rectangle 3"/>
          <p:cNvSpPr>
            <a:spLocks noGrp="1" noChangeArrowheads="1"/>
          </p:cNvSpPr>
          <p:nvPr>
            <p:ph type="dt" idx="1"/>
          </p:nvPr>
        </p:nvSpPr>
        <p:spPr bwMode="auto">
          <a:xfrm>
            <a:off x="4023482" y="1"/>
            <a:ext cx="3078924" cy="511649"/>
          </a:xfrm>
          <a:prstGeom prst="rect">
            <a:avLst/>
          </a:prstGeom>
          <a:noFill/>
          <a:ln w="9525">
            <a:noFill/>
            <a:miter lim="800000"/>
            <a:headEnd/>
            <a:tailEnd/>
          </a:ln>
          <a:effectLst/>
        </p:spPr>
        <p:txBody>
          <a:bodyPr vert="horz" wrap="square" lIns="95051" tIns="47525" rIns="95051" bIns="47525" numCol="1" anchor="t" anchorCtr="0" compatLnSpc="1">
            <a:prstTxWarp prst="textNoShape">
              <a:avLst/>
            </a:prstTxWarp>
          </a:bodyPr>
          <a:lstStyle>
            <a:lvl1pPr algn="r">
              <a:defRPr sz="1300"/>
            </a:lvl1pPr>
          </a:lstStyle>
          <a:p>
            <a:pPr>
              <a:defRPr/>
            </a:pPr>
            <a:endParaRPr lang="en-US" altLang="ja-JP"/>
          </a:p>
        </p:txBody>
      </p:sp>
      <p:sp>
        <p:nvSpPr>
          <p:cNvPr id="20484" name="Rectangle 4"/>
          <p:cNvSpPr>
            <a:spLocks noGrp="1" noRot="1" noChangeAspect="1" noChangeArrowheads="1" noTextEdit="1"/>
          </p:cNvSpPr>
          <p:nvPr>
            <p:ph type="sldImg" idx="2"/>
          </p:nvPr>
        </p:nvSpPr>
        <p:spPr bwMode="auto">
          <a:xfrm>
            <a:off x="995363" y="768350"/>
            <a:ext cx="5113337" cy="38354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710905" y="4861482"/>
            <a:ext cx="5683912" cy="4604841"/>
          </a:xfrm>
          <a:prstGeom prst="rect">
            <a:avLst/>
          </a:prstGeom>
          <a:noFill/>
          <a:ln w="9525">
            <a:noFill/>
            <a:miter lim="800000"/>
            <a:headEnd/>
            <a:tailEnd/>
          </a:ln>
          <a:effectLst/>
        </p:spPr>
        <p:txBody>
          <a:bodyPr vert="horz" wrap="square" lIns="95051" tIns="47525" rIns="95051" bIns="4752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4278" name="Rectangle 6"/>
          <p:cNvSpPr>
            <a:spLocks noGrp="1" noChangeArrowheads="1"/>
          </p:cNvSpPr>
          <p:nvPr>
            <p:ph type="ftr" sz="quarter" idx="4"/>
          </p:nvPr>
        </p:nvSpPr>
        <p:spPr bwMode="auto">
          <a:xfrm>
            <a:off x="0" y="9721331"/>
            <a:ext cx="3078924" cy="511648"/>
          </a:xfrm>
          <a:prstGeom prst="rect">
            <a:avLst/>
          </a:prstGeom>
          <a:noFill/>
          <a:ln w="9525">
            <a:noFill/>
            <a:miter lim="800000"/>
            <a:headEnd/>
            <a:tailEnd/>
          </a:ln>
          <a:effectLst/>
        </p:spPr>
        <p:txBody>
          <a:bodyPr vert="horz" wrap="square" lIns="95051" tIns="47525" rIns="95051" bIns="47525" numCol="1" anchor="b" anchorCtr="0" compatLnSpc="1">
            <a:prstTxWarp prst="textNoShape">
              <a:avLst/>
            </a:prstTxWarp>
          </a:bodyPr>
          <a:lstStyle>
            <a:lvl1pPr>
              <a:defRPr sz="1300"/>
            </a:lvl1pPr>
          </a:lstStyle>
          <a:p>
            <a:pPr>
              <a:defRPr/>
            </a:pPr>
            <a:endParaRPr lang="en-US" altLang="ja-JP"/>
          </a:p>
        </p:txBody>
      </p:sp>
      <p:sp>
        <p:nvSpPr>
          <p:cNvPr id="54279" name="Rectangle 7"/>
          <p:cNvSpPr>
            <a:spLocks noGrp="1" noChangeArrowheads="1"/>
          </p:cNvSpPr>
          <p:nvPr>
            <p:ph type="sldNum" sz="quarter" idx="5"/>
          </p:nvPr>
        </p:nvSpPr>
        <p:spPr bwMode="auto">
          <a:xfrm>
            <a:off x="4023482" y="9721331"/>
            <a:ext cx="3078924" cy="511648"/>
          </a:xfrm>
          <a:prstGeom prst="rect">
            <a:avLst/>
          </a:prstGeom>
          <a:noFill/>
          <a:ln w="9525">
            <a:noFill/>
            <a:miter lim="800000"/>
            <a:headEnd/>
            <a:tailEnd/>
          </a:ln>
          <a:effectLst/>
        </p:spPr>
        <p:txBody>
          <a:bodyPr vert="horz" wrap="square" lIns="95051" tIns="47525" rIns="95051" bIns="47525" numCol="1" anchor="b" anchorCtr="0" compatLnSpc="1">
            <a:prstTxWarp prst="textNoShape">
              <a:avLst/>
            </a:prstTxWarp>
          </a:bodyPr>
          <a:lstStyle>
            <a:lvl1pPr algn="r">
              <a:defRPr sz="1300"/>
            </a:lvl1pPr>
          </a:lstStyle>
          <a:p>
            <a:pPr>
              <a:defRPr/>
            </a:pPr>
            <a:fld id="{D127AE15-4110-491F-AC95-C51C4864B926}" type="slidenum">
              <a:rPr lang="en-US" altLang="ja-JP"/>
              <a:pPr>
                <a:defRPr/>
              </a:pPr>
              <a:t>‹#›</a:t>
            </a:fld>
            <a:endParaRPr lang="en-US" altLang="ja-JP"/>
          </a:p>
        </p:txBody>
      </p:sp>
    </p:spTree>
    <p:extLst>
      <p:ext uri="{BB962C8B-B14F-4D97-AF65-F5344CB8AC3E}">
        <p14:creationId xmlns:p14="http://schemas.microsoft.com/office/powerpoint/2010/main" val="2262728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p:spPr>
        <p:txBody>
          <a:bodyPr/>
          <a:lstStyle/>
          <a:p>
            <a:endParaRPr lang="ja-JP" altLang="en-US"/>
          </a:p>
        </p:txBody>
      </p:sp>
      <p:sp>
        <p:nvSpPr>
          <p:cNvPr id="21508" name="スライド番号プレースホルダ 3"/>
          <p:cNvSpPr>
            <a:spLocks noGrp="1"/>
          </p:cNvSpPr>
          <p:nvPr>
            <p:ph type="sldNum" sz="quarter" idx="5"/>
          </p:nvPr>
        </p:nvSpPr>
        <p:spPr>
          <a:noFill/>
        </p:spPr>
        <p:txBody>
          <a:bodyPr/>
          <a:lstStyle/>
          <a:p>
            <a:fld id="{AF6E21BD-8D2C-4F6A-8D2E-49B9C6684AAA}" type="slidenum">
              <a:rPr lang="en-US" altLang="ja-JP" smtClean="0"/>
              <a:pPr/>
              <a:t>1</a:t>
            </a:fld>
            <a:endParaRPr lang="en-US" altLang="ja-JP"/>
          </a:p>
        </p:txBody>
      </p:sp>
    </p:spTree>
    <p:extLst>
      <p:ext uri="{BB962C8B-B14F-4D97-AF65-F5344CB8AC3E}">
        <p14:creationId xmlns:p14="http://schemas.microsoft.com/office/powerpoint/2010/main" val="1726169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02A5645-26BA-48E5-A640-71C22F2E12D5}" type="slidenum">
              <a:rPr lang="en-US" altLang="ja-JP" smtClean="0"/>
              <a:pPr/>
              <a:t>10</a:t>
            </a:fld>
            <a:endParaRPr lang="en-US" altLang="ja-JP"/>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1660674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a:ln/>
        </p:spPr>
      </p:sp>
      <p:sp>
        <p:nvSpPr>
          <p:cNvPr id="31747" name="ノート プレースホルダ 2"/>
          <p:cNvSpPr>
            <a:spLocks noGrp="1"/>
          </p:cNvSpPr>
          <p:nvPr>
            <p:ph type="body" idx="1"/>
          </p:nvPr>
        </p:nvSpPr>
        <p:spPr>
          <a:noFill/>
          <a:ln/>
        </p:spPr>
        <p:txBody>
          <a:bodyPr/>
          <a:lstStyle/>
          <a:p>
            <a:endParaRPr lang="ja-JP" altLang="en-US"/>
          </a:p>
        </p:txBody>
      </p:sp>
      <p:sp>
        <p:nvSpPr>
          <p:cNvPr id="31748" name="スライド番号プレースホルダ 3"/>
          <p:cNvSpPr>
            <a:spLocks noGrp="1"/>
          </p:cNvSpPr>
          <p:nvPr>
            <p:ph type="sldNum" sz="quarter" idx="5"/>
          </p:nvPr>
        </p:nvSpPr>
        <p:spPr>
          <a:noFill/>
        </p:spPr>
        <p:txBody>
          <a:bodyPr/>
          <a:lstStyle/>
          <a:p>
            <a:fld id="{9892FC30-A528-42E2-AF29-78879DBF7419}" type="slidenum">
              <a:rPr lang="en-US" altLang="ja-JP" smtClean="0"/>
              <a:pPr/>
              <a:t>11</a:t>
            </a:fld>
            <a:endParaRPr lang="en-US" altLang="ja-JP"/>
          </a:p>
        </p:txBody>
      </p:sp>
    </p:spTree>
    <p:extLst>
      <p:ext uri="{BB962C8B-B14F-4D97-AF65-F5344CB8AC3E}">
        <p14:creationId xmlns:p14="http://schemas.microsoft.com/office/powerpoint/2010/main" val="719577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ln/>
        </p:spPr>
      </p:sp>
      <p:sp>
        <p:nvSpPr>
          <p:cNvPr id="32771" name="ノート プレースホルダ 2"/>
          <p:cNvSpPr>
            <a:spLocks noGrp="1"/>
          </p:cNvSpPr>
          <p:nvPr>
            <p:ph type="body" idx="1"/>
          </p:nvPr>
        </p:nvSpPr>
        <p:spPr>
          <a:noFill/>
          <a:ln/>
        </p:spPr>
        <p:txBody>
          <a:bodyPr/>
          <a:lstStyle/>
          <a:p>
            <a:endParaRPr lang="ja-JP" altLang="en-US"/>
          </a:p>
        </p:txBody>
      </p:sp>
      <p:sp>
        <p:nvSpPr>
          <p:cNvPr id="32772" name="スライド番号プレースホルダ 3"/>
          <p:cNvSpPr>
            <a:spLocks noGrp="1"/>
          </p:cNvSpPr>
          <p:nvPr>
            <p:ph type="sldNum" sz="quarter" idx="5"/>
          </p:nvPr>
        </p:nvSpPr>
        <p:spPr>
          <a:noFill/>
        </p:spPr>
        <p:txBody>
          <a:bodyPr/>
          <a:lstStyle/>
          <a:p>
            <a:fld id="{66A92B46-E24F-410A-8C55-A19945285795}" type="slidenum">
              <a:rPr lang="en-US" altLang="ja-JP" smtClean="0"/>
              <a:pPr/>
              <a:t>12</a:t>
            </a:fld>
            <a:endParaRPr lang="en-US" altLang="ja-JP"/>
          </a:p>
        </p:txBody>
      </p:sp>
    </p:spTree>
    <p:extLst>
      <p:ext uri="{BB962C8B-B14F-4D97-AF65-F5344CB8AC3E}">
        <p14:creationId xmlns:p14="http://schemas.microsoft.com/office/powerpoint/2010/main" val="1165933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noFill/>
          <a:ln/>
        </p:spPr>
        <p:txBody>
          <a:bodyPr/>
          <a:lstStyle/>
          <a:p>
            <a:endParaRPr lang="ja-JP" altLang="en-US" dirty="0"/>
          </a:p>
        </p:txBody>
      </p:sp>
      <p:sp>
        <p:nvSpPr>
          <p:cNvPr id="33796" name="スライド番号プレースホルダ 3"/>
          <p:cNvSpPr>
            <a:spLocks noGrp="1"/>
          </p:cNvSpPr>
          <p:nvPr>
            <p:ph type="sldNum" sz="quarter" idx="5"/>
          </p:nvPr>
        </p:nvSpPr>
        <p:spPr>
          <a:noFill/>
        </p:spPr>
        <p:txBody>
          <a:bodyPr/>
          <a:lstStyle/>
          <a:p>
            <a:fld id="{A849C71D-724D-48AB-A395-FCAE303BA1B4}" type="slidenum">
              <a:rPr lang="en-US" altLang="ja-JP" smtClean="0"/>
              <a:pPr/>
              <a:t>13</a:t>
            </a:fld>
            <a:endParaRPr lang="en-US" altLang="ja-JP"/>
          </a:p>
        </p:txBody>
      </p:sp>
    </p:spTree>
    <p:extLst>
      <p:ext uri="{BB962C8B-B14F-4D97-AF65-F5344CB8AC3E}">
        <p14:creationId xmlns:p14="http://schemas.microsoft.com/office/powerpoint/2010/main" val="3369725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noFill/>
          <a:ln/>
        </p:spPr>
        <p:txBody>
          <a:bodyPr/>
          <a:lstStyle/>
          <a:p>
            <a:endParaRPr lang="ja-JP" altLang="en-US" dirty="0"/>
          </a:p>
        </p:txBody>
      </p:sp>
      <p:sp>
        <p:nvSpPr>
          <p:cNvPr id="33796" name="スライド番号プレースホルダ 3"/>
          <p:cNvSpPr>
            <a:spLocks noGrp="1"/>
          </p:cNvSpPr>
          <p:nvPr>
            <p:ph type="sldNum" sz="quarter" idx="5"/>
          </p:nvPr>
        </p:nvSpPr>
        <p:spPr>
          <a:noFill/>
        </p:spPr>
        <p:txBody>
          <a:bodyPr/>
          <a:lstStyle/>
          <a:p>
            <a:fld id="{A849C71D-724D-48AB-A395-FCAE303BA1B4}" type="slidenum">
              <a:rPr lang="en-US" altLang="ja-JP" smtClean="0"/>
              <a:pPr/>
              <a:t>14</a:t>
            </a:fld>
            <a:endParaRPr lang="en-US" altLang="ja-JP"/>
          </a:p>
        </p:txBody>
      </p:sp>
    </p:spTree>
    <p:extLst>
      <p:ext uri="{BB962C8B-B14F-4D97-AF65-F5344CB8AC3E}">
        <p14:creationId xmlns:p14="http://schemas.microsoft.com/office/powerpoint/2010/main" val="2887265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noFill/>
          <a:ln/>
        </p:spPr>
        <p:txBody>
          <a:bodyPr/>
          <a:lstStyle/>
          <a:p>
            <a:endParaRPr lang="ja-JP" altLang="en-US" dirty="0"/>
          </a:p>
        </p:txBody>
      </p:sp>
      <p:sp>
        <p:nvSpPr>
          <p:cNvPr id="33796" name="スライド番号プレースホルダ 3"/>
          <p:cNvSpPr>
            <a:spLocks noGrp="1"/>
          </p:cNvSpPr>
          <p:nvPr>
            <p:ph type="sldNum" sz="quarter" idx="5"/>
          </p:nvPr>
        </p:nvSpPr>
        <p:spPr>
          <a:noFill/>
        </p:spPr>
        <p:txBody>
          <a:bodyPr/>
          <a:lstStyle/>
          <a:p>
            <a:fld id="{A849C71D-724D-48AB-A395-FCAE303BA1B4}" type="slidenum">
              <a:rPr lang="en-US" altLang="ja-JP" smtClean="0"/>
              <a:pPr/>
              <a:t>15</a:t>
            </a:fld>
            <a:endParaRPr lang="en-US" altLang="ja-JP"/>
          </a:p>
        </p:txBody>
      </p:sp>
    </p:spTree>
    <p:extLst>
      <p:ext uri="{BB962C8B-B14F-4D97-AF65-F5344CB8AC3E}">
        <p14:creationId xmlns:p14="http://schemas.microsoft.com/office/powerpoint/2010/main" val="16067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p:spPr>
        <p:txBody>
          <a:bodyPr/>
          <a:lstStyle/>
          <a:p>
            <a:endParaRPr lang="ja-JP" altLang="en-US"/>
          </a:p>
        </p:txBody>
      </p:sp>
      <p:sp>
        <p:nvSpPr>
          <p:cNvPr id="34820" name="スライド番号プレースホルダ 3"/>
          <p:cNvSpPr>
            <a:spLocks noGrp="1"/>
          </p:cNvSpPr>
          <p:nvPr>
            <p:ph type="sldNum" sz="quarter" idx="5"/>
          </p:nvPr>
        </p:nvSpPr>
        <p:spPr>
          <a:noFill/>
        </p:spPr>
        <p:txBody>
          <a:bodyPr/>
          <a:lstStyle/>
          <a:p>
            <a:fld id="{AF52FA2C-A22B-400D-BECF-D454FD9F1F70}" type="slidenum">
              <a:rPr lang="en-US" altLang="ja-JP" smtClean="0"/>
              <a:pPr/>
              <a:t>16</a:t>
            </a:fld>
            <a:endParaRPr lang="en-US" altLang="ja-JP"/>
          </a:p>
        </p:txBody>
      </p:sp>
    </p:spTree>
    <p:extLst>
      <p:ext uri="{BB962C8B-B14F-4D97-AF65-F5344CB8AC3E}">
        <p14:creationId xmlns:p14="http://schemas.microsoft.com/office/powerpoint/2010/main" val="1549123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a:ln/>
        </p:spPr>
      </p:sp>
      <p:sp>
        <p:nvSpPr>
          <p:cNvPr id="35843" name="ノート プレースホルダ 2"/>
          <p:cNvSpPr>
            <a:spLocks noGrp="1"/>
          </p:cNvSpPr>
          <p:nvPr>
            <p:ph type="body" idx="1"/>
          </p:nvPr>
        </p:nvSpPr>
        <p:spPr>
          <a:noFill/>
          <a:ln/>
        </p:spPr>
        <p:txBody>
          <a:bodyPr/>
          <a:lstStyle/>
          <a:p>
            <a:endParaRPr lang="ja-JP" altLang="en-US"/>
          </a:p>
        </p:txBody>
      </p:sp>
      <p:sp>
        <p:nvSpPr>
          <p:cNvPr id="35844" name="スライド番号プレースホルダ 3"/>
          <p:cNvSpPr>
            <a:spLocks noGrp="1"/>
          </p:cNvSpPr>
          <p:nvPr>
            <p:ph type="sldNum" sz="quarter" idx="5"/>
          </p:nvPr>
        </p:nvSpPr>
        <p:spPr>
          <a:noFill/>
        </p:spPr>
        <p:txBody>
          <a:bodyPr/>
          <a:lstStyle/>
          <a:p>
            <a:fld id="{202202EC-B3D3-42ED-BAB4-646E4C365433}" type="slidenum">
              <a:rPr lang="en-US" altLang="ja-JP" smtClean="0"/>
              <a:pPr/>
              <a:t>17</a:t>
            </a:fld>
            <a:endParaRPr lang="en-US" altLang="ja-JP"/>
          </a:p>
        </p:txBody>
      </p:sp>
    </p:spTree>
    <p:extLst>
      <p:ext uri="{BB962C8B-B14F-4D97-AF65-F5344CB8AC3E}">
        <p14:creationId xmlns:p14="http://schemas.microsoft.com/office/powerpoint/2010/main" val="3838031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a:ln/>
        </p:spPr>
      </p:sp>
      <p:sp>
        <p:nvSpPr>
          <p:cNvPr id="36867" name="ノート プレースホルダ 2"/>
          <p:cNvSpPr>
            <a:spLocks noGrp="1"/>
          </p:cNvSpPr>
          <p:nvPr>
            <p:ph type="body" idx="1"/>
          </p:nvPr>
        </p:nvSpPr>
        <p:spPr>
          <a:noFill/>
          <a:ln/>
        </p:spPr>
        <p:txBody>
          <a:bodyPr/>
          <a:lstStyle/>
          <a:p>
            <a:endParaRPr lang="ja-JP" altLang="en-US"/>
          </a:p>
        </p:txBody>
      </p:sp>
      <p:sp>
        <p:nvSpPr>
          <p:cNvPr id="36868" name="スライド番号プレースホルダ 3"/>
          <p:cNvSpPr>
            <a:spLocks noGrp="1"/>
          </p:cNvSpPr>
          <p:nvPr>
            <p:ph type="sldNum" sz="quarter" idx="5"/>
          </p:nvPr>
        </p:nvSpPr>
        <p:spPr>
          <a:noFill/>
        </p:spPr>
        <p:txBody>
          <a:bodyPr/>
          <a:lstStyle/>
          <a:p>
            <a:fld id="{4F3B3409-67D1-45EE-9FA1-A6939ECBD849}" type="slidenum">
              <a:rPr lang="en-US" altLang="ja-JP" smtClean="0"/>
              <a:pPr/>
              <a:t>18</a:t>
            </a:fld>
            <a:endParaRPr lang="en-US" altLang="ja-JP"/>
          </a:p>
        </p:txBody>
      </p:sp>
    </p:spTree>
    <p:extLst>
      <p:ext uri="{BB962C8B-B14F-4D97-AF65-F5344CB8AC3E}">
        <p14:creationId xmlns:p14="http://schemas.microsoft.com/office/powerpoint/2010/main" val="632123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a:ln/>
        </p:spPr>
      </p:sp>
      <p:sp>
        <p:nvSpPr>
          <p:cNvPr id="37891" name="ノート プレースホルダ 2"/>
          <p:cNvSpPr>
            <a:spLocks noGrp="1"/>
          </p:cNvSpPr>
          <p:nvPr>
            <p:ph type="body" idx="1"/>
          </p:nvPr>
        </p:nvSpPr>
        <p:spPr>
          <a:noFill/>
          <a:ln/>
        </p:spPr>
        <p:txBody>
          <a:bodyPr/>
          <a:lstStyle/>
          <a:p>
            <a:endParaRPr lang="ja-JP" altLang="en-US"/>
          </a:p>
        </p:txBody>
      </p:sp>
      <p:sp>
        <p:nvSpPr>
          <p:cNvPr id="37892" name="スライド番号プレースホルダ 3"/>
          <p:cNvSpPr>
            <a:spLocks noGrp="1"/>
          </p:cNvSpPr>
          <p:nvPr>
            <p:ph type="sldNum" sz="quarter" idx="5"/>
          </p:nvPr>
        </p:nvSpPr>
        <p:spPr>
          <a:noFill/>
        </p:spPr>
        <p:txBody>
          <a:bodyPr/>
          <a:lstStyle/>
          <a:p>
            <a:fld id="{6337421E-3A05-421D-8596-9D4237952DAD}" type="slidenum">
              <a:rPr lang="en-US" altLang="ja-JP" smtClean="0"/>
              <a:pPr/>
              <a:t>19</a:t>
            </a:fld>
            <a:endParaRPr lang="en-US" altLang="ja-JP"/>
          </a:p>
        </p:txBody>
      </p:sp>
    </p:spTree>
    <p:extLst>
      <p:ext uri="{BB962C8B-B14F-4D97-AF65-F5344CB8AC3E}">
        <p14:creationId xmlns:p14="http://schemas.microsoft.com/office/powerpoint/2010/main" val="3449875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a:p>
        </p:txBody>
      </p:sp>
      <p:sp>
        <p:nvSpPr>
          <p:cNvPr id="22532" name="スライド番号プレースホルダ 3"/>
          <p:cNvSpPr>
            <a:spLocks noGrp="1"/>
          </p:cNvSpPr>
          <p:nvPr>
            <p:ph type="sldNum" sz="quarter" idx="5"/>
          </p:nvPr>
        </p:nvSpPr>
        <p:spPr>
          <a:noFill/>
        </p:spPr>
        <p:txBody>
          <a:bodyPr/>
          <a:lstStyle/>
          <a:p>
            <a:fld id="{B71B8EAC-BCC3-48C7-8A86-0DC1D16FEF2B}" type="slidenum">
              <a:rPr lang="en-US" altLang="ja-JP" smtClean="0"/>
              <a:pPr/>
              <a:t>2</a:t>
            </a:fld>
            <a:endParaRPr lang="en-US" altLang="ja-JP"/>
          </a:p>
        </p:txBody>
      </p:sp>
    </p:spTree>
    <p:extLst>
      <p:ext uri="{BB962C8B-B14F-4D97-AF65-F5344CB8AC3E}">
        <p14:creationId xmlns:p14="http://schemas.microsoft.com/office/powerpoint/2010/main" val="2458671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a:p>
        </p:txBody>
      </p:sp>
      <p:sp>
        <p:nvSpPr>
          <p:cNvPr id="38916" name="スライド番号プレースホルダ 3"/>
          <p:cNvSpPr>
            <a:spLocks noGrp="1"/>
          </p:cNvSpPr>
          <p:nvPr>
            <p:ph type="sldNum" sz="quarter" idx="5"/>
          </p:nvPr>
        </p:nvSpPr>
        <p:spPr>
          <a:noFill/>
        </p:spPr>
        <p:txBody>
          <a:bodyPr/>
          <a:lstStyle/>
          <a:p>
            <a:fld id="{45F48A61-12C3-4FB0-9BF3-ACE8533E3E34}" type="slidenum">
              <a:rPr lang="en-US" altLang="ja-JP" smtClean="0"/>
              <a:pPr/>
              <a:t>20</a:t>
            </a:fld>
            <a:endParaRPr lang="en-US" altLang="ja-JP"/>
          </a:p>
        </p:txBody>
      </p:sp>
    </p:spTree>
    <p:extLst>
      <p:ext uri="{BB962C8B-B14F-4D97-AF65-F5344CB8AC3E}">
        <p14:creationId xmlns:p14="http://schemas.microsoft.com/office/powerpoint/2010/main" val="3677129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p:spPr>
        <p:txBody>
          <a:bodyPr/>
          <a:lstStyle/>
          <a:p>
            <a:endParaRPr lang="ja-JP" altLang="en-US"/>
          </a:p>
        </p:txBody>
      </p:sp>
      <p:sp>
        <p:nvSpPr>
          <p:cNvPr id="34820" name="スライド番号プレースホルダ 3"/>
          <p:cNvSpPr>
            <a:spLocks noGrp="1"/>
          </p:cNvSpPr>
          <p:nvPr>
            <p:ph type="sldNum" sz="quarter" idx="5"/>
          </p:nvPr>
        </p:nvSpPr>
        <p:spPr>
          <a:noFill/>
        </p:spPr>
        <p:txBody>
          <a:bodyPr/>
          <a:lstStyle/>
          <a:p>
            <a:fld id="{AF52FA2C-A22B-400D-BECF-D454FD9F1F70}" type="slidenum">
              <a:rPr lang="en-US" altLang="ja-JP" smtClean="0"/>
              <a:pPr/>
              <a:t>21</a:t>
            </a:fld>
            <a:endParaRPr lang="en-US" altLang="ja-JP"/>
          </a:p>
        </p:txBody>
      </p:sp>
    </p:spTree>
    <p:extLst>
      <p:ext uri="{BB962C8B-B14F-4D97-AF65-F5344CB8AC3E}">
        <p14:creationId xmlns:p14="http://schemas.microsoft.com/office/powerpoint/2010/main" val="3195113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p:spPr>
        <p:txBody>
          <a:bodyPr/>
          <a:lstStyle/>
          <a:p>
            <a:endParaRPr lang="ja-JP" altLang="en-US"/>
          </a:p>
        </p:txBody>
      </p:sp>
      <p:sp>
        <p:nvSpPr>
          <p:cNvPr id="34820" name="スライド番号プレースホルダ 3"/>
          <p:cNvSpPr>
            <a:spLocks noGrp="1"/>
          </p:cNvSpPr>
          <p:nvPr>
            <p:ph type="sldNum" sz="quarter" idx="5"/>
          </p:nvPr>
        </p:nvSpPr>
        <p:spPr>
          <a:noFill/>
        </p:spPr>
        <p:txBody>
          <a:bodyPr/>
          <a:lstStyle/>
          <a:p>
            <a:fld id="{AF52FA2C-A22B-400D-BECF-D454FD9F1F70}" type="slidenum">
              <a:rPr lang="en-US" altLang="ja-JP" smtClean="0"/>
              <a:pPr/>
              <a:t>22</a:t>
            </a:fld>
            <a:endParaRPr lang="en-US" altLang="ja-JP"/>
          </a:p>
        </p:txBody>
      </p:sp>
    </p:spTree>
    <p:extLst>
      <p:ext uri="{BB962C8B-B14F-4D97-AF65-F5344CB8AC3E}">
        <p14:creationId xmlns:p14="http://schemas.microsoft.com/office/powerpoint/2010/main" val="1239773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ln/>
        </p:spPr>
      </p:sp>
      <p:sp>
        <p:nvSpPr>
          <p:cNvPr id="23555" name="ノート プレースホルダ 2"/>
          <p:cNvSpPr>
            <a:spLocks noGrp="1"/>
          </p:cNvSpPr>
          <p:nvPr>
            <p:ph type="body" idx="1"/>
          </p:nvPr>
        </p:nvSpPr>
        <p:spPr>
          <a:noFill/>
          <a:ln/>
        </p:spPr>
        <p:txBody>
          <a:bodyPr/>
          <a:lstStyle/>
          <a:p>
            <a:endParaRPr lang="ja-JP" altLang="en-US"/>
          </a:p>
        </p:txBody>
      </p:sp>
      <p:sp>
        <p:nvSpPr>
          <p:cNvPr id="23556" name="スライド番号プレースホルダ 3"/>
          <p:cNvSpPr>
            <a:spLocks noGrp="1"/>
          </p:cNvSpPr>
          <p:nvPr>
            <p:ph type="sldNum" sz="quarter" idx="5"/>
          </p:nvPr>
        </p:nvSpPr>
        <p:spPr>
          <a:noFill/>
        </p:spPr>
        <p:txBody>
          <a:bodyPr/>
          <a:lstStyle/>
          <a:p>
            <a:fld id="{21B27D57-D3E4-4776-B9DE-7B9D31740AF8}" type="slidenum">
              <a:rPr lang="en-US" altLang="ja-JP" smtClean="0"/>
              <a:pPr/>
              <a:t>3</a:t>
            </a:fld>
            <a:endParaRPr lang="en-US" altLang="ja-JP"/>
          </a:p>
        </p:txBody>
      </p:sp>
    </p:spTree>
    <p:extLst>
      <p:ext uri="{BB962C8B-B14F-4D97-AF65-F5344CB8AC3E}">
        <p14:creationId xmlns:p14="http://schemas.microsoft.com/office/powerpoint/2010/main" val="396306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a:ln/>
        </p:spPr>
      </p:sp>
      <p:sp>
        <p:nvSpPr>
          <p:cNvPr id="24579" name="ノート プレースホルダ 2"/>
          <p:cNvSpPr>
            <a:spLocks noGrp="1"/>
          </p:cNvSpPr>
          <p:nvPr>
            <p:ph type="body" idx="1"/>
          </p:nvPr>
        </p:nvSpPr>
        <p:spPr>
          <a:noFill/>
          <a:ln/>
        </p:spPr>
        <p:txBody>
          <a:bodyPr/>
          <a:lstStyle/>
          <a:p>
            <a:endParaRPr lang="ja-JP" altLang="en-US" dirty="0"/>
          </a:p>
        </p:txBody>
      </p:sp>
      <p:sp>
        <p:nvSpPr>
          <p:cNvPr id="24580" name="スライド番号プレースホルダ 3"/>
          <p:cNvSpPr>
            <a:spLocks noGrp="1"/>
          </p:cNvSpPr>
          <p:nvPr>
            <p:ph type="sldNum" sz="quarter" idx="5"/>
          </p:nvPr>
        </p:nvSpPr>
        <p:spPr>
          <a:noFill/>
        </p:spPr>
        <p:txBody>
          <a:bodyPr/>
          <a:lstStyle/>
          <a:p>
            <a:fld id="{2C0C094C-A2F8-45CB-89A7-2C77D0F258EE}" type="slidenum">
              <a:rPr lang="en-US" altLang="ja-JP" smtClean="0"/>
              <a:pPr/>
              <a:t>4</a:t>
            </a:fld>
            <a:endParaRPr lang="en-US" altLang="ja-JP"/>
          </a:p>
        </p:txBody>
      </p:sp>
    </p:spTree>
    <p:extLst>
      <p:ext uri="{BB962C8B-B14F-4D97-AF65-F5344CB8AC3E}">
        <p14:creationId xmlns:p14="http://schemas.microsoft.com/office/powerpoint/2010/main" val="4114482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ln/>
        </p:spPr>
      </p:sp>
      <p:sp>
        <p:nvSpPr>
          <p:cNvPr id="25603" name="ノート プレースホルダ 2"/>
          <p:cNvSpPr>
            <a:spLocks noGrp="1"/>
          </p:cNvSpPr>
          <p:nvPr>
            <p:ph type="body" idx="1"/>
          </p:nvPr>
        </p:nvSpPr>
        <p:spPr>
          <a:noFill/>
          <a:ln/>
        </p:spPr>
        <p:txBody>
          <a:bodyPr/>
          <a:lstStyle/>
          <a:p>
            <a:endParaRPr lang="ja-JP" altLang="en-US"/>
          </a:p>
        </p:txBody>
      </p:sp>
      <p:sp>
        <p:nvSpPr>
          <p:cNvPr id="25604" name="スライド番号プレースホルダ 3"/>
          <p:cNvSpPr>
            <a:spLocks noGrp="1"/>
          </p:cNvSpPr>
          <p:nvPr>
            <p:ph type="sldNum" sz="quarter" idx="5"/>
          </p:nvPr>
        </p:nvSpPr>
        <p:spPr>
          <a:noFill/>
        </p:spPr>
        <p:txBody>
          <a:bodyPr/>
          <a:lstStyle/>
          <a:p>
            <a:fld id="{990B01E1-4D93-495E-A719-3A4CBE6EE118}" type="slidenum">
              <a:rPr lang="en-US" altLang="ja-JP" smtClean="0"/>
              <a:pPr/>
              <a:t>5</a:t>
            </a:fld>
            <a:endParaRPr lang="en-US" altLang="ja-JP"/>
          </a:p>
        </p:txBody>
      </p:sp>
    </p:spTree>
    <p:extLst>
      <p:ext uri="{BB962C8B-B14F-4D97-AF65-F5344CB8AC3E}">
        <p14:creationId xmlns:p14="http://schemas.microsoft.com/office/powerpoint/2010/main" val="237780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a:ln/>
        </p:spPr>
      </p:sp>
      <p:sp>
        <p:nvSpPr>
          <p:cNvPr id="26627" name="ノート プレースホルダ 2"/>
          <p:cNvSpPr>
            <a:spLocks noGrp="1"/>
          </p:cNvSpPr>
          <p:nvPr>
            <p:ph type="body" idx="1"/>
          </p:nvPr>
        </p:nvSpPr>
        <p:spPr>
          <a:noFill/>
          <a:ln/>
        </p:spPr>
        <p:txBody>
          <a:bodyPr/>
          <a:lstStyle/>
          <a:p>
            <a:endParaRPr lang="ja-JP" altLang="en-US"/>
          </a:p>
        </p:txBody>
      </p:sp>
      <p:sp>
        <p:nvSpPr>
          <p:cNvPr id="26628" name="スライド番号プレースホルダ 3"/>
          <p:cNvSpPr>
            <a:spLocks noGrp="1"/>
          </p:cNvSpPr>
          <p:nvPr>
            <p:ph type="sldNum" sz="quarter" idx="5"/>
          </p:nvPr>
        </p:nvSpPr>
        <p:spPr>
          <a:noFill/>
        </p:spPr>
        <p:txBody>
          <a:bodyPr/>
          <a:lstStyle/>
          <a:p>
            <a:fld id="{E2A83C38-D103-46BA-B744-EB31737F13F9}" type="slidenum">
              <a:rPr lang="en-US" altLang="ja-JP" smtClean="0"/>
              <a:pPr/>
              <a:t>6</a:t>
            </a:fld>
            <a:endParaRPr lang="en-US" altLang="ja-JP"/>
          </a:p>
        </p:txBody>
      </p:sp>
    </p:spTree>
    <p:extLst>
      <p:ext uri="{BB962C8B-B14F-4D97-AF65-F5344CB8AC3E}">
        <p14:creationId xmlns:p14="http://schemas.microsoft.com/office/powerpoint/2010/main" val="2696016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a:ln/>
        </p:spPr>
      </p:sp>
      <p:sp>
        <p:nvSpPr>
          <p:cNvPr id="27651" name="ノート プレースホルダ 2"/>
          <p:cNvSpPr>
            <a:spLocks noGrp="1"/>
          </p:cNvSpPr>
          <p:nvPr>
            <p:ph type="body" idx="1"/>
          </p:nvPr>
        </p:nvSpPr>
        <p:spPr>
          <a:noFill/>
          <a:ln/>
        </p:spPr>
        <p:txBody>
          <a:bodyPr/>
          <a:lstStyle/>
          <a:p>
            <a:endParaRPr lang="ja-JP" altLang="en-US"/>
          </a:p>
        </p:txBody>
      </p:sp>
      <p:sp>
        <p:nvSpPr>
          <p:cNvPr id="27652" name="スライド番号プレースホルダ 3"/>
          <p:cNvSpPr>
            <a:spLocks noGrp="1"/>
          </p:cNvSpPr>
          <p:nvPr>
            <p:ph type="sldNum" sz="quarter" idx="5"/>
          </p:nvPr>
        </p:nvSpPr>
        <p:spPr>
          <a:noFill/>
        </p:spPr>
        <p:txBody>
          <a:bodyPr/>
          <a:lstStyle/>
          <a:p>
            <a:fld id="{50526792-F15B-4D75-8846-9832A810BE2B}" type="slidenum">
              <a:rPr lang="en-US" altLang="ja-JP" smtClean="0"/>
              <a:pPr/>
              <a:t>7</a:t>
            </a:fld>
            <a:endParaRPr lang="en-US" altLang="ja-JP"/>
          </a:p>
        </p:txBody>
      </p:sp>
    </p:spTree>
    <p:extLst>
      <p:ext uri="{BB962C8B-B14F-4D97-AF65-F5344CB8AC3E}">
        <p14:creationId xmlns:p14="http://schemas.microsoft.com/office/powerpoint/2010/main" val="431207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a:ln/>
        </p:spPr>
      </p:sp>
      <p:sp>
        <p:nvSpPr>
          <p:cNvPr id="28675" name="ノート プレースホルダ 2"/>
          <p:cNvSpPr>
            <a:spLocks noGrp="1"/>
          </p:cNvSpPr>
          <p:nvPr>
            <p:ph type="body" idx="1"/>
          </p:nvPr>
        </p:nvSpPr>
        <p:spPr>
          <a:noFill/>
          <a:ln/>
        </p:spPr>
        <p:txBody>
          <a:bodyPr/>
          <a:lstStyle/>
          <a:p>
            <a:endParaRPr lang="ja-JP" altLang="en-US"/>
          </a:p>
        </p:txBody>
      </p:sp>
      <p:sp>
        <p:nvSpPr>
          <p:cNvPr id="28676" name="スライド番号プレースホルダ 3"/>
          <p:cNvSpPr>
            <a:spLocks noGrp="1"/>
          </p:cNvSpPr>
          <p:nvPr>
            <p:ph type="sldNum" sz="quarter" idx="5"/>
          </p:nvPr>
        </p:nvSpPr>
        <p:spPr>
          <a:noFill/>
        </p:spPr>
        <p:txBody>
          <a:bodyPr/>
          <a:lstStyle/>
          <a:p>
            <a:fld id="{0E6C8EA1-1C7B-4951-B31D-F37C18B720FA}" type="slidenum">
              <a:rPr lang="en-US" altLang="ja-JP" smtClean="0"/>
              <a:pPr/>
              <a:t>8</a:t>
            </a:fld>
            <a:endParaRPr lang="en-US" altLang="ja-JP"/>
          </a:p>
        </p:txBody>
      </p:sp>
    </p:spTree>
    <p:extLst>
      <p:ext uri="{BB962C8B-B14F-4D97-AF65-F5344CB8AC3E}">
        <p14:creationId xmlns:p14="http://schemas.microsoft.com/office/powerpoint/2010/main" val="2470836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a:ln/>
        </p:spPr>
      </p:sp>
      <p:sp>
        <p:nvSpPr>
          <p:cNvPr id="29699" name="ノート プレースホルダ 2"/>
          <p:cNvSpPr>
            <a:spLocks noGrp="1"/>
          </p:cNvSpPr>
          <p:nvPr>
            <p:ph type="body" idx="1"/>
          </p:nvPr>
        </p:nvSpPr>
        <p:spPr>
          <a:noFill/>
          <a:ln/>
        </p:spPr>
        <p:txBody>
          <a:bodyPr/>
          <a:lstStyle/>
          <a:p>
            <a:endParaRPr lang="ja-JP" altLang="en-US"/>
          </a:p>
        </p:txBody>
      </p:sp>
      <p:sp>
        <p:nvSpPr>
          <p:cNvPr id="29700" name="スライド番号プレースホルダ 3"/>
          <p:cNvSpPr>
            <a:spLocks noGrp="1"/>
          </p:cNvSpPr>
          <p:nvPr>
            <p:ph type="sldNum" sz="quarter" idx="5"/>
          </p:nvPr>
        </p:nvSpPr>
        <p:spPr>
          <a:noFill/>
        </p:spPr>
        <p:txBody>
          <a:bodyPr/>
          <a:lstStyle/>
          <a:p>
            <a:fld id="{3BC4055B-85D2-4DAA-84F2-68F79B53641A}" type="slidenum">
              <a:rPr lang="en-US" altLang="ja-JP" smtClean="0"/>
              <a:pPr/>
              <a:t>9</a:t>
            </a:fld>
            <a:endParaRPr lang="en-US" altLang="ja-JP"/>
          </a:p>
        </p:txBody>
      </p:sp>
    </p:spTree>
    <p:extLst>
      <p:ext uri="{BB962C8B-B14F-4D97-AF65-F5344CB8AC3E}">
        <p14:creationId xmlns:p14="http://schemas.microsoft.com/office/powerpoint/2010/main" val="2336821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C73D0EC-A5A8-48C8-ACAD-EB38D1D3CD4C}" type="slidenum">
              <a:rPr lang="en-US" altLang="ja-JP"/>
              <a:pPr>
                <a:defRPr/>
              </a:pPr>
              <a:t>‹#›</a:t>
            </a:fld>
            <a:endParaRPr lang="en-US" altLang="ja-JP"/>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2BAA8F7-E57E-4C2E-A13D-A21D167B8504}" type="slidenum">
              <a:rPr lang="en-US" altLang="ja-JP"/>
              <a:pPr>
                <a:defRPr/>
              </a:pPr>
              <a:t>‹#›</a:t>
            </a:fld>
            <a:endParaRPr lang="en-US" altLang="ja-JP"/>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FC8EDFC-A383-4176-976F-9B7ED3A46DFC}" type="slidenum">
              <a:rPr lang="en-US" altLang="ja-JP"/>
              <a:pPr>
                <a:defRPr/>
              </a:pPr>
              <a:t>‹#›</a:t>
            </a:fld>
            <a:endParaRPr lang="en-US" altLang="ja-JP"/>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79DF130-1A6D-4770-B8CC-33D26F1B6847}" type="slidenum">
              <a:rPr lang="en-US" altLang="ja-JP"/>
              <a:pPr>
                <a:defRPr/>
              </a:pPr>
              <a:t>‹#›</a:t>
            </a:fld>
            <a:endParaRPr lang="en-US" altLang="ja-JP"/>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C63651C-64FF-4F7D-B539-C55759A52589}" type="slidenum">
              <a:rPr lang="en-US" altLang="ja-JP"/>
              <a:pPr>
                <a:defRPr/>
              </a:pPr>
              <a:t>‹#›</a:t>
            </a:fld>
            <a:endParaRPr lang="en-US" altLang="ja-JP"/>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D28CD55-539F-48E5-9B45-E24B74889EC2}" type="slidenum">
              <a:rPr lang="en-US" altLang="ja-JP"/>
              <a:pPr>
                <a:defRPr/>
              </a:pPr>
              <a:t>‹#›</a:t>
            </a:fld>
            <a:endParaRPr lang="en-US" altLang="ja-JP"/>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B643E0D-C1BA-4585-AF10-ABAF2B90BABC}" type="slidenum">
              <a:rPr lang="en-US" altLang="ja-JP"/>
              <a:pPr>
                <a:defRPr/>
              </a:pPr>
              <a:t>‹#›</a:t>
            </a:fld>
            <a:endParaRPr lang="en-US" altLang="ja-JP"/>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47AAAC12-D340-4657-803D-846B7E1AEE13}" type="slidenum">
              <a:rPr lang="en-US" altLang="ja-JP"/>
              <a:pPr>
                <a:defRPr/>
              </a:pPr>
              <a:t>‹#›</a:t>
            </a:fld>
            <a:endParaRPr lang="en-US" altLang="ja-JP"/>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F15D928-CB95-41FC-BF27-CBBC7AECCF05}" type="slidenum">
              <a:rPr lang="en-US" altLang="ja-JP"/>
              <a:pPr>
                <a:defRPr/>
              </a:pPr>
              <a:t>‹#›</a:t>
            </a:fld>
            <a:endParaRPr lang="en-US" altLang="ja-JP"/>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5CA3934-10EB-4C1C-889A-E309BD1EB865}" type="slidenum">
              <a:rPr lang="en-US" altLang="ja-JP"/>
              <a:pPr>
                <a:defRPr/>
              </a:pPr>
              <a:t>‹#›</a:t>
            </a:fld>
            <a:endParaRPr lang="en-US" altLang="ja-JP"/>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9B3A474-B90C-463F-BAA2-52E30AC591BB}" type="slidenum">
              <a:rPr lang="en-US" altLang="ja-JP"/>
              <a:pPr>
                <a:defRPr/>
              </a:pPr>
              <a:t>‹#›</a:t>
            </a:fld>
            <a:endParaRPr lang="en-US" altLang="ja-JP"/>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6028D53-E57D-4BBD-AE62-24ADF1336D3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3.wmf"/></Relationships>
</file>

<file path=ppt/slides/_rels/slide2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5"/>
          <p:cNvSpPr>
            <a:spLocks noChangeArrowheads="1"/>
          </p:cNvSpPr>
          <p:nvPr/>
        </p:nvSpPr>
        <p:spPr bwMode="auto">
          <a:xfrm>
            <a:off x="0" y="0"/>
            <a:ext cx="9144000" cy="762000"/>
          </a:xfrm>
          <a:prstGeom prst="rect">
            <a:avLst/>
          </a:prstGeom>
          <a:solidFill>
            <a:srgbClr val="3D7DE3"/>
          </a:solidFill>
          <a:ln w="9525">
            <a:noFill/>
            <a:miter lim="800000"/>
            <a:headEnd/>
            <a:tailEnd/>
          </a:ln>
        </p:spPr>
        <p:txBody>
          <a:bodyPr wrap="none" anchor="ctr"/>
          <a:lstStyle/>
          <a:p>
            <a:endParaRPr lang="ja-JP" altLang="en-US"/>
          </a:p>
        </p:txBody>
      </p:sp>
      <p:sp>
        <p:nvSpPr>
          <p:cNvPr id="2051" name="Rectangle 106"/>
          <p:cNvSpPr>
            <a:spLocks noChangeArrowheads="1"/>
          </p:cNvSpPr>
          <p:nvPr/>
        </p:nvSpPr>
        <p:spPr bwMode="auto">
          <a:xfrm>
            <a:off x="1244600" y="-144463"/>
            <a:ext cx="6680200" cy="982663"/>
          </a:xfrm>
          <a:prstGeom prst="rect">
            <a:avLst/>
          </a:prstGeom>
          <a:noFill/>
          <a:ln w="9525">
            <a:noFill/>
            <a:miter lim="800000"/>
            <a:headEnd/>
            <a:tailEnd/>
          </a:ln>
        </p:spPr>
        <p:txBody>
          <a:bodyPr anchor="ctr"/>
          <a:lstStyle/>
          <a:p>
            <a:pPr algn="ctr"/>
            <a:r>
              <a:rPr lang="ja-JP" altLang="en-US" sz="3500">
                <a:solidFill>
                  <a:schemeClr val="bg1"/>
                </a:solidFill>
                <a:ea typeface="ＭＳ ゴシック" pitchFamily="49" charset="-128"/>
              </a:rPr>
              <a:t>講師用マニュアル</a:t>
            </a:r>
          </a:p>
        </p:txBody>
      </p:sp>
      <p:sp>
        <p:nvSpPr>
          <p:cNvPr id="2052" name="Line 110">
            <a:hlinkClick r:id="" action="ppaction://hlinkshowjump?jump=nextslide"/>
          </p:cNvPr>
          <p:cNvSpPr>
            <a:spLocks noChangeShapeType="1"/>
          </p:cNvSpPr>
          <p:nvPr/>
        </p:nvSpPr>
        <p:spPr bwMode="auto">
          <a:xfrm>
            <a:off x="8763000" y="9144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pic>
        <p:nvPicPr>
          <p:cNvPr id="2053" name="Picture 4"/>
          <p:cNvPicPr>
            <a:picLocks noChangeAspect="1" noChangeArrowheads="1"/>
          </p:cNvPicPr>
          <p:nvPr/>
        </p:nvPicPr>
        <p:blipFill>
          <a:blip r:embed="rId3" cstate="print"/>
          <a:srcRect/>
          <a:stretch>
            <a:fillRect/>
          </a:stretch>
        </p:blipFill>
        <p:spPr bwMode="auto">
          <a:xfrm>
            <a:off x="539750" y="1025525"/>
            <a:ext cx="8081963" cy="5643563"/>
          </a:xfrm>
          <a:prstGeom prst="rect">
            <a:avLst/>
          </a:prstGeom>
          <a:noFill/>
          <a:ln w="9525">
            <a:noFill/>
            <a:miter lim="800000"/>
            <a:headEnd/>
            <a:tailEnd/>
          </a:ln>
        </p:spPr>
      </p:pic>
      <p:sp>
        <p:nvSpPr>
          <p:cNvPr id="8" name="円/楕円 7"/>
          <p:cNvSpPr/>
          <p:nvPr/>
        </p:nvSpPr>
        <p:spPr>
          <a:xfrm>
            <a:off x="8270875" y="955675"/>
            <a:ext cx="261938" cy="169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 name="図 2">
            <a:extLst>
              <a:ext uri="{FF2B5EF4-FFF2-40B4-BE49-F238E27FC236}">
                <a16:creationId xmlns:a16="http://schemas.microsoft.com/office/drawing/2014/main" id="{2FA99187-90C1-44F2-94E8-33F420F39960}"/>
              </a:ext>
            </a:extLst>
          </p:cNvPr>
          <p:cNvPicPr>
            <a:picLocks noChangeAspect="1"/>
          </p:cNvPicPr>
          <p:nvPr/>
        </p:nvPicPr>
        <p:blipFill>
          <a:blip r:embed="rId4"/>
          <a:stretch>
            <a:fillRect/>
          </a:stretch>
        </p:blipFill>
        <p:spPr>
          <a:xfrm>
            <a:off x="0" y="0"/>
            <a:ext cx="9144000" cy="6850586"/>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3"/>
          <p:cNvPicPr>
            <a:picLocks noChangeAspect="1" noChangeArrowheads="1"/>
          </p:cNvPicPr>
          <p:nvPr/>
        </p:nvPicPr>
        <p:blipFill>
          <a:blip r:embed="rId3" cstate="print"/>
          <a:srcRect/>
          <a:stretch>
            <a:fillRect/>
          </a:stretch>
        </p:blipFill>
        <p:spPr bwMode="auto">
          <a:xfrm>
            <a:off x="2290763" y="1106488"/>
            <a:ext cx="4629150" cy="3476625"/>
          </a:xfrm>
          <a:prstGeom prst="rect">
            <a:avLst/>
          </a:prstGeom>
          <a:noFill/>
          <a:ln w="9525">
            <a:noFill/>
            <a:miter lim="800000"/>
            <a:headEnd/>
            <a:tailEnd/>
          </a:ln>
        </p:spPr>
      </p:pic>
      <p:pic>
        <p:nvPicPr>
          <p:cNvPr id="11267"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11268" name="Rectangle 3"/>
          <p:cNvSpPr>
            <a:spLocks noGrp="1" noChangeArrowheads="1"/>
          </p:cNvSpPr>
          <p:nvPr>
            <p:ph type="title" idx="4294967295"/>
          </p:nvPr>
        </p:nvSpPr>
        <p:spPr>
          <a:xfrm>
            <a:off x="152400" y="152400"/>
            <a:ext cx="79248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３、税ってどう役立っているの？③</a:t>
            </a:r>
          </a:p>
        </p:txBody>
      </p:sp>
      <p:sp>
        <p:nvSpPr>
          <p:cNvPr id="11269" name="Rectangle 4"/>
          <p:cNvSpPr>
            <a:spLocks noChangeArrowheads="1"/>
          </p:cNvSpPr>
          <p:nvPr/>
        </p:nvSpPr>
        <p:spPr bwMode="auto">
          <a:xfrm>
            <a:off x="228600" y="1371600"/>
            <a:ext cx="1524000" cy="2308225"/>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教育を受けるために，どれだけの税が使われているか理解させる。</a:t>
            </a: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勉強するために必要なものはなにかを話し合う。</a:t>
            </a:r>
          </a:p>
          <a:p>
            <a:endParaRPr lang="ja-JP" altLang="en-US" sz="1200">
              <a:latin typeface="ＭＳ ゴシック" pitchFamily="49" charset="-128"/>
              <a:ea typeface="ＭＳ ゴシック" pitchFamily="49" charset="-128"/>
            </a:endParaRPr>
          </a:p>
          <a:p>
            <a:endParaRPr lang="en-US" altLang="ja-JP" sz="1200">
              <a:latin typeface="ＭＳ ゴシック" pitchFamily="49" charset="-128"/>
              <a:ea typeface="ＭＳ ゴシック" pitchFamily="49" charset="-128"/>
            </a:endParaRPr>
          </a:p>
        </p:txBody>
      </p:sp>
      <p:sp>
        <p:nvSpPr>
          <p:cNvPr id="11270" name="AutoShape 5"/>
          <p:cNvSpPr>
            <a:spLocks noChangeArrowheads="1"/>
          </p:cNvSpPr>
          <p:nvPr/>
        </p:nvSpPr>
        <p:spPr bwMode="auto">
          <a:xfrm>
            <a:off x="152400" y="1295400"/>
            <a:ext cx="1524000" cy="28194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1271" name="Line 13">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11272" name="Line 14">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grpSp>
        <p:nvGrpSpPr>
          <p:cNvPr id="11273" name="グループ化 13"/>
          <p:cNvGrpSpPr>
            <a:grpSpLocks/>
          </p:cNvGrpSpPr>
          <p:nvPr/>
        </p:nvGrpSpPr>
        <p:grpSpPr bwMode="auto">
          <a:xfrm>
            <a:off x="1547813" y="4797425"/>
            <a:ext cx="6264275" cy="1583903"/>
            <a:chOff x="1547664" y="4797152"/>
            <a:chExt cx="6264696" cy="1656184"/>
          </a:xfrm>
        </p:grpSpPr>
        <p:sp>
          <p:nvSpPr>
            <p:cNvPr id="11274" name="Rectangle 14"/>
            <p:cNvSpPr>
              <a:spLocks noChangeArrowheads="1"/>
            </p:cNvSpPr>
            <p:nvPr/>
          </p:nvSpPr>
          <p:spPr bwMode="auto">
            <a:xfrm>
              <a:off x="1708001" y="4973927"/>
              <a:ext cx="4339942" cy="1255106"/>
            </a:xfrm>
            <a:prstGeom prst="rect">
              <a:avLst/>
            </a:prstGeom>
            <a:noFill/>
            <a:ln w="9525">
              <a:noFill/>
              <a:miter lim="800000"/>
              <a:headEnd/>
              <a:tailEnd/>
            </a:ln>
          </p:spPr>
          <p:txBody>
            <a:bodyPr wrap="none">
              <a:spAutoFit/>
            </a:bodyPr>
            <a:lstStyle/>
            <a:p>
              <a:r>
                <a:rPr lang="ja-JP" altLang="en-US" sz="1200" b="1" dirty="0">
                  <a:latin typeface="ＭＳ ゴシック" pitchFamily="49" charset="-128"/>
                  <a:ea typeface="ＭＳ ゴシック" pitchFamily="49" charset="-128"/>
                </a:rPr>
                <a:t>国の「文教及び科学振興費」の内訳（令和７年度当初予算）</a:t>
              </a:r>
            </a:p>
            <a:p>
              <a:r>
                <a:rPr lang="ja-JP" altLang="en-US" sz="1200" dirty="0">
                  <a:latin typeface="ＭＳ ゴシック" pitchFamily="49" charset="-128"/>
                  <a:ea typeface="ＭＳ ゴシック" pitchFamily="49" charset="-128"/>
                </a:rPr>
                <a:t>　総額　・・・５兆</a:t>
              </a:r>
              <a:r>
                <a:rPr lang="en-US" altLang="ja-JP" sz="1200" dirty="0">
                  <a:latin typeface="ＭＳ ゴシック" pitchFamily="49" charset="-128"/>
                  <a:ea typeface="ＭＳ ゴシック" pitchFamily="49" charset="-128"/>
                </a:rPr>
                <a:t>6,560</a:t>
              </a:r>
              <a:r>
                <a:rPr lang="ja-JP" altLang="en-US" sz="1200" dirty="0">
                  <a:latin typeface="ＭＳ ゴシック" pitchFamily="49" charset="-128"/>
                  <a:ea typeface="ＭＳ ゴシック" pitchFamily="49" charset="-128"/>
                </a:rPr>
                <a:t>億円</a:t>
              </a:r>
            </a:p>
            <a:p>
              <a:r>
                <a:rPr lang="ja-JP" altLang="en-US" sz="1200" dirty="0">
                  <a:latin typeface="ＭＳ ゴシック" pitchFamily="49" charset="-128"/>
                  <a:ea typeface="ＭＳ ゴシック" pitchFamily="49" charset="-128"/>
                </a:rPr>
                <a:t>･公立小中学校の先生の給料支払いのために</a:t>
              </a:r>
            </a:p>
            <a:p>
              <a:r>
                <a:rPr lang="ja-JP" altLang="en-US" sz="1200" dirty="0">
                  <a:latin typeface="ＭＳ ゴシック" pitchFamily="49" charset="-128"/>
                  <a:ea typeface="ＭＳ ゴシック" pitchFamily="49" charset="-128"/>
                </a:rPr>
                <a:t>･宇宙開発や海洋開発などの科学技術の振興のために</a:t>
              </a:r>
            </a:p>
            <a:p>
              <a:r>
                <a:rPr lang="ja-JP" altLang="en-US" sz="1200" dirty="0">
                  <a:latin typeface="ＭＳ ゴシック" pitchFamily="49" charset="-128"/>
                  <a:ea typeface="ＭＳ ゴシック" pitchFamily="49" charset="-128"/>
                </a:rPr>
                <a:t>･校舎や体育館などの建設のために</a:t>
              </a:r>
            </a:p>
            <a:p>
              <a:r>
                <a:rPr lang="ja-JP" altLang="en-US" sz="1200" dirty="0">
                  <a:latin typeface="ＭＳ ゴシック" pitchFamily="49" charset="-128"/>
                  <a:ea typeface="ＭＳ ゴシック" pitchFamily="49" charset="-128"/>
                </a:rPr>
                <a:t>･その他さまざまな施策のために</a:t>
              </a:r>
            </a:p>
          </p:txBody>
        </p:sp>
        <p:sp>
          <p:nvSpPr>
            <p:cNvPr id="11275" name="Rectangle 15"/>
            <p:cNvSpPr>
              <a:spLocks noChangeArrowheads="1"/>
            </p:cNvSpPr>
            <p:nvPr/>
          </p:nvSpPr>
          <p:spPr bwMode="auto">
            <a:xfrm>
              <a:off x="5777211" y="5335877"/>
              <a:ext cx="1902356" cy="868919"/>
            </a:xfrm>
            <a:prstGeom prst="rect">
              <a:avLst/>
            </a:prstGeom>
            <a:noFill/>
            <a:ln w="9525">
              <a:noFill/>
              <a:miter lim="800000"/>
              <a:headEnd/>
              <a:tailEnd/>
            </a:ln>
          </p:spPr>
          <p:txBody>
            <a:bodyPr>
              <a:spAutoFit/>
            </a:bodyPr>
            <a:lstStyle/>
            <a:p>
              <a:pPr algn="r"/>
              <a:r>
                <a:rPr lang="ja-JP" altLang="en-US" sz="1200" dirty="0">
                  <a:latin typeface="ＭＳ ゴシック" pitchFamily="49" charset="-128"/>
                  <a:ea typeface="ＭＳ ゴシック" pitchFamily="49" charset="-128"/>
                </a:rPr>
                <a:t>・・・ １兆</a:t>
              </a:r>
              <a:r>
                <a:rPr lang="en-US" altLang="ja-JP" sz="1200" dirty="0">
                  <a:latin typeface="ＭＳ ゴシック" pitchFamily="49" charset="-128"/>
                  <a:ea typeface="ＭＳ ゴシック" pitchFamily="49" charset="-128"/>
                </a:rPr>
                <a:t>6,210</a:t>
              </a:r>
              <a:r>
                <a:rPr lang="ja-JP" altLang="en-US" sz="1200" dirty="0">
                  <a:latin typeface="ＭＳ ゴシック" pitchFamily="49" charset="-128"/>
                  <a:ea typeface="ＭＳ ゴシック" pitchFamily="49" charset="-128"/>
                </a:rPr>
                <a:t>億円</a:t>
              </a:r>
            </a:p>
            <a:p>
              <a:pPr algn="r"/>
              <a:r>
                <a:rPr lang="ja-JP" altLang="en-US" sz="1200" dirty="0">
                  <a:latin typeface="ＭＳ ゴシック" pitchFamily="49" charset="-128"/>
                  <a:ea typeface="ＭＳ ゴシック" pitchFamily="49" charset="-128"/>
                </a:rPr>
                <a:t>・・・ １兆</a:t>
              </a:r>
              <a:r>
                <a:rPr lang="en-US" altLang="ja-JP" sz="1200" dirty="0">
                  <a:latin typeface="ＭＳ ゴシック" pitchFamily="49" charset="-128"/>
                  <a:ea typeface="ＭＳ ゴシック" pitchFamily="49" charset="-128"/>
                </a:rPr>
                <a:t>4,221</a:t>
              </a:r>
              <a:r>
                <a:rPr lang="ja-JP" altLang="en-US" sz="1200" dirty="0">
                  <a:latin typeface="ＭＳ ゴシック" pitchFamily="49" charset="-128"/>
                  <a:ea typeface="ＭＳ ゴシック" pitchFamily="49" charset="-128"/>
                </a:rPr>
                <a:t>億円</a:t>
              </a:r>
              <a:endParaRPr lang="en-US" altLang="ja-JP" sz="1200" dirty="0">
                <a:latin typeface="ＭＳ ゴシック" pitchFamily="49" charset="-128"/>
                <a:ea typeface="ＭＳ ゴシック" pitchFamily="49" charset="-128"/>
              </a:endParaRPr>
            </a:p>
            <a:p>
              <a:pPr algn="r"/>
              <a:r>
                <a:rPr lang="ja-JP" altLang="en-US" sz="1200" dirty="0">
                  <a:latin typeface="ＭＳ ゴシック" pitchFamily="49" charset="-128"/>
                  <a:ea typeface="ＭＳ ゴシック" pitchFamily="49" charset="-128"/>
                </a:rPr>
                <a:t>・・・　   　</a:t>
              </a:r>
              <a:r>
                <a:rPr lang="en-US" altLang="ja-JP" sz="1200" dirty="0">
                  <a:latin typeface="ＭＳ ゴシック" pitchFamily="49" charset="-128"/>
                  <a:ea typeface="ＭＳ ゴシック" pitchFamily="49" charset="-128"/>
                </a:rPr>
                <a:t>736</a:t>
              </a:r>
              <a:r>
                <a:rPr lang="ja-JP" altLang="en-US" sz="1200" dirty="0">
                  <a:latin typeface="ＭＳ ゴシック" pitchFamily="49" charset="-128"/>
                  <a:ea typeface="ＭＳ ゴシック" pitchFamily="49" charset="-128"/>
                </a:rPr>
                <a:t>億円</a:t>
              </a:r>
            </a:p>
            <a:p>
              <a:pPr algn="r"/>
              <a:r>
                <a:rPr lang="ja-JP" altLang="en-US" sz="1200" dirty="0">
                  <a:latin typeface="ＭＳ ゴシック" pitchFamily="49" charset="-128"/>
                  <a:ea typeface="ＭＳ ゴシック" pitchFamily="49" charset="-128"/>
                </a:rPr>
                <a:t>・・・ ２兆</a:t>
              </a:r>
              <a:r>
                <a:rPr lang="en-US" altLang="ja-JP" sz="1200" dirty="0">
                  <a:latin typeface="ＭＳ ゴシック" pitchFamily="49" charset="-128"/>
                  <a:ea typeface="ＭＳ ゴシック" pitchFamily="49" charset="-128"/>
                </a:rPr>
                <a:t>5,394</a:t>
              </a:r>
              <a:r>
                <a:rPr lang="ja-JP" altLang="en-US" sz="1200" dirty="0">
                  <a:latin typeface="ＭＳ ゴシック" pitchFamily="49" charset="-128"/>
                  <a:ea typeface="ＭＳ ゴシック" pitchFamily="49" charset="-128"/>
                </a:rPr>
                <a:t>億円</a:t>
              </a:r>
            </a:p>
          </p:txBody>
        </p:sp>
        <p:sp>
          <p:nvSpPr>
            <p:cNvPr id="13" name="角丸四角形 12"/>
            <p:cNvSpPr/>
            <p:nvPr/>
          </p:nvSpPr>
          <p:spPr>
            <a:xfrm>
              <a:off x="1547664" y="4797152"/>
              <a:ext cx="6264696" cy="1656184"/>
            </a:xfrm>
            <a:prstGeom prst="round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5" name="AutoShape 8">
            <a:extLst>
              <a:ext uri="{FF2B5EF4-FFF2-40B4-BE49-F238E27FC236}">
                <a16:creationId xmlns:a16="http://schemas.microsoft.com/office/drawing/2014/main" id="{444B59AF-B32C-47DC-9E92-EB370DD65BB4}"/>
              </a:ext>
            </a:extLst>
          </p:cNvPr>
          <p:cNvSpPr>
            <a:spLocks noChangeArrowheads="1"/>
          </p:cNvSpPr>
          <p:nvPr/>
        </p:nvSpPr>
        <p:spPr bwMode="auto">
          <a:xfrm>
            <a:off x="7092280" y="2492905"/>
            <a:ext cx="1823120" cy="1800190"/>
          </a:xfrm>
          <a:prstGeom prst="roundRect">
            <a:avLst>
              <a:gd name="adj" fmla="val 15962"/>
            </a:avLst>
          </a:prstGeom>
          <a:noFill/>
          <a:ln w="25400">
            <a:solidFill>
              <a:schemeClr val="tx1"/>
            </a:solidFill>
            <a:prstDash val="sysDot"/>
            <a:round/>
            <a:headEnd/>
            <a:tailEnd/>
          </a:ln>
        </p:spPr>
        <p:txBody>
          <a:bodyPr wrap="none" anchor="ctr"/>
          <a:lstStyle/>
          <a:p>
            <a:endParaRPr lang="ja-JP" altLang="en-US" sz="1100" dirty="0">
              <a:latin typeface="ＭＳ ゴシック" pitchFamily="49" charset="-128"/>
              <a:ea typeface="ＭＳ ゴシック" pitchFamily="49" charset="-128"/>
            </a:endParaRPr>
          </a:p>
        </p:txBody>
      </p:sp>
      <p:sp>
        <p:nvSpPr>
          <p:cNvPr id="16" name="Rectangle 14">
            <a:extLst>
              <a:ext uri="{FF2B5EF4-FFF2-40B4-BE49-F238E27FC236}">
                <a16:creationId xmlns:a16="http://schemas.microsoft.com/office/drawing/2014/main" id="{7B106A05-8AC6-4748-9C28-B5B4E6E2EDD4}"/>
              </a:ext>
            </a:extLst>
          </p:cNvPr>
          <p:cNvSpPr>
            <a:spLocks noChangeArrowheads="1"/>
          </p:cNvSpPr>
          <p:nvPr/>
        </p:nvSpPr>
        <p:spPr bwMode="auto">
          <a:xfrm>
            <a:off x="7118802" y="2664162"/>
            <a:ext cx="1731014" cy="1015663"/>
          </a:xfrm>
          <a:prstGeom prst="rect">
            <a:avLst/>
          </a:prstGeom>
          <a:noFill/>
          <a:ln w="9525">
            <a:noFill/>
            <a:miter lim="800000"/>
            <a:headEnd/>
            <a:tailEnd/>
          </a:ln>
        </p:spPr>
        <p:txBody>
          <a:bodyPr wrap="square">
            <a:spAutoFit/>
          </a:bodyPr>
          <a:lstStyle/>
          <a:p>
            <a:r>
              <a:rPr lang="ja-JP" altLang="en-US" sz="1200" b="1" dirty="0">
                <a:latin typeface="ＭＳ ゴシック" pitchFamily="49" charset="-128"/>
                <a:ea typeface="ＭＳ ゴシック" pitchFamily="49" charset="-128"/>
              </a:rPr>
              <a:t>義務教育諸学校の児童生徒が使用する教科書を無償配付するための費用（令和６年度当初予算）</a:t>
            </a:r>
          </a:p>
        </p:txBody>
      </p:sp>
      <p:sp>
        <p:nvSpPr>
          <p:cNvPr id="17" name="Rectangle 15">
            <a:extLst>
              <a:ext uri="{FF2B5EF4-FFF2-40B4-BE49-F238E27FC236}">
                <a16:creationId xmlns:a16="http://schemas.microsoft.com/office/drawing/2014/main" id="{D7E77193-F637-4E10-9CA5-A04E178FFDDC}"/>
              </a:ext>
            </a:extLst>
          </p:cNvPr>
          <p:cNvSpPr>
            <a:spLocks noChangeArrowheads="1"/>
          </p:cNvSpPr>
          <p:nvPr/>
        </p:nvSpPr>
        <p:spPr bwMode="auto">
          <a:xfrm>
            <a:off x="7384504" y="3810505"/>
            <a:ext cx="1378496" cy="276999"/>
          </a:xfrm>
          <a:prstGeom prst="rect">
            <a:avLst/>
          </a:prstGeom>
          <a:noFill/>
          <a:ln w="9525">
            <a:noFill/>
            <a:miter lim="800000"/>
            <a:headEnd/>
            <a:tailEnd/>
          </a:ln>
        </p:spPr>
        <p:txBody>
          <a:bodyPr wrap="square">
            <a:spAutoFit/>
          </a:bodyPr>
          <a:lstStyle/>
          <a:p>
            <a:pPr algn="r"/>
            <a:r>
              <a:rPr lang="ja-JP" altLang="en-US" sz="1200" dirty="0">
                <a:latin typeface="ＭＳ ゴシック" pitchFamily="49" charset="-128"/>
                <a:ea typeface="ＭＳ ゴシック" pitchFamily="49" charset="-128"/>
              </a:rPr>
              <a:t>・・・ </a:t>
            </a:r>
            <a:r>
              <a:rPr lang="en-US" altLang="ja-JP" sz="1200" dirty="0">
                <a:latin typeface="ＭＳ ゴシック" pitchFamily="49" charset="-128"/>
                <a:ea typeface="ＭＳ ゴシック" pitchFamily="49" charset="-128"/>
              </a:rPr>
              <a:t>471</a:t>
            </a:r>
            <a:r>
              <a:rPr lang="ja-JP" altLang="en-US" sz="1200" dirty="0">
                <a:latin typeface="ＭＳ ゴシック" pitchFamily="49" charset="-128"/>
                <a:ea typeface="ＭＳ ゴシック" pitchFamily="49" charset="-128"/>
              </a:rPr>
              <a:t>億円</a:t>
            </a:r>
          </a:p>
        </p:txBody>
      </p:sp>
      <p:pic>
        <p:nvPicPr>
          <p:cNvPr id="3" name="図 2">
            <a:extLst>
              <a:ext uri="{FF2B5EF4-FFF2-40B4-BE49-F238E27FC236}">
                <a16:creationId xmlns:a16="http://schemas.microsoft.com/office/drawing/2014/main" id="{2504D3D7-DC07-40F5-AD31-191C10B756A2}"/>
              </a:ext>
            </a:extLst>
          </p:cNvPr>
          <p:cNvPicPr>
            <a:picLocks noChangeAspect="1"/>
          </p:cNvPicPr>
          <p:nvPr/>
        </p:nvPicPr>
        <p:blipFill>
          <a:blip r:embed="rId5"/>
          <a:stretch>
            <a:fillRect/>
          </a:stretch>
        </p:blipFill>
        <p:spPr>
          <a:xfrm>
            <a:off x="-19504" y="-1"/>
            <a:ext cx="9163503" cy="6867679"/>
          </a:xfrm>
          <a:prstGeom prst="rect">
            <a:avLst/>
          </a:prstGeom>
        </p:spPr>
      </p:pic>
    </p:spTree>
    <p:extLst>
      <p:ext uri="{BB962C8B-B14F-4D97-AF65-F5344CB8AC3E}">
        <p14:creationId xmlns:p14="http://schemas.microsoft.com/office/powerpoint/2010/main" val="28886040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7" name="Rectangle 3"/>
          <p:cNvSpPr txBox="1">
            <a:spLocks noChangeArrowheads="1"/>
          </p:cNvSpPr>
          <p:nvPr/>
        </p:nvSpPr>
        <p:spPr bwMode="auto">
          <a:xfrm>
            <a:off x="152400" y="152400"/>
            <a:ext cx="79248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３、税ってどう役立っているの？④</a:t>
            </a:r>
          </a:p>
        </p:txBody>
      </p:sp>
      <p:sp>
        <p:nvSpPr>
          <p:cNvPr id="12292" name="AutoShape 5"/>
          <p:cNvSpPr>
            <a:spLocks noChangeArrowheads="1"/>
          </p:cNvSpPr>
          <p:nvPr/>
        </p:nvSpPr>
        <p:spPr bwMode="auto">
          <a:xfrm>
            <a:off x="152400" y="1295400"/>
            <a:ext cx="1524000" cy="28194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2293" name="Rectangle 4"/>
          <p:cNvSpPr>
            <a:spLocks noChangeArrowheads="1"/>
          </p:cNvSpPr>
          <p:nvPr/>
        </p:nvSpPr>
        <p:spPr bwMode="auto">
          <a:xfrm>
            <a:off x="228600" y="1371600"/>
            <a:ext cx="1524000" cy="2308225"/>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教育を受けるために，どれだけの税が使われているか理解させる。</a:t>
            </a: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小学生一人当たりどれくらいの税が必要か確認する。</a:t>
            </a:r>
          </a:p>
          <a:p>
            <a:endParaRPr lang="ja-JP" altLang="en-US" sz="1200">
              <a:latin typeface="ＭＳ ゴシック" pitchFamily="49" charset="-128"/>
              <a:ea typeface="ＭＳ ゴシック" pitchFamily="49" charset="-128"/>
            </a:endParaRPr>
          </a:p>
          <a:p>
            <a:endParaRPr lang="en-US" altLang="ja-JP" sz="1200">
              <a:latin typeface="ＭＳ ゴシック" pitchFamily="49" charset="-128"/>
              <a:ea typeface="ＭＳ ゴシック" pitchFamily="49" charset="-128"/>
            </a:endParaRPr>
          </a:p>
        </p:txBody>
      </p:sp>
      <p:sp>
        <p:nvSpPr>
          <p:cNvPr id="12294" name="テキスト ボックス 8"/>
          <p:cNvSpPr txBox="1">
            <a:spLocks noChangeArrowheads="1"/>
          </p:cNvSpPr>
          <p:nvPr/>
        </p:nvSpPr>
        <p:spPr bwMode="auto">
          <a:xfrm>
            <a:off x="2313382" y="4403567"/>
            <a:ext cx="2368550" cy="246062"/>
          </a:xfrm>
          <a:prstGeom prst="rect">
            <a:avLst/>
          </a:prstGeom>
          <a:noFill/>
          <a:ln w="9525">
            <a:noFill/>
            <a:miter lim="800000"/>
            <a:headEnd/>
            <a:tailEnd/>
          </a:ln>
        </p:spPr>
        <p:txBody>
          <a:bodyPr wrap="none">
            <a:spAutoFit/>
          </a:bodyPr>
          <a:lstStyle/>
          <a:p>
            <a:r>
              <a:rPr lang="ja-JP" altLang="en-US" sz="1000" dirty="0">
                <a:latin typeface="ＭＳ Ｐゴシック" pitchFamily="50" charset="-128"/>
                <a:ea typeface="ＭＳ Ｐゴシック" pitchFamily="50" charset="-128"/>
              </a:rPr>
              <a:t>私たちが平等に教育を受けられるために</a:t>
            </a:r>
          </a:p>
        </p:txBody>
      </p:sp>
      <p:sp>
        <p:nvSpPr>
          <p:cNvPr id="12295" name="テキスト ボックス 9"/>
          <p:cNvSpPr txBox="1">
            <a:spLocks noChangeArrowheads="1"/>
          </p:cNvSpPr>
          <p:nvPr/>
        </p:nvSpPr>
        <p:spPr bwMode="auto">
          <a:xfrm>
            <a:off x="2604008" y="5012054"/>
            <a:ext cx="4116833" cy="797654"/>
          </a:xfrm>
          <a:prstGeom prst="rect">
            <a:avLst/>
          </a:prstGeom>
          <a:noFill/>
          <a:ln w="9525">
            <a:noFill/>
            <a:miter lim="800000"/>
            <a:headEnd/>
            <a:tailEnd/>
          </a:ln>
        </p:spPr>
        <p:txBody>
          <a:bodyPr wrap="none">
            <a:spAutoFit/>
          </a:bodyPr>
          <a:lstStyle/>
          <a:p>
            <a:pPr>
              <a:lnSpc>
                <a:spcPts val="1100"/>
              </a:lnSpc>
            </a:pPr>
            <a:r>
              <a:rPr lang="ja-JP" altLang="en-US" sz="1200" b="1" dirty="0">
                <a:latin typeface="ＭＳ Ｐゴシック" pitchFamily="50" charset="-128"/>
                <a:ea typeface="ＭＳ Ｐゴシック" pitchFamily="50" charset="-128"/>
              </a:rPr>
              <a:t>児童・生徒１人当たり国等の月額教育費負担額（令和４年度）</a:t>
            </a:r>
            <a:endParaRPr lang="en-US" altLang="ja-JP" sz="1200" b="1" dirty="0">
              <a:latin typeface="ＭＳ Ｐゴシック" pitchFamily="50" charset="-128"/>
              <a:ea typeface="ＭＳ Ｐゴシック" pitchFamily="50" charset="-128"/>
            </a:endParaRPr>
          </a:p>
          <a:p>
            <a:pPr>
              <a:lnSpc>
                <a:spcPts val="1100"/>
              </a:lnSpc>
            </a:pPr>
            <a:endParaRPr lang="en-US" altLang="ja-JP" sz="1200" dirty="0">
              <a:latin typeface="ＭＳ Ｐゴシック" pitchFamily="50" charset="-128"/>
              <a:ea typeface="ＭＳ Ｐゴシック" pitchFamily="50" charset="-128"/>
            </a:endParaRPr>
          </a:p>
          <a:p>
            <a:pPr>
              <a:lnSpc>
                <a:spcPts val="1100"/>
              </a:lnSpc>
            </a:pPr>
            <a:r>
              <a:rPr lang="ja-JP" altLang="en-US" sz="1200" dirty="0">
                <a:latin typeface="ＭＳ Ｐゴシック" pitchFamily="50" charset="-128"/>
                <a:ea typeface="ＭＳ Ｐゴシック" pitchFamily="50" charset="-128"/>
              </a:rPr>
              <a:t>　小学校　約７万８千円（年額 約</a:t>
            </a:r>
            <a:r>
              <a:rPr lang="en-US" altLang="ja-JP" sz="1200" dirty="0">
                <a:latin typeface="ＭＳ Ｐゴシック" pitchFamily="50" charset="-128"/>
                <a:ea typeface="ＭＳ Ｐゴシック" pitchFamily="50" charset="-128"/>
              </a:rPr>
              <a:t>94</a:t>
            </a:r>
            <a:r>
              <a:rPr lang="ja-JP" altLang="en-US" sz="1200" dirty="0">
                <a:latin typeface="ＭＳ Ｐゴシック" pitchFamily="50" charset="-128"/>
                <a:ea typeface="ＭＳ Ｐゴシック" pitchFamily="50" charset="-128"/>
              </a:rPr>
              <a:t>万</a:t>
            </a:r>
            <a:r>
              <a:rPr lang="en-US" altLang="ja-JP" sz="1200" dirty="0">
                <a:latin typeface="ＭＳ Ｐゴシック" pitchFamily="50" charset="-128"/>
                <a:ea typeface="ＭＳ Ｐゴシック" pitchFamily="50" charset="-128"/>
              </a:rPr>
              <a:t>1</a:t>
            </a:r>
            <a:r>
              <a:rPr lang="ja-JP" altLang="en-US" sz="1200" dirty="0">
                <a:latin typeface="ＭＳ Ｐゴシック" pitchFamily="50" charset="-128"/>
                <a:ea typeface="ＭＳ Ｐゴシック" pitchFamily="50" charset="-128"/>
              </a:rPr>
              <a:t>千円）</a:t>
            </a:r>
            <a:endParaRPr lang="en-US" altLang="ja-JP" sz="1200" dirty="0">
              <a:latin typeface="ＭＳ Ｐゴシック" pitchFamily="50" charset="-128"/>
              <a:ea typeface="ＭＳ Ｐゴシック" pitchFamily="50" charset="-128"/>
            </a:endParaRPr>
          </a:p>
          <a:p>
            <a:pPr>
              <a:lnSpc>
                <a:spcPts val="1100"/>
              </a:lnSpc>
            </a:pPr>
            <a:r>
              <a:rPr lang="ja-JP" altLang="en-US" sz="1200" dirty="0">
                <a:latin typeface="ＭＳ Ｐゴシック" pitchFamily="50" charset="-128"/>
                <a:ea typeface="ＭＳ Ｐゴシック" pitchFamily="50" charset="-128"/>
              </a:rPr>
              <a:t>　中学生　約９万１千円（年額 約</a:t>
            </a:r>
            <a:r>
              <a:rPr lang="en-US" altLang="ja-JP" sz="1200" dirty="0">
                <a:latin typeface="ＭＳ Ｐゴシック" pitchFamily="50" charset="-128"/>
                <a:ea typeface="ＭＳ Ｐゴシック" pitchFamily="50" charset="-128"/>
              </a:rPr>
              <a:t>108</a:t>
            </a:r>
            <a:r>
              <a:rPr lang="ja-JP" altLang="en-US" sz="1200" dirty="0">
                <a:latin typeface="ＭＳ Ｐゴシック" pitchFamily="50" charset="-128"/>
                <a:ea typeface="ＭＳ Ｐゴシック" pitchFamily="50" charset="-128"/>
              </a:rPr>
              <a:t>万</a:t>
            </a:r>
            <a:r>
              <a:rPr lang="en-US" altLang="ja-JP" sz="1200" dirty="0">
                <a:latin typeface="ＭＳ Ｐゴシック" pitchFamily="50" charset="-128"/>
                <a:ea typeface="ＭＳ Ｐゴシック" pitchFamily="50" charset="-128"/>
              </a:rPr>
              <a:t>6</a:t>
            </a:r>
            <a:r>
              <a:rPr lang="ja-JP" altLang="en-US" sz="1200" dirty="0">
                <a:latin typeface="ＭＳ Ｐゴシック" pitchFamily="50" charset="-128"/>
                <a:ea typeface="ＭＳ Ｐゴシック" pitchFamily="50" charset="-128"/>
              </a:rPr>
              <a:t>千円）</a:t>
            </a:r>
            <a:endParaRPr lang="en-US" altLang="ja-JP" sz="1200" dirty="0">
              <a:latin typeface="ＭＳ Ｐゴシック" pitchFamily="50" charset="-128"/>
              <a:ea typeface="ＭＳ Ｐゴシック" pitchFamily="50" charset="-128"/>
            </a:endParaRPr>
          </a:p>
          <a:p>
            <a:pPr>
              <a:lnSpc>
                <a:spcPts val="1100"/>
              </a:lnSpc>
            </a:pPr>
            <a:r>
              <a:rPr lang="ja-JP" altLang="en-US" sz="1200" dirty="0">
                <a:latin typeface="ＭＳ Ｐゴシック" pitchFamily="50" charset="-128"/>
                <a:ea typeface="ＭＳ Ｐゴシック" pitchFamily="50" charset="-128"/>
              </a:rPr>
              <a:t>　高校生　約９万４千円（年額 約</a:t>
            </a:r>
            <a:r>
              <a:rPr lang="en-US" altLang="ja-JP" sz="1200" dirty="0">
                <a:latin typeface="ＭＳ Ｐゴシック" pitchFamily="50" charset="-128"/>
                <a:ea typeface="ＭＳ Ｐゴシック" pitchFamily="50" charset="-128"/>
              </a:rPr>
              <a:t>112</a:t>
            </a:r>
            <a:r>
              <a:rPr lang="ja-JP" altLang="en-US" sz="1200" dirty="0">
                <a:latin typeface="ＭＳ Ｐゴシック" pitchFamily="50" charset="-128"/>
                <a:ea typeface="ＭＳ Ｐゴシック" pitchFamily="50" charset="-128"/>
              </a:rPr>
              <a:t>万</a:t>
            </a:r>
            <a:r>
              <a:rPr lang="en-US" altLang="ja-JP" sz="1200" dirty="0">
                <a:latin typeface="ＭＳ Ｐゴシック" pitchFamily="50" charset="-128"/>
                <a:ea typeface="ＭＳ Ｐゴシック" pitchFamily="50" charset="-128"/>
              </a:rPr>
              <a:t>7</a:t>
            </a:r>
            <a:r>
              <a:rPr lang="ja-JP" altLang="en-US" sz="1200" dirty="0">
                <a:latin typeface="ＭＳ Ｐゴシック" pitchFamily="50" charset="-128"/>
                <a:ea typeface="ＭＳ Ｐゴシック" pitchFamily="50" charset="-128"/>
              </a:rPr>
              <a:t>千円）</a:t>
            </a:r>
            <a:endParaRPr lang="en-US" altLang="ja-JP" sz="1200" dirty="0">
              <a:latin typeface="ＭＳ Ｐゴシック" pitchFamily="50" charset="-128"/>
              <a:ea typeface="ＭＳ Ｐゴシック" pitchFamily="50" charset="-128"/>
            </a:endParaRPr>
          </a:p>
        </p:txBody>
      </p:sp>
      <p:sp>
        <p:nvSpPr>
          <p:cNvPr id="17" name="角丸四角形 16"/>
          <p:cNvSpPr/>
          <p:nvPr/>
        </p:nvSpPr>
        <p:spPr>
          <a:xfrm>
            <a:off x="2466578" y="4770437"/>
            <a:ext cx="4391695" cy="1280889"/>
          </a:xfrm>
          <a:prstGeom prst="roundRect">
            <a:avLst>
              <a:gd name="adj" fmla="val 6340"/>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 name="図 2">
            <a:extLst>
              <a:ext uri="{FF2B5EF4-FFF2-40B4-BE49-F238E27FC236}">
                <a16:creationId xmlns:a16="http://schemas.microsoft.com/office/drawing/2014/main" id="{3D08305B-6EC8-4AE6-A0FA-80462566D660}"/>
              </a:ext>
            </a:extLst>
          </p:cNvPr>
          <p:cNvPicPr>
            <a:picLocks noChangeAspect="1"/>
          </p:cNvPicPr>
          <p:nvPr/>
        </p:nvPicPr>
        <p:blipFill>
          <a:blip r:embed="rId4"/>
          <a:stretch>
            <a:fillRect/>
          </a:stretch>
        </p:blipFill>
        <p:spPr>
          <a:xfrm>
            <a:off x="2398199" y="719801"/>
            <a:ext cx="4567466" cy="3442148"/>
          </a:xfrm>
          <a:prstGeom prst="rect">
            <a:avLst/>
          </a:prstGeom>
          <a:ln>
            <a:solidFill>
              <a:schemeClr val="tx1"/>
            </a:solidFill>
          </a:ln>
        </p:spPr>
      </p:pic>
      <p:pic>
        <p:nvPicPr>
          <p:cNvPr id="4" name="図 3">
            <a:extLst>
              <a:ext uri="{FF2B5EF4-FFF2-40B4-BE49-F238E27FC236}">
                <a16:creationId xmlns:a16="http://schemas.microsoft.com/office/drawing/2014/main" id="{D8AC5F49-D80B-4644-8D19-BFE746E0AC00}"/>
              </a:ext>
            </a:extLst>
          </p:cNvPr>
          <p:cNvPicPr>
            <a:picLocks noChangeAspect="1"/>
          </p:cNvPicPr>
          <p:nvPr/>
        </p:nvPicPr>
        <p:blipFill>
          <a:blip r:embed="rId5"/>
          <a:stretch>
            <a:fillRect/>
          </a:stretch>
        </p:blipFill>
        <p:spPr>
          <a:xfrm>
            <a:off x="1640" y="0"/>
            <a:ext cx="9140719" cy="6857999"/>
          </a:xfrm>
          <a:prstGeom prst="rect">
            <a:avLst/>
          </a:prstGeom>
        </p:spPr>
      </p:pic>
    </p:spTree>
    <p:extLst>
      <p:ext uri="{BB962C8B-B14F-4D97-AF65-F5344CB8AC3E}">
        <p14:creationId xmlns:p14="http://schemas.microsoft.com/office/powerpoint/2010/main" val="29691058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3315"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４、税の使いみちはどうやって決めるの？①</a:t>
            </a:r>
          </a:p>
        </p:txBody>
      </p:sp>
      <p:sp>
        <p:nvSpPr>
          <p:cNvPr id="13316" name="Rectangle 4"/>
          <p:cNvSpPr>
            <a:spLocks noChangeArrowheads="1"/>
          </p:cNvSpPr>
          <p:nvPr/>
        </p:nvSpPr>
        <p:spPr bwMode="auto">
          <a:xfrm>
            <a:off x="228600" y="1371600"/>
            <a:ext cx="1524000" cy="4340225"/>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ねらい</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税の使い道の決め方や国民生活との関係を理解させ，「政治への参加」と「国を支える税金を国民が負担すること」が対になっているのが，民主主義の基本であることを理解させる。また，その使い道をしっかりと監視していくことの重要性を理解させる。</a:t>
            </a:r>
          </a:p>
          <a:p>
            <a:endParaRPr lang="ja-JP" altLang="en-US" sz="1200">
              <a:ea typeface="ＭＳ ゴシック" pitchFamily="49" charset="-128"/>
            </a:endParaRPr>
          </a:p>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学習活動</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納めた税が，国の予算として決められる仕組みについて話し合う。</a:t>
            </a:r>
          </a:p>
          <a:p>
            <a:endParaRPr lang="en-US" altLang="ja-JP" sz="1200">
              <a:ea typeface="ＭＳ ゴシック" pitchFamily="49" charset="-128"/>
            </a:endParaRPr>
          </a:p>
        </p:txBody>
      </p:sp>
      <p:sp>
        <p:nvSpPr>
          <p:cNvPr id="13317" name="AutoShape 5"/>
          <p:cNvSpPr>
            <a:spLocks noChangeArrowheads="1"/>
          </p:cNvSpPr>
          <p:nvPr/>
        </p:nvSpPr>
        <p:spPr bwMode="auto">
          <a:xfrm>
            <a:off x="152400" y="1295400"/>
            <a:ext cx="1524000" cy="4562475"/>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3318" name="Line 8">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13319" name="Line 9">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pic>
        <p:nvPicPr>
          <p:cNvPr id="6" name="図 5">
            <a:extLst>
              <a:ext uri="{FF2B5EF4-FFF2-40B4-BE49-F238E27FC236}">
                <a16:creationId xmlns:a16="http://schemas.microsoft.com/office/drawing/2014/main" id="{D12293D3-5324-4B45-ACC2-28E970CF17E6}"/>
              </a:ext>
            </a:extLst>
          </p:cNvPr>
          <p:cNvPicPr>
            <a:picLocks noChangeAspect="1"/>
          </p:cNvPicPr>
          <p:nvPr/>
        </p:nvPicPr>
        <p:blipFill>
          <a:blip r:embed="rId4"/>
          <a:stretch>
            <a:fillRect/>
          </a:stretch>
        </p:blipFill>
        <p:spPr>
          <a:xfrm>
            <a:off x="2336244" y="1416338"/>
            <a:ext cx="4575731" cy="3452822"/>
          </a:xfrm>
          <a:prstGeom prst="rect">
            <a:avLst/>
          </a:prstGeom>
        </p:spPr>
      </p:pic>
      <p:pic>
        <p:nvPicPr>
          <p:cNvPr id="8" name="図 7">
            <a:extLst>
              <a:ext uri="{FF2B5EF4-FFF2-40B4-BE49-F238E27FC236}">
                <a16:creationId xmlns:a16="http://schemas.microsoft.com/office/drawing/2014/main" id="{2A970F84-E98D-49F4-B5B6-24AF8DCCAF26}"/>
              </a:ext>
            </a:extLst>
          </p:cNvPr>
          <p:cNvPicPr>
            <a:picLocks noChangeAspect="1"/>
          </p:cNvPicPr>
          <p:nvPr/>
        </p:nvPicPr>
        <p:blipFill>
          <a:blip r:embed="rId5"/>
          <a:stretch>
            <a:fillRect/>
          </a:stretch>
        </p:blipFill>
        <p:spPr>
          <a:xfrm>
            <a:off x="-36512" y="28753"/>
            <a:ext cx="9180512" cy="6860705"/>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5"/>
          <p:cNvSpPr>
            <a:spLocks noChangeArrowheads="1"/>
          </p:cNvSpPr>
          <p:nvPr/>
        </p:nvSpPr>
        <p:spPr bwMode="auto">
          <a:xfrm>
            <a:off x="152400" y="1295400"/>
            <a:ext cx="1524000" cy="1776413"/>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4339" name="Rectangle 4"/>
          <p:cNvSpPr>
            <a:spLocks noChangeArrowheads="1"/>
          </p:cNvSpPr>
          <p:nvPr/>
        </p:nvSpPr>
        <p:spPr bwMode="auto">
          <a:xfrm>
            <a:off x="228600" y="1371600"/>
            <a:ext cx="1524000" cy="1754188"/>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ea typeface="ＭＳ ゴシック" pitchFamily="49" charset="-128"/>
              </a:rPr>
              <a:t>国の収入の内訳はどうなっているのか，また国の支出にはどんなものがあるのかを理解させる。</a:t>
            </a:r>
          </a:p>
          <a:p>
            <a:endParaRPr lang="ja-JP" altLang="en-US" sz="1200" dirty="0">
              <a:ea typeface="ＭＳ ゴシック" pitchFamily="49" charset="-128"/>
            </a:endParaRPr>
          </a:p>
          <a:p>
            <a:endParaRPr lang="en-US" altLang="ja-JP" sz="1200" dirty="0">
              <a:ea typeface="ＭＳ ゴシック" pitchFamily="49" charset="-128"/>
            </a:endParaRPr>
          </a:p>
        </p:txBody>
      </p:sp>
      <p:pic>
        <p:nvPicPr>
          <p:cNvPr id="14340"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6"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４、税の使いみちはどうやって決めるの？②</a:t>
            </a:r>
          </a:p>
        </p:txBody>
      </p:sp>
      <p:sp>
        <p:nvSpPr>
          <p:cNvPr id="14342" name="テキスト ボックス 13"/>
          <p:cNvSpPr txBox="1">
            <a:spLocks noChangeArrowheads="1"/>
          </p:cNvSpPr>
          <p:nvPr/>
        </p:nvSpPr>
        <p:spPr bwMode="auto">
          <a:xfrm>
            <a:off x="4918075" y="4940300"/>
            <a:ext cx="1338828" cy="1144159"/>
          </a:xfrm>
          <a:prstGeom prst="rect">
            <a:avLst/>
          </a:prstGeom>
          <a:noFill/>
          <a:ln w="9525">
            <a:noFill/>
            <a:miter lim="800000"/>
            <a:headEnd/>
            <a:tailEnd/>
          </a:ln>
        </p:spPr>
        <p:txBody>
          <a:bodyPr wrap="none">
            <a:spAutoFit/>
          </a:bodyPr>
          <a:lstStyle/>
          <a:p>
            <a:pPr marL="457200" indent="-457200">
              <a:lnSpc>
                <a:spcPts val="1400"/>
              </a:lnSpc>
            </a:pPr>
            <a:r>
              <a:rPr lang="ja-JP" altLang="en-US" sz="900" dirty="0">
                <a:latin typeface="ＭＳ 明朝" pitchFamily="17" charset="-128"/>
                <a:ea typeface="ＭＳ 明朝" pitchFamily="17" charset="-128"/>
              </a:rPr>
              <a:t>・公債金</a:t>
            </a:r>
            <a:endParaRPr lang="en-US" altLang="ja-JP" sz="900" dirty="0">
              <a:latin typeface="ＭＳ 明朝" pitchFamily="17" charset="-128"/>
              <a:ea typeface="ＭＳ 明朝" pitchFamily="17" charset="-128"/>
            </a:endParaRP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・地方交付税交付金等</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・国債費　　</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・その他</a:t>
            </a:r>
            <a:endParaRPr lang="en-US" altLang="ja-JP" sz="900" dirty="0">
              <a:latin typeface="ＭＳ 明朝" pitchFamily="17" charset="-128"/>
              <a:ea typeface="ＭＳ 明朝" pitchFamily="17" charset="-128"/>
            </a:endParaRPr>
          </a:p>
        </p:txBody>
      </p:sp>
      <p:grpSp>
        <p:nvGrpSpPr>
          <p:cNvPr id="14343" name="グループ化 19"/>
          <p:cNvGrpSpPr>
            <a:grpSpLocks/>
          </p:cNvGrpSpPr>
          <p:nvPr/>
        </p:nvGrpSpPr>
        <p:grpSpPr bwMode="auto">
          <a:xfrm>
            <a:off x="1821234" y="4725143"/>
            <a:ext cx="6310195" cy="1509748"/>
            <a:chOff x="1821937" y="4725696"/>
            <a:chExt cx="5618448" cy="1509778"/>
          </a:xfrm>
        </p:grpSpPr>
        <p:grpSp>
          <p:nvGrpSpPr>
            <p:cNvPr id="14347" name="グループ化 18"/>
            <p:cNvGrpSpPr>
              <a:grpSpLocks/>
            </p:cNvGrpSpPr>
            <p:nvPr/>
          </p:nvGrpSpPr>
          <p:grpSpPr bwMode="auto">
            <a:xfrm>
              <a:off x="1821937" y="4725696"/>
              <a:ext cx="2439141" cy="1509778"/>
              <a:chOff x="1821937" y="4725696"/>
              <a:chExt cx="2439141" cy="1509778"/>
            </a:xfrm>
          </p:grpSpPr>
          <p:sp>
            <p:nvSpPr>
              <p:cNvPr id="14351" name="テキスト ボックス 8"/>
              <p:cNvSpPr txBox="1">
                <a:spLocks noChangeArrowheads="1"/>
              </p:cNvSpPr>
              <p:nvPr/>
            </p:nvSpPr>
            <p:spPr bwMode="auto">
              <a:xfrm>
                <a:off x="1835851" y="4725696"/>
                <a:ext cx="2425227" cy="785103"/>
              </a:xfrm>
              <a:prstGeom prst="rect">
                <a:avLst/>
              </a:prstGeom>
              <a:noFill/>
              <a:ln w="9525">
                <a:noFill/>
                <a:miter lim="800000"/>
                <a:headEnd/>
                <a:tailEnd/>
              </a:ln>
            </p:spPr>
            <p:txBody>
              <a:bodyPr wrap="none">
                <a:spAutoFit/>
              </a:bodyPr>
              <a:lstStyle/>
              <a:p>
                <a:pPr marL="457200" indent="-457200">
                  <a:lnSpc>
                    <a:spcPts val="1400"/>
                  </a:lnSpc>
                </a:pPr>
                <a:r>
                  <a:rPr lang="ja-JP" altLang="en-US" sz="900" dirty="0">
                    <a:latin typeface="ＭＳ ゴシック" pitchFamily="49" charset="-128"/>
                    <a:ea typeface="ＭＳ ゴシック" pitchFamily="49" charset="-128"/>
                  </a:rPr>
                  <a:t>国の収入（歳入）の内訳（令和７年度当初予算）</a:t>
                </a:r>
                <a:endParaRPr lang="en-US" altLang="ja-JP" sz="900" dirty="0">
                  <a:latin typeface="ＭＳ ゴシック" pitchFamily="49" charset="-128"/>
                  <a:ea typeface="ＭＳ ゴシック" pitchFamily="49" charset="-128"/>
                </a:endParaRPr>
              </a:p>
              <a:p>
                <a:pPr marL="457200" indent="-457200">
                  <a:lnSpc>
                    <a:spcPts val="1400"/>
                  </a:lnSpc>
                </a:pPr>
                <a:endParaRPr lang="en-US" altLang="ja-JP" sz="900" dirty="0">
                  <a:latin typeface="ＭＳ ゴシック" pitchFamily="49" charset="-128"/>
                  <a:ea typeface="ＭＳ ゴシック" pitchFamily="49" charset="-128"/>
                </a:endParaRPr>
              </a:p>
              <a:p>
                <a:pPr marL="457200" indent="-457200">
                  <a:lnSpc>
                    <a:spcPts val="1400"/>
                  </a:lnSpc>
                </a:pPr>
                <a:endParaRPr lang="en-US" altLang="ja-JP" sz="900" dirty="0">
                  <a:latin typeface="ＭＳ ゴシック" pitchFamily="49" charset="-128"/>
                  <a:ea typeface="ＭＳ ゴシック" pitchFamily="49" charset="-128"/>
                </a:endParaRPr>
              </a:p>
              <a:p>
                <a:pPr marL="457200" indent="-457200">
                  <a:lnSpc>
                    <a:spcPts val="1400"/>
                  </a:lnSpc>
                </a:pPr>
                <a:r>
                  <a:rPr lang="ja-JP" altLang="en-US" sz="900" dirty="0">
                    <a:latin typeface="ＭＳ ゴシック" pitchFamily="49" charset="-128"/>
                    <a:ea typeface="ＭＳ ゴシック" pitchFamily="49" charset="-128"/>
                  </a:rPr>
                  <a:t>国の支出（歳出）の内訳（令和７年度当初予算）</a:t>
                </a:r>
                <a:endParaRPr lang="en-US" altLang="ja-JP" sz="900" dirty="0">
                  <a:latin typeface="ＭＳ ゴシック" pitchFamily="49" charset="-128"/>
                  <a:ea typeface="ＭＳ ゴシック" pitchFamily="49" charset="-128"/>
                </a:endParaRPr>
              </a:p>
            </p:txBody>
          </p:sp>
          <p:sp>
            <p:nvSpPr>
              <p:cNvPr id="14352" name="テキスト ボックス 9"/>
              <p:cNvSpPr txBox="1">
                <a:spLocks noChangeArrowheads="1"/>
              </p:cNvSpPr>
              <p:nvPr/>
            </p:nvSpPr>
            <p:spPr bwMode="auto">
              <a:xfrm>
                <a:off x="1821937" y="4911751"/>
                <a:ext cx="1192061" cy="1323723"/>
              </a:xfrm>
              <a:prstGeom prst="rect">
                <a:avLst/>
              </a:prstGeom>
              <a:noFill/>
              <a:ln w="9525">
                <a:noFill/>
                <a:miter lim="800000"/>
                <a:headEnd/>
                <a:tailEnd/>
              </a:ln>
            </p:spPr>
            <p:txBody>
              <a:bodyPr wrap="none">
                <a:spAutoFit/>
              </a:bodyPr>
              <a:lstStyle/>
              <a:p>
                <a:pPr marL="457200" indent="-457200">
                  <a:lnSpc>
                    <a:spcPts val="1400"/>
                  </a:lnSpc>
                </a:pPr>
                <a:r>
                  <a:rPr lang="ja-JP" altLang="en-US" sz="900" dirty="0">
                    <a:latin typeface="ＭＳ 明朝" pitchFamily="17" charset="-128"/>
                    <a:ea typeface="ＭＳ 明朝" pitchFamily="17" charset="-128"/>
                  </a:rPr>
                  <a:t>・租税及び印紙収入</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・その他収入</a:t>
                </a:r>
                <a:endParaRPr lang="en-US" altLang="ja-JP" sz="900" dirty="0">
                  <a:latin typeface="ＭＳ 明朝" pitchFamily="17" charset="-128"/>
                  <a:ea typeface="ＭＳ 明朝" pitchFamily="17" charset="-128"/>
                </a:endParaRP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・社会保障関係費</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・防衛関係費</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・公共事業関係費</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・文教及び科学振興費</a:t>
                </a:r>
                <a:endParaRPr lang="en-US" altLang="ja-JP" sz="900" dirty="0">
                  <a:latin typeface="ＭＳ 明朝" pitchFamily="17" charset="-128"/>
                  <a:ea typeface="ＭＳ 明朝" pitchFamily="17" charset="-128"/>
                </a:endParaRPr>
              </a:p>
            </p:txBody>
          </p:sp>
        </p:grpSp>
        <p:grpSp>
          <p:nvGrpSpPr>
            <p:cNvPr id="14348" name="グループ化 17"/>
            <p:cNvGrpSpPr>
              <a:grpSpLocks/>
            </p:cNvGrpSpPr>
            <p:nvPr/>
          </p:nvGrpSpPr>
          <p:grpSpPr bwMode="auto">
            <a:xfrm>
              <a:off x="3028507" y="4911751"/>
              <a:ext cx="4411878" cy="1323722"/>
              <a:chOff x="3028507" y="4911751"/>
              <a:chExt cx="4411878" cy="1323722"/>
            </a:xfrm>
          </p:grpSpPr>
          <p:sp>
            <p:nvSpPr>
              <p:cNvPr id="14349" name="テキスト ボックス 12"/>
              <p:cNvSpPr txBox="1">
                <a:spLocks noChangeArrowheads="1"/>
              </p:cNvSpPr>
              <p:nvPr/>
            </p:nvSpPr>
            <p:spPr bwMode="auto">
              <a:xfrm>
                <a:off x="3028507" y="4911751"/>
                <a:ext cx="1757262" cy="1323722"/>
              </a:xfrm>
              <a:prstGeom prst="rect">
                <a:avLst/>
              </a:prstGeom>
              <a:noFill/>
              <a:ln w="9525">
                <a:noFill/>
                <a:miter lim="800000"/>
                <a:headEnd/>
                <a:tailEnd/>
              </a:ln>
            </p:spPr>
            <p:txBody>
              <a:bodyPr wrap="none">
                <a:spAutoFit/>
              </a:bodyPr>
              <a:lstStyle/>
              <a:p>
                <a:pPr marL="457200" indent="-457200">
                  <a:lnSpc>
                    <a:spcPts val="1400"/>
                  </a:lnSpc>
                </a:pPr>
                <a:r>
                  <a:rPr lang="en-US" altLang="ja-JP" sz="900" dirty="0">
                    <a:latin typeface="ＭＳ 明朝" pitchFamily="17" charset="-128"/>
                    <a:ea typeface="ＭＳ 明朝" pitchFamily="17" charset="-128"/>
                  </a:rPr>
                  <a:t>77</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8,190</a:t>
                </a:r>
                <a:r>
                  <a:rPr lang="ja-JP" altLang="en-US" sz="900" dirty="0">
                    <a:latin typeface="ＭＳ 明朝" pitchFamily="17" charset="-128"/>
                    <a:ea typeface="ＭＳ 明朝" pitchFamily="17" charset="-128"/>
                  </a:rPr>
                  <a:t>億円　（歳入比</a:t>
                </a:r>
                <a:r>
                  <a:rPr lang="en-US" altLang="ja-JP" sz="900" dirty="0">
                    <a:latin typeface="ＭＳ 明朝" pitchFamily="17" charset="-128"/>
                    <a:ea typeface="ＭＳ 明朝" pitchFamily="17" charset="-128"/>
                  </a:rPr>
                  <a:t>67.6</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 8</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7,318</a:t>
                </a:r>
                <a:r>
                  <a:rPr lang="ja-JP" altLang="en-US" sz="900" dirty="0">
                    <a:latin typeface="ＭＳ 明朝" pitchFamily="17" charset="-128"/>
                    <a:ea typeface="ＭＳ 明朝" pitchFamily="17" charset="-128"/>
                  </a:rPr>
                  <a:t>億円　（歳入比 </a:t>
                </a:r>
                <a:r>
                  <a:rPr lang="en-US" altLang="ja-JP" sz="900" dirty="0">
                    <a:latin typeface="ＭＳ 明朝" pitchFamily="17" charset="-128"/>
                    <a:ea typeface="ＭＳ 明朝" pitchFamily="17" charset="-128"/>
                  </a:rPr>
                  <a:t>7.6</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38</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2,938</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33.2</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 8</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6,691</a:t>
                </a:r>
                <a:r>
                  <a:rPr lang="ja-JP" altLang="en-US" sz="900" dirty="0">
                    <a:latin typeface="ＭＳ 明朝" pitchFamily="17" charset="-128"/>
                    <a:ea typeface="ＭＳ 明朝" pitchFamily="17" charset="-128"/>
                  </a:rPr>
                  <a:t>億円　（歳出比 </a:t>
                </a:r>
                <a:r>
                  <a:rPr lang="en-US" altLang="ja-JP" sz="900" dirty="0">
                    <a:latin typeface="ＭＳ 明朝" pitchFamily="17" charset="-128"/>
                    <a:ea typeface="ＭＳ 明朝" pitchFamily="17" charset="-128"/>
                  </a:rPr>
                  <a:t>7.5</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 6</a:t>
                </a:r>
                <a:r>
                  <a:rPr lang="ja-JP" altLang="en-US" sz="900" dirty="0">
                    <a:latin typeface="ＭＳ 明朝" pitchFamily="17" charset="-128"/>
                    <a:ea typeface="ＭＳ 明朝" pitchFamily="17" charset="-128"/>
                  </a:rPr>
                  <a:t>兆　</a:t>
                </a:r>
                <a:r>
                  <a:rPr lang="en-US" altLang="ja-JP" sz="900" dirty="0">
                    <a:latin typeface="ＭＳ 明朝" pitchFamily="17" charset="-128"/>
                    <a:ea typeface="ＭＳ 明朝" pitchFamily="17" charset="-128"/>
                  </a:rPr>
                  <a:t>858</a:t>
                </a:r>
                <a:r>
                  <a:rPr lang="ja-JP" altLang="en-US" sz="900" dirty="0">
                    <a:latin typeface="ＭＳ 明朝" pitchFamily="17" charset="-128"/>
                    <a:ea typeface="ＭＳ 明朝" pitchFamily="17" charset="-128"/>
                  </a:rPr>
                  <a:t>億円　（歳出比 </a:t>
                </a:r>
                <a:r>
                  <a:rPr lang="en-US" altLang="ja-JP" sz="900" dirty="0">
                    <a:latin typeface="ＭＳ 明朝" pitchFamily="17" charset="-128"/>
                    <a:ea typeface="ＭＳ 明朝" pitchFamily="17" charset="-128"/>
                  </a:rPr>
                  <a:t>5.3</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 5</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6,560</a:t>
                </a:r>
                <a:r>
                  <a:rPr lang="ja-JP" altLang="en-US" sz="900" dirty="0">
                    <a:latin typeface="ＭＳ 明朝" pitchFamily="17" charset="-128"/>
                    <a:ea typeface="ＭＳ 明朝" pitchFamily="17" charset="-128"/>
                  </a:rPr>
                  <a:t>億円　（歳出比 </a:t>
                </a:r>
                <a:r>
                  <a:rPr lang="en-US" altLang="ja-JP" sz="900" dirty="0">
                    <a:latin typeface="ＭＳ 明朝" pitchFamily="17" charset="-128"/>
                    <a:ea typeface="ＭＳ 明朝" pitchFamily="17" charset="-128"/>
                  </a:rPr>
                  <a:t>4.9</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p:txBody>
          </p:sp>
          <p:sp>
            <p:nvSpPr>
              <p:cNvPr id="14350" name="テキスト ボックス 14"/>
              <p:cNvSpPr txBox="1">
                <a:spLocks noChangeArrowheads="1"/>
              </p:cNvSpPr>
              <p:nvPr/>
            </p:nvSpPr>
            <p:spPr bwMode="auto">
              <a:xfrm>
                <a:off x="5580360" y="4940911"/>
                <a:ext cx="1860025" cy="1144181"/>
              </a:xfrm>
              <a:prstGeom prst="rect">
                <a:avLst/>
              </a:prstGeom>
              <a:noFill/>
              <a:ln w="9525">
                <a:noFill/>
                <a:miter lim="800000"/>
                <a:headEnd/>
                <a:tailEnd/>
              </a:ln>
            </p:spPr>
            <p:txBody>
              <a:bodyPr wrap="none">
                <a:spAutoFit/>
              </a:bodyPr>
              <a:lstStyle/>
              <a:p>
                <a:pPr marL="457200" indent="-457200">
                  <a:lnSpc>
                    <a:spcPts val="1400"/>
                  </a:lnSpc>
                </a:pP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28</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6,471</a:t>
                </a:r>
                <a:r>
                  <a:rPr lang="ja-JP" altLang="en-US" sz="900" dirty="0">
                    <a:latin typeface="ＭＳ 明朝" pitchFamily="17" charset="-128"/>
                    <a:ea typeface="ＭＳ 明朝" pitchFamily="17" charset="-128"/>
                  </a:rPr>
                  <a:t>億円　（歳入比</a:t>
                </a:r>
                <a:r>
                  <a:rPr lang="en-US" altLang="ja-JP" sz="900" dirty="0">
                    <a:latin typeface="ＭＳ 明朝" pitchFamily="17" charset="-128"/>
                    <a:ea typeface="ＭＳ 明朝" pitchFamily="17" charset="-128"/>
                  </a:rPr>
                  <a:t>24.9</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 </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 </a:t>
                </a: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18</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8,728</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16.4</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28</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2,179</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24.5</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9</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4,026</a:t>
                </a:r>
                <a:r>
                  <a:rPr lang="ja-JP" altLang="en-US" sz="900" dirty="0">
                    <a:latin typeface="ＭＳ 明朝" pitchFamily="17" charset="-128"/>
                    <a:ea typeface="ＭＳ 明朝" pitchFamily="17" charset="-128"/>
                  </a:rPr>
                  <a:t>億円　（歳出費 </a:t>
                </a:r>
                <a:r>
                  <a:rPr lang="en-US" altLang="ja-JP" sz="900" dirty="0">
                    <a:latin typeface="ＭＳ 明朝" pitchFamily="17" charset="-128"/>
                    <a:ea typeface="ＭＳ 明朝" pitchFamily="17" charset="-128"/>
                  </a:rPr>
                  <a:t>8.2</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p:txBody>
          </p:sp>
        </p:grpSp>
      </p:grpSp>
      <p:sp>
        <p:nvSpPr>
          <p:cNvPr id="16" name="角丸四角形 15"/>
          <p:cNvSpPr/>
          <p:nvPr/>
        </p:nvSpPr>
        <p:spPr bwMode="auto">
          <a:xfrm>
            <a:off x="1547813" y="4652963"/>
            <a:ext cx="6840611" cy="1871662"/>
          </a:xfrm>
          <a:prstGeom prst="roundRect">
            <a:avLst>
              <a:gd name="adj" fmla="val 8373"/>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正方形/長方形 20"/>
          <p:cNvSpPr/>
          <p:nvPr/>
        </p:nvSpPr>
        <p:spPr>
          <a:xfrm>
            <a:off x="3851275" y="2012950"/>
            <a:ext cx="504825"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 name="図 2">
            <a:extLst>
              <a:ext uri="{FF2B5EF4-FFF2-40B4-BE49-F238E27FC236}">
                <a16:creationId xmlns:a16="http://schemas.microsoft.com/office/drawing/2014/main" id="{A7D94B87-3160-4EAE-A9A1-600374366E4D}"/>
              </a:ext>
            </a:extLst>
          </p:cNvPr>
          <p:cNvPicPr>
            <a:picLocks noChangeAspect="1"/>
          </p:cNvPicPr>
          <p:nvPr/>
        </p:nvPicPr>
        <p:blipFill>
          <a:blip r:embed="rId4"/>
          <a:stretch>
            <a:fillRect/>
          </a:stretch>
        </p:blipFill>
        <p:spPr>
          <a:xfrm>
            <a:off x="2696521" y="906601"/>
            <a:ext cx="4543194" cy="3416540"/>
          </a:xfrm>
          <a:prstGeom prst="rect">
            <a:avLst/>
          </a:prstGeom>
        </p:spPr>
      </p:pic>
      <p:pic>
        <p:nvPicPr>
          <p:cNvPr id="4" name="図 3">
            <a:extLst>
              <a:ext uri="{FF2B5EF4-FFF2-40B4-BE49-F238E27FC236}">
                <a16:creationId xmlns:a16="http://schemas.microsoft.com/office/drawing/2014/main" id="{45CA234D-BC32-4659-A629-2DAB023E86CD}"/>
              </a:ext>
            </a:extLst>
          </p:cNvPr>
          <p:cNvPicPr>
            <a:picLocks noChangeAspect="1"/>
          </p:cNvPicPr>
          <p:nvPr/>
        </p:nvPicPr>
        <p:blipFill>
          <a:blip r:embed="rId5"/>
          <a:stretch>
            <a:fillRect/>
          </a:stretch>
        </p:blipFill>
        <p:spPr>
          <a:xfrm>
            <a:off x="0" y="42686"/>
            <a:ext cx="9144000" cy="6818586"/>
          </a:xfrm>
          <a:prstGeom prst="rect">
            <a:avLst/>
          </a:prstGeom>
        </p:spPr>
      </p:pic>
    </p:spTree>
    <p:extLst>
      <p:ext uri="{BB962C8B-B14F-4D97-AF65-F5344CB8AC3E}">
        <p14:creationId xmlns:p14="http://schemas.microsoft.com/office/powerpoint/2010/main" val="371636003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5"/>
          <p:cNvSpPr>
            <a:spLocks noChangeArrowheads="1"/>
          </p:cNvSpPr>
          <p:nvPr/>
        </p:nvSpPr>
        <p:spPr bwMode="auto">
          <a:xfrm>
            <a:off x="179512" y="909064"/>
            <a:ext cx="2016000" cy="3096000"/>
          </a:xfrm>
          <a:prstGeom prst="roundRect">
            <a:avLst>
              <a:gd name="adj" fmla="val 13253"/>
            </a:avLst>
          </a:prstGeom>
          <a:noFill/>
          <a:ln w="25400">
            <a:solidFill>
              <a:srgbClr val="3D7DE3"/>
            </a:solidFill>
            <a:round/>
            <a:headEnd/>
            <a:tailEnd/>
          </a:ln>
        </p:spPr>
        <p:txBody>
          <a:bodyPr wrap="none" anchor="ctr"/>
          <a:lstStyle/>
          <a:p>
            <a:endParaRPr lang="ja-JP" altLang="en-US"/>
          </a:p>
        </p:txBody>
      </p:sp>
      <p:sp>
        <p:nvSpPr>
          <p:cNvPr id="14339" name="Rectangle 4"/>
          <p:cNvSpPr>
            <a:spLocks noChangeArrowheads="1"/>
          </p:cNvSpPr>
          <p:nvPr/>
        </p:nvSpPr>
        <p:spPr bwMode="auto">
          <a:xfrm>
            <a:off x="182616" y="981071"/>
            <a:ext cx="2016000" cy="1044000"/>
          </a:xfrm>
          <a:prstGeom prst="rect">
            <a:avLst/>
          </a:prstGeom>
          <a:noFill/>
          <a:ln w="9525">
            <a:noFill/>
            <a:miter lim="800000"/>
            <a:headEnd/>
            <a:tailEnd/>
          </a:ln>
        </p:spPr>
        <p:txBody>
          <a:bodyPr wrap="square">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ea typeface="ＭＳ ゴシック" pitchFamily="49" charset="-128"/>
              </a:rPr>
              <a:t>札幌市の収入の内訳はどうなっているのか，また札幌市の支出にはどんなものがあるのかを理解させる。</a:t>
            </a:r>
            <a:endParaRPr lang="en-US" altLang="ja-JP" sz="1200" dirty="0">
              <a:ea typeface="ＭＳ ゴシック" pitchFamily="49" charset="-128"/>
            </a:endParaRPr>
          </a:p>
        </p:txBody>
      </p:sp>
      <p:pic>
        <p:nvPicPr>
          <p:cNvPr id="14340"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6"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４、税の使いみちはどうやって決めるの？③</a:t>
            </a:r>
          </a:p>
        </p:txBody>
      </p:sp>
      <p:sp>
        <p:nvSpPr>
          <p:cNvPr id="14351" name="テキスト ボックス 8"/>
          <p:cNvSpPr txBox="1">
            <a:spLocks noChangeArrowheads="1"/>
          </p:cNvSpPr>
          <p:nvPr/>
        </p:nvSpPr>
        <p:spPr bwMode="auto">
          <a:xfrm>
            <a:off x="369249" y="3197810"/>
            <a:ext cx="184731" cy="785087"/>
          </a:xfrm>
          <a:prstGeom prst="rect">
            <a:avLst/>
          </a:prstGeom>
          <a:noFill/>
          <a:ln w="9525">
            <a:noFill/>
            <a:miter lim="800000"/>
            <a:headEnd/>
            <a:tailEnd/>
          </a:ln>
        </p:spPr>
        <p:txBody>
          <a:bodyPr wrap="none">
            <a:spAutoFit/>
          </a:bodyPr>
          <a:lstStyle/>
          <a:p>
            <a:pPr marL="457200" indent="-457200">
              <a:lnSpc>
                <a:spcPts val="1400"/>
              </a:lnSpc>
            </a:pPr>
            <a:endParaRPr lang="ja-JP" altLang="en-US" sz="900" dirty="0">
              <a:latin typeface="ＭＳ ゴシック" pitchFamily="49" charset="-128"/>
              <a:ea typeface="ＭＳ ゴシック" pitchFamily="49" charset="-128"/>
            </a:endParaRPr>
          </a:p>
          <a:p>
            <a:pPr marL="457200" indent="-457200">
              <a:lnSpc>
                <a:spcPts val="1400"/>
              </a:lnSpc>
            </a:pPr>
            <a:endParaRPr lang="ja-JP" altLang="en-US" sz="900" dirty="0">
              <a:latin typeface="ＭＳ ゴシック" pitchFamily="49" charset="-128"/>
              <a:ea typeface="ＭＳ ゴシック" pitchFamily="49" charset="-128"/>
            </a:endParaRPr>
          </a:p>
          <a:p>
            <a:pPr marL="457200" indent="-457200">
              <a:lnSpc>
                <a:spcPts val="1400"/>
              </a:lnSpc>
            </a:pPr>
            <a:endParaRPr lang="en-US" altLang="ja-JP" sz="900" dirty="0">
              <a:latin typeface="ＭＳ ゴシック" pitchFamily="49" charset="-128"/>
              <a:ea typeface="ＭＳ ゴシック" pitchFamily="49" charset="-128"/>
            </a:endParaRPr>
          </a:p>
          <a:p>
            <a:pPr marL="457200" indent="-457200">
              <a:lnSpc>
                <a:spcPts val="1400"/>
              </a:lnSpc>
            </a:pPr>
            <a:endParaRPr lang="en-US" altLang="ja-JP" sz="900" dirty="0">
              <a:latin typeface="ＭＳ ゴシック" pitchFamily="49" charset="-128"/>
              <a:ea typeface="ＭＳ ゴシック" pitchFamily="49" charset="-128"/>
            </a:endParaRPr>
          </a:p>
        </p:txBody>
      </p:sp>
      <p:sp>
        <p:nvSpPr>
          <p:cNvPr id="14352" name="テキスト ボックス 9"/>
          <p:cNvSpPr txBox="1">
            <a:spLocks noChangeArrowheads="1"/>
          </p:cNvSpPr>
          <p:nvPr/>
        </p:nvSpPr>
        <p:spPr bwMode="auto">
          <a:xfrm>
            <a:off x="1389616" y="4261136"/>
            <a:ext cx="6984000" cy="2400914"/>
          </a:xfrm>
          <a:prstGeom prst="rect">
            <a:avLst/>
          </a:prstGeom>
          <a:noFill/>
          <a:ln w="9525">
            <a:noFill/>
            <a:miter lim="800000"/>
            <a:headEnd/>
            <a:tailEnd/>
          </a:ln>
        </p:spPr>
        <p:txBody>
          <a:bodyPr wrap="square">
            <a:spAutoFit/>
          </a:bodyPr>
          <a:lstStyle/>
          <a:p>
            <a:pPr marL="457200" indent="-457200">
              <a:lnSpc>
                <a:spcPts val="1400"/>
              </a:lnSpc>
            </a:pPr>
            <a:r>
              <a:rPr lang="ja-JP" altLang="en-US" sz="1050" b="1" dirty="0">
                <a:latin typeface="HG丸ｺﾞｼｯｸM-PRO" panose="020F0600000000000000" pitchFamily="50" charset="-128"/>
                <a:ea typeface="HG丸ｺﾞｼｯｸM-PRO" panose="020F0600000000000000" pitchFamily="50" charset="-128"/>
              </a:rPr>
              <a:t>札幌市の予算　　　１兆２，６６６億円　　＋２４９億円（対前年度比＋２．０％）</a:t>
            </a:r>
            <a:endParaRPr lang="en-US" altLang="ja-JP" sz="1050" b="1" dirty="0">
              <a:latin typeface="HG丸ｺﾞｼｯｸM-PRO" panose="020F0600000000000000" pitchFamily="50" charset="-128"/>
              <a:ea typeface="HG丸ｺﾞｼｯｸM-PRO" panose="020F0600000000000000" pitchFamily="50" charset="-128"/>
            </a:endParaRPr>
          </a:p>
          <a:p>
            <a:pPr marL="457200" indent="-457200">
              <a:lnSpc>
                <a:spcPts val="1400"/>
              </a:lnSpc>
            </a:pPr>
            <a:r>
              <a:rPr lang="ja-JP" altLang="en-US" sz="900" b="1" dirty="0">
                <a:latin typeface="ＭＳ ゴシック" pitchFamily="49" charset="-128"/>
                <a:ea typeface="ＭＳ ゴシック" pitchFamily="49" charset="-128"/>
              </a:rPr>
              <a:t>　札幌市の収入（歳入）の内訳</a:t>
            </a:r>
            <a:endParaRPr lang="ja-JP" altLang="en-US" sz="900" b="1" strike="dblStrike" dirty="0">
              <a:latin typeface="ＭＳ ゴシック" pitchFamily="49" charset="-128"/>
              <a:ea typeface="ＭＳ ゴシック" pitchFamily="49" charset="-128"/>
            </a:endParaRPr>
          </a:p>
          <a:p>
            <a:pPr marL="457200" indent="-457200">
              <a:lnSpc>
                <a:spcPts val="1400"/>
              </a:lnSpc>
            </a:pPr>
            <a:r>
              <a:rPr lang="ja-JP" altLang="en-US" sz="900" dirty="0">
                <a:latin typeface="ＭＳ 明朝" pitchFamily="17" charset="-128"/>
                <a:ea typeface="ＭＳ 明朝" pitchFamily="17" charset="-128"/>
              </a:rPr>
              <a:t>　・「市税」は市民税や固定資産税など　　　　　　　　　　　　　</a:t>
            </a:r>
            <a:r>
              <a:rPr lang="en-US" altLang="ja-JP" sz="900" dirty="0">
                <a:latin typeface="ＭＳ 明朝" pitchFamily="17" charset="-128"/>
                <a:ea typeface="ＭＳ 明朝" pitchFamily="17" charset="-128"/>
              </a:rPr>
              <a:t>3,723</a:t>
            </a:r>
            <a:r>
              <a:rPr lang="ja-JP" altLang="en-US" sz="900" dirty="0">
                <a:latin typeface="ＭＳ 明朝" pitchFamily="17" charset="-128"/>
                <a:ea typeface="ＭＳ 明朝" pitchFamily="17" charset="-128"/>
              </a:rPr>
              <a:t>億円　（歳入比</a:t>
            </a:r>
            <a:r>
              <a:rPr lang="en-US" altLang="ja-JP" sz="900" dirty="0">
                <a:latin typeface="ＭＳ 明朝" pitchFamily="17" charset="-128"/>
                <a:ea typeface="ＭＳ 明朝" pitchFamily="17" charset="-128"/>
              </a:rPr>
              <a:t>29.4</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+258</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+ 7.4</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・「国や道から入るお金」は地方交付税、国庫支出金など　　　　</a:t>
            </a:r>
            <a:r>
              <a:rPr lang="en-US" altLang="ja-JP" sz="900" dirty="0">
                <a:latin typeface="ＭＳ 明朝" pitchFamily="17" charset="-128"/>
                <a:ea typeface="ＭＳ 明朝" pitchFamily="17" charset="-128"/>
              </a:rPr>
              <a:t>6,199</a:t>
            </a:r>
            <a:r>
              <a:rPr lang="ja-JP" altLang="en-US" sz="900" dirty="0">
                <a:latin typeface="ＭＳ 明朝" pitchFamily="17" charset="-128"/>
                <a:ea typeface="ＭＳ 明朝" pitchFamily="17" charset="-128"/>
              </a:rPr>
              <a:t>億円　（歳入比</a:t>
            </a:r>
            <a:r>
              <a:rPr lang="en-US" altLang="ja-JP" sz="900" dirty="0">
                <a:latin typeface="ＭＳ 明朝" pitchFamily="17" charset="-128"/>
                <a:ea typeface="ＭＳ 明朝" pitchFamily="17" charset="-128"/>
              </a:rPr>
              <a:t>48.9</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+492</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+ 8.7</a:t>
            </a:r>
            <a:r>
              <a:rPr lang="ja-JP" altLang="en-US" sz="900" dirty="0">
                <a:latin typeface="ＭＳ 明朝" pitchFamily="17" charset="-128"/>
                <a:ea typeface="ＭＳ 明朝" pitchFamily="17" charset="-128"/>
              </a:rPr>
              <a:t>％）</a:t>
            </a:r>
          </a:p>
          <a:p>
            <a:pPr marL="457200" indent="-457200">
              <a:lnSpc>
                <a:spcPts val="1400"/>
              </a:lnSpc>
            </a:pPr>
            <a:r>
              <a:rPr lang="ja-JP" altLang="en-US" sz="900" dirty="0">
                <a:latin typeface="ＭＳ 明朝" pitchFamily="17" charset="-128"/>
                <a:ea typeface="ＭＳ 明朝" pitchFamily="17" charset="-128"/>
              </a:rPr>
              <a:t>　・「市の借金」は市債発行　　　　　　　　　　　　　　　　　　　</a:t>
            </a:r>
            <a:r>
              <a:rPr lang="en-US" altLang="ja-JP" sz="900" dirty="0">
                <a:latin typeface="ＭＳ 明朝" pitchFamily="17" charset="-128"/>
                <a:ea typeface="ＭＳ 明朝" pitchFamily="17" charset="-128"/>
              </a:rPr>
              <a:t>855</a:t>
            </a:r>
            <a:r>
              <a:rPr lang="ja-JP" altLang="en-US" sz="900" dirty="0">
                <a:latin typeface="ＭＳ 明朝" pitchFamily="17" charset="-128"/>
                <a:ea typeface="ＭＳ 明朝" pitchFamily="17" charset="-128"/>
              </a:rPr>
              <a:t>億円　（歳入比 </a:t>
            </a:r>
            <a:r>
              <a:rPr lang="en-US" altLang="ja-JP" sz="900" dirty="0">
                <a:latin typeface="ＭＳ 明朝" pitchFamily="17" charset="-128"/>
                <a:ea typeface="ＭＳ 明朝" pitchFamily="17" charset="-128"/>
              </a:rPr>
              <a:t>6.8</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-255</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-22.9</a:t>
            </a:r>
            <a:r>
              <a:rPr lang="ja-JP" altLang="en-US" sz="900" dirty="0">
                <a:latin typeface="ＭＳ 明朝" pitchFamily="17" charset="-128"/>
                <a:ea typeface="ＭＳ 明朝" pitchFamily="17" charset="-128"/>
              </a:rPr>
              <a:t>％）</a:t>
            </a:r>
          </a:p>
          <a:p>
            <a:pPr marL="457200" indent="-457200">
              <a:lnSpc>
                <a:spcPts val="1400"/>
              </a:lnSpc>
            </a:pPr>
            <a:r>
              <a:rPr lang="ja-JP" altLang="en-US" sz="900" dirty="0">
                <a:latin typeface="ＭＳ 明朝" pitchFamily="17" charset="-128"/>
                <a:ea typeface="ＭＳ 明朝" pitchFamily="17" charset="-128"/>
              </a:rPr>
              <a:t>　・「その他」は使用料・手数料・財産の売却など　　　　　　　　</a:t>
            </a:r>
            <a:r>
              <a:rPr lang="en-US" altLang="ja-JP" sz="900" dirty="0">
                <a:latin typeface="ＭＳ 明朝" pitchFamily="17" charset="-128"/>
                <a:ea typeface="ＭＳ 明朝" pitchFamily="17" charset="-128"/>
              </a:rPr>
              <a:t>1,889</a:t>
            </a:r>
            <a:r>
              <a:rPr lang="ja-JP" altLang="en-US" sz="900" dirty="0">
                <a:latin typeface="ＭＳ 明朝" pitchFamily="17" charset="-128"/>
                <a:ea typeface="ＭＳ 明朝" pitchFamily="17" charset="-128"/>
              </a:rPr>
              <a:t>億円　（歳入比</a:t>
            </a:r>
            <a:r>
              <a:rPr lang="en-US" altLang="ja-JP" sz="900" dirty="0">
                <a:latin typeface="ＭＳ 明朝" pitchFamily="17" charset="-128"/>
                <a:ea typeface="ＭＳ 明朝" pitchFamily="17" charset="-128"/>
              </a:rPr>
              <a:t>14.9</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-246</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-15.0</a:t>
            </a:r>
            <a:r>
              <a:rPr lang="ja-JP" altLang="en-US" sz="900" dirty="0">
                <a:latin typeface="ＭＳ 明朝" pitchFamily="17" charset="-128"/>
                <a:ea typeface="ＭＳ 明朝" pitchFamily="17" charset="-128"/>
              </a:rPr>
              <a:t>％）</a:t>
            </a:r>
          </a:p>
          <a:p>
            <a:pPr marL="457200" indent="-457200">
              <a:lnSpc>
                <a:spcPts val="1400"/>
              </a:lnSpc>
            </a:pPr>
            <a:r>
              <a:rPr lang="ja-JP" altLang="en-US" sz="900" b="1" dirty="0">
                <a:latin typeface="ＭＳ ゴシック" pitchFamily="49" charset="-128"/>
                <a:ea typeface="ＭＳ ゴシック" pitchFamily="49" charset="-128"/>
              </a:rPr>
              <a:t>　札幌市の支出（歳出）の内訳</a:t>
            </a:r>
          </a:p>
          <a:p>
            <a:pPr marL="457200" indent="-457200">
              <a:lnSpc>
                <a:spcPts val="1400"/>
              </a:lnSpc>
            </a:pPr>
            <a:r>
              <a:rPr lang="ja-JP" altLang="en-US" sz="900" dirty="0">
                <a:latin typeface="ＭＳ 明朝" pitchFamily="17" charset="-128"/>
                <a:ea typeface="ＭＳ 明朝" pitchFamily="17" charset="-128"/>
              </a:rPr>
              <a:t>　・「福祉事業や子育て支援」は保健福祉費　　　　　　　　　　　</a:t>
            </a:r>
            <a:r>
              <a:rPr lang="en-US" altLang="ja-JP" sz="900" dirty="0">
                <a:latin typeface="ＭＳ 明朝" pitchFamily="17" charset="-128"/>
                <a:ea typeface="ＭＳ 明朝" pitchFamily="17" charset="-128"/>
              </a:rPr>
              <a:t>5,124</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40.5</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+425</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+ 9.1</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・「観光や商・工・農業の振興」は経済費　　　　　　　　　　　</a:t>
            </a:r>
            <a:r>
              <a:rPr lang="en-US" altLang="ja-JP" sz="900" dirty="0">
                <a:latin typeface="ＭＳ 明朝" pitchFamily="17" charset="-128"/>
                <a:ea typeface="ＭＳ 明朝" pitchFamily="17" charset="-128"/>
              </a:rPr>
              <a:t>1,030</a:t>
            </a:r>
            <a:r>
              <a:rPr lang="ja-JP" altLang="en-US" sz="900" dirty="0">
                <a:latin typeface="ＭＳ 明朝" pitchFamily="17" charset="-128"/>
                <a:ea typeface="ＭＳ 明朝" pitchFamily="17" charset="-128"/>
              </a:rPr>
              <a:t>億円　（歳出比 </a:t>
            </a:r>
            <a:r>
              <a:rPr lang="en-US" altLang="ja-JP" sz="900" dirty="0">
                <a:latin typeface="ＭＳ 明朝" pitchFamily="17" charset="-128"/>
                <a:ea typeface="ＭＳ 明朝" pitchFamily="17" charset="-128"/>
              </a:rPr>
              <a:t>8.1</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+ 20</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+ 2.0</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・「道路の整備や除雪」は土木費　　　　　　　　　　　　　　　</a:t>
            </a:r>
            <a:r>
              <a:rPr lang="en-US" altLang="ja-JP" sz="900" dirty="0">
                <a:latin typeface="ＭＳ 明朝" pitchFamily="17" charset="-128"/>
                <a:ea typeface="ＭＳ 明朝" pitchFamily="17" charset="-128"/>
              </a:rPr>
              <a:t>1,272</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10.0</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-252</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-16.5</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・「教育や図書館運営」は教育費　　　　　　　　　　　　　　　　</a:t>
            </a:r>
            <a:r>
              <a:rPr lang="en-US" altLang="ja-JP" sz="900" dirty="0">
                <a:latin typeface="ＭＳ 明朝" pitchFamily="17" charset="-128"/>
                <a:ea typeface="ＭＳ 明朝" pitchFamily="17" charset="-128"/>
              </a:rPr>
              <a:t>726</a:t>
            </a:r>
            <a:r>
              <a:rPr lang="ja-JP" altLang="en-US" sz="900" dirty="0">
                <a:latin typeface="ＭＳ 明朝" pitchFamily="17" charset="-128"/>
                <a:ea typeface="ＭＳ 明朝" pitchFamily="17" charset="-128"/>
              </a:rPr>
              <a:t>億円　（歳出比 </a:t>
            </a:r>
            <a:r>
              <a:rPr lang="en-US" altLang="ja-JP" sz="900" dirty="0">
                <a:latin typeface="ＭＳ 明朝" pitchFamily="17" charset="-128"/>
                <a:ea typeface="ＭＳ 明朝" pitchFamily="17" charset="-128"/>
              </a:rPr>
              <a:t>5.7</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+ 59</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+ 8.8</a:t>
            </a:r>
            <a:r>
              <a:rPr lang="ja-JP" altLang="en-US" sz="900" dirty="0">
                <a:latin typeface="ＭＳ 明朝" pitchFamily="17" charset="-128"/>
                <a:ea typeface="ＭＳ 明朝" pitchFamily="17" charset="-128"/>
              </a:rPr>
              <a:t>％）</a:t>
            </a:r>
          </a:p>
          <a:p>
            <a:pPr marL="457200" indent="-457200">
              <a:lnSpc>
                <a:spcPts val="1400"/>
              </a:lnSpc>
            </a:pPr>
            <a:r>
              <a:rPr lang="ja-JP" altLang="en-US" sz="900" dirty="0">
                <a:latin typeface="ＭＳ 明朝" pitchFamily="17" charset="-128"/>
                <a:ea typeface="ＭＳ 明朝" pitchFamily="17" charset="-128"/>
              </a:rPr>
              <a:t>　・「市の借金返済」は公債費　　　　　　　　　　　　　　　　　</a:t>
            </a:r>
            <a:r>
              <a:rPr lang="en-US" altLang="ja-JP" sz="900" dirty="0">
                <a:latin typeface="ＭＳ 明朝" pitchFamily="17" charset="-128"/>
                <a:ea typeface="ＭＳ 明朝" pitchFamily="17" charset="-128"/>
              </a:rPr>
              <a:t> </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932</a:t>
            </a:r>
            <a:r>
              <a:rPr lang="ja-JP" altLang="en-US" sz="900" dirty="0">
                <a:latin typeface="ＭＳ 明朝" pitchFamily="17" charset="-128"/>
                <a:ea typeface="ＭＳ 明朝" pitchFamily="17" charset="-128"/>
              </a:rPr>
              <a:t>億円　（歳出比 </a:t>
            </a:r>
            <a:r>
              <a:rPr lang="en-US" altLang="ja-JP" sz="900" dirty="0">
                <a:latin typeface="ＭＳ 明朝" pitchFamily="17" charset="-128"/>
                <a:ea typeface="ＭＳ 明朝" pitchFamily="17" charset="-128"/>
              </a:rPr>
              <a:t>7.4</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  8</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+ 0.9</a:t>
            </a:r>
            <a:r>
              <a:rPr lang="ja-JP" altLang="en-US" sz="900" dirty="0">
                <a:latin typeface="ＭＳ 明朝" pitchFamily="17" charset="-128"/>
                <a:ea typeface="ＭＳ 明朝" pitchFamily="17" charset="-128"/>
              </a:rPr>
              <a:t>％）</a:t>
            </a:r>
          </a:p>
          <a:p>
            <a:pPr marL="457200" indent="-457200">
              <a:lnSpc>
                <a:spcPts val="1400"/>
              </a:lnSpc>
            </a:pPr>
            <a:r>
              <a:rPr lang="ja-JP" altLang="en-US" sz="900" dirty="0">
                <a:latin typeface="ＭＳ 明朝" pitchFamily="17" charset="-128"/>
                <a:ea typeface="ＭＳ 明朝" pitchFamily="17" charset="-128"/>
              </a:rPr>
              <a:t>　・「その他」は総務費、職員費など　　　　　　　　　　　　　　</a:t>
            </a:r>
            <a:r>
              <a:rPr lang="en-US" altLang="ja-JP" sz="900" dirty="0">
                <a:latin typeface="ＭＳ 明朝" pitchFamily="17" charset="-128"/>
                <a:ea typeface="ＭＳ 明朝" pitchFamily="17" charset="-128"/>
              </a:rPr>
              <a:t>3,582</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28.3</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- 11</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- 3.1</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p:txBody>
      </p:sp>
      <p:sp>
        <p:nvSpPr>
          <p:cNvPr id="16" name="角丸四角形 15"/>
          <p:cNvSpPr/>
          <p:nvPr/>
        </p:nvSpPr>
        <p:spPr bwMode="auto">
          <a:xfrm>
            <a:off x="1260440" y="4201704"/>
            <a:ext cx="7272000" cy="2520000"/>
          </a:xfrm>
          <a:prstGeom prst="roundRect">
            <a:avLst>
              <a:gd name="adj" fmla="val 8373"/>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正方形/長方形 20"/>
          <p:cNvSpPr/>
          <p:nvPr/>
        </p:nvSpPr>
        <p:spPr>
          <a:xfrm>
            <a:off x="3851275" y="2012950"/>
            <a:ext cx="504825"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Rectangle 38">
            <a:extLst>
              <a:ext uri="{FF2B5EF4-FFF2-40B4-BE49-F238E27FC236}">
                <a16:creationId xmlns:a16="http://schemas.microsoft.com/office/drawing/2014/main" id="{E7CD08D3-065A-46FF-9A2C-78BED4C5D65D}"/>
              </a:ext>
            </a:extLst>
          </p:cNvPr>
          <p:cNvSpPr>
            <a:spLocks noChangeArrowheads="1"/>
          </p:cNvSpPr>
          <p:nvPr/>
        </p:nvSpPr>
        <p:spPr bwMode="auto">
          <a:xfrm>
            <a:off x="182616" y="1999016"/>
            <a:ext cx="2016000" cy="1980000"/>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学習活動</a:t>
            </a:r>
            <a:r>
              <a:rPr lang="en-US" altLang="ja-JP" sz="1200" b="1" dirty="0">
                <a:solidFill>
                  <a:srgbClr val="3D7DE3"/>
                </a:solidFill>
                <a:ea typeface="ＭＳ ゴシック" pitchFamily="49" charset="-128"/>
              </a:rPr>
              <a:t>】</a:t>
            </a:r>
            <a:endParaRPr lang="en-US" altLang="ja-JP" sz="1200" dirty="0">
              <a:solidFill>
                <a:srgbClr val="3D7DE3"/>
              </a:solidFill>
              <a:ea typeface="ＭＳ ゴシック" pitchFamily="49" charset="-128"/>
            </a:endParaRPr>
          </a:p>
          <a:p>
            <a:r>
              <a:rPr lang="ja-JP" altLang="en-US" sz="1200" dirty="0">
                <a:ea typeface="ＭＳ ゴシック" pitchFamily="49" charset="-128"/>
              </a:rPr>
              <a:t>札幌市の予算を読み取る時間を設定する。</a:t>
            </a:r>
          </a:p>
          <a:p>
            <a:r>
              <a:rPr lang="ja-JP" altLang="en-US" sz="1200" dirty="0">
                <a:ea typeface="ＭＳ ゴシック" pitchFamily="49" charset="-128"/>
              </a:rPr>
              <a:t>貼り付けているリンクから「さっぽろのおサイフ」へ移行し、子供たちが調べる時間を確保する。</a:t>
            </a:r>
          </a:p>
          <a:p>
            <a:r>
              <a:rPr lang="ja-JP" altLang="en-US" sz="1200" dirty="0">
                <a:ea typeface="ＭＳ ゴシック" pitchFamily="49" charset="-128"/>
              </a:rPr>
              <a:t>具体的にどのように予算が使われているのかを理解させる。</a:t>
            </a:r>
            <a:endParaRPr lang="en-US" altLang="ja-JP" sz="1200" dirty="0">
              <a:ea typeface="ＭＳ ゴシック" pitchFamily="49" charset="-128"/>
            </a:endParaRPr>
          </a:p>
        </p:txBody>
      </p:sp>
      <p:pic>
        <p:nvPicPr>
          <p:cNvPr id="2" name="図 1">
            <a:extLst>
              <a:ext uri="{FF2B5EF4-FFF2-40B4-BE49-F238E27FC236}">
                <a16:creationId xmlns:a16="http://schemas.microsoft.com/office/drawing/2014/main" id="{3C0767C8-632A-4CA1-8470-394DB7BB4349}"/>
              </a:ext>
            </a:extLst>
          </p:cNvPr>
          <p:cNvPicPr>
            <a:picLocks noChangeAspect="1"/>
          </p:cNvPicPr>
          <p:nvPr/>
        </p:nvPicPr>
        <p:blipFill>
          <a:blip r:embed="rId4"/>
          <a:stretch>
            <a:fillRect/>
          </a:stretch>
        </p:blipFill>
        <p:spPr>
          <a:xfrm>
            <a:off x="2768696" y="673032"/>
            <a:ext cx="4572396" cy="3429297"/>
          </a:xfrm>
          <a:prstGeom prst="rect">
            <a:avLst/>
          </a:prstGeom>
          <a:ln>
            <a:solidFill>
              <a:schemeClr val="tx1"/>
            </a:solidFill>
          </a:ln>
        </p:spPr>
      </p:pic>
      <p:pic>
        <p:nvPicPr>
          <p:cNvPr id="4" name="図 3">
            <a:extLst>
              <a:ext uri="{FF2B5EF4-FFF2-40B4-BE49-F238E27FC236}">
                <a16:creationId xmlns:a16="http://schemas.microsoft.com/office/drawing/2014/main" id="{EFCCCFC8-F7BE-4285-A203-C5BADA89B187}"/>
              </a:ext>
            </a:extLst>
          </p:cNvPr>
          <p:cNvPicPr>
            <a:picLocks noChangeAspect="1"/>
          </p:cNvPicPr>
          <p:nvPr/>
        </p:nvPicPr>
        <p:blipFill>
          <a:blip r:embed="rId5"/>
          <a:stretch>
            <a:fillRect/>
          </a:stretch>
        </p:blipFill>
        <p:spPr>
          <a:xfrm>
            <a:off x="-36512" y="-32717"/>
            <a:ext cx="9137961" cy="6846093"/>
          </a:xfrm>
          <a:prstGeom prst="rect">
            <a:avLst/>
          </a:prstGeom>
        </p:spPr>
      </p:pic>
    </p:spTree>
    <p:extLst>
      <p:ext uri="{BB962C8B-B14F-4D97-AF65-F5344CB8AC3E}">
        <p14:creationId xmlns:p14="http://schemas.microsoft.com/office/powerpoint/2010/main" val="353510677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5"/>
          <p:cNvSpPr>
            <a:spLocks noChangeArrowheads="1"/>
          </p:cNvSpPr>
          <p:nvPr/>
        </p:nvSpPr>
        <p:spPr bwMode="auto">
          <a:xfrm>
            <a:off x="167462" y="836712"/>
            <a:ext cx="2016000" cy="3240000"/>
          </a:xfrm>
          <a:prstGeom prst="roundRect">
            <a:avLst>
              <a:gd name="adj" fmla="val 12918"/>
            </a:avLst>
          </a:prstGeom>
          <a:noFill/>
          <a:ln w="25400">
            <a:solidFill>
              <a:srgbClr val="3D7DE3"/>
            </a:solidFill>
            <a:round/>
            <a:headEnd/>
            <a:tailEnd/>
          </a:ln>
        </p:spPr>
        <p:txBody>
          <a:bodyPr wrap="none" anchor="ctr"/>
          <a:lstStyle/>
          <a:p>
            <a:endParaRPr lang="ja-JP" altLang="en-US"/>
          </a:p>
        </p:txBody>
      </p:sp>
      <p:pic>
        <p:nvPicPr>
          <p:cNvPr id="14340"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6"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４、税の使いみちはどうやって決めるの？④</a:t>
            </a:r>
          </a:p>
        </p:txBody>
      </p:sp>
      <p:sp>
        <p:nvSpPr>
          <p:cNvPr id="21" name="正方形/長方形 20"/>
          <p:cNvSpPr/>
          <p:nvPr/>
        </p:nvSpPr>
        <p:spPr>
          <a:xfrm>
            <a:off x="3851275" y="2012950"/>
            <a:ext cx="504825"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Rectangle 17">
            <a:extLst>
              <a:ext uri="{FF2B5EF4-FFF2-40B4-BE49-F238E27FC236}">
                <a16:creationId xmlns:a16="http://schemas.microsoft.com/office/drawing/2014/main" id="{BE3830D2-6519-4384-BDAB-50077013BD75}"/>
              </a:ext>
            </a:extLst>
          </p:cNvPr>
          <p:cNvSpPr>
            <a:spLocks noChangeArrowheads="1"/>
          </p:cNvSpPr>
          <p:nvPr/>
        </p:nvSpPr>
        <p:spPr bwMode="auto">
          <a:xfrm>
            <a:off x="179752" y="924591"/>
            <a:ext cx="2160000" cy="1015663"/>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p>
          <a:p>
            <a:r>
              <a:rPr lang="ja-JP" altLang="en-US" sz="1200" dirty="0">
                <a:ea typeface="ＭＳ ゴシック" pitchFamily="49" charset="-128"/>
              </a:rPr>
              <a:t>札幌市は税をどのように使い，どのように役立てているのかを理解させる。</a:t>
            </a:r>
            <a:endParaRPr lang="en-US" altLang="ja-JP" sz="1200" dirty="0">
              <a:ea typeface="ＭＳ ゴシック" pitchFamily="49" charset="-128"/>
            </a:endParaRPr>
          </a:p>
        </p:txBody>
      </p:sp>
      <p:sp>
        <p:nvSpPr>
          <p:cNvPr id="25" name="Rectangle 38">
            <a:extLst>
              <a:ext uri="{FF2B5EF4-FFF2-40B4-BE49-F238E27FC236}">
                <a16:creationId xmlns:a16="http://schemas.microsoft.com/office/drawing/2014/main" id="{EEFD93F8-7714-411C-91E8-9AD5D6F8E03F}"/>
              </a:ext>
            </a:extLst>
          </p:cNvPr>
          <p:cNvSpPr>
            <a:spLocks noChangeArrowheads="1"/>
          </p:cNvSpPr>
          <p:nvPr/>
        </p:nvSpPr>
        <p:spPr bwMode="auto">
          <a:xfrm>
            <a:off x="155352" y="1744838"/>
            <a:ext cx="2160000" cy="2862322"/>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学習活動</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ea typeface="ＭＳ ゴシック" pitchFamily="49" charset="-128"/>
              </a:rPr>
              <a:t>札幌市によって行われている「消火・救急活動」、「円山動物園の管理」、「道路の除雪」などに必要な費用は税によって賄われていること、その税は市民によって納められていることなどを理解させ、身近な暮らしのために税が大切な役割を果たしていることを考えるようにする。</a:t>
            </a:r>
            <a:endParaRPr lang="en-US" altLang="ja-JP" sz="1200" dirty="0">
              <a:ea typeface="ＭＳ ゴシック" pitchFamily="49" charset="-128"/>
            </a:endParaRPr>
          </a:p>
        </p:txBody>
      </p:sp>
      <p:pic>
        <p:nvPicPr>
          <p:cNvPr id="4" name="図 3">
            <a:extLst>
              <a:ext uri="{FF2B5EF4-FFF2-40B4-BE49-F238E27FC236}">
                <a16:creationId xmlns:a16="http://schemas.microsoft.com/office/drawing/2014/main" id="{1E3D9D78-6EC9-4E49-B64D-0A16740CB00D}"/>
              </a:ext>
            </a:extLst>
          </p:cNvPr>
          <p:cNvPicPr>
            <a:picLocks noChangeAspect="1"/>
          </p:cNvPicPr>
          <p:nvPr/>
        </p:nvPicPr>
        <p:blipFill>
          <a:blip r:embed="rId4"/>
          <a:stretch>
            <a:fillRect/>
          </a:stretch>
        </p:blipFill>
        <p:spPr>
          <a:xfrm>
            <a:off x="4183008" y="4190682"/>
            <a:ext cx="4896000" cy="2563566"/>
          </a:xfrm>
          <a:prstGeom prst="rect">
            <a:avLst/>
          </a:prstGeom>
        </p:spPr>
      </p:pic>
      <p:sp>
        <p:nvSpPr>
          <p:cNvPr id="23" name="角丸四角形 15">
            <a:extLst>
              <a:ext uri="{FF2B5EF4-FFF2-40B4-BE49-F238E27FC236}">
                <a16:creationId xmlns:a16="http://schemas.microsoft.com/office/drawing/2014/main" id="{916ED032-1A4D-4689-91A4-528E7657D034}"/>
              </a:ext>
            </a:extLst>
          </p:cNvPr>
          <p:cNvSpPr/>
          <p:nvPr/>
        </p:nvSpPr>
        <p:spPr bwMode="auto">
          <a:xfrm>
            <a:off x="320616" y="4221360"/>
            <a:ext cx="3852000" cy="2484000"/>
          </a:xfrm>
          <a:prstGeom prst="roundRect">
            <a:avLst>
              <a:gd name="adj" fmla="val 8373"/>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Rectangle 38">
            <a:extLst>
              <a:ext uri="{FF2B5EF4-FFF2-40B4-BE49-F238E27FC236}">
                <a16:creationId xmlns:a16="http://schemas.microsoft.com/office/drawing/2014/main" id="{BB680A41-6E06-4EA1-BAFE-6F91A88C27E2}"/>
              </a:ext>
            </a:extLst>
          </p:cNvPr>
          <p:cNvSpPr>
            <a:spLocks noChangeArrowheads="1"/>
          </p:cNvSpPr>
          <p:nvPr/>
        </p:nvSpPr>
        <p:spPr bwMode="auto">
          <a:xfrm>
            <a:off x="346376" y="4230920"/>
            <a:ext cx="3852000" cy="2556000"/>
          </a:xfrm>
          <a:prstGeom prst="rect">
            <a:avLst/>
          </a:prstGeom>
          <a:noFill/>
          <a:ln w="9525">
            <a:noFill/>
            <a:miter lim="800000"/>
            <a:headEnd/>
            <a:tailEnd/>
          </a:ln>
        </p:spPr>
        <p:txBody>
          <a:bodyPr wrap="square">
            <a:spAutoFit/>
          </a:bodyPr>
          <a:lstStyle/>
          <a:p>
            <a:r>
              <a:rPr lang="ja-JP" altLang="en-US" sz="1200" dirty="0">
                <a:ea typeface="ＭＳ ゴシック" pitchFamily="49" charset="-128"/>
              </a:rPr>
              <a:t>　子どもたちが調べた予算の使い道などの情報を踏まえて、札幌市で使用されている税金の具体的な使い道を提示し、何のために税金が使われているのかを考えられるようにします。</a:t>
            </a:r>
          </a:p>
          <a:p>
            <a:r>
              <a:rPr lang="ja-JP" altLang="en-US" sz="1200" dirty="0">
                <a:ea typeface="ＭＳ ゴシック" pitchFamily="49" charset="-128"/>
              </a:rPr>
              <a:t>　例えば、「円山動物園」の金額を取り上げ、「円山動物園では税金が何に使われているだろう？」と問います。子供からの意見を取り上げながら、税金は建物やエサなどに使われているとともに、人々の楽しみや喜びを与えるものへと生まれ変わることを捉えられるようにします。</a:t>
            </a:r>
          </a:p>
          <a:p>
            <a:r>
              <a:rPr lang="ja-JP" altLang="en-US" sz="1200" dirty="0">
                <a:ea typeface="ＭＳ ゴシック" pitchFamily="49" charset="-128"/>
              </a:rPr>
              <a:t>　動物園の考え方を他の税金の使い道にも発展（右図）させ、税金は豊かな暮らしを実現させるために使われていることを理解できるようにします。</a:t>
            </a:r>
            <a:endParaRPr lang="en-US" altLang="ja-JP" sz="1200" dirty="0">
              <a:ea typeface="ＭＳ ゴシック" pitchFamily="49" charset="-128"/>
            </a:endParaRPr>
          </a:p>
        </p:txBody>
      </p:sp>
      <p:pic>
        <p:nvPicPr>
          <p:cNvPr id="2" name="図 1">
            <a:extLst>
              <a:ext uri="{FF2B5EF4-FFF2-40B4-BE49-F238E27FC236}">
                <a16:creationId xmlns:a16="http://schemas.microsoft.com/office/drawing/2014/main" id="{7AF05C52-27F8-4B69-B73B-D333329457E8}"/>
              </a:ext>
            </a:extLst>
          </p:cNvPr>
          <p:cNvPicPr>
            <a:picLocks noChangeAspect="1"/>
          </p:cNvPicPr>
          <p:nvPr/>
        </p:nvPicPr>
        <p:blipFill>
          <a:blip r:embed="rId5"/>
          <a:stretch>
            <a:fillRect/>
          </a:stretch>
        </p:blipFill>
        <p:spPr>
          <a:xfrm>
            <a:off x="2663900" y="656552"/>
            <a:ext cx="4572396" cy="3429297"/>
          </a:xfrm>
          <a:prstGeom prst="rect">
            <a:avLst/>
          </a:prstGeom>
          <a:ln>
            <a:solidFill>
              <a:schemeClr val="tx1"/>
            </a:solidFill>
          </a:ln>
        </p:spPr>
      </p:pic>
      <p:pic>
        <p:nvPicPr>
          <p:cNvPr id="5" name="図 4">
            <a:extLst>
              <a:ext uri="{FF2B5EF4-FFF2-40B4-BE49-F238E27FC236}">
                <a16:creationId xmlns:a16="http://schemas.microsoft.com/office/drawing/2014/main" id="{50767B23-CF51-4C18-8ACC-1BFEE3DCFBD5}"/>
              </a:ext>
            </a:extLst>
          </p:cNvPr>
          <p:cNvPicPr>
            <a:picLocks noChangeAspect="1"/>
          </p:cNvPicPr>
          <p:nvPr/>
        </p:nvPicPr>
        <p:blipFill>
          <a:blip r:embed="rId6"/>
          <a:stretch>
            <a:fillRect/>
          </a:stretch>
        </p:blipFill>
        <p:spPr>
          <a:xfrm>
            <a:off x="0" y="4762"/>
            <a:ext cx="9144000" cy="6882579"/>
          </a:xfrm>
          <a:prstGeom prst="rect">
            <a:avLst/>
          </a:prstGeom>
        </p:spPr>
      </p:pic>
    </p:spTree>
    <p:extLst>
      <p:ext uri="{BB962C8B-B14F-4D97-AF65-F5344CB8AC3E}">
        <p14:creationId xmlns:p14="http://schemas.microsoft.com/office/powerpoint/2010/main" val="320595363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４、税の使いみちはどうやって決めるの？⑤</a:t>
            </a:r>
          </a:p>
        </p:txBody>
      </p:sp>
      <p:sp>
        <p:nvSpPr>
          <p:cNvPr id="15364" name="AutoShape 5"/>
          <p:cNvSpPr>
            <a:spLocks noChangeArrowheads="1"/>
          </p:cNvSpPr>
          <p:nvPr/>
        </p:nvSpPr>
        <p:spPr bwMode="auto">
          <a:xfrm>
            <a:off x="152400" y="1295400"/>
            <a:ext cx="1524000" cy="1347788"/>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5365" name="Rectangle 4"/>
          <p:cNvSpPr>
            <a:spLocks noChangeArrowheads="1"/>
          </p:cNvSpPr>
          <p:nvPr/>
        </p:nvSpPr>
        <p:spPr bwMode="auto">
          <a:xfrm>
            <a:off x="228600" y="1371600"/>
            <a:ext cx="1524000" cy="1016000"/>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ねらい</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予算の決め方は，地方においても国と同じであることを理解させる。</a:t>
            </a:r>
            <a:endParaRPr lang="en-US" altLang="ja-JP" sz="1200">
              <a:ea typeface="ＭＳ ゴシック" pitchFamily="49" charset="-128"/>
            </a:endParaRPr>
          </a:p>
        </p:txBody>
      </p:sp>
      <p:pic>
        <p:nvPicPr>
          <p:cNvPr id="5" name="図 4">
            <a:extLst>
              <a:ext uri="{FF2B5EF4-FFF2-40B4-BE49-F238E27FC236}">
                <a16:creationId xmlns:a16="http://schemas.microsoft.com/office/drawing/2014/main" id="{8A1D45FA-528F-4451-8AA8-BFDC539B7A80}"/>
              </a:ext>
            </a:extLst>
          </p:cNvPr>
          <p:cNvPicPr>
            <a:picLocks noChangeAspect="1"/>
          </p:cNvPicPr>
          <p:nvPr/>
        </p:nvPicPr>
        <p:blipFill>
          <a:blip r:embed="rId4"/>
          <a:stretch>
            <a:fillRect/>
          </a:stretch>
        </p:blipFill>
        <p:spPr>
          <a:xfrm>
            <a:off x="2234882" y="1329448"/>
            <a:ext cx="4674235" cy="3539712"/>
          </a:xfrm>
          <a:prstGeom prst="rect">
            <a:avLst/>
          </a:prstGeom>
        </p:spPr>
      </p:pic>
      <p:pic>
        <p:nvPicPr>
          <p:cNvPr id="7" name="図 6">
            <a:extLst>
              <a:ext uri="{FF2B5EF4-FFF2-40B4-BE49-F238E27FC236}">
                <a16:creationId xmlns:a16="http://schemas.microsoft.com/office/drawing/2014/main" id="{FEF84348-0372-4F49-9F07-1BD844B39ADA}"/>
              </a:ext>
            </a:extLst>
          </p:cNvPr>
          <p:cNvPicPr>
            <a:picLocks noChangeAspect="1"/>
          </p:cNvPicPr>
          <p:nvPr/>
        </p:nvPicPr>
        <p:blipFill>
          <a:blip r:embed="rId5"/>
          <a:stretch>
            <a:fillRect/>
          </a:stretch>
        </p:blipFill>
        <p:spPr>
          <a:xfrm>
            <a:off x="0" y="-1"/>
            <a:ext cx="9144000" cy="6924871"/>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6387"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５、国や地方は税をどう使っているの？①</a:t>
            </a:r>
          </a:p>
        </p:txBody>
      </p:sp>
      <p:sp>
        <p:nvSpPr>
          <p:cNvPr id="16388" name="Rectangle 17"/>
          <p:cNvSpPr>
            <a:spLocks noChangeArrowheads="1"/>
          </p:cNvSpPr>
          <p:nvPr/>
        </p:nvSpPr>
        <p:spPr bwMode="auto">
          <a:xfrm>
            <a:off x="228600" y="642938"/>
            <a:ext cx="1557338" cy="2308225"/>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p>
          <a:p>
            <a:r>
              <a:rPr lang="ja-JP" altLang="en-US" sz="1200" dirty="0">
                <a:ea typeface="ＭＳ ゴシック" pitchFamily="49" charset="-128"/>
              </a:rPr>
              <a:t>税には国に納められる税金（国税）のほかに，地方公共団体に納められる税金（地方税）があることを理解させる。</a:t>
            </a:r>
            <a:endParaRPr lang="en-US" altLang="ja-JP" sz="1200" dirty="0">
              <a:ea typeface="ＭＳ ゴシック" pitchFamily="49" charset="-128"/>
            </a:endParaRPr>
          </a:p>
          <a:p>
            <a:r>
              <a:rPr lang="ja-JP" altLang="en-US" sz="1200" dirty="0">
                <a:ea typeface="ＭＳ ゴシック" pitchFamily="49" charset="-128"/>
              </a:rPr>
              <a:t>国や地方公共団体は税をどのように使い，どのように役立てているのかを理解させる。</a:t>
            </a:r>
            <a:endParaRPr lang="en-US" altLang="ja-JP" sz="1200" dirty="0">
              <a:ea typeface="ＭＳ ゴシック" pitchFamily="49" charset="-128"/>
            </a:endParaRPr>
          </a:p>
        </p:txBody>
      </p:sp>
      <p:sp>
        <p:nvSpPr>
          <p:cNvPr id="16389" name="AutoShape 18"/>
          <p:cNvSpPr>
            <a:spLocks noChangeArrowheads="1"/>
          </p:cNvSpPr>
          <p:nvPr/>
        </p:nvSpPr>
        <p:spPr bwMode="auto">
          <a:xfrm>
            <a:off x="152400" y="619125"/>
            <a:ext cx="1704975" cy="60960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6390" name="Line 27">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16391" name="Line 28">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16392" name="Rectangle 38"/>
          <p:cNvSpPr>
            <a:spLocks noChangeArrowheads="1"/>
          </p:cNvSpPr>
          <p:nvPr/>
        </p:nvSpPr>
        <p:spPr bwMode="auto">
          <a:xfrm>
            <a:off x="214313" y="3143250"/>
            <a:ext cx="1643062" cy="2862263"/>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学習活動</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ea typeface="ＭＳ ゴシック" pitchFamily="49" charset="-128"/>
              </a:rPr>
              <a:t>国や地方公共団体によって行われている社会保障，災害復旧の取組，地域開発などに必要な費用は税によって賄われていること，それらは国民によって納められていることなどを理解させ，身近な暮らしのために税が大切な役割を果たしていることを考えるようにする。</a:t>
            </a:r>
            <a:endParaRPr lang="en-US" altLang="ja-JP" sz="1200" dirty="0">
              <a:ea typeface="ＭＳ ゴシック" pitchFamily="49" charset="-128"/>
            </a:endParaRPr>
          </a:p>
        </p:txBody>
      </p:sp>
      <p:sp>
        <p:nvSpPr>
          <p:cNvPr id="16393" name="AutoShape 9"/>
          <p:cNvSpPr>
            <a:spLocks noChangeArrowheads="1"/>
          </p:cNvSpPr>
          <p:nvPr/>
        </p:nvSpPr>
        <p:spPr bwMode="auto">
          <a:xfrm>
            <a:off x="2143125" y="4508500"/>
            <a:ext cx="6316663" cy="2087563"/>
          </a:xfrm>
          <a:prstGeom prst="flowChartAlternateProcess">
            <a:avLst/>
          </a:prstGeom>
          <a:solidFill>
            <a:srgbClr val="FFFFFF"/>
          </a:solidFill>
          <a:ln w="19050">
            <a:solidFill>
              <a:srgbClr val="000000"/>
            </a:solidFill>
            <a:prstDash val="sysDot"/>
            <a:miter lim="800000"/>
            <a:headEnd/>
            <a:tailEnd/>
          </a:ln>
        </p:spPr>
        <p:txBody>
          <a:bodyPr/>
          <a:lstStyle/>
          <a:p>
            <a:pPr algn="just">
              <a:lnSpc>
                <a:spcPct val="128000"/>
              </a:lnSpc>
            </a:pPr>
            <a:r>
              <a:rPr lang="en-US" altLang="ja-JP" sz="1100">
                <a:latin typeface="HG丸ｺﾞｼｯｸM-PRO" pitchFamily="50" charset="-128"/>
              </a:rPr>
              <a:t>【</a:t>
            </a:r>
            <a:r>
              <a:rPr lang="ja-JP" altLang="en-US" sz="1100">
                <a:latin typeface="HG丸ｺﾞｼｯｸM-PRO" pitchFamily="50" charset="-128"/>
              </a:rPr>
              <a:t>国の主な使い道</a:t>
            </a:r>
            <a:r>
              <a:rPr lang="en-US" altLang="ja-JP" sz="1100">
                <a:latin typeface="HG丸ｺﾞｼｯｸM-PRO" pitchFamily="50" charset="-128"/>
              </a:rPr>
              <a:t>】</a:t>
            </a:r>
          </a:p>
          <a:p>
            <a:pPr algn="just">
              <a:lnSpc>
                <a:spcPct val="128000"/>
              </a:lnSpc>
            </a:pPr>
            <a:r>
              <a:rPr lang="ja-JP" altLang="en-US" sz="1100">
                <a:latin typeface="ＭＳ ゴシック" pitchFamily="49" charset="-128"/>
              </a:rPr>
              <a:t>①　社会保障関係費</a:t>
            </a:r>
          </a:p>
          <a:p>
            <a:pPr algn="just">
              <a:lnSpc>
                <a:spcPct val="128000"/>
              </a:lnSpc>
            </a:pPr>
            <a:r>
              <a:rPr lang="ja-JP" altLang="en-US" sz="1000">
                <a:latin typeface="ＭＳ ゴシック" pitchFamily="49" charset="-128"/>
              </a:rPr>
              <a:t>　・　医療給付費，年金の国庫負担分，介護保険給付費など</a:t>
            </a:r>
          </a:p>
          <a:p>
            <a:pPr algn="just">
              <a:lnSpc>
                <a:spcPct val="128000"/>
              </a:lnSpc>
            </a:pPr>
            <a:r>
              <a:rPr lang="ja-JP" altLang="en-US" sz="1100">
                <a:latin typeface="ＭＳ ゴシック" pitchFamily="49" charset="-128"/>
              </a:rPr>
              <a:t>②　公共事業関係費</a:t>
            </a:r>
          </a:p>
          <a:p>
            <a:pPr algn="just">
              <a:lnSpc>
                <a:spcPct val="128000"/>
              </a:lnSpc>
            </a:pPr>
            <a:r>
              <a:rPr lang="ja-JP" altLang="en-US" sz="1000">
                <a:latin typeface="ＭＳ ゴシック" pitchFamily="49" charset="-128"/>
              </a:rPr>
              <a:t>　・　治山治水対策費，道路整備費，住宅都市環境整備費，災害復旧など</a:t>
            </a:r>
          </a:p>
          <a:p>
            <a:pPr algn="just">
              <a:lnSpc>
                <a:spcPct val="128000"/>
              </a:lnSpc>
            </a:pPr>
            <a:r>
              <a:rPr lang="ja-JP" altLang="en-US" sz="1100">
                <a:latin typeface="ＭＳ ゴシック" pitchFamily="49" charset="-128"/>
              </a:rPr>
              <a:t>③　文教及び科学振興費</a:t>
            </a:r>
          </a:p>
          <a:p>
            <a:pPr algn="just">
              <a:lnSpc>
                <a:spcPct val="128000"/>
              </a:lnSpc>
            </a:pPr>
            <a:r>
              <a:rPr lang="ja-JP" altLang="en-US" sz="1000">
                <a:latin typeface="ＭＳ ゴシック" pitchFamily="49" charset="-128"/>
              </a:rPr>
              <a:t>　・　公共教育費，スーパーコンピューター開発費，宇宙輸送システム，再生医療研究費など</a:t>
            </a:r>
          </a:p>
          <a:p>
            <a:pPr algn="just">
              <a:lnSpc>
                <a:spcPct val="128000"/>
              </a:lnSpc>
            </a:pPr>
            <a:r>
              <a:rPr lang="ja-JP" altLang="en-US" sz="1100">
                <a:latin typeface="ＭＳ ゴシック" pitchFamily="49" charset="-128"/>
              </a:rPr>
              <a:t>④　経済協力費（</a:t>
            </a:r>
            <a:r>
              <a:rPr lang="en-US" altLang="ja-JP" sz="1100">
                <a:latin typeface="ＭＳ Ｐゴシック" pitchFamily="50" charset="-128"/>
                <a:ea typeface="ＭＳ Ｐゴシック" pitchFamily="50" charset="-128"/>
              </a:rPr>
              <a:t>ODA</a:t>
            </a:r>
            <a:r>
              <a:rPr lang="ja-JP" altLang="en-US" sz="1100">
                <a:latin typeface="ＭＳ ゴシック" pitchFamily="49" charset="-128"/>
              </a:rPr>
              <a:t>）</a:t>
            </a:r>
          </a:p>
          <a:p>
            <a:pPr algn="just">
              <a:lnSpc>
                <a:spcPct val="128000"/>
              </a:lnSpc>
            </a:pPr>
            <a:r>
              <a:rPr lang="ja-JP" altLang="en-US" sz="1000">
                <a:latin typeface="ＭＳ ゴシック" pitchFamily="49" charset="-128"/>
              </a:rPr>
              <a:t>　・　無償の資金協力，技術協力，政府貸付，国際機関（ユニセフ・</a:t>
            </a:r>
            <a:r>
              <a:rPr lang="en-US" altLang="ja-JP" sz="1000">
                <a:latin typeface="ＭＳ Ｐゴシック" pitchFamily="50" charset="-128"/>
                <a:ea typeface="ＭＳ Ｐゴシック" pitchFamily="50" charset="-128"/>
              </a:rPr>
              <a:t>WHO</a:t>
            </a:r>
            <a:r>
              <a:rPr lang="ja-JP" altLang="en-US" sz="1000">
                <a:latin typeface="ＭＳ ゴシック" pitchFamily="49" charset="-128"/>
              </a:rPr>
              <a:t>）に対する拠出・出資など</a:t>
            </a:r>
            <a:endParaRPr lang="ja-JP" altLang="ja-JP"/>
          </a:p>
        </p:txBody>
      </p:sp>
      <p:pic>
        <p:nvPicPr>
          <p:cNvPr id="4" name="図 3">
            <a:extLst>
              <a:ext uri="{FF2B5EF4-FFF2-40B4-BE49-F238E27FC236}">
                <a16:creationId xmlns:a16="http://schemas.microsoft.com/office/drawing/2014/main" id="{E01E83FF-4B65-4914-8EC3-323C5341D100}"/>
              </a:ext>
            </a:extLst>
          </p:cNvPr>
          <p:cNvPicPr>
            <a:picLocks noChangeAspect="1"/>
          </p:cNvPicPr>
          <p:nvPr/>
        </p:nvPicPr>
        <p:blipFill>
          <a:blip r:embed="rId4"/>
          <a:stretch>
            <a:fillRect/>
          </a:stretch>
        </p:blipFill>
        <p:spPr>
          <a:xfrm>
            <a:off x="2925627" y="737916"/>
            <a:ext cx="4769120" cy="3566068"/>
          </a:xfrm>
          <a:prstGeom prst="rect">
            <a:avLst/>
          </a:prstGeom>
        </p:spPr>
      </p:pic>
      <p:pic>
        <p:nvPicPr>
          <p:cNvPr id="3" name="図 2">
            <a:extLst>
              <a:ext uri="{FF2B5EF4-FFF2-40B4-BE49-F238E27FC236}">
                <a16:creationId xmlns:a16="http://schemas.microsoft.com/office/drawing/2014/main" id="{35704A2A-A60B-488C-9548-D78D585C0FEA}"/>
              </a:ext>
            </a:extLst>
          </p:cNvPr>
          <p:cNvPicPr>
            <a:picLocks noChangeAspect="1"/>
          </p:cNvPicPr>
          <p:nvPr/>
        </p:nvPicPr>
        <p:blipFill>
          <a:blip r:embed="rId5"/>
          <a:stretch>
            <a:fillRect/>
          </a:stretch>
        </p:blipFill>
        <p:spPr>
          <a:xfrm>
            <a:off x="-5908" y="23635"/>
            <a:ext cx="9144000" cy="6870357"/>
          </a:xfrm>
          <a:prstGeom prst="rect">
            <a:avLst/>
          </a:prstGeom>
        </p:spPr>
      </p:pic>
    </p:spTree>
    <p:extLst>
      <p:ext uri="{BB962C8B-B14F-4D97-AF65-F5344CB8AC3E}">
        <p14:creationId xmlns:p14="http://schemas.microsoft.com/office/powerpoint/2010/main" val="238423334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５、国や地方は税をどう使っているの？②</a:t>
            </a:r>
          </a:p>
        </p:txBody>
      </p:sp>
      <p:sp>
        <p:nvSpPr>
          <p:cNvPr id="17412" name="AutoShape 18"/>
          <p:cNvSpPr>
            <a:spLocks noChangeArrowheads="1"/>
          </p:cNvSpPr>
          <p:nvPr/>
        </p:nvSpPr>
        <p:spPr bwMode="auto">
          <a:xfrm>
            <a:off x="152400" y="619125"/>
            <a:ext cx="1704975" cy="60960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7413" name="Rectangle 17"/>
          <p:cNvSpPr>
            <a:spLocks noChangeArrowheads="1"/>
          </p:cNvSpPr>
          <p:nvPr/>
        </p:nvSpPr>
        <p:spPr bwMode="auto">
          <a:xfrm>
            <a:off x="228600" y="642938"/>
            <a:ext cx="1557338" cy="2308225"/>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p>
          <a:p>
            <a:r>
              <a:rPr lang="ja-JP" altLang="en-US" sz="1200" dirty="0">
                <a:ea typeface="ＭＳ ゴシック" pitchFamily="49" charset="-128"/>
              </a:rPr>
              <a:t>税には国に納められる税金（国税）のほかに，地方公共団体に納められる税金（地方税）があることを理解させる。</a:t>
            </a:r>
            <a:endParaRPr lang="en-US" altLang="ja-JP" sz="1200" dirty="0">
              <a:ea typeface="ＭＳ ゴシック" pitchFamily="49" charset="-128"/>
            </a:endParaRPr>
          </a:p>
          <a:p>
            <a:r>
              <a:rPr lang="ja-JP" altLang="en-US" sz="1200" dirty="0">
                <a:ea typeface="ＭＳ ゴシック" pitchFamily="49" charset="-128"/>
              </a:rPr>
              <a:t>国や地方公共団体は税をどのように使い，どのように役立てているのかを理解させる。</a:t>
            </a:r>
            <a:endParaRPr lang="en-US" altLang="ja-JP" sz="1200" dirty="0">
              <a:ea typeface="ＭＳ ゴシック" pitchFamily="49" charset="-128"/>
            </a:endParaRPr>
          </a:p>
        </p:txBody>
      </p:sp>
      <p:sp>
        <p:nvSpPr>
          <p:cNvPr id="17414" name="Rectangle 38"/>
          <p:cNvSpPr>
            <a:spLocks noChangeArrowheads="1"/>
          </p:cNvSpPr>
          <p:nvPr/>
        </p:nvSpPr>
        <p:spPr bwMode="auto">
          <a:xfrm>
            <a:off x="214313" y="3143250"/>
            <a:ext cx="1643062" cy="2862263"/>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学習活動</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ea typeface="ＭＳ ゴシック" pitchFamily="49" charset="-128"/>
              </a:rPr>
              <a:t>国や地方公共団体によって行われている社会保障，災害復旧の取組，地域開発などに必要な費用は税によって賄われていること，それらは国民によって納められていることなどを理解させ，身近な暮らしのために税が大切な役割を果たしていることを考えるようにする。</a:t>
            </a:r>
            <a:endParaRPr lang="en-US" altLang="ja-JP" sz="1200" dirty="0">
              <a:ea typeface="ＭＳ ゴシック" pitchFamily="49" charset="-128"/>
            </a:endParaRPr>
          </a:p>
        </p:txBody>
      </p:sp>
      <p:sp>
        <p:nvSpPr>
          <p:cNvPr id="17415" name="AutoShape 14"/>
          <p:cNvSpPr>
            <a:spLocks noChangeArrowheads="1"/>
          </p:cNvSpPr>
          <p:nvPr/>
        </p:nvSpPr>
        <p:spPr bwMode="auto">
          <a:xfrm>
            <a:off x="7286625" y="1643063"/>
            <a:ext cx="1571625" cy="2357437"/>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17416" name="Rectangle 13"/>
          <p:cNvSpPr>
            <a:spLocks noChangeArrowheads="1"/>
          </p:cNvSpPr>
          <p:nvPr/>
        </p:nvSpPr>
        <p:spPr bwMode="auto">
          <a:xfrm>
            <a:off x="7391400" y="1714500"/>
            <a:ext cx="1752600" cy="2073275"/>
          </a:xfrm>
          <a:prstGeom prst="rect">
            <a:avLst/>
          </a:prstGeom>
          <a:noFill/>
          <a:ln w="9525">
            <a:noFill/>
            <a:miter lim="800000"/>
            <a:headEnd/>
            <a:tailEnd/>
          </a:ln>
        </p:spPr>
        <p:txBody>
          <a:bodyPr>
            <a:spAutoFit/>
          </a:bodyPr>
          <a:lstStyle/>
          <a:p>
            <a:r>
              <a:rPr lang="ja-JP" altLang="en-US" sz="1000" b="1" dirty="0">
                <a:solidFill>
                  <a:srgbClr val="C00000"/>
                </a:solidFill>
                <a:ea typeface="ＭＳ ゴシック" pitchFamily="49" charset="-128"/>
              </a:rPr>
              <a:t>地方税の使い道</a:t>
            </a:r>
            <a:endParaRPr lang="ja-JP" altLang="en-US" sz="1000" dirty="0">
              <a:ea typeface="ＭＳ ゴシック" pitchFamily="49" charset="-128"/>
            </a:endParaRPr>
          </a:p>
          <a:p>
            <a:r>
              <a:rPr lang="ja-JP" altLang="en-US" sz="1000" dirty="0">
                <a:ea typeface="ＭＳ ゴシック" pitchFamily="49" charset="-128"/>
              </a:rPr>
              <a:t>●まちづくり</a:t>
            </a:r>
          </a:p>
          <a:p>
            <a:r>
              <a:rPr lang="ja-JP" altLang="en-US" sz="1000" dirty="0">
                <a:ea typeface="ＭＳ ゴシック" pitchFamily="49" charset="-128"/>
              </a:rPr>
              <a:t>・道路の建設・整備</a:t>
            </a:r>
          </a:p>
          <a:p>
            <a:r>
              <a:rPr lang="ja-JP" altLang="en-US" sz="1000" dirty="0">
                <a:ea typeface="ＭＳ ゴシック" pitchFamily="49" charset="-128"/>
              </a:rPr>
              <a:t>・港湾の整備</a:t>
            </a:r>
          </a:p>
          <a:p>
            <a:r>
              <a:rPr lang="ja-JP" altLang="en-US" sz="1000" dirty="0">
                <a:ea typeface="ＭＳ ゴシック" pitchFamily="49" charset="-128"/>
              </a:rPr>
              <a:t>・上下水道の整備</a:t>
            </a:r>
          </a:p>
          <a:p>
            <a:r>
              <a:rPr lang="ja-JP" altLang="en-US" sz="1000" dirty="0">
                <a:ea typeface="ＭＳ ゴシック" pitchFamily="49" charset="-128"/>
              </a:rPr>
              <a:t>●住民の安全を守る</a:t>
            </a:r>
          </a:p>
          <a:p>
            <a:r>
              <a:rPr lang="ja-JP" altLang="en-US" sz="1000" dirty="0">
                <a:ea typeface="ＭＳ ゴシック" pitchFamily="49" charset="-128"/>
              </a:rPr>
              <a:t>・警察官</a:t>
            </a:r>
          </a:p>
          <a:p>
            <a:r>
              <a:rPr lang="ja-JP" altLang="en-US" sz="1000" dirty="0">
                <a:ea typeface="ＭＳ ゴシック" pitchFamily="49" charset="-128"/>
              </a:rPr>
              <a:t>・消防員</a:t>
            </a:r>
          </a:p>
          <a:p>
            <a:r>
              <a:rPr lang="ja-JP" altLang="en-US" sz="1000" dirty="0">
                <a:ea typeface="ＭＳ ゴシック" pitchFamily="49" charset="-128"/>
              </a:rPr>
              <a:t>・自然災害</a:t>
            </a:r>
          </a:p>
          <a:p>
            <a:r>
              <a:rPr lang="ja-JP" altLang="en-US" sz="1000" dirty="0">
                <a:ea typeface="ＭＳ ゴシック" pitchFamily="49" charset="-128"/>
              </a:rPr>
              <a:t>●快適な暮らし</a:t>
            </a:r>
          </a:p>
          <a:p>
            <a:r>
              <a:rPr lang="ja-JP" altLang="en-US" sz="1000" dirty="0">
                <a:ea typeface="ＭＳ ゴシック" pitchFamily="49" charset="-128"/>
              </a:rPr>
              <a:t>・自然環境保護</a:t>
            </a:r>
          </a:p>
          <a:p>
            <a:r>
              <a:rPr lang="ja-JP" altLang="en-US" sz="1000" dirty="0">
                <a:ea typeface="ＭＳ ゴシック" pitchFamily="49" charset="-128"/>
              </a:rPr>
              <a:t>・ゴミの収集</a:t>
            </a:r>
          </a:p>
          <a:p>
            <a:r>
              <a:rPr lang="ja-JP" altLang="en-US" sz="1000" dirty="0">
                <a:ea typeface="ＭＳ ゴシック" pitchFamily="49" charset="-128"/>
              </a:rPr>
              <a:t>・リサイクル活動</a:t>
            </a:r>
          </a:p>
        </p:txBody>
      </p:sp>
      <p:sp>
        <p:nvSpPr>
          <p:cNvPr id="17417" name="AutoShape 10"/>
          <p:cNvSpPr>
            <a:spLocks noChangeArrowheads="1"/>
          </p:cNvSpPr>
          <p:nvPr/>
        </p:nvSpPr>
        <p:spPr bwMode="auto">
          <a:xfrm>
            <a:off x="2571750" y="4797425"/>
            <a:ext cx="2368550" cy="1727200"/>
          </a:xfrm>
          <a:prstGeom prst="roundRect">
            <a:avLst>
              <a:gd name="adj" fmla="val 16667"/>
            </a:avLst>
          </a:prstGeom>
          <a:solidFill>
            <a:srgbClr val="FFFFFF"/>
          </a:solidFill>
          <a:ln w="19050" algn="ctr">
            <a:solidFill>
              <a:srgbClr val="000000"/>
            </a:solidFill>
            <a:prstDash val="sysDot"/>
            <a:round/>
            <a:headEnd/>
            <a:tailEnd/>
          </a:ln>
        </p:spPr>
        <p:txBody>
          <a:bodyPr/>
          <a:lstStyle/>
          <a:p>
            <a:pPr algn="just">
              <a:lnSpc>
                <a:spcPct val="120000"/>
              </a:lnSpc>
              <a:defRPr/>
            </a:pPr>
            <a:r>
              <a:rPr lang="ja-JP" altLang="en-US" sz="1000" spc="-300" dirty="0">
                <a:latin typeface="Times New Roman" pitchFamily="18" charset="0"/>
              </a:rPr>
              <a:t>市</a:t>
            </a:r>
            <a:r>
              <a:rPr lang="ja-JP" altLang="en-US" sz="1000" dirty="0">
                <a:latin typeface="Times New Roman" pitchFamily="18" charset="0"/>
              </a:rPr>
              <a:t>（区</a:t>
            </a:r>
            <a:r>
              <a:rPr lang="ja-JP" altLang="en-US" sz="1000" spc="-300" dirty="0">
                <a:latin typeface="Times New Roman" pitchFamily="18" charset="0"/>
              </a:rPr>
              <a:t>）</a:t>
            </a:r>
            <a:r>
              <a:rPr lang="ja-JP" altLang="en-US" sz="1000" dirty="0">
                <a:latin typeface="Times New Roman" pitchFamily="18" charset="0"/>
              </a:rPr>
              <a:t>町村は，私たちに一番身近な地方公共団体です。私たち住民にとって身近に必要とされるものは</a:t>
            </a:r>
            <a:r>
              <a:rPr lang="ja-JP" altLang="en-US" sz="1000" spc="-300" dirty="0">
                <a:latin typeface="Times New Roman" pitchFamily="18" charset="0"/>
              </a:rPr>
              <a:t>市</a:t>
            </a:r>
            <a:r>
              <a:rPr lang="ja-JP" altLang="en-US" sz="1000" dirty="0">
                <a:latin typeface="Times New Roman" pitchFamily="18" charset="0"/>
              </a:rPr>
              <a:t>（区</a:t>
            </a:r>
            <a:r>
              <a:rPr lang="ja-JP" altLang="en-US" sz="1000" spc="-300" dirty="0">
                <a:latin typeface="Times New Roman" pitchFamily="18" charset="0"/>
              </a:rPr>
              <a:t>）</a:t>
            </a:r>
            <a:r>
              <a:rPr lang="ja-JP" altLang="en-US" sz="1000" dirty="0">
                <a:latin typeface="Times New Roman" pitchFamily="18" charset="0"/>
              </a:rPr>
              <a:t>町村が行い，</a:t>
            </a:r>
            <a:r>
              <a:rPr lang="ja-JP" altLang="en-US" sz="1000" spc="-300" dirty="0">
                <a:latin typeface="Times New Roman" pitchFamily="18" charset="0"/>
              </a:rPr>
              <a:t>市</a:t>
            </a:r>
            <a:r>
              <a:rPr lang="ja-JP" altLang="en-US" sz="1000" dirty="0">
                <a:latin typeface="Times New Roman" pitchFamily="18" charset="0"/>
              </a:rPr>
              <a:t>（区</a:t>
            </a:r>
            <a:r>
              <a:rPr lang="ja-JP" altLang="en-US" sz="1000" spc="-300" dirty="0">
                <a:latin typeface="Times New Roman" pitchFamily="18" charset="0"/>
              </a:rPr>
              <a:t>）</a:t>
            </a:r>
            <a:r>
              <a:rPr lang="ja-JP" altLang="en-US" sz="1000" dirty="0">
                <a:latin typeface="Times New Roman" pitchFamily="18" charset="0"/>
              </a:rPr>
              <a:t>町村単位で行えない広域で，統一した処理を必要とする大規模事業や警察活動などは都道府県が行っています。</a:t>
            </a:r>
            <a:endParaRPr lang="ja-JP" altLang="en-US" dirty="0"/>
          </a:p>
        </p:txBody>
      </p:sp>
      <p:pic>
        <p:nvPicPr>
          <p:cNvPr id="11" name="図 10"/>
          <p:cNvPicPr>
            <a:picLocks noChangeAspect="1"/>
          </p:cNvPicPr>
          <p:nvPr/>
        </p:nvPicPr>
        <p:blipFill rotWithShape="1">
          <a:blip r:embed="rId4" cstate="print"/>
          <a:srcRect l="8278" r="8680"/>
          <a:stretch/>
        </p:blipFill>
        <p:spPr>
          <a:xfrm>
            <a:off x="2376488" y="1052513"/>
            <a:ext cx="4654550" cy="3384550"/>
          </a:xfrm>
          <a:prstGeom prst="rect">
            <a:avLst/>
          </a:prstGeom>
          <a:ln w="12700">
            <a:solidFill>
              <a:schemeClr val="tx1">
                <a:lumMod val="85000"/>
                <a:lumOff val="15000"/>
              </a:schemeClr>
            </a:solidFill>
          </a:ln>
        </p:spPr>
      </p:pic>
      <p:pic>
        <p:nvPicPr>
          <p:cNvPr id="3" name="図 2">
            <a:extLst>
              <a:ext uri="{FF2B5EF4-FFF2-40B4-BE49-F238E27FC236}">
                <a16:creationId xmlns:a16="http://schemas.microsoft.com/office/drawing/2014/main" id="{086F0E8B-9080-46F0-8D35-05462EE25AA8}"/>
              </a:ext>
            </a:extLst>
          </p:cNvPr>
          <p:cNvPicPr>
            <a:picLocks noChangeAspect="1"/>
          </p:cNvPicPr>
          <p:nvPr/>
        </p:nvPicPr>
        <p:blipFill>
          <a:blip r:embed="rId5"/>
          <a:stretch>
            <a:fillRect/>
          </a:stretch>
        </p:blipFill>
        <p:spPr>
          <a:xfrm>
            <a:off x="0" y="37772"/>
            <a:ext cx="9144000" cy="6902823"/>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8435"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６、税は大切なもの</a:t>
            </a:r>
          </a:p>
        </p:txBody>
      </p:sp>
      <p:sp>
        <p:nvSpPr>
          <p:cNvPr id="18436" name="Rectangle 5"/>
          <p:cNvSpPr>
            <a:spLocks noChangeArrowheads="1"/>
          </p:cNvSpPr>
          <p:nvPr/>
        </p:nvSpPr>
        <p:spPr bwMode="auto">
          <a:xfrm>
            <a:off x="285750" y="1041400"/>
            <a:ext cx="2143125" cy="4154488"/>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ea typeface="ＭＳ ゴシック" pitchFamily="49" charset="-128"/>
              </a:rPr>
              <a:t>税の使い道の決め方や，国民生活との関係を理解し，「政治への参加」と「国を支える税金を国民が負担すること」が対になっているのが，民主主義の基本であることを理解させる。</a:t>
            </a:r>
            <a:endParaRPr lang="en-US" altLang="ja-JP" sz="1200" dirty="0">
              <a:ea typeface="ＭＳ ゴシック" pitchFamily="49" charset="-128"/>
            </a:endParaRPr>
          </a:p>
          <a:p>
            <a:r>
              <a:rPr lang="ja-JP" altLang="en-US" sz="1200" dirty="0">
                <a:ea typeface="ＭＳ ゴシック" pitchFamily="49" charset="-128"/>
              </a:rPr>
              <a:t>また，その使い道をしっかりと監視していくことの重要性を理解させる。</a:t>
            </a:r>
          </a:p>
          <a:p>
            <a:endParaRPr lang="ja-JP" altLang="en-US" sz="1200" dirty="0">
              <a:ea typeface="ＭＳ ゴシック" pitchFamily="49" charset="-128"/>
            </a:endParaRPr>
          </a:p>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学習活動</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ea typeface="ＭＳ ゴシック" pitchFamily="49" charset="-128"/>
              </a:rPr>
              <a:t>国民主権と関連付けて，納めた税が，国の予算として決められる仕組みを学び，我が国の政治が民主政治の考え方に基づいて国民生活の安定と向上を図るために大切な働きをしていることを考えるようにする。</a:t>
            </a:r>
          </a:p>
          <a:p>
            <a:endParaRPr lang="en-US" altLang="ja-JP" sz="1200" dirty="0">
              <a:ea typeface="ＭＳ ゴシック" pitchFamily="49" charset="-128"/>
            </a:endParaRPr>
          </a:p>
        </p:txBody>
      </p:sp>
      <p:sp>
        <p:nvSpPr>
          <p:cNvPr id="18437" name="AutoShape 6"/>
          <p:cNvSpPr>
            <a:spLocks noChangeArrowheads="1"/>
          </p:cNvSpPr>
          <p:nvPr/>
        </p:nvSpPr>
        <p:spPr bwMode="auto">
          <a:xfrm>
            <a:off x="214313" y="928688"/>
            <a:ext cx="2143125" cy="428625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8438" name="Rectangle 7"/>
          <p:cNvSpPr>
            <a:spLocks noChangeArrowheads="1"/>
          </p:cNvSpPr>
          <p:nvPr/>
        </p:nvSpPr>
        <p:spPr bwMode="auto">
          <a:xfrm>
            <a:off x="2286000" y="5286375"/>
            <a:ext cx="1838325" cy="708025"/>
          </a:xfrm>
          <a:prstGeom prst="rect">
            <a:avLst/>
          </a:prstGeom>
          <a:noFill/>
          <a:ln w="9525">
            <a:noFill/>
            <a:miter lim="800000"/>
            <a:headEnd/>
            <a:tailEnd/>
          </a:ln>
        </p:spPr>
        <p:txBody>
          <a:bodyPr>
            <a:spAutoFit/>
          </a:bodyPr>
          <a:lstStyle/>
          <a:p>
            <a:r>
              <a:rPr lang="ja-JP" altLang="en-US" sz="1000" b="1">
                <a:solidFill>
                  <a:srgbClr val="C00000"/>
                </a:solidFill>
                <a:ea typeface="ＭＳ ゴシック" pitchFamily="49" charset="-128"/>
              </a:rPr>
              <a:t>国民の三大義務</a:t>
            </a:r>
            <a:endParaRPr lang="ja-JP" altLang="en-US" sz="1000">
              <a:ea typeface="ＭＳ ゴシック" pitchFamily="49" charset="-128"/>
            </a:endParaRPr>
          </a:p>
          <a:p>
            <a:r>
              <a:rPr lang="ja-JP" altLang="en-US" sz="1000">
                <a:ea typeface="ＭＳ ゴシック" pitchFamily="49" charset="-128"/>
              </a:rPr>
              <a:t>●納税の義務</a:t>
            </a:r>
          </a:p>
          <a:p>
            <a:r>
              <a:rPr lang="ja-JP" altLang="en-US" sz="1000">
                <a:ea typeface="ＭＳ ゴシック" pitchFamily="49" charset="-128"/>
              </a:rPr>
              <a:t>●勤労の義務</a:t>
            </a:r>
          </a:p>
          <a:p>
            <a:r>
              <a:rPr lang="ja-JP" altLang="en-US" sz="1000">
                <a:ea typeface="ＭＳ ゴシック" pitchFamily="49" charset="-128"/>
              </a:rPr>
              <a:t>●教育を受けさせる義務</a:t>
            </a:r>
          </a:p>
        </p:txBody>
      </p:sp>
      <p:sp>
        <p:nvSpPr>
          <p:cNvPr id="18439" name="AutoShape 8"/>
          <p:cNvSpPr>
            <a:spLocks noChangeArrowheads="1"/>
          </p:cNvSpPr>
          <p:nvPr/>
        </p:nvSpPr>
        <p:spPr bwMode="auto">
          <a:xfrm>
            <a:off x="2214563" y="5214938"/>
            <a:ext cx="1928812" cy="857250"/>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18440" name="Line 9"/>
          <p:cNvSpPr>
            <a:spLocks noChangeShapeType="1"/>
          </p:cNvSpPr>
          <p:nvPr/>
        </p:nvSpPr>
        <p:spPr bwMode="auto">
          <a:xfrm>
            <a:off x="4572000" y="2286000"/>
            <a:ext cx="0" cy="381000"/>
          </a:xfrm>
          <a:prstGeom prst="line">
            <a:avLst/>
          </a:prstGeom>
          <a:noFill/>
          <a:ln w="38100">
            <a:solidFill>
              <a:schemeClr val="bg1"/>
            </a:solidFill>
            <a:round/>
            <a:headEnd/>
            <a:tailEnd type="triangle" w="med" len="med"/>
          </a:ln>
        </p:spPr>
        <p:txBody>
          <a:bodyPr wrap="none" anchor="ctr"/>
          <a:lstStyle/>
          <a:p>
            <a:endParaRPr lang="ja-JP" altLang="en-US"/>
          </a:p>
        </p:txBody>
      </p:sp>
      <p:sp>
        <p:nvSpPr>
          <p:cNvPr id="18441" name="Line 10">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18442" name="Line 11">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18443" name="AutoShape 10"/>
          <p:cNvSpPr>
            <a:spLocks noChangeArrowheads="1"/>
          </p:cNvSpPr>
          <p:nvPr/>
        </p:nvSpPr>
        <p:spPr bwMode="auto">
          <a:xfrm>
            <a:off x="4211638" y="5084763"/>
            <a:ext cx="4752975" cy="1296987"/>
          </a:xfrm>
          <a:prstGeom prst="roundRect">
            <a:avLst>
              <a:gd name="adj" fmla="val 16667"/>
            </a:avLst>
          </a:prstGeom>
          <a:solidFill>
            <a:srgbClr val="FFFFFF"/>
          </a:solidFill>
          <a:ln w="19050" algn="ctr">
            <a:solidFill>
              <a:srgbClr val="000000"/>
            </a:solidFill>
            <a:prstDash val="sysDot"/>
            <a:round/>
            <a:headEnd/>
            <a:tailEnd/>
          </a:ln>
        </p:spPr>
        <p:txBody>
          <a:bodyPr/>
          <a:lstStyle/>
          <a:p>
            <a:pPr algn="just">
              <a:lnSpc>
                <a:spcPct val="120000"/>
              </a:lnSpc>
            </a:pPr>
            <a:r>
              <a:rPr lang="ja-JP" altLang="en-US" sz="1000" dirty="0"/>
              <a:t>租税の基本的な機能は公的サービスの財源を調達することにあります。租税は，社会を成り立たせるためになくてはならないものですから，民主主義社会では，社会の構成員である国民が自ら負担しなければなりません。また，公的サービスによる便益は社会の構成員が広く享受するものであることからも，租税は皆で広く公平に分かち合うことが必要です。このようなことから，租税は</a:t>
            </a:r>
            <a:r>
              <a:rPr lang="ja-JP" altLang="en-US" sz="1000" u="sng" dirty="0"/>
              <a:t>「社会共通の費用を賄うための会費」</a:t>
            </a:r>
            <a:r>
              <a:rPr lang="ja-JP" altLang="en-US" sz="1000" dirty="0"/>
              <a:t>ということができます。</a:t>
            </a:r>
            <a:endParaRPr lang="en-US" altLang="ja-JP" sz="1000" dirty="0"/>
          </a:p>
        </p:txBody>
      </p:sp>
      <p:sp>
        <p:nvSpPr>
          <p:cNvPr id="18444" name="Text Box 15"/>
          <p:cNvSpPr txBox="1">
            <a:spLocks noChangeArrowheads="1"/>
          </p:cNvSpPr>
          <p:nvPr/>
        </p:nvSpPr>
        <p:spPr bwMode="auto">
          <a:xfrm>
            <a:off x="4341813" y="4868863"/>
            <a:ext cx="1525587" cy="244475"/>
          </a:xfrm>
          <a:prstGeom prst="rect">
            <a:avLst/>
          </a:prstGeom>
          <a:noFill/>
          <a:ln w="9525">
            <a:noFill/>
            <a:miter lim="800000"/>
            <a:headEnd/>
            <a:tailEnd/>
          </a:ln>
        </p:spPr>
        <p:txBody>
          <a:bodyPr wrap="none">
            <a:spAutoFit/>
          </a:bodyPr>
          <a:lstStyle/>
          <a:p>
            <a:r>
              <a:rPr lang="ja-JP" altLang="en-US" sz="1000"/>
              <a:t>○　租税の基本的な機能</a:t>
            </a:r>
          </a:p>
        </p:txBody>
      </p:sp>
      <p:pic>
        <p:nvPicPr>
          <p:cNvPr id="3" name="図 2">
            <a:extLst>
              <a:ext uri="{FF2B5EF4-FFF2-40B4-BE49-F238E27FC236}">
                <a16:creationId xmlns:a16="http://schemas.microsoft.com/office/drawing/2014/main" id="{951A77C4-2EAF-440A-B026-D5AD3F510CA9}"/>
              </a:ext>
            </a:extLst>
          </p:cNvPr>
          <p:cNvPicPr>
            <a:picLocks noChangeAspect="1"/>
          </p:cNvPicPr>
          <p:nvPr/>
        </p:nvPicPr>
        <p:blipFill>
          <a:blip r:embed="rId4"/>
          <a:stretch>
            <a:fillRect/>
          </a:stretch>
        </p:blipFill>
        <p:spPr>
          <a:xfrm>
            <a:off x="3347864" y="980728"/>
            <a:ext cx="4576272" cy="3481946"/>
          </a:xfrm>
          <a:prstGeom prst="rect">
            <a:avLst/>
          </a:prstGeom>
        </p:spPr>
      </p:pic>
      <p:pic>
        <p:nvPicPr>
          <p:cNvPr id="6" name="図 5">
            <a:extLst>
              <a:ext uri="{FF2B5EF4-FFF2-40B4-BE49-F238E27FC236}">
                <a16:creationId xmlns:a16="http://schemas.microsoft.com/office/drawing/2014/main" id="{76C1C659-97F9-40BA-9311-1AD62017CEDB}"/>
              </a:ext>
            </a:extLst>
          </p:cNvPr>
          <p:cNvPicPr>
            <a:picLocks noChangeAspect="1"/>
          </p:cNvPicPr>
          <p:nvPr/>
        </p:nvPicPr>
        <p:blipFill>
          <a:blip r:embed="rId5"/>
          <a:stretch>
            <a:fillRect/>
          </a:stretch>
        </p:blipFill>
        <p:spPr>
          <a:xfrm>
            <a:off x="-36512" y="0"/>
            <a:ext cx="9144000" cy="6875261"/>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34056EE4-8D6E-4860-BB6A-559D705EB545}"/>
              </a:ext>
            </a:extLst>
          </p:cNvPr>
          <p:cNvSpPr/>
          <p:nvPr/>
        </p:nvSpPr>
        <p:spPr>
          <a:xfrm>
            <a:off x="2937063" y="6052471"/>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正方形/長方形 50">
            <a:extLst>
              <a:ext uri="{FF2B5EF4-FFF2-40B4-BE49-F238E27FC236}">
                <a16:creationId xmlns:a16="http://schemas.microsoft.com/office/drawing/2014/main" id="{DDA2D5E5-77D9-46A1-9A7C-5766EB0187E2}"/>
              </a:ext>
            </a:extLst>
          </p:cNvPr>
          <p:cNvSpPr/>
          <p:nvPr/>
        </p:nvSpPr>
        <p:spPr>
          <a:xfrm>
            <a:off x="6048697" y="6069037"/>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正方形/長方形 45">
            <a:extLst>
              <a:ext uri="{FF2B5EF4-FFF2-40B4-BE49-F238E27FC236}">
                <a16:creationId xmlns:a16="http://schemas.microsoft.com/office/drawing/2014/main" id="{963409C5-4506-4404-80E4-B63174E2EB43}"/>
              </a:ext>
            </a:extLst>
          </p:cNvPr>
          <p:cNvSpPr/>
          <p:nvPr/>
        </p:nvSpPr>
        <p:spPr>
          <a:xfrm>
            <a:off x="6037262" y="5838948"/>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正方形/長方形 47">
            <a:extLst>
              <a:ext uri="{FF2B5EF4-FFF2-40B4-BE49-F238E27FC236}">
                <a16:creationId xmlns:a16="http://schemas.microsoft.com/office/drawing/2014/main" id="{8CA7FAB9-0B01-43E4-A02D-8E817412B816}"/>
              </a:ext>
            </a:extLst>
          </p:cNvPr>
          <p:cNvSpPr/>
          <p:nvPr/>
        </p:nvSpPr>
        <p:spPr>
          <a:xfrm>
            <a:off x="6031369" y="5609602"/>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a:extLst>
              <a:ext uri="{FF2B5EF4-FFF2-40B4-BE49-F238E27FC236}">
                <a16:creationId xmlns:a16="http://schemas.microsoft.com/office/drawing/2014/main" id="{3D38B5C8-D365-463D-8AE6-B9AD80777F10}"/>
              </a:ext>
            </a:extLst>
          </p:cNvPr>
          <p:cNvSpPr/>
          <p:nvPr/>
        </p:nvSpPr>
        <p:spPr>
          <a:xfrm>
            <a:off x="6030913" y="5377707"/>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正方形/長方形 43">
            <a:extLst>
              <a:ext uri="{FF2B5EF4-FFF2-40B4-BE49-F238E27FC236}">
                <a16:creationId xmlns:a16="http://schemas.microsoft.com/office/drawing/2014/main" id="{FB65A96B-3482-45F2-8686-1225A8EA2D53}"/>
              </a:ext>
            </a:extLst>
          </p:cNvPr>
          <p:cNvSpPr/>
          <p:nvPr/>
        </p:nvSpPr>
        <p:spPr>
          <a:xfrm>
            <a:off x="2949575" y="5838949"/>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正方形/長方形 41">
            <a:extLst>
              <a:ext uri="{FF2B5EF4-FFF2-40B4-BE49-F238E27FC236}">
                <a16:creationId xmlns:a16="http://schemas.microsoft.com/office/drawing/2014/main" id="{58649462-63F8-4ABA-87EB-45EA5282669A}"/>
              </a:ext>
            </a:extLst>
          </p:cNvPr>
          <p:cNvSpPr/>
          <p:nvPr/>
        </p:nvSpPr>
        <p:spPr>
          <a:xfrm>
            <a:off x="2949575" y="5605524"/>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正方形/長方形 40">
            <a:extLst>
              <a:ext uri="{FF2B5EF4-FFF2-40B4-BE49-F238E27FC236}">
                <a16:creationId xmlns:a16="http://schemas.microsoft.com/office/drawing/2014/main" id="{C0AFAB90-857F-44D5-9C1B-A475B09D1530}"/>
              </a:ext>
            </a:extLst>
          </p:cNvPr>
          <p:cNvSpPr/>
          <p:nvPr/>
        </p:nvSpPr>
        <p:spPr>
          <a:xfrm>
            <a:off x="2949575" y="5372100"/>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074" name="Picture 26"/>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3075" name="Line 28">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3076" name="Line 29">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3077" name="Rectangle 33"/>
          <p:cNvSpPr>
            <a:spLocks noGrp="1" noChangeArrowheads="1"/>
          </p:cNvSpPr>
          <p:nvPr>
            <p:ph type="title" idx="4294967295"/>
          </p:nvPr>
        </p:nvSpPr>
        <p:spPr>
          <a:xfrm>
            <a:off x="-228600" y="76200"/>
            <a:ext cx="1981200" cy="457200"/>
          </a:xfrm>
        </p:spPr>
        <p:txBody>
          <a:bodyPr/>
          <a:lstStyle/>
          <a:p>
            <a:pPr eaLnBrk="1" hangingPunct="1"/>
            <a:r>
              <a:rPr lang="ja-JP" altLang="en-US" sz="1500" b="1">
                <a:solidFill>
                  <a:schemeClr val="bg1"/>
                </a:solidFill>
                <a:ea typeface="ＭＳ ゴシック" pitchFamily="49" charset="-128"/>
              </a:rPr>
              <a:t>授業構成案</a:t>
            </a:r>
          </a:p>
        </p:txBody>
      </p:sp>
      <p:sp>
        <p:nvSpPr>
          <p:cNvPr id="3078" name="Rectangle 39"/>
          <p:cNvSpPr>
            <a:spLocks noChangeArrowheads="1"/>
          </p:cNvSpPr>
          <p:nvPr/>
        </p:nvSpPr>
        <p:spPr bwMode="auto">
          <a:xfrm>
            <a:off x="4239145" y="6351711"/>
            <a:ext cx="4941367" cy="461665"/>
          </a:xfrm>
          <a:prstGeom prst="rect">
            <a:avLst/>
          </a:prstGeom>
          <a:noFill/>
          <a:ln w="9525">
            <a:noFill/>
            <a:miter lim="800000"/>
            <a:headEnd/>
            <a:tailEnd/>
          </a:ln>
        </p:spPr>
        <p:txBody>
          <a:bodyPr wrap="square">
            <a:spAutoFit/>
          </a:bodyPr>
          <a:lstStyle/>
          <a:p>
            <a:r>
              <a:rPr lang="ja-JP" altLang="en-US" sz="1200" dirty="0">
                <a:latin typeface="ＭＳ ゴシック" pitchFamily="49" charset="-128"/>
                <a:ea typeface="ＭＳ ゴシック" pitchFamily="49" charset="-128"/>
              </a:rPr>
              <a:t>＊ビデオ教材は国税庁の</a:t>
            </a:r>
            <a:r>
              <a:rPr lang="en-US" altLang="ja-JP" sz="1200" dirty="0">
                <a:latin typeface="ＭＳ ゴシック" pitchFamily="49" charset="-128"/>
                <a:ea typeface="ＭＳ ゴシック" pitchFamily="49" charset="-128"/>
              </a:rPr>
              <a:t>HP</a:t>
            </a:r>
            <a:r>
              <a:rPr lang="ja-JP" altLang="en-US" sz="1200" dirty="0">
                <a:latin typeface="ＭＳ ゴシック" pitchFamily="49" charset="-128"/>
                <a:ea typeface="ＭＳ ゴシック" pitchFamily="49" charset="-128"/>
              </a:rPr>
              <a:t>内でご提供しています。</a:t>
            </a:r>
          </a:p>
          <a:p>
            <a:r>
              <a:rPr lang="ja-JP" altLang="en-US" sz="1200" dirty="0">
                <a:latin typeface="ＭＳ ゴシック" pitchFamily="49" charset="-128"/>
                <a:ea typeface="ＭＳ ゴシック" pitchFamily="49" charset="-128"/>
              </a:rPr>
              <a:t>→</a:t>
            </a:r>
            <a:r>
              <a:rPr lang="en-US" altLang="ja-JP" sz="1200" dirty="0">
                <a:latin typeface="ＭＳ ゴシック" pitchFamily="49" charset="-128"/>
                <a:ea typeface="ＭＳ ゴシック" pitchFamily="49" charset="-128"/>
              </a:rPr>
              <a:t>https://www.nta.go.jp/taxes/kids/video/index.htm#anime</a:t>
            </a:r>
          </a:p>
        </p:txBody>
      </p:sp>
      <p:sp>
        <p:nvSpPr>
          <p:cNvPr id="3079" name="Rectangle 41"/>
          <p:cNvSpPr>
            <a:spLocks noChangeArrowheads="1"/>
          </p:cNvSpPr>
          <p:nvPr/>
        </p:nvSpPr>
        <p:spPr bwMode="auto">
          <a:xfrm>
            <a:off x="228600" y="1143000"/>
            <a:ext cx="2286000" cy="428625"/>
          </a:xfrm>
          <a:prstGeom prst="rect">
            <a:avLst/>
          </a:prstGeom>
          <a:noFill/>
          <a:ln w="9525">
            <a:noFill/>
            <a:miter lim="800000"/>
            <a:headEnd/>
            <a:tailEnd/>
          </a:ln>
        </p:spPr>
        <p:txBody>
          <a:bodyPr>
            <a:spAutoFit/>
          </a:bodyPr>
          <a:lstStyle/>
          <a:p>
            <a:pPr algn="ctr"/>
            <a:r>
              <a:rPr lang="ja-JP" altLang="en-US" sz="1100" b="1">
                <a:solidFill>
                  <a:srgbClr val="3D7DE3"/>
                </a:solidFill>
                <a:ea typeface="ＭＳ ゴシック" pitchFamily="49" charset="-128"/>
              </a:rPr>
              <a:t>パワーポイント教材を</a:t>
            </a:r>
          </a:p>
          <a:p>
            <a:pPr algn="ctr"/>
            <a:r>
              <a:rPr lang="ja-JP" altLang="en-US" sz="1100" b="1">
                <a:solidFill>
                  <a:srgbClr val="3D7DE3"/>
                </a:solidFill>
                <a:ea typeface="ＭＳ ゴシック" pitchFamily="49" charset="-128"/>
              </a:rPr>
              <a:t>活用されるにあたってのお願い</a:t>
            </a:r>
          </a:p>
        </p:txBody>
      </p:sp>
      <p:sp>
        <p:nvSpPr>
          <p:cNvPr id="3080" name="Rectangle 42"/>
          <p:cNvSpPr>
            <a:spLocks noChangeArrowheads="1"/>
          </p:cNvSpPr>
          <p:nvPr/>
        </p:nvSpPr>
        <p:spPr bwMode="auto">
          <a:xfrm>
            <a:off x="179388" y="1611313"/>
            <a:ext cx="2335212" cy="2914650"/>
          </a:xfrm>
          <a:prstGeom prst="rect">
            <a:avLst/>
          </a:prstGeom>
          <a:noFill/>
          <a:ln w="9525">
            <a:noFill/>
            <a:miter lim="800000"/>
            <a:headEnd/>
            <a:tailEnd/>
          </a:ln>
        </p:spPr>
        <p:txBody>
          <a:bodyPr>
            <a:spAutoFit/>
          </a:bodyPr>
          <a:lstStyle/>
          <a:p>
            <a:pPr>
              <a:lnSpc>
                <a:spcPct val="120000"/>
              </a:lnSpc>
            </a:pPr>
            <a:r>
              <a:rPr lang="ja-JP" altLang="en-US" sz="1100" dirty="0">
                <a:latin typeface="ＭＳ ゴシック" pitchFamily="49" charset="-128"/>
                <a:ea typeface="ＭＳ ゴシック" pitchFamily="49" charset="-128"/>
              </a:rPr>
              <a:t>　この教材は，児童に「税の本質」を学ばせることを念頭において作成しています。</a:t>
            </a:r>
          </a:p>
          <a:p>
            <a:pPr>
              <a:lnSpc>
                <a:spcPct val="120000"/>
              </a:lnSpc>
            </a:pPr>
            <a:r>
              <a:rPr lang="ja-JP" altLang="en-US" sz="1100" dirty="0">
                <a:latin typeface="ＭＳ ゴシック" pitchFamily="49" charset="-128"/>
                <a:ea typeface="ＭＳ ゴシック" pitchFamily="49" charset="-128"/>
              </a:rPr>
              <a:t>　基本的には，パワーポイント教材の差替えは，授業をされる方の自由としていますが，「税の本質」を考えさせる，スライド</a:t>
            </a:r>
            <a:r>
              <a:rPr lang="en-US" altLang="ja-JP" sz="1100" dirty="0">
                <a:latin typeface="ＭＳ ゴシック" pitchFamily="49" charset="-128"/>
                <a:ea typeface="ＭＳ ゴシック" pitchFamily="49" charset="-128"/>
              </a:rPr>
              <a:t>10</a:t>
            </a:r>
            <a:r>
              <a:rPr lang="ja-JP" altLang="en-US" sz="1100" dirty="0">
                <a:latin typeface="ＭＳ ゴシック" pitchFamily="49" charset="-128"/>
                <a:ea typeface="ＭＳ ゴシック" pitchFamily="49" charset="-128"/>
              </a:rPr>
              <a:t>～</a:t>
            </a:r>
            <a:r>
              <a:rPr lang="en-US" altLang="ja-JP" sz="1100" dirty="0">
                <a:latin typeface="ＭＳ ゴシック" pitchFamily="49" charset="-128"/>
                <a:ea typeface="ＭＳ ゴシック" pitchFamily="49" charset="-128"/>
              </a:rPr>
              <a:t>17</a:t>
            </a:r>
            <a:r>
              <a:rPr lang="ja-JP" altLang="en-US" sz="1100" dirty="0">
                <a:latin typeface="ＭＳ ゴシック" pitchFamily="49" charset="-128"/>
                <a:ea typeface="ＭＳ ゴシック" pitchFamily="49" charset="-128"/>
              </a:rPr>
              <a:t>については，授業に取り入れていただきますようお願いします。</a:t>
            </a:r>
          </a:p>
          <a:p>
            <a:pPr>
              <a:lnSpc>
                <a:spcPct val="120000"/>
              </a:lnSpc>
            </a:pPr>
            <a:r>
              <a:rPr lang="ja-JP" altLang="en-US" sz="1100" dirty="0">
                <a:latin typeface="ＭＳ ゴシック" pitchFamily="49" charset="-128"/>
                <a:ea typeface="ＭＳ ゴシック" pitchFamily="49" charset="-128"/>
              </a:rPr>
              <a:t>　なお，学習を進めるに当たっては，児童に自由に意見を発表させ，主体的に考えさせることに重点を置いたものになるよう配意願います。</a:t>
            </a:r>
          </a:p>
        </p:txBody>
      </p:sp>
      <p:sp>
        <p:nvSpPr>
          <p:cNvPr id="3081" name="AutoShape 43"/>
          <p:cNvSpPr>
            <a:spLocks noChangeArrowheads="1"/>
          </p:cNvSpPr>
          <p:nvPr/>
        </p:nvSpPr>
        <p:spPr bwMode="auto">
          <a:xfrm>
            <a:off x="228600" y="990600"/>
            <a:ext cx="2286000" cy="5510213"/>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3082" name="Rectangle 48"/>
          <p:cNvSpPr>
            <a:spLocks noChangeArrowheads="1"/>
          </p:cNvSpPr>
          <p:nvPr/>
        </p:nvSpPr>
        <p:spPr bwMode="auto">
          <a:xfrm>
            <a:off x="179388" y="4489450"/>
            <a:ext cx="2305050" cy="1906588"/>
          </a:xfrm>
          <a:prstGeom prst="rect">
            <a:avLst/>
          </a:prstGeom>
          <a:noFill/>
          <a:ln w="9525">
            <a:noFill/>
            <a:miter lim="800000"/>
            <a:headEnd/>
            <a:tailEnd/>
          </a:ln>
        </p:spPr>
        <p:txBody>
          <a:bodyPr>
            <a:spAutoFit/>
          </a:bodyPr>
          <a:lstStyle/>
          <a:p>
            <a:pPr>
              <a:lnSpc>
                <a:spcPct val="120000"/>
              </a:lnSpc>
            </a:pPr>
            <a:r>
              <a:rPr lang="ja-JP" altLang="en-US" sz="1100">
                <a:latin typeface="ＭＳ ゴシック" pitchFamily="49" charset="-128"/>
                <a:ea typeface="ＭＳ ゴシック" pitchFamily="49" charset="-128"/>
              </a:rPr>
              <a:t>「税の本質」</a:t>
            </a:r>
          </a:p>
          <a:p>
            <a:pPr>
              <a:lnSpc>
                <a:spcPct val="120000"/>
              </a:lnSpc>
            </a:pPr>
            <a:r>
              <a:rPr lang="ja-JP" altLang="en-US" sz="1100">
                <a:latin typeface="ＭＳ ゴシック" pitchFamily="49" charset="-128"/>
                <a:ea typeface="ＭＳ ゴシック" pitchFamily="49" charset="-128"/>
              </a:rPr>
              <a:t>●税は公共サービスの対価</a:t>
            </a:r>
          </a:p>
          <a:p>
            <a:pPr>
              <a:lnSpc>
                <a:spcPct val="120000"/>
              </a:lnSpc>
            </a:pPr>
            <a:r>
              <a:rPr lang="ja-JP" altLang="en-US" sz="1100">
                <a:latin typeface="ＭＳ ゴシック" pitchFamily="49" charset="-128"/>
                <a:ea typeface="ＭＳ ゴシック" pitchFamily="49" charset="-128"/>
              </a:rPr>
              <a:t>●自らの代表が，国の支出の在り方を決めることと，自らが国を支える税金を負担しなければならないことは表裏一体</a:t>
            </a:r>
            <a:endParaRPr lang="en-US" altLang="ja-JP" sz="1100">
              <a:latin typeface="ＭＳ ゴシック" pitchFamily="49" charset="-128"/>
              <a:ea typeface="ＭＳ ゴシック" pitchFamily="49" charset="-128"/>
            </a:endParaRPr>
          </a:p>
          <a:p>
            <a:pPr>
              <a:lnSpc>
                <a:spcPct val="120000"/>
              </a:lnSpc>
            </a:pPr>
            <a:r>
              <a:rPr lang="ja-JP" altLang="en-US" sz="1100">
                <a:latin typeface="ＭＳ ゴシック" pitchFamily="49" charset="-128"/>
                <a:ea typeface="ＭＳ ゴシック" pitchFamily="49" charset="-128"/>
              </a:rPr>
              <a:t>●税の使い道を監視する（関心を持つ）ことも納税者として重要</a:t>
            </a:r>
            <a:endParaRPr lang="en-US" altLang="ja-JP" sz="1100">
              <a:latin typeface="ＭＳ ゴシック" pitchFamily="49" charset="-128"/>
              <a:ea typeface="ＭＳ ゴシック" pitchFamily="49" charset="-128"/>
            </a:endParaRPr>
          </a:p>
          <a:p>
            <a:pPr>
              <a:lnSpc>
                <a:spcPct val="120000"/>
              </a:lnSpc>
            </a:pPr>
            <a:endParaRPr lang="en-US" altLang="ja-JP" sz="1100">
              <a:latin typeface="ＭＳ ゴシック" pitchFamily="49" charset="-128"/>
              <a:ea typeface="ＭＳ ゴシック" pitchFamily="49" charset="-128"/>
            </a:endParaRPr>
          </a:p>
        </p:txBody>
      </p:sp>
      <p:sp>
        <p:nvSpPr>
          <p:cNvPr id="3083" name="テキスト ボックス 13"/>
          <p:cNvSpPr txBox="1">
            <a:spLocks noChangeArrowheads="1"/>
          </p:cNvSpPr>
          <p:nvPr/>
        </p:nvSpPr>
        <p:spPr bwMode="auto">
          <a:xfrm>
            <a:off x="2581275" y="1295400"/>
            <a:ext cx="1127125" cy="261938"/>
          </a:xfrm>
          <a:prstGeom prst="rect">
            <a:avLst/>
          </a:prstGeom>
          <a:noFill/>
          <a:ln w="9525">
            <a:noFill/>
            <a:miter lim="800000"/>
            <a:headEnd/>
            <a:tailEnd/>
          </a:ln>
        </p:spPr>
        <p:txBody>
          <a:bodyPr wrap="none">
            <a:spAutoFit/>
          </a:bodyPr>
          <a:lstStyle/>
          <a:p>
            <a:r>
              <a:rPr lang="en-US" altLang="ja-JP" sz="1100">
                <a:latin typeface="ＭＳ Ｐゴシック" pitchFamily="50" charset="-128"/>
                <a:ea typeface="ＭＳ Ｐゴシック" pitchFamily="50" charset="-128"/>
              </a:rPr>
              <a:t>【</a:t>
            </a:r>
            <a:r>
              <a:rPr lang="ja-JP" altLang="en-US" sz="1100">
                <a:latin typeface="ＭＳ Ｐゴシック" pitchFamily="50" charset="-128"/>
                <a:ea typeface="ＭＳ Ｐゴシック" pitchFamily="50" charset="-128"/>
              </a:rPr>
              <a:t>授業構成案１</a:t>
            </a:r>
            <a:r>
              <a:rPr lang="en-US" altLang="ja-JP" sz="1100">
                <a:latin typeface="ＭＳ Ｐゴシック" pitchFamily="50" charset="-128"/>
                <a:ea typeface="ＭＳ Ｐゴシック" pitchFamily="50" charset="-128"/>
              </a:rPr>
              <a:t>】</a:t>
            </a:r>
          </a:p>
        </p:txBody>
      </p:sp>
      <p:sp>
        <p:nvSpPr>
          <p:cNvPr id="3084" name="テキスト ボックス 14"/>
          <p:cNvSpPr txBox="1">
            <a:spLocks noChangeArrowheads="1"/>
          </p:cNvSpPr>
          <p:nvPr/>
        </p:nvSpPr>
        <p:spPr bwMode="auto">
          <a:xfrm>
            <a:off x="5792788" y="1303338"/>
            <a:ext cx="2862262" cy="261937"/>
          </a:xfrm>
          <a:prstGeom prst="rect">
            <a:avLst/>
          </a:prstGeom>
          <a:noFill/>
          <a:ln w="9525">
            <a:noFill/>
            <a:miter lim="800000"/>
            <a:headEnd/>
            <a:tailEnd/>
          </a:ln>
        </p:spPr>
        <p:txBody>
          <a:bodyPr wrap="none">
            <a:spAutoFit/>
          </a:bodyPr>
          <a:lstStyle/>
          <a:p>
            <a:r>
              <a:rPr lang="en-US" altLang="ja-JP" sz="1100">
                <a:latin typeface="ＭＳ Ｐゴシック" pitchFamily="50" charset="-128"/>
                <a:ea typeface="ＭＳ Ｐゴシック" pitchFamily="50" charset="-128"/>
              </a:rPr>
              <a:t>【</a:t>
            </a:r>
            <a:r>
              <a:rPr lang="ja-JP" altLang="en-US" sz="1100">
                <a:latin typeface="ＭＳ Ｐゴシック" pitchFamily="50" charset="-128"/>
                <a:ea typeface="ＭＳ Ｐゴシック" pitchFamily="50" charset="-128"/>
              </a:rPr>
              <a:t>授業構成案２</a:t>
            </a:r>
            <a:r>
              <a:rPr lang="en-US" altLang="ja-JP" sz="1100">
                <a:latin typeface="ＭＳ Ｐゴシック" pitchFamily="50" charset="-128"/>
                <a:ea typeface="ＭＳ Ｐゴシック" pitchFamily="50" charset="-128"/>
              </a:rPr>
              <a:t>】</a:t>
            </a:r>
            <a:r>
              <a:rPr lang="ja-JP" altLang="en-US" sz="1100">
                <a:latin typeface="ＭＳ Ｐゴシック" pitchFamily="50" charset="-128"/>
                <a:ea typeface="ＭＳ Ｐゴシック" pitchFamily="50" charset="-128"/>
              </a:rPr>
              <a:t>（ビデオ教材を併用した場合）</a:t>
            </a:r>
            <a:endParaRPr lang="en-US" altLang="ja-JP" sz="1100">
              <a:latin typeface="ＭＳ Ｐゴシック" pitchFamily="50" charset="-128"/>
              <a:ea typeface="ＭＳ Ｐゴシック" pitchFamily="50" charset="-128"/>
            </a:endParaRPr>
          </a:p>
        </p:txBody>
      </p:sp>
      <p:sp>
        <p:nvSpPr>
          <p:cNvPr id="16" name="正方形/長方形 15"/>
          <p:cNvSpPr/>
          <p:nvPr/>
        </p:nvSpPr>
        <p:spPr>
          <a:xfrm>
            <a:off x="6037263" y="3762375"/>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正方形/長方形 16"/>
          <p:cNvSpPr/>
          <p:nvPr/>
        </p:nvSpPr>
        <p:spPr>
          <a:xfrm>
            <a:off x="6037263" y="399256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正方形/長方形 17"/>
          <p:cNvSpPr/>
          <p:nvPr/>
        </p:nvSpPr>
        <p:spPr>
          <a:xfrm>
            <a:off x="6037263" y="422116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正方形/長方形 18"/>
          <p:cNvSpPr/>
          <p:nvPr/>
        </p:nvSpPr>
        <p:spPr>
          <a:xfrm>
            <a:off x="6037263" y="4449763"/>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正方形/長方形 19"/>
          <p:cNvSpPr/>
          <p:nvPr/>
        </p:nvSpPr>
        <p:spPr>
          <a:xfrm>
            <a:off x="6037263" y="4678363"/>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正方形/長方形 20"/>
          <p:cNvSpPr/>
          <p:nvPr/>
        </p:nvSpPr>
        <p:spPr>
          <a:xfrm>
            <a:off x="6037263" y="4908550"/>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正方形/長方形 21"/>
          <p:cNvSpPr/>
          <p:nvPr/>
        </p:nvSpPr>
        <p:spPr>
          <a:xfrm>
            <a:off x="6037263" y="5137150"/>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92" name="テキスト ボックス 22"/>
          <p:cNvSpPr txBox="1">
            <a:spLocks noChangeArrowheads="1"/>
          </p:cNvSpPr>
          <p:nvPr/>
        </p:nvSpPr>
        <p:spPr bwMode="auto">
          <a:xfrm>
            <a:off x="5724293" y="1628775"/>
            <a:ext cx="312970" cy="4672882"/>
          </a:xfrm>
          <a:prstGeom prst="rect">
            <a:avLst/>
          </a:prstGeom>
          <a:noFill/>
          <a:ln w="9525">
            <a:noFill/>
            <a:miter lim="800000"/>
            <a:headEnd/>
            <a:tailEnd/>
          </a:ln>
        </p:spPr>
        <p:txBody>
          <a:bodyPr wrap="none">
            <a:spAutoFit/>
          </a:bodyPr>
          <a:lstStyle/>
          <a:p>
            <a:pPr algn="r">
              <a:lnSpc>
                <a:spcPts val="1800"/>
              </a:lnSpc>
            </a:pPr>
            <a:r>
              <a:rPr lang="en-US" altLang="ja-JP" sz="1000" dirty="0">
                <a:latin typeface="ＭＳ ゴシック" pitchFamily="49" charset="-128"/>
                <a:ea typeface="ＭＳ ゴシック" pitchFamily="49" charset="-128"/>
              </a:rPr>
              <a:t>1</a:t>
            </a:r>
          </a:p>
          <a:p>
            <a:pPr algn="r">
              <a:lnSpc>
                <a:spcPts val="1800"/>
              </a:lnSpc>
            </a:pPr>
            <a:r>
              <a:rPr lang="en-US" altLang="ja-JP" sz="1000" dirty="0">
                <a:latin typeface="ＭＳ ゴシック" pitchFamily="49" charset="-128"/>
                <a:ea typeface="ＭＳ ゴシック" pitchFamily="49" charset="-128"/>
              </a:rPr>
              <a:t>2</a:t>
            </a:r>
          </a:p>
          <a:p>
            <a:pPr algn="r">
              <a:lnSpc>
                <a:spcPts val="1800"/>
              </a:lnSpc>
            </a:pPr>
            <a:r>
              <a:rPr lang="en-US" altLang="ja-JP" sz="1000" dirty="0">
                <a:latin typeface="ＭＳ ゴシック" pitchFamily="49" charset="-128"/>
                <a:ea typeface="ＭＳ ゴシック" pitchFamily="49" charset="-128"/>
              </a:rPr>
              <a:t>3</a:t>
            </a:r>
          </a:p>
          <a:p>
            <a:pPr algn="r">
              <a:lnSpc>
                <a:spcPts val="1800"/>
              </a:lnSpc>
            </a:pPr>
            <a:r>
              <a:rPr lang="en-US" altLang="ja-JP" sz="1000" dirty="0">
                <a:latin typeface="ＭＳ ゴシック" pitchFamily="49" charset="-128"/>
                <a:ea typeface="ＭＳ ゴシック" pitchFamily="49" charset="-128"/>
              </a:rPr>
              <a:t>4</a:t>
            </a:r>
          </a:p>
          <a:p>
            <a:pPr algn="r">
              <a:lnSpc>
                <a:spcPts val="1800"/>
              </a:lnSpc>
            </a:pPr>
            <a:r>
              <a:rPr lang="en-US" altLang="ja-JP" sz="1000" dirty="0">
                <a:latin typeface="ＭＳ ゴシック" pitchFamily="49" charset="-128"/>
                <a:ea typeface="ＭＳ ゴシック" pitchFamily="49" charset="-128"/>
              </a:rPr>
              <a:t>5</a:t>
            </a:r>
          </a:p>
          <a:p>
            <a:pPr algn="r">
              <a:lnSpc>
                <a:spcPts val="1800"/>
              </a:lnSpc>
            </a:pPr>
            <a:r>
              <a:rPr lang="en-US" altLang="ja-JP" sz="1000" dirty="0">
                <a:latin typeface="ＭＳ ゴシック" pitchFamily="49" charset="-128"/>
                <a:ea typeface="ＭＳ ゴシック" pitchFamily="49" charset="-128"/>
              </a:rPr>
              <a:t>6</a:t>
            </a:r>
          </a:p>
          <a:p>
            <a:pPr algn="r">
              <a:lnSpc>
                <a:spcPts val="1800"/>
              </a:lnSpc>
            </a:pPr>
            <a:r>
              <a:rPr lang="en-US" altLang="ja-JP" sz="1000" dirty="0">
                <a:latin typeface="ＭＳ ゴシック" pitchFamily="49" charset="-128"/>
                <a:ea typeface="ＭＳ ゴシック" pitchFamily="49" charset="-128"/>
              </a:rPr>
              <a:t>7</a:t>
            </a:r>
          </a:p>
          <a:p>
            <a:pPr algn="r">
              <a:lnSpc>
                <a:spcPts val="1800"/>
              </a:lnSpc>
            </a:pPr>
            <a:r>
              <a:rPr lang="en-US" altLang="ja-JP" sz="1000" dirty="0">
                <a:latin typeface="ＭＳ ゴシック" pitchFamily="49" charset="-128"/>
                <a:ea typeface="ＭＳ ゴシック" pitchFamily="49" charset="-128"/>
              </a:rPr>
              <a:t>8</a:t>
            </a:r>
          </a:p>
          <a:p>
            <a:pPr algn="r">
              <a:lnSpc>
                <a:spcPts val="1800"/>
              </a:lnSpc>
            </a:pPr>
            <a:r>
              <a:rPr lang="en-US" altLang="ja-JP" sz="1000" dirty="0">
                <a:latin typeface="ＭＳ ゴシック" pitchFamily="49" charset="-128"/>
                <a:ea typeface="ＭＳ ゴシック" pitchFamily="49" charset="-128"/>
              </a:rPr>
              <a:t>9</a:t>
            </a:r>
          </a:p>
          <a:p>
            <a:pPr algn="r">
              <a:lnSpc>
                <a:spcPts val="1800"/>
              </a:lnSpc>
            </a:pPr>
            <a:r>
              <a:rPr lang="en-US" altLang="ja-JP" sz="1000" dirty="0">
                <a:latin typeface="ＭＳ ゴシック" pitchFamily="49" charset="-128"/>
                <a:ea typeface="ＭＳ ゴシック" pitchFamily="49" charset="-128"/>
              </a:rPr>
              <a:t>10</a:t>
            </a:r>
          </a:p>
          <a:p>
            <a:pPr algn="r">
              <a:lnSpc>
                <a:spcPts val="1800"/>
              </a:lnSpc>
            </a:pPr>
            <a:r>
              <a:rPr lang="en-US" altLang="ja-JP" sz="1000" dirty="0">
                <a:latin typeface="ＭＳ ゴシック" pitchFamily="49" charset="-128"/>
                <a:ea typeface="ＭＳ ゴシック" pitchFamily="49" charset="-128"/>
              </a:rPr>
              <a:t>11</a:t>
            </a:r>
          </a:p>
          <a:p>
            <a:pPr algn="r">
              <a:lnSpc>
                <a:spcPts val="1800"/>
              </a:lnSpc>
            </a:pPr>
            <a:r>
              <a:rPr lang="en-US" altLang="ja-JP" sz="1000" dirty="0">
                <a:latin typeface="ＭＳ ゴシック" pitchFamily="49" charset="-128"/>
                <a:ea typeface="ＭＳ ゴシック" pitchFamily="49" charset="-128"/>
              </a:rPr>
              <a:t>12</a:t>
            </a:r>
          </a:p>
          <a:p>
            <a:pPr algn="r">
              <a:lnSpc>
                <a:spcPts val="1800"/>
              </a:lnSpc>
            </a:pPr>
            <a:r>
              <a:rPr lang="en-US" altLang="ja-JP" sz="1000" dirty="0">
                <a:latin typeface="ＭＳ ゴシック" pitchFamily="49" charset="-128"/>
                <a:ea typeface="ＭＳ ゴシック" pitchFamily="49" charset="-128"/>
              </a:rPr>
              <a:t>13</a:t>
            </a:r>
          </a:p>
          <a:p>
            <a:pPr algn="r">
              <a:lnSpc>
                <a:spcPts val="1800"/>
              </a:lnSpc>
            </a:pPr>
            <a:r>
              <a:rPr lang="en-US" altLang="ja-JP" sz="1000" dirty="0">
                <a:latin typeface="ＭＳ ゴシック" pitchFamily="49" charset="-128"/>
                <a:ea typeface="ＭＳ ゴシック" pitchFamily="49" charset="-128"/>
              </a:rPr>
              <a:t>14</a:t>
            </a:r>
          </a:p>
          <a:p>
            <a:pPr algn="r">
              <a:lnSpc>
                <a:spcPts val="1800"/>
              </a:lnSpc>
            </a:pPr>
            <a:r>
              <a:rPr lang="en-US" altLang="ja-JP" sz="1000" dirty="0">
                <a:latin typeface="ＭＳ ゴシック" pitchFamily="49" charset="-128"/>
                <a:ea typeface="ＭＳ ゴシック" pitchFamily="49" charset="-128"/>
              </a:rPr>
              <a:t>15</a:t>
            </a:r>
          </a:p>
          <a:p>
            <a:pPr algn="r">
              <a:lnSpc>
                <a:spcPts val="1800"/>
              </a:lnSpc>
            </a:pPr>
            <a:r>
              <a:rPr lang="en-US" altLang="ja-JP" sz="1000" dirty="0">
                <a:latin typeface="ＭＳ ゴシック" pitchFamily="49" charset="-128"/>
                <a:ea typeface="ＭＳ ゴシック" pitchFamily="49" charset="-128"/>
              </a:rPr>
              <a:t>16</a:t>
            </a:r>
          </a:p>
          <a:p>
            <a:pPr algn="r">
              <a:lnSpc>
                <a:spcPts val="1800"/>
              </a:lnSpc>
            </a:pPr>
            <a:r>
              <a:rPr lang="en-US" altLang="ja-JP" sz="1000" dirty="0">
                <a:latin typeface="ＭＳ ゴシック" pitchFamily="49" charset="-128"/>
                <a:ea typeface="ＭＳ ゴシック" pitchFamily="49" charset="-128"/>
              </a:rPr>
              <a:t>17</a:t>
            </a:r>
          </a:p>
          <a:p>
            <a:pPr algn="r">
              <a:lnSpc>
                <a:spcPts val="1800"/>
              </a:lnSpc>
            </a:pPr>
            <a:r>
              <a:rPr lang="en-US" altLang="ja-JP" sz="1000" dirty="0">
                <a:latin typeface="ＭＳ ゴシック" pitchFamily="49" charset="-128"/>
                <a:ea typeface="ＭＳ ゴシック" pitchFamily="49" charset="-128"/>
              </a:rPr>
              <a:t>18</a:t>
            </a:r>
          </a:p>
          <a:p>
            <a:pPr algn="r">
              <a:lnSpc>
                <a:spcPts val="1800"/>
              </a:lnSpc>
            </a:pPr>
            <a:r>
              <a:rPr lang="en-US" altLang="ja-JP" sz="1000" dirty="0">
                <a:latin typeface="ＭＳ ゴシック" pitchFamily="49" charset="-128"/>
                <a:ea typeface="ＭＳ ゴシック" pitchFamily="49" charset="-128"/>
              </a:rPr>
              <a:t>19</a:t>
            </a:r>
            <a:endParaRPr lang="ja-JP" altLang="en-US" sz="1000" dirty="0">
              <a:latin typeface="ＭＳ ゴシック" pitchFamily="49" charset="-128"/>
              <a:ea typeface="ＭＳ ゴシック" pitchFamily="49" charset="-128"/>
            </a:endParaRPr>
          </a:p>
          <a:p>
            <a:pPr algn="r">
              <a:lnSpc>
                <a:spcPts val="1800"/>
              </a:lnSpc>
            </a:pPr>
            <a:r>
              <a:rPr lang="en-US" altLang="ja-JP" sz="1000" dirty="0">
                <a:latin typeface="ＭＳ ゴシック" pitchFamily="49" charset="-128"/>
                <a:ea typeface="ＭＳ ゴシック" pitchFamily="49" charset="-128"/>
              </a:rPr>
              <a:t>20</a:t>
            </a:r>
          </a:p>
        </p:txBody>
      </p:sp>
      <p:sp>
        <p:nvSpPr>
          <p:cNvPr id="25" name="正方形/長方形 24"/>
          <p:cNvSpPr/>
          <p:nvPr/>
        </p:nvSpPr>
        <p:spPr>
          <a:xfrm>
            <a:off x="2941638" y="193516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正方形/長方形 25"/>
          <p:cNvSpPr/>
          <p:nvPr/>
        </p:nvSpPr>
        <p:spPr>
          <a:xfrm>
            <a:off x="2941638" y="2163763"/>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正方形/長方形 26"/>
          <p:cNvSpPr/>
          <p:nvPr/>
        </p:nvSpPr>
        <p:spPr>
          <a:xfrm>
            <a:off x="2941638" y="2392363"/>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正方形/長方形 27"/>
          <p:cNvSpPr/>
          <p:nvPr/>
        </p:nvSpPr>
        <p:spPr>
          <a:xfrm>
            <a:off x="2941638" y="2622550"/>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正方形/長方形 28"/>
          <p:cNvSpPr/>
          <p:nvPr/>
        </p:nvSpPr>
        <p:spPr>
          <a:xfrm>
            <a:off x="2941638" y="2851150"/>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正方形/長方形 29"/>
          <p:cNvSpPr/>
          <p:nvPr/>
        </p:nvSpPr>
        <p:spPr>
          <a:xfrm>
            <a:off x="2941638" y="3079750"/>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正方形/長方形 30"/>
          <p:cNvSpPr/>
          <p:nvPr/>
        </p:nvSpPr>
        <p:spPr>
          <a:xfrm>
            <a:off x="2941638" y="3309938"/>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正方形/長方形 31"/>
          <p:cNvSpPr/>
          <p:nvPr/>
        </p:nvSpPr>
        <p:spPr>
          <a:xfrm>
            <a:off x="2941638" y="3538538"/>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正方形/長方形 32"/>
          <p:cNvSpPr/>
          <p:nvPr/>
        </p:nvSpPr>
        <p:spPr>
          <a:xfrm>
            <a:off x="2941638" y="3767138"/>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正方形/長方形 33"/>
          <p:cNvSpPr/>
          <p:nvPr/>
        </p:nvSpPr>
        <p:spPr>
          <a:xfrm>
            <a:off x="2941638" y="3995738"/>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正方形/長方形 34"/>
          <p:cNvSpPr/>
          <p:nvPr/>
        </p:nvSpPr>
        <p:spPr>
          <a:xfrm>
            <a:off x="2941638" y="4225925"/>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正方形/長方形 35"/>
          <p:cNvSpPr/>
          <p:nvPr/>
        </p:nvSpPr>
        <p:spPr>
          <a:xfrm>
            <a:off x="2941638" y="4454525"/>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正方形/長方形 36"/>
          <p:cNvSpPr/>
          <p:nvPr/>
        </p:nvSpPr>
        <p:spPr>
          <a:xfrm>
            <a:off x="2941638" y="4683125"/>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正方形/長方形 37"/>
          <p:cNvSpPr/>
          <p:nvPr/>
        </p:nvSpPr>
        <p:spPr>
          <a:xfrm>
            <a:off x="2941638" y="491331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正方形/長方形 38"/>
          <p:cNvSpPr/>
          <p:nvPr/>
        </p:nvSpPr>
        <p:spPr>
          <a:xfrm>
            <a:off x="2941638" y="514191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正方形/長方形 39"/>
          <p:cNvSpPr/>
          <p:nvPr/>
        </p:nvSpPr>
        <p:spPr>
          <a:xfrm>
            <a:off x="2941638" y="170656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11" name="テキスト ボックス 41"/>
          <p:cNvSpPr txBox="1">
            <a:spLocks noChangeArrowheads="1"/>
          </p:cNvSpPr>
          <p:nvPr/>
        </p:nvSpPr>
        <p:spPr bwMode="auto">
          <a:xfrm>
            <a:off x="2627080" y="1628775"/>
            <a:ext cx="312970" cy="4672882"/>
          </a:xfrm>
          <a:prstGeom prst="rect">
            <a:avLst/>
          </a:prstGeom>
          <a:noFill/>
          <a:ln w="9525">
            <a:noFill/>
            <a:miter lim="800000"/>
            <a:headEnd/>
            <a:tailEnd/>
          </a:ln>
        </p:spPr>
        <p:txBody>
          <a:bodyPr wrap="none">
            <a:spAutoFit/>
          </a:bodyPr>
          <a:lstStyle/>
          <a:p>
            <a:pPr algn="r">
              <a:lnSpc>
                <a:spcPts val="1800"/>
              </a:lnSpc>
            </a:pPr>
            <a:r>
              <a:rPr lang="en-US" altLang="ja-JP" sz="1000" dirty="0">
                <a:latin typeface="ＭＳ ゴシック" pitchFamily="49" charset="-128"/>
                <a:ea typeface="ＭＳ ゴシック" pitchFamily="49" charset="-128"/>
              </a:rPr>
              <a:t>1</a:t>
            </a:r>
          </a:p>
          <a:p>
            <a:pPr algn="r">
              <a:lnSpc>
                <a:spcPts val="1800"/>
              </a:lnSpc>
            </a:pPr>
            <a:r>
              <a:rPr lang="en-US" altLang="ja-JP" sz="1000" dirty="0">
                <a:latin typeface="ＭＳ ゴシック" pitchFamily="49" charset="-128"/>
                <a:ea typeface="ＭＳ ゴシック" pitchFamily="49" charset="-128"/>
              </a:rPr>
              <a:t>2</a:t>
            </a:r>
          </a:p>
          <a:p>
            <a:pPr algn="r">
              <a:lnSpc>
                <a:spcPts val="1800"/>
              </a:lnSpc>
            </a:pPr>
            <a:r>
              <a:rPr lang="en-US" altLang="ja-JP" sz="1000" dirty="0">
                <a:latin typeface="ＭＳ ゴシック" pitchFamily="49" charset="-128"/>
                <a:ea typeface="ＭＳ ゴシック" pitchFamily="49" charset="-128"/>
              </a:rPr>
              <a:t>3</a:t>
            </a:r>
          </a:p>
          <a:p>
            <a:pPr algn="r">
              <a:lnSpc>
                <a:spcPts val="1800"/>
              </a:lnSpc>
            </a:pPr>
            <a:r>
              <a:rPr lang="en-US" altLang="ja-JP" sz="1000" dirty="0">
                <a:latin typeface="ＭＳ ゴシック" pitchFamily="49" charset="-128"/>
                <a:ea typeface="ＭＳ ゴシック" pitchFamily="49" charset="-128"/>
              </a:rPr>
              <a:t>4</a:t>
            </a:r>
          </a:p>
          <a:p>
            <a:pPr algn="r">
              <a:lnSpc>
                <a:spcPts val="1800"/>
              </a:lnSpc>
            </a:pPr>
            <a:r>
              <a:rPr lang="en-US" altLang="ja-JP" sz="1000" dirty="0">
                <a:latin typeface="ＭＳ ゴシック" pitchFamily="49" charset="-128"/>
                <a:ea typeface="ＭＳ ゴシック" pitchFamily="49" charset="-128"/>
              </a:rPr>
              <a:t>5</a:t>
            </a:r>
          </a:p>
          <a:p>
            <a:pPr algn="r">
              <a:lnSpc>
                <a:spcPts val="1800"/>
              </a:lnSpc>
            </a:pPr>
            <a:r>
              <a:rPr lang="en-US" altLang="ja-JP" sz="1000" dirty="0">
                <a:latin typeface="ＭＳ ゴシック" pitchFamily="49" charset="-128"/>
                <a:ea typeface="ＭＳ ゴシック" pitchFamily="49" charset="-128"/>
              </a:rPr>
              <a:t>6</a:t>
            </a:r>
          </a:p>
          <a:p>
            <a:pPr algn="r">
              <a:lnSpc>
                <a:spcPts val="1800"/>
              </a:lnSpc>
            </a:pPr>
            <a:r>
              <a:rPr lang="en-US" altLang="ja-JP" sz="1000" dirty="0">
                <a:latin typeface="ＭＳ ゴシック" pitchFamily="49" charset="-128"/>
                <a:ea typeface="ＭＳ ゴシック" pitchFamily="49" charset="-128"/>
              </a:rPr>
              <a:t>7</a:t>
            </a:r>
          </a:p>
          <a:p>
            <a:pPr algn="r">
              <a:lnSpc>
                <a:spcPts val="1800"/>
              </a:lnSpc>
            </a:pPr>
            <a:r>
              <a:rPr lang="en-US" altLang="ja-JP" sz="1000" dirty="0">
                <a:latin typeface="ＭＳ ゴシック" pitchFamily="49" charset="-128"/>
                <a:ea typeface="ＭＳ ゴシック" pitchFamily="49" charset="-128"/>
              </a:rPr>
              <a:t>8</a:t>
            </a:r>
          </a:p>
          <a:p>
            <a:pPr algn="r">
              <a:lnSpc>
                <a:spcPts val="1800"/>
              </a:lnSpc>
            </a:pPr>
            <a:r>
              <a:rPr lang="en-US" altLang="ja-JP" sz="1000" dirty="0">
                <a:latin typeface="ＭＳ ゴシック" pitchFamily="49" charset="-128"/>
                <a:ea typeface="ＭＳ ゴシック" pitchFamily="49" charset="-128"/>
              </a:rPr>
              <a:t>9</a:t>
            </a:r>
          </a:p>
          <a:p>
            <a:pPr algn="r">
              <a:lnSpc>
                <a:spcPts val="1800"/>
              </a:lnSpc>
            </a:pPr>
            <a:r>
              <a:rPr lang="en-US" altLang="ja-JP" sz="1000" dirty="0">
                <a:latin typeface="ＭＳ ゴシック" pitchFamily="49" charset="-128"/>
                <a:ea typeface="ＭＳ ゴシック" pitchFamily="49" charset="-128"/>
              </a:rPr>
              <a:t>10</a:t>
            </a:r>
          </a:p>
          <a:p>
            <a:pPr algn="r">
              <a:lnSpc>
                <a:spcPts val="1800"/>
              </a:lnSpc>
            </a:pPr>
            <a:r>
              <a:rPr lang="en-US" altLang="ja-JP" sz="1000" dirty="0">
                <a:latin typeface="ＭＳ ゴシック" pitchFamily="49" charset="-128"/>
                <a:ea typeface="ＭＳ ゴシック" pitchFamily="49" charset="-128"/>
              </a:rPr>
              <a:t>11</a:t>
            </a:r>
          </a:p>
          <a:p>
            <a:pPr algn="r">
              <a:lnSpc>
                <a:spcPts val="1800"/>
              </a:lnSpc>
            </a:pPr>
            <a:r>
              <a:rPr lang="en-US" altLang="ja-JP" sz="1000" dirty="0">
                <a:latin typeface="ＭＳ ゴシック" pitchFamily="49" charset="-128"/>
                <a:ea typeface="ＭＳ ゴシック" pitchFamily="49" charset="-128"/>
              </a:rPr>
              <a:t>12</a:t>
            </a:r>
          </a:p>
          <a:p>
            <a:pPr algn="r">
              <a:lnSpc>
                <a:spcPts val="1800"/>
              </a:lnSpc>
            </a:pPr>
            <a:r>
              <a:rPr lang="en-US" altLang="ja-JP" sz="1000" dirty="0">
                <a:latin typeface="ＭＳ ゴシック" pitchFamily="49" charset="-128"/>
                <a:ea typeface="ＭＳ ゴシック" pitchFamily="49" charset="-128"/>
              </a:rPr>
              <a:t>13</a:t>
            </a:r>
          </a:p>
          <a:p>
            <a:pPr algn="r">
              <a:lnSpc>
                <a:spcPts val="1800"/>
              </a:lnSpc>
            </a:pPr>
            <a:r>
              <a:rPr lang="en-US" altLang="ja-JP" sz="1000" dirty="0">
                <a:latin typeface="ＭＳ ゴシック" pitchFamily="49" charset="-128"/>
                <a:ea typeface="ＭＳ ゴシック" pitchFamily="49" charset="-128"/>
              </a:rPr>
              <a:t>14</a:t>
            </a:r>
          </a:p>
          <a:p>
            <a:pPr algn="r">
              <a:lnSpc>
                <a:spcPts val="1800"/>
              </a:lnSpc>
            </a:pPr>
            <a:r>
              <a:rPr lang="en-US" altLang="ja-JP" sz="1000" dirty="0">
                <a:latin typeface="ＭＳ ゴシック" pitchFamily="49" charset="-128"/>
                <a:ea typeface="ＭＳ ゴシック" pitchFamily="49" charset="-128"/>
              </a:rPr>
              <a:t>15</a:t>
            </a:r>
          </a:p>
          <a:p>
            <a:pPr algn="r">
              <a:lnSpc>
                <a:spcPts val="1800"/>
              </a:lnSpc>
            </a:pPr>
            <a:r>
              <a:rPr lang="en-US" altLang="ja-JP" sz="1000" dirty="0">
                <a:latin typeface="ＭＳ ゴシック" pitchFamily="49" charset="-128"/>
                <a:ea typeface="ＭＳ ゴシック" pitchFamily="49" charset="-128"/>
              </a:rPr>
              <a:t>16</a:t>
            </a:r>
          </a:p>
          <a:p>
            <a:pPr algn="r">
              <a:lnSpc>
                <a:spcPts val="1800"/>
              </a:lnSpc>
            </a:pPr>
            <a:r>
              <a:rPr lang="en-US" altLang="ja-JP" sz="1000" dirty="0">
                <a:latin typeface="ＭＳ ゴシック" pitchFamily="49" charset="-128"/>
                <a:ea typeface="ＭＳ ゴシック" pitchFamily="49" charset="-128"/>
              </a:rPr>
              <a:t>17</a:t>
            </a:r>
          </a:p>
          <a:p>
            <a:pPr algn="r">
              <a:lnSpc>
                <a:spcPts val="1800"/>
              </a:lnSpc>
            </a:pPr>
            <a:r>
              <a:rPr lang="en-US" altLang="ja-JP" sz="1000" dirty="0">
                <a:latin typeface="ＭＳ ゴシック" pitchFamily="49" charset="-128"/>
                <a:ea typeface="ＭＳ ゴシック" pitchFamily="49" charset="-128"/>
              </a:rPr>
              <a:t>18</a:t>
            </a:r>
          </a:p>
          <a:p>
            <a:pPr algn="r">
              <a:lnSpc>
                <a:spcPts val="1800"/>
              </a:lnSpc>
            </a:pPr>
            <a:r>
              <a:rPr lang="en-US" altLang="ja-JP" sz="1000" dirty="0">
                <a:latin typeface="ＭＳ ゴシック" pitchFamily="49" charset="-128"/>
                <a:ea typeface="ＭＳ ゴシック" pitchFamily="49" charset="-128"/>
              </a:rPr>
              <a:t>19</a:t>
            </a:r>
            <a:endParaRPr lang="ja-JP" altLang="en-US" sz="1000" dirty="0">
              <a:latin typeface="ＭＳ ゴシック" pitchFamily="49" charset="-128"/>
              <a:ea typeface="ＭＳ ゴシック" pitchFamily="49" charset="-128"/>
            </a:endParaRPr>
          </a:p>
          <a:p>
            <a:pPr algn="r">
              <a:lnSpc>
                <a:spcPts val="1800"/>
              </a:lnSpc>
            </a:pPr>
            <a:r>
              <a:rPr lang="en-US" altLang="ja-JP" sz="1000" dirty="0">
                <a:latin typeface="ＭＳ ゴシック" pitchFamily="49" charset="-128"/>
                <a:ea typeface="ＭＳ ゴシック" pitchFamily="49" charset="-128"/>
              </a:rPr>
              <a:t>20</a:t>
            </a:r>
          </a:p>
        </p:txBody>
      </p:sp>
      <p:sp>
        <p:nvSpPr>
          <p:cNvPr id="43" name="正方形/長方形 42"/>
          <p:cNvSpPr/>
          <p:nvPr/>
        </p:nvSpPr>
        <p:spPr>
          <a:xfrm>
            <a:off x="6040438" y="1700213"/>
            <a:ext cx="2736850" cy="1982787"/>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ＭＳ Ｐゴシック" pitchFamily="50" charset="-128"/>
                <a:ea typeface="ＭＳ Ｐゴシック" pitchFamily="50" charset="-128"/>
              </a:rPr>
              <a:t>マリンとヤマト　不思議な日曜日（ビデオ教材）</a:t>
            </a:r>
            <a:endParaRPr lang="en-US" altLang="ja-JP" sz="1000" dirty="0">
              <a:solidFill>
                <a:schemeClr val="tx1"/>
              </a:solidFill>
              <a:latin typeface="ＭＳ Ｐゴシック" pitchFamily="50" charset="-128"/>
              <a:ea typeface="ＭＳ Ｐゴシック" pitchFamily="50" charset="-128"/>
            </a:endParaRPr>
          </a:p>
          <a:p>
            <a:pPr algn="ctr">
              <a:defRPr/>
            </a:pPr>
            <a:r>
              <a:rPr lang="ja-JP" altLang="en-US" sz="1000" dirty="0">
                <a:solidFill>
                  <a:schemeClr val="tx1"/>
                </a:solidFill>
                <a:latin typeface="ＭＳ Ｐゴシック" pitchFamily="50" charset="-128"/>
                <a:ea typeface="ＭＳ Ｐゴシック" pitchFamily="50" charset="-128"/>
              </a:rPr>
              <a:t>（千年の約束（ビデオ教材））</a:t>
            </a:r>
          </a:p>
        </p:txBody>
      </p:sp>
      <p:sp>
        <p:nvSpPr>
          <p:cNvPr id="3093" name="テキスト ボックス 23"/>
          <p:cNvSpPr txBox="1">
            <a:spLocks noChangeArrowheads="1"/>
          </p:cNvSpPr>
          <p:nvPr/>
        </p:nvSpPr>
        <p:spPr bwMode="auto">
          <a:xfrm>
            <a:off x="6025176" y="3689289"/>
            <a:ext cx="2808287" cy="2826223"/>
          </a:xfrm>
          <a:prstGeom prst="rect">
            <a:avLst/>
          </a:prstGeom>
          <a:noFill/>
          <a:ln w="9525">
            <a:noFill/>
            <a:miter lim="800000"/>
            <a:headEnd/>
            <a:tailEnd/>
          </a:ln>
        </p:spPr>
        <p:txBody>
          <a:bodyPr>
            <a:spAutoFit/>
          </a:bodyPr>
          <a:lstStyle/>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、税の使いみちはどうやって決めるの？①</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、税の使いみちはどうやって決めるの？②</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、税の使いみちはどうやって決めるの？③</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、税の使いみちはどうやって決めるの？④</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、税の使いみちはどうやって決めるの？⑤</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5</a:t>
            </a:r>
            <a:r>
              <a:rPr lang="ja-JP" altLang="en-US" sz="1000" dirty="0">
                <a:latin typeface="ＭＳ ゴシック" pitchFamily="49" charset="-128"/>
                <a:ea typeface="ＭＳ ゴシック" pitchFamily="49" charset="-128"/>
              </a:rPr>
              <a:t>、国や地方は税をどう使っているの？①</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5</a:t>
            </a:r>
            <a:r>
              <a:rPr lang="ja-JP" altLang="en-US" sz="1000" dirty="0">
                <a:latin typeface="ＭＳ ゴシック" pitchFamily="49" charset="-128"/>
                <a:ea typeface="ＭＳ ゴシック" pitchFamily="49" charset="-128"/>
              </a:rPr>
              <a:t>、国や地方は税をどう使っているの？②</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6</a:t>
            </a:r>
            <a:r>
              <a:rPr lang="ja-JP" altLang="en-US" sz="1000" dirty="0">
                <a:latin typeface="ＭＳ ゴシック" pitchFamily="49" charset="-128"/>
                <a:ea typeface="ＭＳ ゴシック" pitchFamily="49" charset="-128"/>
              </a:rPr>
              <a:t>、税は大切なもの</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7</a:t>
            </a:r>
            <a:r>
              <a:rPr lang="ja-JP" altLang="en-US" sz="1000" dirty="0">
                <a:latin typeface="ＭＳ ゴシック" pitchFamily="49" charset="-128"/>
                <a:ea typeface="ＭＳ ゴシック" pitchFamily="49" charset="-128"/>
              </a:rPr>
              <a:t>、みんなの意見をまとめてみよう</a:t>
            </a:r>
            <a:r>
              <a:rPr lang="ja-JP" altLang="en-US" sz="1000" kern="0" dirty="0">
                <a:latin typeface="ＭＳ ゴシック" pitchFamily="49" charset="-128"/>
                <a:ea typeface="ＭＳ ゴシック" pitchFamily="49" charset="-128"/>
                <a:cs typeface="+mj-cs"/>
              </a:rPr>
              <a:t>う</a:t>
            </a:r>
          </a:p>
          <a:p>
            <a:pPr>
              <a:lnSpc>
                <a:spcPts val="1800"/>
              </a:lnSpc>
            </a:pPr>
            <a:r>
              <a:rPr lang="en-US" altLang="ja-JP" sz="1000" dirty="0">
                <a:latin typeface="ＭＳ ゴシック" pitchFamily="49" charset="-128"/>
                <a:ea typeface="ＭＳ ゴシック" pitchFamily="49" charset="-128"/>
              </a:rPr>
              <a:t>8</a:t>
            </a:r>
            <a:r>
              <a:rPr lang="ja-JP" altLang="en-US" sz="1000" dirty="0">
                <a:latin typeface="ＭＳ ゴシック" pitchFamily="49" charset="-128"/>
                <a:ea typeface="ＭＳ ゴシック" pitchFamily="49" charset="-128"/>
              </a:rPr>
              <a:t>、</a:t>
            </a:r>
            <a:r>
              <a:rPr lang="ja-JP" altLang="en-US" sz="1000" kern="0" dirty="0">
                <a:latin typeface="ＭＳ ゴシック" pitchFamily="49" charset="-128"/>
                <a:ea typeface="ＭＳ ゴシック" pitchFamily="49" charset="-128"/>
                <a:cs typeface="+mj-cs"/>
              </a:rPr>
              <a:t>「絵はがきコンクール」入選作品</a:t>
            </a:r>
          </a:p>
          <a:p>
            <a:pPr>
              <a:lnSpc>
                <a:spcPts val="1800"/>
              </a:lnSpc>
            </a:pPr>
            <a:r>
              <a:rPr lang="en-US" altLang="ja-JP" sz="1000" dirty="0">
                <a:latin typeface="ＭＳ ゴシック" pitchFamily="49" charset="-128"/>
                <a:ea typeface="ＭＳ ゴシック" pitchFamily="49" charset="-128"/>
              </a:rPr>
              <a:t>8</a:t>
            </a:r>
            <a:r>
              <a:rPr lang="ja-JP" altLang="en-US" sz="1000" dirty="0">
                <a:latin typeface="ＭＳ ゴシック" pitchFamily="49" charset="-128"/>
                <a:ea typeface="ＭＳ ゴシック" pitchFamily="49" charset="-128"/>
              </a:rPr>
              <a:t>、</a:t>
            </a:r>
            <a:r>
              <a:rPr lang="ja-JP" altLang="en-US" sz="1000" kern="0" dirty="0">
                <a:latin typeface="ＭＳ ゴシック" pitchFamily="49" charset="-128"/>
                <a:ea typeface="ＭＳ ゴシック" pitchFamily="49" charset="-128"/>
                <a:cs typeface="+mj-cs"/>
              </a:rPr>
              <a:t>「税の標語」入選作品</a:t>
            </a:r>
          </a:p>
          <a:p>
            <a:pPr>
              <a:lnSpc>
                <a:spcPts val="1800"/>
              </a:lnSpc>
            </a:pPr>
            <a:endParaRPr lang="en-US" altLang="ja-JP" sz="1000" dirty="0">
              <a:latin typeface="ＭＳ ゴシック" pitchFamily="49" charset="-128"/>
              <a:ea typeface="ＭＳ ゴシック" pitchFamily="49" charset="-128"/>
            </a:endParaRPr>
          </a:p>
        </p:txBody>
      </p:sp>
      <p:sp>
        <p:nvSpPr>
          <p:cNvPr id="3110" name="テキスト ボックス 40"/>
          <p:cNvSpPr txBox="1">
            <a:spLocks noChangeArrowheads="1"/>
          </p:cNvSpPr>
          <p:nvPr/>
        </p:nvSpPr>
        <p:spPr bwMode="auto">
          <a:xfrm>
            <a:off x="2928832" y="1628775"/>
            <a:ext cx="2808287" cy="5134547"/>
          </a:xfrm>
          <a:prstGeom prst="rect">
            <a:avLst/>
          </a:prstGeom>
          <a:noFill/>
          <a:ln w="9525">
            <a:noFill/>
            <a:miter lim="800000"/>
            <a:headEnd/>
            <a:tailEnd/>
          </a:ln>
        </p:spPr>
        <p:txBody>
          <a:bodyPr>
            <a:spAutoFit/>
          </a:bodyPr>
          <a:lstStyle/>
          <a:p>
            <a:pPr>
              <a:lnSpc>
                <a:spcPts val="1800"/>
              </a:lnSpc>
            </a:pPr>
            <a:r>
              <a:rPr lang="en-US" altLang="ja-JP" sz="1000" dirty="0">
                <a:latin typeface="ＭＳ ゴシック" pitchFamily="49" charset="-128"/>
                <a:ea typeface="ＭＳ ゴシック" pitchFamily="49" charset="-128"/>
              </a:rPr>
              <a:t>1</a:t>
            </a:r>
            <a:r>
              <a:rPr lang="ja-JP" altLang="en-US" sz="1000" dirty="0">
                <a:latin typeface="ＭＳ ゴシック" pitchFamily="49" charset="-128"/>
                <a:ea typeface="ＭＳ ゴシック" pitchFamily="49" charset="-128"/>
              </a:rPr>
              <a:t>、調べてみよう！税のこと①</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1</a:t>
            </a:r>
            <a:r>
              <a:rPr lang="ja-JP" altLang="en-US" sz="1000" dirty="0">
                <a:latin typeface="ＭＳ ゴシック" pitchFamily="49" charset="-128"/>
                <a:ea typeface="ＭＳ ゴシック" pitchFamily="49" charset="-128"/>
              </a:rPr>
              <a:t>、調べてみよう！税のこと②</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1</a:t>
            </a:r>
            <a:r>
              <a:rPr lang="ja-JP" altLang="en-US" sz="1000" dirty="0">
                <a:latin typeface="ＭＳ ゴシック" pitchFamily="49" charset="-128"/>
                <a:ea typeface="ＭＳ ゴシック" pitchFamily="49" charset="-128"/>
              </a:rPr>
              <a:t>、調べてみよう！税のこと③</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1</a:t>
            </a:r>
            <a:r>
              <a:rPr lang="ja-JP" altLang="en-US" sz="1000" dirty="0">
                <a:latin typeface="ＭＳ ゴシック" pitchFamily="49" charset="-128"/>
                <a:ea typeface="ＭＳ ゴシック" pitchFamily="49" charset="-128"/>
              </a:rPr>
              <a:t>、調べてみよう！税のこと④</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2</a:t>
            </a:r>
            <a:r>
              <a:rPr lang="ja-JP" altLang="en-US" sz="1000" dirty="0">
                <a:latin typeface="ＭＳ ゴシック" pitchFamily="49" charset="-128"/>
                <a:ea typeface="ＭＳ ゴシック" pitchFamily="49" charset="-128"/>
              </a:rPr>
              <a:t>、税って何に使われているの？</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3</a:t>
            </a:r>
            <a:r>
              <a:rPr lang="ja-JP" altLang="en-US" sz="1000" dirty="0">
                <a:latin typeface="ＭＳ ゴシック" pitchFamily="49" charset="-128"/>
                <a:ea typeface="ＭＳ ゴシック" pitchFamily="49" charset="-128"/>
              </a:rPr>
              <a:t>、税ってどう役立っているの？①</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3</a:t>
            </a:r>
            <a:r>
              <a:rPr lang="ja-JP" altLang="en-US" sz="1000" dirty="0">
                <a:latin typeface="ＭＳ ゴシック" pitchFamily="49" charset="-128"/>
                <a:ea typeface="ＭＳ ゴシック" pitchFamily="49" charset="-128"/>
              </a:rPr>
              <a:t>、税ってどう役立っているの？②</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3</a:t>
            </a:r>
            <a:r>
              <a:rPr lang="ja-JP" altLang="en-US" sz="1000" dirty="0">
                <a:latin typeface="ＭＳ ゴシック" pitchFamily="49" charset="-128"/>
                <a:ea typeface="ＭＳ ゴシック" pitchFamily="49" charset="-128"/>
              </a:rPr>
              <a:t>、税ってどう役立っているの？③</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3</a:t>
            </a:r>
            <a:r>
              <a:rPr lang="ja-JP" altLang="en-US" sz="1000" dirty="0">
                <a:latin typeface="ＭＳ ゴシック" pitchFamily="49" charset="-128"/>
                <a:ea typeface="ＭＳ ゴシック" pitchFamily="49" charset="-128"/>
              </a:rPr>
              <a:t>、税ってどう役立っているの？④</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、税の使いみちはどうやって決めるの？①</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、税の使いみちはどうやって決めるの？②</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、税の使いみちはどうやって決めるの？③</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、税の使いみちはどうやって決めるの？④</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、税の使いみちはどうやって決めるの？⑤</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5</a:t>
            </a:r>
            <a:r>
              <a:rPr lang="ja-JP" altLang="en-US" sz="1000" dirty="0">
                <a:latin typeface="ＭＳ ゴシック" pitchFamily="49" charset="-128"/>
                <a:ea typeface="ＭＳ ゴシック" pitchFamily="49" charset="-128"/>
              </a:rPr>
              <a:t>、国や地方は税をどう使っているの？①</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5</a:t>
            </a:r>
            <a:r>
              <a:rPr lang="ja-JP" altLang="en-US" sz="1000" dirty="0">
                <a:latin typeface="ＭＳ ゴシック" pitchFamily="49" charset="-128"/>
                <a:ea typeface="ＭＳ ゴシック" pitchFamily="49" charset="-128"/>
              </a:rPr>
              <a:t>、国や地方は税をどう使っているの？②</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6</a:t>
            </a:r>
            <a:r>
              <a:rPr lang="ja-JP" altLang="en-US" sz="1000" dirty="0">
                <a:latin typeface="ＭＳ ゴシック" pitchFamily="49" charset="-128"/>
                <a:ea typeface="ＭＳ ゴシック" pitchFamily="49" charset="-128"/>
              </a:rPr>
              <a:t>、税は大切なもの</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7</a:t>
            </a:r>
            <a:r>
              <a:rPr lang="ja-JP" altLang="en-US" sz="1000" dirty="0">
                <a:latin typeface="ＭＳ ゴシック" pitchFamily="49" charset="-128"/>
                <a:ea typeface="ＭＳ ゴシック" pitchFamily="49" charset="-128"/>
              </a:rPr>
              <a:t>、みんなの意見をまとめてみよう</a:t>
            </a:r>
          </a:p>
          <a:p>
            <a:pPr>
              <a:lnSpc>
                <a:spcPts val="1800"/>
              </a:lnSpc>
            </a:pPr>
            <a:r>
              <a:rPr lang="en-US" altLang="ja-JP" sz="1000" dirty="0">
                <a:latin typeface="ＭＳ ゴシック" pitchFamily="49" charset="-128"/>
                <a:ea typeface="ＭＳ ゴシック" pitchFamily="49" charset="-128"/>
              </a:rPr>
              <a:t>8</a:t>
            </a:r>
            <a:r>
              <a:rPr lang="ja-JP" altLang="en-US" sz="1000" dirty="0">
                <a:latin typeface="ＭＳ ゴシック" pitchFamily="49" charset="-128"/>
                <a:ea typeface="ＭＳ ゴシック" pitchFamily="49" charset="-128"/>
              </a:rPr>
              <a:t>、</a:t>
            </a:r>
            <a:r>
              <a:rPr lang="ja-JP" altLang="en-US" sz="1000" kern="0" dirty="0">
                <a:latin typeface="ＭＳ ゴシック" pitchFamily="49" charset="-128"/>
                <a:ea typeface="ＭＳ ゴシック" pitchFamily="49" charset="-128"/>
                <a:cs typeface="+mj-cs"/>
              </a:rPr>
              <a:t>「絵はがきコンクール」入選作品</a:t>
            </a:r>
          </a:p>
          <a:p>
            <a:pPr>
              <a:lnSpc>
                <a:spcPts val="1800"/>
              </a:lnSpc>
            </a:pPr>
            <a:r>
              <a:rPr lang="en-US" altLang="ja-JP" sz="1000" dirty="0">
                <a:latin typeface="ＭＳ ゴシック" pitchFamily="49" charset="-128"/>
                <a:ea typeface="ＭＳ ゴシック" pitchFamily="49" charset="-128"/>
              </a:rPr>
              <a:t>8</a:t>
            </a:r>
            <a:r>
              <a:rPr lang="ja-JP" altLang="en-US" sz="1000" dirty="0">
                <a:latin typeface="ＭＳ ゴシック" pitchFamily="49" charset="-128"/>
                <a:ea typeface="ＭＳ ゴシック" pitchFamily="49" charset="-128"/>
              </a:rPr>
              <a:t>、</a:t>
            </a:r>
            <a:r>
              <a:rPr lang="ja-JP" altLang="en-US" sz="1000" kern="0" dirty="0">
                <a:latin typeface="ＭＳ ゴシック" pitchFamily="49" charset="-128"/>
                <a:ea typeface="ＭＳ ゴシック" pitchFamily="49" charset="-128"/>
                <a:cs typeface="+mj-cs"/>
              </a:rPr>
              <a:t>「税の標語」入選作品</a:t>
            </a:r>
          </a:p>
          <a:p>
            <a:pPr>
              <a:lnSpc>
                <a:spcPts val="1800"/>
              </a:lnSpc>
            </a:pPr>
            <a:endParaRPr lang="en-US" altLang="ja-JP" sz="1000" dirty="0">
              <a:latin typeface="ＭＳ ゴシック" pitchFamily="49" charset="-128"/>
              <a:ea typeface="ＭＳ ゴシック" pitchFamily="49" charset="-128"/>
            </a:endParaRPr>
          </a:p>
          <a:p>
            <a:pPr>
              <a:lnSpc>
                <a:spcPts val="1800"/>
              </a:lnSpc>
            </a:pPr>
            <a:endParaRPr lang="en-US" altLang="ja-JP" sz="1000" dirty="0">
              <a:latin typeface="ＭＳ ゴシック" pitchFamily="49" charset="-128"/>
              <a:ea typeface="ＭＳ ゴシック" pitchFamily="49" charset="-128"/>
            </a:endParaRPr>
          </a:p>
        </p:txBody>
      </p:sp>
      <p:pic>
        <p:nvPicPr>
          <p:cNvPr id="3" name="図 2">
            <a:extLst>
              <a:ext uri="{FF2B5EF4-FFF2-40B4-BE49-F238E27FC236}">
                <a16:creationId xmlns:a16="http://schemas.microsoft.com/office/drawing/2014/main" id="{31A03790-DE4F-4193-9F90-142C2E5E6F32}"/>
              </a:ext>
            </a:extLst>
          </p:cNvPr>
          <p:cNvPicPr>
            <a:picLocks noChangeAspect="1"/>
          </p:cNvPicPr>
          <p:nvPr/>
        </p:nvPicPr>
        <p:blipFill>
          <a:blip r:embed="rId4"/>
          <a:stretch>
            <a:fillRect/>
          </a:stretch>
        </p:blipFill>
        <p:spPr>
          <a:xfrm>
            <a:off x="0" y="1119"/>
            <a:ext cx="9180512" cy="6855832"/>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cstate="print"/>
          <a:srcRect/>
          <a:stretch>
            <a:fillRect/>
          </a:stretch>
        </p:blipFill>
        <p:spPr bwMode="auto">
          <a:xfrm>
            <a:off x="3170238" y="1071563"/>
            <a:ext cx="4583112" cy="3436937"/>
          </a:xfrm>
          <a:prstGeom prst="rect">
            <a:avLst/>
          </a:prstGeom>
          <a:noFill/>
          <a:ln w="9525">
            <a:solidFill>
              <a:schemeClr val="tx1"/>
            </a:solidFill>
            <a:miter lim="800000"/>
            <a:headEnd/>
            <a:tailEnd/>
          </a:ln>
        </p:spPr>
      </p:pic>
      <p:sp>
        <p:nvSpPr>
          <p:cNvPr id="19459" name="AutoShape 18"/>
          <p:cNvSpPr>
            <a:spLocks noChangeArrowheads="1"/>
          </p:cNvSpPr>
          <p:nvPr/>
        </p:nvSpPr>
        <p:spPr bwMode="auto">
          <a:xfrm>
            <a:off x="142875" y="857250"/>
            <a:ext cx="2428875" cy="5572125"/>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9460" name="Rectangle 17"/>
          <p:cNvSpPr>
            <a:spLocks noChangeArrowheads="1"/>
          </p:cNvSpPr>
          <p:nvPr/>
        </p:nvSpPr>
        <p:spPr bwMode="auto">
          <a:xfrm>
            <a:off x="285750" y="1000125"/>
            <a:ext cx="2286000" cy="4340225"/>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まとめ</a:t>
            </a:r>
            <a:r>
              <a:rPr lang="en-US" altLang="ja-JP" sz="1200" b="1" dirty="0">
                <a:solidFill>
                  <a:srgbClr val="3D7DE3"/>
                </a:solidFill>
                <a:ea typeface="ＭＳ ゴシック" pitchFamily="49" charset="-128"/>
              </a:rPr>
              <a:t>】</a:t>
            </a:r>
          </a:p>
          <a:p>
            <a:r>
              <a:rPr lang="ja-JP" altLang="en-US" sz="1200" dirty="0">
                <a:ea typeface="ＭＳ ゴシック" pitchFamily="49" charset="-128"/>
              </a:rPr>
              <a:t>私たちの暮らしに必要な多くのものを支えているのは，「税」です。それは安全を守るものであったり，健康を守るものであったり，教育に関するものであったり，様々です。</a:t>
            </a:r>
            <a:endParaRPr lang="en-US" altLang="ja-JP" sz="1200" dirty="0">
              <a:ea typeface="ＭＳ ゴシック" pitchFamily="49" charset="-128"/>
            </a:endParaRPr>
          </a:p>
          <a:p>
            <a:r>
              <a:rPr lang="ja-JP" altLang="en-US" sz="1200" dirty="0">
                <a:ea typeface="ＭＳ ゴシック" pitchFamily="49" charset="-128"/>
              </a:rPr>
              <a:t>「税」は，正にみんなの暮らしそのものなのです。私たちが納めた「税金」は，国民の代表者が使い道を決め，公共施設・公共設備・公共サービスとなって，私たちに返ってきます。</a:t>
            </a:r>
            <a:endParaRPr lang="en-US" altLang="ja-JP" sz="1200" dirty="0">
              <a:ea typeface="ＭＳ ゴシック" pitchFamily="49" charset="-128"/>
            </a:endParaRPr>
          </a:p>
          <a:p>
            <a:r>
              <a:rPr lang="ja-JP" altLang="en-US" sz="1200" dirty="0">
                <a:ea typeface="ＭＳ ゴシック" pitchFamily="49" charset="-128"/>
              </a:rPr>
              <a:t>この大切な「税」をみんなでどれくらい，どのように出し合うのかも，国民の代表者が決めています。みなさんも，もう一度、税金について考えてみてはいかがでしょうか。この社会あなたの税がいきています。</a:t>
            </a:r>
            <a:endParaRPr lang="en-US" altLang="ja-JP" sz="1200" dirty="0">
              <a:ea typeface="ＭＳ ゴシック" pitchFamily="49" charset="-128"/>
            </a:endParaRPr>
          </a:p>
        </p:txBody>
      </p:sp>
      <p:sp>
        <p:nvSpPr>
          <p:cNvPr id="19461" name="Rectangle 38"/>
          <p:cNvSpPr>
            <a:spLocks noChangeArrowheads="1"/>
          </p:cNvSpPr>
          <p:nvPr/>
        </p:nvSpPr>
        <p:spPr bwMode="auto">
          <a:xfrm>
            <a:off x="285750" y="5429250"/>
            <a:ext cx="2270125" cy="822325"/>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学習活動</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ここまでのまとめとして，質疑応答を実施する。</a:t>
            </a:r>
          </a:p>
          <a:p>
            <a:endParaRPr lang="en-US" altLang="ja-JP" sz="1200">
              <a:ea typeface="ＭＳ ゴシック" pitchFamily="49" charset="-128"/>
            </a:endParaRPr>
          </a:p>
        </p:txBody>
      </p:sp>
      <p:pic>
        <p:nvPicPr>
          <p:cNvPr id="19462"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７、みんなの意見をまとめてみよう</a:t>
            </a:r>
          </a:p>
        </p:txBody>
      </p:sp>
      <p:sp>
        <p:nvSpPr>
          <p:cNvPr id="19464" name="AutoShape 9"/>
          <p:cNvSpPr>
            <a:spLocks noChangeArrowheads="1"/>
          </p:cNvSpPr>
          <p:nvPr/>
        </p:nvSpPr>
        <p:spPr bwMode="auto">
          <a:xfrm>
            <a:off x="2786063" y="4857750"/>
            <a:ext cx="6173787" cy="1838325"/>
          </a:xfrm>
          <a:prstGeom prst="flowChartAlternateProcess">
            <a:avLst/>
          </a:prstGeom>
          <a:solidFill>
            <a:srgbClr val="FFFFFF"/>
          </a:solidFill>
          <a:ln w="19050">
            <a:solidFill>
              <a:srgbClr val="000000"/>
            </a:solidFill>
            <a:prstDash val="sysDot"/>
            <a:miter lim="800000"/>
            <a:headEnd/>
            <a:tailEnd/>
          </a:ln>
        </p:spPr>
        <p:txBody>
          <a:bodyPr/>
          <a:lstStyle/>
          <a:p>
            <a:pPr algn="just">
              <a:lnSpc>
                <a:spcPct val="128000"/>
              </a:lnSpc>
            </a:pPr>
            <a:r>
              <a:rPr lang="en-US" altLang="ja-JP" sz="1100" dirty="0">
                <a:latin typeface="HG丸ｺﾞｼｯｸM-PRO" pitchFamily="50" charset="-128"/>
              </a:rPr>
              <a:t>【</a:t>
            </a:r>
            <a:r>
              <a:rPr lang="ja-JP" altLang="en-US" sz="1100" dirty="0">
                <a:latin typeface="HG丸ｺﾞｼｯｸM-PRO" pitchFamily="50" charset="-128"/>
              </a:rPr>
              <a:t>税について調べてみよう</a:t>
            </a:r>
            <a:r>
              <a:rPr lang="en-US" altLang="ja-JP" sz="1100" dirty="0">
                <a:latin typeface="HG丸ｺﾞｼｯｸM-PRO" pitchFamily="50" charset="-128"/>
              </a:rPr>
              <a:t>】</a:t>
            </a:r>
          </a:p>
          <a:p>
            <a:pPr algn="just">
              <a:lnSpc>
                <a:spcPct val="128000"/>
              </a:lnSpc>
            </a:pPr>
            <a:r>
              <a:rPr lang="ja-JP" altLang="en-US" sz="1000" dirty="0">
                <a:latin typeface="ＭＳ ゴシック" pitchFamily="49" charset="-128"/>
              </a:rPr>
              <a:t>みんなの暮らしは，みんなが納めた税金で安全や快適さ，豊かさに満ちあふれています。</a:t>
            </a:r>
          </a:p>
          <a:p>
            <a:pPr algn="just">
              <a:lnSpc>
                <a:spcPct val="128000"/>
              </a:lnSpc>
            </a:pPr>
            <a:r>
              <a:rPr lang="ja-JP" altLang="en-US" sz="1000" dirty="0">
                <a:latin typeface="ＭＳ ゴシック" pitchFamily="49" charset="-128"/>
              </a:rPr>
              <a:t>今回学んだ「税」のことで，児童が疑問に思ったこと，もっと良く知りたいことを書き出させ，</a:t>
            </a:r>
          </a:p>
          <a:p>
            <a:pPr algn="just">
              <a:lnSpc>
                <a:spcPct val="128000"/>
              </a:lnSpc>
            </a:pPr>
            <a:r>
              <a:rPr lang="ja-JP" altLang="en-US" sz="1000" dirty="0">
                <a:latin typeface="ＭＳ ゴシック" pitchFamily="49" charset="-128"/>
              </a:rPr>
              <a:t>・　図書館で調べさせる</a:t>
            </a:r>
          </a:p>
          <a:p>
            <a:pPr algn="just">
              <a:lnSpc>
                <a:spcPct val="128000"/>
              </a:lnSpc>
            </a:pPr>
            <a:r>
              <a:rPr lang="ja-JP" altLang="en-US" sz="1000" dirty="0">
                <a:latin typeface="ＭＳ ゴシック" pitchFamily="49" charset="-128"/>
              </a:rPr>
              <a:t>・　公共施設で働いている人の話を聞かせる</a:t>
            </a:r>
          </a:p>
          <a:p>
            <a:pPr algn="just">
              <a:lnSpc>
                <a:spcPct val="128000"/>
              </a:lnSpc>
            </a:pPr>
            <a:r>
              <a:rPr lang="ja-JP" altLang="en-US" sz="1000" dirty="0">
                <a:latin typeface="ＭＳ ゴシック" pitchFamily="49" charset="-128"/>
              </a:rPr>
              <a:t>・　町の中で私たちの暮らしに役立っているものを探させる</a:t>
            </a:r>
          </a:p>
          <a:p>
            <a:pPr algn="just">
              <a:lnSpc>
                <a:spcPct val="128000"/>
              </a:lnSpc>
            </a:pPr>
            <a:r>
              <a:rPr lang="ja-JP" altLang="en-US" sz="1000" dirty="0">
                <a:latin typeface="ＭＳ ゴシック" pitchFamily="49" charset="-128"/>
              </a:rPr>
              <a:t>・　インターネットで調べさせる</a:t>
            </a:r>
            <a:endParaRPr lang="en-US" altLang="ja-JP" sz="1000" dirty="0">
              <a:latin typeface="ＭＳ ゴシック" pitchFamily="49" charset="-128"/>
            </a:endParaRPr>
          </a:p>
          <a:p>
            <a:pPr algn="just">
              <a:lnSpc>
                <a:spcPct val="128000"/>
              </a:lnSpc>
            </a:pPr>
            <a:r>
              <a:rPr lang="ja-JP" altLang="en-US" sz="1000" dirty="0">
                <a:latin typeface="ＭＳ ゴシック" pitchFamily="49" charset="-128"/>
              </a:rPr>
              <a:t>など，更に税のことについて興味や関心を持たせてください。</a:t>
            </a:r>
          </a:p>
          <a:p>
            <a:endParaRPr lang="ja-JP" altLang="ja-JP" dirty="0"/>
          </a:p>
        </p:txBody>
      </p:sp>
      <p:pic>
        <p:nvPicPr>
          <p:cNvPr id="3" name="図 2">
            <a:extLst>
              <a:ext uri="{FF2B5EF4-FFF2-40B4-BE49-F238E27FC236}">
                <a16:creationId xmlns:a16="http://schemas.microsoft.com/office/drawing/2014/main" id="{84A1A0E1-033A-470B-9CE9-5D69D977B610}"/>
              </a:ext>
            </a:extLst>
          </p:cNvPr>
          <p:cNvPicPr>
            <a:picLocks noChangeAspect="1"/>
          </p:cNvPicPr>
          <p:nvPr/>
        </p:nvPicPr>
        <p:blipFill>
          <a:blip r:embed="rId5"/>
          <a:stretch>
            <a:fillRect/>
          </a:stretch>
        </p:blipFill>
        <p:spPr>
          <a:xfrm>
            <a:off x="-28068" y="-17462"/>
            <a:ext cx="9172068" cy="6893909"/>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52400" y="116632"/>
            <a:ext cx="7875984" cy="3810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８、令和７年度税に関する絵はがきコンクール　入選作品</a:t>
            </a:r>
          </a:p>
        </p:txBody>
      </p:sp>
      <p:sp>
        <p:nvSpPr>
          <p:cNvPr id="15364" name="AutoShape 5"/>
          <p:cNvSpPr>
            <a:spLocks noChangeArrowheads="1"/>
          </p:cNvSpPr>
          <p:nvPr/>
        </p:nvSpPr>
        <p:spPr bwMode="auto">
          <a:xfrm>
            <a:off x="152400" y="1295400"/>
            <a:ext cx="1524000" cy="2308324"/>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5365" name="Rectangle 4"/>
          <p:cNvSpPr>
            <a:spLocks noChangeArrowheads="1"/>
          </p:cNvSpPr>
          <p:nvPr/>
        </p:nvSpPr>
        <p:spPr bwMode="auto">
          <a:xfrm>
            <a:off x="228600" y="1371540"/>
            <a:ext cx="1524000" cy="2308324"/>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latin typeface="ＭＳ ゴシック" panose="020B0609070205080204" pitchFamily="49" charset="-128"/>
                <a:ea typeface="ＭＳ ゴシック" panose="020B0609070205080204" pitchFamily="49" charset="-128"/>
              </a:rPr>
              <a:t>同年代の作品を通じて、次の世代を担う小学生の皆さんに、広く私たちの暮らしの中で活かされている「税」について関心を持ち、理解を深めるきっかけとする。</a:t>
            </a:r>
            <a:endParaRPr lang="en-US" altLang="ja-JP" sz="1200" dirty="0">
              <a:ea typeface="ＭＳ ゴシック" pitchFamily="49" charset="-128"/>
            </a:endParaRPr>
          </a:p>
          <a:p>
            <a:endParaRPr lang="en-US" altLang="ja-JP" sz="1200" dirty="0">
              <a:ea typeface="ＭＳ ゴシック" pitchFamily="49" charset="-128"/>
            </a:endParaRPr>
          </a:p>
        </p:txBody>
      </p:sp>
      <p:pic>
        <p:nvPicPr>
          <p:cNvPr id="5" name="図 4">
            <a:extLst>
              <a:ext uri="{FF2B5EF4-FFF2-40B4-BE49-F238E27FC236}">
                <a16:creationId xmlns:a16="http://schemas.microsoft.com/office/drawing/2014/main" id="{8B6707E6-BCAE-49A3-A9EA-B972F8CD6A30}"/>
              </a:ext>
            </a:extLst>
          </p:cNvPr>
          <p:cNvPicPr>
            <a:picLocks noChangeAspect="1"/>
          </p:cNvPicPr>
          <p:nvPr/>
        </p:nvPicPr>
        <p:blipFill>
          <a:blip r:embed="rId4"/>
          <a:stretch>
            <a:fillRect/>
          </a:stretch>
        </p:blipFill>
        <p:spPr>
          <a:xfrm>
            <a:off x="2172001" y="1700808"/>
            <a:ext cx="4863744" cy="3656911"/>
          </a:xfrm>
          <a:prstGeom prst="rect">
            <a:avLst/>
          </a:prstGeom>
        </p:spPr>
      </p:pic>
      <p:pic>
        <p:nvPicPr>
          <p:cNvPr id="3" name="図 2">
            <a:extLst>
              <a:ext uri="{FF2B5EF4-FFF2-40B4-BE49-F238E27FC236}">
                <a16:creationId xmlns:a16="http://schemas.microsoft.com/office/drawing/2014/main" id="{CF49151F-E3B9-4C23-9006-2B69A8434B33}"/>
              </a:ext>
            </a:extLst>
          </p:cNvPr>
          <p:cNvPicPr>
            <a:picLocks noChangeAspect="1"/>
          </p:cNvPicPr>
          <p:nvPr/>
        </p:nvPicPr>
        <p:blipFill>
          <a:blip r:embed="rId5"/>
          <a:stretch>
            <a:fillRect/>
          </a:stretch>
        </p:blipFill>
        <p:spPr>
          <a:xfrm>
            <a:off x="0" y="-16901"/>
            <a:ext cx="9144000" cy="6964498"/>
          </a:xfrm>
          <a:prstGeom prst="rect">
            <a:avLst/>
          </a:prstGeom>
        </p:spPr>
      </p:pic>
    </p:spTree>
    <p:extLst>
      <p:ext uri="{BB962C8B-B14F-4D97-AF65-F5344CB8AC3E}">
        <p14:creationId xmlns:p14="http://schemas.microsoft.com/office/powerpoint/2010/main" val="141069151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52400" y="116632"/>
            <a:ext cx="7875984" cy="3810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８、令和７年度「税の標語」の応募　全国間税会入選作品</a:t>
            </a:r>
          </a:p>
        </p:txBody>
      </p:sp>
      <p:sp>
        <p:nvSpPr>
          <p:cNvPr id="15364" name="AutoShape 5"/>
          <p:cNvSpPr>
            <a:spLocks noChangeArrowheads="1"/>
          </p:cNvSpPr>
          <p:nvPr/>
        </p:nvSpPr>
        <p:spPr bwMode="auto">
          <a:xfrm>
            <a:off x="152400" y="1295400"/>
            <a:ext cx="1524000" cy="2308324"/>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5365" name="Rectangle 4"/>
          <p:cNvSpPr>
            <a:spLocks noChangeArrowheads="1"/>
          </p:cNvSpPr>
          <p:nvPr/>
        </p:nvSpPr>
        <p:spPr bwMode="auto">
          <a:xfrm>
            <a:off x="228600" y="1371540"/>
            <a:ext cx="1524000" cy="2308324"/>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latin typeface="ＭＳ ゴシック" panose="020B0609070205080204" pitchFamily="49" charset="-128"/>
                <a:ea typeface="ＭＳ ゴシック" panose="020B0609070205080204" pitchFamily="49" charset="-128"/>
              </a:rPr>
              <a:t>同年代の作品を通じて、次の世代を担う小学生の皆さんに、広く私たちの暮らしの中で活かされている「税」について関心を持ち、理解を深めるきっかけとする。</a:t>
            </a:r>
            <a:endParaRPr lang="en-US" altLang="ja-JP" sz="1200" dirty="0">
              <a:ea typeface="ＭＳ ゴシック" pitchFamily="49" charset="-128"/>
            </a:endParaRPr>
          </a:p>
          <a:p>
            <a:endParaRPr lang="en-US" altLang="ja-JP" sz="1200" dirty="0">
              <a:ea typeface="ＭＳ ゴシック" pitchFamily="49" charset="-128"/>
            </a:endParaRPr>
          </a:p>
        </p:txBody>
      </p:sp>
      <p:pic>
        <p:nvPicPr>
          <p:cNvPr id="5" name="図 4">
            <a:extLst>
              <a:ext uri="{FF2B5EF4-FFF2-40B4-BE49-F238E27FC236}">
                <a16:creationId xmlns:a16="http://schemas.microsoft.com/office/drawing/2014/main" id="{4BB9AFC6-5B1E-468A-BB7D-868526BB3A02}"/>
              </a:ext>
            </a:extLst>
          </p:cNvPr>
          <p:cNvPicPr>
            <a:picLocks noChangeAspect="1"/>
          </p:cNvPicPr>
          <p:nvPr/>
        </p:nvPicPr>
        <p:blipFill>
          <a:blip r:embed="rId4"/>
          <a:stretch>
            <a:fillRect/>
          </a:stretch>
        </p:blipFill>
        <p:spPr>
          <a:xfrm>
            <a:off x="2144093" y="1700808"/>
            <a:ext cx="4882633" cy="3672408"/>
          </a:xfrm>
          <a:prstGeom prst="rect">
            <a:avLst/>
          </a:prstGeom>
        </p:spPr>
      </p:pic>
      <p:pic>
        <p:nvPicPr>
          <p:cNvPr id="3" name="図 2">
            <a:extLst>
              <a:ext uri="{FF2B5EF4-FFF2-40B4-BE49-F238E27FC236}">
                <a16:creationId xmlns:a16="http://schemas.microsoft.com/office/drawing/2014/main" id="{8C881133-E722-441F-AEAE-6A5859210B38}"/>
              </a:ext>
            </a:extLst>
          </p:cNvPr>
          <p:cNvPicPr>
            <a:picLocks noChangeAspect="1"/>
          </p:cNvPicPr>
          <p:nvPr/>
        </p:nvPicPr>
        <p:blipFill>
          <a:blip r:embed="rId5"/>
          <a:stretch>
            <a:fillRect/>
          </a:stretch>
        </p:blipFill>
        <p:spPr>
          <a:xfrm>
            <a:off x="0" y="0"/>
            <a:ext cx="9144000" cy="6917376"/>
          </a:xfrm>
          <a:prstGeom prst="rect">
            <a:avLst/>
          </a:prstGeom>
        </p:spPr>
      </p:pic>
    </p:spTree>
    <p:extLst>
      <p:ext uri="{BB962C8B-B14F-4D97-AF65-F5344CB8AC3E}">
        <p14:creationId xmlns:p14="http://schemas.microsoft.com/office/powerpoint/2010/main" val="36715888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099"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１、調べてみよう！税のこと①</a:t>
            </a:r>
          </a:p>
        </p:txBody>
      </p:sp>
      <p:sp>
        <p:nvSpPr>
          <p:cNvPr id="4100" name="Rectangle 4"/>
          <p:cNvSpPr>
            <a:spLocks noChangeArrowheads="1"/>
          </p:cNvSpPr>
          <p:nvPr/>
        </p:nvSpPr>
        <p:spPr bwMode="auto">
          <a:xfrm>
            <a:off x="228600" y="1371600"/>
            <a:ext cx="1524000" cy="2492375"/>
          </a:xfrm>
          <a:prstGeom prst="rect">
            <a:avLst/>
          </a:prstGeom>
          <a:noFill/>
          <a:ln w="9525">
            <a:noFill/>
            <a:miter lim="800000"/>
            <a:headEnd/>
            <a:tailEnd/>
          </a:ln>
        </p:spPr>
        <p:txBody>
          <a:bodyPr>
            <a:spAutoFit/>
          </a:bodyPr>
          <a:lstStyle/>
          <a:p>
            <a:r>
              <a:rPr lang="en-US" altLang="ja-JP" sz="1200" b="1" dirty="0">
                <a:solidFill>
                  <a:srgbClr val="3D7DE3"/>
                </a:solidFill>
                <a:latin typeface="ＭＳ ゴシック" pitchFamily="49" charset="-128"/>
                <a:ea typeface="ＭＳ ゴシック" pitchFamily="49" charset="-128"/>
              </a:rPr>
              <a:t>【</a:t>
            </a:r>
            <a:r>
              <a:rPr lang="ja-JP" altLang="en-US" sz="1200" b="1" dirty="0">
                <a:solidFill>
                  <a:srgbClr val="3D7DE3"/>
                </a:solidFill>
                <a:latin typeface="ＭＳ ゴシック" pitchFamily="49" charset="-128"/>
                <a:ea typeface="ＭＳ ゴシック" pitchFamily="49" charset="-128"/>
              </a:rPr>
              <a:t>ねらい</a:t>
            </a:r>
            <a:r>
              <a:rPr lang="en-US" altLang="ja-JP" sz="1200" b="1" dirty="0">
                <a:solidFill>
                  <a:srgbClr val="3D7DE3"/>
                </a:solidFill>
                <a:latin typeface="ＭＳ ゴシック" pitchFamily="49" charset="-128"/>
                <a:ea typeface="ＭＳ ゴシック" pitchFamily="49" charset="-128"/>
              </a:rPr>
              <a:t>】</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普段の買い物の経験などから，消費税（地方消費税を含む）の存在に気付かせる。</a:t>
            </a:r>
          </a:p>
          <a:p>
            <a:endParaRPr lang="ja-JP" altLang="en-US" sz="1200" dirty="0">
              <a:latin typeface="ＭＳ ゴシック" pitchFamily="49" charset="-128"/>
              <a:ea typeface="ＭＳ ゴシック" pitchFamily="49" charset="-128"/>
            </a:endParaRPr>
          </a:p>
          <a:p>
            <a:r>
              <a:rPr lang="en-US" altLang="ja-JP" sz="1200" b="1" dirty="0">
                <a:solidFill>
                  <a:srgbClr val="3D7DE3"/>
                </a:solidFill>
                <a:latin typeface="ＭＳ ゴシック" pitchFamily="49" charset="-128"/>
                <a:ea typeface="ＭＳ ゴシック" pitchFamily="49" charset="-128"/>
              </a:rPr>
              <a:t>【</a:t>
            </a:r>
            <a:r>
              <a:rPr lang="ja-JP" altLang="en-US" sz="1200" b="1" dirty="0">
                <a:solidFill>
                  <a:srgbClr val="3D7DE3"/>
                </a:solidFill>
                <a:latin typeface="ＭＳ ゴシック" pitchFamily="49" charset="-128"/>
                <a:ea typeface="ＭＳ ゴシック" pitchFamily="49" charset="-128"/>
              </a:rPr>
              <a:t>学習活動</a:t>
            </a:r>
            <a:r>
              <a:rPr lang="en-US" altLang="ja-JP" sz="1200" b="1" dirty="0">
                <a:solidFill>
                  <a:srgbClr val="3D7DE3"/>
                </a:solidFill>
                <a:latin typeface="ＭＳ ゴシック" pitchFamily="49" charset="-128"/>
                <a:ea typeface="ＭＳ ゴシック" pitchFamily="49" charset="-128"/>
              </a:rPr>
              <a:t>】</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消費税を意識して買い物をしたことがあるかどうかを話し合う。</a:t>
            </a:r>
          </a:p>
          <a:p>
            <a:endParaRPr lang="en-US" altLang="ja-JP" sz="1200" dirty="0">
              <a:latin typeface="ＭＳ ゴシック" pitchFamily="49" charset="-128"/>
              <a:ea typeface="ＭＳ ゴシック" pitchFamily="49" charset="-128"/>
            </a:endParaRPr>
          </a:p>
        </p:txBody>
      </p:sp>
      <p:sp>
        <p:nvSpPr>
          <p:cNvPr id="4101" name="AutoShape 5"/>
          <p:cNvSpPr>
            <a:spLocks noChangeArrowheads="1"/>
          </p:cNvSpPr>
          <p:nvPr/>
        </p:nvSpPr>
        <p:spPr bwMode="auto">
          <a:xfrm>
            <a:off x="168275" y="1295400"/>
            <a:ext cx="1524000" cy="25146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4102" name="Line 8">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4103" name="Line 9">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41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ja-JP" altLang="en-US"/>
          </a:p>
        </p:txBody>
      </p:sp>
      <p:sp>
        <p:nvSpPr>
          <p:cNvPr id="4105" name="Rectangle 13"/>
          <p:cNvSpPr>
            <a:spLocks noChangeArrowheads="1"/>
          </p:cNvSpPr>
          <p:nvPr/>
        </p:nvSpPr>
        <p:spPr bwMode="auto">
          <a:xfrm>
            <a:off x="0" y="457200"/>
            <a:ext cx="9144000" cy="646113"/>
          </a:xfrm>
          <a:prstGeom prst="rect">
            <a:avLst/>
          </a:prstGeom>
          <a:noFill/>
          <a:ln w="9525">
            <a:noFill/>
            <a:miter lim="800000"/>
            <a:headEnd/>
            <a:tailEnd/>
          </a:ln>
        </p:spPr>
        <p:txBody>
          <a:bodyPr anchor="ctr">
            <a:spAutoFit/>
          </a:bodyPr>
          <a:lstStyle/>
          <a:p>
            <a:pPr indent="381000" eaLnBrk="0" hangingPunct="0"/>
            <a:endParaRPr lang="ja-JP" altLang="ja-JP" sz="1200"/>
          </a:p>
          <a:p>
            <a:pPr indent="381000" eaLnBrk="0" hangingPunct="0"/>
            <a:endParaRPr lang="ja-JP" altLang="ja-JP"/>
          </a:p>
        </p:txBody>
      </p:sp>
      <p:sp>
        <p:nvSpPr>
          <p:cNvPr id="4106" name="Rectangle 135"/>
          <p:cNvSpPr>
            <a:spLocks noChangeArrowheads="1"/>
          </p:cNvSpPr>
          <p:nvPr/>
        </p:nvSpPr>
        <p:spPr bwMode="auto">
          <a:xfrm>
            <a:off x="6516688" y="1209675"/>
            <a:ext cx="992187" cy="274638"/>
          </a:xfrm>
          <a:prstGeom prst="rect">
            <a:avLst/>
          </a:prstGeom>
          <a:noFill/>
          <a:ln w="9525">
            <a:noFill/>
            <a:miter lim="800000"/>
            <a:headEnd/>
            <a:tailEnd/>
          </a:ln>
        </p:spPr>
        <p:txBody>
          <a:bodyPr wrap="none">
            <a:spAutoFit/>
          </a:bodyPr>
          <a:lstStyle/>
          <a:p>
            <a:r>
              <a:rPr lang="ja-JP" altLang="en-US" sz="1200">
                <a:latin typeface="ＭＳ Ｐゴシック" pitchFamily="50" charset="-128"/>
                <a:ea typeface="ＭＳ Ｐゴシック" pitchFamily="50" charset="-128"/>
              </a:rPr>
              <a:t>税金の種類 </a:t>
            </a:r>
          </a:p>
        </p:txBody>
      </p:sp>
      <p:graphicFrame>
        <p:nvGraphicFramePr>
          <p:cNvPr id="4440" name="Group 344"/>
          <p:cNvGraphicFramePr>
            <a:graphicFrameLocks noGrp="1"/>
          </p:cNvGraphicFramePr>
          <p:nvPr/>
        </p:nvGraphicFramePr>
        <p:xfrm>
          <a:off x="6516688" y="1482725"/>
          <a:ext cx="2519362" cy="1735138"/>
        </p:xfrm>
        <a:graphic>
          <a:graphicData uri="http://schemas.openxmlformats.org/drawingml/2006/table">
            <a:tbl>
              <a:tblPr/>
              <a:tblGrid>
                <a:gridCol w="577850">
                  <a:extLst>
                    <a:ext uri="{9D8B030D-6E8A-4147-A177-3AD203B41FA5}">
                      <a16:colId xmlns:a16="http://schemas.microsoft.com/office/drawing/2014/main" val="20000"/>
                    </a:ext>
                  </a:extLst>
                </a:gridCol>
                <a:gridCol w="790575">
                  <a:extLst>
                    <a:ext uri="{9D8B030D-6E8A-4147-A177-3AD203B41FA5}">
                      <a16:colId xmlns:a16="http://schemas.microsoft.com/office/drawing/2014/main" val="20001"/>
                    </a:ext>
                  </a:extLst>
                </a:gridCol>
                <a:gridCol w="1150937">
                  <a:extLst>
                    <a:ext uri="{9D8B030D-6E8A-4147-A177-3AD203B41FA5}">
                      <a16:colId xmlns:a16="http://schemas.microsoft.com/office/drawing/2014/main" val="20002"/>
                    </a:ext>
                  </a:extLst>
                </a:gridCol>
              </a:tblGrid>
              <a:tr h="276326">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　</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国税</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地方税</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752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直接税</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・所得税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・法人税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・相続税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・贈与税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　　など</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・住民税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・事業税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・固定資産税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・都市計画税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         など</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1287">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間接税</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・消費税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・揮発油税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・酒税</a:t>
                      </a:r>
                    </a:p>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　　　など</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・地方消費税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・ゴルフ場利用税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　　　　　　など</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125" name="Line 228"/>
          <p:cNvSpPr>
            <a:spLocks noChangeShapeType="1"/>
          </p:cNvSpPr>
          <p:nvPr/>
        </p:nvSpPr>
        <p:spPr bwMode="auto">
          <a:xfrm rot="-180000">
            <a:off x="6516688" y="1484313"/>
            <a:ext cx="576262" cy="288925"/>
          </a:xfrm>
          <a:prstGeom prst="line">
            <a:avLst/>
          </a:prstGeom>
          <a:noFill/>
          <a:ln w="9525">
            <a:solidFill>
              <a:schemeClr val="tx1"/>
            </a:solidFill>
            <a:round/>
            <a:headEnd/>
            <a:tailEnd/>
          </a:ln>
        </p:spPr>
        <p:txBody>
          <a:bodyPr/>
          <a:lstStyle/>
          <a:p>
            <a:endParaRPr lang="ja-JP" altLang="en-US"/>
          </a:p>
        </p:txBody>
      </p:sp>
      <p:sp>
        <p:nvSpPr>
          <p:cNvPr id="4126" name="AutoShape 62"/>
          <p:cNvSpPr>
            <a:spLocks noChangeArrowheads="1"/>
          </p:cNvSpPr>
          <p:nvPr/>
        </p:nvSpPr>
        <p:spPr bwMode="auto">
          <a:xfrm>
            <a:off x="6732588" y="3487738"/>
            <a:ext cx="2087562" cy="2808287"/>
          </a:xfrm>
          <a:prstGeom prst="roundRect">
            <a:avLst>
              <a:gd name="adj" fmla="val 16667"/>
            </a:avLst>
          </a:prstGeom>
          <a:noFill/>
          <a:ln w="25400">
            <a:solidFill>
              <a:schemeClr val="tx1"/>
            </a:solidFill>
            <a:prstDash val="sysDot"/>
            <a:round/>
            <a:headEnd/>
            <a:tailEnd/>
          </a:ln>
        </p:spPr>
        <p:txBody>
          <a:bodyPr wrap="none" anchor="ctr"/>
          <a:lstStyle/>
          <a:p>
            <a:endParaRPr lang="ja-JP" altLang="en-US">
              <a:latin typeface="ＭＳ ゴシック" pitchFamily="49" charset="-128"/>
              <a:ea typeface="ＭＳ ゴシック" pitchFamily="49" charset="-128"/>
            </a:endParaRPr>
          </a:p>
        </p:txBody>
      </p:sp>
      <p:sp>
        <p:nvSpPr>
          <p:cNvPr id="4127" name="Rectangle 331"/>
          <p:cNvSpPr>
            <a:spLocks noChangeArrowheads="1"/>
          </p:cNvSpPr>
          <p:nvPr/>
        </p:nvSpPr>
        <p:spPr bwMode="auto">
          <a:xfrm>
            <a:off x="6948488" y="3573463"/>
            <a:ext cx="1800225" cy="2677656"/>
          </a:xfrm>
          <a:prstGeom prst="rect">
            <a:avLst/>
          </a:prstGeom>
          <a:noFill/>
          <a:ln w="9525">
            <a:noFill/>
            <a:miter lim="800000"/>
            <a:headEnd/>
            <a:tailEnd/>
          </a:ln>
        </p:spPr>
        <p:txBody>
          <a:bodyPr>
            <a:spAutoFit/>
          </a:bodyPr>
          <a:lstStyle/>
          <a:p>
            <a:r>
              <a:rPr lang="ja-JP" altLang="en-US" sz="1200" dirty="0">
                <a:latin typeface="ＭＳ ゴシック" pitchFamily="49" charset="-128"/>
                <a:ea typeface="ＭＳ ゴシック" pitchFamily="49" charset="-128"/>
              </a:rPr>
              <a:t>国税の主な種類</a:t>
            </a:r>
          </a:p>
          <a:p>
            <a:endParaRPr lang="ja-JP" altLang="en-US" sz="800" dirty="0">
              <a:latin typeface="ＭＳ ゴシック" pitchFamily="49" charset="-128"/>
              <a:ea typeface="ＭＳ ゴシック" pitchFamily="49" charset="-128"/>
            </a:endParaRPr>
          </a:p>
          <a:p>
            <a:r>
              <a:rPr lang="en-US" altLang="ja-JP"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所得税</a:t>
            </a:r>
            <a:r>
              <a:rPr lang="en-US" altLang="ja-JP" sz="1200" dirty="0">
                <a:latin typeface="ＭＳ ゴシック" pitchFamily="49" charset="-128"/>
                <a:ea typeface="ＭＳ ゴシック" pitchFamily="49" charset="-128"/>
              </a:rPr>
              <a:t>】 </a:t>
            </a:r>
          </a:p>
          <a:p>
            <a:endParaRPr lang="en-US" altLang="ja-JP" sz="8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個人がもうけたお金にかかる税金</a:t>
            </a:r>
          </a:p>
          <a:p>
            <a:endParaRPr lang="ja-JP" altLang="en-US" sz="800" dirty="0">
              <a:latin typeface="ＭＳ ゴシック" pitchFamily="49" charset="-128"/>
              <a:ea typeface="ＭＳ ゴシック" pitchFamily="49" charset="-128"/>
            </a:endParaRPr>
          </a:p>
          <a:p>
            <a:r>
              <a:rPr lang="en-US" altLang="ja-JP"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法人税</a:t>
            </a:r>
            <a:r>
              <a:rPr lang="en-US" altLang="ja-JP" sz="1200" dirty="0">
                <a:latin typeface="ＭＳ ゴシック" pitchFamily="49" charset="-128"/>
                <a:ea typeface="ＭＳ ゴシック" pitchFamily="49" charset="-128"/>
              </a:rPr>
              <a:t>】 </a:t>
            </a:r>
          </a:p>
          <a:p>
            <a:endParaRPr lang="en-US" altLang="ja-JP" sz="8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会社がもうけたお金にかかる税金</a:t>
            </a:r>
          </a:p>
          <a:p>
            <a:endParaRPr lang="ja-JP" altLang="en-US" sz="800" dirty="0">
              <a:latin typeface="ＭＳ ゴシック" pitchFamily="49" charset="-128"/>
              <a:ea typeface="ＭＳ ゴシック" pitchFamily="49" charset="-128"/>
            </a:endParaRPr>
          </a:p>
          <a:p>
            <a:r>
              <a:rPr lang="en-US" altLang="ja-JP"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消費税</a:t>
            </a:r>
            <a:r>
              <a:rPr lang="en-US" altLang="ja-JP" sz="1200" dirty="0">
                <a:latin typeface="ＭＳ ゴシック" pitchFamily="49" charset="-128"/>
                <a:ea typeface="ＭＳ ゴシック" pitchFamily="49" charset="-128"/>
              </a:rPr>
              <a:t>】 </a:t>
            </a:r>
          </a:p>
          <a:p>
            <a:endParaRPr lang="en-US" altLang="ja-JP" sz="8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商品を買ったときに</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かかる税金</a:t>
            </a:r>
          </a:p>
        </p:txBody>
      </p:sp>
      <p:pic>
        <p:nvPicPr>
          <p:cNvPr id="4128" name="図 15"/>
          <p:cNvPicPr>
            <a:picLocks noChangeAspect="1" noChangeArrowheads="1"/>
          </p:cNvPicPr>
          <p:nvPr/>
        </p:nvPicPr>
        <p:blipFill>
          <a:blip r:embed="rId4" cstate="print"/>
          <a:srcRect/>
          <a:stretch>
            <a:fillRect/>
          </a:stretch>
        </p:blipFill>
        <p:spPr bwMode="auto">
          <a:xfrm>
            <a:off x="1835150" y="1196975"/>
            <a:ext cx="4608513" cy="3384550"/>
          </a:xfrm>
          <a:prstGeom prst="rect">
            <a:avLst/>
          </a:prstGeom>
          <a:noFill/>
          <a:ln w="9525">
            <a:solidFill>
              <a:schemeClr val="tx1"/>
            </a:solidFill>
            <a:miter lim="800000"/>
            <a:headEnd/>
            <a:tailEnd/>
          </a:ln>
        </p:spPr>
      </p:pic>
      <p:pic>
        <p:nvPicPr>
          <p:cNvPr id="3" name="図 2">
            <a:extLst>
              <a:ext uri="{FF2B5EF4-FFF2-40B4-BE49-F238E27FC236}">
                <a16:creationId xmlns:a16="http://schemas.microsoft.com/office/drawing/2014/main" id="{365D07EE-13D3-4FDE-A053-D402A2617BD8}"/>
              </a:ext>
            </a:extLst>
          </p:cNvPr>
          <p:cNvPicPr>
            <a:picLocks noChangeAspect="1"/>
          </p:cNvPicPr>
          <p:nvPr/>
        </p:nvPicPr>
        <p:blipFill>
          <a:blip r:embed="rId5"/>
          <a:stretch>
            <a:fillRect/>
          </a:stretch>
        </p:blipFill>
        <p:spPr>
          <a:xfrm>
            <a:off x="0" y="0"/>
            <a:ext cx="9144000" cy="6887560"/>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cstate="print"/>
          <a:srcRect/>
          <a:stretch>
            <a:fillRect/>
          </a:stretch>
        </p:blipFill>
        <p:spPr bwMode="auto">
          <a:xfrm>
            <a:off x="1908175" y="1125538"/>
            <a:ext cx="4608513" cy="3455987"/>
          </a:xfrm>
          <a:prstGeom prst="rect">
            <a:avLst/>
          </a:prstGeom>
          <a:noFill/>
          <a:ln w="9525">
            <a:solidFill>
              <a:schemeClr val="tx1"/>
            </a:solidFill>
            <a:miter lim="800000"/>
            <a:headEnd/>
            <a:tailEnd/>
          </a:ln>
        </p:spPr>
      </p:pic>
      <p:pic>
        <p:nvPicPr>
          <p:cNvPr id="5123"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5124"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１、調べてみよう！税のこと②</a:t>
            </a:r>
          </a:p>
        </p:txBody>
      </p:sp>
      <p:sp>
        <p:nvSpPr>
          <p:cNvPr id="5126" name="Rectangle 26"/>
          <p:cNvSpPr>
            <a:spLocks noChangeArrowheads="1"/>
          </p:cNvSpPr>
          <p:nvPr/>
        </p:nvSpPr>
        <p:spPr bwMode="auto">
          <a:xfrm>
            <a:off x="228600" y="1371600"/>
            <a:ext cx="1447800" cy="2492375"/>
          </a:xfrm>
          <a:prstGeom prst="rect">
            <a:avLst/>
          </a:prstGeom>
          <a:noFill/>
          <a:ln w="9525">
            <a:noFill/>
            <a:miter lim="800000"/>
            <a:headEnd/>
            <a:tailEnd/>
          </a:ln>
        </p:spPr>
        <p:txBody>
          <a:bodyPr>
            <a:spAutoFit/>
          </a:bodyPr>
          <a:lstStyle/>
          <a:p>
            <a:r>
              <a:rPr lang="en-US" altLang="ja-JP" sz="1200" b="1" dirty="0">
                <a:solidFill>
                  <a:srgbClr val="3D7DE3"/>
                </a:solidFill>
                <a:latin typeface="ＭＳ ゴシック" pitchFamily="49" charset="-128"/>
                <a:ea typeface="ＭＳ ゴシック" pitchFamily="49" charset="-128"/>
              </a:rPr>
              <a:t>【</a:t>
            </a:r>
            <a:r>
              <a:rPr lang="ja-JP" altLang="en-US" sz="1200" b="1" dirty="0">
                <a:solidFill>
                  <a:srgbClr val="3D7DE3"/>
                </a:solidFill>
                <a:latin typeface="ＭＳ ゴシック" pitchFamily="49" charset="-128"/>
                <a:ea typeface="ＭＳ ゴシック" pitchFamily="49" charset="-128"/>
              </a:rPr>
              <a:t>ねらい</a:t>
            </a:r>
            <a:r>
              <a:rPr lang="en-US" altLang="ja-JP" sz="1200" b="1" dirty="0">
                <a:solidFill>
                  <a:srgbClr val="3D7DE3"/>
                </a:solidFill>
                <a:latin typeface="ＭＳ ゴシック" pitchFamily="49" charset="-128"/>
                <a:ea typeface="ＭＳ ゴシック" pitchFamily="49" charset="-128"/>
              </a:rPr>
              <a:t>】</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消費税を例に，納税の仕組みを理解させる。</a:t>
            </a:r>
          </a:p>
          <a:p>
            <a:endParaRPr lang="ja-JP" altLang="en-US" sz="1200" dirty="0">
              <a:latin typeface="ＭＳ ゴシック" pitchFamily="49" charset="-128"/>
              <a:ea typeface="ＭＳ ゴシック" pitchFamily="49" charset="-128"/>
            </a:endParaRPr>
          </a:p>
          <a:p>
            <a:r>
              <a:rPr lang="en-US" altLang="ja-JP" sz="1200" b="1" dirty="0">
                <a:solidFill>
                  <a:srgbClr val="3D7DE3"/>
                </a:solidFill>
                <a:latin typeface="ＭＳ ゴシック" pitchFamily="49" charset="-128"/>
                <a:ea typeface="ＭＳ ゴシック" pitchFamily="49" charset="-128"/>
              </a:rPr>
              <a:t>【</a:t>
            </a:r>
            <a:r>
              <a:rPr lang="ja-JP" altLang="en-US" sz="1200" b="1" dirty="0">
                <a:solidFill>
                  <a:srgbClr val="3D7DE3"/>
                </a:solidFill>
                <a:latin typeface="ＭＳ ゴシック" pitchFamily="49" charset="-128"/>
                <a:ea typeface="ＭＳ ゴシック" pitchFamily="49" charset="-128"/>
              </a:rPr>
              <a:t>学習活動</a:t>
            </a:r>
            <a:r>
              <a:rPr lang="en-US" altLang="ja-JP" sz="1200" b="1" dirty="0">
                <a:solidFill>
                  <a:srgbClr val="3D7DE3"/>
                </a:solidFill>
                <a:latin typeface="ＭＳ ゴシック" pitchFamily="49" charset="-128"/>
                <a:ea typeface="ＭＳ ゴシック" pitchFamily="49" charset="-128"/>
              </a:rPr>
              <a:t>】</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買い物をして，消費税を納めた経験を話し合う。</a:t>
            </a:r>
          </a:p>
          <a:p>
            <a:r>
              <a:rPr lang="ja-JP" altLang="en-US" sz="1200" dirty="0">
                <a:latin typeface="ＭＳ ゴシック" pitchFamily="49" charset="-128"/>
                <a:ea typeface="ＭＳ ゴシック" pitchFamily="49" charset="-128"/>
              </a:rPr>
              <a:t>また，</a:t>
            </a:r>
            <a:r>
              <a:rPr lang="en-US" altLang="ja-JP" sz="1200" dirty="0">
                <a:latin typeface="ＭＳ ゴシック" pitchFamily="49" charset="-128"/>
                <a:ea typeface="ＭＳ ゴシック" pitchFamily="49" charset="-128"/>
              </a:rPr>
              <a:t>110</a:t>
            </a:r>
            <a:r>
              <a:rPr lang="ja-JP" altLang="en-US" sz="1200" dirty="0">
                <a:latin typeface="ＭＳ ゴシック" pitchFamily="49" charset="-128"/>
                <a:ea typeface="ＭＳ ゴシック" pitchFamily="49" charset="-128"/>
              </a:rPr>
              <a:t>円の商品を買った場合，消費税はいくらなのか考える。</a:t>
            </a:r>
          </a:p>
        </p:txBody>
      </p:sp>
      <p:sp>
        <p:nvSpPr>
          <p:cNvPr id="5127" name="AutoShape 27"/>
          <p:cNvSpPr>
            <a:spLocks noChangeArrowheads="1"/>
          </p:cNvSpPr>
          <p:nvPr/>
        </p:nvSpPr>
        <p:spPr bwMode="auto">
          <a:xfrm>
            <a:off x="152400" y="1295400"/>
            <a:ext cx="1524000" cy="26670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5128" name="Line 46">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5129" name="Line 47">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5130" name="Rectangle 61"/>
          <p:cNvSpPr>
            <a:spLocks noChangeArrowheads="1"/>
          </p:cNvSpPr>
          <p:nvPr/>
        </p:nvSpPr>
        <p:spPr bwMode="auto">
          <a:xfrm>
            <a:off x="6715125" y="1500188"/>
            <a:ext cx="1905000" cy="701675"/>
          </a:xfrm>
          <a:prstGeom prst="rect">
            <a:avLst/>
          </a:prstGeom>
          <a:noFill/>
          <a:ln w="9525">
            <a:noFill/>
            <a:miter lim="800000"/>
            <a:headEnd/>
            <a:tailEnd/>
          </a:ln>
        </p:spPr>
        <p:txBody>
          <a:bodyPr>
            <a:spAutoFit/>
          </a:bodyPr>
          <a:lstStyle/>
          <a:p>
            <a:r>
              <a:rPr lang="ja-JP" altLang="en-US" sz="1000" b="1" dirty="0">
                <a:solidFill>
                  <a:srgbClr val="C00000"/>
                </a:solidFill>
                <a:latin typeface="ＭＳ ゴシック" pitchFamily="49" charset="-128"/>
                <a:ea typeface="ＭＳ ゴシック" pitchFamily="49" charset="-128"/>
              </a:rPr>
              <a:t>消費税</a:t>
            </a:r>
          </a:p>
          <a:p>
            <a:r>
              <a:rPr lang="ja-JP" altLang="en-US" sz="1000" dirty="0">
                <a:latin typeface="ＭＳ ゴシック" pitchFamily="49" charset="-128"/>
                <a:ea typeface="ＭＳ ゴシック" pitchFamily="49" charset="-128"/>
              </a:rPr>
              <a:t>消費税は，国税と地方税に分かれており，</a:t>
            </a:r>
            <a:r>
              <a:rPr lang="en-US" altLang="ja-JP" sz="1000" dirty="0">
                <a:latin typeface="ＭＳ ゴシック" pitchFamily="49" charset="-128"/>
                <a:ea typeface="ＭＳ ゴシック" pitchFamily="49" charset="-128"/>
              </a:rPr>
              <a:t>10%</a:t>
            </a:r>
            <a:r>
              <a:rPr lang="ja-JP" altLang="en-US" sz="1000" dirty="0">
                <a:latin typeface="ＭＳ ゴシック" pitchFamily="49" charset="-128"/>
                <a:ea typeface="ＭＳ ゴシック" pitchFamily="49" charset="-128"/>
              </a:rPr>
              <a:t>のうち</a:t>
            </a:r>
            <a:r>
              <a:rPr lang="en-US" altLang="ja-JP" sz="1000" dirty="0">
                <a:latin typeface="ＭＳ ゴシック" pitchFamily="49" charset="-128"/>
                <a:ea typeface="ＭＳ ゴシック" pitchFamily="49" charset="-128"/>
              </a:rPr>
              <a:t>7.8%</a:t>
            </a:r>
            <a:r>
              <a:rPr lang="ja-JP" altLang="en-US" sz="1000" dirty="0">
                <a:latin typeface="ＭＳ ゴシック" pitchFamily="49" charset="-128"/>
                <a:ea typeface="ＭＳ ゴシック" pitchFamily="49" charset="-128"/>
              </a:rPr>
              <a:t>は国税，残りの</a:t>
            </a:r>
            <a:r>
              <a:rPr lang="en-US" altLang="ja-JP" sz="1000" dirty="0">
                <a:latin typeface="ＭＳ ゴシック" pitchFamily="49" charset="-128"/>
                <a:ea typeface="ＭＳ ゴシック" pitchFamily="49" charset="-128"/>
              </a:rPr>
              <a:t>2.2%</a:t>
            </a:r>
            <a:r>
              <a:rPr lang="ja-JP" altLang="en-US" sz="1000" dirty="0">
                <a:latin typeface="ＭＳ ゴシック" pitchFamily="49" charset="-128"/>
                <a:ea typeface="ＭＳ ゴシック" pitchFamily="49" charset="-128"/>
              </a:rPr>
              <a:t>が地方税。</a:t>
            </a:r>
          </a:p>
        </p:txBody>
      </p:sp>
      <p:sp>
        <p:nvSpPr>
          <p:cNvPr id="5131" name="AutoShape 62"/>
          <p:cNvSpPr>
            <a:spLocks noChangeArrowheads="1"/>
          </p:cNvSpPr>
          <p:nvPr/>
        </p:nvSpPr>
        <p:spPr bwMode="auto">
          <a:xfrm>
            <a:off x="6715125" y="1500188"/>
            <a:ext cx="1981200" cy="762000"/>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5132" name="AutoShape 7"/>
          <p:cNvSpPr>
            <a:spLocks noChangeArrowheads="1"/>
          </p:cNvSpPr>
          <p:nvPr/>
        </p:nvSpPr>
        <p:spPr bwMode="auto">
          <a:xfrm>
            <a:off x="6715125" y="2428876"/>
            <a:ext cx="2286000" cy="1548766"/>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5133" name="Rectangle 6"/>
          <p:cNvSpPr>
            <a:spLocks noChangeArrowheads="1"/>
          </p:cNvSpPr>
          <p:nvPr/>
        </p:nvSpPr>
        <p:spPr bwMode="auto">
          <a:xfrm>
            <a:off x="6715125" y="2500313"/>
            <a:ext cx="2428875" cy="1477328"/>
          </a:xfrm>
          <a:prstGeom prst="rect">
            <a:avLst/>
          </a:prstGeom>
          <a:noFill/>
          <a:ln w="9525">
            <a:noFill/>
            <a:miter lim="800000"/>
            <a:headEnd/>
            <a:tailEnd/>
          </a:ln>
        </p:spPr>
        <p:txBody>
          <a:bodyPr>
            <a:spAutoFit/>
          </a:bodyPr>
          <a:lstStyle/>
          <a:p>
            <a:r>
              <a:rPr lang="ja-JP" altLang="en-US" sz="1000" b="1" dirty="0">
                <a:solidFill>
                  <a:srgbClr val="C00000"/>
                </a:solidFill>
                <a:latin typeface="ＭＳ ゴシック" pitchFamily="49" charset="-128"/>
                <a:ea typeface="ＭＳ ゴシック" pitchFamily="49" charset="-128"/>
              </a:rPr>
              <a:t>消費税の歴史</a:t>
            </a:r>
            <a:endParaRPr lang="ja-JP" altLang="en-US" sz="1000" dirty="0">
              <a:latin typeface="ＭＳ ゴシック" pitchFamily="49" charset="-128"/>
              <a:ea typeface="ＭＳ ゴシック" pitchFamily="49" charset="-128"/>
            </a:endParaRPr>
          </a:p>
          <a:p>
            <a:r>
              <a:rPr lang="en-US" altLang="ja-JP" sz="1000" dirty="0">
                <a:latin typeface="ＭＳ ゴシック" pitchFamily="49" charset="-128"/>
                <a:ea typeface="ＭＳ ゴシック" pitchFamily="49" charset="-128"/>
              </a:rPr>
              <a:t>1988</a:t>
            </a:r>
            <a:r>
              <a:rPr lang="ja-JP" altLang="en-US" sz="1000" dirty="0">
                <a:latin typeface="ＭＳ ゴシック" pitchFamily="49" charset="-128"/>
                <a:ea typeface="ＭＳ ゴシック" pitchFamily="49" charset="-128"/>
              </a:rPr>
              <a:t>年　消費税法成立</a:t>
            </a:r>
          </a:p>
          <a:p>
            <a:r>
              <a:rPr lang="en-US" altLang="ja-JP" sz="1000" dirty="0">
                <a:latin typeface="ＭＳ ゴシック" pitchFamily="49" charset="-128"/>
                <a:ea typeface="ＭＳ ゴシック" pitchFamily="49" charset="-128"/>
              </a:rPr>
              <a:t>1989</a:t>
            </a:r>
            <a:r>
              <a:rPr lang="ja-JP" altLang="en-US" sz="1000" dirty="0">
                <a:latin typeface="ＭＳ ゴシック" pitchFamily="49" charset="-128"/>
                <a:ea typeface="ＭＳ ゴシック" pitchFamily="49" charset="-128"/>
              </a:rPr>
              <a:t>年　消費税法施行 税率</a:t>
            </a:r>
            <a:r>
              <a:rPr lang="en-US" altLang="ja-JP" sz="1000" dirty="0">
                <a:latin typeface="ＭＳ ゴシック" pitchFamily="49" charset="-128"/>
                <a:ea typeface="ＭＳ ゴシック" pitchFamily="49" charset="-128"/>
              </a:rPr>
              <a:t>3%</a:t>
            </a:r>
          </a:p>
          <a:p>
            <a:r>
              <a:rPr lang="en-US" altLang="ja-JP" sz="1000" dirty="0">
                <a:latin typeface="ＭＳ ゴシック" pitchFamily="49" charset="-128"/>
                <a:ea typeface="ＭＳ ゴシック" pitchFamily="49" charset="-128"/>
              </a:rPr>
              <a:t>1997</a:t>
            </a:r>
            <a:r>
              <a:rPr lang="ja-JP" altLang="en-US" sz="1000" dirty="0">
                <a:latin typeface="ＭＳ ゴシック" pitchFamily="49" charset="-128"/>
                <a:ea typeface="ＭＳ ゴシック" pitchFamily="49" charset="-128"/>
              </a:rPr>
              <a:t>年　税率</a:t>
            </a:r>
            <a:r>
              <a:rPr lang="en-US" altLang="ja-JP" sz="1000" dirty="0">
                <a:latin typeface="ＭＳ ゴシック" pitchFamily="49" charset="-128"/>
                <a:ea typeface="ＭＳ ゴシック" pitchFamily="49" charset="-128"/>
              </a:rPr>
              <a:t>5%</a:t>
            </a:r>
            <a:r>
              <a:rPr lang="ja-JP" altLang="en-US" sz="1000" dirty="0">
                <a:latin typeface="ＭＳ ゴシック" pitchFamily="49" charset="-128"/>
                <a:ea typeface="ＭＳ ゴシック" pitchFamily="49" charset="-128"/>
              </a:rPr>
              <a:t>に引き上げ</a:t>
            </a:r>
          </a:p>
          <a:p>
            <a:r>
              <a:rPr lang="en-US" altLang="ja-JP" sz="1000" dirty="0">
                <a:latin typeface="ＭＳ ゴシック" pitchFamily="49" charset="-128"/>
                <a:ea typeface="ＭＳ ゴシック" pitchFamily="49" charset="-128"/>
              </a:rPr>
              <a:t>2004</a:t>
            </a:r>
            <a:r>
              <a:rPr lang="ja-JP" altLang="en-US" sz="1000" dirty="0">
                <a:latin typeface="ＭＳ ゴシック" pitchFamily="49" charset="-128"/>
                <a:ea typeface="ＭＳ ゴシック" pitchFamily="49" charset="-128"/>
              </a:rPr>
              <a:t>年　「税別」表示から「総額表</a:t>
            </a:r>
            <a:endParaRPr lang="en-US" altLang="ja-JP"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　　　　示」義務付け</a:t>
            </a:r>
            <a:endParaRPr lang="en-US" altLang="ja-JP" sz="1000" dirty="0">
              <a:latin typeface="ＭＳ ゴシック" pitchFamily="49" charset="-128"/>
              <a:ea typeface="ＭＳ ゴシック" pitchFamily="49" charset="-128"/>
            </a:endParaRPr>
          </a:p>
          <a:p>
            <a:r>
              <a:rPr lang="en-US" altLang="ja-JP" sz="1000" dirty="0">
                <a:latin typeface="ＭＳ ゴシック" pitchFamily="49" charset="-128"/>
                <a:ea typeface="ＭＳ ゴシック" pitchFamily="49" charset="-128"/>
              </a:rPr>
              <a:t>2014</a:t>
            </a:r>
            <a:r>
              <a:rPr lang="ja-JP" altLang="en-US" sz="1000" dirty="0">
                <a:latin typeface="ＭＳ ゴシック" pitchFamily="49" charset="-128"/>
                <a:ea typeface="ＭＳ ゴシック" pitchFamily="49" charset="-128"/>
              </a:rPr>
              <a:t>年　税率</a:t>
            </a:r>
            <a:r>
              <a:rPr lang="en-US" altLang="ja-JP" sz="1000" dirty="0">
                <a:latin typeface="ＭＳ ゴシック" pitchFamily="49" charset="-128"/>
                <a:ea typeface="ＭＳ ゴシック" pitchFamily="49" charset="-128"/>
              </a:rPr>
              <a:t>8%</a:t>
            </a:r>
            <a:r>
              <a:rPr lang="ja-JP" altLang="en-US" sz="1000" dirty="0">
                <a:latin typeface="ＭＳ ゴシック" pitchFamily="49" charset="-128"/>
                <a:ea typeface="ＭＳ ゴシック" pitchFamily="49" charset="-128"/>
              </a:rPr>
              <a:t>に引き上げ</a:t>
            </a:r>
            <a:endParaRPr lang="en-US" altLang="ja-JP" sz="1000" dirty="0">
              <a:latin typeface="ＭＳ ゴシック" pitchFamily="49" charset="-128"/>
              <a:ea typeface="ＭＳ ゴシック" pitchFamily="49" charset="-128"/>
            </a:endParaRPr>
          </a:p>
          <a:p>
            <a:r>
              <a:rPr lang="en-US" altLang="ja-JP" sz="1000" dirty="0">
                <a:latin typeface="ＭＳ ゴシック" pitchFamily="49" charset="-128"/>
                <a:ea typeface="ＭＳ ゴシック" pitchFamily="49" charset="-128"/>
              </a:rPr>
              <a:t>2019</a:t>
            </a:r>
            <a:r>
              <a:rPr lang="ja-JP" altLang="en-US" sz="1000" dirty="0">
                <a:latin typeface="ＭＳ ゴシック" pitchFamily="49" charset="-128"/>
                <a:ea typeface="ＭＳ ゴシック" pitchFamily="49" charset="-128"/>
              </a:rPr>
              <a:t>年　税率</a:t>
            </a:r>
            <a:r>
              <a:rPr lang="en-US" altLang="ja-JP" sz="1000" dirty="0">
                <a:latin typeface="ＭＳ ゴシック" pitchFamily="49" charset="-128"/>
                <a:ea typeface="ＭＳ ゴシック" pitchFamily="49" charset="-128"/>
              </a:rPr>
              <a:t>10%</a:t>
            </a:r>
            <a:r>
              <a:rPr lang="ja-JP" altLang="en-US" sz="1000">
                <a:latin typeface="ＭＳ ゴシック" pitchFamily="49" charset="-128"/>
                <a:ea typeface="ＭＳ ゴシック" pitchFamily="49" charset="-128"/>
              </a:rPr>
              <a:t>に引き上げ</a:t>
            </a:r>
            <a:endParaRPr lang="en-US" altLang="ja-JP"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　　　　（軽減税率</a:t>
            </a:r>
            <a:r>
              <a:rPr lang="en-US" altLang="ja-JP" sz="1000" dirty="0">
                <a:latin typeface="ＭＳ ゴシック" pitchFamily="49" charset="-128"/>
                <a:ea typeface="ＭＳ ゴシック" pitchFamily="49" charset="-128"/>
              </a:rPr>
              <a:t>8%</a:t>
            </a:r>
            <a:r>
              <a:rPr lang="ja-JP" altLang="en-US" sz="1000" dirty="0">
                <a:latin typeface="ＭＳ ゴシック" pitchFamily="49" charset="-128"/>
                <a:ea typeface="ＭＳ ゴシック" pitchFamily="49" charset="-128"/>
              </a:rPr>
              <a:t>導入）</a:t>
            </a:r>
          </a:p>
        </p:txBody>
      </p:sp>
      <p:pic>
        <p:nvPicPr>
          <p:cNvPr id="5134" name="Picture 19"/>
          <p:cNvPicPr>
            <a:picLocks noChangeAspect="1" noChangeArrowheads="1"/>
          </p:cNvPicPr>
          <p:nvPr/>
        </p:nvPicPr>
        <p:blipFill>
          <a:blip r:embed="rId5" cstate="print"/>
          <a:srcRect/>
          <a:stretch>
            <a:fillRect/>
          </a:stretch>
        </p:blipFill>
        <p:spPr bwMode="auto">
          <a:xfrm>
            <a:off x="2771775" y="4749800"/>
            <a:ext cx="2757488" cy="263525"/>
          </a:xfrm>
          <a:prstGeom prst="rect">
            <a:avLst/>
          </a:prstGeom>
          <a:noFill/>
          <a:ln w="9525">
            <a:noFill/>
            <a:miter lim="800000"/>
            <a:headEnd/>
            <a:tailEnd/>
          </a:ln>
        </p:spPr>
      </p:pic>
      <p:sp>
        <p:nvSpPr>
          <p:cNvPr id="17" name="テキスト ボックス 16"/>
          <p:cNvSpPr txBox="1"/>
          <p:nvPr/>
        </p:nvSpPr>
        <p:spPr>
          <a:xfrm>
            <a:off x="2771775" y="4724400"/>
            <a:ext cx="2977097" cy="253916"/>
          </a:xfrm>
          <a:prstGeom prst="rect">
            <a:avLst/>
          </a:prstGeom>
          <a:solidFill>
            <a:schemeClr val="bg1"/>
          </a:solidFill>
        </p:spPr>
        <p:txBody>
          <a:bodyPr wrap="none">
            <a:spAutoFit/>
          </a:bodyPr>
          <a:lstStyle/>
          <a:p>
            <a:pPr>
              <a:defRPr/>
            </a:pPr>
            <a:r>
              <a:rPr lang="ja-JP" altLang="en-US" sz="1050" dirty="0">
                <a:latin typeface="HG丸ｺﾞｼｯｸM-PRO" pitchFamily="50" charset="-128"/>
                <a:ea typeface="HG丸ｺﾞｼｯｸM-PRO" pitchFamily="50" charset="-128"/>
              </a:rPr>
              <a:t>日本と外国の消費税率（２０２４年</a:t>
            </a:r>
            <a:r>
              <a:rPr lang="en-US" altLang="ja-JP" sz="1050" dirty="0">
                <a:latin typeface="HG丸ｺﾞｼｯｸM-PRO" pitchFamily="50" charset="-128"/>
                <a:ea typeface="HG丸ｺﾞｼｯｸM-PRO" pitchFamily="50" charset="-128"/>
              </a:rPr>
              <a:t>1</a:t>
            </a:r>
            <a:r>
              <a:rPr lang="ja-JP" altLang="en-US" sz="1050" dirty="0">
                <a:latin typeface="HG丸ｺﾞｼｯｸM-PRO" pitchFamily="50" charset="-128"/>
                <a:ea typeface="HG丸ｺﾞｼｯｸM-PRO" pitchFamily="50" charset="-128"/>
              </a:rPr>
              <a:t>月現在）</a:t>
            </a:r>
          </a:p>
        </p:txBody>
      </p:sp>
      <p:pic>
        <p:nvPicPr>
          <p:cNvPr id="27" name="図 26"/>
          <p:cNvPicPr/>
          <p:nvPr/>
        </p:nvPicPr>
        <p:blipFill rotWithShape="1">
          <a:blip r:embed="rId6"/>
          <a:srcRect l="26331" t="54777" r="49480" b="12605"/>
          <a:stretch/>
        </p:blipFill>
        <p:spPr bwMode="auto">
          <a:xfrm>
            <a:off x="3077051" y="5019883"/>
            <a:ext cx="2270760" cy="1721485"/>
          </a:xfrm>
          <a:prstGeom prst="rect">
            <a:avLst/>
          </a:prstGeom>
          <a:ln>
            <a:noFill/>
          </a:ln>
          <a:extLst>
            <a:ext uri="{53640926-AAD7-44D8-BBD7-CCE9431645EC}">
              <a14:shadowObscured xmlns:a14="http://schemas.microsoft.com/office/drawing/2010/main"/>
            </a:ext>
          </a:extLst>
        </p:spPr>
      </p:pic>
      <p:pic>
        <p:nvPicPr>
          <p:cNvPr id="3" name="図 2">
            <a:extLst>
              <a:ext uri="{FF2B5EF4-FFF2-40B4-BE49-F238E27FC236}">
                <a16:creationId xmlns:a16="http://schemas.microsoft.com/office/drawing/2014/main" id="{329F9947-C429-4A92-82A6-8D9431A5FC5B}"/>
              </a:ext>
            </a:extLst>
          </p:cNvPr>
          <p:cNvPicPr>
            <a:picLocks noChangeAspect="1"/>
          </p:cNvPicPr>
          <p:nvPr/>
        </p:nvPicPr>
        <p:blipFill>
          <a:blip r:embed="rId7"/>
          <a:stretch>
            <a:fillRect/>
          </a:stretch>
        </p:blipFill>
        <p:spPr>
          <a:xfrm>
            <a:off x="2571" y="-1766"/>
            <a:ext cx="9141429" cy="6922924"/>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6147"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１、調べてみよう！税のこと③</a:t>
            </a:r>
          </a:p>
        </p:txBody>
      </p:sp>
      <p:sp>
        <p:nvSpPr>
          <p:cNvPr id="6148" name="Rectangle 30"/>
          <p:cNvSpPr>
            <a:spLocks noChangeArrowheads="1"/>
          </p:cNvSpPr>
          <p:nvPr/>
        </p:nvSpPr>
        <p:spPr bwMode="auto">
          <a:xfrm>
            <a:off x="228600" y="1371600"/>
            <a:ext cx="1524000" cy="1384300"/>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ねらい</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「できれば払いたくないな」という意見から，税がなかったらどうなるかという次の議論へ導いていく。</a:t>
            </a:r>
          </a:p>
        </p:txBody>
      </p:sp>
      <p:sp>
        <p:nvSpPr>
          <p:cNvPr id="6149" name="AutoShape 31"/>
          <p:cNvSpPr>
            <a:spLocks noChangeArrowheads="1"/>
          </p:cNvSpPr>
          <p:nvPr/>
        </p:nvSpPr>
        <p:spPr bwMode="auto">
          <a:xfrm>
            <a:off x="152400" y="1295400"/>
            <a:ext cx="1524000" cy="15240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6150" name="Line 52">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6151" name="Line 53">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pic>
        <p:nvPicPr>
          <p:cNvPr id="6152" name="図 8"/>
          <p:cNvPicPr>
            <a:picLocks noChangeAspect="1" noChangeArrowheads="1"/>
          </p:cNvPicPr>
          <p:nvPr/>
        </p:nvPicPr>
        <p:blipFill>
          <a:blip r:embed="rId4" cstate="print"/>
          <a:srcRect/>
          <a:stretch>
            <a:fillRect/>
          </a:stretch>
        </p:blipFill>
        <p:spPr bwMode="auto">
          <a:xfrm>
            <a:off x="2124075" y="1628775"/>
            <a:ext cx="4751388" cy="3600450"/>
          </a:xfrm>
          <a:prstGeom prst="rect">
            <a:avLst/>
          </a:prstGeom>
          <a:noFill/>
          <a:ln w="9525">
            <a:solidFill>
              <a:schemeClr val="tx1"/>
            </a:solidFill>
            <a:miter lim="800000"/>
            <a:headEnd/>
            <a:tailEnd/>
          </a:ln>
        </p:spPr>
      </p:pic>
      <p:pic>
        <p:nvPicPr>
          <p:cNvPr id="3" name="図 2">
            <a:extLst>
              <a:ext uri="{FF2B5EF4-FFF2-40B4-BE49-F238E27FC236}">
                <a16:creationId xmlns:a16="http://schemas.microsoft.com/office/drawing/2014/main" id="{437BAF87-3359-4B1E-A9D2-4EF54257D856}"/>
              </a:ext>
            </a:extLst>
          </p:cNvPr>
          <p:cNvPicPr>
            <a:picLocks noChangeAspect="1"/>
          </p:cNvPicPr>
          <p:nvPr/>
        </p:nvPicPr>
        <p:blipFill>
          <a:blip r:embed="rId5"/>
          <a:stretch>
            <a:fillRect/>
          </a:stretch>
        </p:blipFill>
        <p:spPr>
          <a:xfrm>
            <a:off x="0" y="-99392"/>
            <a:ext cx="9144000" cy="6954174"/>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cstate="print"/>
          <a:srcRect/>
          <a:stretch>
            <a:fillRect/>
          </a:stretch>
        </p:blipFill>
        <p:spPr bwMode="auto">
          <a:xfrm>
            <a:off x="2268538" y="1700213"/>
            <a:ext cx="4535487" cy="3403600"/>
          </a:xfrm>
          <a:prstGeom prst="rect">
            <a:avLst/>
          </a:prstGeom>
          <a:noFill/>
          <a:ln w="9525">
            <a:solidFill>
              <a:schemeClr val="tx1"/>
            </a:solidFill>
            <a:miter lim="800000"/>
            <a:headEnd/>
            <a:tailEnd/>
          </a:ln>
        </p:spPr>
      </p:pic>
      <p:pic>
        <p:nvPicPr>
          <p:cNvPr id="7171"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7172"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１、調べてみよう！税のこと④</a:t>
            </a:r>
          </a:p>
        </p:txBody>
      </p:sp>
      <p:sp>
        <p:nvSpPr>
          <p:cNvPr id="7173" name="Rectangle 21"/>
          <p:cNvSpPr>
            <a:spLocks noChangeArrowheads="1"/>
          </p:cNvSpPr>
          <p:nvPr/>
        </p:nvSpPr>
        <p:spPr bwMode="auto">
          <a:xfrm>
            <a:off x="228600" y="1371600"/>
            <a:ext cx="1524000" cy="1384300"/>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普段あまり聞き慣れない税について興味をもってもらう。</a:t>
            </a:r>
          </a:p>
          <a:p>
            <a:endParaRPr lang="ja-JP" altLang="en-US" sz="1200">
              <a:latin typeface="ＭＳ ゴシック" pitchFamily="49" charset="-128"/>
              <a:ea typeface="ＭＳ ゴシック" pitchFamily="49" charset="-128"/>
            </a:endParaRPr>
          </a:p>
          <a:p>
            <a:endParaRPr lang="en-US" altLang="ja-JP" sz="1200">
              <a:latin typeface="ＭＳ ゴシック" pitchFamily="49" charset="-128"/>
              <a:ea typeface="ＭＳ ゴシック" pitchFamily="49" charset="-128"/>
            </a:endParaRPr>
          </a:p>
        </p:txBody>
      </p:sp>
      <p:sp>
        <p:nvSpPr>
          <p:cNvPr id="7174" name="AutoShape 22"/>
          <p:cNvSpPr>
            <a:spLocks noChangeArrowheads="1"/>
          </p:cNvSpPr>
          <p:nvPr/>
        </p:nvSpPr>
        <p:spPr bwMode="auto">
          <a:xfrm>
            <a:off x="152400" y="1295400"/>
            <a:ext cx="1524000" cy="1347788"/>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7175" name="Line 28">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7176" name="Line 29">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pic>
        <p:nvPicPr>
          <p:cNvPr id="3" name="図 2">
            <a:extLst>
              <a:ext uri="{FF2B5EF4-FFF2-40B4-BE49-F238E27FC236}">
                <a16:creationId xmlns:a16="http://schemas.microsoft.com/office/drawing/2014/main" id="{E33AD2F0-9CF1-467E-84F1-928B9B39164D}"/>
              </a:ext>
            </a:extLst>
          </p:cNvPr>
          <p:cNvPicPr>
            <a:picLocks noChangeAspect="1"/>
          </p:cNvPicPr>
          <p:nvPr/>
        </p:nvPicPr>
        <p:blipFill>
          <a:blip r:embed="rId5"/>
          <a:stretch>
            <a:fillRect/>
          </a:stretch>
        </p:blipFill>
        <p:spPr>
          <a:xfrm>
            <a:off x="-36511" y="-14466"/>
            <a:ext cx="9180512" cy="6927384"/>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8195"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２、税って何に使われているの</a:t>
            </a:r>
          </a:p>
        </p:txBody>
      </p:sp>
      <p:sp>
        <p:nvSpPr>
          <p:cNvPr id="8196" name="Rectangle 4"/>
          <p:cNvSpPr>
            <a:spLocks noChangeArrowheads="1"/>
          </p:cNvSpPr>
          <p:nvPr/>
        </p:nvSpPr>
        <p:spPr bwMode="auto">
          <a:xfrm>
            <a:off x="228600" y="1371600"/>
            <a:ext cx="1447800" cy="4708525"/>
          </a:xfrm>
          <a:prstGeom prst="rect">
            <a:avLst/>
          </a:prstGeom>
          <a:noFill/>
          <a:ln w="9525">
            <a:noFill/>
            <a:miter lim="800000"/>
            <a:headEnd/>
            <a:tailEnd/>
          </a:ln>
        </p:spPr>
        <p:txBody>
          <a:bodyPr>
            <a:spAutoFit/>
          </a:bodyPr>
          <a:lstStyle/>
          <a:p>
            <a:r>
              <a:rPr lang="en-US" altLang="ja-JP" sz="1200" b="1" dirty="0">
                <a:solidFill>
                  <a:srgbClr val="3D7DE3"/>
                </a:solidFill>
                <a:latin typeface="ＭＳ ゴシック" pitchFamily="49" charset="-128"/>
                <a:ea typeface="ＭＳ ゴシック" pitchFamily="49" charset="-128"/>
              </a:rPr>
              <a:t>【</a:t>
            </a:r>
            <a:r>
              <a:rPr lang="ja-JP" altLang="en-US" sz="1200" b="1" dirty="0">
                <a:solidFill>
                  <a:srgbClr val="3D7DE3"/>
                </a:solidFill>
                <a:latin typeface="ＭＳ ゴシック" pitchFamily="49" charset="-128"/>
                <a:ea typeface="ＭＳ ゴシック" pitchFamily="49" charset="-128"/>
              </a:rPr>
              <a:t>ねらい</a:t>
            </a:r>
            <a:r>
              <a:rPr lang="en-US" altLang="ja-JP" sz="1200" b="1" dirty="0">
                <a:solidFill>
                  <a:srgbClr val="3D7DE3"/>
                </a:solidFill>
                <a:latin typeface="ＭＳ ゴシック" pitchFamily="49" charset="-128"/>
                <a:ea typeface="ＭＳ ゴシック" pitchFamily="49" charset="-128"/>
              </a:rPr>
              <a:t>】</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私たちの暮らしを豊かで安全，便利なものにしている公共施設には，どのようなものがあるのかを気付かせる。私たちのために働いている人たちの賃金，公共施設にかかる建設費，維持費などは国や地方に納められた税から支払われていることを学ばせる。</a:t>
            </a:r>
          </a:p>
          <a:p>
            <a:endParaRPr lang="ja-JP" altLang="en-US" sz="1200" dirty="0">
              <a:latin typeface="ＭＳ ゴシック" pitchFamily="49" charset="-128"/>
              <a:ea typeface="ＭＳ ゴシック" pitchFamily="49" charset="-128"/>
            </a:endParaRPr>
          </a:p>
          <a:p>
            <a:r>
              <a:rPr lang="en-US" altLang="ja-JP" sz="1200" b="1" dirty="0">
                <a:solidFill>
                  <a:srgbClr val="3D7DE3"/>
                </a:solidFill>
                <a:latin typeface="ＭＳ ゴシック" pitchFamily="49" charset="-128"/>
                <a:ea typeface="ＭＳ ゴシック" pitchFamily="49" charset="-128"/>
              </a:rPr>
              <a:t>【</a:t>
            </a:r>
            <a:r>
              <a:rPr lang="ja-JP" altLang="en-US" sz="1200" b="1" dirty="0">
                <a:solidFill>
                  <a:srgbClr val="3D7DE3"/>
                </a:solidFill>
                <a:latin typeface="ＭＳ ゴシック" pitchFamily="49" charset="-128"/>
                <a:ea typeface="ＭＳ ゴシック" pitchFamily="49" charset="-128"/>
              </a:rPr>
              <a:t>学習活動</a:t>
            </a:r>
            <a:r>
              <a:rPr lang="en-US" altLang="ja-JP" sz="1200" b="1" dirty="0">
                <a:solidFill>
                  <a:srgbClr val="3D7DE3"/>
                </a:solidFill>
                <a:latin typeface="ＭＳ ゴシック" pitchFamily="49" charset="-128"/>
                <a:ea typeface="ＭＳ ゴシック" pitchFamily="49" charset="-128"/>
              </a:rPr>
              <a:t>】</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公共施設の事例を見ながら，自分のまわりにある主な公共施設などの場所と働きを調べ，税との関わりを考えるようにする。</a:t>
            </a:r>
          </a:p>
        </p:txBody>
      </p:sp>
      <p:sp>
        <p:nvSpPr>
          <p:cNvPr id="8197" name="AutoShape 5"/>
          <p:cNvSpPr>
            <a:spLocks noChangeArrowheads="1"/>
          </p:cNvSpPr>
          <p:nvPr/>
        </p:nvSpPr>
        <p:spPr bwMode="auto">
          <a:xfrm>
            <a:off x="152400" y="1295400"/>
            <a:ext cx="1524000" cy="48006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8198" name="AutoShape 8"/>
          <p:cNvSpPr>
            <a:spLocks noChangeArrowheads="1"/>
          </p:cNvSpPr>
          <p:nvPr/>
        </p:nvSpPr>
        <p:spPr bwMode="auto">
          <a:xfrm>
            <a:off x="2124075" y="5257800"/>
            <a:ext cx="4572000" cy="1243013"/>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8199" name="Rectangle 9"/>
          <p:cNvSpPr>
            <a:spLocks noChangeArrowheads="1"/>
          </p:cNvSpPr>
          <p:nvPr/>
        </p:nvSpPr>
        <p:spPr bwMode="auto">
          <a:xfrm>
            <a:off x="2266950" y="5278438"/>
            <a:ext cx="2743200" cy="1138773"/>
          </a:xfrm>
          <a:prstGeom prst="rect">
            <a:avLst/>
          </a:prstGeom>
          <a:noFill/>
          <a:ln w="9525">
            <a:noFill/>
            <a:miter lim="800000"/>
            <a:headEnd/>
            <a:tailEnd/>
          </a:ln>
        </p:spPr>
        <p:txBody>
          <a:bodyPr>
            <a:spAutoFit/>
          </a:bodyPr>
          <a:lstStyle/>
          <a:p>
            <a:r>
              <a:rPr lang="ja-JP" altLang="en-US" sz="800" b="1" dirty="0">
                <a:solidFill>
                  <a:srgbClr val="C00000"/>
                </a:solidFill>
                <a:latin typeface="ＭＳ ゴシック" pitchFamily="49" charset="-128"/>
                <a:ea typeface="ＭＳ ゴシック" pitchFamily="49" charset="-128"/>
              </a:rPr>
              <a:t>全国の社会教育施設の数（令和３年度）</a:t>
            </a:r>
            <a:endParaRPr lang="ja-JP" altLang="en-US"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●公民館</a:t>
            </a:r>
          </a:p>
          <a:p>
            <a:r>
              <a:rPr lang="ja-JP" altLang="en-US" sz="1000" dirty="0">
                <a:latin typeface="ＭＳ ゴシック" pitchFamily="49" charset="-128"/>
                <a:ea typeface="ＭＳ ゴシック" pitchFamily="49" charset="-128"/>
              </a:rPr>
              <a:t>●博物館</a:t>
            </a:r>
          </a:p>
          <a:p>
            <a:r>
              <a:rPr lang="ja-JP" altLang="en-US" sz="1000" dirty="0">
                <a:latin typeface="ＭＳ ゴシック" pitchFamily="49" charset="-128"/>
                <a:ea typeface="ＭＳ ゴシック" pitchFamily="49" charset="-128"/>
              </a:rPr>
              <a:t>●図書館</a:t>
            </a:r>
          </a:p>
          <a:p>
            <a:r>
              <a:rPr lang="ja-JP" altLang="en-US" sz="1000" dirty="0">
                <a:latin typeface="ＭＳ ゴシック" pitchFamily="49" charset="-128"/>
                <a:ea typeface="ＭＳ ゴシック" pitchFamily="49" charset="-128"/>
              </a:rPr>
              <a:t>●青少年教育施設</a:t>
            </a:r>
          </a:p>
          <a:p>
            <a:r>
              <a:rPr lang="ja-JP" altLang="en-US" sz="1000" dirty="0">
                <a:latin typeface="ＭＳ ゴシック" pitchFamily="49" charset="-128"/>
                <a:ea typeface="ＭＳ ゴシック" pitchFamily="49" charset="-128"/>
              </a:rPr>
              <a:t>●女性教育施設</a:t>
            </a:r>
            <a:endParaRPr lang="en-US" altLang="ja-JP"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●劇場、音楽堂等　　　 </a:t>
            </a:r>
          </a:p>
        </p:txBody>
      </p:sp>
      <p:sp>
        <p:nvSpPr>
          <p:cNvPr id="8200" name="Line 11">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8201" name="Line 12">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8202" name="Rectangle 13"/>
          <p:cNvSpPr>
            <a:spLocks noChangeArrowheads="1"/>
          </p:cNvSpPr>
          <p:nvPr/>
        </p:nvSpPr>
        <p:spPr bwMode="auto">
          <a:xfrm>
            <a:off x="6875463" y="1484313"/>
            <a:ext cx="1143000" cy="1169987"/>
          </a:xfrm>
          <a:prstGeom prst="rect">
            <a:avLst/>
          </a:prstGeom>
          <a:noFill/>
          <a:ln w="9525">
            <a:noFill/>
            <a:miter lim="800000"/>
            <a:headEnd/>
            <a:tailEnd/>
          </a:ln>
        </p:spPr>
        <p:txBody>
          <a:bodyPr>
            <a:spAutoFit/>
          </a:bodyPr>
          <a:lstStyle/>
          <a:p>
            <a:r>
              <a:rPr lang="ja-JP" altLang="en-US" sz="1000" b="1">
                <a:solidFill>
                  <a:srgbClr val="C00000"/>
                </a:solidFill>
                <a:latin typeface="ＭＳ ゴシック" pitchFamily="49" charset="-128"/>
                <a:ea typeface="ＭＳ ゴシック" pitchFamily="49" charset="-128"/>
              </a:rPr>
              <a:t>公共施設</a:t>
            </a:r>
          </a:p>
          <a:p>
            <a:r>
              <a:rPr lang="ja-JP" altLang="en-US" sz="1000">
                <a:latin typeface="ＭＳ ゴシック" pitchFamily="49" charset="-128"/>
                <a:ea typeface="ＭＳ ゴシック" pitchFamily="49" charset="-128"/>
              </a:rPr>
              <a:t>公立学校や公園，道路など，誰もが利用することのできる施設です。</a:t>
            </a:r>
          </a:p>
          <a:p>
            <a:endParaRPr lang="ja-JP" altLang="en-US" sz="1000" b="1">
              <a:solidFill>
                <a:srgbClr val="C00000"/>
              </a:solidFill>
              <a:latin typeface="ＭＳ ゴシック" pitchFamily="49" charset="-128"/>
              <a:ea typeface="ＭＳ ゴシック" pitchFamily="49" charset="-128"/>
            </a:endParaRPr>
          </a:p>
        </p:txBody>
      </p:sp>
      <p:sp>
        <p:nvSpPr>
          <p:cNvPr id="8203" name="AutoShape 14"/>
          <p:cNvSpPr>
            <a:spLocks noChangeArrowheads="1"/>
          </p:cNvSpPr>
          <p:nvPr/>
        </p:nvSpPr>
        <p:spPr bwMode="auto">
          <a:xfrm>
            <a:off x="6875463" y="1341438"/>
            <a:ext cx="1143000" cy="1276350"/>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8204" name="Rectangle 15"/>
          <p:cNvSpPr>
            <a:spLocks noChangeArrowheads="1"/>
          </p:cNvSpPr>
          <p:nvPr/>
        </p:nvSpPr>
        <p:spPr bwMode="auto">
          <a:xfrm>
            <a:off x="3355975" y="5410200"/>
            <a:ext cx="1143000" cy="1006475"/>
          </a:xfrm>
          <a:prstGeom prst="rect">
            <a:avLst/>
          </a:prstGeom>
          <a:noFill/>
          <a:ln w="9525">
            <a:noFill/>
            <a:miter lim="800000"/>
            <a:headEnd/>
            <a:tailEnd/>
          </a:ln>
        </p:spPr>
        <p:txBody>
          <a:bodyPr>
            <a:spAutoFit/>
          </a:bodyPr>
          <a:lstStyle/>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13,798</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1,305</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3,394</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840 </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358</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1,832</a:t>
            </a:r>
          </a:p>
        </p:txBody>
      </p:sp>
      <p:sp>
        <p:nvSpPr>
          <p:cNvPr id="8205" name="Rectangle 10"/>
          <p:cNvSpPr>
            <a:spLocks noChangeArrowheads="1"/>
          </p:cNvSpPr>
          <p:nvPr/>
        </p:nvSpPr>
        <p:spPr bwMode="auto">
          <a:xfrm>
            <a:off x="4276725" y="5273675"/>
            <a:ext cx="2790825" cy="1158875"/>
          </a:xfrm>
          <a:prstGeom prst="rect">
            <a:avLst/>
          </a:prstGeom>
          <a:noFill/>
          <a:ln w="9525">
            <a:noFill/>
            <a:miter lim="800000"/>
            <a:headEnd/>
            <a:tailEnd/>
          </a:ln>
        </p:spPr>
        <p:txBody>
          <a:bodyPr>
            <a:spAutoFit/>
          </a:bodyPr>
          <a:lstStyle/>
          <a:p>
            <a:r>
              <a:rPr lang="ja-JP" altLang="en-US" sz="1000" b="1" dirty="0">
                <a:solidFill>
                  <a:srgbClr val="C00000"/>
                </a:solidFill>
                <a:latin typeface="ＭＳ ゴシック" pitchFamily="49" charset="-128"/>
                <a:ea typeface="ＭＳ ゴシック" pitchFamily="49" charset="-128"/>
              </a:rPr>
              <a:t>警察・消防署の数</a:t>
            </a:r>
            <a:r>
              <a:rPr lang="ja-JP" altLang="en-US" sz="800" b="1" dirty="0">
                <a:solidFill>
                  <a:srgbClr val="C00000"/>
                </a:solidFill>
                <a:latin typeface="ＭＳ ゴシック" pitchFamily="49" charset="-128"/>
                <a:ea typeface="ＭＳ ゴシック" pitchFamily="49" charset="-128"/>
              </a:rPr>
              <a:t>（令和６年４月現在）</a:t>
            </a:r>
            <a:endParaRPr lang="ja-JP" altLang="en-US"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●警察署</a:t>
            </a:r>
          </a:p>
          <a:p>
            <a:r>
              <a:rPr lang="ja-JP" altLang="en-US" sz="1000" dirty="0">
                <a:latin typeface="ＭＳ ゴシック" pitchFamily="49" charset="-128"/>
                <a:ea typeface="ＭＳ ゴシック" pitchFamily="49" charset="-128"/>
              </a:rPr>
              <a:t>●交番</a:t>
            </a:r>
          </a:p>
          <a:p>
            <a:r>
              <a:rPr lang="ja-JP" altLang="en-US" sz="1000" dirty="0">
                <a:latin typeface="ＭＳ ゴシック" pitchFamily="49" charset="-128"/>
                <a:ea typeface="ＭＳ ゴシック" pitchFamily="49" charset="-128"/>
              </a:rPr>
              <a:t>●駐在所</a:t>
            </a:r>
          </a:p>
          <a:p>
            <a:r>
              <a:rPr lang="ja-JP" altLang="en-US" sz="1000" dirty="0">
                <a:latin typeface="ＭＳ ゴシック" pitchFamily="49" charset="-128"/>
                <a:ea typeface="ＭＳ ゴシック" pitchFamily="49" charset="-128"/>
              </a:rPr>
              <a:t>●消防本部</a:t>
            </a:r>
          </a:p>
          <a:p>
            <a:r>
              <a:rPr lang="ja-JP" altLang="en-US" sz="1000" dirty="0">
                <a:latin typeface="ＭＳ ゴシック" pitchFamily="49" charset="-128"/>
                <a:ea typeface="ＭＳ ゴシック" pitchFamily="49" charset="-128"/>
              </a:rPr>
              <a:t>●消防署</a:t>
            </a:r>
            <a:endParaRPr lang="en-US" altLang="ja-JP"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●消防出張所</a:t>
            </a:r>
          </a:p>
        </p:txBody>
      </p:sp>
      <p:sp>
        <p:nvSpPr>
          <p:cNvPr id="8206" name="Rectangle 16"/>
          <p:cNvSpPr>
            <a:spLocks noChangeArrowheads="1"/>
          </p:cNvSpPr>
          <p:nvPr/>
        </p:nvSpPr>
        <p:spPr bwMode="auto">
          <a:xfrm>
            <a:off x="5267325" y="5432425"/>
            <a:ext cx="990600" cy="1169551"/>
          </a:xfrm>
          <a:prstGeom prst="rect">
            <a:avLst/>
          </a:prstGeom>
          <a:noFill/>
          <a:ln w="9525">
            <a:noFill/>
            <a:miter lim="800000"/>
            <a:headEnd/>
            <a:tailEnd/>
          </a:ln>
        </p:spPr>
        <p:txBody>
          <a:bodyPr>
            <a:spAutoFit/>
          </a:bodyPr>
          <a:lstStyle/>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1,149</a:t>
            </a:r>
          </a:p>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6,215</a:t>
            </a:r>
          </a:p>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5,923</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720</a:t>
            </a:r>
          </a:p>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1,716</a:t>
            </a:r>
          </a:p>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3,088</a:t>
            </a:r>
          </a:p>
          <a:p>
            <a:endParaRPr lang="en-US" altLang="ja-JP" sz="1000" dirty="0">
              <a:latin typeface="ＭＳ ゴシック" pitchFamily="49" charset="-128"/>
              <a:ea typeface="ＭＳ ゴシック" pitchFamily="49" charset="-128"/>
            </a:endParaRPr>
          </a:p>
        </p:txBody>
      </p:sp>
      <p:sp>
        <p:nvSpPr>
          <p:cNvPr id="8207" name="AutoShape 8"/>
          <p:cNvSpPr>
            <a:spLocks noChangeArrowheads="1"/>
          </p:cNvSpPr>
          <p:nvPr/>
        </p:nvSpPr>
        <p:spPr bwMode="auto">
          <a:xfrm>
            <a:off x="6858000" y="3932238"/>
            <a:ext cx="2106613" cy="1728787"/>
          </a:xfrm>
          <a:prstGeom prst="roundRect">
            <a:avLst>
              <a:gd name="adj" fmla="val 16667"/>
            </a:avLst>
          </a:prstGeom>
          <a:noFill/>
          <a:ln w="25400">
            <a:solidFill>
              <a:schemeClr val="tx1"/>
            </a:solidFill>
            <a:prstDash val="sysDot"/>
            <a:round/>
            <a:headEnd/>
            <a:tailEnd/>
          </a:ln>
        </p:spPr>
        <p:txBody>
          <a:bodyPr wrap="none" anchor="ctr"/>
          <a:lstStyle/>
          <a:p>
            <a:endParaRPr lang="ja-JP" altLang="en-US">
              <a:latin typeface="ＭＳ ゴシック" pitchFamily="49" charset="-128"/>
              <a:ea typeface="ＭＳ ゴシック" pitchFamily="49" charset="-128"/>
            </a:endParaRPr>
          </a:p>
        </p:txBody>
      </p:sp>
      <p:grpSp>
        <p:nvGrpSpPr>
          <p:cNvPr id="8208" name="グループ化 19"/>
          <p:cNvGrpSpPr>
            <a:grpSpLocks/>
          </p:cNvGrpSpPr>
          <p:nvPr/>
        </p:nvGrpSpPr>
        <p:grpSpPr bwMode="auto">
          <a:xfrm>
            <a:off x="7092950" y="4148138"/>
            <a:ext cx="1800493" cy="1354217"/>
            <a:chOff x="7092950" y="4148138"/>
            <a:chExt cx="1800761" cy="1354297"/>
          </a:xfrm>
        </p:grpSpPr>
        <p:sp>
          <p:nvSpPr>
            <p:cNvPr id="8210" name="Rectangle 25"/>
            <p:cNvSpPr>
              <a:spLocks noChangeArrowheads="1"/>
            </p:cNvSpPr>
            <p:nvPr/>
          </p:nvSpPr>
          <p:spPr bwMode="auto">
            <a:xfrm>
              <a:off x="7092950" y="4148138"/>
              <a:ext cx="1800761" cy="1354297"/>
            </a:xfrm>
            <a:prstGeom prst="rect">
              <a:avLst/>
            </a:prstGeom>
            <a:noFill/>
            <a:ln w="9525">
              <a:noFill/>
              <a:miter lim="800000"/>
              <a:headEnd/>
              <a:tailEnd/>
            </a:ln>
          </p:spPr>
          <p:txBody>
            <a:bodyPr wrap="none">
              <a:spAutoFit/>
            </a:bodyPr>
            <a:lstStyle/>
            <a:p>
              <a:r>
                <a:rPr lang="ja-JP" altLang="en-US" sz="1200" dirty="0">
                  <a:latin typeface="ＭＳ ゴシック" pitchFamily="49" charset="-128"/>
                  <a:ea typeface="ＭＳ ゴシック" pitchFamily="49" charset="-128"/>
                </a:rPr>
                <a:t>全国の小学校の数</a:t>
              </a:r>
            </a:p>
            <a:p>
              <a:endParaRPr lang="ja-JP" altLang="en-US" sz="5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a:t>
              </a:r>
              <a:r>
                <a:rPr lang="zh-TW" altLang="en-US"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令和６</a:t>
              </a:r>
              <a:r>
                <a:rPr lang="zh-TW" altLang="en-US" sz="1200" dirty="0">
                  <a:latin typeface="ＭＳ ゴシック" pitchFamily="49" charset="-128"/>
                  <a:ea typeface="ＭＳ ゴシック" pitchFamily="49" charset="-128"/>
                </a:rPr>
                <a:t>年</a:t>
              </a:r>
              <a:r>
                <a:rPr lang="ja-JP" altLang="en-US" sz="1200" dirty="0">
                  <a:latin typeface="ＭＳ ゴシック" pitchFamily="49" charset="-128"/>
                  <a:ea typeface="ＭＳ ゴシック" pitchFamily="49" charset="-128"/>
                </a:rPr>
                <a:t>５</a:t>
              </a:r>
              <a:r>
                <a:rPr lang="zh-TW" altLang="en-US" sz="1200" dirty="0">
                  <a:latin typeface="ＭＳ ゴシック" pitchFamily="49" charset="-128"/>
                  <a:ea typeface="ＭＳ ゴシック" pitchFamily="49" charset="-128"/>
                </a:rPr>
                <a:t>月現在）</a:t>
              </a:r>
              <a:endParaRPr lang="zh-TW" altLang="ja-JP" sz="1200" dirty="0">
                <a:latin typeface="ＭＳ ゴシック" pitchFamily="49" charset="-128"/>
                <a:ea typeface="ＭＳ ゴシック" pitchFamily="49" charset="-128"/>
              </a:endParaRPr>
            </a:p>
            <a:p>
              <a:endParaRPr lang="zh-TW" altLang="ja-JP" sz="5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a:t>
              </a:r>
              <a:r>
                <a:rPr lang="en-US" altLang="ja-JP" sz="1200" dirty="0">
                  <a:latin typeface="ＭＳ ゴシック" pitchFamily="49" charset="-128"/>
                  <a:ea typeface="ＭＳ ゴシック" pitchFamily="49" charset="-128"/>
                </a:rPr>
                <a:t>18,822</a:t>
              </a:r>
              <a:r>
                <a:rPr lang="ja-JP" altLang="en-US" sz="1200" dirty="0">
                  <a:latin typeface="ＭＳ ゴシック" pitchFamily="49" charset="-128"/>
                  <a:ea typeface="ＭＳ ゴシック" pitchFamily="49" charset="-128"/>
                </a:rPr>
                <a:t>校</a:t>
              </a:r>
            </a:p>
            <a:p>
              <a:r>
                <a:rPr lang="ja-JP" altLang="en-US" sz="1200" dirty="0">
                  <a:latin typeface="ＭＳ ゴシック" pitchFamily="49" charset="-128"/>
                  <a:ea typeface="ＭＳ ゴシック" pitchFamily="49" charset="-128"/>
                </a:rPr>
                <a:t>・ 国　立　･･･</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公　立　･･･</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私　立　･･･　　</a:t>
              </a:r>
              <a:r>
                <a:rPr lang="en-US" altLang="ja-JP" sz="1200" dirty="0">
                  <a:latin typeface="ＭＳ ゴシック" pitchFamily="49" charset="-128"/>
                  <a:ea typeface="ＭＳ ゴシック" pitchFamily="49" charset="-128"/>
                </a:rPr>
                <a:t>249</a:t>
              </a:r>
              <a:endParaRPr lang="ja-JP" altLang="en-US" sz="1200" dirty="0">
                <a:latin typeface="ＭＳ ゴシック" pitchFamily="49" charset="-128"/>
                <a:ea typeface="ＭＳ ゴシック" pitchFamily="49" charset="-128"/>
              </a:endParaRPr>
            </a:p>
          </p:txBody>
        </p:sp>
        <p:sp>
          <p:nvSpPr>
            <p:cNvPr id="8211" name="Rectangle 26"/>
            <p:cNvSpPr>
              <a:spLocks noChangeArrowheads="1"/>
            </p:cNvSpPr>
            <p:nvPr/>
          </p:nvSpPr>
          <p:spPr bwMode="auto">
            <a:xfrm>
              <a:off x="7289800" y="4876800"/>
              <a:ext cx="1584325" cy="461962"/>
            </a:xfrm>
            <a:prstGeom prst="rect">
              <a:avLst/>
            </a:prstGeom>
            <a:noFill/>
            <a:ln w="9525">
              <a:noFill/>
              <a:miter lim="800000"/>
              <a:headEnd/>
              <a:tailEnd/>
            </a:ln>
          </p:spPr>
          <p:txBody>
            <a:bodyPr>
              <a:spAutoFit/>
            </a:bodyPr>
            <a:lstStyle/>
            <a:p>
              <a:pPr algn="r"/>
              <a:r>
                <a:rPr lang="en-US" altLang="ja-JP" sz="1200" dirty="0">
                  <a:latin typeface="ＭＳ ゴシック" pitchFamily="49" charset="-128"/>
                  <a:ea typeface="ＭＳ ゴシック" pitchFamily="49" charset="-128"/>
                </a:rPr>
                <a:t>67</a:t>
              </a:r>
            </a:p>
            <a:p>
              <a:pPr algn="r"/>
              <a:r>
                <a:rPr lang="en-US" altLang="ja-JP" sz="1200" dirty="0">
                  <a:latin typeface="ＭＳ ゴシック" pitchFamily="49" charset="-128"/>
                  <a:ea typeface="ＭＳ ゴシック" pitchFamily="49" charset="-128"/>
                </a:rPr>
                <a:t>18,506</a:t>
              </a:r>
              <a:endParaRPr lang="ja-JP" altLang="en-US" sz="1200" dirty="0">
                <a:latin typeface="ＭＳ ゴシック" pitchFamily="49" charset="-128"/>
                <a:ea typeface="ＭＳ ゴシック" pitchFamily="49" charset="-128"/>
              </a:endParaRPr>
            </a:p>
          </p:txBody>
        </p:sp>
      </p:grpSp>
      <p:pic>
        <p:nvPicPr>
          <p:cNvPr id="8209" name="図 19"/>
          <p:cNvPicPr>
            <a:picLocks noChangeAspect="1" noChangeArrowheads="1"/>
          </p:cNvPicPr>
          <p:nvPr/>
        </p:nvPicPr>
        <p:blipFill>
          <a:blip r:embed="rId4" cstate="print"/>
          <a:srcRect/>
          <a:stretch>
            <a:fillRect/>
          </a:stretch>
        </p:blipFill>
        <p:spPr bwMode="auto">
          <a:xfrm>
            <a:off x="2124075" y="1412875"/>
            <a:ext cx="4572000" cy="3429000"/>
          </a:xfrm>
          <a:prstGeom prst="rect">
            <a:avLst/>
          </a:prstGeom>
          <a:noFill/>
          <a:ln w="9525">
            <a:solidFill>
              <a:schemeClr val="tx1"/>
            </a:solidFill>
            <a:miter lim="800000"/>
            <a:headEnd/>
            <a:tailEnd/>
          </a:ln>
        </p:spPr>
      </p:pic>
      <p:pic>
        <p:nvPicPr>
          <p:cNvPr id="3" name="図 2">
            <a:extLst>
              <a:ext uri="{FF2B5EF4-FFF2-40B4-BE49-F238E27FC236}">
                <a16:creationId xmlns:a16="http://schemas.microsoft.com/office/drawing/2014/main" id="{C355679E-D6F0-4966-9740-56E7D7B07099}"/>
              </a:ext>
            </a:extLst>
          </p:cNvPr>
          <p:cNvPicPr>
            <a:picLocks noChangeAspect="1"/>
          </p:cNvPicPr>
          <p:nvPr/>
        </p:nvPicPr>
        <p:blipFill>
          <a:blip r:embed="rId5"/>
          <a:stretch>
            <a:fillRect/>
          </a:stretch>
        </p:blipFill>
        <p:spPr>
          <a:xfrm>
            <a:off x="0" y="-27384"/>
            <a:ext cx="9144000" cy="6892562"/>
          </a:xfrm>
          <a:prstGeom prst="rect">
            <a:avLst/>
          </a:prstGeom>
        </p:spPr>
      </p:pic>
    </p:spTree>
    <p:extLst>
      <p:ext uri="{BB962C8B-B14F-4D97-AF65-F5344CB8AC3E}">
        <p14:creationId xmlns:p14="http://schemas.microsoft.com/office/powerpoint/2010/main" val="3747997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5" descr="C:\Users\kisimoto\Desktop\名称未設定-1.jpg"/>
          <p:cNvPicPr>
            <a:picLocks noChangeAspect="1" noChangeArrowheads="1"/>
          </p:cNvPicPr>
          <p:nvPr/>
        </p:nvPicPr>
        <p:blipFill>
          <a:blip r:embed="rId3" cstate="print"/>
          <a:srcRect/>
          <a:stretch>
            <a:fillRect/>
          </a:stretch>
        </p:blipFill>
        <p:spPr bwMode="auto">
          <a:xfrm>
            <a:off x="2149475" y="969963"/>
            <a:ext cx="4629150" cy="3476625"/>
          </a:xfrm>
          <a:prstGeom prst="rect">
            <a:avLst/>
          </a:prstGeom>
          <a:noFill/>
          <a:ln w="9525">
            <a:noFill/>
            <a:miter lim="800000"/>
            <a:headEnd/>
            <a:tailEnd/>
          </a:ln>
        </p:spPr>
      </p:pic>
      <p:sp>
        <p:nvSpPr>
          <p:cNvPr id="9219" name="AutoShape 5"/>
          <p:cNvSpPr>
            <a:spLocks noChangeArrowheads="1"/>
          </p:cNvSpPr>
          <p:nvPr/>
        </p:nvSpPr>
        <p:spPr bwMode="auto">
          <a:xfrm>
            <a:off x="214313" y="928688"/>
            <a:ext cx="1524000" cy="371475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9220" name="Rectangle 4"/>
          <p:cNvSpPr>
            <a:spLocks noChangeArrowheads="1"/>
          </p:cNvSpPr>
          <p:nvPr/>
        </p:nvSpPr>
        <p:spPr bwMode="auto">
          <a:xfrm>
            <a:off x="214313" y="1071563"/>
            <a:ext cx="1447800" cy="3416300"/>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税は，公共施設の維持・建設費以外にも様々な形で使われており，児童に身近な公共サービスなども税で賄われていることを理解させる。</a:t>
            </a:r>
            <a:endParaRPr lang="en-US" altLang="ja-JP" sz="1200">
              <a:latin typeface="ＭＳ ゴシック" pitchFamily="49" charset="-128"/>
              <a:ea typeface="ＭＳ ゴシック" pitchFamily="49" charset="-128"/>
            </a:endParaRP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身近な事例を見ながら，税が私たちの暮らしに役立っていること，税がなければどうなるのかを考えるようにする。</a:t>
            </a:r>
          </a:p>
        </p:txBody>
      </p:sp>
      <p:pic>
        <p:nvPicPr>
          <p:cNvPr id="9221"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10"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３、税ってどう役立っているの？①</a:t>
            </a:r>
          </a:p>
        </p:txBody>
      </p:sp>
      <p:sp>
        <p:nvSpPr>
          <p:cNvPr id="9223" name="AutoShape 14"/>
          <p:cNvSpPr>
            <a:spLocks noChangeArrowheads="1"/>
          </p:cNvSpPr>
          <p:nvPr/>
        </p:nvSpPr>
        <p:spPr bwMode="auto">
          <a:xfrm>
            <a:off x="7143750" y="1500188"/>
            <a:ext cx="1338263" cy="1857375"/>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12" name="正方形/長方形 11"/>
          <p:cNvSpPr/>
          <p:nvPr/>
        </p:nvSpPr>
        <p:spPr>
          <a:xfrm>
            <a:off x="7286625" y="1571625"/>
            <a:ext cx="1071563" cy="1708150"/>
          </a:xfrm>
          <a:prstGeom prst="rect">
            <a:avLst/>
          </a:prstGeom>
        </p:spPr>
        <p:txBody>
          <a:bodyPr>
            <a:spAutoFit/>
          </a:bodyPr>
          <a:lstStyle/>
          <a:p>
            <a:pPr>
              <a:defRPr/>
            </a:pPr>
            <a:r>
              <a:rPr lang="ja-JP" altLang="en-US" sz="1050" b="1" dirty="0">
                <a:solidFill>
                  <a:srgbClr val="C00000"/>
                </a:solidFill>
                <a:latin typeface="ＭＳ ゴシック" pitchFamily="49" charset="-128"/>
                <a:ea typeface="ＭＳ ゴシック" pitchFamily="49" charset="-128"/>
              </a:rPr>
              <a:t>公共サービス</a:t>
            </a:r>
          </a:p>
          <a:p>
            <a:pPr>
              <a:defRPr/>
            </a:pPr>
            <a:r>
              <a:rPr kumimoji="0" lang="ja-JP" altLang="en-US" sz="1050" dirty="0">
                <a:latin typeface="ＭＳ ゴシック" pitchFamily="49" charset="-128"/>
                <a:ea typeface="ＭＳ ゴシック" pitchFamily="49" charset="-128"/>
              </a:rPr>
              <a:t>ゴミの収集や処理，警察や消防など，生活に欠くことのできないもので，民間の経済活動では生み出せないサービスです。</a:t>
            </a:r>
            <a:endParaRPr kumimoji="0" lang="ja-JP" altLang="en-US" sz="1050" dirty="0">
              <a:solidFill>
                <a:srgbClr val="333333"/>
              </a:solidFill>
              <a:latin typeface="ＭＳ ゴシック" pitchFamily="49" charset="-128"/>
              <a:ea typeface="ＭＳ ゴシック" pitchFamily="49" charset="-128"/>
            </a:endParaRPr>
          </a:p>
        </p:txBody>
      </p:sp>
      <p:pic>
        <p:nvPicPr>
          <p:cNvPr id="9225" name="Picture 10"/>
          <p:cNvPicPr>
            <a:picLocks noChangeAspect="1" noChangeArrowheads="1"/>
          </p:cNvPicPr>
          <p:nvPr/>
        </p:nvPicPr>
        <p:blipFill>
          <a:blip r:embed="rId5" cstate="print"/>
          <a:srcRect/>
          <a:stretch>
            <a:fillRect/>
          </a:stretch>
        </p:blipFill>
        <p:spPr bwMode="auto">
          <a:xfrm>
            <a:off x="6000750" y="6261100"/>
            <a:ext cx="1785938" cy="407988"/>
          </a:xfrm>
          <a:prstGeom prst="rect">
            <a:avLst/>
          </a:prstGeom>
          <a:noFill/>
          <a:ln w="9525">
            <a:noFill/>
            <a:miter lim="800000"/>
            <a:headEnd/>
            <a:tailEnd/>
          </a:ln>
        </p:spPr>
      </p:pic>
      <p:sp>
        <p:nvSpPr>
          <p:cNvPr id="9226" name="Rectangle 16"/>
          <p:cNvSpPr>
            <a:spLocks noChangeArrowheads="1"/>
          </p:cNvSpPr>
          <p:nvPr/>
        </p:nvSpPr>
        <p:spPr bwMode="auto">
          <a:xfrm>
            <a:off x="2124075" y="4667250"/>
            <a:ext cx="2032000" cy="276225"/>
          </a:xfrm>
          <a:prstGeom prst="rect">
            <a:avLst/>
          </a:prstGeom>
          <a:noFill/>
          <a:ln w="9525">
            <a:noFill/>
            <a:miter lim="800000"/>
            <a:headEnd/>
            <a:tailEnd/>
          </a:ln>
        </p:spPr>
        <p:txBody>
          <a:bodyPr wrap="none">
            <a:spAutoFit/>
          </a:bodyPr>
          <a:lstStyle/>
          <a:p>
            <a:r>
              <a:rPr lang="ja-JP" altLang="en-US" sz="1200">
                <a:ea typeface="ＭＳ ゴシック" pitchFamily="49" charset="-128"/>
              </a:rPr>
              <a:t>私たちの安全を守るために</a:t>
            </a:r>
          </a:p>
        </p:txBody>
      </p:sp>
      <p:sp>
        <p:nvSpPr>
          <p:cNvPr id="9227" name="AutoShape 14"/>
          <p:cNvSpPr>
            <a:spLocks noChangeArrowheads="1"/>
          </p:cNvSpPr>
          <p:nvPr/>
        </p:nvSpPr>
        <p:spPr bwMode="auto">
          <a:xfrm>
            <a:off x="2124075" y="4941889"/>
            <a:ext cx="6234113" cy="1058862"/>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9228" name="Rectangle 18"/>
          <p:cNvSpPr>
            <a:spLocks noChangeArrowheads="1"/>
          </p:cNvSpPr>
          <p:nvPr/>
        </p:nvSpPr>
        <p:spPr bwMode="auto">
          <a:xfrm>
            <a:off x="2283068" y="5138694"/>
            <a:ext cx="5817323" cy="600164"/>
          </a:xfrm>
          <a:prstGeom prst="rect">
            <a:avLst/>
          </a:prstGeom>
          <a:noFill/>
          <a:ln w="9525">
            <a:noFill/>
            <a:miter lim="800000"/>
            <a:headEnd/>
            <a:tailEnd/>
          </a:ln>
        </p:spPr>
        <p:txBody>
          <a:bodyPr wrap="square">
            <a:spAutoFit/>
          </a:bodyPr>
          <a:lstStyle/>
          <a:p>
            <a:r>
              <a:rPr lang="ja-JP" altLang="en-US" sz="1100" b="1" dirty="0">
                <a:latin typeface="ＭＳ ゴシック" pitchFamily="49" charset="-128"/>
                <a:ea typeface="ＭＳ ゴシック" pitchFamily="49" charset="-128"/>
              </a:rPr>
              <a:t>警察費（令和５年度）は３兆</a:t>
            </a:r>
            <a:r>
              <a:rPr lang="en-US" altLang="ja-JP" sz="1100" b="1" dirty="0">
                <a:latin typeface="ＭＳ ゴシック" pitchFamily="49" charset="-128"/>
                <a:ea typeface="ＭＳ ゴシック" pitchFamily="49" charset="-128"/>
              </a:rPr>
              <a:t>3,418</a:t>
            </a:r>
            <a:r>
              <a:rPr lang="ja-JP" altLang="en-US" sz="1100" b="1" dirty="0">
                <a:latin typeface="ＭＳ ゴシック" pitchFamily="49" charset="-128"/>
                <a:ea typeface="ＭＳ ゴシック" pitchFamily="49" charset="-128"/>
              </a:rPr>
              <a:t>億円（国民１人当たり　年間　約２万７千円）</a:t>
            </a:r>
            <a:endParaRPr lang="en-US" altLang="ja-JP" sz="1100" b="1" dirty="0">
              <a:latin typeface="ＭＳ ゴシック" pitchFamily="49" charset="-128"/>
              <a:ea typeface="ＭＳ ゴシック" pitchFamily="49" charset="-128"/>
            </a:endParaRPr>
          </a:p>
          <a:p>
            <a:endParaRPr lang="en-US" altLang="ja-JP" sz="1100" b="1" dirty="0">
              <a:latin typeface="ＭＳ ゴシック" pitchFamily="49" charset="-128"/>
              <a:ea typeface="ＭＳ ゴシック" pitchFamily="49" charset="-128"/>
            </a:endParaRPr>
          </a:p>
          <a:p>
            <a:r>
              <a:rPr lang="ja-JP" altLang="en-US" sz="1100" b="1" dirty="0">
                <a:latin typeface="ＭＳ ゴシック" pitchFamily="49" charset="-128"/>
                <a:ea typeface="ＭＳ ゴシック" pitchFamily="49" charset="-128"/>
              </a:rPr>
              <a:t>消防費（令和５年度）は２兆</a:t>
            </a:r>
            <a:r>
              <a:rPr lang="en-US" altLang="ja-JP" sz="1100" b="1" dirty="0">
                <a:latin typeface="ＭＳ ゴシック" pitchFamily="49" charset="-128"/>
                <a:ea typeface="ＭＳ ゴシック" pitchFamily="49" charset="-128"/>
              </a:rPr>
              <a:t>1,038</a:t>
            </a:r>
            <a:r>
              <a:rPr lang="ja-JP" altLang="en-US" sz="1100" b="1" dirty="0">
                <a:latin typeface="ＭＳ ゴシック" pitchFamily="49" charset="-128"/>
                <a:ea typeface="ＭＳ ゴシック" pitchFamily="49" charset="-128"/>
              </a:rPr>
              <a:t>億円（国民１人当たり　年間　約１万７千円）</a:t>
            </a:r>
          </a:p>
        </p:txBody>
      </p:sp>
      <p:pic>
        <p:nvPicPr>
          <p:cNvPr id="3" name="図 2">
            <a:extLst>
              <a:ext uri="{FF2B5EF4-FFF2-40B4-BE49-F238E27FC236}">
                <a16:creationId xmlns:a16="http://schemas.microsoft.com/office/drawing/2014/main" id="{0DFBE952-22B5-4BDA-B679-D7AD06262628}"/>
              </a:ext>
            </a:extLst>
          </p:cNvPr>
          <p:cNvPicPr>
            <a:picLocks noChangeAspect="1"/>
          </p:cNvPicPr>
          <p:nvPr/>
        </p:nvPicPr>
        <p:blipFill>
          <a:blip r:embed="rId6"/>
          <a:stretch>
            <a:fillRect/>
          </a:stretch>
        </p:blipFill>
        <p:spPr>
          <a:xfrm>
            <a:off x="0" y="-27384"/>
            <a:ext cx="9144000" cy="6917376"/>
          </a:xfrm>
          <a:prstGeom prst="rect">
            <a:avLst/>
          </a:prstGeom>
        </p:spPr>
      </p:pic>
    </p:spTree>
    <p:extLst>
      <p:ext uri="{BB962C8B-B14F-4D97-AF65-F5344CB8AC3E}">
        <p14:creationId xmlns:p14="http://schemas.microsoft.com/office/powerpoint/2010/main" val="304471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2" descr="C:\Users\kisimoto\Desktop\名称未設定-1.jpg"/>
          <p:cNvPicPr>
            <a:picLocks noChangeAspect="1" noChangeArrowheads="1"/>
          </p:cNvPicPr>
          <p:nvPr/>
        </p:nvPicPr>
        <p:blipFill>
          <a:blip r:embed="rId3" cstate="print"/>
          <a:srcRect/>
          <a:stretch>
            <a:fillRect/>
          </a:stretch>
        </p:blipFill>
        <p:spPr bwMode="auto">
          <a:xfrm>
            <a:off x="2409825" y="1112838"/>
            <a:ext cx="4629150" cy="3476625"/>
          </a:xfrm>
          <a:prstGeom prst="rect">
            <a:avLst/>
          </a:prstGeom>
          <a:noFill/>
          <a:ln w="9525">
            <a:noFill/>
            <a:miter lim="800000"/>
            <a:headEnd/>
            <a:tailEnd/>
          </a:ln>
        </p:spPr>
      </p:pic>
      <p:pic>
        <p:nvPicPr>
          <p:cNvPr id="10243"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３、税ってどう役立っているの？②</a:t>
            </a:r>
          </a:p>
        </p:txBody>
      </p:sp>
      <p:sp>
        <p:nvSpPr>
          <p:cNvPr id="10245" name="AutoShape 5"/>
          <p:cNvSpPr>
            <a:spLocks noChangeArrowheads="1"/>
          </p:cNvSpPr>
          <p:nvPr/>
        </p:nvSpPr>
        <p:spPr bwMode="auto">
          <a:xfrm>
            <a:off x="214313" y="1071563"/>
            <a:ext cx="1524000" cy="3643312"/>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0246" name="Rectangle 4"/>
          <p:cNvSpPr>
            <a:spLocks noChangeArrowheads="1"/>
          </p:cNvSpPr>
          <p:nvPr/>
        </p:nvSpPr>
        <p:spPr bwMode="auto">
          <a:xfrm>
            <a:off x="214313" y="1143000"/>
            <a:ext cx="1447800" cy="3416300"/>
          </a:xfrm>
          <a:prstGeom prst="rect">
            <a:avLst/>
          </a:prstGeom>
          <a:noFill/>
          <a:ln w="9525">
            <a:noFill/>
            <a:miter lim="800000"/>
            <a:headEnd/>
            <a:tailEnd/>
          </a:ln>
        </p:spPr>
        <p:txBody>
          <a:bodyPr>
            <a:spAutoFit/>
          </a:bodyPr>
          <a:lstStyle/>
          <a:p>
            <a:r>
              <a:rPr lang="en-US" altLang="ja-JP" sz="1200" b="1" dirty="0">
                <a:solidFill>
                  <a:srgbClr val="3D7DE3"/>
                </a:solidFill>
                <a:latin typeface="ＭＳ ゴシック" pitchFamily="49" charset="-128"/>
                <a:ea typeface="ＭＳ ゴシック" pitchFamily="49" charset="-128"/>
              </a:rPr>
              <a:t>【</a:t>
            </a:r>
            <a:r>
              <a:rPr lang="ja-JP" altLang="en-US" sz="1200" b="1" dirty="0">
                <a:solidFill>
                  <a:srgbClr val="3D7DE3"/>
                </a:solidFill>
                <a:latin typeface="ＭＳ ゴシック" pitchFamily="49" charset="-128"/>
                <a:ea typeface="ＭＳ ゴシック" pitchFamily="49" charset="-128"/>
              </a:rPr>
              <a:t>ねらい</a:t>
            </a:r>
            <a:r>
              <a:rPr lang="en-US" altLang="ja-JP" sz="1200" b="1" dirty="0">
                <a:solidFill>
                  <a:srgbClr val="3D7DE3"/>
                </a:solidFill>
                <a:latin typeface="ＭＳ ゴシック" pitchFamily="49" charset="-128"/>
                <a:ea typeface="ＭＳ ゴシック" pitchFamily="49" charset="-128"/>
              </a:rPr>
              <a:t>】</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税は，公共施設の維持・建設費以外にも様々な形で使われており，児童に身近な公共サービスなども税で賄われていることを理解させる。</a:t>
            </a:r>
            <a:endParaRPr lang="en-US" altLang="ja-JP" sz="1200" dirty="0">
              <a:latin typeface="ＭＳ ゴシック" pitchFamily="49" charset="-128"/>
              <a:ea typeface="ＭＳ ゴシック" pitchFamily="49" charset="-128"/>
            </a:endParaRPr>
          </a:p>
          <a:p>
            <a:endParaRPr lang="ja-JP" altLang="en-US" sz="1200" dirty="0">
              <a:latin typeface="ＭＳ ゴシック" pitchFamily="49" charset="-128"/>
              <a:ea typeface="ＭＳ ゴシック" pitchFamily="49" charset="-128"/>
            </a:endParaRPr>
          </a:p>
          <a:p>
            <a:r>
              <a:rPr lang="en-US" altLang="ja-JP" sz="1200" b="1" dirty="0">
                <a:solidFill>
                  <a:srgbClr val="3D7DE3"/>
                </a:solidFill>
                <a:latin typeface="ＭＳ ゴシック" pitchFamily="49" charset="-128"/>
                <a:ea typeface="ＭＳ ゴシック" pitchFamily="49" charset="-128"/>
              </a:rPr>
              <a:t>【</a:t>
            </a:r>
            <a:r>
              <a:rPr lang="ja-JP" altLang="en-US" sz="1200" b="1" dirty="0">
                <a:solidFill>
                  <a:srgbClr val="3D7DE3"/>
                </a:solidFill>
                <a:latin typeface="ＭＳ ゴシック" pitchFamily="49" charset="-128"/>
                <a:ea typeface="ＭＳ ゴシック" pitchFamily="49" charset="-128"/>
              </a:rPr>
              <a:t>学習活動</a:t>
            </a:r>
            <a:r>
              <a:rPr lang="en-US" altLang="ja-JP" sz="1200" b="1" dirty="0">
                <a:solidFill>
                  <a:srgbClr val="3D7DE3"/>
                </a:solidFill>
                <a:latin typeface="ＭＳ ゴシック" pitchFamily="49" charset="-128"/>
                <a:ea typeface="ＭＳ ゴシック" pitchFamily="49" charset="-128"/>
              </a:rPr>
              <a:t>】</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身近な事例を見ながら，税が私たちの暮らしに役立っていること，税がなければどうなるのかを考えるようにする。</a:t>
            </a:r>
          </a:p>
        </p:txBody>
      </p:sp>
      <p:grpSp>
        <p:nvGrpSpPr>
          <p:cNvPr id="10247" name="Group 16"/>
          <p:cNvGrpSpPr>
            <a:grpSpLocks/>
          </p:cNvGrpSpPr>
          <p:nvPr/>
        </p:nvGrpSpPr>
        <p:grpSpPr bwMode="auto">
          <a:xfrm>
            <a:off x="2195513" y="4868863"/>
            <a:ext cx="4897437" cy="1497012"/>
            <a:chOff x="1247" y="3067"/>
            <a:chExt cx="3085" cy="943"/>
          </a:xfrm>
        </p:grpSpPr>
        <p:sp>
          <p:nvSpPr>
            <p:cNvPr id="10248" name="Rectangle 13"/>
            <p:cNvSpPr>
              <a:spLocks noChangeArrowheads="1"/>
            </p:cNvSpPr>
            <p:nvPr/>
          </p:nvSpPr>
          <p:spPr bwMode="auto">
            <a:xfrm>
              <a:off x="1247" y="3067"/>
              <a:ext cx="1692" cy="184"/>
            </a:xfrm>
            <a:prstGeom prst="rect">
              <a:avLst/>
            </a:prstGeom>
            <a:noFill/>
            <a:ln w="9525">
              <a:noFill/>
              <a:miter lim="800000"/>
              <a:headEnd/>
              <a:tailEnd/>
            </a:ln>
          </p:spPr>
          <p:txBody>
            <a:bodyPr wrap="none">
              <a:spAutoFit/>
            </a:bodyPr>
            <a:lstStyle/>
            <a:p>
              <a:r>
                <a:rPr lang="ja-JP" altLang="en-US" sz="1300" dirty="0">
                  <a:ea typeface="ＭＳ ゴシック" pitchFamily="49" charset="-128"/>
                </a:rPr>
                <a:t>私たちの健康や生活を守るために</a:t>
              </a:r>
            </a:p>
          </p:txBody>
        </p:sp>
        <p:sp>
          <p:nvSpPr>
            <p:cNvPr id="10249" name="AutoShape 14"/>
            <p:cNvSpPr>
              <a:spLocks noChangeArrowheads="1"/>
            </p:cNvSpPr>
            <p:nvPr/>
          </p:nvSpPr>
          <p:spPr bwMode="auto">
            <a:xfrm>
              <a:off x="1247" y="3249"/>
              <a:ext cx="3085" cy="761"/>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10250" name="Rectangle 15"/>
            <p:cNvSpPr>
              <a:spLocks noChangeArrowheads="1"/>
            </p:cNvSpPr>
            <p:nvPr/>
          </p:nvSpPr>
          <p:spPr bwMode="auto">
            <a:xfrm>
              <a:off x="1292" y="3294"/>
              <a:ext cx="2880" cy="611"/>
            </a:xfrm>
            <a:prstGeom prst="rect">
              <a:avLst/>
            </a:prstGeom>
            <a:noFill/>
            <a:ln w="9525">
              <a:noFill/>
              <a:miter lim="800000"/>
              <a:headEnd/>
              <a:tailEnd/>
            </a:ln>
          </p:spPr>
          <p:txBody>
            <a:bodyPr>
              <a:spAutoFit/>
            </a:bodyPr>
            <a:lstStyle/>
            <a:p>
              <a:r>
                <a:rPr lang="ja-JP" altLang="en-US" sz="1200" b="1" dirty="0">
                  <a:latin typeface="ＭＳ ゴシック" pitchFamily="49" charset="-128"/>
                  <a:ea typeface="ＭＳ ゴシック" pitchFamily="49" charset="-128"/>
                </a:rPr>
                <a:t>国民医療費の公費負担額（令和４年度）</a:t>
              </a:r>
            </a:p>
            <a:p>
              <a:endParaRPr lang="ja-JP" altLang="en-US" sz="300" b="1"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約</a:t>
              </a:r>
              <a:r>
                <a:rPr lang="en-US" altLang="ja-JP" sz="1200" dirty="0">
                  <a:latin typeface="ＭＳ ゴシック" pitchFamily="49" charset="-128"/>
                  <a:ea typeface="ＭＳ ゴシック" pitchFamily="49" charset="-128"/>
                </a:rPr>
                <a:t>17</a:t>
              </a:r>
              <a:r>
                <a:rPr lang="ja-JP" altLang="en-US" sz="1200" dirty="0">
                  <a:latin typeface="ＭＳ ゴシック" pitchFamily="49" charset="-128"/>
                  <a:ea typeface="ＭＳ ゴシック" pitchFamily="49" charset="-128"/>
                </a:rPr>
                <a:t>兆</a:t>
              </a:r>
              <a:r>
                <a:rPr lang="en-US" altLang="ja-JP" sz="1200" dirty="0">
                  <a:latin typeface="ＭＳ ゴシック" pitchFamily="49" charset="-128"/>
                  <a:ea typeface="ＭＳ ゴシック" pitchFamily="49" charset="-128"/>
                </a:rPr>
                <a:t>6,837</a:t>
              </a:r>
              <a:r>
                <a:rPr lang="ja-JP" altLang="en-US" sz="1200" dirty="0">
                  <a:latin typeface="ＭＳ ゴシック" pitchFamily="49" charset="-128"/>
                  <a:ea typeface="ＭＳ ゴシック" pitchFamily="49" charset="-128"/>
                </a:rPr>
                <a:t>億円（国民１人当たり　年間　約</a:t>
              </a:r>
              <a:r>
                <a:rPr lang="en-US" altLang="ja-JP" sz="1200" dirty="0">
                  <a:latin typeface="ＭＳ ゴシック" pitchFamily="49" charset="-128"/>
                  <a:ea typeface="ＭＳ ゴシック" pitchFamily="49" charset="-128"/>
                </a:rPr>
                <a:t>14</a:t>
              </a:r>
              <a:r>
                <a:rPr lang="ja-JP" altLang="en-US" sz="1200" dirty="0">
                  <a:latin typeface="ＭＳ ゴシック" pitchFamily="49" charset="-128"/>
                  <a:ea typeface="ＭＳ ゴシック" pitchFamily="49" charset="-128"/>
                </a:rPr>
                <a:t>万２千円）</a:t>
              </a:r>
            </a:p>
            <a:p>
              <a:endParaRPr lang="ja-JP" altLang="en-US" sz="300" dirty="0">
                <a:latin typeface="ＭＳ ゴシック" pitchFamily="49" charset="-128"/>
                <a:ea typeface="ＭＳ ゴシック" pitchFamily="49" charset="-128"/>
              </a:endParaRPr>
            </a:p>
            <a:p>
              <a:r>
                <a:rPr lang="ja-JP" altLang="en-US" sz="1200" b="1" dirty="0">
                  <a:latin typeface="ＭＳ ゴシック" pitchFamily="49" charset="-128"/>
                  <a:ea typeface="ＭＳ ゴシック" pitchFamily="49" charset="-128"/>
                </a:rPr>
                <a:t>ゴミ処理費用（令和５年度）</a:t>
              </a:r>
            </a:p>
            <a:p>
              <a:endParaRPr lang="ja-JP" altLang="en-US" sz="300" b="1"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約２兆</a:t>
              </a:r>
              <a:r>
                <a:rPr lang="en-US" altLang="ja-JP" sz="1200" dirty="0">
                  <a:latin typeface="ＭＳ ゴシック" pitchFamily="49" charset="-128"/>
                  <a:ea typeface="ＭＳ ゴシック" pitchFamily="49" charset="-128"/>
                </a:rPr>
                <a:t>6,002</a:t>
              </a:r>
              <a:r>
                <a:rPr lang="ja-JP" altLang="en-US" sz="1200" dirty="0">
                  <a:latin typeface="ＭＳ ゴシック" pitchFamily="49" charset="-128"/>
                  <a:ea typeface="ＭＳ ゴシック" pitchFamily="49" charset="-128"/>
                </a:rPr>
                <a:t>億円（国民１人当たり　年間　約２万１千円）</a:t>
              </a:r>
            </a:p>
          </p:txBody>
        </p:sp>
      </p:grpSp>
      <p:pic>
        <p:nvPicPr>
          <p:cNvPr id="3" name="図 2">
            <a:extLst>
              <a:ext uri="{FF2B5EF4-FFF2-40B4-BE49-F238E27FC236}">
                <a16:creationId xmlns:a16="http://schemas.microsoft.com/office/drawing/2014/main" id="{0E85654D-FFD2-4422-A537-30466608BCF6}"/>
              </a:ext>
            </a:extLst>
          </p:cNvPr>
          <p:cNvPicPr>
            <a:picLocks noChangeAspect="1"/>
          </p:cNvPicPr>
          <p:nvPr/>
        </p:nvPicPr>
        <p:blipFill>
          <a:blip r:embed="rId5"/>
          <a:stretch>
            <a:fillRect/>
          </a:stretch>
        </p:blipFill>
        <p:spPr>
          <a:xfrm>
            <a:off x="20382" y="10802"/>
            <a:ext cx="9137450" cy="6858000"/>
          </a:xfrm>
          <a:prstGeom prst="rect">
            <a:avLst/>
          </a:prstGeom>
        </p:spPr>
      </p:pic>
    </p:spTree>
  </p:cSld>
  <p:clrMapOvr>
    <a:masterClrMapping/>
  </p:clrMapOvr>
  <p:transition/>
</p:sld>
</file>

<file path=ppt/theme/theme1.xml><?xml version="1.0" encoding="utf-8"?>
<a:theme xmlns:a="http://schemas.openxmlformats.org/drawingml/2006/main" name="新しいプレゼンテーション">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Times"/>
        <a:ea typeface="Osaka"/>
        <a:cs typeface=""/>
      </a:majorFont>
      <a:minorFont>
        <a:latin typeface="Time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4049</Words>
  <Application>Microsoft Office PowerPoint</Application>
  <PresentationFormat>画面に合わせる (4:3)</PresentationFormat>
  <Paragraphs>407</Paragraphs>
  <Slides>22</Slides>
  <Notes>22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22</vt:i4>
      </vt:variant>
    </vt:vector>
  </HeadingPairs>
  <TitlesOfParts>
    <vt:vector size="29" baseType="lpstr">
      <vt:lpstr>HG丸ｺﾞｼｯｸM-PRO</vt:lpstr>
      <vt:lpstr>ＭＳ Ｐゴシック</vt:lpstr>
      <vt:lpstr>ＭＳ ゴシック</vt:lpstr>
      <vt:lpstr>ＭＳ 明朝</vt:lpstr>
      <vt:lpstr>Times</vt:lpstr>
      <vt:lpstr>Times New Roman</vt:lpstr>
      <vt:lpstr>新しいプレゼンテーション</vt:lpstr>
      <vt:lpstr>PowerPoint プレゼンテーション</vt:lpstr>
      <vt:lpstr>授業構成案</vt:lpstr>
      <vt:lpstr>１、調べてみよう！税のこと①</vt:lpstr>
      <vt:lpstr>１、調べてみよう！税のこと②</vt:lpstr>
      <vt:lpstr>１、調べてみよう！税のこと③</vt:lpstr>
      <vt:lpstr>１、調べてみよう！税のこと④</vt:lpstr>
      <vt:lpstr>２、税って何に使われているの</vt:lpstr>
      <vt:lpstr>PowerPoint プレゼンテーション</vt:lpstr>
      <vt:lpstr>PowerPoint プレゼンテーション</vt:lpstr>
      <vt:lpstr>３、税ってどう役立っているの？③</vt:lpstr>
      <vt:lpstr>PowerPoint プレゼンテーション</vt:lpstr>
      <vt:lpstr>４、税の使いみちはどうやって決めるの？①</vt:lpstr>
      <vt:lpstr>PowerPoint プレゼンテーション</vt:lpstr>
      <vt:lpstr>PowerPoint プレゼンテーション</vt:lpstr>
      <vt:lpstr>PowerPoint プレゼンテーション</vt:lpstr>
      <vt:lpstr>PowerPoint プレゼンテーション</vt:lpstr>
      <vt:lpstr>５、国や地方は税をどう使っているの？①</vt:lpstr>
      <vt:lpstr>PowerPoint プレゼンテーション</vt:lpstr>
      <vt:lpstr>６、税は大切なもの</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2014-06-11T01:45:21Z</dcterms:created>
  <dcterms:modified xsi:type="dcterms:W3CDTF">2026-03-30T07:10:29Z</dcterms:modified>
</cp:coreProperties>
</file>