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75" r:id="rId8"/>
    <p:sldId id="276" r:id="rId9"/>
    <p:sldId id="277" r:id="rId10"/>
    <p:sldId id="290" r:id="rId11"/>
    <p:sldId id="1192" r:id="rId12"/>
    <p:sldId id="1193" r:id="rId13"/>
    <p:sldId id="1194" r:id="rId14"/>
    <p:sldId id="1195" r:id="rId15"/>
    <p:sldId id="1196" r:id="rId16"/>
    <p:sldId id="282" r:id="rId17"/>
    <p:sldId id="283" r:id="rId18"/>
    <p:sldId id="284" r:id="rId19"/>
    <p:sldId id="285" r:id="rId20"/>
    <p:sldId id="1197" r:id="rId21"/>
    <p:sldId id="1189" r:id="rId22"/>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4FBD1"/>
    <a:srgbClr val="F7B3C6"/>
    <a:srgbClr val="E5E5FF"/>
    <a:srgbClr val="DDDDFF"/>
    <a:srgbClr val="CCCCFF"/>
    <a:srgbClr val="6666FF"/>
    <a:srgbClr val="FF9966"/>
    <a:srgbClr val="1D2088"/>
    <a:srgbClr val="079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0" autoAdjust="0"/>
    <p:restoredTop sz="93681" autoAdjust="0"/>
  </p:normalViewPr>
  <p:slideViewPr>
    <p:cSldViewPr>
      <p:cViewPr varScale="1">
        <p:scale>
          <a:sx n="65" d="100"/>
          <a:sy n="65" d="100"/>
        </p:scale>
        <p:origin x="13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 Id="rId5" Type="http://schemas.openxmlformats.org/officeDocument/2006/relationships/image" Target="../media/image128.emf"/><Relationship Id="rId4" Type="http://schemas.openxmlformats.org/officeDocument/2006/relationships/image" Target="../media/image1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2125"/>
          </a:xfrm>
          <a:prstGeom prst="rect">
            <a:avLst/>
          </a:prstGeom>
        </p:spPr>
        <p:txBody>
          <a:bodyPr vert="horz" lIns="87565" tIns="43783" rIns="87565" bIns="43783"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14763" y="1"/>
            <a:ext cx="2919412" cy="492125"/>
          </a:xfrm>
          <a:prstGeom prst="rect">
            <a:avLst/>
          </a:prstGeom>
        </p:spPr>
        <p:txBody>
          <a:bodyPr vert="horz" lIns="87565" tIns="43783" rIns="87565" bIns="43783" rtlCol="0"/>
          <a:lstStyle>
            <a:lvl1pPr algn="r" eaLnBrk="1" hangingPunct="1">
              <a:defRPr sz="1100">
                <a:latin typeface="Arial" charset="0"/>
              </a:defRPr>
            </a:lvl1pPr>
          </a:lstStyle>
          <a:p>
            <a:pPr>
              <a:defRPr/>
            </a:pPr>
            <a:fld id="{605BAA29-7B0B-419D-A11B-A2DC43D78C6A}" type="datetimeFigureOut">
              <a:rPr lang="ja-JP" altLang="en-US"/>
              <a:pPr>
                <a:defRPr/>
              </a:pPr>
              <a:t>2026/4/7</a:t>
            </a:fld>
            <a:endParaRPr lang="ja-JP" altLang="en-US"/>
          </a:p>
        </p:txBody>
      </p:sp>
      <p:sp>
        <p:nvSpPr>
          <p:cNvPr id="4" name="フッター プレースホルダ 3"/>
          <p:cNvSpPr>
            <a:spLocks noGrp="1"/>
          </p:cNvSpPr>
          <p:nvPr>
            <p:ph type="ftr" sz="quarter" idx="2"/>
          </p:nvPr>
        </p:nvSpPr>
        <p:spPr>
          <a:xfrm>
            <a:off x="1" y="9372601"/>
            <a:ext cx="2919413" cy="492125"/>
          </a:xfrm>
          <a:prstGeom prst="rect">
            <a:avLst/>
          </a:prstGeom>
        </p:spPr>
        <p:txBody>
          <a:bodyPr vert="horz" lIns="87565" tIns="43783" rIns="87565" bIns="43783" rtlCol="0" anchor="b"/>
          <a:lstStyle>
            <a:lvl1pPr algn="l" eaLnBrk="1" hangingPunct="1">
              <a:defRPr sz="11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2601"/>
            <a:ext cx="2919412" cy="492125"/>
          </a:xfrm>
          <a:prstGeom prst="rect">
            <a:avLst/>
          </a:prstGeom>
        </p:spPr>
        <p:txBody>
          <a:bodyPr vert="horz" wrap="square" lIns="87565" tIns="43783" rIns="87565" bIns="43783" numCol="1" anchor="b" anchorCtr="0" compatLnSpc="1">
            <a:prstTxWarp prst="textNoShape">
              <a:avLst/>
            </a:prstTxWarp>
          </a:bodyPr>
          <a:lstStyle>
            <a:lvl1pPr algn="r" eaLnBrk="1" hangingPunct="1">
              <a:defRPr sz="1100"/>
            </a:lvl1pPr>
          </a:lstStyle>
          <a:p>
            <a:pPr>
              <a:defRPr/>
            </a:pPr>
            <a:fld id="{301763D4-40B0-48B8-B0A2-9E56A4372E72}" type="slidenum">
              <a:rPr lang="ja-JP" altLang="en-US"/>
              <a:pPr>
                <a:defRPr/>
              </a:pPr>
              <a:t>‹#›</a:t>
            </a:fld>
            <a:endParaRPr lang="ja-JP" altLang="en-US"/>
          </a:p>
        </p:txBody>
      </p:sp>
    </p:spTree>
    <p:extLst>
      <p:ext uri="{BB962C8B-B14F-4D97-AF65-F5344CB8AC3E}">
        <p14:creationId xmlns:p14="http://schemas.microsoft.com/office/powerpoint/2010/main" val="1142413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2125"/>
          </a:xfrm>
          <a:prstGeom prst="rect">
            <a:avLst/>
          </a:prstGeom>
        </p:spPr>
        <p:txBody>
          <a:bodyPr vert="horz" lIns="87565" tIns="43783" rIns="87565" bIns="43783" rtlCol="0"/>
          <a:lstStyle>
            <a:lvl1pPr algn="l" eaLnBrk="1" hangingPunct="1">
              <a:defRPr sz="1100">
                <a:latin typeface="Arial" charset="0"/>
              </a:defRPr>
            </a:lvl1pPr>
          </a:lstStyle>
          <a:p>
            <a:pPr>
              <a:defRPr/>
            </a:pPr>
            <a:endParaRPr lang="ja-JP" altLang="en-US"/>
          </a:p>
        </p:txBody>
      </p:sp>
      <p:sp>
        <p:nvSpPr>
          <p:cNvPr id="3" name="日付プレースホルダ 2"/>
          <p:cNvSpPr>
            <a:spLocks noGrp="1"/>
          </p:cNvSpPr>
          <p:nvPr>
            <p:ph type="dt" idx="1"/>
          </p:nvPr>
        </p:nvSpPr>
        <p:spPr>
          <a:xfrm>
            <a:off x="3814763" y="1"/>
            <a:ext cx="2919412" cy="492125"/>
          </a:xfrm>
          <a:prstGeom prst="rect">
            <a:avLst/>
          </a:prstGeom>
        </p:spPr>
        <p:txBody>
          <a:bodyPr vert="horz" lIns="87565" tIns="43783" rIns="87565" bIns="43783" rtlCol="0"/>
          <a:lstStyle>
            <a:lvl1pPr algn="r" eaLnBrk="1" hangingPunct="1">
              <a:defRPr sz="1100">
                <a:latin typeface="Arial" charset="0"/>
              </a:defRPr>
            </a:lvl1pPr>
          </a:lstStyle>
          <a:p>
            <a:pPr>
              <a:defRPr/>
            </a:pPr>
            <a:fld id="{93D4AE1A-89CB-418F-B52B-70E85A9873FB}" type="datetimeFigureOut">
              <a:rPr lang="ja-JP" altLang="en-US"/>
              <a:pPr>
                <a:defRPr/>
              </a:pPr>
              <a:t>2026/4/7</a:t>
            </a:fld>
            <a:endParaRPr lang="ja-JP" altLang="en-US"/>
          </a:p>
        </p:txBody>
      </p:sp>
      <p:sp>
        <p:nvSpPr>
          <p:cNvPr id="4" name="スライド イメージ プレースホルダ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87565" tIns="43783" rIns="87565" bIns="43783" rtlCol="0" anchor="ctr"/>
          <a:lstStyle/>
          <a:p>
            <a:pPr lvl="0"/>
            <a:endParaRPr lang="ja-JP" altLang="en-US" noProof="0"/>
          </a:p>
        </p:txBody>
      </p:sp>
      <p:sp>
        <p:nvSpPr>
          <p:cNvPr id="5" name="ノート プレースホルダ 4"/>
          <p:cNvSpPr>
            <a:spLocks noGrp="1"/>
          </p:cNvSpPr>
          <p:nvPr>
            <p:ph type="body" sz="quarter" idx="3"/>
          </p:nvPr>
        </p:nvSpPr>
        <p:spPr>
          <a:xfrm>
            <a:off x="673101" y="4686300"/>
            <a:ext cx="5389563" cy="4438650"/>
          </a:xfrm>
          <a:prstGeom prst="rect">
            <a:avLst/>
          </a:prstGeom>
        </p:spPr>
        <p:txBody>
          <a:bodyPr vert="horz" lIns="87565" tIns="43783" rIns="87565" bIns="43783"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2601"/>
            <a:ext cx="2919413" cy="492125"/>
          </a:xfrm>
          <a:prstGeom prst="rect">
            <a:avLst/>
          </a:prstGeom>
        </p:spPr>
        <p:txBody>
          <a:bodyPr vert="horz" lIns="87565" tIns="43783" rIns="87565" bIns="43783" rtlCol="0" anchor="b"/>
          <a:lstStyle>
            <a:lvl1pPr algn="l" eaLnBrk="1" hangingPunct="1">
              <a:defRPr sz="11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2601"/>
            <a:ext cx="2919412" cy="492125"/>
          </a:xfrm>
          <a:prstGeom prst="rect">
            <a:avLst/>
          </a:prstGeom>
        </p:spPr>
        <p:txBody>
          <a:bodyPr vert="horz" wrap="square" lIns="87565" tIns="43783" rIns="87565" bIns="43783" numCol="1" anchor="b" anchorCtr="0" compatLnSpc="1">
            <a:prstTxWarp prst="textNoShape">
              <a:avLst/>
            </a:prstTxWarp>
          </a:bodyPr>
          <a:lstStyle>
            <a:lvl1pPr algn="r" eaLnBrk="1" hangingPunct="1">
              <a:defRPr sz="1100"/>
            </a:lvl1pPr>
          </a:lstStyle>
          <a:p>
            <a:pPr>
              <a:defRPr/>
            </a:pPr>
            <a:fld id="{9568161C-ABBB-4AD2-A587-D7C64F4E4BF3}" type="slidenum">
              <a:rPr lang="ja-JP" altLang="en-US"/>
              <a:pPr>
                <a:defRPr/>
              </a:pPr>
              <a:t>‹#›</a:t>
            </a:fld>
            <a:endParaRPr lang="ja-JP" altLang="en-US"/>
          </a:p>
        </p:txBody>
      </p:sp>
    </p:spTree>
    <p:extLst>
      <p:ext uri="{BB962C8B-B14F-4D97-AF65-F5344CB8AC3E}">
        <p14:creationId xmlns:p14="http://schemas.microsoft.com/office/powerpoint/2010/main" val="585572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894" indent="-28572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2913" indent="-22858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079" indent="-22858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244" indent="-22858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410" indent="-22858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575" indent="-22858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8740" indent="-22858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5906" indent="-22858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3962EC0-F7F4-40A4-8D76-A9005CBB43F3}" type="slidenum">
              <a:rPr lang="ja-JP" altLang="en-US" sz="1100">
                <a:latin typeface="Arial" panose="020B0604020202020204" pitchFamily="34" charset="0"/>
              </a:rPr>
              <a:pPr>
                <a:spcBef>
                  <a:spcPct val="0"/>
                </a:spcBef>
              </a:pPr>
              <a:t>3</a:t>
            </a:fld>
            <a:endParaRPr lang="ja-JP" altLang="en-US" sz="1100">
              <a:latin typeface="Arial" panose="020B0604020202020204" pitchFamily="34" charset="0"/>
            </a:endParaRPr>
          </a:p>
        </p:txBody>
      </p:sp>
    </p:spTree>
    <p:extLst>
      <p:ext uri="{BB962C8B-B14F-4D97-AF65-F5344CB8AC3E}">
        <p14:creationId xmlns:p14="http://schemas.microsoft.com/office/powerpoint/2010/main" val="424910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262981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このスライドから、札幌市のページになります。</a:t>
            </a:r>
            <a:endParaRPr lang="en-US" altLang="ja-JP" dirty="0"/>
          </a:p>
          <a:p>
            <a:r>
              <a:rPr lang="ja-JP" altLang="en-US" dirty="0"/>
              <a:t>　今日は、事務局案として作成したものを見ていただきます。</a:t>
            </a:r>
            <a:endParaRPr lang="en-US" altLang="ja-JP" dirty="0"/>
          </a:p>
          <a:p>
            <a:r>
              <a:rPr lang="ja-JP" altLang="en-US" dirty="0"/>
              <a:t>　今後、運営委員のみなさんとどのような構成にするか相談をさせていただきます。</a:t>
            </a:r>
            <a:endParaRPr lang="en-US" altLang="ja-JP" dirty="0"/>
          </a:p>
          <a:p>
            <a:r>
              <a:rPr lang="ja-JP" altLang="en-US" dirty="0"/>
              <a:t>　事務局案（たたき台）としては、紙ベース（６・７ページ）と同様に、まずは札幌市の令和７年度の予算を掲載します。</a:t>
            </a:r>
            <a:endParaRPr lang="en-US" altLang="ja-JP" dirty="0"/>
          </a:p>
          <a:p>
            <a:r>
              <a:rPr lang="ja-JP" altLang="en-US" dirty="0"/>
              <a:t>　歳出項目につきましては「●●費」から分かりやすい文言へ変更しています。</a:t>
            </a:r>
            <a:endParaRPr lang="en-US" altLang="ja-JP" dirty="0"/>
          </a:p>
          <a:p>
            <a:r>
              <a:rPr lang="ja-JP" altLang="en-US" dirty="0"/>
              <a:t>　各項目の金額等については、札幌市さんのＨＰから７年度の金額を広報官が拾ってきているので、札幌市さんには、後日、それぞれの金額等の確認をお願いしたいと思いますが、よろしいでしょうか？</a:t>
            </a:r>
            <a:endParaRPr lang="en-US" altLang="ja-JP" dirty="0"/>
          </a:p>
          <a:p>
            <a:r>
              <a:rPr lang="ja-JP" altLang="en-US" dirty="0"/>
              <a:t>　後ほど、どこから持ってきた金額かが分かる基礎資料もお渡ししますので、よろしくお願いします。</a:t>
            </a:r>
            <a:endParaRPr lang="en-US" altLang="ja-JP" dirty="0"/>
          </a:p>
          <a:p>
            <a:endParaRPr lang="en-US" altLang="ja-JP" dirty="0"/>
          </a:p>
          <a:p>
            <a:r>
              <a:rPr lang="ja-JP" altLang="en-US" dirty="0"/>
              <a:t>円グラフの下には、「札幌市の財政」にリンクを貼らせていただく予定です。</a:t>
            </a:r>
            <a:endParaRPr lang="en-US" altLang="ja-JP" dirty="0"/>
          </a:p>
          <a:p>
            <a:endParaRPr lang="en-US" altLang="ja-JP" dirty="0"/>
          </a:p>
          <a:p>
            <a:r>
              <a:rPr lang="en-US" altLang="ja-JP" dirty="0"/>
              <a:t>【</a:t>
            </a:r>
            <a:r>
              <a:rPr lang="ja-JP" altLang="en-US" dirty="0"/>
              <a:t>クリック</a:t>
            </a:r>
            <a:r>
              <a:rPr lang="en-US" altLang="ja-JP" dirty="0"/>
              <a:t>】</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350513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税の使い道として、これまでの副教材に掲載されている５つの写真に、アニメーションを加えて令和７年度の予算額を表示します。</a:t>
            </a:r>
            <a:endParaRPr lang="en-US" altLang="ja-JP" dirty="0"/>
          </a:p>
          <a:p>
            <a:r>
              <a:rPr lang="ja-JP" altLang="en-US" dirty="0"/>
              <a:t>　こちらの金額も確認をお願いしたいと思います。</a:t>
            </a:r>
            <a:endParaRPr lang="en-US" altLang="ja-JP" dirty="0"/>
          </a:p>
          <a:p>
            <a:endParaRPr lang="en-US" altLang="ja-JP" dirty="0"/>
          </a:p>
          <a:p>
            <a:r>
              <a:rPr lang="ja-JP" altLang="en-US" dirty="0"/>
              <a:t>　一番下の「冬の快適な生活のために」ですが、札幌市の</a:t>
            </a:r>
            <a:r>
              <a:rPr lang="en-US" altLang="ja-JP" dirty="0"/>
              <a:t>HP</a:t>
            </a:r>
            <a:r>
              <a:rPr lang="ja-JP" altLang="en-US" dirty="0"/>
              <a:t>にある「さっぽろ雪の絵本」から、「年間で～札幌市だけ！」という内容を使わせていただき、なぜ雪が多い大都市が他にないのかなど、児童が札幌市の雪対策に関心を持ってもらえるようにしています。</a:t>
            </a:r>
            <a:endParaRPr lang="en-US" altLang="ja-JP" dirty="0"/>
          </a:p>
          <a:p>
            <a:r>
              <a:rPr lang="ja-JP" altLang="en-US" dirty="0"/>
              <a:t>　リンク先を示す青い囲みについても、「雪対策ライブラリー」と表示するよりも、児童の興味を引きそうな「雪の絵本」や「除雪機械の写真・価格」にさせてもらいました。</a:t>
            </a:r>
            <a:endParaRPr lang="en-US" altLang="ja-JP" dirty="0"/>
          </a:p>
          <a:p>
            <a:r>
              <a:rPr lang="ja-JP" altLang="en-US" dirty="0"/>
              <a:t>　</a:t>
            </a:r>
            <a:endParaRPr lang="en-US" altLang="ja-JP" dirty="0"/>
          </a:p>
          <a:p>
            <a:r>
              <a:rPr lang="ja-JP" altLang="en-US" dirty="0"/>
              <a:t>　リンク先の「雪対策ライブラリー」は、</a:t>
            </a:r>
            <a:endParaRPr lang="en-US" altLang="ja-JP" dirty="0"/>
          </a:p>
          <a:p>
            <a:r>
              <a:rPr lang="en-US" altLang="ja-JP" dirty="0"/>
              <a:t>【</a:t>
            </a:r>
            <a:r>
              <a:rPr lang="ja-JP" altLang="en-US" dirty="0"/>
              <a:t>クリック</a:t>
            </a:r>
            <a:r>
              <a:rPr lang="en-US" altLang="ja-JP" dirty="0"/>
              <a:t>】</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32408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0901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218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8F6589-57FA-495B-8E19-24DDF64423A9}" type="slidenum">
              <a:rPr lang="en-US" altLang="ja-JP"/>
              <a:pPr>
                <a:defRPr/>
              </a:pPr>
              <a:t>‹#›</a:t>
            </a:fld>
            <a:endParaRPr lang="en-US" altLang="ja-JP"/>
          </a:p>
        </p:txBody>
      </p:sp>
    </p:spTree>
    <p:extLst>
      <p:ext uri="{BB962C8B-B14F-4D97-AF65-F5344CB8AC3E}">
        <p14:creationId xmlns:p14="http://schemas.microsoft.com/office/powerpoint/2010/main" val="101750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490FC1-9576-41EB-BD8A-D5A5AC8CCE2C}" type="slidenum">
              <a:rPr lang="en-US" altLang="ja-JP"/>
              <a:pPr>
                <a:defRPr/>
              </a:pPr>
              <a:t>‹#›</a:t>
            </a:fld>
            <a:endParaRPr lang="en-US" altLang="ja-JP"/>
          </a:p>
        </p:txBody>
      </p:sp>
    </p:spTree>
    <p:extLst>
      <p:ext uri="{BB962C8B-B14F-4D97-AF65-F5344CB8AC3E}">
        <p14:creationId xmlns:p14="http://schemas.microsoft.com/office/powerpoint/2010/main" val="225715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9DD07FD-D5BB-4D9E-851A-7685ECD152DF}" type="slidenum">
              <a:rPr lang="en-US" altLang="ja-JP"/>
              <a:pPr>
                <a:defRPr/>
              </a:pPr>
              <a:t>‹#›</a:t>
            </a:fld>
            <a:endParaRPr lang="en-US" altLang="ja-JP"/>
          </a:p>
        </p:txBody>
      </p:sp>
    </p:spTree>
    <p:extLst>
      <p:ext uri="{BB962C8B-B14F-4D97-AF65-F5344CB8AC3E}">
        <p14:creationId xmlns:p14="http://schemas.microsoft.com/office/powerpoint/2010/main" val="410754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1AC8FD-592B-4297-9EAB-520742DB55C5}" type="slidenum">
              <a:rPr lang="en-US" altLang="ja-JP"/>
              <a:pPr>
                <a:defRPr/>
              </a:pPr>
              <a:t>‹#›</a:t>
            </a:fld>
            <a:endParaRPr lang="en-US" altLang="ja-JP"/>
          </a:p>
        </p:txBody>
      </p:sp>
    </p:spTree>
    <p:extLst>
      <p:ext uri="{BB962C8B-B14F-4D97-AF65-F5344CB8AC3E}">
        <p14:creationId xmlns:p14="http://schemas.microsoft.com/office/powerpoint/2010/main" val="145827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38E0D8-43BA-435E-8DC8-850144E32AF9}" type="slidenum">
              <a:rPr lang="en-US" altLang="ja-JP"/>
              <a:pPr>
                <a:defRPr/>
              </a:pPr>
              <a:t>‹#›</a:t>
            </a:fld>
            <a:endParaRPr lang="en-US" altLang="ja-JP"/>
          </a:p>
        </p:txBody>
      </p:sp>
    </p:spTree>
    <p:extLst>
      <p:ext uri="{BB962C8B-B14F-4D97-AF65-F5344CB8AC3E}">
        <p14:creationId xmlns:p14="http://schemas.microsoft.com/office/powerpoint/2010/main" val="108269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6D502B-A0A9-4172-93F1-D016075E992B}" type="slidenum">
              <a:rPr lang="en-US" altLang="ja-JP"/>
              <a:pPr>
                <a:defRPr/>
              </a:pPr>
              <a:t>‹#›</a:t>
            </a:fld>
            <a:endParaRPr lang="en-US" altLang="ja-JP"/>
          </a:p>
        </p:txBody>
      </p:sp>
    </p:spTree>
    <p:extLst>
      <p:ext uri="{BB962C8B-B14F-4D97-AF65-F5344CB8AC3E}">
        <p14:creationId xmlns:p14="http://schemas.microsoft.com/office/powerpoint/2010/main" val="255240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3C198B7-A3F3-42B3-96BC-9C2CAC0CF970}" type="slidenum">
              <a:rPr lang="en-US" altLang="ja-JP"/>
              <a:pPr>
                <a:defRPr/>
              </a:pPr>
              <a:t>‹#›</a:t>
            </a:fld>
            <a:endParaRPr lang="en-US" altLang="ja-JP"/>
          </a:p>
        </p:txBody>
      </p:sp>
    </p:spTree>
    <p:extLst>
      <p:ext uri="{BB962C8B-B14F-4D97-AF65-F5344CB8AC3E}">
        <p14:creationId xmlns:p14="http://schemas.microsoft.com/office/powerpoint/2010/main" val="139101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4BCAD89-11D4-4643-9FAB-51F39F225E4D}" type="slidenum">
              <a:rPr lang="en-US" altLang="ja-JP"/>
              <a:pPr>
                <a:defRPr/>
              </a:pPr>
              <a:t>‹#›</a:t>
            </a:fld>
            <a:endParaRPr lang="en-US" altLang="ja-JP"/>
          </a:p>
        </p:txBody>
      </p:sp>
    </p:spTree>
    <p:extLst>
      <p:ext uri="{BB962C8B-B14F-4D97-AF65-F5344CB8AC3E}">
        <p14:creationId xmlns:p14="http://schemas.microsoft.com/office/powerpoint/2010/main" val="202628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4FF24B8-A4B8-4B7E-AA3A-FE4BA14E6524}" type="slidenum">
              <a:rPr lang="en-US" altLang="ja-JP"/>
              <a:pPr>
                <a:defRPr/>
              </a:pPr>
              <a:t>‹#›</a:t>
            </a:fld>
            <a:endParaRPr lang="en-US" altLang="ja-JP"/>
          </a:p>
        </p:txBody>
      </p:sp>
    </p:spTree>
    <p:extLst>
      <p:ext uri="{BB962C8B-B14F-4D97-AF65-F5344CB8AC3E}">
        <p14:creationId xmlns:p14="http://schemas.microsoft.com/office/powerpoint/2010/main" val="157824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CD0E8E-910A-43BC-9154-BEFAD1598FDB}" type="slidenum">
              <a:rPr lang="en-US" altLang="ja-JP"/>
              <a:pPr>
                <a:defRPr/>
              </a:pPr>
              <a:t>‹#›</a:t>
            </a:fld>
            <a:endParaRPr lang="en-US" altLang="ja-JP"/>
          </a:p>
        </p:txBody>
      </p:sp>
    </p:spTree>
    <p:extLst>
      <p:ext uri="{BB962C8B-B14F-4D97-AF65-F5344CB8AC3E}">
        <p14:creationId xmlns:p14="http://schemas.microsoft.com/office/powerpoint/2010/main" val="380994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2430947-1FC9-4633-B22F-CA2F8B2D356A}" type="slidenum">
              <a:rPr lang="en-US" altLang="ja-JP"/>
              <a:pPr>
                <a:defRPr/>
              </a:pPr>
              <a:t>‹#›</a:t>
            </a:fld>
            <a:endParaRPr lang="en-US" altLang="ja-JP"/>
          </a:p>
        </p:txBody>
      </p:sp>
    </p:spTree>
    <p:extLst>
      <p:ext uri="{BB962C8B-B14F-4D97-AF65-F5344CB8AC3E}">
        <p14:creationId xmlns:p14="http://schemas.microsoft.com/office/powerpoint/2010/main" val="172480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5F99174-616D-451E-AC18-BD654168BF6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0.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jpeg"/><Relationship Id="rId3" Type="http://schemas.openxmlformats.org/officeDocument/2006/relationships/image" Target="../media/image62.png"/><Relationship Id="rId7" Type="http://schemas.openxmlformats.org/officeDocument/2006/relationships/image" Target="../media/image66.jpeg"/><Relationship Id="rId12" Type="http://schemas.openxmlformats.org/officeDocument/2006/relationships/image" Target="../media/image71.pn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ity.sapporo.jp/zaisei/kohyo/pamph/osaifu/index.html" TargetMode="External"/><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74.jpeg"/><Relationship Id="rId7" Type="http://schemas.openxmlformats.org/officeDocument/2006/relationships/image" Target="../media/image8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jpg"/><Relationship Id="rId9" Type="http://schemas.openxmlformats.org/officeDocument/2006/relationships/hyperlink" Target="https://www.city.sapporo.jp/kensetsu/yuki/library/index.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png"/><Relationship Id="rId7" Type="http://schemas.openxmlformats.org/officeDocument/2006/relationships/image" Target="../media/image91.pn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16.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jpe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1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jpeg"/><Relationship Id="rId9" Type="http://schemas.openxmlformats.org/officeDocument/2006/relationships/image" Target="../media/image114.png"/></Relationships>
</file>

<file path=ppt/slides/_rels/slide1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jpeg"/><Relationship Id="rId7" Type="http://schemas.openxmlformats.org/officeDocument/2006/relationships/image" Target="../media/image121.png"/><Relationship Id="rId2" Type="http://schemas.openxmlformats.org/officeDocument/2006/relationships/image" Target="../media/image116.jpeg"/><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10" Type="http://schemas.openxmlformats.org/officeDocument/2006/relationships/image" Target="../media/image13.png"/><Relationship Id="rId4" Type="http://schemas.openxmlformats.org/officeDocument/2006/relationships/image" Target="../media/image118.jpeg"/><Relationship Id="rId9" Type="http://schemas.openxmlformats.org/officeDocument/2006/relationships/image" Target="../media/image1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25.emf"/><Relationship Id="rId13"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127.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4.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image" Target="../media/image129.png"/><Relationship Id="rId10" Type="http://schemas.openxmlformats.org/officeDocument/2006/relationships/image" Target="../media/image126.emf"/><Relationship Id="rId4" Type="http://schemas.openxmlformats.org/officeDocument/2006/relationships/image" Target="../media/image116.jpeg"/><Relationship Id="rId9" Type="http://schemas.openxmlformats.org/officeDocument/2006/relationships/oleObject" Target="../embeddings/oleObject3.bin"/><Relationship Id="rId14" Type="http://schemas.openxmlformats.org/officeDocument/2006/relationships/image" Target="../media/image128.emf"/></Relationships>
</file>

<file path=ppt/slides/_rels/slide21.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notesSlide" Target="../notesSlides/notesSlide6.xml"/><Relationship Id="rId7" Type="http://schemas.openxmlformats.org/officeDocument/2006/relationships/image" Target="../media/image13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0.emf"/><Relationship Id="rId5" Type="http://schemas.openxmlformats.org/officeDocument/2006/relationships/oleObject" Target="../embeddings/oleObject6.bin"/><Relationship Id="rId4" Type="http://schemas.openxmlformats.org/officeDocument/2006/relationships/image" Target="../media/image116.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09550"/>
            <a:ext cx="8929687"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9"/>
          <p:cNvSpPr txBox="1">
            <a:spLocks noChangeAspect="1" noChangeArrowheads="1"/>
          </p:cNvSpPr>
          <p:nvPr/>
        </p:nvSpPr>
        <p:spPr bwMode="auto">
          <a:xfrm>
            <a:off x="3059113" y="5476875"/>
            <a:ext cx="3024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a:t>小学校学習指導要領準拠</a:t>
            </a:r>
          </a:p>
        </p:txBody>
      </p:sp>
      <p:sp>
        <p:nvSpPr>
          <p:cNvPr id="4100" name="Line 110">
            <a:hlinkClick r:id="" action="ppaction://hlinkshowjump?jump=nextslide"/>
          </p:cNvPr>
          <p:cNvSpPr>
            <a:spLocks noChangeShapeType="1"/>
          </p:cNvSpPr>
          <p:nvPr/>
        </p:nvSpPr>
        <p:spPr bwMode="auto">
          <a:xfrm>
            <a:off x="8748713" y="188913"/>
            <a:ext cx="228600" cy="0"/>
          </a:xfrm>
          <a:prstGeom prst="line">
            <a:avLst/>
          </a:prstGeom>
          <a:noFill/>
          <a:ln w="50800">
            <a:solidFill>
              <a:srgbClr val="808080"/>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 name="Text Box 8"/>
          <p:cNvSpPr txBox="1">
            <a:spLocks noChangeArrowheads="1"/>
          </p:cNvSpPr>
          <p:nvPr/>
        </p:nvSpPr>
        <p:spPr bwMode="auto">
          <a:xfrm>
            <a:off x="1187624" y="3318083"/>
            <a:ext cx="7560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800" b="1" dirty="0">
                <a:solidFill>
                  <a:schemeClr val="accent2"/>
                </a:solidFill>
                <a:ea typeface="HGPｺﾞｼｯｸE" panose="020B0900000000000000" pitchFamily="50" charset="-128"/>
              </a:rPr>
              <a:t>わたしたち</a:t>
            </a:r>
            <a:r>
              <a:rPr lang="ja-JP" altLang="en-US" sz="4400" b="1" dirty="0">
                <a:solidFill>
                  <a:schemeClr val="accent2"/>
                </a:solidFill>
                <a:ea typeface="HGPｺﾞｼｯｸE" panose="020B0900000000000000" pitchFamily="50" charset="-128"/>
              </a:rPr>
              <a:t>のくらしと税</a:t>
            </a:r>
          </a:p>
        </p:txBody>
      </p:sp>
      <p:sp>
        <p:nvSpPr>
          <p:cNvPr id="4102" name="Text Box 9"/>
          <p:cNvSpPr txBox="1">
            <a:spLocks noChangeAspect="1" noChangeArrowheads="1"/>
          </p:cNvSpPr>
          <p:nvPr/>
        </p:nvSpPr>
        <p:spPr bwMode="auto">
          <a:xfrm>
            <a:off x="3059113" y="4632325"/>
            <a:ext cx="302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a:t>小学生用租税教育教材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DD683-0E9B-4250-BAAC-144731D4C0EA}"/>
              </a:ext>
            </a:extLst>
          </p:cNvPr>
          <p:cNvGrpSpPr/>
          <p:nvPr/>
        </p:nvGrpSpPr>
        <p:grpSpPr>
          <a:xfrm>
            <a:off x="0" y="0"/>
            <a:ext cx="9144000" cy="6858000"/>
            <a:chOff x="0" y="0"/>
            <a:chExt cx="9144000" cy="6858000"/>
          </a:xfrm>
        </p:grpSpPr>
        <p:pic>
          <p:nvPicPr>
            <p:cNvPr id="1434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827584" y="188640"/>
              <a:ext cx="6480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税ってどう役立っているの？④</a:t>
              </a:r>
            </a:p>
          </p:txBody>
        </p:sp>
        <p:sp>
          <p:nvSpPr>
            <p:cNvPr id="14347" name="Text Box 18"/>
            <p:cNvSpPr txBox="1">
              <a:spLocks noChangeArrowheads="1"/>
            </p:cNvSpPr>
            <p:nvPr/>
          </p:nvSpPr>
          <p:spPr bwMode="auto">
            <a:xfrm>
              <a:off x="3923928" y="1484784"/>
              <a:ext cx="40324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ea typeface="HGPｺﾞｼｯｸE" panose="020B0900000000000000" pitchFamily="50" charset="-128"/>
                </a:rPr>
                <a:t>ゼイキン博士の</a:t>
              </a:r>
              <a:r>
                <a:rPr lang="ja-JP" altLang="en-US" sz="2400" dirty="0">
                  <a:solidFill>
                    <a:srgbClr val="FFFF00"/>
                  </a:solidFill>
                  <a:ea typeface="HGPｺﾞｼｯｸE" panose="020B0900000000000000" pitchFamily="50" charset="-128"/>
                </a:rPr>
                <a:t>まめ知識</a:t>
              </a:r>
            </a:p>
          </p:txBody>
        </p:sp>
        <p:pic>
          <p:nvPicPr>
            <p:cNvPr id="143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3068638"/>
              <a:ext cx="19161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3213100"/>
              <a:ext cx="11303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438" y="2708275"/>
              <a:ext cx="102235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349500"/>
              <a:ext cx="1112838"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0"/>
            <p:cNvSpPr txBox="1">
              <a:spLocks noChangeArrowheads="1"/>
            </p:cNvSpPr>
            <p:nvPr/>
          </p:nvSpPr>
          <p:spPr bwMode="auto">
            <a:xfrm>
              <a:off x="3275856" y="1998664"/>
              <a:ext cx="504056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国や地方が負担する年間教育費（令和４年度）</a:t>
              </a:r>
            </a:p>
          </p:txBody>
        </p:sp>
        <p:sp>
          <p:nvSpPr>
            <p:cNvPr id="14353" name="Text Box 21"/>
            <p:cNvSpPr txBox="1">
              <a:spLocks noChangeArrowheads="1"/>
            </p:cNvSpPr>
            <p:nvPr/>
          </p:nvSpPr>
          <p:spPr bwMode="auto">
            <a:xfrm>
              <a:off x="4211960" y="2349499"/>
              <a:ext cx="259206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dirty="0">
                  <a:solidFill>
                    <a:srgbClr val="006666"/>
                  </a:solidFill>
                  <a:ea typeface="HGPｺﾞｼｯｸE" panose="020B0900000000000000" pitchFamily="50" charset="-128"/>
                </a:rPr>
                <a:t>（公立学校１人あたり）</a:t>
              </a:r>
            </a:p>
          </p:txBody>
        </p:sp>
        <p:sp>
          <p:nvSpPr>
            <p:cNvPr id="24588" name="Text Box 12"/>
            <p:cNvSpPr txBox="1">
              <a:spLocks noChangeArrowheads="1"/>
            </p:cNvSpPr>
            <p:nvPr/>
          </p:nvSpPr>
          <p:spPr bwMode="auto">
            <a:xfrm>
              <a:off x="3374838" y="5595938"/>
              <a:ext cx="1483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94</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1</a:t>
              </a:r>
              <a:r>
                <a:rPr lang="ja-JP" altLang="en-US" sz="1800" dirty="0">
                  <a:latin typeface="HGPｺﾞｼｯｸE" panose="020B0900000000000000" pitchFamily="50" charset="-128"/>
                  <a:ea typeface="HGPｺﾞｼｯｸE" panose="020B0900000000000000" pitchFamily="50" charset="-128"/>
                </a:rPr>
                <a:t>千円</a:t>
              </a:r>
            </a:p>
          </p:txBody>
        </p:sp>
        <p:sp>
          <p:nvSpPr>
            <p:cNvPr id="24589" name="Text Box 13"/>
            <p:cNvSpPr txBox="1">
              <a:spLocks noChangeArrowheads="1"/>
            </p:cNvSpPr>
            <p:nvPr/>
          </p:nvSpPr>
          <p:spPr bwMode="auto">
            <a:xfrm>
              <a:off x="4944272" y="5595938"/>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108</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6</a:t>
              </a:r>
              <a:r>
                <a:rPr lang="ja-JP" altLang="en-US" sz="1800" dirty="0">
                  <a:latin typeface="HGPｺﾞｼｯｸE" panose="020B0900000000000000" pitchFamily="50" charset="-128"/>
                  <a:ea typeface="HGPｺﾞｼｯｸE" panose="020B0900000000000000" pitchFamily="50" charset="-128"/>
                </a:rPr>
                <a:t>千円</a:t>
              </a:r>
            </a:p>
          </p:txBody>
        </p:sp>
        <p:sp>
          <p:nvSpPr>
            <p:cNvPr id="24590" name="Text Box 14"/>
            <p:cNvSpPr txBox="1">
              <a:spLocks noChangeArrowheads="1"/>
            </p:cNvSpPr>
            <p:nvPr/>
          </p:nvSpPr>
          <p:spPr bwMode="auto">
            <a:xfrm>
              <a:off x="6228184" y="5589588"/>
              <a:ext cx="2361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112</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7</a:t>
              </a:r>
              <a:r>
                <a:rPr lang="ja-JP" altLang="en-US" sz="1800" dirty="0">
                  <a:latin typeface="HGPｺﾞｼｯｸE" panose="020B0900000000000000" pitchFamily="50" charset="-128"/>
                  <a:ea typeface="HGPｺﾞｼｯｸE" panose="020B0900000000000000" pitchFamily="50" charset="-128"/>
                </a:rPr>
                <a:t>千円</a:t>
              </a:r>
            </a:p>
          </p:txBody>
        </p:sp>
        <p:pic>
          <p:nvPicPr>
            <p:cNvPr id="1434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1162352"/>
              <a:ext cx="2413347" cy="198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6"/>
            <p:cNvSpPr txBox="1">
              <a:spLocks noChangeArrowheads="1"/>
            </p:cNvSpPr>
            <p:nvPr/>
          </p:nvSpPr>
          <p:spPr bwMode="auto">
            <a:xfrm>
              <a:off x="193104" y="1700808"/>
              <a:ext cx="207464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みんなが勉強する</a:t>
              </a:r>
            </a:p>
            <a:p>
              <a:pPr eaLnBrk="1" hangingPunct="1">
                <a:spcBef>
                  <a:spcPct val="0"/>
                </a:spcBef>
                <a:buFontTx/>
                <a:buNone/>
              </a:pPr>
              <a:r>
                <a:rPr lang="ja-JP" altLang="en-US" sz="1500" dirty="0">
                  <a:ea typeface="HGPｺﾞｼｯｸE" panose="020B0900000000000000" pitchFamily="50" charset="-128"/>
                </a:rPr>
                <a:t>ために、たくさんの</a:t>
              </a:r>
            </a:p>
            <a:p>
              <a:pPr eaLnBrk="1" hangingPunct="1">
                <a:spcBef>
                  <a:spcPct val="0"/>
                </a:spcBef>
                <a:buFontTx/>
                <a:buNone/>
              </a:pPr>
              <a:r>
                <a:rPr lang="ja-JP" altLang="en-US" sz="1500" dirty="0">
                  <a:ea typeface="HGPｺﾞｼｯｸE" panose="020B0900000000000000" pitchFamily="50" charset="-128"/>
                </a:rPr>
                <a:t>お金が使われて</a:t>
              </a:r>
            </a:p>
            <a:p>
              <a:pPr eaLnBrk="1" hangingPunct="1">
                <a:spcBef>
                  <a:spcPct val="0"/>
                </a:spcBef>
                <a:buFontTx/>
                <a:buNone/>
              </a:pPr>
              <a:r>
                <a:rPr lang="ja-JP" altLang="en-US" sz="1500" dirty="0">
                  <a:ea typeface="HGPｺﾞｼｯｸE" panose="020B0900000000000000" pitchFamily="50" charset="-128"/>
                </a:rPr>
                <a:t>いるんだよ</a:t>
              </a:r>
            </a:p>
          </p:txBody>
        </p:sp>
      </p:grpSp>
      <p:sp>
        <p:nvSpPr>
          <p:cNvPr id="18" name="角丸四角形 31">
            <a:extLst>
              <a:ext uri="{FF2B5EF4-FFF2-40B4-BE49-F238E27FC236}">
                <a16:creationId xmlns:a16="http://schemas.microsoft.com/office/drawing/2014/main" id="{8C589478-E8BA-4D16-AC64-32FC437353DA}"/>
              </a:ext>
            </a:extLst>
          </p:cNvPr>
          <p:cNvSpPr/>
          <p:nvPr/>
        </p:nvSpPr>
        <p:spPr>
          <a:xfrm>
            <a:off x="4572000" y="6369767"/>
            <a:ext cx="4129597" cy="3587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Tree>
    <p:extLst>
      <p:ext uri="{BB962C8B-B14F-4D97-AF65-F5344CB8AC3E}">
        <p14:creationId xmlns:p14="http://schemas.microsoft.com/office/powerpoint/2010/main" val="269172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58288"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F4519183-19FB-44E4-BB8C-320060DE055C}"/>
              </a:ext>
            </a:extLst>
          </p:cNvPr>
          <p:cNvPicPr>
            <a:picLocks noChangeAspect="1"/>
          </p:cNvPicPr>
          <p:nvPr/>
        </p:nvPicPr>
        <p:blipFill>
          <a:blip r:embed="rId3"/>
          <a:stretch>
            <a:fillRect/>
          </a:stretch>
        </p:blipFill>
        <p:spPr>
          <a:xfrm>
            <a:off x="10810" y="-6746"/>
            <a:ext cx="9169702" cy="6892130"/>
          </a:xfrm>
          <a:prstGeom prst="rect">
            <a:avLst/>
          </a:prstGeom>
        </p:spPr>
      </p:pic>
      <p:grpSp>
        <p:nvGrpSpPr>
          <p:cNvPr id="4" name="Group 32"/>
          <p:cNvGrpSpPr>
            <a:grpSpLocks/>
          </p:cNvGrpSpPr>
          <p:nvPr/>
        </p:nvGrpSpPr>
        <p:grpSpPr bwMode="auto">
          <a:xfrm>
            <a:off x="5435600" y="3030538"/>
            <a:ext cx="3697590" cy="830262"/>
            <a:chOff x="3673" y="2432"/>
            <a:chExt cx="2087" cy="523"/>
          </a:xfrm>
        </p:grpSpPr>
        <p:pic>
          <p:nvPicPr>
            <p:cNvPr id="15390" name="Picture 30" descr="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 y="2432"/>
              <a:ext cx="208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1" name="Text Box 31"/>
            <p:cNvSpPr txBox="1">
              <a:spLocks noChangeArrowheads="1"/>
            </p:cNvSpPr>
            <p:nvPr/>
          </p:nvSpPr>
          <p:spPr bwMode="auto">
            <a:xfrm>
              <a:off x="3742" y="2471"/>
              <a:ext cx="201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この政治への参加と国を支える税金を</a:t>
              </a:r>
            </a:p>
            <a:p>
              <a:pPr eaLnBrk="1" hangingPunct="1">
                <a:spcBef>
                  <a:spcPct val="0"/>
                </a:spcBef>
                <a:buFontTx/>
                <a:buNone/>
              </a:pPr>
              <a:r>
                <a:rPr lang="ja-JP" altLang="en-US" sz="1400" dirty="0">
                  <a:ea typeface="HGPｺﾞｼｯｸE" panose="020B0900000000000000" pitchFamily="50" charset="-128"/>
                </a:rPr>
                <a:t>国民が負担することが対になっている</a:t>
              </a:r>
            </a:p>
            <a:p>
              <a:pPr eaLnBrk="1" hangingPunct="1">
                <a:spcBef>
                  <a:spcPct val="0"/>
                </a:spcBef>
                <a:buFontTx/>
                <a:buNone/>
              </a:pPr>
              <a:r>
                <a:rPr lang="ja-JP" altLang="en-US" sz="1400" dirty="0">
                  <a:ea typeface="HGPｺﾞｼｯｸE" panose="020B0900000000000000" pitchFamily="50" charset="-128"/>
                </a:rPr>
                <a:t>のが民主主義国家の基本です。</a:t>
              </a:r>
            </a:p>
          </p:txBody>
        </p:sp>
      </p:grpSp>
      <p:grpSp>
        <p:nvGrpSpPr>
          <p:cNvPr id="5" name="Group 35"/>
          <p:cNvGrpSpPr>
            <a:grpSpLocks/>
          </p:cNvGrpSpPr>
          <p:nvPr/>
        </p:nvGrpSpPr>
        <p:grpSpPr bwMode="auto">
          <a:xfrm>
            <a:off x="6786562" y="4485034"/>
            <a:ext cx="2393950" cy="1392238"/>
            <a:chOff x="4286" y="3566"/>
            <a:chExt cx="1248" cy="636"/>
          </a:xfrm>
        </p:grpSpPr>
        <p:pic>
          <p:nvPicPr>
            <p:cNvPr id="15388"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 y="3566"/>
              <a:ext cx="1248"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 Box 34"/>
            <p:cNvSpPr txBox="1">
              <a:spLocks noChangeArrowheads="1"/>
            </p:cNvSpPr>
            <p:nvPr/>
          </p:nvSpPr>
          <p:spPr bwMode="auto">
            <a:xfrm>
              <a:off x="4658" y="3733"/>
              <a:ext cx="876"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議員は国民に</a:t>
              </a:r>
            </a:p>
            <a:p>
              <a:pPr eaLnBrk="1" hangingPunct="1">
                <a:spcBef>
                  <a:spcPct val="0"/>
                </a:spcBef>
                <a:buFontTx/>
                <a:buNone/>
              </a:pPr>
              <a:r>
                <a:rPr lang="ja-JP" altLang="en-US" sz="1200" dirty="0">
                  <a:ea typeface="HGPｺﾞｼｯｸE" panose="020B0900000000000000" pitchFamily="50" charset="-128"/>
                </a:rPr>
                <a:t>選ばれた</a:t>
              </a:r>
            </a:p>
            <a:p>
              <a:pPr eaLnBrk="1" hangingPunct="1">
                <a:spcBef>
                  <a:spcPct val="0"/>
                </a:spcBef>
                <a:buFontTx/>
                <a:buNone/>
              </a:pPr>
              <a:r>
                <a:rPr lang="ja-JP" altLang="en-US" sz="1200" dirty="0">
                  <a:ea typeface="HGPｺﾞｼｯｸE" panose="020B0900000000000000" pitchFamily="50" charset="-128"/>
                </a:rPr>
                <a:t>代表者なんだ</a:t>
              </a:r>
            </a:p>
          </p:txBody>
        </p:sp>
      </p:grpSp>
      <p:pic>
        <p:nvPicPr>
          <p:cNvPr id="15366"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763" y="2536825"/>
            <a:ext cx="44862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8913" y="5100638"/>
            <a:ext cx="15827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675" y="415131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37"/>
          <p:cNvSpPr txBox="1">
            <a:spLocks noChangeArrowheads="1"/>
          </p:cNvSpPr>
          <p:nvPr/>
        </p:nvSpPr>
        <p:spPr bwMode="white">
          <a:xfrm>
            <a:off x="1512888" y="4367213"/>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選挙</a:t>
            </a:r>
          </a:p>
        </p:txBody>
      </p:sp>
      <p:grpSp>
        <p:nvGrpSpPr>
          <p:cNvPr id="15377" name="Group 36"/>
          <p:cNvGrpSpPr>
            <a:grpSpLocks/>
          </p:cNvGrpSpPr>
          <p:nvPr/>
        </p:nvGrpSpPr>
        <p:grpSpPr bwMode="auto">
          <a:xfrm>
            <a:off x="2608263" y="5092700"/>
            <a:ext cx="1079500" cy="844550"/>
            <a:chOff x="1610" y="3241"/>
            <a:chExt cx="680" cy="532"/>
          </a:xfrm>
        </p:grpSpPr>
        <p:pic>
          <p:nvPicPr>
            <p:cNvPr id="15384"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 y="3241"/>
              <a:ext cx="68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49"/>
            <p:cNvSpPr txBox="1">
              <a:spLocks noChangeArrowheads="1"/>
            </p:cNvSpPr>
            <p:nvPr/>
          </p:nvSpPr>
          <p:spPr bwMode="auto">
            <a:xfrm>
              <a:off x="1732" y="3422"/>
              <a:ext cx="52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議決</a:t>
              </a:r>
            </a:p>
          </p:txBody>
        </p:sp>
      </p:grpSp>
      <p:pic>
        <p:nvPicPr>
          <p:cNvPr id="15382"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8263" y="5741988"/>
            <a:ext cx="1079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52"/>
          <p:cNvSpPr txBox="1">
            <a:spLocks noChangeArrowheads="1"/>
          </p:cNvSpPr>
          <p:nvPr/>
        </p:nvSpPr>
        <p:spPr bwMode="white">
          <a:xfrm>
            <a:off x="2895601" y="5957888"/>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予算案</a:t>
            </a:r>
          </a:p>
        </p:txBody>
      </p:sp>
      <p:pic>
        <p:nvPicPr>
          <p:cNvPr id="15380"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8625" y="4302125"/>
            <a:ext cx="1368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40"/>
          <p:cNvSpPr txBox="1">
            <a:spLocks noChangeArrowheads="1"/>
          </p:cNvSpPr>
          <p:nvPr/>
        </p:nvSpPr>
        <p:spPr bwMode="white">
          <a:xfrm>
            <a:off x="3333750" y="45037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国民の</a:t>
            </a:r>
          </a:p>
          <a:p>
            <a:pPr eaLnBrk="1" hangingPunct="1">
              <a:spcBef>
                <a:spcPct val="0"/>
              </a:spcBef>
              <a:buFontTx/>
              <a:buNone/>
            </a:pPr>
            <a:r>
              <a:rPr lang="ja-JP" altLang="en-US" sz="1200" b="1" dirty="0">
                <a:solidFill>
                  <a:schemeClr val="bg1"/>
                </a:solidFill>
              </a:rPr>
              <a:t>くらし</a:t>
            </a:r>
          </a:p>
        </p:txBody>
      </p:sp>
      <p:pic>
        <p:nvPicPr>
          <p:cNvPr id="15375" name="Picture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54500" y="4081463"/>
            <a:ext cx="1190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44"/>
          <p:cNvSpPr txBox="1">
            <a:spLocks noChangeArrowheads="1"/>
          </p:cNvSpPr>
          <p:nvPr/>
        </p:nvSpPr>
        <p:spPr bwMode="white">
          <a:xfrm>
            <a:off x="4614863" y="4352926"/>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solidFill>
                  <a:schemeClr val="bg1"/>
                </a:solidFill>
              </a:rPr>
              <a:t>税</a:t>
            </a:r>
          </a:p>
        </p:txBody>
      </p:sp>
      <p:pic>
        <p:nvPicPr>
          <p:cNvPr id="15371"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988" y="4991100"/>
            <a:ext cx="16875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テキスト ボックス 1"/>
          <p:cNvSpPr txBox="1">
            <a:spLocks noChangeArrowheads="1"/>
          </p:cNvSpPr>
          <p:nvPr/>
        </p:nvSpPr>
        <p:spPr bwMode="auto">
          <a:xfrm>
            <a:off x="1069975" y="6073775"/>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b="1">
                <a:solidFill>
                  <a:srgbClr val="008CD7"/>
                </a:solidFill>
                <a:latin typeface="HG丸ｺﾞｼｯｸM-PRO" panose="020F0600000000000000" pitchFamily="50" charset="-128"/>
                <a:ea typeface="HG丸ｺﾞｼｯｸM-PRO" panose="020F0600000000000000" pitchFamily="50" charset="-128"/>
              </a:rPr>
              <a:t>国会</a:t>
            </a:r>
          </a:p>
        </p:txBody>
      </p:sp>
      <p:sp>
        <p:nvSpPr>
          <p:cNvPr id="15373" name="テキスト ボックス 2"/>
          <p:cNvSpPr txBox="1">
            <a:spLocks noChangeArrowheads="1"/>
          </p:cNvSpPr>
          <p:nvPr/>
        </p:nvSpPr>
        <p:spPr bwMode="auto">
          <a:xfrm>
            <a:off x="1390650" y="6324600"/>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写真提供：衆議院</a:t>
            </a:r>
          </a:p>
        </p:txBody>
      </p:sp>
      <p:sp>
        <p:nvSpPr>
          <p:cNvPr id="15374" name="テキスト ボックス 37"/>
          <p:cNvSpPr txBox="1">
            <a:spLocks noChangeArrowheads="1"/>
          </p:cNvSpPr>
          <p:nvPr/>
        </p:nvSpPr>
        <p:spPr bwMode="auto">
          <a:xfrm>
            <a:off x="4337050" y="6324600"/>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出典：首相官邸ホームページ</a:t>
            </a:r>
          </a:p>
        </p:txBody>
      </p:sp>
      <p:pic>
        <p:nvPicPr>
          <p:cNvPr id="37" name="Picture 34">
            <a:extLst>
              <a:ext uri="{FF2B5EF4-FFF2-40B4-BE49-F238E27FC236}">
                <a16:creationId xmlns:a16="http://schemas.microsoft.com/office/drawing/2014/main" id="{38724C46-887C-42FD-A8EB-94BC468878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5573" y="4250407"/>
            <a:ext cx="8286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1"/>
          <p:cNvGrpSpPr>
            <a:grpSpLocks/>
          </p:cNvGrpSpPr>
          <p:nvPr/>
        </p:nvGrpSpPr>
        <p:grpSpPr bwMode="auto">
          <a:xfrm>
            <a:off x="0" y="27384"/>
            <a:ext cx="9144000" cy="6858000"/>
            <a:chOff x="0" y="17"/>
            <a:chExt cx="5760" cy="4320"/>
          </a:xfrm>
        </p:grpSpPr>
        <p:grpSp>
          <p:nvGrpSpPr>
            <p:cNvPr id="16395" name="Group 19"/>
            <p:cNvGrpSpPr>
              <a:grpSpLocks/>
            </p:cNvGrpSpPr>
            <p:nvPr/>
          </p:nvGrpSpPr>
          <p:grpSpPr bwMode="auto">
            <a:xfrm>
              <a:off x="0" y="17"/>
              <a:ext cx="5760" cy="4320"/>
              <a:chOff x="0" y="17"/>
              <a:chExt cx="5760" cy="4320"/>
            </a:xfrm>
          </p:grpSpPr>
          <p:pic>
            <p:nvPicPr>
              <p:cNvPr id="1639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3"/>
              <p:cNvSpPr>
                <a:spLocks noChangeArrowheads="1"/>
              </p:cNvSpPr>
              <p:nvPr/>
            </p:nvSpPr>
            <p:spPr bwMode="auto">
              <a:xfrm>
                <a:off x="340" y="123"/>
                <a:ext cx="49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税の使いみちはどうやって決めるの？②</a:t>
                </a:r>
              </a:p>
            </p:txBody>
          </p:sp>
          <p:pic>
            <p:nvPicPr>
              <p:cNvPr id="1640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 y="3208"/>
                <a:ext cx="588" cy="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 y="3204"/>
                <a:ext cx="55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6" name="Text Box 14"/>
            <p:cNvSpPr txBox="1">
              <a:spLocks noChangeArrowheads="1"/>
            </p:cNvSpPr>
            <p:nvPr/>
          </p:nvSpPr>
          <p:spPr bwMode="auto">
            <a:xfrm>
              <a:off x="1429" y="890"/>
              <a:ext cx="127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500" dirty="0">
                  <a:ea typeface="HGPｺﾞｼｯｸE" panose="020B0900000000000000" pitchFamily="50" charset="-128"/>
                </a:rPr>
                <a:t>国の予算</a:t>
              </a:r>
              <a:endParaRPr lang="ja-JP" altLang="en-US" sz="1800" dirty="0">
                <a:ea typeface="HGPｺﾞｼｯｸE" panose="020B0900000000000000" pitchFamily="50" charset="-128"/>
              </a:endParaRPr>
            </a:p>
          </p:txBody>
        </p:sp>
        <p:sp>
          <p:nvSpPr>
            <p:cNvPr id="16397" name="Text Box 14"/>
            <p:cNvSpPr txBox="1">
              <a:spLocks noChangeArrowheads="1"/>
            </p:cNvSpPr>
            <p:nvPr/>
          </p:nvSpPr>
          <p:spPr bwMode="auto">
            <a:xfrm>
              <a:off x="2597" y="931"/>
              <a:ext cx="21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HGPｺﾞｼｯｸE" panose="020B0900000000000000" pitchFamily="50" charset="-128"/>
                </a:rPr>
                <a:t>（</a:t>
              </a:r>
              <a:r>
                <a:rPr lang="ja-JP" altLang="en-US" sz="1800" dirty="0">
                  <a:latin typeface="HGPｺﾞｼｯｸE" panose="020B0900000000000000" pitchFamily="50" charset="-128"/>
                  <a:ea typeface="HGPｺﾞｼｯｸE" panose="020B0900000000000000" pitchFamily="50" charset="-128"/>
                </a:rPr>
                <a:t>令和７年度当初予算</a:t>
              </a:r>
              <a:r>
                <a:rPr lang="ja-JP" altLang="en-US" sz="1800" dirty="0">
                  <a:ea typeface="HGPｺﾞｼｯｸE" panose="020B0900000000000000" pitchFamily="50" charset="-128"/>
                </a:rPr>
                <a:t>）</a:t>
              </a:r>
            </a:p>
          </p:txBody>
        </p:sp>
      </p:grpSp>
      <p:grpSp>
        <p:nvGrpSpPr>
          <p:cNvPr id="4" name="Group 19"/>
          <p:cNvGrpSpPr>
            <a:grpSpLocks/>
          </p:cNvGrpSpPr>
          <p:nvPr/>
        </p:nvGrpSpPr>
        <p:grpSpPr bwMode="auto">
          <a:xfrm>
            <a:off x="848318" y="4165005"/>
            <a:ext cx="3074395" cy="1089620"/>
            <a:chOff x="748" y="3203"/>
            <a:chExt cx="1723" cy="560"/>
          </a:xfrm>
        </p:grpSpPr>
        <p:pic>
          <p:nvPicPr>
            <p:cNvPr id="1639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 y="3203"/>
              <a:ext cx="172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8"/>
            <p:cNvSpPr txBox="1">
              <a:spLocks noChangeArrowheads="1"/>
            </p:cNvSpPr>
            <p:nvPr/>
          </p:nvSpPr>
          <p:spPr bwMode="auto">
            <a:xfrm>
              <a:off x="938" y="3306"/>
              <a:ext cx="1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税金は国民みんなのために</a:t>
              </a:r>
            </a:p>
            <a:p>
              <a:pPr eaLnBrk="1" hangingPunct="1">
                <a:spcBef>
                  <a:spcPct val="0"/>
                </a:spcBef>
                <a:buFontTx/>
                <a:buNone/>
              </a:pPr>
              <a:r>
                <a:rPr lang="ja-JP" altLang="en-US" sz="1200" dirty="0">
                  <a:ea typeface="HGPｺﾞｼｯｸE" panose="020B0900000000000000" pitchFamily="50" charset="-128"/>
                </a:rPr>
                <a:t>使われているのね</a:t>
              </a:r>
            </a:p>
          </p:txBody>
        </p:sp>
      </p:grpSp>
      <p:grpSp>
        <p:nvGrpSpPr>
          <p:cNvPr id="5" name="Group 22"/>
          <p:cNvGrpSpPr>
            <a:grpSpLocks/>
          </p:cNvGrpSpPr>
          <p:nvPr/>
        </p:nvGrpSpPr>
        <p:grpSpPr bwMode="auto">
          <a:xfrm>
            <a:off x="4971902" y="4308991"/>
            <a:ext cx="3344778" cy="1089619"/>
            <a:chOff x="3896" y="3249"/>
            <a:chExt cx="1815" cy="530"/>
          </a:xfrm>
        </p:grpSpPr>
        <p:pic>
          <p:nvPicPr>
            <p:cNvPr id="1639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6" y="3249"/>
              <a:ext cx="1815"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21"/>
            <p:cNvSpPr txBox="1">
              <a:spLocks noChangeArrowheads="1"/>
            </p:cNvSpPr>
            <p:nvPr/>
          </p:nvSpPr>
          <p:spPr bwMode="auto">
            <a:xfrm>
              <a:off x="4139" y="3346"/>
              <a:ext cx="133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国民のためになるように、</a:t>
              </a:r>
            </a:p>
            <a:p>
              <a:pPr eaLnBrk="1" hangingPunct="1">
                <a:spcBef>
                  <a:spcPct val="0"/>
                </a:spcBef>
                <a:buFontTx/>
                <a:buNone/>
              </a:pPr>
              <a:r>
                <a:rPr lang="ja-JP" altLang="en-US" sz="1200" dirty="0">
                  <a:ea typeface="HGPｺﾞｼｯｸE" panose="020B0900000000000000" pitchFamily="50" charset="-128"/>
                </a:rPr>
                <a:t>予算がたてられているんだ</a:t>
              </a:r>
            </a:p>
          </p:txBody>
        </p:sp>
      </p:grpSp>
      <p:pic>
        <p:nvPicPr>
          <p:cNvPr id="6" name="図 5">
            <a:extLst>
              <a:ext uri="{FF2B5EF4-FFF2-40B4-BE49-F238E27FC236}">
                <a16:creationId xmlns:a16="http://schemas.microsoft.com/office/drawing/2014/main" id="{A137382A-F86E-4C3E-BB9F-C02970D59290}"/>
              </a:ext>
            </a:extLst>
          </p:cNvPr>
          <p:cNvPicPr>
            <a:picLocks noChangeAspect="1"/>
          </p:cNvPicPr>
          <p:nvPr/>
        </p:nvPicPr>
        <p:blipFill>
          <a:blip r:embed="rId8"/>
          <a:stretch>
            <a:fillRect/>
          </a:stretch>
        </p:blipFill>
        <p:spPr>
          <a:xfrm>
            <a:off x="1125759" y="2290564"/>
            <a:ext cx="3086201" cy="1874441"/>
          </a:xfrm>
          <a:prstGeom prst="rect">
            <a:avLst/>
          </a:prstGeom>
        </p:spPr>
      </p:pic>
      <p:pic>
        <p:nvPicPr>
          <p:cNvPr id="10" name="図 9">
            <a:extLst>
              <a:ext uri="{FF2B5EF4-FFF2-40B4-BE49-F238E27FC236}">
                <a16:creationId xmlns:a16="http://schemas.microsoft.com/office/drawing/2014/main" id="{A4DBE47B-A0E2-4BE1-B748-B4388944B7F2}"/>
              </a:ext>
            </a:extLst>
          </p:cNvPr>
          <p:cNvPicPr>
            <a:picLocks noChangeAspect="1"/>
          </p:cNvPicPr>
          <p:nvPr/>
        </p:nvPicPr>
        <p:blipFill>
          <a:blip r:embed="rId9"/>
          <a:stretch>
            <a:fillRect/>
          </a:stretch>
        </p:blipFill>
        <p:spPr>
          <a:xfrm>
            <a:off x="4193096" y="1951038"/>
            <a:ext cx="4102586" cy="2401093"/>
          </a:xfrm>
          <a:prstGeom prst="rect">
            <a:avLst/>
          </a:prstGeom>
        </p:spPr>
      </p:pic>
      <p:sp>
        <p:nvSpPr>
          <p:cNvPr id="19" name="テキスト ボックス 2">
            <a:extLst>
              <a:ext uri="{FF2B5EF4-FFF2-40B4-BE49-F238E27FC236}">
                <a16:creationId xmlns:a16="http://schemas.microsoft.com/office/drawing/2014/main" id="{B03FAD50-8CAC-4325-82B9-326EACE0C44F}"/>
              </a:ext>
            </a:extLst>
          </p:cNvPr>
          <p:cNvSpPr txBox="1">
            <a:spLocks noChangeArrowheads="1"/>
          </p:cNvSpPr>
          <p:nvPr/>
        </p:nvSpPr>
        <p:spPr bwMode="auto">
          <a:xfrm>
            <a:off x="5581650" y="1117601"/>
            <a:ext cx="32837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ＭＳ ゴシック" panose="020B0609070205080204" pitchFamily="49" charset="-128"/>
                <a:ea typeface="ＭＳ ゴシック" panose="020B0609070205080204" pitchFamily="49" charset="-128"/>
              </a:rPr>
              <a:t>出所：</a:t>
            </a:r>
            <a:r>
              <a:rPr lang="zh-TW" altLang="en-US" sz="700" dirty="0">
                <a:latin typeface="ＭＳ ゴシック" panose="020B0609070205080204" pitchFamily="49" charset="-128"/>
                <a:ea typeface="ＭＳ ゴシック" panose="020B0609070205080204" pitchFamily="49" charset="-128"/>
              </a:rPr>
              <a:t>財務省</a:t>
            </a:r>
            <a:r>
              <a:rPr lang="ja-JP" altLang="en-US"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令和７年度予算（衆議院修正</a:t>
            </a:r>
            <a:r>
              <a:rPr lang="en-US" altLang="zh-TW"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参議院修正後）</a:t>
            </a:r>
            <a:r>
              <a:rPr lang="ja-JP" altLang="en-US" sz="700" dirty="0">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136575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5" name="Group 19"/>
          <p:cNvGrpSpPr>
            <a:grpSpLocks/>
          </p:cNvGrpSpPr>
          <p:nvPr/>
        </p:nvGrpSpPr>
        <p:grpSpPr bwMode="auto">
          <a:xfrm>
            <a:off x="36512" y="27384"/>
            <a:ext cx="9144000" cy="6858000"/>
            <a:chOff x="0" y="17"/>
            <a:chExt cx="5760" cy="4320"/>
          </a:xfrm>
        </p:grpSpPr>
        <p:pic>
          <p:nvPicPr>
            <p:cNvPr id="1639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3"/>
            <p:cNvSpPr>
              <a:spLocks noChangeArrowheads="1"/>
            </p:cNvSpPr>
            <p:nvPr/>
          </p:nvSpPr>
          <p:spPr bwMode="auto">
            <a:xfrm>
              <a:off x="317" y="159"/>
              <a:ext cx="51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税の使いみちはどうやって決めるの？③</a:t>
              </a:r>
            </a:p>
          </p:txBody>
        </p:sp>
      </p:grpSp>
      <p:pic>
        <p:nvPicPr>
          <p:cNvPr id="6" name="図 5">
            <a:extLst>
              <a:ext uri="{FF2B5EF4-FFF2-40B4-BE49-F238E27FC236}">
                <a16:creationId xmlns:a16="http://schemas.microsoft.com/office/drawing/2014/main" id="{F43D294D-28CF-499D-ADEF-FC8068C959CF}"/>
              </a:ext>
            </a:extLst>
          </p:cNvPr>
          <p:cNvPicPr>
            <a:picLocks noChangeAspect="1"/>
          </p:cNvPicPr>
          <p:nvPr/>
        </p:nvPicPr>
        <p:blipFill>
          <a:blip r:embed="rId4"/>
          <a:stretch>
            <a:fillRect/>
          </a:stretch>
        </p:blipFill>
        <p:spPr>
          <a:xfrm>
            <a:off x="-16754" y="-27384"/>
            <a:ext cx="9177562" cy="6898038"/>
          </a:xfrm>
          <a:prstGeom prst="rect">
            <a:avLst/>
          </a:prstGeom>
        </p:spPr>
      </p:pic>
      <p:sp>
        <p:nvSpPr>
          <p:cNvPr id="23" name="四角形: 角を丸くする 22">
            <a:hlinkClick r:id="rId5"/>
            <a:extLst>
              <a:ext uri="{FF2B5EF4-FFF2-40B4-BE49-F238E27FC236}">
                <a16:creationId xmlns:a16="http://schemas.microsoft.com/office/drawing/2014/main" id="{317BD545-2562-4D14-8CFD-4EA48D26DE5B}"/>
              </a:ext>
            </a:extLst>
          </p:cNvPr>
          <p:cNvSpPr/>
          <p:nvPr/>
        </p:nvSpPr>
        <p:spPr>
          <a:xfrm>
            <a:off x="1691680" y="5887684"/>
            <a:ext cx="5688632" cy="602580"/>
          </a:xfrm>
          <a:prstGeom prst="round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dirty="0">
                <a:ln w="3175">
                  <a:noFill/>
                </a:ln>
                <a:solidFill>
                  <a:schemeClr val="bg1"/>
                </a:solidFill>
              </a:rPr>
              <a:t>くわしくは、札幌市</a:t>
            </a:r>
            <a:r>
              <a:rPr kumimoji="1" lang="en-US" altLang="ja-JP" dirty="0">
                <a:ln w="3175">
                  <a:noFill/>
                </a:ln>
                <a:solidFill>
                  <a:schemeClr val="bg1"/>
                </a:solidFill>
              </a:rPr>
              <a:t>HP</a:t>
            </a:r>
            <a:r>
              <a:rPr kumimoji="1" lang="ja-JP" altLang="en-US" dirty="0">
                <a:ln w="3175">
                  <a:noFill/>
                </a:ln>
                <a:solidFill>
                  <a:schemeClr val="bg1"/>
                </a:solidFill>
              </a:rPr>
              <a:t>（さっぽろのおサイフ）へ</a:t>
            </a:r>
          </a:p>
        </p:txBody>
      </p:sp>
      <p:sp>
        <p:nvSpPr>
          <p:cNvPr id="24" name="フリーフォーム: 図形 23">
            <a:extLst>
              <a:ext uri="{FF2B5EF4-FFF2-40B4-BE49-F238E27FC236}">
                <a16:creationId xmlns:a16="http://schemas.microsoft.com/office/drawing/2014/main" id="{DAEBC310-581E-49DE-8E45-90408809AFED}"/>
              </a:ext>
            </a:extLst>
          </p:cNvPr>
          <p:cNvSpPr/>
          <p:nvPr/>
        </p:nvSpPr>
        <p:spPr>
          <a:xfrm rot="20177330">
            <a:off x="4541899" y="6331356"/>
            <a:ext cx="251090" cy="383753"/>
          </a:xfrm>
          <a:custGeom>
            <a:avLst/>
            <a:gdLst>
              <a:gd name="connsiteX0" fmla="*/ 240999 w 461603"/>
              <a:gd name="connsiteY0" fmla="*/ 0 h 705490"/>
              <a:gd name="connsiteX1" fmla="*/ 461603 w 461603"/>
              <a:gd name="connsiteY1" fmla="*/ 563116 h 705490"/>
              <a:gd name="connsiteX2" fmla="*/ 294668 w 461603"/>
              <a:gd name="connsiteY2" fmla="*/ 492227 h 705490"/>
              <a:gd name="connsiteX3" fmla="*/ 300449 w 461603"/>
              <a:gd name="connsiteY3" fmla="*/ 701942 h 705490"/>
              <a:gd name="connsiteX4" fmla="*/ 171738 w 461603"/>
              <a:gd name="connsiteY4" fmla="*/ 705490 h 705490"/>
              <a:gd name="connsiteX5" fmla="*/ 165612 w 461603"/>
              <a:gd name="connsiteY5" fmla="*/ 483263 h 705490"/>
              <a:gd name="connsiteX6" fmla="*/ 0 w 461603"/>
              <a:gd name="connsiteY6" fmla="*/ 545641 h 70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603" h="705490">
                <a:moveTo>
                  <a:pt x="240999" y="0"/>
                </a:moveTo>
                <a:lnTo>
                  <a:pt x="461603" y="563116"/>
                </a:lnTo>
                <a:lnTo>
                  <a:pt x="294668" y="492227"/>
                </a:lnTo>
                <a:lnTo>
                  <a:pt x="300449" y="701942"/>
                </a:lnTo>
                <a:lnTo>
                  <a:pt x="171738" y="705490"/>
                </a:lnTo>
                <a:lnTo>
                  <a:pt x="165612" y="483263"/>
                </a:lnTo>
                <a:lnTo>
                  <a:pt x="0" y="545641"/>
                </a:lnTo>
                <a:close/>
              </a:path>
            </a:pathLst>
          </a:custGeom>
          <a:solidFill>
            <a:schemeClr val="bg1"/>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46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repeatCount="3000" fill="hold" grpId="0" nodeType="after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500"/>
                                        <p:tgtEl>
                                          <p:spTgt spid="24"/>
                                        </p:tgtEl>
                                      </p:cBhvr>
                                    </p:animEffect>
                                    <p:anim calcmode="lin" valueType="num">
                                      <p:cBhvr>
                                        <p:cTn id="13" dur="1500" fill="hold"/>
                                        <p:tgtEl>
                                          <p:spTgt spid="24"/>
                                        </p:tgtEl>
                                        <p:attrNameLst>
                                          <p:attrName>ppt_x</p:attrName>
                                        </p:attrNameLst>
                                      </p:cBhvr>
                                      <p:tavLst>
                                        <p:tav tm="0">
                                          <p:val>
                                            <p:strVal val="#ppt_x"/>
                                          </p:val>
                                        </p:tav>
                                        <p:tav tm="100000">
                                          <p:val>
                                            <p:strVal val="#ppt_x"/>
                                          </p:val>
                                        </p:tav>
                                      </p:tavLst>
                                    </p:anim>
                                    <p:anim calcmode="lin" valueType="num">
                                      <p:cBhvr>
                                        <p:cTn id="14"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5" name="Group 19"/>
          <p:cNvGrpSpPr>
            <a:grpSpLocks/>
          </p:cNvGrpSpPr>
          <p:nvPr/>
        </p:nvGrpSpPr>
        <p:grpSpPr bwMode="auto">
          <a:xfrm>
            <a:off x="-36512" y="-27384"/>
            <a:ext cx="9217024" cy="6858000"/>
            <a:chOff x="0" y="17"/>
            <a:chExt cx="5760" cy="4320"/>
          </a:xfrm>
        </p:grpSpPr>
        <p:pic>
          <p:nvPicPr>
            <p:cNvPr id="1639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3"/>
            <p:cNvSpPr>
              <a:spLocks noChangeArrowheads="1"/>
            </p:cNvSpPr>
            <p:nvPr/>
          </p:nvSpPr>
          <p:spPr bwMode="auto">
            <a:xfrm>
              <a:off x="209" y="123"/>
              <a:ext cx="53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税の使いみちはどうやって決めるの？④</a:t>
              </a:r>
            </a:p>
          </p:txBody>
        </p:sp>
      </p:grpSp>
      <p:sp>
        <p:nvSpPr>
          <p:cNvPr id="2" name="正方形/長方形 1">
            <a:extLst>
              <a:ext uri="{FF2B5EF4-FFF2-40B4-BE49-F238E27FC236}">
                <a16:creationId xmlns:a16="http://schemas.microsoft.com/office/drawing/2014/main" id="{5B023669-B376-4AEE-9C30-A68A82F16936}"/>
              </a:ext>
            </a:extLst>
          </p:cNvPr>
          <p:cNvSpPr/>
          <p:nvPr/>
        </p:nvSpPr>
        <p:spPr>
          <a:xfrm>
            <a:off x="-36512" y="1013865"/>
            <a:ext cx="9180512" cy="5847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66DC922-0B8E-4D81-90EB-0E60B4097999}"/>
              </a:ext>
            </a:extLst>
          </p:cNvPr>
          <p:cNvSpPr txBox="1"/>
          <p:nvPr/>
        </p:nvSpPr>
        <p:spPr>
          <a:xfrm>
            <a:off x="287016" y="1052736"/>
            <a:ext cx="9037512" cy="461665"/>
          </a:xfrm>
          <a:prstGeom prst="rect">
            <a:avLst/>
          </a:prstGeom>
          <a:noFill/>
        </p:spPr>
        <p:txBody>
          <a:bodyPr wrap="square" rtlCol="0">
            <a:spAutoFit/>
          </a:bodyPr>
          <a:lstStyle/>
          <a:p>
            <a:r>
              <a:rPr lang="ja-JP" altLang="en-US" sz="2400" dirty="0">
                <a:solidFill>
                  <a:srgbClr val="FF9966"/>
                </a:solidFill>
                <a:latin typeface="HGPｺﾞｼｯｸE" panose="020B0900000000000000" pitchFamily="50" charset="-128"/>
                <a:ea typeface="HGPｺﾞｼｯｸE" panose="020B0900000000000000" pitchFamily="50" charset="-128"/>
              </a:rPr>
              <a:t>札幌市では、税金をどんなことに使っているのだろう？　</a:t>
            </a:r>
            <a:endParaRPr lang="zh-CN" altLang="en-US" sz="2400" dirty="0">
              <a:solidFill>
                <a:srgbClr val="FF9966"/>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C144DF1C-728C-4860-9885-1A5F824DAF2B}"/>
              </a:ext>
            </a:extLst>
          </p:cNvPr>
          <p:cNvSpPr txBox="1"/>
          <p:nvPr/>
        </p:nvSpPr>
        <p:spPr>
          <a:xfrm>
            <a:off x="2615742" y="1781243"/>
            <a:ext cx="1875606" cy="646331"/>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消火・救急活動、消防し設の整備</a:t>
            </a:r>
          </a:p>
        </p:txBody>
      </p:sp>
      <p:sp>
        <p:nvSpPr>
          <p:cNvPr id="14" name="テキスト ボックス 13">
            <a:extLst>
              <a:ext uri="{FF2B5EF4-FFF2-40B4-BE49-F238E27FC236}">
                <a16:creationId xmlns:a16="http://schemas.microsoft.com/office/drawing/2014/main" id="{63C7EB15-E5AF-4E71-BD15-44263C79919B}"/>
              </a:ext>
            </a:extLst>
          </p:cNvPr>
          <p:cNvSpPr txBox="1"/>
          <p:nvPr/>
        </p:nvSpPr>
        <p:spPr>
          <a:xfrm>
            <a:off x="2607791" y="2535079"/>
            <a:ext cx="1938867" cy="550879"/>
          </a:xfrm>
          <a:prstGeom prst="rect">
            <a:avLst/>
          </a:prstGeom>
          <a:noFill/>
        </p:spPr>
        <p:txBody>
          <a:bodyPr wrap="square" rtlCol="0">
            <a:spAutoFit/>
          </a:bodyPr>
          <a:lstStyle/>
          <a:p>
            <a:r>
              <a:rPr kumimoji="1" lang="ja-JP" altLang="en-US" b="1" dirty="0">
                <a:ln w="3175">
                  <a:solidFill>
                    <a:schemeClr val="bg1"/>
                  </a:solidFill>
                </a:ln>
                <a:effectLst>
                  <a:glow rad="127000">
                    <a:srgbClr val="FF99CC"/>
                  </a:glow>
                </a:effectLst>
              </a:rPr>
              <a:t>約</a:t>
            </a:r>
            <a:r>
              <a:rPr kumimoji="1" lang="en-US" altLang="ja-JP" sz="32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117</a:t>
            </a:r>
            <a:r>
              <a:rPr kumimoji="1" lang="ja-JP" altLang="en-US" sz="28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億</a:t>
            </a:r>
            <a:r>
              <a:rPr kumimoji="1" lang="ja-JP" altLang="en-US" sz="2800" b="1" dirty="0">
                <a:ln w="3175">
                  <a:solidFill>
                    <a:schemeClr val="bg1"/>
                  </a:solidFill>
                </a:ln>
                <a:effectLst>
                  <a:glow rad="127000">
                    <a:srgbClr val="FF99CC"/>
                  </a:glow>
                </a:effectLst>
              </a:rPr>
              <a:t>円</a:t>
            </a:r>
          </a:p>
        </p:txBody>
      </p:sp>
      <p:sp>
        <p:nvSpPr>
          <p:cNvPr id="15" name="テキスト ボックス 14">
            <a:extLst>
              <a:ext uri="{FF2B5EF4-FFF2-40B4-BE49-F238E27FC236}">
                <a16:creationId xmlns:a16="http://schemas.microsoft.com/office/drawing/2014/main" id="{8401CE6E-DCE0-4393-99EC-4223352DA9A1}"/>
              </a:ext>
            </a:extLst>
          </p:cNvPr>
          <p:cNvSpPr txBox="1"/>
          <p:nvPr/>
        </p:nvSpPr>
        <p:spPr>
          <a:xfrm>
            <a:off x="6992887" y="1781242"/>
            <a:ext cx="1787415" cy="608867"/>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円山動物園</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年間管理費</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a:extLst>
              <a:ext uri="{FF2B5EF4-FFF2-40B4-BE49-F238E27FC236}">
                <a16:creationId xmlns:a16="http://schemas.microsoft.com/office/drawing/2014/main" id="{A1F01434-B690-4804-ADDB-808EC3062C2F}"/>
              </a:ext>
            </a:extLst>
          </p:cNvPr>
          <p:cNvSpPr txBox="1"/>
          <p:nvPr/>
        </p:nvSpPr>
        <p:spPr>
          <a:xfrm>
            <a:off x="7032178" y="2533591"/>
            <a:ext cx="1938867" cy="550879"/>
          </a:xfrm>
          <a:prstGeom prst="rect">
            <a:avLst/>
          </a:prstGeom>
          <a:noFill/>
        </p:spPr>
        <p:txBody>
          <a:bodyPr wrap="square" rtlCol="0">
            <a:spAutoFit/>
          </a:bodyPr>
          <a:lstStyle/>
          <a:p>
            <a:r>
              <a:rPr kumimoji="1" lang="ja-JP" altLang="en-US" b="1" dirty="0">
                <a:ln w="3175">
                  <a:solidFill>
                    <a:schemeClr val="bg1"/>
                  </a:solidFill>
                </a:ln>
                <a:effectLst>
                  <a:glow rad="127000">
                    <a:srgbClr val="FF99CC"/>
                  </a:glow>
                </a:effectLst>
              </a:rPr>
              <a:t>約</a:t>
            </a:r>
            <a:r>
              <a:rPr kumimoji="1" lang="en-US" altLang="ja-JP" sz="32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10</a:t>
            </a:r>
            <a:r>
              <a:rPr kumimoji="1" lang="ja-JP" altLang="en-US" sz="28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億</a:t>
            </a:r>
            <a:r>
              <a:rPr kumimoji="1" lang="ja-JP" altLang="en-US" sz="2800" b="1" dirty="0">
                <a:ln w="3175">
                  <a:solidFill>
                    <a:schemeClr val="bg1"/>
                  </a:solidFill>
                </a:ln>
                <a:effectLst>
                  <a:glow rad="127000">
                    <a:srgbClr val="FF99CC"/>
                  </a:glow>
                </a:effectLst>
              </a:rPr>
              <a:t>円</a:t>
            </a:r>
          </a:p>
        </p:txBody>
      </p:sp>
      <p:sp>
        <p:nvSpPr>
          <p:cNvPr id="18" name="テキスト ボックス 17">
            <a:extLst>
              <a:ext uri="{FF2B5EF4-FFF2-40B4-BE49-F238E27FC236}">
                <a16:creationId xmlns:a16="http://schemas.microsoft.com/office/drawing/2014/main" id="{B19B1DC7-5485-49B4-983C-11A393617AEB}"/>
              </a:ext>
            </a:extLst>
          </p:cNvPr>
          <p:cNvSpPr txBox="1"/>
          <p:nvPr/>
        </p:nvSpPr>
        <p:spPr>
          <a:xfrm>
            <a:off x="2690606" y="4274379"/>
            <a:ext cx="1938867" cy="550879"/>
          </a:xfrm>
          <a:prstGeom prst="rect">
            <a:avLst/>
          </a:prstGeom>
          <a:noFill/>
        </p:spPr>
        <p:txBody>
          <a:bodyPr wrap="square" rtlCol="0">
            <a:spAutoFit/>
          </a:bodyPr>
          <a:lstStyle/>
          <a:p>
            <a:r>
              <a:rPr kumimoji="1" lang="ja-JP" altLang="en-US" b="1" dirty="0">
                <a:ln w="3175">
                  <a:solidFill>
                    <a:schemeClr val="bg1"/>
                  </a:solidFill>
                </a:ln>
                <a:effectLst>
                  <a:glow rad="127000">
                    <a:srgbClr val="FF99CC"/>
                  </a:glow>
                </a:effectLst>
              </a:rPr>
              <a:t>約</a:t>
            </a:r>
            <a:r>
              <a:rPr kumimoji="1" lang="en-US" altLang="ja-JP" sz="32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855</a:t>
            </a:r>
            <a:r>
              <a:rPr kumimoji="1" lang="ja-JP" altLang="en-US" sz="28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億</a:t>
            </a:r>
            <a:r>
              <a:rPr kumimoji="1" lang="ja-JP" altLang="en-US" sz="2800" b="1" dirty="0">
                <a:ln w="3175">
                  <a:solidFill>
                    <a:schemeClr val="bg1"/>
                  </a:solidFill>
                </a:ln>
                <a:effectLst>
                  <a:glow rad="127000">
                    <a:srgbClr val="FF99CC"/>
                  </a:glow>
                </a:effectLst>
              </a:rPr>
              <a:t>円</a:t>
            </a:r>
          </a:p>
        </p:txBody>
      </p:sp>
      <p:sp>
        <p:nvSpPr>
          <p:cNvPr id="25" name="テキスト ボックス 24">
            <a:extLst>
              <a:ext uri="{FF2B5EF4-FFF2-40B4-BE49-F238E27FC236}">
                <a16:creationId xmlns:a16="http://schemas.microsoft.com/office/drawing/2014/main" id="{1F5AA538-20AF-4405-A43A-FC298326850A}"/>
              </a:ext>
            </a:extLst>
          </p:cNvPr>
          <p:cNvSpPr txBox="1"/>
          <p:nvPr/>
        </p:nvSpPr>
        <p:spPr>
          <a:xfrm>
            <a:off x="7049667" y="4223182"/>
            <a:ext cx="1938867" cy="550879"/>
          </a:xfrm>
          <a:prstGeom prst="rect">
            <a:avLst/>
          </a:prstGeom>
          <a:noFill/>
        </p:spPr>
        <p:txBody>
          <a:bodyPr wrap="square" rtlCol="0">
            <a:spAutoFit/>
          </a:bodyPr>
          <a:lstStyle/>
          <a:p>
            <a:r>
              <a:rPr kumimoji="1" lang="ja-JP" altLang="en-US" b="1" dirty="0">
                <a:ln w="3175">
                  <a:solidFill>
                    <a:schemeClr val="bg1"/>
                  </a:solidFill>
                </a:ln>
                <a:effectLst>
                  <a:glow rad="127000">
                    <a:srgbClr val="FF99CC"/>
                  </a:glow>
                </a:effectLst>
              </a:rPr>
              <a:t>約</a:t>
            </a:r>
            <a:r>
              <a:rPr kumimoji="1" lang="en-US" altLang="ja-JP" sz="32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329</a:t>
            </a:r>
            <a:r>
              <a:rPr kumimoji="1" lang="ja-JP" altLang="en-US" sz="28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億</a:t>
            </a:r>
            <a:r>
              <a:rPr kumimoji="1" lang="ja-JP" altLang="en-US" sz="2800" b="1" dirty="0">
                <a:ln w="3175">
                  <a:solidFill>
                    <a:schemeClr val="bg1"/>
                  </a:solidFill>
                </a:ln>
                <a:effectLst>
                  <a:glow rad="127000">
                    <a:srgbClr val="FF99CC"/>
                  </a:glow>
                </a:effectLst>
              </a:rPr>
              <a:t>円</a:t>
            </a:r>
          </a:p>
        </p:txBody>
      </p:sp>
      <p:sp>
        <p:nvSpPr>
          <p:cNvPr id="27" name="テキスト ボックス 26">
            <a:extLst>
              <a:ext uri="{FF2B5EF4-FFF2-40B4-BE49-F238E27FC236}">
                <a16:creationId xmlns:a16="http://schemas.microsoft.com/office/drawing/2014/main" id="{4FBFC14C-7370-46C3-9DDE-A7B8CDE3AECC}"/>
              </a:ext>
            </a:extLst>
          </p:cNvPr>
          <p:cNvSpPr txBox="1"/>
          <p:nvPr/>
        </p:nvSpPr>
        <p:spPr>
          <a:xfrm>
            <a:off x="3510767" y="5204447"/>
            <a:ext cx="1938867" cy="550879"/>
          </a:xfrm>
          <a:prstGeom prst="rect">
            <a:avLst/>
          </a:prstGeom>
          <a:noFill/>
        </p:spPr>
        <p:txBody>
          <a:bodyPr wrap="square" rtlCol="0">
            <a:spAutoFit/>
          </a:bodyPr>
          <a:lstStyle/>
          <a:p>
            <a:r>
              <a:rPr kumimoji="1" lang="ja-JP" altLang="en-US" b="1" dirty="0">
                <a:ln w="3175">
                  <a:solidFill>
                    <a:schemeClr val="bg1"/>
                  </a:solidFill>
                </a:ln>
                <a:effectLst>
                  <a:glow rad="127000">
                    <a:srgbClr val="FF99CC"/>
                  </a:glow>
                </a:effectLst>
              </a:rPr>
              <a:t>約</a:t>
            </a:r>
            <a:r>
              <a:rPr kumimoji="1" lang="en-US" altLang="ja-JP" sz="32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285</a:t>
            </a:r>
            <a:r>
              <a:rPr kumimoji="1" lang="ja-JP" altLang="en-US" sz="2800" b="1" dirty="0">
                <a:ln w="3175">
                  <a:solidFill>
                    <a:schemeClr val="bg1"/>
                  </a:solidFill>
                </a:ln>
                <a:effectLst>
                  <a:glow rad="127000">
                    <a:srgbClr val="FF99CC"/>
                  </a:glow>
                </a:effectLst>
                <a:latin typeface="HGP創英角ｺﾞｼｯｸUB" panose="020B0900000000000000" pitchFamily="50" charset="-128"/>
                <a:ea typeface="HGP創英角ｺﾞｼｯｸUB" panose="020B0900000000000000" pitchFamily="50" charset="-128"/>
              </a:rPr>
              <a:t>億</a:t>
            </a:r>
            <a:r>
              <a:rPr kumimoji="1" lang="ja-JP" altLang="en-US" sz="2800" b="1" dirty="0">
                <a:ln w="3175">
                  <a:solidFill>
                    <a:schemeClr val="bg1"/>
                  </a:solidFill>
                </a:ln>
                <a:effectLst>
                  <a:glow rad="127000">
                    <a:srgbClr val="FF99CC"/>
                  </a:glow>
                </a:effectLst>
              </a:rPr>
              <a:t>円</a:t>
            </a:r>
          </a:p>
        </p:txBody>
      </p:sp>
      <p:grpSp>
        <p:nvGrpSpPr>
          <p:cNvPr id="28" name="グループ化 27">
            <a:extLst>
              <a:ext uri="{FF2B5EF4-FFF2-40B4-BE49-F238E27FC236}">
                <a16:creationId xmlns:a16="http://schemas.microsoft.com/office/drawing/2014/main" id="{EC7990CE-F289-4B6C-B307-CED620E9DE7C}"/>
              </a:ext>
            </a:extLst>
          </p:cNvPr>
          <p:cNvGrpSpPr/>
          <p:nvPr/>
        </p:nvGrpSpPr>
        <p:grpSpPr>
          <a:xfrm>
            <a:off x="315719" y="1628800"/>
            <a:ext cx="2262645" cy="1509385"/>
            <a:chOff x="300230" y="1328466"/>
            <a:chExt cx="2268000" cy="1602258"/>
          </a:xfrm>
        </p:grpSpPr>
        <p:pic>
          <p:nvPicPr>
            <p:cNvPr id="43" name="図 42">
              <a:extLst>
                <a:ext uri="{FF2B5EF4-FFF2-40B4-BE49-F238E27FC236}">
                  <a16:creationId xmlns:a16="http://schemas.microsoft.com/office/drawing/2014/main" id="{FFEF0EFD-1B41-4487-8CFA-DE4F4175B9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2158" y="1369499"/>
              <a:ext cx="2160000" cy="1561225"/>
            </a:xfrm>
            <a:prstGeom prst="rect">
              <a:avLst/>
            </a:prstGeom>
            <a:ln>
              <a:noFill/>
            </a:ln>
            <a:effectLst>
              <a:glow rad="127000">
                <a:srgbClr val="FFFF00"/>
              </a:glow>
            </a:effectLst>
          </p:spPr>
        </p:pic>
        <p:sp>
          <p:nvSpPr>
            <p:cNvPr id="44" name="テキスト ボックス 43">
              <a:extLst>
                <a:ext uri="{FF2B5EF4-FFF2-40B4-BE49-F238E27FC236}">
                  <a16:creationId xmlns:a16="http://schemas.microsoft.com/office/drawing/2014/main" id="{EB988BF3-383D-45A4-B008-36C3758F70C4}"/>
                </a:ext>
              </a:extLst>
            </p:cNvPr>
            <p:cNvSpPr txBox="1"/>
            <p:nvPr/>
          </p:nvSpPr>
          <p:spPr>
            <a:xfrm>
              <a:off x="300230" y="1328466"/>
              <a:ext cx="2268000" cy="277707"/>
            </a:xfrm>
            <a:prstGeom prst="rect">
              <a:avLst/>
            </a:prstGeom>
            <a:noFill/>
          </p:spPr>
          <p:txBody>
            <a:bodyPr wrap="square">
              <a:spAutoFit/>
            </a:bodyPr>
            <a:lstStyle/>
            <a:p>
              <a:r>
                <a:rPr lang="ja-JP"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災害に備えて</a:t>
              </a:r>
              <a:endPar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endParaRPr>
            </a:p>
          </p:txBody>
        </p:sp>
      </p:grpSp>
      <p:grpSp>
        <p:nvGrpSpPr>
          <p:cNvPr id="29" name="グループ化 28">
            <a:extLst>
              <a:ext uri="{FF2B5EF4-FFF2-40B4-BE49-F238E27FC236}">
                <a16:creationId xmlns:a16="http://schemas.microsoft.com/office/drawing/2014/main" id="{876E0044-435F-4FE3-B98D-48C5CC82C032}"/>
              </a:ext>
            </a:extLst>
          </p:cNvPr>
          <p:cNvGrpSpPr/>
          <p:nvPr/>
        </p:nvGrpSpPr>
        <p:grpSpPr>
          <a:xfrm>
            <a:off x="267660" y="3306953"/>
            <a:ext cx="2262645" cy="1550750"/>
            <a:chOff x="252057" y="3109876"/>
            <a:chExt cx="2268000" cy="1646168"/>
          </a:xfrm>
        </p:grpSpPr>
        <p:pic>
          <p:nvPicPr>
            <p:cNvPr id="41" name="図 40">
              <a:extLst>
                <a:ext uri="{FF2B5EF4-FFF2-40B4-BE49-F238E27FC236}">
                  <a16:creationId xmlns:a16="http://schemas.microsoft.com/office/drawing/2014/main" id="{A0079413-B740-4B4B-8CF3-D21856C271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0860" y="3150764"/>
              <a:ext cx="2189533" cy="1605280"/>
            </a:xfrm>
            <a:prstGeom prst="rect">
              <a:avLst/>
            </a:prstGeom>
            <a:effectLst>
              <a:glow rad="127000">
                <a:srgbClr val="FFFF00"/>
              </a:glow>
            </a:effectLst>
          </p:spPr>
        </p:pic>
        <p:sp>
          <p:nvSpPr>
            <p:cNvPr id="42" name="テキスト ボックス 41">
              <a:extLst>
                <a:ext uri="{FF2B5EF4-FFF2-40B4-BE49-F238E27FC236}">
                  <a16:creationId xmlns:a16="http://schemas.microsoft.com/office/drawing/2014/main" id="{DC754426-3A1C-4D9C-B6A6-BF66E819BED6}"/>
                </a:ext>
              </a:extLst>
            </p:cNvPr>
            <p:cNvSpPr txBox="1"/>
            <p:nvPr/>
          </p:nvSpPr>
          <p:spPr>
            <a:xfrm>
              <a:off x="252057" y="3109876"/>
              <a:ext cx="2268000" cy="277707"/>
            </a:xfrm>
            <a:prstGeom prst="rect">
              <a:avLst/>
            </a:prstGeom>
            <a:noFill/>
          </p:spPr>
          <p:txBody>
            <a:bodyPr wrap="square">
              <a:spAutoFit/>
            </a:bodyPr>
            <a:lstStyle/>
            <a:p>
              <a:r>
                <a:rPr lang="ja-JP"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子育て支援</a:t>
              </a:r>
              <a:r>
                <a:rPr lang="en-US"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しえん</a:t>
              </a:r>
              <a:r>
                <a:rPr lang="en-US"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のために</a:t>
              </a:r>
              <a:endPar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endParaRPr>
            </a:p>
          </p:txBody>
        </p:sp>
      </p:grpSp>
      <p:grpSp>
        <p:nvGrpSpPr>
          <p:cNvPr id="30" name="グループ化 29">
            <a:extLst>
              <a:ext uri="{FF2B5EF4-FFF2-40B4-BE49-F238E27FC236}">
                <a16:creationId xmlns:a16="http://schemas.microsoft.com/office/drawing/2014/main" id="{88DFF42D-9B46-48BE-95D5-20364B0603B8}"/>
              </a:ext>
            </a:extLst>
          </p:cNvPr>
          <p:cNvGrpSpPr/>
          <p:nvPr/>
        </p:nvGrpSpPr>
        <p:grpSpPr>
          <a:xfrm>
            <a:off x="4711365" y="3299925"/>
            <a:ext cx="2262645" cy="1532226"/>
            <a:chOff x="4706278" y="3102416"/>
            <a:chExt cx="2268000" cy="1626504"/>
          </a:xfrm>
        </p:grpSpPr>
        <p:pic>
          <p:nvPicPr>
            <p:cNvPr id="39" name="図 38">
              <a:extLst>
                <a:ext uri="{FF2B5EF4-FFF2-40B4-BE49-F238E27FC236}">
                  <a16:creationId xmlns:a16="http://schemas.microsoft.com/office/drawing/2014/main" id="{DEE814C2-6B63-45AE-9BB8-FCEACC64553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60278" y="3137691"/>
              <a:ext cx="2160000" cy="1591229"/>
            </a:xfrm>
            <a:prstGeom prst="rect">
              <a:avLst/>
            </a:prstGeom>
            <a:effectLst>
              <a:glow rad="127000">
                <a:srgbClr val="FFFF00"/>
              </a:glow>
            </a:effectLst>
          </p:spPr>
        </p:pic>
        <p:sp>
          <p:nvSpPr>
            <p:cNvPr id="40" name="テキスト ボックス 39">
              <a:extLst>
                <a:ext uri="{FF2B5EF4-FFF2-40B4-BE49-F238E27FC236}">
                  <a16:creationId xmlns:a16="http://schemas.microsoft.com/office/drawing/2014/main" id="{F944B966-F138-4E1A-9B82-2C98B9F3F203}"/>
                </a:ext>
              </a:extLst>
            </p:cNvPr>
            <p:cNvSpPr txBox="1"/>
            <p:nvPr/>
          </p:nvSpPr>
          <p:spPr>
            <a:xfrm>
              <a:off x="4706278" y="3102416"/>
              <a:ext cx="2268000" cy="277707"/>
            </a:xfrm>
            <a:prstGeom prst="rect">
              <a:avLst/>
            </a:prstGeom>
            <a:noFill/>
          </p:spPr>
          <p:txBody>
            <a:bodyPr wrap="square">
              <a:spAutoFit/>
            </a:bodyPr>
            <a:lstStyle/>
            <a:p>
              <a:r>
                <a:rPr lang="ja-JP"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ごみを処理するために</a:t>
              </a:r>
            </a:p>
          </p:txBody>
        </p:sp>
      </p:grpSp>
      <p:grpSp>
        <p:nvGrpSpPr>
          <p:cNvPr id="31" name="グループ化 30">
            <a:extLst>
              <a:ext uri="{FF2B5EF4-FFF2-40B4-BE49-F238E27FC236}">
                <a16:creationId xmlns:a16="http://schemas.microsoft.com/office/drawing/2014/main" id="{45BCC706-197E-48C7-9A04-DE9147C2D6C5}"/>
              </a:ext>
            </a:extLst>
          </p:cNvPr>
          <p:cNvGrpSpPr/>
          <p:nvPr/>
        </p:nvGrpSpPr>
        <p:grpSpPr>
          <a:xfrm>
            <a:off x="251519" y="4987963"/>
            <a:ext cx="2844719" cy="1606253"/>
            <a:chOff x="235878" y="4881620"/>
            <a:chExt cx="2851451" cy="1705086"/>
          </a:xfrm>
        </p:grpSpPr>
        <p:pic>
          <p:nvPicPr>
            <p:cNvPr id="37" name="図 36">
              <a:extLst>
                <a:ext uri="{FF2B5EF4-FFF2-40B4-BE49-F238E27FC236}">
                  <a16:creationId xmlns:a16="http://schemas.microsoft.com/office/drawing/2014/main" id="{983BC529-3D3F-40FE-A1A8-7C8E9522ED9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6451" y="4930706"/>
              <a:ext cx="2780878" cy="1656000"/>
            </a:xfrm>
            <a:prstGeom prst="rect">
              <a:avLst/>
            </a:prstGeom>
            <a:effectLst>
              <a:glow rad="127000">
                <a:srgbClr val="FFFF00"/>
              </a:glow>
            </a:effectLst>
          </p:spPr>
        </p:pic>
        <p:sp>
          <p:nvSpPr>
            <p:cNvPr id="38" name="テキスト ボックス 37">
              <a:extLst>
                <a:ext uri="{FF2B5EF4-FFF2-40B4-BE49-F238E27FC236}">
                  <a16:creationId xmlns:a16="http://schemas.microsoft.com/office/drawing/2014/main" id="{C6237936-1A2D-431E-AA38-6E6BEA1BBCD6}"/>
                </a:ext>
              </a:extLst>
            </p:cNvPr>
            <p:cNvSpPr txBox="1"/>
            <p:nvPr/>
          </p:nvSpPr>
          <p:spPr>
            <a:xfrm>
              <a:off x="235878" y="4881620"/>
              <a:ext cx="2268000" cy="277707"/>
            </a:xfrm>
            <a:prstGeom prst="rect">
              <a:avLst/>
            </a:prstGeom>
            <a:noFill/>
          </p:spPr>
          <p:txBody>
            <a:bodyPr wrap="square">
              <a:spAutoFit/>
            </a:bodyPr>
            <a:lstStyle/>
            <a:p>
              <a:r>
                <a:rPr lang="ja-JP" altLang="ja-JP" sz="1100" b="1" dirty="0">
                  <a:solidFill>
                    <a:schemeClr val="bg1"/>
                  </a:solidFill>
                  <a:effectLst>
                    <a:glow rad="127000">
                      <a:schemeClr val="tx1"/>
                    </a:glow>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100" b="1" dirty="0">
                  <a:solidFill>
                    <a:schemeClr val="bg1"/>
                  </a:solidFill>
                  <a:effectLst>
                    <a:glow rad="127000">
                      <a:schemeClr val="tx1"/>
                    </a:glow>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b="1" dirty="0">
                  <a:solidFill>
                    <a:schemeClr val="bg1"/>
                  </a:solidFill>
                  <a:effectLst>
                    <a:glow rad="127000">
                      <a:schemeClr val="tx1"/>
                    </a:glow>
                  </a:effectLst>
                  <a:latin typeface="BIZ UDゴシック" panose="020B0400000000000000" pitchFamily="49" charset="-128"/>
                  <a:ea typeface="BIZ UDゴシック" panose="020B0400000000000000" pitchFamily="49" charset="-128"/>
                  <a:cs typeface="Times New Roman" panose="02020603050405020304" pitchFamily="18" charset="0"/>
                </a:rPr>
                <a:t>冬の快適な生活のために</a:t>
              </a:r>
              <a:endParaRPr lang="ja-JP" altLang="en-US" sz="1100" b="1" dirty="0">
                <a:solidFill>
                  <a:schemeClr val="bg1"/>
                </a:solidFill>
                <a:effectLst>
                  <a:glow rad="127000">
                    <a:schemeClr val="tx1"/>
                  </a:glow>
                </a:effectLst>
                <a:latin typeface="BIZ UDゴシック" panose="020B0400000000000000" pitchFamily="49" charset="-128"/>
                <a:ea typeface="BIZ UDゴシック" panose="020B0400000000000000" pitchFamily="49" charset="-128"/>
              </a:endParaRPr>
            </a:p>
          </p:txBody>
        </p:sp>
      </p:grpSp>
      <p:grpSp>
        <p:nvGrpSpPr>
          <p:cNvPr id="32" name="グループ化 31">
            <a:extLst>
              <a:ext uri="{FF2B5EF4-FFF2-40B4-BE49-F238E27FC236}">
                <a16:creationId xmlns:a16="http://schemas.microsoft.com/office/drawing/2014/main" id="{45F1D8AA-9C77-4FCC-B6F3-E4E5CCEC9540}"/>
              </a:ext>
            </a:extLst>
          </p:cNvPr>
          <p:cNvGrpSpPr/>
          <p:nvPr/>
        </p:nvGrpSpPr>
        <p:grpSpPr>
          <a:xfrm>
            <a:off x="4700815" y="1636214"/>
            <a:ext cx="2262645" cy="1495996"/>
            <a:chOff x="4695703" y="1336336"/>
            <a:chExt cx="2268000" cy="1588045"/>
          </a:xfrm>
        </p:grpSpPr>
        <p:grpSp>
          <p:nvGrpSpPr>
            <p:cNvPr id="33" name="グループ化 32">
              <a:extLst>
                <a:ext uri="{FF2B5EF4-FFF2-40B4-BE49-F238E27FC236}">
                  <a16:creationId xmlns:a16="http://schemas.microsoft.com/office/drawing/2014/main" id="{26979316-3AA8-4989-AEE7-2576767AD5F5}"/>
                </a:ext>
              </a:extLst>
            </p:cNvPr>
            <p:cNvGrpSpPr/>
            <p:nvPr/>
          </p:nvGrpSpPr>
          <p:grpSpPr>
            <a:xfrm>
              <a:off x="4695703" y="1336336"/>
              <a:ext cx="2268000" cy="1584000"/>
              <a:chOff x="4695703" y="1294006"/>
              <a:chExt cx="2268000" cy="1572206"/>
            </a:xfrm>
          </p:grpSpPr>
          <p:pic>
            <p:nvPicPr>
              <p:cNvPr id="35" name="図 34">
                <a:extLst>
                  <a:ext uri="{FF2B5EF4-FFF2-40B4-BE49-F238E27FC236}">
                    <a16:creationId xmlns:a16="http://schemas.microsoft.com/office/drawing/2014/main" id="{62A241C1-7EF9-4210-B236-928EB7CC421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746596" y="1327355"/>
                <a:ext cx="2160000" cy="1538857"/>
              </a:xfrm>
              <a:prstGeom prst="rect">
                <a:avLst/>
              </a:prstGeom>
              <a:effectLst>
                <a:glow rad="127000">
                  <a:srgbClr val="FFFF00"/>
                </a:glow>
              </a:effectLst>
            </p:spPr>
          </p:pic>
          <p:sp>
            <p:nvSpPr>
              <p:cNvPr id="36" name="テキスト ボックス 35">
                <a:extLst>
                  <a:ext uri="{FF2B5EF4-FFF2-40B4-BE49-F238E27FC236}">
                    <a16:creationId xmlns:a16="http://schemas.microsoft.com/office/drawing/2014/main" id="{60C89867-C02E-4BF7-91F8-C8F5BD52489D}"/>
                  </a:ext>
                </a:extLst>
              </p:cNvPr>
              <p:cNvSpPr txBox="1"/>
              <p:nvPr/>
            </p:nvSpPr>
            <p:spPr>
              <a:xfrm>
                <a:off x="4695703" y="1294006"/>
                <a:ext cx="2268000" cy="275639"/>
              </a:xfrm>
              <a:prstGeom prst="rect">
                <a:avLst/>
              </a:prstGeom>
              <a:noFill/>
            </p:spPr>
            <p:txBody>
              <a:bodyPr wrap="square">
                <a:spAutoFit/>
              </a:bodyPr>
              <a:lstStyle/>
              <a:p>
                <a:r>
                  <a:rPr lang="ja-JP"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cs typeface="Times New Roman" panose="02020603050405020304" pitchFamily="18" charset="0"/>
                  </a:rPr>
                  <a:t>教育・文化のため</a:t>
                </a:r>
                <a:endParaRPr lang="ja-JP" altLang="en-US" sz="1100" b="1" dirty="0">
                  <a:effectLst>
                    <a:glow rad="127000">
                      <a:schemeClr val="bg1"/>
                    </a:glow>
                    <a:outerShdw blurRad="63500" sx="102000" sy="102000" algn="ctr" rotWithShape="0">
                      <a:schemeClr val="bg1"/>
                    </a:outerShdw>
                  </a:effectLst>
                  <a:latin typeface="BIZ UDゴシック" panose="020B0400000000000000" pitchFamily="49" charset="-128"/>
                  <a:ea typeface="BIZ UDゴシック" panose="020B0400000000000000" pitchFamily="49" charset="-128"/>
                </a:endParaRPr>
              </a:p>
            </p:txBody>
          </p:sp>
        </p:grpSp>
        <p:sp>
          <p:nvSpPr>
            <p:cNvPr id="34" name="テキスト ボックス 33">
              <a:extLst>
                <a:ext uri="{FF2B5EF4-FFF2-40B4-BE49-F238E27FC236}">
                  <a16:creationId xmlns:a16="http://schemas.microsoft.com/office/drawing/2014/main" id="{8C4974CE-CFD4-4D9E-98CF-86389A66B551}"/>
                </a:ext>
              </a:extLst>
            </p:cNvPr>
            <p:cNvSpPr txBox="1"/>
            <p:nvPr/>
          </p:nvSpPr>
          <p:spPr>
            <a:xfrm>
              <a:off x="5497844" y="2708937"/>
              <a:ext cx="1459645" cy="215444"/>
            </a:xfrm>
            <a:prstGeom prst="rect">
              <a:avLst/>
            </a:prstGeom>
            <a:noFill/>
          </p:spPr>
          <p:txBody>
            <a:bodyPr wrap="square">
              <a:spAutoFit/>
            </a:bodyPr>
            <a:lstStyle/>
            <a:p>
              <a:r>
                <a:rPr lang="ja-JP" altLang="en-US" sz="800" b="1"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写真提供</a:t>
              </a:r>
              <a:r>
                <a:rPr lang="en-US" altLang="ja-JP" sz="800" b="1"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00" b="1"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札幌市円山動物園</a:t>
              </a:r>
              <a:endParaRPr lang="ja-JP" altLang="en-US" sz="800" b="1" dirty="0">
                <a:solidFill>
                  <a:schemeClr val="bg1"/>
                </a:solidFill>
                <a:latin typeface="BIZ UDゴシック" panose="020B0400000000000000" pitchFamily="49" charset="-128"/>
                <a:ea typeface="BIZ UDゴシック" panose="020B0400000000000000" pitchFamily="49" charset="-128"/>
              </a:endParaRPr>
            </a:p>
          </p:txBody>
        </p:sp>
      </p:grpSp>
      <p:sp>
        <p:nvSpPr>
          <p:cNvPr id="45" name="テキスト ボックス 44">
            <a:extLst>
              <a:ext uri="{FF2B5EF4-FFF2-40B4-BE49-F238E27FC236}">
                <a16:creationId xmlns:a16="http://schemas.microsoft.com/office/drawing/2014/main" id="{C943FA17-EC4E-4CFB-B0BD-35EFB0159A5F}"/>
              </a:ext>
            </a:extLst>
          </p:cNvPr>
          <p:cNvSpPr txBox="1"/>
          <p:nvPr/>
        </p:nvSpPr>
        <p:spPr>
          <a:xfrm>
            <a:off x="3502838" y="5697112"/>
            <a:ext cx="5523177" cy="584775"/>
          </a:xfrm>
          <a:prstGeom prst="rect">
            <a:avLst/>
          </a:prstGeom>
          <a:noFill/>
        </p:spPr>
        <p:txBody>
          <a:bodyPr wrap="square" rtlCol="0">
            <a:spAutoFit/>
          </a:bodyPr>
          <a:lstStyle/>
          <a:p>
            <a:r>
              <a:rPr kumimoji="1" lang="ja-JP" altLang="en-US" sz="1600" dirty="0">
                <a:solidFill>
                  <a:srgbClr val="00B0F0"/>
                </a:solidFill>
                <a:latin typeface="HGP創英角ｺﾞｼｯｸUB" panose="020B0900000000000000" pitchFamily="50" charset="-128"/>
                <a:ea typeface="HGP創英角ｺﾞｼｯｸUB" panose="020B0900000000000000" pitchFamily="50" charset="-128"/>
              </a:rPr>
              <a:t>年間で約５</a:t>
            </a:r>
            <a:r>
              <a:rPr kumimoji="1" lang="en-US" altLang="ja-JP" sz="1600" dirty="0">
                <a:solidFill>
                  <a:srgbClr val="00B0F0"/>
                </a:solidFill>
                <a:latin typeface="HGP創英角ｺﾞｼｯｸUB" panose="020B0900000000000000" pitchFamily="50" charset="-128"/>
                <a:ea typeface="HGP創英角ｺﾞｼｯｸUB" panose="020B0900000000000000" pitchFamily="50" charset="-128"/>
              </a:rPr>
              <a:t>m</a:t>
            </a:r>
            <a:r>
              <a:rPr kumimoji="1" lang="ja-JP" altLang="en-US" sz="1600" dirty="0">
                <a:solidFill>
                  <a:srgbClr val="00B0F0"/>
                </a:solidFill>
                <a:latin typeface="HGP創英角ｺﾞｼｯｸUB" panose="020B0900000000000000" pitchFamily="50" charset="-128"/>
                <a:ea typeface="HGP創英角ｺﾞｼｯｸUB" panose="020B0900000000000000" pitchFamily="50" charset="-128"/>
              </a:rPr>
              <a:t>もの雪が降る都市で、人口</a:t>
            </a:r>
            <a:r>
              <a:rPr kumimoji="1" lang="en-US" altLang="ja-JP" sz="1600" dirty="0">
                <a:solidFill>
                  <a:srgbClr val="00B0F0"/>
                </a:solidFill>
                <a:latin typeface="HGP創英角ｺﾞｼｯｸUB" panose="020B0900000000000000" pitchFamily="50" charset="-128"/>
                <a:ea typeface="HGP創英角ｺﾞｼｯｸUB" panose="020B0900000000000000" pitchFamily="50" charset="-128"/>
              </a:rPr>
              <a:t>100</a:t>
            </a:r>
            <a:r>
              <a:rPr kumimoji="1" lang="ja-JP" altLang="en-US" sz="1600" dirty="0">
                <a:solidFill>
                  <a:srgbClr val="00B0F0"/>
                </a:solidFill>
                <a:latin typeface="HGP創英角ｺﾞｼｯｸUB" panose="020B0900000000000000" pitchFamily="50" charset="-128"/>
                <a:ea typeface="HGP創英角ｺﾞｼｯｸUB" panose="020B0900000000000000" pitchFamily="50" charset="-128"/>
              </a:rPr>
              <a:t>万人以上が住んでいる大都市は、世界中で札幌市だけ！！</a:t>
            </a:r>
          </a:p>
        </p:txBody>
      </p:sp>
      <p:grpSp>
        <p:nvGrpSpPr>
          <p:cNvPr id="3" name="グループ化 2">
            <a:extLst>
              <a:ext uri="{FF2B5EF4-FFF2-40B4-BE49-F238E27FC236}">
                <a16:creationId xmlns:a16="http://schemas.microsoft.com/office/drawing/2014/main" id="{EE8E2F44-458A-461B-BA21-B9DAA1A5B21E}"/>
              </a:ext>
            </a:extLst>
          </p:cNvPr>
          <p:cNvGrpSpPr/>
          <p:nvPr/>
        </p:nvGrpSpPr>
        <p:grpSpPr>
          <a:xfrm>
            <a:off x="2659835" y="3284984"/>
            <a:ext cx="1984173" cy="804394"/>
            <a:chOff x="2659835" y="3284984"/>
            <a:chExt cx="1984173" cy="804394"/>
          </a:xfrm>
        </p:grpSpPr>
        <p:sp>
          <p:nvSpPr>
            <p:cNvPr id="17" name="テキスト ボックス 16">
              <a:extLst>
                <a:ext uri="{FF2B5EF4-FFF2-40B4-BE49-F238E27FC236}">
                  <a16:creationId xmlns:a16="http://schemas.microsoft.com/office/drawing/2014/main" id="{B8B090B8-4F58-4483-B2BA-C97930AB1392}"/>
                </a:ext>
              </a:extLst>
            </p:cNvPr>
            <p:cNvSpPr txBox="1"/>
            <p:nvPr/>
          </p:nvSpPr>
          <p:spPr>
            <a:xfrm>
              <a:off x="2659835" y="3443047"/>
              <a:ext cx="1886823" cy="646331"/>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保育園・幼稚園などにかかる経費</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49" name="テキスト ボックス 48">
              <a:extLst>
                <a:ext uri="{FF2B5EF4-FFF2-40B4-BE49-F238E27FC236}">
                  <a16:creationId xmlns:a16="http://schemas.microsoft.com/office/drawing/2014/main" id="{D601C14F-8F1E-4189-8AE4-139FC90CD728}"/>
                </a:ext>
              </a:extLst>
            </p:cNvPr>
            <p:cNvSpPr txBox="1"/>
            <p:nvPr/>
          </p:nvSpPr>
          <p:spPr>
            <a:xfrm>
              <a:off x="3592070" y="3284984"/>
              <a:ext cx="1051938" cy="230832"/>
            </a:xfrm>
            <a:prstGeom prst="rect">
              <a:avLst/>
            </a:prstGeom>
            <a:noFill/>
          </p:spPr>
          <p:txBody>
            <a:bodyPr wrap="square" rtlCol="0">
              <a:spAutoFit/>
            </a:bodyPr>
            <a:lstStyle/>
            <a:p>
              <a:r>
                <a:rPr kumimoji="1" lang="ja-JP" altLang="en-US" sz="900" b="1" dirty="0"/>
                <a:t>ようちえん</a:t>
              </a:r>
            </a:p>
          </p:txBody>
        </p:sp>
      </p:grpSp>
      <p:grpSp>
        <p:nvGrpSpPr>
          <p:cNvPr id="5" name="グループ化 4">
            <a:extLst>
              <a:ext uri="{FF2B5EF4-FFF2-40B4-BE49-F238E27FC236}">
                <a16:creationId xmlns:a16="http://schemas.microsoft.com/office/drawing/2014/main" id="{9B6A723E-D0A5-4336-A0D7-0B954829C312}"/>
              </a:ext>
            </a:extLst>
          </p:cNvPr>
          <p:cNvGrpSpPr/>
          <p:nvPr/>
        </p:nvGrpSpPr>
        <p:grpSpPr>
          <a:xfrm>
            <a:off x="3154902" y="4854352"/>
            <a:ext cx="6025610" cy="450482"/>
            <a:chOff x="3511584" y="4854352"/>
            <a:chExt cx="5181324" cy="450482"/>
          </a:xfrm>
        </p:grpSpPr>
        <p:sp>
          <p:nvSpPr>
            <p:cNvPr id="26" name="テキスト ボックス 25">
              <a:extLst>
                <a:ext uri="{FF2B5EF4-FFF2-40B4-BE49-F238E27FC236}">
                  <a16:creationId xmlns:a16="http://schemas.microsoft.com/office/drawing/2014/main" id="{45864BE9-8C6B-4326-AB99-7B3801D1FFC6}"/>
                </a:ext>
              </a:extLst>
            </p:cNvPr>
            <p:cNvSpPr txBox="1"/>
            <p:nvPr/>
          </p:nvSpPr>
          <p:spPr>
            <a:xfrm>
              <a:off x="3511584" y="4935502"/>
              <a:ext cx="5181324" cy="369332"/>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道路の除雪、ロードヒーティングの管理・整備など</a:t>
              </a:r>
            </a:p>
          </p:txBody>
        </p:sp>
        <p:sp>
          <p:nvSpPr>
            <p:cNvPr id="51" name="テキスト ボックス 50">
              <a:extLst>
                <a:ext uri="{FF2B5EF4-FFF2-40B4-BE49-F238E27FC236}">
                  <a16:creationId xmlns:a16="http://schemas.microsoft.com/office/drawing/2014/main" id="{83EE9B46-5717-46D7-8087-5E434ED851AA}"/>
                </a:ext>
              </a:extLst>
            </p:cNvPr>
            <p:cNvSpPr txBox="1"/>
            <p:nvPr/>
          </p:nvSpPr>
          <p:spPr>
            <a:xfrm>
              <a:off x="4110938" y="4854352"/>
              <a:ext cx="744993" cy="230832"/>
            </a:xfrm>
            <a:prstGeom prst="rect">
              <a:avLst/>
            </a:prstGeom>
            <a:noFill/>
          </p:spPr>
          <p:txBody>
            <a:bodyPr wrap="square" rtlCol="0">
              <a:spAutoFit/>
            </a:bodyPr>
            <a:lstStyle/>
            <a:p>
              <a:r>
                <a:rPr kumimoji="1" lang="ja-JP" altLang="en-US" sz="900" b="1" dirty="0"/>
                <a:t>じょせつ</a:t>
              </a:r>
            </a:p>
          </p:txBody>
        </p:sp>
      </p:grpSp>
      <p:grpSp>
        <p:nvGrpSpPr>
          <p:cNvPr id="4" name="グループ化 3">
            <a:extLst>
              <a:ext uri="{FF2B5EF4-FFF2-40B4-BE49-F238E27FC236}">
                <a16:creationId xmlns:a16="http://schemas.microsoft.com/office/drawing/2014/main" id="{99D6E91D-D9D1-4D4C-B231-EF84BBDAC650}"/>
              </a:ext>
            </a:extLst>
          </p:cNvPr>
          <p:cNvGrpSpPr/>
          <p:nvPr/>
        </p:nvGrpSpPr>
        <p:grpSpPr>
          <a:xfrm>
            <a:off x="6992887" y="3284984"/>
            <a:ext cx="1787415" cy="505987"/>
            <a:chOff x="6992887" y="3284984"/>
            <a:chExt cx="1787415" cy="505987"/>
          </a:xfrm>
        </p:grpSpPr>
        <p:sp>
          <p:nvSpPr>
            <p:cNvPr id="19" name="テキスト ボックス 18">
              <a:extLst>
                <a:ext uri="{FF2B5EF4-FFF2-40B4-BE49-F238E27FC236}">
                  <a16:creationId xmlns:a16="http://schemas.microsoft.com/office/drawing/2014/main" id="{53B05738-B5FF-4A74-B344-702E67B8377A}"/>
                </a:ext>
              </a:extLst>
            </p:cNvPr>
            <p:cNvSpPr txBox="1"/>
            <p:nvPr/>
          </p:nvSpPr>
          <p:spPr>
            <a:xfrm>
              <a:off x="6992887" y="3443047"/>
              <a:ext cx="1787415" cy="347924"/>
            </a:xfrm>
            <a:prstGeom prst="rect">
              <a:avLst/>
            </a:prstGeom>
            <a:noFill/>
          </p:spPr>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ごみ処理関連費</a:t>
              </a:r>
            </a:p>
          </p:txBody>
        </p:sp>
        <p:sp>
          <p:nvSpPr>
            <p:cNvPr id="52" name="テキスト ボックス 51">
              <a:extLst>
                <a:ext uri="{FF2B5EF4-FFF2-40B4-BE49-F238E27FC236}">
                  <a16:creationId xmlns:a16="http://schemas.microsoft.com/office/drawing/2014/main" id="{43D19975-D91C-4243-B646-7518FFAA296E}"/>
                </a:ext>
              </a:extLst>
            </p:cNvPr>
            <p:cNvSpPr txBox="1"/>
            <p:nvPr/>
          </p:nvSpPr>
          <p:spPr>
            <a:xfrm>
              <a:off x="7522004" y="3284984"/>
              <a:ext cx="744993" cy="230832"/>
            </a:xfrm>
            <a:prstGeom prst="rect">
              <a:avLst/>
            </a:prstGeom>
            <a:noFill/>
          </p:spPr>
          <p:txBody>
            <a:bodyPr wrap="square" rtlCol="0">
              <a:spAutoFit/>
            </a:bodyPr>
            <a:lstStyle/>
            <a:p>
              <a:r>
                <a:rPr kumimoji="1" lang="ja-JP" altLang="en-US" sz="900" b="1" dirty="0"/>
                <a:t>しょり</a:t>
              </a:r>
            </a:p>
          </p:txBody>
        </p:sp>
      </p:grpSp>
      <p:grpSp>
        <p:nvGrpSpPr>
          <p:cNvPr id="6" name="グループ化 5">
            <a:extLst>
              <a:ext uri="{FF2B5EF4-FFF2-40B4-BE49-F238E27FC236}">
                <a16:creationId xmlns:a16="http://schemas.microsoft.com/office/drawing/2014/main" id="{50201243-DAFD-4C88-AB73-D449575DA8AF}"/>
              </a:ext>
            </a:extLst>
          </p:cNvPr>
          <p:cNvGrpSpPr/>
          <p:nvPr/>
        </p:nvGrpSpPr>
        <p:grpSpPr>
          <a:xfrm>
            <a:off x="3297295" y="6292839"/>
            <a:ext cx="5883217" cy="504000"/>
            <a:chOff x="3528472" y="6292839"/>
            <a:chExt cx="5292000" cy="504000"/>
          </a:xfrm>
        </p:grpSpPr>
        <p:sp>
          <p:nvSpPr>
            <p:cNvPr id="46" name="四角形: 角を丸くする 45">
              <a:hlinkClick r:id="rId9"/>
              <a:extLst>
                <a:ext uri="{FF2B5EF4-FFF2-40B4-BE49-F238E27FC236}">
                  <a16:creationId xmlns:a16="http://schemas.microsoft.com/office/drawing/2014/main" id="{5D0E3E1D-94F5-47FC-8AB9-DB6116B5D2C3}"/>
                </a:ext>
              </a:extLst>
            </p:cNvPr>
            <p:cNvSpPr/>
            <p:nvPr/>
          </p:nvSpPr>
          <p:spPr>
            <a:xfrm>
              <a:off x="3528472" y="6292839"/>
              <a:ext cx="5292000" cy="504000"/>
            </a:xfrm>
            <a:prstGeom prst="round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500" dirty="0">
                  <a:ln w="3175">
                    <a:noFill/>
                  </a:ln>
                  <a:solidFill>
                    <a:schemeClr val="bg1"/>
                  </a:solidFill>
                </a:rPr>
                <a:t>札幌市</a:t>
              </a:r>
              <a:r>
                <a:rPr kumimoji="1" lang="en-US" altLang="ja-JP" sz="1500" dirty="0">
                  <a:ln w="3175">
                    <a:noFill/>
                  </a:ln>
                  <a:solidFill>
                    <a:schemeClr val="bg1"/>
                  </a:solidFill>
                </a:rPr>
                <a:t>HP</a:t>
              </a:r>
              <a:r>
                <a:rPr kumimoji="1" lang="ja-JP" altLang="en-US" sz="1500" dirty="0">
                  <a:ln w="3175">
                    <a:noFill/>
                  </a:ln>
                  <a:solidFill>
                    <a:schemeClr val="bg1"/>
                  </a:solidFill>
                </a:rPr>
                <a:t>（さっぽろ雪の絵本、除雪機かいの写真・価格、</a:t>
              </a:r>
              <a:r>
                <a:rPr kumimoji="1" lang="en-US" altLang="ja-JP" sz="1500" dirty="0">
                  <a:ln w="3175">
                    <a:noFill/>
                  </a:ln>
                  <a:solidFill>
                    <a:schemeClr val="bg1"/>
                  </a:solidFill>
                </a:rPr>
                <a:t>etc</a:t>
              </a:r>
              <a:r>
                <a:rPr kumimoji="1" lang="ja-JP" altLang="en-US" sz="1500" dirty="0">
                  <a:ln w="3175">
                    <a:noFill/>
                  </a:ln>
                  <a:solidFill>
                    <a:schemeClr val="bg1"/>
                  </a:solidFill>
                </a:rPr>
                <a:t>）</a:t>
              </a:r>
            </a:p>
          </p:txBody>
        </p:sp>
        <p:sp>
          <p:nvSpPr>
            <p:cNvPr id="48" name="テキスト ボックス 47">
              <a:extLst>
                <a:ext uri="{FF2B5EF4-FFF2-40B4-BE49-F238E27FC236}">
                  <a16:creationId xmlns:a16="http://schemas.microsoft.com/office/drawing/2014/main" id="{378E12AD-5A81-4EC8-9CD9-8A3B936F827C}"/>
                </a:ext>
              </a:extLst>
            </p:cNvPr>
            <p:cNvSpPr txBox="1"/>
            <p:nvPr/>
          </p:nvSpPr>
          <p:spPr>
            <a:xfrm>
              <a:off x="6083838" y="6298699"/>
              <a:ext cx="744993" cy="215444"/>
            </a:xfrm>
            <a:prstGeom prst="rect">
              <a:avLst/>
            </a:prstGeom>
            <a:noFill/>
          </p:spPr>
          <p:txBody>
            <a:bodyPr wrap="square" rtlCol="0">
              <a:spAutoFit/>
            </a:bodyPr>
            <a:lstStyle/>
            <a:p>
              <a:r>
                <a:rPr kumimoji="1" lang="ja-JP" altLang="en-US" sz="800" b="1" dirty="0">
                  <a:solidFill>
                    <a:schemeClr val="bg1"/>
                  </a:solidFill>
                </a:rPr>
                <a:t>じょせつ</a:t>
              </a:r>
            </a:p>
          </p:txBody>
        </p:sp>
      </p:grpSp>
      <p:sp>
        <p:nvSpPr>
          <p:cNvPr id="47" name="フリーフォーム: 図形 46">
            <a:extLst>
              <a:ext uri="{FF2B5EF4-FFF2-40B4-BE49-F238E27FC236}">
                <a16:creationId xmlns:a16="http://schemas.microsoft.com/office/drawing/2014/main" id="{A65C19E9-B0CC-44FD-B132-D7C2530E7A55}"/>
              </a:ext>
            </a:extLst>
          </p:cNvPr>
          <p:cNvSpPr/>
          <p:nvPr/>
        </p:nvSpPr>
        <p:spPr>
          <a:xfrm rot="20274935">
            <a:off x="6003630" y="6470619"/>
            <a:ext cx="251090" cy="383753"/>
          </a:xfrm>
          <a:custGeom>
            <a:avLst/>
            <a:gdLst>
              <a:gd name="connsiteX0" fmla="*/ 240999 w 461603"/>
              <a:gd name="connsiteY0" fmla="*/ 0 h 705490"/>
              <a:gd name="connsiteX1" fmla="*/ 461603 w 461603"/>
              <a:gd name="connsiteY1" fmla="*/ 563116 h 705490"/>
              <a:gd name="connsiteX2" fmla="*/ 294668 w 461603"/>
              <a:gd name="connsiteY2" fmla="*/ 492227 h 705490"/>
              <a:gd name="connsiteX3" fmla="*/ 300449 w 461603"/>
              <a:gd name="connsiteY3" fmla="*/ 701942 h 705490"/>
              <a:gd name="connsiteX4" fmla="*/ 171738 w 461603"/>
              <a:gd name="connsiteY4" fmla="*/ 705490 h 705490"/>
              <a:gd name="connsiteX5" fmla="*/ 165612 w 461603"/>
              <a:gd name="connsiteY5" fmla="*/ 483263 h 705490"/>
              <a:gd name="connsiteX6" fmla="*/ 0 w 461603"/>
              <a:gd name="connsiteY6" fmla="*/ 545641 h 70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603" h="705490">
                <a:moveTo>
                  <a:pt x="240999" y="0"/>
                </a:moveTo>
                <a:lnTo>
                  <a:pt x="461603" y="563116"/>
                </a:lnTo>
                <a:lnTo>
                  <a:pt x="294668" y="492227"/>
                </a:lnTo>
                <a:lnTo>
                  <a:pt x="300449" y="701942"/>
                </a:lnTo>
                <a:lnTo>
                  <a:pt x="171738" y="705490"/>
                </a:lnTo>
                <a:lnTo>
                  <a:pt x="165612" y="483263"/>
                </a:lnTo>
                <a:lnTo>
                  <a:pt x="0" y="545641"/>
                </a:lnTo>
                <a:close/>
              </a:path>
            </a:pathLst>
          </a:custGeom>
          <a:solidFill>
            <a:schemeClr val="bg1"/>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01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fltVal val="0.5"/>
                                          </p:val>
                                        </p:tav>
                                        <p:tav tm="100000">
                                          <p:val>
                                            <p:strVal val="#ppt_x"/>
                                          </p:val>
                                        </p:tav>
                                      </p:tavLst>
                                    </p:anim>
                                    <p:anim calcmode="lin" valueType="num">
                                      <p:cBhvr>
                                        <p:cTn id="17" dur="1000" fill="hold"/>
                                        <p:tgtEl>
                                          <p:spTgt spid="28"/>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3000"/>
                            </p:stCondLst>
                            <p:childTnLst>
                              <p:par>
                                <p:cTn id="23" presetID="2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childTnLst>
                                </p:cTn>
                              </p:par>
                            </p:childTnLst>
                          </p:cTn>
                        </p:par>
                        <p:par>
                          <p:cTn id="27" fill="hold">
                            <p:stCondLst>
                              <p:cond delay="4000"/>
                            </p:stCondLst>
                            <p:childTnLst>
                              <p:par>
                                <p:cTn id="28" presetID="53" presetClass="entr" presetSubtype="52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fltVal val="0.5"/>
                                          </p:val>
                                        </p:tav>
                                        <p:tav tm="100000">
                                          <p:val>
                                            <p:strVal val="#ppt_x"/>
                                          </p:val>
                                        </p:tav>
                                      </p:tavLst>
                                    </p:anim>
                                    <p:anim calcmode="lin" valueType="num">
                                      <p:cBhvr>
                                        <p:cTn id="34" dur="1000" fill="hold"/>
                                        <p:tgtEl>
                                          <p:spTgt spid="32"/>
                                        </p:tgtEl>
                                        <p:attrNameLst>
                                          <p:attrName>ppt_y</p:attrName>
                                        </p:attrNameLst>
                                      </p:cBhvr>
                                      <p:tavLst>
                                        <p:tav tm="0">
                                          <p:val>
                                            <p:fltVal val="0.5"/>
                                          </p:val>
                                        </p:tav>
                                        <p:tav tm="100000">
                                          <p:val>
                                            <p:strVal val="#ppt_y"/>
                                          </p:val>
                                        </p:tav>
                                      </p:tavLst>
                                    </p:anim>
                                  </p:childTnLst>
                                </p:cTn>
                              </p:par>
                            </p:childTnLst>
                          </p:cTn>
                        </p:par>
                        <p:par>
                          <p:cTn id="35" fill="hold">
                            <p:stCondLst>
                              <p:cond delay="5000"/>
                            </p:stCondLst>
                            <p:childTnLst>
                              <p:par>
                                <p:cTn id="36" presetID="10" presetClass="entr" presetSubtype="0" fill="hold" grpId="0" nodeType="afterEffect">
                                  <p:stCondLst>
                                    <p:cond delay="25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childTnLst>
                                </p:cTn>
                              </p:par>
                            </p:childTnLst>
                          </p:cTn>
                        </p:par>
                        <p:par>
                          <p:cTn id="39" fill="hold">
                            <p:stCondLst>
                              <p:cond delay="6000"/>
                            </p:stCondLst>
                            <p:childTnLst>
                              <p:par>
                                <p:cTn id="40" presetID="2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childTnLst>
                                </p:cTn>
                              </p:par>
                            </p:childTnLst>
                          </p:cTn>
                        </p:par>
                        <p:par>
                          <p:cTn id="44" fill="hold">
                            <p:stCondLst>
                              <p:cond delay="7000"/>
                            </p:stCondLst>
                            <p:childTnLst>
                              <p:par>
                                <p:cTn id="45" presetID="53" presetClass="entr" presetSubtype="52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1000" fill="hold"/>
                                        <p:tgtEl>
                                          <p:spTgt spid="29"/>
                                        </p:tgtEl>
                                        <p:attrNameLst>
                                          <p:attrName>ppt_w</p:attrName>
                                        </p:attrNameLst>
                                      </p:cBhvr>
                                      <p:tavLst>
                                        <p:tav tm="0">
                                          <p:val>
                                            <p:fltVal val="0"/>
                                          </p:val>
                                        </p:tav>
                                        <p:tav tm="100000">
                                          <p:val>
                                            <p:strVal val="#ppt_w"/>
                                          </p:val>
                                        </p:tav>
                                      </p:tavLst>
                                    </p:anim>
                                    <p:anim calcmode="lin" valueType="num">
                                      <p:cBhvr>
                                        <p:cTn id="48" dur="1000" fill="hold"/>
                                        <p:tgtEl>
                                          <p:spTgt spid="29"/>
                                        </p:tgtEl>
                                        <p:attrNameLst>
                                          <p:attrName>ppt_h</p:attrName>
                                        </p:attrNameLst>
                                      </p:cBhvr>
                                      <p:tavLst>
                                        <p:tav tm="0">
                                          <p:val>
                                            <p:fltVal val="0"/>
                                          </p:val>
                                        </p:tav>
                                        <p:tav tm="100000">
                                          <p:val>
                                            <p:strVal val="#ppt_h"/>
                                          </p:val>
                                        </p:tav>
                                      </p:tavLst>
                                    </p:anim>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fltVal val="0.5"/>
                                          </p:val>
                                        </p:tav>
                                        <p:tav tm="100000">
                                          <p:val>
                                            <p:strVal val="#ppt_x"/>
                                          </p:val>
                                        </p:tav>
                                      </p:tavLst>
                                    </p:anim>
                                    <p:anim calcmode="lin" valueType="num">
                                      <p:cBhvr>
                                        <p:cTn id="51" dur="1000" fill="hold"/>
                                        <p:tgtEl>
                                          <p:spTgt spid="29"/>
                                        </p:tgtEl>
                                        <p:attrNameLst>
                                          <p:attrName>ppt_y</p:attrName>
                                        </p:attrNameLst>
                                      </p:cBhvr>
                                      <p:tavLst>
                                        <p:tav tm="0">
                                          <p:val>
                                            <p:fltVal val="0.5"/>
                                          </p:val>
                                        </p:tav>
                                        <p:tav tm="100000">
                                          <p:val>
                                            <p:strVal val="#ppt_y"/>
                                          </p:val>
                                        </p:tav>
                                      </p:tavLst>
                                    </p:anim>
                                  </p:childTnLst>
                                </p:cTn>
                              </p:par>
                            </p:childTnLst>
                          </p:cTn>
                        </p:par>
                        <p:par>
                          <p:cTn id="52" fill="hold">
                            <p:stCondLst>
                              <p:cond delay="8000"/>
                            </p:stCondLst>
                            <p:childTnLst>
                              <p:par>
                                <p:cTn id="53" presetID="10" presetClass="entr" presetSubtype="0" fill="hold" nodeType="afterEffect">
                                  <p:stCondLst>
                                    <p:cond delay="25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750"/>
                                        <p:tgtEl>
                                          <p:spTgt spid="3"/>
                                        </p:tgtEl>
                                      </p:cBhvr>
                                    </p:animEffect>
                                  </p:childTnLst>
                                </p:cTn>
                              </p:par>
                            </p:childTnLst>
                          </p:cTn>
                        </p:par>
                        <p:par>
                          <p:cTn id="56" fill="hold">
                            <p:stCondLst>
                              <p:cond delay="9000"/>
                            </p:stCondLst>
                            <p:childTnLst>
                              <p:par>
                                <p:cTn id="57" presetID="23"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childTnLst>
                                </p:cTn>
                              </p:par>
                            </p:childTnLst>
                          </p:cTn>
                        </p:par>
                        <p:par>
                          <p:cTn id="61" fill="hold">
                            <p:stCondLst>
                              <p:cond delay="10000"/>
                            </p:stCondLst>
                            <p:childTnLst>
                              <p:par>
                                <p:cTn id="62" presetID="53" presetClass="entr" presetSubtype="528"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1000" fill="hold"/>
                                        <p:tgtEl>
                                          <p:spTgt spid="30"/>
                                        </p:tgtEl>
                                        <p:attrNameLst>
                                          <p:attrName>ppt_w</p:attrName>
                                        </p:attrNameLst>
                                      </p:cBhvr>
                                      <p:tavLst>
                                        <p:tav tm="0">
                                          <p:val>
                                            <p:fltVal val="0"/>
                                          </p:val>
                                        </p:tav>
                                        <p:tav tm="100000">
                                          <p:val>
                                            <p:strVal val="#ppt_w"/>
                                          </p:val>
                                        </p:tav>
                                      </p:tavLst>
                                    </p:anim>
                                    <p:anim calcmode="lin" valueType="num">
                                      <p:cBhvr>
                                        <p:cTn id="65" dur="1000" fill="hold"/>
                                        <p:tgtEl>
                                          <p:spTgt spid="30"/>
                                        </p:tgtEl>
                                        <p:attrNameLst>
                                          <p:attrName>ppt_h</p:attrName>
                                        </p:attrNameLst>
                                      </p:cBhvr>
                                      <p:tavLst>
                                        <p:tav tm="0">
                                          <p:val>
                                            <p:fltVal val="0"/>
                                          </p:val>
                                        </p:tav>
                                        <p:tav tm="100000">
                                          <p:val>
                                            <p:strVal val="#ppt_h"/>
                                          </p:val>
                                        </p:tav>
                                      </p:tavLst>
                                    </p:anim>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fltVal val="0.5"/>
                                          </p:val>
                                        </p:tav>
                                        <p:tav tm="100000">
                                          <p:val>
                                            <p:strVal val="#ppt_x"/>
                                          </p:val>
                                        </p:tav>
                                      </p:tavLst>
                                    </p:anim>
                                    <p:anim calcmode="lin" valueType="num">
                                      <p:cBhvr>
                                        <p:cTn id="68" dur="1000" fill="hold"/>
                                        <p:tgtEl>
                                          <p:spTgt spid="30"/>
                                        </p:tgtEl>
                                        <p:attrNameLst>
                                          <p:attrName>ppt_y</p:attrName>
                                        </p:attrNameLst>
                                      </p:cBhvr>
                                      <p:tavLst>
                                        <p:tav tm="0">
                                          <p:val>
                                            <p:fltVal val="0.5"/>
                                          </p:val>
                                        </p:tav>
                                        <p:tav tm="100000">
                                          <p:val>
                                            <p:strVal val="#ppt_y"/>
                                          </p:val>
                                        </p:tav>
                                      </p:tavLst>
                                    </p:anim>
                                  </p:childTnLst>
                                </p:cTn>
                              </p:par>
                            </p:childTnLst>
                          </p:cTn>
                        </p:par>
                        <p:par>
                          <p:cTn id="69" fill="hold">
                            <p:stCondLst>
                              <p:cond delay="11000"/>
                            </p:stCondLst>
                            <p:childTnLst>
                              <p:par>
                                <p:cTn id="70" presetID="10" presetClass="entr" presetSubtype="0" fill="hold" nodeType="afterEffect">
                                  <p:stCondLst>
                                    <p:cond delay="25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750"/>
                                        <p:tgtEl>
                                          <p:spTgt spid="4"/>
                                        </p:tgtEl>
                                      </p:cBhvr>
                                    </p:animEffect>
                                  </p:childTnLst>
                                </p:cTn>
                              </p:par>
                            </p:childTnLst>
                          </p:cTn>
                        </p:par>
                        <p:par>
                          <p:cTn id="73" fill="hold">
                            <p:stCondLst>
                              <p:cond delay="12000"/>
                            </p:stCondLst>
                            <p:childTnLst>
                              <p:par>
                                <p:cTn id="74" presetID="2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childTnLst>
                                </p:cTn>
                              </p:par>
                            </p:childTnLst>
                          </p:cTn>
                        </p:par>
                        <p:par>
                          <p:cTn id="78" fill="hold">
                            <p:stCondLst>
                              <p:cond delay="13000"/>
                            </p:stCondLst>
                            <p:childTnLst>
                              <p:par>
                                <p:cTn id="79" presetID="53" presetClass="entr" presetSubtype="528"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fltVal val="0"/>
                                          </p:val>
                                        </p:tav>
                                        <p:tav tm="100000">
                                          <p:val>
                                            <p:strVal val="#ppt_w"/>
                                          </p:val>
                                        </p:tav>
                                      </p:tavLst>
                                    </p:anim>
                                    <p:anim calcmode="lin" valueType="num">
                                      <p:cBhvr>
                                        <p:cTn id="82" dur="1000" fill="hold"/>
                                        <p:tgtEl>
                                          <p:spTgt spid="31"/>
                                        </p:tgtEl>
                                        <p:attrNameLst>
                                          <p:attrName>ppt_h</p:attrName>
                                        </p:attrNameLst>
                                      </p:cBhvr>
                                      <p:tavLst>
                                        <p:tav tm="0">
                                          <p:val>
                                            <p:fltVal val="0"/>
                                          </p:val>
                                        </p:tav>
                                        <p:tav tm="100000">
                                          <p:val>
                                            <p:strVal val="#ppt_h"/>
                                          </p:val>
                                        </p:tav>
                                      </p:tavLst>
                                    </p:anim>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fltVal val="0.5"/>
                                          </p:val>
                                        </p:tav>
                                        <p:tav tm="100000">
                                          <p:val>
                                            <p:strVal val="#ppt_x"/>
                                          </p:val>
                                        </p:tav>
                                      </p:tavLst>
                                    </p:anim>
                                    <p:anim calcmode="lin" valueType="num">
                                      <p:cBhvr>
                                        <p:cTn id="85" dur="1000" fill="hold"/>
                                        <p:tgtEl>
                                          <p:spTgt spid="31"/>
                                        </p:tgtEl>
                                        <p:attrNameLst>
                                          <p:attrName>ppt_y</p:attrName>
                                        </p:attrNameLst>
                                      </p:cBhvr>
                                      <p:tavLst>
                                        <p:tav tm="0">
                                          <p:val>
                                            <p:fltVal val="0.5"/>
                                          </p:val>
                                        </p:tav>
                                        <p:tav tm="100000">
                                          <p:val>
                                            <p:strVal val="#ppt_y"/>
                                          </p:val>
                                        </p:tav>
                                      </p:tavLst>
                                    </p:anim>
                                  </p:childTnLst>
                                </p:cTn>
                              </p:par>
                            </p:childTnLst>
                          </p:cTn>
                        </p:par>
                        <p:par>
                          <p:cTn id="86" fill="hold">
                            <p:stCondLst>
                              <p:cond delay="14000"/>
                            </p:stCondLst>
                            <p:childTnLst>
                              <p:par>
                                <p:cTn id="87" presetID="10" presetClass="entr" presetSubtype="0" fill="hold" nodeType="afterEffect">
                                  <p:stCondLst>
                                    <p:cond delay="25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750"/>
                                        <p:tgtEl>
                                          <p:spTgt spid="5"/>
                                        </p:tgtEl>
                                      </p:cBhvr>
                                    </p:animEffect>
                                  </p:childTnLst>
                                </p:cTn>
                              </p:par>
                            </p:childTnLst>
                          </p:cTn>
                        </p:par>
                        <p:par>
                          <p:cTn id="90" fill="hold">
                            <p:stCondLst>
                              <p:cond delay="15000"/>
                            </p:stCondLst>
                            <p:childTnLst>
                              <p:par>
                                <p:cTn id="91" presetID="23" presetClass="entr" presetSubtype="16"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1000" fill="hold"/>
                                        <p:tgtEl>
                                          <p:spTgt spid="27"/>
                                        </p:tgtEl>
                                        <p:attrNameLst>
                                          <p:attrName>ppt_w</p:attrName>
                                        </p:attrNameLst>
                                      </p:cBhvr>
                                      <p:tavLst>
                                        <p:tav tm="0">
                                          <p:val>
                                            <p:fltVal val="0"/>
                                          </p:val>
                                        </p:tav>
                                        <p:tav tm="100000">
                                          <p:val>
                                            <p:strVal val="#ppt_w"/>
                                          </p:val>
                                        </p:tav>
                                      </p:tavLst>
                                    </p:anim>
                                    <p:anim calcmode="lin" valueType="num">
                                      <p:cBhvr>
                                        <p:cTn id="94" dur="1000" fill="hold"/>
                                        <p:tgtEl>
                                          <p:spTgt spid="27"/>
                                        </p:tgtEl>
                                        <p:attrNameLst>
                                          <p:attrName>ppt_h</p:attrName>
                                        </p:attrNameLst>
                                      </p:cBhvr>
                                      <p:tavLst>
                                        <p:tav tm="0">
                                          <p:val>
                                            <p:fltVal val="0"/>
                                          </p:val>
                                        </p:tav>
                                        <p:tav tm="100000">
                                          <p:val>
                                            <p:strVal val="#ppt_h"/>
                                          </p:val>
                                        </p:tav>
                                      </p:tavLst>
                                    </p:anim>
                                  </p:childTnLst>
                                </p:cTn>
                              </p:par>
                            </p:childTnLst>
                          </p:cTn>
                        </p:par>
                        <p:par>
                          <p:cTn id="95" fill="hold">
                            <p:stCondLst>
                              <p:cond delay="16000"/>
                            </p:stCondLst>
                            <p:childTnLst>
                              <p:par>
                                <p:cTn id="96" presetID="42" presetClass="entr" presetSubtype="0"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1000"/>
                                        <p:tgtEl>
                                          <p:spTgt spid="45"/>
                                        </p:tgtEl>
                                      </p:cBhvr>
                                    </p:animEffect>
                                    <p:anim calcmode="lin" valueType="num">
                                      <p:cBhvr>
                                        <p:cTn id="99" dur="1000" fill="hold"/>
                                        <p:tgtEl>
                                          <p:spTgt spid="45"/>
                                        </p:tgtEl>
                                        <p:attrNameLst>
                                          <p:attrName>ppt_x</p:attrName>
                                        </p:attrNameLst>
                                      </p:cBhvr>
                                      <p:tavLst>
                                        <p:tav tm="0">
                                          <p:val>
                                            <p:strVal val="#ppt_x"/>
                                          </p:val>
                                        </p:tav>
                                        <p:tav tm="100000">
                                          <p:val>
                                            <p:strVal val="#ppt_x"/>
                                          </p:val>
                                        </p:tav>
                                      </p:tavLst>
                                    </p:anim>
                                    <p:anim calcmode="lin" valueType="num">
                                      <p:cBhvr>
                                        <p:cTn id="10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100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1000" fill="hold"/>
                                        <p:tgtEl>
                                          <p:spTgt spid="6"/>
                                        </p:tgtEl>
                                        <p:attrNameLst>
                                          <p:attrName>ppt_x</p:attrName>
                                        </p:attrNameLst>
                                      </p:cBhvr>
                                      <p:tavLst>
                                        <p:tav tm="0">
                                          <p:val>
                                            <p:strVal val="#ppt_x"/>
                                          </p:val>
                                        </p:tav>
                                        <p:tav tm="100000">
                                          <p:val>
                                            <p:strVal val="#ppt_x"/>
                                          </p:val>
                                        </p:tav>
                                      </p:tavLst>
                                    </p:anim>
                                    <p:anim calcmode="lin" valueType="num">
                                      <p:cBhvr additive="base">
                                        <p:cTn id="106" dur="1000" fill="hold"/>
                                        <p:tgtEl>
                                          <p:spTgt spid="6"/>
                                        </p:tgtEl>
                                        <p:attrNameLst>
                                          <p:attrName>ppt_y</p:attrName>
                                        </p:attrNameLst>
                                      </p:cBhvr>
                                      <p:tavLst>
                                        <p:tav tm="0">
                                          <p:val>
                                            <p:strVal val="1+#ppt_h/2"/>
                                          </p:val>
                                        </p:tav>
                                        <p:tav tm="100000">
                                          <p:val>
                                            <p:strVal val="#ppt_y"/>
                                          </p:val>
                                        </p:tav>
                                      </p:tavLst>
                                    </p:anim>
                                  </p:childTnLst>
                                </p:cTn>
                              </p:par>
                            </p:childTnLst>
                          </p:cTn>
                        </p:par>
                        <p:par>
                          <p:cTn id="107" fill="hold">
                            <p:stCondLst>
                              <p:cond delay="2000"/>
                            </p:stCondLst>
                            <p:childTnLst>
                              <p:par>
                                <p:cTn id="108" presetID="42" presetClass="entr" presetSubtype="0" repeatCount="3000"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1500"/>
                                        <p:tgtEl>
                                          <p:spTgt spid="47"/>
                                        </p:tgtEl>
                                      </p:cBhvr>
                                    </p:animEffect>
                                    <p:anim calcmode="lin" valueType="num">
                                      <p:cBhvr>
                                        <p:cTn id="111" dur="1500" fill="hold"/>
                                        <p:tgtEl>
                                          <p:spTgt spid="47"/>
                                        </p:tgtEl>
                                        <p:attrNameLst>
                                          <p:attrName>ppt_x</p:attrName>
                                        </p:attrNameLst>
                                      </p:cBhvr>
                                      <p:tavLst>
                                        <p:tav tm="0">
                                          <p:val>
                                            <p:strVal val="#ppt_x"/>
                                          </p:val>
                                        </p:tav>
                                        <p:tav tm="100000">
                                          <p:val>
                                            <p:strVal val="#ppt_x"/>
                                          </p:val>
                                        </p:tav>
                                      </p:tavLst>
                                    </p:anim>
                                    <p:anim calcmode="lin" valueType="num">
                                      <p:cBhvr>
                                        <p:cTn id="11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8" grpId="0"/>
      <p:bldP spid="25" grpId="0"/>
      <p:bldP spid="27" grpId="0"/>
      <p:bldP spid="45" grpId="0"/>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6"/>
          <p:cNvGrpSpPr>
            <a:grpSpLocks/>
          </p:cNvGrpSpPr>
          <p:nvPr/>
        </p:nvGrpSpPr>
        <p:grpSpPr bwMode="auto">
          <a:xfrm>
            <a:off x="0" y="0"/>
            <a:ext cx="9158288" cy="6858000"/>
            <a:chOff x="0" y="0"/>
            <a:chExt cx="5769" cy="4320"/>
          </a:xfrm>
        </p:grpSpPr>
        <p:grpSp>
          <p:nvGrpSpPr>
            <p:cNvPr id="17423" name="Group 24"/>
            <p:cNvGrpSpPr>
              <a:grpSpLocks/>
            </p:cNvGrpSpPr>
            <p:nvPr/>
          </p:nvGrpSpPr>
          <p:grpSpPr bwMode="auto">
            <a:xfrm>
              <a:off x="0" y="0"/>
              <a:ext cx="5769" cy="4320"/>
              <a:chOff x="0" y="0"/>
              <a:chExt cx="5769" cy="4320"/>
            </a:xfrm>
          </p:grpSpPr>
          <p:pic>
            <p:nvPicPr>
              <p:cNvPr id="1742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Rectangle 9"/>
              <p:cNvSpPr>
                <a:spLocks noChangeArrowheads="1"/>
              </p:cNvSpPr>
              <p:nvPr/>
            </p:nvSpPr>
            <p:spPr bwMode="auto">
              <a:xfrm>
                <a:off x="249" y="123"/>
                <a:ext cx="544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税の使いみちはどうやって決めるの？⑤</a:t>
                </a:r>
              </a:p>
            </p:txBody>
          </p:sp>
          <p:sp>
            <p:nvSpPr>
              <p:cNvPr id="17427" name="Rectangle 12"/>
              <p:cNvSpPr>
                <a:spLocks noChangeArrowheads="1"/>
              </p:cNvSpPr>
              <p:nvPr/>
            </p:nvSpPr>
            <p:spPr bwMode="auto">
              <a:xfrm>
                <a:off x="2109" y="1056"/>
                <a:ext cx="27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ea typeface="HGPｺﾞｼｯｸE" panose="020B0900000000000000" pitchFamily="50" charset="-128"/>
                  </a:rPr>
                  <a:t>ゼイキン博士の</a:t>
                </a:r>
                <a:r>
                  <a:rPr lang="ja-JP" altLang="en-US" sz="2400" dirty="0">
                    <a:solidFill>
                      <a:srgbClr val="FFFF00"/>
                    </a:solidFill>
                    <a:ea typeface="HGPｺﾞｼｯｸE" panose="020B0900000000000000" pitchFamily="50" charset="-128"/>
                  </a:rPr>
                  <a:t>まめ知識</a:t>
                </a:r>
              </a:p>
            </p:txBody>
          </p:sp>
        </p:grpSp>
        <p:pic>
          <p:nvPicPr>
            <p:cNvPr id="1742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 y="2234"/>
              <a:ext cx="966"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7"/>
          <p:cNvGrpSpPr>
            <a:grpSpLocks/>
          </p:cNvGrpSpPr>
          <p:nvPr/>
        </p:nvGrpSpPr>
        <p:grpSpPr bwMode="auto">
          <a:xfrm>
            <a:off x="106363" y="2065338"/>
            <a:ext cx="2160587" cy="1644650"/>
            <a:chOff x="1565" y="2931"/>
            <a:chExt cx="1225" cy="950"/>
          </a:xfrm>
        </p:grpSpPr>
        <p:pic>
          <p:nvPicPr>
            <p:cNvPr id="1742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 y="2931"/>
              <a:ext cx="1225"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a:off x="1688" y="3104"/>
              <a:ext cx="1062"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地方も国も</a:t>
              </a:r>
            </a:p>
            <a:p>
              <a:pPr eaLnBrk="1" hangingPunct="1">
                <a:spcBef>
                  <a:spcPct val="0"/>
                </a:spcBef>
                <a:buFontTx/>
                <a:buNone/>
              </a:pPr>
              <a:r>
                <a:rPr lang="ja-JP" altLang="en-US" sz="1500" dirty="0">
                  <a:ea typeface="HGPｺﾞｼｯｸE" panose="020B0900000000000000" pitchFamily="50" charset="-128"/>
                </a:rPr>
                <a:t>予算の決め方は</a:t>
              </a:r>
            </a:p>
            <a:p>
              <a:pPr eaLnBrk="1" hangingPunct="1">
                <a:spcBef>
                  <a:spcPct val="0"/>
                </a:spcBef>
                <a:buFontTx/>
                <a:buNone/>
              </a:pPr>
              <a:r>
                <a:rPr lang="ja-JP" altLang="en-US" sz="1500" dirty="0">
                  <a:ea typeface="HGPｺﾞｼｯｸE" panose="020B0900000000000000" pitchFamily="50" charset="-128"/>
                </a:rPr>
                <a:t>同じなんだよ</a:t>
              </a:r>
            </a:p>
          </p:txBody>
        </p:sp>
      </p:grpSp>
      <p:grpSp>
        <p:nvGrpSpPr>
          <p:cNvPr id="5" name="Group 25"/>
          <p:cNvGrpSpPr>
            <a:grpSpLocks/>
          </p:cNvGrpSpPr>
          <p:nvPr/>
        </p:nvGrpSpPr>
        <p:grpSpPr bwMode="auto">
          <a:xfrm>
            <a:off x="2195514" y="2273300"/>
            <a:ext cx="6337301" cy="3008313"/>
            <a:chOff x="1383" y="1432"/>
            <a:chExt cx="3992" cy="1895"/>
          </a:xfrm>
        </p:grpSpPr>
        <p:sp>
          <p:nvSpPr>
            <p:cNvPr id="17413" name="Text Box 11"/>
            <p:cNvSpPr txBox="1">
              <a:spLocks noChangeArrowheads="1"/>
            </p:cNvSpPr>
            <p:nvPr/>
          </p:nvSpPr>
          <p:spPr bwMode="auto">
            <a:xfrm>
              <a:off x="1383" y="1891"/>
              <a:ext cx="1792"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地方の予算を決めるときも、</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国と同じように議会で話し</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合いをして、使いみちを決め</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ています。地方の議会も、そ</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れぞれの地方選挙で選ば</a:t>
              </a:r>
            </a:p>
            <a:p>
              <a:pPr eaLnBrk="1" hangingPunct="1">
                <a:spcBef>
                  <a:spcPct val="0"/>
                </a:spcBef>
                <a:buFontTx/>
                <a:buNone/>
              </a:pPr>
              <a:endParaRPr lang="ja-JP" altLang="en-US" sz="500" dirty="0">
                <a:ea typeface="HGPｺﾞｼｯｸE" panose="020B0900000000000000" pitchFamily="50" charset="-128"/>
              </a:endParaRPr>
            </a:p>
            <a:p>
              <a:pPr eaLnBrk="1" hangingPunct="1">
                <a:spcBef>
                  <a:spcPct val="0"/>
                </a:spcBef>
                <a:buFontTx/>
                <a:buNone/>
              </a:pPr>
              <a:r>
                <a:rPr lang="ja-JP" altLang="en-US" sz="1600" dirty="0">
                  <a:ea typeface="HGPｺﾞｼｯｸE" panose="020B0900000000000000" pitchFamily="50" charset="-128"/>
                </a:rPr>
                <a:t>れた住民の代表者です。</a:t>
              </a:r>
            </a:p>
          </p:txBody>
        </p:sp>
        <p:sp>
          <p:nvSpPr>
            <p:cNvPr id="17414" name="Text Box 14"/>
            <p:cNvSpPr txBox="1">
              <a:spLocks noChangeArrowheads="1"/>
            </p:cNvSpPr>
            <p:nvPr/>
          </p:nvSpPr>
          <p:spPr bwMode="auto">
            <a:xfrm>
              <a:off x="2086" y="1432"/>
              <a:ext cx="265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a:solidFill>
                    <a:srgbClr val="006666"/>
                  </a:solidFill>
                  <a:ea typeface="HGPｺﾞｼｯｸE" panose="020B0900000000000000" pitchFamily="50" charset="-128"/>
                </a:rPr>
                <a:t>■</a:t>
              </a:r>
              <a:r>
                <a:rPr lang="ja-JP" altLang="en-US">
                  <a:solidFill>
                    <a:srgbClr val="006666"/>
                  </a:solidFill>
                  <a:ea typeface="HGPｺﾞｼｯｸE" panose="020B0900000000000000" pitchFamily="50" charset="-128"/>
                </a:rPr>
                <a:t>地方の予算の決め方</a:t>
              </a:r>
            </a:p>
          </p:txBody>
        </p:sp>
        <p:pic>
          <p:nvPicPr>
            <p:cNvPr id="1741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5" y="1998"/>
              <a:ext cx="7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2021"/>
              <a:ext cx="35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 y="2337"/>
              <a:ext cx="40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 y="2569"/>
              <a:ext cx="40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9" y="2786"/>
              <a:ext cx="24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8" y="1797"/>
              <a:ext cx="997"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89CD103-588F-488F-A94D-1CE27BCDEDAE}"/>
              </a:ext>
            </a:extLst>
          </p:cNvPr>
          <p:cNvPicPr>
            <a:picLocks noChangeAspect="1"/>
          </p:cNvPicPr>
          <p:nvPr/>
        </p:nvPicPr>
        <p:blipFill>
          <a:blip r:embed="rId2"/>
          <a:stretch>
            <a:fillRect/>
          </a:stretch>
        </p:blipFill>
        <p:spPr>
          <a:xfrm>
            <a:off x="15344" y="0"/>
            <a:ext cx="9182100" cy="6896178"/>
          </a:xfrm>
          <a:prstGeom prst="rect">
            <a:avLst/>
          </a:prstGeom>
        </p:spPr>
      </p:pic>
      <p:grpSp>
        <p:nvGrpSpPr>
          <p:cNvPr id="3" name="Group 22"/>
          <p:cNvGrpSpPr>
            <a:grpSpLocks/>
          </p:cNvGrpSpPr>
          <p:nvPr/>
        </p:nvGrpSpPr>
        <p:grpSpPr bwMode="auto">
          <a:xfrm>
            <a:off x="2843212" y="2924174"/>
            <a:ext cx="4249067" cy="900113"/>
            <a:chOff x="1973" y="2251"/>
            <a:chExt cx="2495" cy="444"/>
          </a:xfrm>
        </p:grpSpPr>
        <p:pic>
          <p:nvPicPr>
            <p:cNvPr id="1845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 y="2251"/>
              <a:ext cx="2359"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6" name="Text Box 21"/>
            <p:cNvSpPr txBox="1">
              <a:spLocks noChangeArrowheads="1"/>
            </p:cNvSpPr>
            <p:nvPr/>
          </p:nvSpPr>
          <p:spPr bwMode="auto">
            <a:xfrm>
              <a:off x="2155" y="2322"/>
              <a:ext cx="2313"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税はわたしたちのくらしに</a:t>
              </a:r>
            </a:p>
            <a:p>
              <a:pPr eaLnBrk="1" hangingPunct="1">
                <a:spcBef>
                  <a:spcPct val="0"/>
                </a:spcBef>
                <a:buFontTx/>
                <a:buNone/>
              </a:pPr>
              <a:r>
                <a:rPr lang="ja-JP" altLang="en-US" sz="1400" dirty="0">
                  <a:ea typeface="HGPｺﾞｼｯｸE" panose="020B0900000000000000" pitchFamily="50" charset="-128"/>
                </a:rPr>
                <a:t>どのようにいかされているのかな？</a:t>
              </a:r>
            </a:p>
          </p:txBody>
        </p:sp>
      </p:grpSp>
      <p:grpSp>
        <p:nvGrpSpPr>
          <p:cNvPr id="4" name="Group 35"/>
          <p:cNvGrpSpPr>
            <a:grpSpLocks/>
          </p:cNvGrpSpPr>
          <p:nvPr/>
        </p:nvGrpSpPr>
        <p:grpSpPr bwMode="auto">
          <a:xfrm>
            <a:off x="708025" y="3805238"/>
            <a:ext cx="1990726" cy="2894013"/>
            <a:chOff x="431" y="2477"/>
            <a:chExt cx="1254" cy="1823"/>
          </a:xfrm>
        </p:grpSpPr>
        <p:sp>
          <p:nvSpPr>
            <p:cNvPr id="18452" name="Text Box 23"/>
            <p:cNvSpPr txBox="1">
              <a:spLocks noChangeArrowheads="1"/>
            </p:cNvSpPr>
            <p:nvPr/>
          </p:nvSpPr>
          <p:spPr bwMode="auto">
            <a:xfrm>
              <a:off x="510" y="2477"/>
              <a:ext cx="11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社会保障のために</a:t>
              </a:r>
            </a:p>
          </p:txBody>
        </p:sp>
        <p:sp>
          <p:nvSpPr>
            <p:cNvPr id="18453" name="Text Box 27"/>
            <p:cNvSpPr txBox="1">
              <a:spLocks noChangeArrowheads="1"/>
            </p:cNvSpPr>
            <p:nvPr/>
          </p:nvSpPr>
          <p:spPr bwMode="auto">
            <a:xfrm>
              <a:off x="431" y="3777"/>
              <a:ext cx="110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医療を受けるときの費用を援助しています。</a:t>
              </a:r>
              <a:endParaRPr lang="en-US" altLang="ja-JP" sz="1200" dirty="0">
                <a:ea typeface="HGPｺﾞｼｯｸE" panose="020B0900000000000000" pitchFamily="50" charset="-128"/>
              </a:endParaRPr>
            </a:p>
            <a:p>
              <a:pPr eaLnBrk="1" hangingPunct="1">
                <a:spcBef>
                  <a:spcPct val="0"/>
                </a:spcBef>
                <a:buNone/>
              </a:pPr>
              <a:r>
                <a:rPr lang="en-US" altLang="ja-JP" sz="1200" dirty="0">
                  <a:latin typeface="HGSｺﾞｼｯｸM" panose="020B0600000000000000" pitchFamily="50" charset="-128"/>
                  <a:ea typeface="HGSｺﾞｼｯｸM" panose="020B0600000000000000" pitchFamily="50" charset="-128"/>
                </a:rPr>
                <a:t>※</a:t>
              </a:r>
              <a:r>
                <a:rPr lang="ja-JP" altLang="en-US" sz="1200" dirty="0">
                  <a:latin typeface="HGSｺﾞｼｯｸM" panose="020B0600000000000000" pitchFamily="50" charset="-128"/>
                  <a:ea typeface="HGSｺﾞｼｯｸM" panose="020B0600000000000000" pitchFamily="50" charset="-128"/>
                </a:rPr>
                <a:t>写真提供：東京都</a:t>
              </a:r>
              <a:endParaRPr lang="ja-JP" altLang="en-US" sz="1200" dirty="0"/>
            </a:p>
            <a:p>
              <a:pPr eaLnBrk="1" hangingPunct="1">
                <a:spcBef>
                  <a:spcPct val="0"/>
                </a:spcBef>
                <a:buFontTx/>
                <a:buNone/>
              </a:pPr>
              <a:endParaRPr lang="ja-JP" altLang="en-US" sz="1200" dirty="0">
                <a:ea typeface="HGPｺﾞｼｯｸE" panose="020B0900000000000000" pitchFamily="50" charset="-128"/>
              </a:endParaRPr>
            </a:p>
          </p:txBody>
        </p:sp>
        <p:pic>
          <p:nvPicPr>
            <p:cNvPr id="18454"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76" y="2723"/>
              <a:ext cx="1074"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6"/>
          <p:cNvGrpSpPr>
            <a:grpSpLocks/>
          </p:cNvGrpSpPr>
          <p:nvPr/>
        </p:nvGrpSpPr>
        <p:grpSpPr bwMode="auto">
          <a:xfrm>
            <a:off x="2698748" y="3783013"/>
            <a:ext cx="2003425" cy="2909887"/>
            <a:chOff x="1704" y="2467"/>
            <a:chExt cx="1262" cy="1833"/>
          </a:xfrm>
        </p:grpSpPr>
        <p:sp>
          <p:nvSpPr>
            <p:cNvPr id="18449" name="Text Box 24"/>
            <p:cNvSpPr txBox="1">
              <a:spLocks noChangeArrowheads="1"/>
            </p:cNvSpPr>
            <p:nvPr/>
          </p:nvSpPr>
          <p:spPr bwMode="auto">
            <a:xfrm>
              <a:off x="1746" y="2467"/>
              <a:ext cx="1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災害救助のために</a:t>
              </a:r>
            </a:p>
          </p:txBody>
        </p:sp>
        <p:sp>
          <p:nvSpPr>
            <p:cNvPr id="18450" name="Text Box 28"/>
            <p:cNvSpPr txBox="1">
              <a:spLocks noChangeArrowheads="1"/>
            </p:cNvSpPr>
            <p:nvPr/>
          </p:nvSpPr>
          <p:spPr bwMode="auto">
            <a:xfrm>
              <a:off x="1704" y="3777"/>
              <a:ext cx="120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いざというとき災害救</a:t>
              </a:r>
              <a:endParaRPr lang="en-US" altLang="ja-JP" sz="1200" dirty="0">
                <a:ea typeface="HGPｺﾞｼｯｸE" panose="020B0900000000000000" pitchFamily="50" charset="-128"/>
              </a:endParaRPr>
            </a:p>
            <a:p>
              <a:pPr eaLnBrk="1" hangingPunct="1">
                <a:spcBef>
                  <a:spcPct val="0"/>
                </a:spcBef>
                <a:buFontTx/>
                <a:buNone/>
              </a:pPr>
              <a:r>
                <a:rPr lang="ja-JP" altLang="en-US" sz="1200" dirty="0">
                  <a:ea typeface="HGPｺﾞｼｯｸE" panose="020B0900000000000000" pitchFamily="50" charset="-128"/>
                </a:rPr>
                <a:t>助を行います。</a:t>
              </a:r>
              <a:endParaRPr lang="en-US" altLang="ja-JP" sz="1200" dirty="0">
                <a:ea typeface="HGPｺﾞｼｯｸE" panose="020B0900000000000000" pitchFamily="50" charset="-128"/>
              </a:endParaRPr>
            </a:p>
            <a:p>
              <a:pPr eaLnBrk="1" hangingPunct="1">
                <a:spcBef>
                  <a:spcPct val="0"/>
                </a:spcBef>
                <a:buNone/>
              </a:pPr>
              <a:r>
                <a:rPr lang="en-US" altLang="ja-JP" sz="1200" dirty="0">
                  <a:latin typeface="HGSｺﾞｼｯｸM" panose="020B0600000000000000" pitchFamily="50" charset="-128"/>
                  <a:ea typeface="HGSｺﾞｼｯｸM" panose="020B0600000000000000" pitchFamily="50" charset="-128"/>
                </a:rPr>
                <a:t>※</a:t>
              </a:r>
              <a:r>
                <a:rPr lang="ja-JP" altLang="en-US" sz="1200" dirty="0">
                  <a:latin typeface="HGSｺﾞｼｯｸM" panose="020B0600000000000000" pitchFamily="50" charset="-128"/>
                  <a:ea typeface="HGSｺﾞｼｯｸM" panose="020B0600000000000000" pitchFamily="50" charset="-128"/>
                </a:rPr>
                <a:t>写真提供：防衛省</a:t>
              </a:r>
              <a:endParaRPr lang="ja-JP" altLang="en-US" sz="1200" dirty="0"/>
            </a:p>
            <a:p>
              <a:pPr eaLnBrk="1" hangingPunct="1">
                <a:spcBef>
                  <a:spcPct val="0"/>
                </a:spcBef>
                <a:buFontTx/>
                <a:buNone/>
              </a:pPr>
              <a:endParaRPr lang="ja-JP" altLang="en-US" sz="1200" dirty="0">
                <a:ea typeface="HGPｺﾞｼｯｸE" panose="020B0900000000000000" pitchFamily="50" charset="-128"/>
              </a:endParaRPr>
            </a:p>
          </p:txBody>
        </p:sp>
        <p:pic>
          <p:nvPicPr>
            <p:cNvPr id="18451"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746" y="2727"/>
              <a:ext cx="1068"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37"/>
          <p:cNvGrpSpPr>
            <a:grpSpLocks/>
          </p:cNvGrpSpPr>
          <p:nvPr/>
        </p:nvGrpSpPr>
        <p:grpSpPr bwMode="auto">
          <a:xfrm>
            <a:off x="4527019" y="3798356"/>
            <a:ext cx="2051051" cy="2909888"/>
            <a:chOff x="2902" y="2467"/>
            <a:chExt cx="1292" cy="1833"/>
          </a:xfrm>
        </p:grpSpPr>
        <p:sp>
          <p:nvSpPr>
            <p:cNvPr id="18446" name="Text Box 25"/>
            <p:cNvSpPr txBox="1">
              <a:spLocks noChangeArrowheads="1"/>
            </p:cNvSpPr>
            <p:nvPr/>
          </p:nvSpPr>
          <p:spPr bwMode="auto">
            <a:xfrm>
              <a:off x="3012" y="2467"/>
              <a:ext cx="10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教育のために</a:t>
              </a:r>
            </a:p>
          </p:txBody>
        </p:sp>
        <p:sp>
          <p:nvSpPr>
            <p:cNvPr id="18447" name="Text Box 29"/>
            <p:cNvSpPr txBox="1">
              <a:spLocks noChangeArrowheads="1"/>
            </p:cNvSpPr>
            <p:nvPr/>
          </p:nvSpPr>
          <p:spPr bwMode="auto">
            <a:xfrm>
              <a:off x="2902" y="3777"/>
              <a:ext cx="12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教科書を無料で配布して</a:t>
              </a:r>
              <a:endParaRPr lang="en-US" altLang="ja-JP" sz="1200" dirty="0">
                <a:ea typeface="HGPｺﾞｼｯｸE" panose="020B0900000000000000" pitchFamily="50" charset="-128"/>
              </a:endParaRPr>
            </a:p>
            <a:p>
              <a:pPr eaLnBrk="1" hangingPunct="1">
                <a:spcBef>
                  <a:spcPct val="0"/>
                </a:spcBef>
                <a:buFontTx/>
                <a:buNone/>
              </a:pPr>
              <a:r>
                <a:rPr lang="ja-JP" altLang="en-US" sz="1200" dirty="0">
                  <a:ea typeface="HGPｺﾞｼｯｸE" panose="020B0900000000000000" pitchFamily="50" charset="-128"/>
                </a:rPr>
                <a:t>います。</a:t>
              </a:r>
              <a:endParaRPr lang="en-US" altLang="ja-JP" sz="1200" dirty="0">
                <a:ea typeface="HGPｺﾞｼｯｸE" panose="020B0900000000000000" pitchFamily="50" charset="-128"/>
              </a:endParaRPr>
            </a:p>
            <a:p>
              <a:pPr eaLnBrk="1" hangingPunct="1">
                <a:spcBef>
                  <a:spcPct val="0"/>
                </a:spcBef>
                <a:buNone/>
              </a:pPr>
              <a:r>
                <a:rPr lang="en-US" altLang="ja-JP" sz="1200" dirty="0">
                  <a:latin typeface="HGSｺﾞｼｯｸM" panose="020B0600000000000000" pitchFamily="50" charset="-128"/>
                  <a:ea typeface="HGSｺﾞｼｯｸM" panose="020B0600000000000000" pitchFamily="50" charset="-128"/>
                </a:rPr>
                <a:t>※</a:t>
              </a:r>
              <a:r>
                <a:rPr lang="ja-JP" altLang="en-US" sz="1200" dirty="0">
                  <a:latin typeface="HGSｺﾞｼｯｸM" panose="020B0600000000000000" pitchFamily="50" charset="-128"/>
                  <a:ea typeface="HGSｺﾞｼｯｸM" panose="020B0600000000000000" pitchFamily="50" charset="-128"/>
                </a:rPr>
                <a:t>写真提供：東京都</a:t>
              </a:r>
              <a:endParaRPr lang="ja-JP" altLang="en-US" sz="1200" dirty="0"/>
            </a:p>
            <a:p>
              <a:pPr eaLnBrk="1" hangingPunct="1">
                <a:spcBef>
                  <a:spcPct val="0"/>
                </a:spcBef>
                <a:buFontTx/>
                <a:buNone/>
              </a:pPr>
              <a:endParaRPr lang="ja-JP" altLang="en-US" sz="1200" dirty="0">
                <a:ea typeface="HGPｺﾞｼｯｸE" panose="020B0900000000000000" pitchFamily="50" charset="-128"/>
              </a:endParaRPr>
            </a:p>
          </p:txBody>
        </p:sp>
        <p:pic>
          <p:nvPicPr>
            <p:cNvPr id="18448"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952" y="2722"/>
              <a:ext cx="1068"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31"/>
          <p:cNvGrpSpPr>
            <a:grpSpLocks/>
          </p:cNvGrpSpPr>
          <p:nvPr/>
        </p:nvGrpSpPr>
        <p:grpSpPr bwMode="auto">
          <a:xfrm>
            <a:off x="6372171" y="3824288"/>
            <a:ext cx="2263776" cy="3025775"/>
            <a:chOff x="6453191" y="3933826"/>
            <a:chExt cx="2263776" cy="3025775"/>
          </a:xfrm>
        </p:grpSpPr>
        <p:grpSp>
          <p:nvGrpSpPr>
            <p:cNvPr id="18442" name="Group 38"/>
            <p:cNvGrpSpPr>
              <a:grpSpLocks/>
            </p:cNvGrpSpPr>
            <p:nvPr/>
          </p:nvGrpSpPr>
          <p:grpSpPr bwMode="auto">
            <a:xfrm>
              <a:off x="6453191" y="3933826"/>
              <a:ext cx="2263776" cy="3025775"/>
              <a:chOff x="4065" y="2478"/>
              <a:chExt cx="1426" cy="1906"/>
            </a:xfrm>
          </p:grpSpPr>
          <p:sp>
            <p:nvSpPr>
              <p:cNvPr id="18444" name="Text Box 26"/>
              <p:cNvSpPr txBox="1">
                <a:spLocks noChangeArrowheads="1"/>
              </p:cNvSpPr>
              <p:nvPr/>
            </p:nvSpPr>
            <p:spPr bwMode="auto">
              <a:xfrm>
                <a:off x="4153" y="2478"/>
                <a:ext cx="1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海外援助のために</a:t>
                </a:r>
              </a:p>
            </p:txBody>
          </p:sp>
          <p:sp>
            <p:nvSpPr>
              <p:cNvPr id="18445" name="Text Box 30"/>
              <p:cNvSpPr txBox="1">
                <a:spLocks noChangeArrowheads="1"/>
              </p:cNvSpPr>
              <p:nvPr/>
            </p:nvSpPr>
            <p:spPr bwMode="auto">
              <a:xfrm>
                <a:off x="4065" y="3754"/>
                <a:ext cx="1426"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現地へ行って支援活動</a:t>
                </a:r>
              </a:p>
              <a:p>
                <a:pPr eaLnBrk="1" hangingPunct="1">
                  <a:spcBef>
                    <a:spcPct val="0"/>
                  </a:spcBef>
                  <a:buFontTx/>
                  <a:buNone/>
                </a:pPr>
                <a:r>
                  <a:rPr lang="ja-JP" altLang="en-US" sz="1200" dirty="0">
                    <a:ea typeface="HGPｺﾞｼｯｸE" panose="020B0900000000000000" pitchFamily="50" charset="-128"/>
                  </a:rPr>
                  <a:t>をしています。</a:t>
                </a:r>
                <a:endParaRPr lang="en-US" altLang="ja-JP" sz="1200" dirty="0">
                  <a:ea typeface="HGPｺﾞｼｯｸE" panose="020B0900000000000000" pitchFamily="50" charset="-128"/>
                </a:endParaRPr>
              </a:p>
              <a:p>
                <a:pPr eaLnBrk="1" hangingPunct="1">
                  <a:spcBef>
                    <a:spcPct val="0"/>
                  </a:spcBef>
                  <a:buNone/>
                </a:pPr>
                <a:r>
                  <a:rPr lang="en-US" altLang="ja-JP" sz="1100" dirty="0">
                    <a:latin typeface="HGSｺﾞｼｯｸM" panose="020B0600000000000000" pitchFamily="50" charset="-128"/>
                    <a:ea typeface="HGSｺﾞｼｯｸM" panose="020B0600000000000000" pitchFamily="50" charset="-128"/>
                  </a:rPr>
                  <a:t>※</a:t>
                </a:r>
                <a:r>
                  <a:rPr lang="ja-JP" altLang="en-US" sz="1100" dirty="0">
                    <a:latin typeface="HGSｺﾞｼｯｸM" panose="020B0600000000000000" pitchFamily="50" charset="-128"/>
                    <a:ea typeface="HGSｺﾞｼｯｸM" panose="020B0600000000000000" pitchFamily="50" charset="-128"/>
                  </a:rPr>
                  <a:t>写真提供：佐藤浩治／</a:t>
                </a:r>
                <a:r>
                  <a:rPr lang="en-US" altLang="ja-JP" sz="1100" dirty="0">
                    <a:latin typeface="HGSｺﾞｼｯｸM" panose="020B0600000000000000" pitchFamily="50" charset="-128"/>
                    <a:ea typeface="HGSｺﾞｼｯｸM" panose="020B0600000000000000" pitchFamily="50" charset="-128"/>
                  </a:rPr>
                  <a:t>JICA</a:t>
                </a:r>
                <a:endParaRPr lang="ja-JP" altLang="en-US" sz="1100" dirty="0"/>
              </a:p>
              <a:p>
                <a:pPr eaLnBrk="1" hangingPunct="1">
                  <a:spcBef>
                    <a:spcPct val="0"/>
                  </a:spcBef>
                  <a:buFontTx/>
                  <a:buNone/>
                </a:pPr>
                <a:endParaRPr lang="en-US" altLang="ja-JP" sz="1200" dirty="0">
                  <a:ea typeface="HGPｺﾞｼｯｸE" panose="020B0900000000000000" pitchFamily="50" charset="-128"/>
                </a:endParaRPr>
              </a:p>
              <a:p>
                <a:pPr eaLnBrk="1" hangingPunct="1">
                  <a:spcBef>
                    <a:spcPct val="0"/>
                  </a:spcBef>
                  <a:buFontTx/>
                  <a:buNone/>
                </a:pPr>
                <a:r>
                  <a:rPr lang="en-US" altLang="ja-JP" sz="1200" dirty="0">
                    <a:ea typeface="HGPｺﾞｼｯｸE" panose="020B0900000000000000" pitchFamily="50" charset="-128"/>
                  </a:rPr>
                  <a:t> </a:t>
                </a:r>
                <a:endParaRPr lang="ja-JP" altLang="en-US" sz="1200" dirty="0">
                  <a:ea typeface="HGPｺﾞｼｯｸE" panose="020B0900000000000000" pitchFamily="50" charset="-128"/>
                </a:endParaRPr>
              </a:p>
            </p:txBody>
          </p:sp>
        </p:grpSp>
        <p:pic>
          <p:nvPicPr>
            <p:cNvPr id="18443" name="図 3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43315" y="4312707"/>
              <a:ext cx="1649755" cy="1554695"/>
            </a:xfrm>
            <a:prstGeom prst="rect">
              <a:avLst/>
            </a:prstGeom>
            <a:noFill/>
            <a:ln w="28575">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Rectangle 11"/>
          <p:cNvSpPr>
            <a:spLocks noChangeArrowheads="1"/>
          </p:cNvSpPr>
          <p:nvPr/>
        </p:nvSpPr>
        <p:spPr bwMode="auto">
          <a:xfrm>
            <a:off x="467544" y="195262"/>
            <a:ext cx="856895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国や地方は税をどう使っているの？②</a:t>
            </a:r>
          </a:p>
        </p:txBody>
      </p:sp>
      <p:sp>
        <p:nvSpPr>
          <p:cNvPr id="19478" name="Oval 22"/>
          <p:cNvSpPr>
            <a:spLocks noChangeArrowheads="1"/>
          </p:cNvSpPr>
          <p:nvPr/>
        </p:nvSpPr>
        <p:spPr bwMode="auto">
          <a:xfrm>
            <a:off x="827088" y="2060575"/>
            <a:ext cx="1800225" cy="863600"/>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79" name="Text Box 19"/>
          <p:cNvSpPr txBox="1">
            <a:spLocks noChangeArrowheads="1"/>
          </p:cNvSpPr>
          <p:nvPr/>
        </p:nvSpPr>
        <p:spPr bwMode="white">
          <a:xfrm>
            <a:off x="1258888" y="2205038"/>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chemeClr val="bg1"/>
                </a:solidFill>
                <a:ea typeface="HGPｺﾞｼｯｸE" panose="020B0900000000000000" pitchFamily="50" charset="-128"/>
              </a:rPr>
              <a:t>地方</a:t>
            </a:r>
          </a:p>
        </p:txBody>
      </p:sp>
      <p:pic>
        <p:nvPicPr>
          <p:cNvPr id="1947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574800"/>
            <a:ext cx="14192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1"/>
          <p:cNvGrpSpPr>
            <a:grpSpLocks/>
          </p:cNvGrpSpPr>
          <p:nvPr/>
        </p:nvGrpSpPr>
        <p:grpSpPr bwMode="auto">
          <a:xfrm>
            <a:off x="827088" y="3236913"/>
            <a:ext cx="2808808" cy="2881312"/>
            <a:chOff x="521" y="2039"/>
            <a:chExt cx="1724" cy="1815"/>
          </a:xfrm>
        </p:grpSpPr>
        <p:sp>
          <p:nvSpPr>
            <p:cNvPr id="19471" name="Text Box 12"/>
            <p:cNvSpPr txBox="1">
              <a:spLocks noChangeArrowheads="1"/>
            </p:cNvSpPr>
            <p:nvPr/>
          </p:nvSpPr>
          <p:spPr bwMode="auto">
            <a:xfrm>
              <a:off x="567" y="2039"/>
              <a:ext cx="155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快適なくらしのために</a:t>
              </a:r>
            </a:p>
          </p:txBody>
        </p:sp>
        <p:sp>
          <p:nvSpPr>
            <p:cNvPr id="19472" name="Text Box 15"/>
            <p:cNvSpPr txBox="1">
              <a:spLocks noChangeArrowheads="1"/>
            </p:cNvSpPr>
            <p:nvPr/>
          </p:nvSpPr>
          <p:spPr bwMode="auto">
            <a:xfrm>
              <a:off x="567" y="3566"/>
              <a:ext cx="16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自然環境の保護に努めています。</a:t>
              </a:r>
            </a:p>
            <a:p>
              <a:pPr eaLnBrk="1" hangingPunct="1">
                <a:spcBef>
                  <a:spcPct val="0"/>
                </a:spcBef>
                <a:buFontTx/>
                <a:buNone/>
              </a:pPr>
              <a:r>
                <a:rPr lang="ja-JP" altLang="en-US" sz="1200" dirty="0">
                  <a:ea typeface="HGPｺﾞｼｯｸE" panose="020B0900000000000000" pitchFamily="50" charset="-128"/>
                </a:rPr>
                <a:t>（兵庫県朝来市での植林事業）</a:t>
              </a:r>
            </a:p>
          </p:txBody>
        </p:sp>
        <p:pic>
          <p:nvPicPr>
            <p:cNvPr id="1947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2251"/>
              <a:ext cx="1605" cy="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p:cNvGrpSpPr>
            <a:grpSpLocks/>
          </p:cNvGrpSpPr>
          <p:nvPr/>
        </p:nvGrpSpPr>
        <p:grpSpPr bwMode="auto">
          <a:xfrm>
            <a:off x="3463925" y="3236913"/>
            <a:ext cx="2867026" cy="2851150"/>
            <a:chOff x="2182" y="2039"/>
            <a:chExt cx="1659" cy="1796"/>
          </a:xfrm>
        </p:grpSpPr>
        <p:sp>
          <p:nvSpPr>
            <p:cNvPr id="19468" name="Text Box 13"/>
            <p:cNvSpPr txBox="1">
              <a:spLocks noChangeArrowheads="1"/>
            </p:cNvSpPr>
            <p:nvPr/>
          </p:nvSpPr>
          <p:spPr bwMode="auto">
            <a:xfrm>
              <a:off x="2182" y="2039"/>
              <a:ext cx="146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住民の安全を守るために</a:t>
              </a:r>
            </a:p>
          </p:txBody>
        </p:sp>
        <p:sp>
          <p:nvSpPr>
            <p:cNvPr id="19469" name="Text Box 16"/>
            <p:cNvSpPr txBox="1">
              <a:spLocks noChangeArrowheads="1"/>
            </p:cNvSpPr>
            <p:nvPr/>
          </p:nvSpPr>
          <p:spPr bwMode="auto">
            <a:xfrm>
              <a:off x="2245" y="3566"/>
              <a:ext cx="15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火災から住民を守ります。</a:t>
              </a:r>
            </a:p>
            <a:p>
              <a:pPr eaLnBrk="1" hangingPunct="1">
                <a:spcBef>
                  <a:spcPct val="0"/>
                </a:spcBef>
                <a:buFontTx/>
                <a:buNone/>
              </a:pPr>
              <a:r>
                <a:rPr lang="ja-JP" altLang="en-US" sz="1000" dirty="0">
                  <a:ea typeface="HGPｺﾞｼｯｸE" panose="020B0900000000000000" pitchFamily="50" charset="-128"/>
                </a:rPr>
                <a:t>（和歌山、海南、有田市合同消防訓練）</a:t>
              </a:r>
            </a:p>
          </p:txBody>
        </p:sp>
        <p:pic>
          <p:nvPicPr>
            <p:cNvPr id="1947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 y="2236"/>
              <a:ext cx="1361" cy="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3"/>
          <p:cNvGrpSpPr>
            <a:grpSpLocks/>
          </p:cNvGrpSpPr>
          <p:nvPr/>
        </p:nvGrpSpPr>
        <p:grpSpPr bwMode="auto">
          <a:xfrm>
            <a:off x="6002600" y="3236913"/>
            <a:ext cx="2673856" cy="2809875"/>
            <a:chOff x="3742" y="2039"/>
            <a:chExt cx="1633" cy="1770"/>
          </a:xfrm>
        </p:grpSpPr>
        <p:sp>
          <p:nvSpPr>
            <p:cNvPr id="19465" name="Text Box 14"/>
            <p:cNvSpPr txBox="1">
              <a:spLocks noChangeArrowheads="1"/>
            </p:cNvSpPr>
            <p:nvPr/>
          </p:nvSpPr>
          <p:spPr bwMode="auto">
            <a:xfrm>
              <a:off x="3841" y="2039"/>
              <a:ext cx="11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ea typeface="HGPｺﾞｼｯｸE" panose="020B0900000000000000" pitchFamily="50" charset="-128"/>
                </a:rPr>
                <a:t>まちづくりのために</a:t>
              </a:r>
            </a:p>
          </p:txBody>
        </p:sp>
        <p:sp>
          <p:nvSpPr>
            <p:cNvPr id="19466" name="Text Box 17"/>
            <p:cNvSpPr txBox="1">
              <a:spLocks noChangeArrowheads="1"/>
            </p:cNvSpPr>
            <p:nvPr/>
          </p:nvSpPr>
          <p:spPr bwMode="auto">
            <a:xfrm>
              <a:off x="3831" y="3521"/>
              <a:ext cx="1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下水道の整備をしています。</a:t>
              </a:r>
            </a:p>
            <a:p>
              <a:pPr eaLnBrk="1" hangingPunct="1">
                <a:spcBef>
                  <a:spcPct val="0"/>
                </a:spcBef>
                <a:buFontTx/>
                <a:buNone/>
              </a:pPr>
              <a:r>
                <a:rPr lang="ja-JP" altLang="en-US" sz="1200" dirty="0">
                  <a:ea typeface="HGPｺﾞｼｯｸE" panose="020B0900000000000000" pitchFamily="50" charset="-128"/>
                </a:rPr>
                <a:t>（高島浄化センター）</a:t>
              </a:r>
            </a:p>
          </p:txBody>
        </p:sp>
        <p:pic>
          <p:nvPicPr>
            <p:cNvPr id="1946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2251"/>
              <a:ext cx="1427" cy="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6"/>
          <p:cNvGrpSpPr>
            <a:grpSpLocks/>
          </p:cNvGrpSpPr>
          <p:nvPr/>
        </p:nvGrpSpPr>
        <p:grpSpPr bwMode="auto">
          <a:xfrm>
            <a:off x="2916238" y="2060575"/>
            <a:ext cx="3924300" cy="1065213"/>
            <a:chOff x="1837" y="1298"/>
            <a:chExt cx="2472" cy="486"/>
          </a:xfrm>
        </p:grpSpPr>
        <p:pic>
          <p:nvPicPr>
            <p:cNvPr id="19463"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 y="1298"/>
              <a:ext cx="247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25"/>
            <p:cNvSpPr txBox="1">
              <a:spLocks noChangeArrowheads="1"/>
            </p:cNvSpPr>
            <p:nvPr/>
          </p:nvSpPr>
          <p:spPr bwMode="auto">
            <a:xfrm>
              <a:off x="2018" y="1397"/>
              <a:ext cx="197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ea typeface="HGPｺﾞｼｯｸE" panose="020B0900000000000000" pitchFamily="50" charset="-128"/>
                </a:rPr>
                <a:t>地方ではその地域のために</a:t>
              </a:r>
            </a:p>
            <a:p>
              <a:pPr eaLnBrk="1" hangingPunct="1">
                <a:spcBef>
                  <a:spcPct val="0"/>
                </a:spcBef>
                <a:buFontTx/>
                <a:buNone/>
              </a:pPr>
              <a:r>
                <a:rPr lang="ja-JP" altLang="en-US" sz="1600" dirty="0">
                  <a:ea typeface="HGPｺﾞｼｯｸE" panose="020B0900000000000000" pitchFamily="50" charset="-128"/>
                </a:rPr>
                <a:t>税を使ってるんだね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5C8F69E-7D3E-455C-89A4-98F19113235B}"/>
              </a:ext>
            </a:extLst>
          </p:cNvPr>
          <p:cNvPicPr>
            <a:picLocks noChangeAspect="1"/>
          </p:cNvPicPr>
          <p:nvPr/>
        </p:nvPicPr>
        <p:blipFill>
          <a:blip r:embed="rId2"/>
          <a:stretch>
            <a:fillRect/>
          </a:stretch>
        </p:blipFill>
        <p:spPr>
          <a:xfrm>
            <a:off x="-18609" y="8862"/>
            <a:ext cx="9162609" cy="6869485"/>
          </a:xfrm>
          <a:prstGeom prst="rect">
            <a:avLst/>
          </a:prstGeom>
        </p:spPr>
      </p:pic>
      <p:pic>
        <p:nvPicPr>
          <p:cNvPr id="30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565400"/>
            <a:ext cx="61150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3284538"/>
            <a:ext cx="58959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9"/>
          <p:cNvGrpSpPr>
            <a:grpSpLocks/>
          </p:cNvGrpSpPr>
          <p:nvPr/>
        </p:nvGrpSpPr>
        <p:grpSpPr bwMode="auto">
          <a:xfrm>
            <a:off x="2268537" y="4268788"/>
            <a:ext cx="2060575" cy="889000"/>
            <a:chOff x="0" y="3203"/>
            <a:chExt cx="1088" cy="560"/>
          </a:xfrm>
        </p:grpSpPr>
        <p:pic>
          <p:nvPicPr>
            <p:cNvPr id="2049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3"/>
              <a:ext cx="108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18"/>
            <p:cNvSpPr txBox="1">
              <a:spLocks noChangeArrowheads="1"/>
            </p:cNvSpPr>
            <p:nvPr/>
          </p:nvSpPr>
          <p:spPr bwMode="auto">
            <a:xfrm>
              <a:off x="253" y="3294"/>
              <a:ext cx="76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みんなで平等に</a:t>
              </a:r>
            </a:p>
            <a:p>
              <a:pPr eaLnBrk="1" hangingPunct="1">
                <a:spcBef>
                  <a:spcPct val="0"/>
                </a:spcBef>
                <a:buFontTx/>
                <a:buNone/>
              </a:pPr>
              <a:r>
                <a:rPr lang="ja-JP" altLang="en-US" sz="1200">
                  <a:ea typeface="HGPｺﾞｼｯｸE" panose="020B0900000000000000" pitchFamily="50" charset="-128"/>
                </a:rPr>
                <a:t>税を納めて</a:t>
              </a:r>
            </a:p>
            <a:p>
              <a:pPr eaLnBrk="1" hangingPunct="1">
                <a:spcBef>
                  <a:spcPct val="0"/>
                </a:spcBef>
                <a:buFontTx/>
                <a:buNone/>
              </a:pPr>
              <a:r>
                <a:rPr lang="ja-JP" altLang="en-US" sz="1200">
                  <a:ea typeface="HGPｺﾞｼｯｸE" panose="020B0900000000000000" pitchFamily="50" charset="-128"/>
                </a:rPr>
                <a:t>いるんだね</a:t>
              </a:r>
            </a:p>
          </p:txBody>
        </p:sp>
      </p:grpSp>
      <p:grpSp>
        <p:nvGrpSpPr>
          <p:cNvPr id="4" name="Group 22"/>
          <p:cNvGrpSpPr>
            <a:grpSpLocks/>
          </p:cNvGrpSpPr>
          <p:nvPr/>
        </p:nvGrpSpPr>
        <p:grpSpPr bwMode="auto">
          <a:xfrm>
            <a:off x="2151063" y="5300663"/>
            <a:ext cx="1989137" cy="968375"/>
            <a:chOff x="249" y="3294"/>
            <a:chExt cx="1034" cy="610"/>
          </a:xfrm>
        </p:grpSpPr>
        <p:pic>
          <p:nvPicPr>
            <p:cNvPr id="2049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 y="3294"/>
              <a:ext cx="103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 Box 21"/>
            <p:cNvSpPr txBox="1">
              <a:spLocks noChangeArrowheads="1"/>
            </p:cNvSpPr>
            <p:nvPr/>
          </p:nvSpPr>
          <p:spPr bwMode="auto">
            <a:xfrm>
              <a:off x="386" y="3435"/>
              <a:ext cx="80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大人になっても</a:t>
              </a:r>
            </a:p>
            <a:p>
              <a:pPr eaLnBrk="1" hangingPunct="1">
                <a:spcBef>
                  <a:spcPct val="0"/>
                </a:spcBef>
                <a:buFontTx/>
                <a:buNone/>
              </a:pPr>
              <a:r>
                <a:rPr lang="ja-JP" altLang="en-US" sz="1200" dirty="0">
                  <a:ea typeface="HGPｺﾞｼｯｸE" panose="020B0900000000000000" pitchFamily="50" charset="-128"/>
                </a:rPr>
                <a:t>きちんと</a:t>
              </a:r>
            </a:p>
            <a:p>
              <a:pPr eaLnBrk="1" hangingPunct="1">
                <a:spcBef>
                  <a:spcPct val="0"/>
                </a:spcBef>
                <a:buFontTx/>
                <a:buNone/>
              </a:pPr>
              <a:r>
                <a:rPr lang="ja-JP" altLang="en-US" sz="1200" dirty="0">
                  <a:ea typeface="HGPｺﾞｼｯｸE" panose="020B0900000000000000" pitchFamily="50" charset="-128"/>
                </a:rPr>
                <a:t>税を納めなくちゃ</a:t>
              </a:r>
            </a:p>
          </p:txBody>
        </p:sp>
      </p:grpSp>
      <p:grpSp>
        <p:nvGrpSpPr>
          <p:cNvPr id="5" name="Group 25"/>
          <p:cNvGrpSpPr>
            <a:grpSpLocks/>
          </p:cNvGrpSpPr>
          <p:nvPr/>
        </p:nvGrpSpPr>
        <p:grpSpPr bwMode="auto">
          <a:xfrm>
            <a:off x="4814890" y="4287838"/>
            <a:ext cx="2205035" cy="1373187"/>
            <a:chOff x="3152" y="3246"/>
            <a:chExt cx="1270" cy="638"/>
          </a:xfrm>
        </p:grpSpPr>
        <p:pic>
          <p:nvPicPr>
            <p:cNvPr id="20492"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 y="3246"/>
              <a:ext cx="1270"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24"/>
            <p:cNvSpPr txBox="1">
              <a:spLocks noChangeArrowheads="1"/>
            </p:cNvSpPr>
            <p:nvPr/>
          </p:nvSpPr>
          <p:spPr bwMode="auto">
            <a:xfrm>
              <a:off x="3302" y="3361"/>
              <a:ext cx="103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ea typeface="HGPｺﾞｼｯｸE" panose="020B0900000000000000" pitchFamily="50" charset="-128"/>
                </a:rPr>
                <a:t>わたしたちの代表が</a:t>
              </a:r>
            </a:p>
            <a:p>
              <a:pPr eaLnBrk="1" hangingPunct="1">
                <a:spcBef>
                  <a:spcPct val="0"/>
                </a:spcBef>
                <a:buFontTx/>
                <a:buNone/>
              </a:pPr>
              <a:r>
                <a:rPr lang="ja-JP" altLang="en-US" sz="1200">
                  <a:ea typeface="HGPｺﾞｼｯｸE" panose="020B0900000000000000" pitchFamily="50" charset="-128"/>
                </a:rPr>
                <a:t>話し合って</a:t>
              </a:r>
            </a:p>
            <a:p>
              <a:pPr eaLnBrk="1" hangingPunct="1">
                <a:spcBef>
                  <a:spcPct val="0"/>
                </a:spcBef>
                <a:buFontTx/>
                <a:buNone/>
              </a:pPr>
              <a:r>
                <a:rPr lang="ja-JP" altLang="en-US" sz="1200">
                  <a:ea typeface="HGPｺﾞｼｯｸE" panose="020B0900000000000000" pitchFamily="50" charset="-128"/>
                </a:rPr>
                <a:t>税の使いみちを</a:t>
              </a:r>
            </a:p>
            <a:p>
              <a:pPr eaLnBrk="1" hangingPunct="1">
                <a:spcBef>
                  <a:spcPct val="0"/>
                </a:spcBef>
                <a:buFontTx/>
                <a:buNone/>
              </a:pPr>
              <a:r>
                <a:rPr lang="ja-JP" altLang="en-US" sz="1200">
                  <a:ea typeface="HGPｺﾞｼｯｸE" panose="020B0900000000000000" pitchFamily="50" charset="-128"/>
                </a:rPr>
                <a:t>決めているのね</a:t>
              </a:r>
            </a:p>
          </p:txBody>
        </p:sp>
      </p:grpSp>
      <p:grpSp>
        <p:nvGrpSpPr>
          <p:cNvPr id="20488" name="Group 30"/>
          <p:cNvGrpSpPr>
            <a:grpSpLocks/>
          </p:cNvGrpSpPr>
          <p:nvPr/>
        </p:nvGrpSpPr>
        <p:grpSpPr bwMode="auto">
          <a:xfrm>
            <a:off x="1563688" y="4398963"/>
            <a:ext cx="6032500" cy="2058987"/>
            <a:chOff x="985" y="2771"/>
            <a:chExt cx="3800" cy="1297"/>
          </a:xfrm>
        </p:grpSpPr>
        <p:pic>
          <p:nvPicPr>
            <p:cNvPr id="20489"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 y="2886"/>
              <a:ext cx="384"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3" y="2937"/>
              <a:ext cx="45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 y="2771"/>
              <a:ext cx="444"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p:cTn id="13" dur="500" fill="hold"/>
                                        <p:tgtEl>
                                          <p:spTgt spid="30727"/>
                                        </p:tgtEl>
                                        <p:attrNameLst>
                                          <p:attrName>ppt_w</p:attrName>
                                        </p:attrNameLst>
                                      </p:cBhvr>
                                      <p:tavLst>
                                        <p:tav tm="0">
                                          <p:val>
                                            <p:fltVal val="0"/>
                                          </p:val>
                                        </p:tav>
                                        <p:tav tm="100000">
                                          <p:val>
                                            <p:strVal val="#ppt_w"/>
                                          </p:val>
                                        </p:tav>
                                      </p:tavLst>
                                    </p:anim>
                                    <p:anim calcmode="lin" valueType="num">
                                      <p:cBhvr>
                                        <p:cTn id="14" dur="500" fill="hold"/>
                                        <p:tgtEl>
                                          <p:spTgt spid="3072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2"/>
          <p:cNvSpPr txBox="1">
            <a:spLocks noChangeArrowheads="1"/>
          </p:cNvSpPr>
          <p:nvPr/>
        </p:nvSpPr>
        <p:spPr bwMode="auto">
          <a:xfrm>
            <a:off x="755576" y="188913"/>
            <a:ext cx="7748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みんなの意見をまとめてみよう</a:t>
            </a:r>
          </a:p>
        </p:txBody>
      </p:sp>
      <p:pic>
        <p:nvPicPr>
          <p:cNvPr id="2150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508500"/>
            <a:ext cx="1028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4292600"/>
            <a:ext cx="1104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140200"/>
            <a:ext cx="990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16"/>
          <p:cNvGrpSpPr>
            <a:grpSpLocks/>
          </p:cNvGrpSpPr>
          <p:nvPr/>
        </p:nvGrpSpPr>
        <p:grpSpPr bwMode="auto">
          <a:xfrm>
            <a:off x="1638300" y="1758951"/>
            <a:ext cx="5962650" cy="971550"/>
            <a:chOff x="1032" y="1108"/>
            <a:chExt cx="3756" cy="612"/>
          </a:xfrm>
        </p:grpSpPr>
        <p:pic>
          <p:nvPicPr>
            <p:cNvPr id="2152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 y="1108"/>
              <a:ext cx="375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15"/>
            <p:cNvSpPr txBox="1">
              <a:spLocks noChangeArrowheads="1"/>
            </p:cNvSpPr>
            <p:nvPr/>
          </p:nvSpPr>
          <p:spPr bwMode="auto">
            <a:xfrm>
              <a:off x="1383" y="1253"/>
              <a:ext cx="258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税はわたしたちが健康で文化的な</a:t>
              </a:r>
            </a:p>
            <a:p>
              <a:pPr eaLnBrk="1" hangingPunct="1">
                <a:spcBef>
                  <a:spcPct val="0"/>
                </a:spcBef>
                <a:buFontTx/>
                <a:buNone/>
              </a:pPr>
              <a:r>
                <a:rPr lang="ja-JP" altLang="en-US" sz="1500" dirty="0">
                  <a:ea typeface="HGPｺﾞｼｯｸE" panose="020B0900000000000000" pitchFamily="50" charset="-128"/>
                </a:rPr>
                <a:t>生活を送るためにかかせないものだね</a:t>
              </a:r>
            </a:p>
          </p:txBody>
        </p:sp>
      </p:grpSp>
      <p:grpSp>
        <p:nvGrpSpPr>
          <p:cNvPr id="3" name="Group 19"/>
          <p:cNvGrpSpPr>
            <a:grpSpLocks/>
          </p:cNvGrpSpPr>
          <p:nvPr/>
        </p:nvGrpSpPr>
        <p:grpSpPr bwMode="auto">
          <a:xfrm>
            <a:off x="539750" y="2849563"/>
            <a:ext cx="2867025" cy="2019300"/>
            <a:chOff x="258" y="2838"/>
            <a:chExt cx="1806" cy="1272"/>
          </a:xfrm>
        </p:grpSpPr>
        <p:pic>
          <p:nvPicPr>
            <p:cNvPr id="2152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 y="2838"/>
              <a:ext cx="1806"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8"/>
            <p:cNvSpPr txBox="1">
              <a:spLocks noChangeArrowheads="1"/>
            </p:cNvSpPr>
            <p:nvPr/>
          </p:nvSpPr>
          <p:spPr bwMode="auto">
            <a:xfrm>
              <a:off x="485" y="2970"/>
              <a:ext cx="1466"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納税は義務だけれど</a:t>
              </a:r>
            </a:p>
            <a:p>
              <a:pPr eaLnBrk="1" hangingPunct="1">
                <a:spcBef>
                  <a:spcPct val="0"/>
                </a:spcBef>
                <a:buFontTx/>
                <a:buNone/>
              </a:pPr>
              <a:r>
                <a:rPr lang="ja-JP" altLang="en-US" sz="1500" dirty="0">
                  <a:ea typeface="HGPｺﾞｼｯｸE" panose="020B0900000000000000" pitchFamily="50" charset="-128"/>
                </a:rPr>
                <a:t>それと同じくらい</a:t>
              </a:r>
            </a:p>
            <a:p>
              <a:pPr eaLnBrk="1" hangingPunct="1">
                <a:spcBef>
                  <a:spcPct val="0"/>
                </a:spcBef>
                <a:buFontTx/>
                <a:buNone/>
              </a:pPr>
              <a:r>
                <a:rPr lang="ja-JP" altLang="en-US" sz="1500" dirty="0">
                  <a:ea typeface="HGPｺﾞｼｯｸE" panose="020B0900000000000000" pitchFamily="50" charset="-128"/>
                </a:rPr>
                <a:t>どういうふうに</a:t>
              </a:r>
            </a:p>
            <a:p>
              <a:pPr eaLnBrk="1" hangingPunct="1">
                <a:spcBef>
                  <a:spcPct val="0"/>
                </a:spcBef>
                <a:buFontTx/>
                <a:buNone/>
              </a:pPr>
              <a:r>
                <a:rPr lang="ja-JP" altLang="en-US" sz="1500" dirty="0">
                  <a:ea typeface="HGPｺﾞｼｯｸE" panose="020B0900000000000000" pitchFamily="50" charset="-128"/>
                </a:rPr>
                <a:t>使われているのか</a:t>
              </a:r>
            </a:p>
            <a:p>
              <a:pPr eaLnBrk="1" hangingPunct="1">
                <a:spcBef>
                  <a:spcPct val="0"/>
                </a:spcBef>
                <a:buFontTx/>
                <a:buNone/>
              </a:pPr>
              <a:r>
                <a:rPr lang="ja-JP" altLang="en-US" sz="1500" dirty="0">
                  <a:ea typeface="HGPｺﾞｼｯｸE" panose="020B0900000000000000" pitchFamily="50" charset="-128"/>
                </a:rPr>
                <a:t>知ることも大事だね</a:t>
              </a:r>
            </a:p>
          </p:txBody>
        </p:sp>
      </p:grpSp>
      <p:grpSp>
        <p:nvGrpSpPr>
          <p:cNvPr id="4" name="Group 22"/>
          <p:cNvGrpSpPr>
            <a:grpSpLocks/>
          </p:cNvGrpSpPr>
          <p:nvPr/>
        </p:nvGrpSpPr>
        <p:grpSpPr bwMode="auto">
          <a:xfrm>
            <a:off x="3552825" y="3059114"/>
            <a:ext cx="2063751" cy="1306512"/>
            <a:chOff x="2355" y="1797"/>
            <a:chExt cx="1050" cy="726"/>
          </a:xfrm>
        </p:grpSpPr>
        <p:pic>
          <p:nvPicPr>
            <p:cNvPr id="2151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5" y="1797"/>
              <a:ext cx="105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21"/>
            <p:cNvSpPr txBox="1">
              <a:spLocks noChangeArrowheads="1"/>
            </p:cNvSpPr>
            <p:nvPr/>
          </p:nvSpPr>
          <p:spPr bwMode="auto">
            <a:xfrm>
              <a:off x="2434" y="1963"/>
              <a:ext cx="87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税があるから</a:t>
              </a:r>
            </a:p>
            <a:p>
              <a:pPr eaLnBrk="1" hangingPunct="1">
                <a:spcBef>
                  <a:spcPct val="0"/>
                </a:spcBef>
                <a:buFontTx/>
                <a:buNone/>
              </a:pPr>
              <a:r>
                <a:rPr lang="ja-JP" altLang="en-US" sz="1500" dirty="0">
                  <a:ea typeface="HGPｺﾞｼｯｸE" panose="020B0900000000000000" pitchFamily="50" charset="-128"/>
                </a:rPr>
                <a:t>安心して生活</a:t>
              </a:r>
            </a:p>
            <a:p>
              <a:pPr eaLnBrk="1" hangingPunct="1">
                <a:spcBef>
                  <a:spcPct val="0"/>
                </a:spcBef>
                <a:buFontTx/>
                <a:buNone/>
              </a:pPr>
              <a:r>
                <a:rPr lang="ja-JP" altLang="en-US" sz="1500" dirty="0">
                  <a:ea typeface="HGPｺﾞｼｯｸE" panose="020B0900000000000000" pitchFamily="50" charset="-128"/>
                </a:rPr>
                <a:t>できるのね</a:t>
              </a:r>
            </a:p>
          </p:txBody>
        </p:sp>
      </p:grpSp>
      <p:grpSp>
        <p:nvGrpSpPr>
          <p:cNvPr id="5" name="Group 25"/>
          <p:cNvGrpSpPr>
            <a:grpSpLocks/>
          </p:cNvGrpSpPr>
          <p:nvPr/>
        </p:nvGrpSpPr>
        <p:grpSpPr bwMode="auto">
          <a:xfrm>
            <a:off x="6084168" y="3208339"/>
            <a:ext cx="2663466" cy="1079500"/>
            <a:chOff x="4149" y="2387"/>
            <a:chExt cx="1390" cy="586"/>
          </a:xfrm>
        </p:grpSpPr>
        <p:pic>
          <p:nvPicPr>
            <p:cNvPr id="21516"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9" y="2387"/>
              <a:ext cx="131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24"/>
            <p:cNvSpPr txBox="1">
              <a:spLocks noChangeArrowheads="1"/>
            </p:cNvSpPr>
            <p:nvPr/>
          </p:nvSpPr>
          <p:spPr bwMode="auto">
            <a:xfrm>
              <a:off x="4267" y="2513"/>
              <a:ext cx="127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税は公共サービスの</a:t>
              </a:r>
            </a:p>
            <a:p>
              <a:pPr eaLnBrk="1" hangingPunct="1">
                <a:spcBef>
                  <a:spcPct val="0"/>
                </a:spcBef>
                <a:buFontTx/>
                <a:buNone/>
              </a:pPr>
              <a:r>
                <a:rPr lang="ja-JP" altLang="en-US" sz="1500" dirty="0">
                  <a:ea typeface="HGPｺﾞｼｯｸE" panose="020B0900000000000000" pitchFamily="50" charset="-128"/>
                </a:rPr>
                <a:t>対価だね</a:t>
              </a:r>
            </a:p>
          </p:txBody>
        </p:sp>
      </p:grpSp>
      <p:pic>
        <p:nvPicPr>
          <p:cNvPr id="2151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1725" y="1628775"/>
            <a:ext cx="1200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4"/>
          <p:cNvGrpSpPr>
            <a:grpSpLocks/>
          </p:cNvGrpSpPr>
          <p:nvPr/>
        </p:nvGrpSpPr>
        <p:grpSpPr bwMode="auto">
          <a:xfrm>
            <a:off x="0" y="0"/>
            <a:ext cx="9144000" cy="6858000"/>
            <a:chOff x="0" y="0"/>
            <a:chExt cx="5760" cy="4320"/>
          </a:xfrm>
        </p:grpSpPr>
        <p:pic>
          <p:nvPicPr>
            <p:cNvPr id="5139" name="Picture 1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33"/>
            <p:cNvSpPr txBox="1">
              <a:spLocks noChangeArrowheads="1"/>
            </p:cNvSpPr>
            <p:nvPr/>
          </p:nvSpPr>
          <p:spPr bwMode="auto">
            <a:xfrm>
              <a:off x="873" y="164"/>
              <a:ext cx="413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調べてみよう！　税のこと①</a:t>
              </a:r>
            </a:p>
          </p:txBody>
        </p:sp>
      </p:grpSp>
      <p:pic>
        <p:nvPicPr>
          <p:cNvPr id="512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34950"/>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557338"/>
            <a:ext cx="11731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2184399" y="2997200"/>
            <a:ext cx="1882775" cy="1066800"/>
            <a:chOff x="1376" y="1888"/>
            <a:chExt cx="960" cy="672"/>
          </a:xfrm>
        </p:grpSpPr>
        <p:pic>
          <p:nvPicPr>
            <p:cNvPr id="5137"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 y="1888"/>
              <a:ext cx="96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0"/>
            <p:cNvSpPr txBox="1">
              <a:spLocks noChangeArrowheads="1"/>
            </p:cNvSpPr>
            <p:nvPr/>
          </p:nvSpPr>
          <p:spPr bwMode="auto">
            <a:xfrm>
              <a:off x="1519" y="2069"/>
              <a:ext cx="70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何かな～？</a:t>
              </a:r>
            </a:p>
          </p:txBody>
        </p:sp>
      </p:grpSp>
      <p:pic>
        <p:nvPicPr>
          <p:cNvPr id="512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58950"/>
            <a:ext cx="62642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9"/>
          <p:cNvSpPr txBox="1">
            <a:spLocks noChangeArrowheads="1"/>
          </p:cNvSpPr>
          <p:nvPr/>
        </p:nvSpPr>
        <p:spPr bwMode="auto">
          <a:xfrm>
            <a:off x="1763688" y="1988840"/>
            <a:ext cx="39481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みんなは税のこと、どれくらい知っているかな？</a:t>
            </a:r>
          </a:p>
          <a:p>
            <a:pPr eaLnBrk="1" hangingPunct="1">
              <a:spcBef>
                <a:spcPct val="0"/>
              </a:spcBef>
              <a:buFontTx/>
              <a:buNone/>
            </a:pPr>
            <a:r>
              <a:rPr lang="ja-JP" altLang="en-US" sz="1500" dirty="0">
                <a:ea typeface="HGPｺﾞｼｯｸE" panose="020B0900000000000000" pitchFamily="50" charset="-128"/>
              </a:rPr>
              <a:t>わたしたちに一番身近な税は何だろう？</a:t>
            </a:r>
          </a:p>
        </p:txBody>
      </p:sp>
      <p:pic>
        <p:nvPicPr>
          <p:cNvPr id="5128"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3284538"/>
            <a:ext cx="15049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4292600"/>
            <a:ext cx="11906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9"/>
          <p:cNvGrpSpPr>
            <a:grpSpLocks/>
          </p:cNvGrpSpPr>
          <p:nvPr/>
        </p:nvGrpSpPr>
        <p:grpSpPr bwMode="auto">
          <a:xfrm>
            <a:off x="2051721" y="3960813"/>
            <a:ext cx="2202780" cy="1555750"/>
            <a:chOff x="1474" y="2478"/>
            <a:chExt cx="1206" cy="840"/>
          </a:xfrm>
        </p:grpSpPr>
        <p:pic>
          <p:nvPicPr>
            <p:cNvPr id="5135"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4" y="2478"/>
              <a:ext cx="1206"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21"/>
            <p:cNvSpPr txBox="1">
              <a:spLocks noChangeArrowheads="1"/>
            </p:cNvSpPr>
            <p:nvPr/>
          </p:nvSpPr>
          <p:spPr bwMode="auto">
            <a:xfrm>
              <a:off x="1579" y="2656"/>
              <a:ext cx="110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消費税って</a:t>
              </a:r>
            </a:p>
            <a:p>
              <a:pPr eaLnBrk="1" hangingPunct="1">
                <a:spcBef>
                  <a:spcPct val="0"/>
                </a:spcBef>
                <a:buFontTx/>
                <a:buNone/>
              </a:pPr>
              <a:r>
                <a:rPr lang="ja-JP" altLang="en-US" sz="1500" dirty="0">
                  <a:ea typeface="HGPｺﾞｼｯｸE" panose="020B0900000000000000" pitchFamily="50" charset="-128"/>
                </a:rPr>
                <a:t>聞いたことあるわ</a:t>
              </a:r>
            </a:p>
          </p:txBody>
        </p:sp>
      </p:grpSp>
      <p:pic>
        <p:nvPicPr>
          <p:cNvPr id="5131"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100" y="4149725"/>
            <a:ext cx="12509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2"/>
          <p:cNvGrpSpPr>
            <a:grpSpLocks/>
          </p:cNvGrpSpPr>
          <p:nvPr/>
        </p:nvGrpSpPr>
        <p:grpSpPr bwMode="auto">
          <a:xfrm>
            <a:off x="6533331" y="3572297"/>
            <a:ext cx="2143125" cy="1512887"/>
            <a:chOff x="4105" y="2194"/>
            <a:chExt cx="1236" cy="828"/>
          </a:xfrm>
        </p:grpSpPr>
        <p:pic>
          <p:nvPicPr>
            <p:cNvPr id="5133"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5" y="2194"/>
              <a:ext cx="12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22"/>
            <p:cNvSpPr txBox="1">
              <a:spLocks noChangeArrowheads="1"/>
            </p:cNvSpPr>
            <p:nvPr/>
          </p:nvSpPr>
          <p:spPr bwMode="auto">
            <a:xfrm>
              <a:off x="4195" y="2335"/>
              <a:ext cx="110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商品を買ったとき</a:t>
              </a:r>
            </a:p>
            <a:p>
              <a:pPr eaLnBrk="1" hangingPunct="1">
                <a:spcBef>
                  <a:spcPct val="0"/>
                </a:spcBef>
                <a:buFontTx/>
                <a:buNone/>
              </a:pPr>
              <a:r>
                <a:rPr lang="ja-JP" altLang="en-US" sz="1500" dirty="0">
                  <a:ea typeface="HGPｺﾞｼｯｸE" panose="020B0900000000000000" pitchFamily="50" charset="-128"/>
                </a:rPr>
                <a:t>必ずふくまれている</a:t>
              </a:r>
            </a:p>
            <a:p>
              <a:pPr eaLnBrk="1" hangingPunct="1">
                <a:spcBef>
                  <a:spcPct val="0"/>
                </a:spcBef>
                <a:buFontTx/>
                <a:buNone/>
              </a:pPr>
              <a:r>
                <a:rPr lang="ja-JP" altLang="en-US" sz="1500" dirty="0">
                  <a:ea typeface="HGPｺﾞｼｯｸE" panose="020B0900000000000000" pitchFamily="50" charset="-128"/>
                </a:rPr>
                <a:t>みたいだよ</a:t>
              </a:r>
            </a:p>
          </p:txBody>
        </p:sp>
      </p:grpSp>
      <p:sp>
        <p:nvSpPr>
          <p:cNvPr id="21" name="テキスト ボックス 20">
            <a:extLst>
              <a:ext uri="{FF2B5EF4-FFF2-40B4-BE49-F238E27FC236}">
                <a16:creationId xmlns:a16="http://schemas.microsoft.com/office/drawing/2014/main" id="{D7FA05F6-A90B-4D70-B65C-BC116086E1FA}"/>
              </a:ext>
            </a:extLst>
          </p:cNvPr>
          <p:cNvSpPr txBox="1"/>
          <p:nvPr/>
        </p:nvSpPr>
        <p:spPr>
          <a:xfrm>
            <a:off x="7452320" y="724634"/>
            <a:ext cx="1961058" cy="400110"/>
          </a:xfrm>
          <a:prstGeom prst="rect">
            <a:avLst/>
          </a:prstGeom>
          <a:noFill/>
        </p:spPr>
        <p:txBody>
          <a:bodyPr wrap="square" rtlCol="0">
            <a:spAutoFit/>
          </a:bodyPr>
          <a:lstStyle/>
          <a:p>
            <a:pPr marL="285750" indent="-180000">
              <a:buSzPct val="120000"/>
              <a:buFont typeface="Arial" panose="020B0604020202020204" pitchFamily="34" charset="0"/>
              <a:buChar char="•"/>
            </a:pPr>
            <a:r>
              <a:rPr lang="ja-JP" altLang="en-US" sz="1000" dirty="0">
                <a:solidFill>
                  <a:schemeClr val="bg1"/>
                </a:solidFill>
                <a:latin typeface="HGPｺﾞｼｯｸE" panose="020B0900000000000000" pitchFamily="50" charset="-128"/>
                <a:ea typeface="HGPｺﾞｼｯｸE" panose="020B0900000000000000" pitchFamily="50" charset="-128"/>
              </a:rPr>
              <a:t>東京書籍　</a:t>
            </a:r>
            <a:r>
              <a:rPr lang="en-US" altLang="ja-JP" sz="1000" dirty="0">
                <a:solidFill>
                  <a:schemeClr val="bg1"/>
                </a:solidFill>
                <a:latin typeface="HGPｺﾞｼｯｸE" panose="020B0900000000000000" pitchFamily="50" charset="-128"/>
                <a:ea typeface="HGPｺﾞｼｯｸE" panose="020B0900000000000000" pitchFamily="50" charset="-128"/>
              </a:rPr>
              <a:t>P25</a:t>
            </a:r>
          </a:p>
          <a:p>
            <a:pPr marL="285750" indent="-180000">
              <a:buSzPct val="120000"/>
              <a:buFont typeface="Arial" panose="020B0604020202020204" pitchFamily="34" charset="0"/>
              <a:buChar char="•"/>
            </a:pPr>
            <a:r>
              <a:rPr lang="ja-JP" altLang="en-US" sz="1000" dirty="0">
                <a:solidFill>
                  <a:schemeClr val="bg1"/>
                </a:solidFill>
                <a:latin typeface="HGPｺﾞｼｯｸE" panose="020B0900000000000000" pitchFamily="50" charset="-128"/>
                <a:ea typeface="HGPｺﾞｼｯｸE" panose="020B0900000000000000" pitchFamily="50" charset="-128"/>
              </a:rPr>
              <a:t>教育出版　</a:t>
            </a:r>
            <a:r>
              <a:rPr lang="en-US" altLang="ja-JP" sz="1000" dirty="0">
                <a:solidFill>
                  <a:schemeClr val="bg1"/>
                </a:solidFill>
                <a:latin typeface="HGPｺﾞｼｯｸE" panose="020B0900000000000000" pitchFamily="50" charset="-128"/>
                <a:ea typeface="HGPｺﾞｼｯｸE" panose="020B0900000000000000" pitchFamily="50" charset="-128"/>
              </a:rPr>
              <a:t>P30</a:t>
            </a:r>
            <a:r>
              <a:rPr lang="ja-JP" altLang="en-US" sz="1000" dirty="0">
                <a:solidFill>
                  <a:schemeClr val="bg1"/>
                </a:solidFill>
                <a:latin typeface="HGPｺﾞｼｯｸE" panose="020B0900000000000000" pitchFamily="50" charset="-128"/>
                <a:ea typeface="HGPｺﾞｼｯｸE" panose="020B0900000000000000" pitchFamily="50" charset="-128"/>
              </a:rPr>
              <a:t>、</a:t>
            </a:r>
            <a:r>
              <a:rPr lang="en-US" altLang="ja-JP" sz="1000" dirty="0">
                <a:solidFill>
                  <a:schemeClr val="bg1"/>
                </a:solidFill>
                <a:latin typeface="HGPｺﾞｼｯｸE" panose="020B0900000000000000" pitchFamily="50" charset="-128"/>
                <a:ea typeface="HGPｺﾞｼｯｸE" panose="020B0900000000000000" pitchFamily="50" charset="-128"/>
              </a:rPr>
              <a:t>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BB2A5ED7-CD30-4B4D-9A99-CB6A0878D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65494" y="23549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600" kern="0" dirty="0">
                <a:solidFill>
                  <a:schemeClr val="bg1"/>
                </a:solidFill>
                <a:latin typeface="HGPｺﾞｼｯｸE" panose="020B0900000000000000" pitchFamily="50" charset="-128"/>
                <a:ea typeface="HGPｺﾞｼｯｸE" panose="020B0900000000000000" pitchFamily="50" charset="-128"/>
              </a:rPr>
              <a:t>令和７年度税に関する絵はがきコンクール　入選作品</a:t>
            </a:r>
          </a:p>
        </p:txBody>
      </p:sp>
      <p:sp>
        <p:nvSpPr>
          <p:cNvPr id="11" name="正方形/長方形 10">
            <a:extLst>
              <a:ext uri="{FF2B5EF4-FFF2-40B4-BE49-F238E27FC236}">
                <a16:creationId xmlns:a16="http://schemas.microsoft.com/office/drawing/2014/main" id="{E6E1EBDD-CCDC-489B-ACD9-5D59ABF72402}"/>
              </a:ext>
            </a:extLst>
          </p:cNvPr>
          <p:cNvSpPr/>
          <p:nvPr/>
        </p:nvSpPr>
        <p:spPr>
          <a:xfrm>
            <a:off x="21973" y="1011208"/>
            <a:ext cx="9108000" cy="5868000"/>
          </a:xfrm>
          <a:prstGeom prst="rect">
            <a:avLst/>
          </a:prstGeom>
          <a:solidFill>
            <a:srgbClr val="E5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A7F1553A-7984-4666-926C-BF707B10BEA3}"/>
              </a:ext>
            </a:extLst>
          </p:cNvPr>
          <p:cNvSpPr/>
          <p:nvPr/>
        </p:nvSpPr>
        <p:spPr>
          <a:xfrm>
            <a:off x="35334" y="1004687"/>
            <a:ext cx="9180512" cy="5847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2AD9F14-8DFF-43BC-BFC3-570D17CC24BE}"/>
              </a:ext>
            </a:extLst>
          </p:cNvPr>
          <p:cNvGrpSpPr/>
          <p:nvPr/>
        </p:nvGrpSpPr>
        <p:grpSpPr>
          <a:xfrm>
            <a:off x="288144" y="1063904"/>
            <a:ext cx="8567712" cy="5738253"/>
            <a:chOff x="288144" y="1063904"/>
            <a:chExt cx="8567712" cy="5738253"/>
          </a:xfrm>
        </p:grpSpPr>
        <p:grpSp>
          <p:nvGrpSpPr>
            <p:cNvPr id="22" name="グループ化 21">
              <a:extLst>
                <a:ext uri="{FF2B5EF4-FFF2-40B4-BE49-F238E27FC236}">
                  <a16:creationId xmlns:a16="http://schemas.microsoft.com/office/drawing/2014/main" id="{6F971220-0A32-4961-A8BC-572C80E2F3A3}"/>
                </a:ext>
              </a:extLst>
            </p:cNvPr>
            <p:cNvGrpSpPr/>
            <p:nvPr/>
          </p:nvGrpSpPr>
          <p:grpSpPr>
            <a:xfrm>
              <a:off x="6590980" y="1063904"/>
              <a:ext cx="2264876" cy="2247188"/>
              <a:chOff x="6425921" y="3829636"/>
              <a:chExt cx="3382328" cy="886765"/>
            </a:xfrm>
            <a:solidFill>
              <a:srgbClr val="FFFF99"/>
            </a:solidFill>
          </p:grpSpPr>
          <p:sp>
            <p:nvSpPr>
              <p:cNvPr id="46" name="AutoShape 353">
                <a:extLst>
                  <a:ext uri="{FF2B5EF4-FFF2-40B4-BE49-F238E27FC236}">
                    <a16:creationId xmlns:a16="http://schemas.microsoft.com/office/drawing/2014/main" id="{EFBD5349-4271-4B56-9E08-64BF603E442B}"/>
                  </a:ext>
                </a:extLst>
              </p:cNvPr>
              <p:cNvSpPr>
                <a:spLocks noChangeArrowheads="1"/>
              </p:cNvSpPr>
              <p:nvPr/>
            </p:nvSpPr>
            <p:spPr bwMode="auto">
              <a:xfrm>
                <a:off x="6425921" y="3829636"/>
                <a:ext cx="3382328" cy="886765"/>
              </a:xfrm>
              <a:prstGeom prst="roundRect">
                <a:avLst>
                  <a:gd name="adj" fmla="val 14732"/>
                </a:avLst>
              </a:prstGeom>
              <a:grp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38A6DE14-5B85-4ACF-A4CF-6055C190260C}"/>
                  </a:ext>
                </a:extLst>
              </p:cNvPr>
              <p:cNvSpPr txBox="1"/>
              <p:nvPr/>
            </p:nvSpPr>
            <p:spPr>
              <a:xfrm>
                <a:off x="6574107" y="3872227"/>
                <a:ext cx="2907017" cy="801583"/>
              </a:xfrm>
              <a:prstGeom prst="rect">
                <a:avLst/>
              </a:prstGeom>
              <a:grp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税に関する</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絵はがきコンクール</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募集内容</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○テーマ</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税に関する絵</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○応募資格</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小学４年生～６年生</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○応募点数</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１人につき１点</a:t>
                </a:r>
              </a:p>
            </p:txBody>
          </p:sp>
        </p:grpSp>
        <p:graphicFrame>
          <p:nvGraphicFramePr>
            <p:cNvPr id="3" name="オブジェクト 2">
              <a:extLst>
                <a:ext uri="{FF2B5EF4-FFF2-40B4-BE49-F238E27FC236}">
                  <a16:creationId xmlns:a16="http://schemas.microsoft.com/office/drawing/2014/main" id="{F818DBEF-2D74-4E60-AE22-FC4AC1AE6D69}"/>
                </a:ext>
              </a:extLst>
            </p:cNvPr>
            <p:cNvGraphicFramePr>
              <a:graphicFrameLocks noChangeAspect="1"/>
            </p:cNvGraphicFramePr>
            <p:nvPr>
              <p:extLst>
                <p:ext uri="{D42A27DB-BD31-4B8C-83A1-F6EECF244321}">
                  <p14:modId xmlns:p14="http://schemas.microsoft.com/office/powerpoint/2010/main" val="359396499"/>
                </p:ext>
              </p:extLst>
            </p:nvPr>
          </p:nvGraphicFramePr>
          <p:xfrm>
            <a:off x="3272707" y="4135157"/>
            <a:ext cx="1797050" cy="2667000"/>
          </p:xfrm>
          <a:graphic>
            <a:graphicData uri="http://schemas.openxmlformats.org/presentationml/2006/ole">
              <mc:AlternateContent xmlns:mc="http://schemas.openxmlformats.org/markup-compatibility/2006">
                <mc:Choice xmlns:v="urn:schemas-microsoft-com:vml" Requires="v">
                  <p:oleObj spid="_x0000_s4233" name="Acrobat Document" r:id="rId5" imgW="1796840" imgH="2666692" progId="AcroExch.Document.DC">
                    <p:embed/>
                  </p:oleObj>
                </mc:Choice>
                <mc:Fallback>
                  <p:oleObj name="Acrobat Document" r:id="rId5" imgW="1796840" imgH="2666692" progId="AcroExch.Document.DC">
                    <p:embed/>
                    <p:pic>
                      <p:nvPicPr>
                        <p:cNvPr id="3" name="オブジェクト 2">
                          <a:extLst>
                            <a:ext uri="{FF2B5EF4-FFF2-40B4-BE49-F238E27FC236}">
                              <a16:creationId xmlns:a16="http://schemas.microsoft.com/office/drawing/2014/main" id="{F818DBEF-2D74-4E60-AE22-FC4AC1AE6D69}"/>
                            </a:ext>
                          </a:extLst>
                        </p:cNvPr>
                        <p:cNvPicPr/>
                        <p:nvPr/>
                      </p:nvPicPr>
                      <p:blipFill>
                        <a:blip r:embed="rId6"/>
                        <a:stretch>
                          <a:fillRect/>
                        </a:stretch>
                      </p:blipFill>
                      <p:spPr>
                        <a:xfrm>
                          <a:off x="3272707" y="4135157"/>
                          <a:ext cx="1797050" cy="2667000"/>
                        </a:xfrm>
                        <a:prstGeom prst="rect">
                          <a:avLst/>
                        </a:prstGeom>
                        <a:ln>
                          <a:solidFill>
                            <a:schemeClr val="tx1"/>
                          </a:solidFill>
                        </a:ln>
                      </p:spPr>
                    </p:pic>
                  </p:oleObj>
                </mc:Fallback>
              </mc:AlternateContent>
            </a:graphicData>
          </a:graphic>
        </p:graphicFrame>
        <p:graphicFrame>
          <p:nvGraphicFramePr>
            <p:cNvPr id="4" name="オブジェクト 3">
              <a:extLst>
                <a:ext uri="{FF2B5EF4-FFF2-40B4-BE49-F238E27FC236}">
                  <a16:creationId xmlns:a16="http://schemas.microsoft.com/office/drawing/2014/main" id="{7FE01B1E-28D5-495D-B780-B57FEC7D72F5}"/>
                </a:ext>
              </a:extLst>
            </p:cNvPr>
            <p:cNvGraphicFramePr>
              <a:graphicFrameLocks noChangeAspect="1"/>
            </p:cNvGraphicFramePr>
            <p:nvPr>
              <p:extLst>
                <p:ext uri="{D42A27DB-BD31-4B8C-83A1-F6EECF244321}">
                  <p14:modId xmlns:p14="http://schemas.microsoft.com/office/powerpoint/2010/main" val="2995697216"/>
                </p:ext>
              </p:extLst>
            </p:nvPr>
          </p:nvGraphicFramePr>
          <p:xfrm>
            <a:off x="6027739" y="4135157"/>
            <a:ext cx="1797050" cy="2667000"/>
          </p:xfrm>
          <a:graphic>
            <a:graphicData uri="http://schemas.openxmlformats.org/presentationml/2006/ole">
              <mc:AlternateContent xmlns:mc="http://schemas.openxmlformats.org/markup-compatibility/2006">
                <mc:Choice xmlns:v="urn:schemas-microsoft-com:vml" Requires="v">
                  <p:oleObj spid="_x0000_s4234" name="Acrobat Document" r:id="rId7" imgW="1796840" imgH="2666692" progId="AcroExch.Document.DC">
                    <p:embed/>
                  </p:oleObj>
                </mc:Choice>
                <mc:Fallback>
                  <p:oleObj name="Acrobat Document" r:id="rId7" imgW="1796840" imgH="2666692" progId="AcroExch.Document.DC">
                    <p:embed/>
                    <p:pic>
                      <p:nvPicPr>
                        <p:cNvPr id="4" name="オブジェクト 3">
                          <a:extLst>
                            <a:ext uri="{FF2B5EF4-FFF2-40B4-BE49-F238E27FC236}">
                              <a16:creationId xmlns:a16="http://schemas.microsoft.com/office/drawing/2014/main" id="{7FE01B1E-28D5-495D-B780-B57FEC7D72F5}"/>
                            </a:ext>
                          </a:extLst>
                        </p:cNvPr>
                        <p:cNvPicPr/>
                        <p:nvPr/>
                      </p:nvPicPr>
                      <p:blipFill>
                        <a:blip r:embed="rId8"/>
                        <a:stretch>
                          <a:fillRect/>
                        </a:stretch>
                      </p:blipFill>
                      <p:spPr>
                        <a:xfrm>
                          <a:off x="6027739" y="4135157"/>
                          <a:ext cx="1797050" cy="2667000"/>
                        </a:xfrm>
                        <a:prstGeom prst="rect">
                          <a:avLst/>
                        </a:prstGeom>
                        <a:ln>
                          <a:solidFill>
                            <a:schemeClr val="tx1"/>
                          </a:solidFill>
                        </a:ln>
                      </p:spPr>
                    </p:pic>
                  </p:oleObj>
                </mc:Fallback>
              </mc:AlternateContent>
            </a:graphicData>
          </a:graphic>
        </p:graphicFrame>
        <p:graphicFrame>
          <p:nvGraphicFramePr>
            <p:cNvPr id="7" name="オブジェクト 6">
              <a:extLst>
                <a:ext uri="{FF2B5EF4-FFF2-40B4-BE49-F238E27FC236}">
                  <a16:creationId xmlns:a16="http://schemas.microsoft.com/office/drawing/2014/main" id="{ECFFC851-DCB4-4E1D-99DD-C21079C8996D}"/>
                </a:ext>
              </a:extLst>
            </p:cNvPr>
            <p:cNvGraphicFramePr>
              <a:graphicFrameLocks noChangeAspect="1"/>
            </p:cNvGraphicFramePr>
            <p:nvPr>
              <p:extLst>
                <p:ext uri="{D42A27DB-BD31-4B8C-83A1-F6EECF244321}">
                  <p14:modId xmlns:p14="http://schemas.microsoft.com/office/powerpoint/2010/main" val="2801186098"/>
                </p:ext>
              </p:extLst>
            </p:nvPr>
          </p:nvGraphicFramePr>
          <p:xfrm>
            <a:off x="504085" y="4135157"/>
            <a:ext cx="1797050" cy="2667000"/>
          </p:xfrm>
          <a:graphic>
            <a:graphicData uri="http://schemas.openxmlformats.org/presentationml/2006/ole">
              <mc:AlternateContent xmlns:mc="http://schemas.openxmlformats.org/markup-compatibility/2006">
                <mc:Choice xmlns:v="urn:schemas-microsoft-com:vml" Requires="v">
                  <p:oleObj spid="_x0000_s4235" name="Acrobat Document" r:id="rId9" imgW="1796840" imgH="2666692" progId="AcroExch.Document.DC">
                    <p:embed/>
                  </p:oleObj>
                </mc:Choice>
                <mc:Fallback>
                  <p:oleObj name="Acrobat Document" r:id="rId9" imgW="1796840" imgH="2666692" progId="AcroExch.Document.DC">
                    <p:embed/>
                    <p:pic>
                      <p:nvPicPr>
                        <p:cNvPr id="7" name="オブジェクト 6">
                          <a:extLst>
                            <a:ext uri="{FF2B5EF4-FFF2-40B4-BE49-F238E27FC236}">
                              <a16:creationId xmlns:a16="http://schemas.microsoft.com/office/drawing/2014/main" id="{ECFFC851-DCB4-4E1D-99DD-C21079C8996D}"/>
                            </a:ext>
                          </a:extLst>
                        </p:cNvPr>
                        <p:cNvPicPr/>
                        <p:nvPr/>
                      </p:nvPicPr>
                      <p:blipFill>
                        <a:blip r:embed="rId10"/>
                        <a:stretch>
                          <a:fillRect/>
                        </a:stretch>
                      </p:blipFill>
                      <p:spPr>
                        <a:xfrm>
                          <a:off x="504085" y="4135157"/>
                          <a:ext cx="1797050" cy="2667000"/>
                        </a:xfrm>
                        <a:prstGeom prst="rect">
                          <a:avLst/>
                        </a:prstGeom>
                        <a:ln>
                          <a:solidFill>
                            <a:schemeClr val="tx1"/>
                          </a:solidFill>
                        </a:ln>
                      </p:spPr>
                    </p:pic>
                  </p:oleObj>
                </mc:Fallback>
              </mc:AlternateContent>
            </a:graphicData>
          </a:graphic>
        </p:graphicFrame>
        <p:graphicFrame>
          <p:nvGraphicFramePr>
            <p:cNvPr id="8" name="オブジェクト 7">
              <a:extLst>
                <a:ext uri="{FF2B5EF4-FFF2-40B4-BE49-F238E27FC236}">
                  <a16:creationId xmlns:a16="http://schemas.microsoft.com/office/drawing/2014/main" id="{C27F047E-89F8-461A-9AD6-98D5F8F76AA2}"/>
                </a:ext>
              </a:extLst>
            </p:cNvPr>
            <p:cNvGraphicFramePr>
              <a:graphicFrameLocks noChangeAspect="1"/>
            </p:cNvGraphicFramePr>
            <p:nvPr>
              <p:extLst>
                <p:ext uri="{D42A27DB-BD31-4B8C-83A1-F6EECF244321}">
                  <p14:modId xmlns:p14="http://schemas.microsoft.com/office/powerpoint/2010/main" val="3418694237"/>
                </p:ext>
              </p:extLst>
            </p:nvPr>
          </p:nvGraphicFramePr>
          <p:xfrm>
            <a:off x="3489176" y="1587685"/>
            <a:ext cx="2667000" cy="1797050"/>
          </p:xfrm>
          <a:graphic>
            <a:graphicData uri="http://schemas.openxmlformats.org/presentationml/2006/ole">
              <mc:AlternateContent xmlns:mc="http://schemas.openxmlformats.org/markup-compatibility/2006">
                <mc:Choice xmlns:v="urn:schemas-microsoft-com:vml" Requires="v">
                  <p:oleObj spid="_x0000_s4236" name="Acrobat Document" r:id="rId11" imgW="2666852" imgH="1796955" progId="AcroExch.Document.DC">
                    <p:embed/>
                  </p:oleObj>
                </mc:Choice>
                <mc:Fallback>
                  <p:oleObj name="Acrobat Document" r:id="rId11" imgW="2666852" imgH="1796955" progId="AcroExch.Document.DC">
                    <p:embed/>
                    <p:pic>
                      <p:nvPicPr>
                        <p:cNvPr id="8" name="オブジェクト 7">
                          <a:extLst>
                            <a:ext uri="{FF2B5EF4-FFF2-40B4-BE49-F238E27FC236}">
                              <a16:creationId xmlns:a16="http://schemas.microsoft.com/office/drawing/2014/main" id="{C27F047E-89F8-461A-9AD6-98D5F8F76AA2}"/>
                            </a:ext>
                          </a:extLst>
                        </p:cNvPr>
                        <p:cNvPicPr/>
                        <p:nvPr/>
                      </p:nvPicPr>
                      <p:blipFill>
                        <a:blip r:embed="rId12"/>
                        <a:stretch>
                          <a:fillRect/>
                        </a:stretch>
                      </p:blipFill>
                      <p:spPr>
                        <a:xfrm>
                          <a:off x="3489176" y="1587685"/>
                          <a:ext cx="2667000" cy="1797050"/>
                        </a:xfrm>
                        <a:prstGeom prst="rect">
                          <a:avLst/>
                        </a:prstGeom>
                        <a:ln>
                          <a:solidFill>
                            <a:schemeClr val="tx1"/>
                          </a:solidFill>
                        </a:ln>
                      </p:spPr>
                    </p:pic>
                  </p:oleObj>
                </mc:Fallback>
              </mc:AlternateContent>
            </a:graphicData>
          </a:graphic>
        </p:graphicFrame>
        <p:graphicFrame>
          <p:nvGraphicFramePr>
            <p:cNvPr id="2" name="オブジェクト 1">
              <a:extLst>
                <a:ext uri="{FF2B5EF4-FFF2-40B4-BE49-F238E27FC236}">
                  <a16:creationId xmlns:a16="http://schemas.microsoft.com/office/drawing/2014/main" id="{915F5C95-4F9F-449B-8BC7-C53D82D3FE85}"/>
                </a:ext>
              </a:extLst>
            </p:cNvPr>
            <p:cNvGraphicFramePr>
              <a:graphicFrameLocks noChangeAspect="1"/>
            </p:cNvGraphicFramePr>
            <p:nvPr>
              <p:extLst>
                <p:ext uri="{D42A27DB-BD31-4B8C-83A1-F6EECF244321}">
                  <p14:modId xmlns:p14="http://schemas.microsoft.com/office/powerpoint/2010/main" val="1987958131"/>
                </p:ext>
              </p:extLst>
            </p:nvPr>
          </p:nvGraphicFramePr>
          <p:xfrm>
            <a:off x="288144" y="1576696"/>
            <a:ext cx="2667000" cy="1797050"/>
          </p:xfrm>
          <a:graphic>
            <a:graphicData uri="http://schemas.openxmlformats.org/presentationml/2006/ole">
              <mc:AlternateContent xmlns:mc="http://schemas.openxmlformats.org/markup-compatibility/2006">
                <mc:Choice xmlns:v="urn:schemas-microsoft-com:vml" Requires="v">
                  <p:oleObj spid="_x0000_s4237" name="Acrobat Document" r:id="rId13" imgW="2666852" imgH="1796955" progId="AcroExch.Document.DC">
                    <p:embed/>
                  </p:oleObj>
                </mc:Choice>
                <mc:Fallback>
                  <p:oleObj name="Acrobat Document" r:id="rId13" imgW="2666852" imgH="1796955" progId="AcroExch.Document.DC">
                    <p:embed/>
                    <p:pic>
                      <p:nvPicPr>
                        <p:cNvPr id="2" name="オブジェクト 1">
                          <a:extLst>
                            <a:ext uri="{FF2B5EF4-FFF2-40B4-BE49-F238E27FC236}">
                              <a16:creationId xmlns:a16="http://schemas.microsoft.com/office/drawing/2014/main" id="{915F5C95-4F9F-449B-8BC7-C53D82D3FE85}"/>
                            </a:ext>
                          </a:extLst>
                        </p:cNvPr>
                        <p:cNvPicPr/>
                        <p:nvPr/>
                      </p:nvPicPr>
                      <p:blipFill>
                        <a:blip r:embed="rId14"/>
                        <a:stretch>
                          <a:fillRect/>
                        </a:stretch>
                      </p:blipFill>
                      <p:spPr>
                        <a:xfrm>
                          <a:off x="288144" y="1576696"/>
                          <a:ext cx="2667000" cy="1797050"/>
                        </a:xfrm>
                        <a:prstGeom prst="rect">
                          <a:avLst/>
                        </a:prstGeom>
                        <a:ln>
                          <a:solidFill>
                            <a:schemeClr val="tx1"/>
                          </a:solidFill>
                        </a:ln>
                      </p:spPr>
                    </p:pic>
                  </p:oleObj>
                </mc:Fallback>
              </mc:AlternateContent>
            </a:graphicData>
          </a:graphic>
        </p:graphicFrame>
      </p:grpSp>
      <p:sp>
        <p:nvSpPr>
          <p:cNvPr id="20" name="正方形/長方形 19">
            <a:extLst>
              <a:ext uri="{FF2B5EF4-FFF2-40B4-BE49-F238E27FC236}">
                <a16:creationId xmlns:a16="http://schemas.microsoft.com/office/drawing/2014/main" id="{52F08397-C83D-456A-9B55-E239DEF349B1}"/>
              </a:ext>
            </a:extLst>
          </p:cNvPr>
          <p:cNvSpPr/>
          <p:nvPr/>
        </p:nvSpPr>
        <p:spPr>
          <a:xfrm>
            <a:off x="262075" y="1113333"/>
            <a:ext cx="2693069" cy="352970"/>
          </a:xfrm>
          <a:prstGeom prst="rect">
            <a:avLst/>
          </a:prstGeom>
          <a:solidFill>
            <a:srgbClr val="196B24">
              <a:lumMod val="60000"/>
              <a:lumOff val="40000"/>
            </a:srgbClr>
          </a:solidFill>
          <a:ln w="19050" cap="flat" cmpd="sng" algn="ctr">
            <a:solidFill>
              <a:srgbClr val="196B24">
                <a:lumMod val="60000"/>
                <a:lumOff val="40000"/>
              </a:srgbClr>
            </a:solidFill>
            <a:prstDash val="solid"/>
            <a:miter lim="800000"/>
          </a:ln>
          <a:effectLst/>
        </p:spPr>
        <p:txBody>
          <a:bodyPr rtlCol="0" anchor="ctr"/>
          <a:lstStyle/>
          <a:p>
            <a:pPr algn="ctr"/>
            <a:r>
              <a:rPr kumimoji="1" lang="ja-JP" altLang="en-US" sz="1300" dirty="0">
                <a:solidFill>
                  <a:schemeClr val="bg1"/>
                </a:solidFill>
                <a:latin typeface="HGPｺﾞｼｯｸE" panose="020B0900000000000000" pitchFamily="50" charset="-128"/>
                <a:ea typeface="HGPｺﾞｼｯｸE" panose="020B0900000000000000" pitchFamily="50" charset="-128"/>
              </a:rPr>
              <a:t>札幌国税局長賞　札幌中法人会</a:t>
            </a:r>
          </a:p>
        </p:txBody>
      </p:sp>
      <p:sp>
        <p:nvSpPr>
          <p:cNvPr id="25" name="正方形/長方形 24">
            <a:extLst>
              <a:ext uri="{FF2B5EF4-FFF2-40B4-BE49-F238E27FC236}">
                <a16:creationId xmlns:a16="http://schemas.microsoft.com/office/drawing/2014/main" id="{F9BAA390-84E6-439D-9C00-6F6A1875D2C0}"/>
              </a:ext>
            </a:extLst>
          </p:cNvPr>
          <p:cNvSpPr/>
          <p:nvPr/>
        </p:nvSpPr>
        <p:spPr>
          <a:xfrm>
            <a:off x="5781756" y="3680369"/>
            <a:ext cx="2289016" cy="343634"/>
          </a:xfrm>
          <a:prstGeom prst="rect">
            <a:avLst/>
          </a:prstGeom>
          <a:solidFill>
            <a:srgbClr val="E97132"/>
          </a:solidFill>
          <a:ln w="19050" cap="flat" cmpd="sng" algn="ctr">
            <a:solidFill>
              <a:srgbClr val="E97132"/>
            </a:solidFill>
            <a:prstDash val="solid"/>
            <a:miter lim="800000"/>
          </a:ln>
          <a:effectLst/>
        </p:spPr>
        <p:txBody>
          <a:bodyPr rtlCol="0" anchor="ctr"/>
          <a:lstStyle/>
          <a:p>
            <a:pPr algn="ctr"/>
            <a:r>
              <a:rPr kumimoji="1" lang="ja-JP" altLang="en-US" sz="1300" dirty="0">
                <a:solidFill>
                  <a:schemeClr val="bg1"/>
                </a:solidFill>
                <a:latin typeface="HGPｺﾞｼｯｸE" panose="020B0900000000000000" pitchFamily="50" charset="-128"/>
                <a:ea typeface="HGPｺﾞｼｯｸE" panose="020B0900000000000000" pitchFamily="50" charset="-128"/>
              </a:rPr>
              <a:t>女連協会長賞</a:t>
            </a:r>
            <a:r>
              <a:rPr lang="ja-JP" altLang="en-US" sz="1300" dirty="0">
                <a:solidFill>
                  <a:schemeClr val="bg1"/>
                </a:solidFill>
                <a:latin typeface="HGPｺﾞｼｯｸE" panose="020B0900000000000000" pitchFamily="50" charset="-128"/>
                <a:ea typeface="HGPｺﾞｼｯｸE" panose="020B0900000000000000" pitchFamily="50" charset="-128"/>
              </a:rPr>
              <a:t>　</a:t>
            </a:r>
            <a:r>
              <a:rPr kumimoji="1" lang="ja-JP" altLang="en-US" sz="1300" dirty="0">
                <a:solidFill>
                  <a:schemeClr val="bg1"/>
                </a:solidFill>
                <a:latin typeface="HGPｺﾞｼｯｸE" panose="020B0900000000000000" pitchFamily="50" charset="-128"/>
                <a:ea typeface="HGPｺﾞｼｯｸE" panose="020B0900000000000000" pitchFamily="50" charset="-128"/>
              </a:rPr>
              <a:t>札幌北法人会</a:t>
            </a:r>
          </a:p>
        </p:txBody>
      </p:sp>
      <p:sp>
        <p:nvSpPr>
          <p:cNvPr id="26" name="正方形/長方形 25">
            <a:extLst>
              <a:ext uri="{FF2B5EF4-FFF2-40B4-BE49-F238E27FC236}">
                <a16:creationId xmlns:a16="http://schemas.microsoft.com/office/drawing/2014/main" id="{EB85615B-7423-4F0E-BD46-BD43156EF039}"/>
              </a:ext>
            </a:extLst>
          </p:cNvPr>
          <p:cNvSpPr/>
          <p:nvPr/>
        </p:nvSpPr>
        <p:spPr>
          <a:xfrm>
            <a:off x="3489176" y="1113333"/>
            <a:ext cx="2667000" cy="352970"/>
          </a:xfrm>
          <a:prstGeom prst="rect">
            <a:avLst/>
          </a:prstGeom>
          <a:solidFill>
            <a:srgbClr val="156082">
              <a:lumMod val="60000"/>
              <a:lumOff val="40000"/>
            </a:srgbClr>
          </a:solidFill>
          <a:ln w="19050" cap="flat" cmpd="sng" algn="ctr">
            <a:solidFill>
              <a:srgbClr val="156082">
                <a:lumMod val="60000"/>
                <a:lumOff val="40000"/>
              </a:srgbClr>
            </a:solidFill>
            <a:prstDash val="solid"/>
            <a:miter lim="800000"/>
          </a:ln>
          <a:effectLst/>
        </p:spPr>
        <p:txBody>
          <a:bodyPr rtlCol="0" anchor="ctr"/>
          <a:lstStyle/>
          <a:p>
            <a:pPr algn="ctr"/>
            <a:r>
              <a:rPr kumimoji="1" lang="ja-JP" altLang="en-US" sz="1300" dirty="0">
                <a:solidFill>
                  <a:schemeClr val="bg1"/>
                </a:solidFill>
                <a:latin typeface="HGPｺﾞｼｯｸE" panose="020B0900000000000000" pitchFamily="50" charset="-128"/>
                <a:ea typeface="HGPｺﾞｼｯｸE" panose="020B0900000000000000" pitchFamily="50" charset="-128"/>
              </a:rPr>
              <a:t>女連協会長賞</a:t>
            </a:r>
            <a:r>
              <a:rPr lang="ja-JP" altLang="en-US" sz="1300" dirty="0">
                <a:solidFill>
                  <a:schemeClr val="bg1"/>
                </a:solidFill>
                <a:latin typeface="HGPｺﾞｼｯｸE" panose="020B0900000000000000" pitchFamily="50" charset="-128"/>
                <a:ea typeface="HGPｺﾞｼｯｸE" panose="020B0900000000000000" pitchFamily="50" charset="-128"/>
              </a:rPr>
              <a:t>　</a:t>
            </a:r>
            <a:r>
              <a:rPr kumimoji="1" lang="ja-JP" altLang="en-US" sz="1300" dirty="0">
                <a:solidFill>
                  <a:schemeClr val="bg1"/>
                </a:solidFill>
                <a:latin typeface="HGPｺﾞｼｯｸE" panose="020B0900000000000000" pitchFamily="50" charset="-128"/>
                <a:ea typeface="HGPｺﾞｼｯｸE" panose="020B0900000000000000" pitchFamily="50" charset="-128"/>
              </a:rPr>
              <a:t>札幌南法人会</a:t>
            </a:r>
          </a:p>
        </p:txBody>
      </p:sp>
      <p:sp>
        <p:nvSpPr>
          <p:cNvPr id="27" name="正方形/長方形 26">
            <a:extLst>
              <a:ext uri="{FF2B5EF4-FFF2-40B4-BE49-F238E27FC236}">
                <a16:creationId xmlns:a16="http://schemas.microsoft.com/office/drawing/2014/main" id="{B299546E-D57D-4126-9061-A67872217D64}"/>
              </a:ext>
            </a:extLst>
          </p:cNvPr>
          <p:cNvSpPr/>
          <p:nvPr/>
        </p:nvSpPr>
        <p:spPr>
          <a:xfrm>
            <a:off x="2843808" y="3685736"/>
            <a:ext cx="2667000" cy="343635"/>
          </a:xfrm>
          <a:prstGeom prst="rect">
            <a:avLst/>
          </a:prstGeom>
          <a:solidFill>
            <a:srgbClr val="A02B93">
              <a:lumMod val="60000"/>
              <a:lumOff val="40000"/>
            </a:srgbClr>
          </a:solidFill>
          <a:ln w="19050" cap="flat" cmpd="sng" algn="ctr">
            <a:solidFill>
              <a:srgbClr val="A02B93">
                <a:lumMod val="60000"/>
                <a:lumOff val="40000"/>
              </a:srgbClr>
            </a:solidFill>
            <a:prstDash val="solid"/>
            <a:miter lim="800000"/>
          </a:ln>
          <a:effectLst/>
        </p:spPr>
        <p:txBody>
          <a:bodyPr rtlCol="0" anchor="ctr"/>
          <a:lstStyle/>
          <a:p>
            <a:pPr algn="ctr"/>
            <a:r>
              <a:rPr kumimoji="1" lang="ja-JP" altLang="en-US" sz="1300" dirty="0">
                <a:solidFill>
                  <a:schemeClr val="bg1"/>
                </a:solidFill>
                <a:latin typeface="HGPｺﾞｼｯｸE" panose="020B0900000000000000" pitchFamily="50" charset="-128"/>
                <a:ea typeface="HGPｺﾞｼｯｸE" panose="020B0900000000000000" pitchFamily="50" charset="-128"/>
              </a:rPr>
              <a:t>道法連会長特別賞　札幌西法人会</a:t>
            </a:r>
          </a:p>
        </p:txBody>
      </p:sp>
      <p:sp>
        <p:nvSpPr>
          <p:cNvPr id="28" name="正方形/長方形 27">
            <a:extLst>
              <a:ext uri="{FF2B5EF4-FFF2-40B4-BE49-F238E27FC236}">
                <a16:creationId xmlns:a16="http://schemas.microsoft.com/office/drawing/2014/main" id="{60E91DFD-72C7-4BE9-ADC7-DDBEA4C30705}"/>
              </a:ext>
            </a:extLst>
          </p:cNvPr>
          <p:cNvSpPr/>
          <p:nvPr/>
        </p:nvSpPr>
        <p:spPr>
          <a:xfrm>
            <a:off x="257707" y="3685737"/>
            <a:ext cx="2289016" cy="343634"/>
          </a:xfrm>
          <a:prstGeom prst="rect">
            <a:avLst/>
          </a:prstGeom>
          <a:solidFill>
            <a:srgbClr val="FF5050"/>
          </a:solidFill>
          <a:ln w="19050" cap="flat" cmpd="sng" algn="ctr">
            <a:solidFill>
              <a:srgbClr val="FF5050"/>
            </a:solidFill>
            <a:prstDash val="solid"/>
            <a:miter lim="800000"/>
          </a:ln>
          <a:effectLst/>
        </p:spPr>
        <p:txBody>
          <a:bodyPr rtlCol="0" anchor="ctr"/>
          <a:lstStyle/>
          <a:p>
            <a:pPr algn="ctr"/>
            <a:r>
              <a:rPr kumimoji="1" lang="ja-JP" altLang="en-US" sz="1300" dirty="0">
                <a:solidFill>
                  <a:schemeClr val="bg1"/>
                </a:solidFill>
                <a:latin typeface="HGPｺﾞｼｯｸE" panose="020B0900000000000000" pitchFamily="50" charset="-128"/>
                <a:ea typeface="HGPｺﾞｼｯｸE" panose="020B0900000000000000" pitchFamily="50" charset="-128"/>
              </a:rPr>
              <a:t>女連協会長賞</a:t>
            </a:r>
            <a:r>
              <a:rPr lang="ja-JP" altLang="en-US" sz="1300" dirty="0">
                <a:solidFill>
                  <a:schemeClr val="bg1"/>
                </a:solidFill>
                <a:latin typeface="HGPｺﾞｼｯｸE" panose="020B0900000000000000" pitchFamily="50" charset="-128"/>
                <a:ea typeface="HGPｺﾞｼｯｸE" panose="020B0900000000000000" pitchFamily="50" charset="-128"/>
              </a:rPr>
              <a:t>　</a:t>
            </a:r>
            <a:r>
              <a:rPr kumimoji="1" lang="ja-JP" altLang="en-US" sz="1300" dirty="0">
                <a:solidFill>
                  <a:schemeClr val="bg1"/>
                </a:solidFill>
                <a:latin typeface="HGPｺﾞｼｯｸE" panose="020B0900000000000000" pitchFamily="50" charset="-128"/>
                <a:ea typeface="HGPｺﾞｼｯｸE" panose="020B0900000000000000" pitchFamily="50" charset="-128"/>
              </a:rPr>
              <a:t>札幌東法人会</a:t>
            </a:r>
          </a:p>
        </p:txBody>
      </p:sp>
      <p:pic>
        <p:nvPicPr>
          <p:cNvPr id="13" name="図 12">
            <a:extLst>
              <a:ext uri="{FF2B5EF4-FFF2-40B4-BE49-F238E27FC236}">
                <a16:creationId xmlns:a16="http://schemas.microsoft.com/office/drawing/2014/main" id="{AF69F787-E571-4124-B004-E2F24BBC1634}"/>
              </a:ext>
            </a:extLst>
          </p:cNvPr>
          <p:cNvPicPr>
            <a:picLocks noChangeAspect="1"/>
          </p:cNvPicPr>
          <p:nvPr/>
        </p:nvPicPr>
        <p:blipFill>
          <a:blip r:embed="rId15"/>
          <a:stretch>
            <a:fillRect/>
          </a:stretch>
        </p:blipFill>
        <p:spPr>
          <a:xfrm>
            <a:off x="14027" y="-99392"/>
            <a:ext cx="9201819" cy="6965403"/>
          </a:xfrm>
          <a:prstGeom prst="rect">
            <a:avLst/>
          </a:prstGeom>
        </p:spPr>
      </p:pic>
    </p:spTree>
    <p:extLst>
      <p:ext uri="{BB962C8B-B14F-4D97-AF65-F5344CB8AC3E}">
        <p14:creationId xmlns:p14="http://schemas.microsoft.com/office/powerpoint/2010/main" val="137107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8">
            <a:extLst>
              <a:ext uri="{FF2B5EF4-FFF2-40B4-BE49-F238E27FC236}">
                <a16:creationId xmlns:a16="http://schemas.microsoft.com/office/drawing/2014/main" id="{97DE9033-CA89-41B3-AA77-F79719460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91630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正方形/長方形 49">
            <a:extLst>
              <a:ext uri="{FF2B5EF4-FFF2-40B4-BE49-F238E27FC236}">
                <a16:creationId xmlns:a16="http://schemas.microsoft.com/office/drawing/2014/main" id="{2BAF82C6-2575-44AA-884B-AE82762A08F3}"/>
              </a:ext>
            </a:extLst>
          </p:cNvPr>
          <p:cNvSpPr/>
          <p:nvPr/>
        </p:nvSpPr>
        <p:spPr>
          <a:xfrm>
            <a:off x="0" y="1013865"/>
            <a:ext cx="9180512" cy="5847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260648"/>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600" kern="0" dirty="0">
                <a:solidFill>
                  <a:schemeClr val="bg1"/>
                </a:solidFill>
                <a:latin typeface="HGPｺﾞｼｯｸE" panose="020B0900000000000000" pitchFamily="50" charset="-128"/>
                <a:ea typeface="HGPｺﾞｼｯｸE" panose="020B0900000000000000" pitchFamily="50" charset="-128"/>
              </a:rPr>
              <a:t>令和７年度「税の標語」の応募　全国間税会入選作品</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20" name="AutoShape 353">
            <a:extLst>
              <a:ext uri="{FF2B5EF4-FFF2-40B4-BE49-F238E27FC236}">
                <a16:creationId xmlns:a16="http://schemas.microsoft.com/office/drawing/2014/main" id="{B53BD24D-06AB-4F0D-B465-0E39A7A36F84}"/>
              </a:ext>
            </a:extLst>
          </p:cNvPr>
          <p:cNvSpPr>
            <a:spLocks noChangeArrowheads="1"/>
          </p:cNvSpPr>
          <p:nvPr/>
        </p:nvSpPr>
        <p:spPr bwMode="auto">
          <a:xfrm>
            <a:off x="184895" y="5513342"/>
            <a:ext cx="8707585" cy="1243395"/>
          </a:xfrm>
          <a:prstGeom prst="roundRect">
            <a:avLst>
              <a:gd name="adj" fmla="val 0"/>
            </a:avLst>
          </a:prstGeom>
          <a:solidFill>
            <a:srgbClr val="FFFF99"/>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36" name="テキスト ボックス 35">
            <a:extLst>
              <a:ext uri="{FF2B5EF4-FFF2-40B4-BE49-F238E27FC236}">
                <a16:creationId xmlns:a16="http://schemas.microsoft.com/office/drawing/2014/main" id="{00EA3801-54EE-4608-B107-60927608E3E2}"/>
              </a:ext>
            </a:extLst>
          </p:cNvPr>
          <p:cNvSpPr txBox="1"/>
          <p:nvPr/>
        </p:nvSpPr>
        <p:spPr>
          <a:xfrm>
            <a:off x="192313" y="5562057"/>
            <a:ext cx="2654827" cy="1061829"/>
          </a:xfrm>
          <a:prstGeom prst="rect">
            <a:avLst/>
          </a:prstGeom>
          <a:noFill/>
        </p:spPr>
        <p:txBody>
          <a:bodyPr wrap="square" rtlCol="0">
            <a:spAutoFit/>
          </a:bodyPr>
          <a:lstStyle/>
          <a:p>
            <a:pPr algn="just"/>
            <a:r>
              <a:rPr kumimoji="1" lang="en-US" altLang="ja-JP" sz="900" dirty="0">
                <a:latin typeface="HGPｺﾞｼｯｸE" panose="020B0900000000000000" pitchFamily="50" charset="-128"/>
                <a:ea typeface="HGPｺﾞｼｯｸE" panose="020B0900000000000000" pitchFamily="50" charset="-128"/>
              </a:rPr>
              <a:t>【</a:t>
            </a:r>
            <a:r>
              <a:rPr kumimoji="1" lang="ja-JP" altLang="en-US" sz="900" dirty="0">
                <a:latin typeface="HGPｺﾞｼｯｸE" panose="020B0900000000000000" pitchFamily="50" charset="-128"/>
                <a:ea typeface="HGPｺﾞｼｯｸE" panose="020B0900000000000000" pitchFamily="50" charset="-128"/>
              </a:rPr>
              <a:t>編集に協力していただいた先生</a:t>
            </a:r>
            <a:r>
              <a:rPr kumimoji="1" lang="en-US" altLang="ja-JP" sz="900" dirty="0">
                <a:latin typeface="HGPｺﾞｼｯｸE" panose="020B0900000000000000" pitchFamily="50" charset="-128"/>
                <a:ea typeface="HGPｺﾞｼｯｸE" panose="020B0900000000000000" pitchFamily="50" charset="-128"/>
              </a:rPr>
              <a:t>】</a:t>
            </a:r>
          </a:p>
          <a:p>
            <a:pPr algn="just"/>
            <a:r>
              <a:rPr kumimoji="1" lang="ja-JP" altLang="en-US" sz="900" dirty="0">
                <a:latin typeface="HGPｺﾞｼｯｸE" panose="020B0900000000000000" pitchFamily="50" charset="-128"/>
                <a:ea typeface="HGPｺﾞｼｯｸE" panose="020B0900000000000000"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札幌市立中沼小学校　　　　</a:t>
            </a:r>
            <a:r>
              <a:rPr lang="en-US"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大畑　秀樹</a:t>
            </a:r>
          </a:p>
          <a:p>
            <a:pPr algn="just"/>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札幌市立手稲山口小学校　　</a:t>
            </a:r>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澤田　敦</a:t>
            </a:r>
          </a:p>
          <a:p>
            <a:pPr algn="just"/>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札幌市立芸術の森小学校　　</a:t>
            </a:r>
            <a:r>
              <a:rPr lang="en-US"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栗原</a:t>
            </a:r>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聡太郎</a:t>
            </a:r>
          </a:p>
          <a:p>
            <a:pPr algn="just"/>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札幌市立伏見小学校　　　　</a:t>
            </a:r>
            <a:r>
              <a:rPr lang="en-US"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坂本</a:t>
            </a:r>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亜姫奈</a:t>
            </a:r>
          </a:p>
          <a:p>
            <a:pPr algn="just"/>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札幌市立百合が原小学校</a:t>
            </a:r>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坂口</a:t>
            </a:r>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明加理</a:t>
            </a:r>
          </a:p>
          <a:p>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札幌市教育委員会指導主事</a:t>
            </a:r>
            <a:r>
              <a:rPr lang="ja-JP" altLang="en-US"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ja-JP" sz="9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rPr>
              <a:t>吉田　卓矢</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37" name="テキスト ボックス 36">
            <a:extLst>
              <a:ext uri="{FF2B5EF4-FFF2-40B4-BE49-F238E27FC236}">
                <a16:creationId xmlns:a16="http://schemas.microsoft.com/office/drawing/2014/main" id="{5A5D984D-28DC-420D-9150-D639998BC297}"/>
              </a:ext>
            </a:extLst>
          </p:cNvPr>
          <p:cNvSpPr txBox="1"/>
          <p:nvPr/>
        </p:nvSpPr>
        <p:spPr>
          <a:xfrm>
            <a:off x="2620759" y="5536895"/>
            <a:ext cx="2654827" cy="507831"/>
          </a:xfrm>
          <a:prstGeom prst="rect">
            <a:avLst/>
          </a:prstGeom>
          <a:noFill/>
        </p:spPr>
        <p:txBody>
          <a:bodyPr wrap="square" rtlCol="0">
            <a:spAutoFit/>
          </a:bodyPr>
          <a:lstStyle/>
          <a:p>
            <a:pPr algn="just"/>
            <a:r>
              <a:rPr kumimoji="1" lang="ja-JP" altLang="en-US" sz="900" dirty="0">
                <a:latin typeface="HGPｺﾞｼｯｸE" panose="020B0900000000000000" pitchFamily="50" charset="-128"/>
                <a:ea typeface="HGPｺﾞｼｯｸE" panose="020B0900000000000000" pitchFamily="50" charset="-128"/>
              </a:rPr>
              <a:t>〇　編集・制作</a:t>
            </a:r>
            <a:endParaRPr kumimoji="1" lang="en-US" altLang="ja-JP" sz="900" dirty="0">
              <a:latin typeface="HGPｺﾞｼｯｸE" panose="020B0900000000000000" pitchFamily="50" charset="-128"/>
              <a:ea typeface="HGPｺﾞｼｯｸE" panose="020B0900000000000000" pitchFamily="50" charset="-128"/>
            </a:endParaRPr>
          </a:p>
          <a:p>
            <a:pPr algn="just"/>
            <a:r>
              <a:rPr kumimoji="1" lang="ja-JP" altLang="en-US" sz="900" dirty="0">
                <a:latin typeface="HGPｺﾞｼｯｸE" panose="020B0900000000000000" pitchFamily="50" charset="-128"/>
                <a:ea typeface="HGPｺﾞｼｯｸE" panose="020B0900000000000000" pitchFamily="50" charset="-128"/>
              </a:rPr>
              <a:t>　　 </a:t>
            </a:r>
            <a:r>
              <a:rPr kumimoji="1" lang="en-US" altLang="ja-JP" sz="900" dirty="0">
                <a:latin typeface="HGPｺﾞｼｯｸE" panose="020B0900000000000000" pitchFamily="50" charset="-128"/>
                <a:ea typeface="HGPｺﾞｼｯｸE" panose="020B0900000000000000" pitchFamily="50" charset="-128"/>
              </a:rPr>
              <a:t>2026</a:t>
            </a:r>
            <a:r>
              <a:rPr kumimoji="1" lang="ja-JP" altLang="en-US" sz="900" dirty="0">
                <a:latin typeface="HGPｺﾞｼｯｸE" panose="020B0900000000000000" pitchFamily="50" charset="-128"/>
                <a:ea typeface="HGPｺﾞｼｯｸE" panose="020B0900000000000000" pitchFamily="50" charset="-128"/>
              </a:rPr>
              <a:t>年（令和８年）３月制作</a:t>
            </a:r>
            <a:endParaRPr kumimoji="1" lang="en-US" altLang="ja-JP" sz="900" dirty="0">
              <a:latin typeface="HGPｺﾞｼｯｸE" panose="020B0900000000000000" pitchFamily="50" charset="-128"/>
              <a:ea typeface="HGPｺﾞｼｯｸE" panose="020B0900000000000000" pitchFamily="50" charset="-128"/>
            </a:endParaRPr>
          </a:p>
          <a:p>
            <a:pPr algn="just"/>
            <a:r>
              <a:rPr kumimoji="1" lang="ja-JP" altLang="en-US" sz="900" dirty="0">
                <a:latin typeface="HGPｺﾞｼｯｸE" panose="020B0900000000000000" pitchFamily="50" charset="-128"/>
                <a:ea typeface="HGPｺﾞｼｯｸE" panose="020B0900000000000000" pitchFamily="50" charset="-128"/>
              </a:rPr>
              <a:t>　　 札幌地区租税教育推進協議会</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38" name="テキスト ボックス 37">
            <a:extLst>
              <a:ext uri="{FF2B5EF4-FFF2-40B4-BE49-F238E27FC236}">
                <a16:creationId xmlns:a16="http://schemas.microsoft.com/office/drawing/2014/main" id="{140C14BC-687D-4970-A431-EF1028446BE8}"/>
              </a:ext>
            </a:extLst>
          </p:cNvPr>
          <p:cNvSpPr txBox="1"/>
          <p:nvPr/>
        </p:nvSpPr>
        <p:spPr>
          <a:xfrm>
            <a:off x="2700894" y="6078114"/>
            <a:ext cx="3251904" cy="600164"/>
          </a:xfrm>
          <a:prstGeom prst="rect">
            <a:avLst/>
          </a:prstGeom>
          <a:noFill/>
          <a:ln>
            <a:solidFill>
              <a:schemeClr val="tx1"/>
            </a:solidFill>
            <a:prstDash val="dash"/>
          </a:ln>
        </p:spPr>
        <p:txBody>
          <a:bodyPr wrap="square" rtlCol="0">
            <a:spAutoFit/>
          </a:bodyPr>
          <a:lstStyle/>
          <a:p>
            <a:r>
              <a:rPr kumimoji="1" lang="ja-JP" altLang="en-US" sz="900" dirty="0">
                <a:latin typeface="HGPｺﾞｼｯｸE" panose="020B0900000000000000" pitchFamily="50" charset="-128"/>
                <a:ea typeface="HGPｺﾞｼｯｸE" panose="020B0900000000000000" pitchFamily="50" charset="-128"/>
              </a:rPr>
              <a:t>　 </a:t>
            </a:r>
            <a:r>
              <a:rPr kumimoji="1" lang="ja-JP" altLang="en-US" sz="800" dirty="0">
                <a:latin typeface="HGPｺﾞｼｯｸE" panose="020B0900000000000000" pitchFamily="50" charset="-128"/>
                <a:ea typeface="HGPｺﾞｼｯｸE" panose="020B0900000000000000" pitchFamily="50" charset="-128"/>
              </a:rPr>
              <a:t>租税教育推進協議会とは、教育関係機関及び税務関係機関が相互に協力し、次代の担い手である児童・生徒の皆さんに、税に関する理解を深めていただくことを目的に設立されたものです。 </a:t>
            </a:r>
            <a:endParaRPr kumimoji="1" lang="en-US" altLang="ja-JP" sz="800" dirty="0">
              <a:latin typeface="HGPｺﾞｼｯｸE" panose="020B0900000000000000" pitchFamily="50" charset="-128"/>
              <a:ea typeface="HGPｺﾞｼｯｸE" panose="020B0900000000000000" pitchFamily="50" charset="-128"/>
            </a:endParaRPr>
          </a:p>
          <a:p>
            <a:r>
              <a:rPr kumimoji="1" lang="ja-JP" altLang="en-US" sz="800" dirty="0">
                <a:latin typeface="HGPｺﾞｼｯｸE" panose="020B0900000000000000" pitchFamily="50" charset="-128"/>
                <a:ea typeface="HGPｺﾞｼｯｸE" panose="020B0900000000000000" pitchFamily="50" charset="-128"/>
              </a:rPr>
              <a:t>　 当資料は、その事業の一環として作成されたものです。</a:t>
            </a:r>
            <a:endParaRPr kumimoji="1" lang="ja-JP" altLang="en-US" sz="9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1CADD355-5333-4AEE-A614-7E8D8E26006F}"/>
              </a:ext>
            </a:extLst>
          </p:cNvPr>
          <p:cNvSpPr txBox="1"/>
          <p:nvPr/>
        </p:nvSpPr>
        <p:spPr>
          <a:xfrm>
            <a:off x="5952798" y="5536895"/>
            <a:ext cx="1638060" cy="507831"/>
          </a:xfrm>
          <a:prstGeom prst="rect">
            <a:avLst/>
          </a:prstGeom>
          <a:noFill/>
        </p:spPr>
        <p:txBody>
          <a:bodyPr wrap="square" rtlCol="0">
            <a:spAutoFit/>
          </a:bodyPr>
          <a:lstStyle/>
          <a:p>
            <a:pPr algn="just"/>
            <a:r>
              <a:rPr kumimoji="1" lang="ja-JP" altLang="en-US" sz="900" dirty="0">
                <a:latin typeface="HGPｺﾞｼｯｸE" panose="020B0900000000000000" pitchFamily="50" charset="-128"/>
                <a:ea typeface="HGPｺﾞｼｯｸE" panose="020B0900000000000000" pitchFamily="50" charset="-128"/>
              </a:rPr>
              <a:t>〇　後援</a:t>
            </a:r>
            <a:endParaRPr kumimoji="1" lang="en-US" altLang="ja-JP" sz="900" dirty="0">
              <a:latin typeface="HGPｺﾞｼｯｸE" panose="020B0900000000000000" pitchFamily="50" charset="-128"/>
              <a:ea typeface="HGPｺﾞｼｯｸE" panose="020B0900000000000000" pitchFamily="50" charset="-128"/>
            </a:endParaRPr>
          </a:p>
          <a:p>
            <a:pPr algn="just"/>
            <a:r>
              <a:rPr kumimoji="1" lang="ja-JP" altLang="en-US" sz="900" dirty="0">
                <a:latin typeface="HGPｺﾞｼｯｸE" panose="020B0900000000000000" pitchFamily="50" charset="-128"/>
                <a:ea typeface="HGPｺﾞｼｯｸE" panose="020B0900000000000000" pitchFamily="50" charset="-128"/>
              </a:rPr>
              <a:t>　　 札幌市教育委員会</a:t>
            </a:r>
            <a:endParaRPr kumimoji="1" lang="en-US" altLang="ja-JP" sz="900" dirty="0">
              <a:latin typeface="HGPｺﾞｼｯｸE" panose="020B0900000000000000" pitchFamily="50" charset="-128"/>
              <a:ea typeface="HGPｺﾞｼｯｸE" panose="020B0900000000000000" pitchFamily="50" charset="-128"/>
            </a:endParaRPr>
          </a:p>
          <a:p>
            <a:pPr algn="just"/>
            <a:r>
              <a:rPr kumimoji="1" lang="ja-JP" altLang="en-US" sz="900" dirty="0">
                <a:latin typeface="HGPｺﾞｼｯｸE" panose="020B0900000000000000" pitchFamily="50" charset="-128"/>
                <a:ea typeface="HGPｺﾞｼｯｸE" panose="020B0900000000000000" pitchFamily="50" charset="-128"/>
              </a:rPr>
              <a:t>　　 札幌市小学校長会</a:t>
            </a:r>
          </a:p>
        </p:txBody>
      </p:sp>
      <p:sp>
        <p:nvSpPr>
          <p:cNvPr id="51" name="テキスト ボックス 50">
            <a:extLst>
              <a:ext uri="{FF2B5EF4-FFF2-40B4-BE49-F238E27FC236}">
                <a16:creationId xmlns:a16="http://schemas.microsoft.com/office/drawing/2014/main" id="{6786D324-F290-45B4-B11E-DF3AAA31966B}"/>
              </a:ext>
            </a:extLst>
          </p:cNvPr>
          <p:cNvSpPr txBox="1"/>
          <p:nvPr/>
        </p:nvSpPr>
        <p:spPr>
          <a:xfrm>
            <a:off x="5973435" y="6055510"/>
            <a:ext cx="2696922" cy="369332"/>
          </a:xfrm>
          <a:prstGeom prst="rect">
            <a:avLst/>
          </a:prstGeom>
          <a:noFill/>
        </p:spPr>
        <p:txBody>
          <a:bodyPr wrap="square" rtlCol="0">
            <a:spAutoFit/>
          </a:bodyPr>
          <a:lstStyle/>
          <a:p>
            <a:pPr algn="just"/>
            <a:r>
              <a:rPr kumimoji="1" lang="ja-JP" altLang="en-US" sz="900" dirty="0">
                <a:latin typeface="HGPｺﾞｼｯｸE" panose="020B0900000000000000" pitchFamily="50" charset="-128"/>
                <a:ea typeface="HGPｺﾞｼｯｸE" panose="020B0900000000000000" pitchFamily="50" charset="-128"/>
              </a:rPr>
              <a:t>〇　問い合わせ先</a:t>
            </a:r>
            <a:endParaRPr kumimoji="1" lang="en-US" altLang="ja-JP" sz="900" dirty="0">
              <a:latin typeface="HGPｺﾞｼｯｸE" panose="020B0900000000000000" pitchFamily="50" charset="-128"/>
              <a:ea typeface="HGPｺﾞｼｯｸE" panose="020B0900000000000000" pitchFamily="50" charset="-128"/>
            </a:endParaRPr>
          </a:p>
          <a:p>
            <a:pPr algn="just"/>
            <a:r>
              <a:rPr kumimoji="1" lang="ja-JP" altLang="en-US" sz="900" dirty="0">
                <a:latin typeface="HGPｺﾞｼｯｸE" panose="020B0900000000000000" pitchFamily="50" charset="-128"/>
                <a:ea typeface="HGPｺﾞｼｯｸE" panose="020B0900000000000000" pitchFamily="50" charset="-128"/>
              </a:rPr>
              <a:t>　　 札幌中税務署　</a:t>
            </a:r>
            <a:r>
              <a:rPr kumimoji="1" lang="en-US" altLang="ja-JP" sz="900" dirty="0">
                <a:latin typeface="HGPｺﾞｼｯｸE" panose="020B0900000000000000" pitchFamily="50" charset="-128"/>
                <a:ea typeface="HGPｺﾞｼｯｸE" panose="020B0900000000000000" pitchFamily="50" charset="-128"/>
              </a:rPr>
              <a:t>TEL011</a:t>
            </a:r>
            <a:r>
              <a:rPr kumimoji="1" lang="ja-JP" altLang="en-US" sz="900" dirty="0">
                <a:latin typeface="HGPｺﾞｼｯｸE" panose="020B0900000000000000" pitchFamily="50" charset="-128"/>
                <a:ea typeface="HGPｺﾞｼｯｸE" panose="020B0900000000000000" pitchFamily="50" charset="-128"/>
              </a:rPr>
              <a:t>（</a:t>
            </a:r>
            <a:r>
              <a:rPr kumimoji="1" lang="en-US" altLang="ja-JP" sz="900" dirty="0">
                <a:latin typeface="HGPｺﾞｼｯｸE" panose="020B0900000000000000" pitchFamily="50" charset="-128"/>
                <a:ea typeface="HGPｺﾞｼｯｸE" panose="020B0900000000000000" pitchFamily="50" charset="-128"/>
              </a:rPr>
              <a:t>231</a:t>
            </a:r>
            <a:r>
              <a:rPr kumimoji="1" lang="ja-JP" altLang="en-US" sz="900" dirty="0">
                <a:latin typeface="HGPｺﾞｼｯｸE" panose="020B0900000000000000" pitchFamily="50" charset="-128"/>
                <a:ea typeface="HGPｺﾞｼｯｸE" panose="020B0900000000000000" pitchFamily="50" charset="-128"/>
              </a:rPr>
              <a:t>）</a:t>
            </a:r>
            <a:r>
              <a:rPr kumimoji="1" lang="en-US" altLang="ja-JP" sz="900" dirty="0">
                <a:latin typeface="HGPｺﾞｼｯｸE" panose="020B0900000000000000" pitchFamily="50" charset="-128"/>
                <a:ea typeface="HGPｺﾞｼｯｸE" panose="020B0900000000000000" pitchFamily="50" charset="-128"/>
              </a:rPr>
              <a:t>9310</a:t>
            </a:r>
          </a:p>
        </p:txBody>
      </p:sp>
      <p:grpSp>
        <p:nvGrpSpPr>
          <p:cNvPr id="77" name="グループ化 76">
            <a:extLst>
              <a:ext uri="{FF2B5EF4-FFF2-40B4-BE49-F238E27FC236}">
                <a16:creationId xmlns:a16="http://schemas.microsoft.com/office/drawing/2014/main" id="{75B7C5CF-C17B-42D1-931E-E8F5EF2FC2A5}"/>
              </a:ext>
            </a:extLst>
          </p:cNvPr>
          <p:cNvGrpSpPr/>
          <p:nvPr/>
        </p:nvGrpSpPr>
        <p:grpSpPr>
          <a:xfrm>
            <a:off x="184895" y="1046136"/>
            <a:ext cx="8698284" cy="4376019"/>
            <a:chOff x="278233" y="937204"/>
            <a:chExt cx="8698284" cy="4376019"/>
          </a:xfrm>
        </p:grpSpPr>
        <p:grpSp>
          <p:nvGrpSpPr>
            <p:cNvPr id="78" name="グループ化 77">
              <a:extLst>
                <a:ext uri="{FF2B5EF4-FFF2-40B4-BE49-F238E27FC236}">
                  <a16:creationId xmlns:a16="http://schemas.microsoft.com/office/drawing/2014/main" id="{1BDD6AFD-8458-46EB-9667-5F70DF355DD6}"/>
                </a:ext>
              </a:extLst>
            </p:cNvPr>
            <p:cNvGrpSpPr/>
            <p:nvPr/>
          </p:nvGrpSpPr>
          <p:grpSpPr>
            <a:xfrm>
              <a:off x="6285528" y="2413257"/>
              <a:ext cx="2303428" cy="2899966"/>
              <a:chOff x="6185872" y="868339"/>
              <a:chExt cx="1272008" cy="447481"/>
            </a:xfrm>
            <a:solidFill>
              <a:srgbClr val="9999FF"/>
            </a:solidFill>
          </p:grpSpPr>
          <p:sp>
            <p:nvSpPr>
              <p:cNvPr id="90" name="AutoShape 353">
                <a:extLst>
                  <a:ext uri="{FF2B5EF4-FFF2-40B4-BE49-F238E27FC236}">
                    <a16:creationId xmlns:a16="http://schemas.microsoft.com/office/drawing/2014/main" id="{F332EC94-08B5-490B-97BB-427A03DE5475}"/>
                  </a:ext>
                </a:extLst>
              </p:cNvPr>
              <p:cNvSpPr>
                <a:spLocks noChangeArrowheads="1"/>
              </p:cNvSpPr>
              <p:nvPr/>
            </p:nvSpPr>
            <p:spPr bwMode="auto">
              <a:xfrm>
                <a:off x="6185872" y="868339"/>
                <a:ext cx="1272008" cy="447481"/>
              </a:xfrm>
              <a:prstGeom prst="roundRect">
                <a:avLst>
                  <a:gd name="adj" fmla="val 9638"/>
                </a:avLst>
              </a:prstGeom>
              <a:grpFill/>
              <a:ln>
                <a:noFill/>
              </a:ln>
              <a:effectLst/>
            </p:spPr>
            <p:txBody>
              <a:bodyPr wrap="none" anchor="ctr"/>
              <a:lstStyle/>
              <a:p>
                <a:pPr marL="0" marR="0" lvl="0" indent="0" defTabSz="838413" eaLnBrk="1" fontAlgn="auto" latinLnBrk="0" hangingPunct="1">
                  <a:lnSpc>
                    <a:spcPct val="100000"/>
                  </a:lnSpc>
                  <a:spcBef>
                    <a:spcPct val="20000"/>
                  </a:spcBef>
                  <a:spcAft>
                    <a:spcPts val="0"/>
                  </a:spcAft>
                  <a:buClrTx/>
                  <a:buSzTx/>
                  <a:buFont typeface="Arial" charset="0"/>
                  <a:buChar char="•"/>
                  <a:tabLst/>
                  <a:defRPr/>
                </a:pPr>
                <a:endParaRPr kumimoji="0" lang="ja-JP" altLang="en-US" sz="2567" b="0" i="0" u="none" strike="noStrike" kern="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05ACCB23-22F0-4907-85D4-ADDACAF712C3}"/>
                  </a:ext>
                </a:extLst>
              </p:cNvPr>
              <p:cNvSpPr txBox="1"/>
              <p:nvPr/>
            </p:nvSpPr>
            <p:spPr>
              <a:xfrm>
                <a:off x="6461442" y="881602"/>
                <a:ext cx="720868" cy="50935"/>
              </a:xfrm>
              <a:prstGeom prst="rect">
                <a:avLst/>
              </a:prstGeom>
              <a:grpFill/>
            </p:spPr>
            <p:txBody>
              <a:bodyPr wrap="square" rtlCol="0">
                <a:spAutoFit/>
              </a:bodyPr>
              <a:lstStyle/>
              <a:p>
                <a:pPr marL="0" marR="0" lvl="0" indent="0" defTabSz="390997" eaLnBrk="1" fontAlgn="auto" latinLnBrk="0" hangingPunct="1">
                  <a:lnSpc>
                    <a:spcPct val="110000"/>
                  </a:lnSpc>
                  <a:spcBef>
                    <a:spcPts val="0"/>
                  </a:spcBef>
                  <a:spcAft>
                    <a:spcPts val="0"/>
                  </a:spcAft>
                  <a:buClrTx/>
                  <a:buSzTx/>
                  <a:buFontTx/>
                  <a:buNone/>
                  <a:tabLst/>
                  <a:defRPr/>
                </a:pPr>
                <a:r>
                  <a:rPr kumimoji="0" lang="ja-JP" altLang="en-US" sz="1200" b="0" i="0" u="none" strike="noStrike" kern="0" cap="none" spc="-90" normalizeH="0" baseline="0" noProof="0" dirty="0">
                    <a:ln>
                      <a:noFill/>
                    </a:ln>
                    <a:solidFill>
                      <a:srgbClr val="005BAD"/>
                    </a:solidFill>
                    <a:effectLst/>
                    <a:uLnTx/>
                    <a:uFillTx/>
                    <a:latin typeface="HGPｺﾞｼｯｸE"/>
                    <a:ea typeface="HGPｺﾞｼｯｸE"/>
                  </a:rPr>
                  <a:t>　</a:t>
                </a:r>
                <a:r>
                  <a:rPr kumimoji="0" lang="ja-JP" altLang="en-US" sz="1600" b="1" i="0" u="none" strike="noStrike" kern="0" cap="none" spc="-90" normalizeH="0" baseline="0" noProof="0" dirty="0">
                    <a:ln>
                      <a:noFill/>
                    </a:ln>
                    <a:solidFill>
                      <a:srgbClr val="E8E8E8">
                        <a:lumMod val="25000"/>
                      </a:srgbClr>
                    </a:solidFill>
                    <a:effectLst/>
                    <a:uLnTx/>
                    <a:uFillTx/>
                    <a:latin typeface="BIZ UDPゴシック" panose="020B0400000000000000" pitchFamily="50" charset="-128"/>
                    <a:ea typeface="BIZ UDPゴシック" panose="020B0400000000000000" pitchFamily="50" charset="-128"/>
                  </a:rPr>
                  <a:t>募 集 要 項</a:t>
                </a:r>
                <a:endParaRPr kumimoji="0" lang="en-US" altLang="ja-JP" sz="1200" b="1" i="0" u="none" strike="noStrike" kern="0" cap="none" spc="-90" normalizeH="0" baseline="0" noProof="0" dirty="0">
                  <a:ln>
                    <a:noFill/>
                  </a:ln>
                  <a:solidFill>
                    <a:srgbClr val="E8E8E8">
                      <a:lumMod val="25000"/>
                    </a:srgbClr>
                  </a:solidFill>
                  <a:effectLst/>
                  <a:uLnTx/>
                  <a:uFillTx/>
                  <a:latin typeface="BIZ UDPゴシック" panose="020B0400000000000000" pitchFamily="50" charset="-128"/>
                  <a:ea typeface="BIZ UDPゴシック" panose="020B0400000000000000" pitchFamily="50" charset="-128"/>
                </a:endParaRPr>
              </a:p>
            </p:txBody>
          </p:sp>
        </p:grpSp>
        <p:sp>
          <p:nvSpPr>
            <p:cNvPr id="79" name="正方形/長方形 78">
              <a:extLst>
                <a:ext uri="{FF2B5EF4-FFF2-40B4-BE49-F238E27FC236}">
                  <a16:creationId xmlns:a16="http://schemas.microsoft.com/office/drawing/2014/main" id="{D7B92316-6F18-47AD-988D-5E0B52287F43}"/>
                </a:ext>
              </a:extLst>
            </p:cNvPr>
            <p:cNvSpPr/>
            <p:nvPr/>
          </p:nvSpPr>
          <p:spPr>
            <a:xfrm>
              <a:off x="278233" y="961744"/>
              <a:ext cx="2783351" cy="369609"/>
            </a:xfrm>
            <a:prstGeom prst="rect">
              <a:avLst/>
            </a:prstGeom>
            <a:solidFill>
              <a:srgbClr val="196B24">
                <a:lumMod val="60000"/>
                <a:lumOff val="40000"/>
              </a:srgbClr>
            </a:solidFill>
            <a:ln w="19050" cap="flat" cmpd="sng" algn="ctr">
              <a:solidFill>
                <a:srgbClr val="196B24">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Arial"/>
                  <a:ea typeface="HGPｺﾞｼｯｸE"/>
                  <a:cs typeface="+mn-cs"/>
                </a:rPr>
                <a:t>札幌中間税会会長賞</a:t>
              </a:r>
            </a:p>
          </p:txBody>
        </p:sp>
        <p:sp>
          <p:nvSpPr>
            <p:cNvPr id="80" name="正方形/長方形 79">
              <a:extLst>
                <a:ext uri="{FF2B5EF4-FFF2-40B4-BE49-F238E27FC236}">
                  <a16:creationId xmlns:a16="http://schemas.microsoft.com/office/drawing/2014/main" id="{B2CDD5AA-E48C-4B45-8A09-1B11E6F06576}"/>
                </a:ext>
              </a:extLst>
            </p:cNvPr>
            <p:cNvSpPr/>
            <p:nvPr/>
          </p:nvSpPr>
          <p:spPr>
            <a:xfrm>
              <a:off x="285651" y="1355894"/>
              <a:ext cx="2783351" cy="2560057"/>
            </a:xfrm>
            <a:prstGeom prst="rect">
              <a:avLst/>
            </a:prstGeom>
            <a:solidFill>
              <a:srgbClr val="4EA72E">
                <a:lumMod val="20000"/>
                <a:lumOff val="80000"/>
              </a:srgbClr>
            </a:solidFill>
            <a:ln w="19050" cap="flat" cmpd="sng" algn="ctr">
              <a:solidFill>
                <a:srgbClr val="196B24">
                  <a:lumMod val="60000"/>
                  <a:lumOff val="4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≫消費税　みんなのための　思いやり</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≫消費税　めぐりめぐって　自分のために</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≫消費税　くらしのために　使う金</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≫税金で　国を支える　未来へと</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≫消費税　子育て介護の　社会保障</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≫税金で　あなたのみらいが　かわります</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≫消費税　社会保障の　やくにたつ</a:t>
              </a:r>
              <a:endParaRPr kumimoji="0" lang="ja-JP" altLang="en-US" sz="10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正方形/長方形 80">
              <a:extLst>
                <a:ext uri="{FF2B5EF4-FFF2-40B4-BE49-F238E27FC236}">
                  <a16:creationId xmlns:a16="http://schemas.microsoft.com/office/drawing/2014/main" id="{8C911E49-0A2A-4620-8B42-C3BF1E133572}"/>
                </a:ext>
              </a:extLst>
            </p:cNvPr>
            <p:cNvSpPr/>
            <p:nvPr/>
          </p:nvSpPr>
          <p:spPr>
            <a:xfrm>
              <a:off x="3216290" y="954688"/>
              <a:ext cx="2780177" cy="401206"/>
            </a:xfrm>
            <a:prstGeom prst="rect">
              <a:avLst/>
            </a:prstGeom>
            <a:solidFill>
              <a:srgbClr val="E97132"/>
            </a:solidFill>
            <a:ln w="19050" cap="flat" cmpd="sng" algn="ctr">
              <a:solidFill>
                <a:srgbClr val="E9713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Arial"/>
                  <a:ea typeface="HGPｺﾞｼｯｸE"/>
                  <a:cs typeface="+mn-cs"/>
                </a:rPr>
                <a:t>札幌北間税会会長賞</a:t>
              </a:r>
            </a:p>
          </p:txBody>
        </p:sp>
        <p:sp>
          <p:nvSpPr>
            <p:cNvPr id="82" name="正方形/長方形 81">
              <a:extLst>
                <a:ext uri="{FF2B5EF4-FFF2-40B4-BE49-F238E27FC236}">
                  <a16:creationId xmlns:a16="http://schemas.microsoft.com/office/drawing/2014/main" id="{645E8862-62D2-4AD2-B2D9-A56BF188C091}"/>
                </a:ext>
              </a:extLst>
            </p:cNvPr>
            <p:cNvSpPr/>
            <p:nvPr/>
          </p:nvSpPr>
          <p:spPr>
            <a:xfrm>
              <a:off x="3226753" y="1368997"/>
              <a:ext cx="2769715" cy="2002911"/>
            </a:xfrm>
            <a:prstGeom prst="rect">
              <a:avLst/>
            </a:prstGeom>
            <a:solidFill>
              <a:srgbClr val="E97132">
                <a:lumMod val="20000"/>
                <a:lumOff val="80000"/>
              </a:srgbClr>
            </a:solidFill>
            <a:ln w="19050" cap="flat" cmpd="sng" algn="ctr">
              <a:solidFill>
                <a:srgbClr val="E97132"/>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≫よく知って　税のあり方　平和な国へ</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≫税金を　学んで知ろう　使い方</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≫考えよう　納める理由と使い方</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≫納めた税　子らの未来のいしずえに</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≫税金を　正しく納めて　より良い国づくり</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83" name="正方形/長方形 82">
              <a:extLst>
                <a:ext uri="{FF2B5EF4-FFF2-40B4-BE49-F238E27FC236}">
                  <a16:creationId xmlns:a16="http://schemas.microsoft.com/office/drawing/2014/main" id="{7459493B-53DC-467E-AE45-4E1927AEF8C0}"/>
                </a:ext>
              </a:extLst>
            </p:cNvPr>
            <p:cNvSpPr/>
            <p:nvPr/>
          </p:nvSpPr>
          <p:spPr>
            <a:xfrm>
              <a:off x="304604" y="4096681"/>
              <a:ext cx="2744280" cy="398900"/>
            </a:xfrm>
            <a:prstGeom prst="rect">
              <a:avLst/>
            </a:prstGeom>
            <a:solidFill>
              <a:srgbClr val="A02B93">
                <a:lumMod val="60000"/>
                <a:lumOff val="40000"/>
              </a:srgbClr>
            </a:solidFill>
            <a:ln w="19050" cap="flat" cmpd="sng" algn="ctr">
              <a:solidFill>
                <a:srgbClr val="A02B93">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Arial"/>
                  <a:ea typeface="HGPｺﾞｼｯｸE"/>
                  <a:cs typeface="+mn-cs"/>
                </a:rPr>
                <a:t>札幌西間税会会長賞</a:t>
              </a:r>
            </a:p>
          </p:txBody>
        </p:sp>
        <p:sp>
          <p:nvSpPr>
            <p:cNvPr id="84" name="正方形/長方形 83">
              <a:extLst>
                <a:ext uri="{FF2B5EF4-FFF2-40B4-BE49-F238E27FC236}">
                  <a16:creationId xmlns:a16="http://schemas.microsoft.com/office/drawing/2014/main" id="{3545CF8C-C75B-40A7-9FBD-EF9DCF0524C1}"/>
                </a:ext>
              </a:extLst>
            </p:cNvPr>
            <p:cNvSpPr/>
            <p:nvPr/>
          </p:nvSpPr>
          <p:spPr>
            <a:xfrm>
              <a:off x="304603" y="4526407"/>
              <a:ext cx="2744281" cy="726078"/>
            </a:xfrm>
            <a:prstGeom prst="rect">
              <a:avLst/>
            </a:prstGeom>
            <a:solidFill>
              <a:srgbClr val="A02B93">
                <a:lumMod val="20000"/>
                <a:lumOff val="80000"/>
              </a:srgbClr>
            </a:solidFill>
            <a:ln w="19050" cap="flat" cmpd="sng" algn="ctr">
              <a:solidFill>
                <a:srgbClr val="A02B93">
                  <a:lumMod val="60000"/>
                  <a:lumOff val="4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≫まずは知ろう　</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税の仕組みと　照らす未来　</a:t>
              </a:r>
              <a:endParaRPr kumimoji="0" lang="en-US" altLang="ja-JP" sz="9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85" name="正方形/長方形 84">
              <a:extLst>
                <a:ext uri="{FF2B5EF4-FFF2-40B4-BE49-F238E27FC236}">
                  <a16:creationId xmlns:a16="http://schemas.microsoft.com/office/drawing/2014/main" id="{F24BA85A-4E2E-43C3-84B4-1767460B85D4}"/>
                </a:ext>
              </a:extLst>
            </p:cNvPr>
            <p:cNvSpPr/>
            <p:nvPr/>
          </p:nvSpPr>
          <p:spPr>
            <a:xfrm>
              <a:off x="6188877" y="937204"/>
              <a:ext cx="2787640" cy="418690"/>
            </a:xfrm>
            <a:prstGeom prst="rect">
              <a:avLst/>
            </a:prstGeom>
            <a:solidFill>
              <a:srgbClr val="156082">
                <a:lumMod val="60000"/>
                <a:lumOff val="40000"/>
              </a:srgbClr>
            </a:solidFill>
            <a:ln w="19050" cap="flat" cmpd="sng" algn="ctr">
              <a:solidFill>
                <a:srgbClr val="156082">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Arial"/>
                  <a:ea typeface="HGPｺﾞｼｯｸE"/>
                  <a:cs typeface="+mn-cs"/>
                </a:rPr>
                <a:t>札幌南間税会会長賞</a:t>
              </a:r>
            </a:p>
          </p:txBody>
        </p:sp>
        <p:sp>
          <p:nvSpPr>
            <p:cNvPr id="86" name="正方形/長方形 85">
              <a:extLst>
                <a:ext uri="{FF2B5EF4-FFF2-40B4-BE49-F238E27FC236}">
                  <a16:creationId xmlns:a16="http://schemas.microsoft.com/office/drawing/2014/main" id="{CE0F7CB4-C72C-4D90-8AA7-840698C3C429}"/>
                </a:ext>
              </a:extLst>
            </p:cNvPr>
            <p:cNvSpPr/>
            <p:nvPr/>
          </p:nvSpPr>
          <p:spPr>
            <a:xfrm>
              <a:off x="6197839" y="1363670"/>
              <a:ext cx="2769715" cy="914144"/>
            </a:xfrm>
            <a:prstGeom prst="rect">
              <a:avLst/>
            </a:prstGeom>
            <a:solidFill>
              <a:srgbClr val="156082">
                <a:lumMod val="20000"/>
                <a:lumOff val="80000"/>
              </a:srgbClr>
            </a:solidFill>
            <a:ln w="19050" cap="flat" cmpd="sng" algn="ctr">
              <a:solidFill>
                <a:srgbClr val="156082">
                  <a:lumMod val="60000"/>
                  <a:lumOff val="4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≫まず知ろう　税の知識と　その責任</a:t>
              </a:r>
              <a:endParaRPr kumimoji="0" lang="en-US" altLang="ja-JP"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≫収めよう　みんなの暮らしを　守る税</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87" name="正方形/長方形 86">
              <a:extLst>
                <a:ext uri="{FF2B5EF4-FFF2-40B4-BE49-F238E27FC236}">
                  <a16:creationId xmlns:a16="http://schemas.microsoft.com/office/drawing/2014/main" id="{57299E9E-75E8-43AC-8337-83C2663BF912}"/>
                </a:ext>
              </a:extLst>
            </p:cNvPr>
            <p:cNvSpPr/>
            <p:nvPr/>
          </p:nvSpPr>
          <p:spPr>
            <a:xfrm>
              <a:off x="3259367" y="3615582"/>
              <a:ext cx="2755365" cy="393994"/>
            </a:xfrm>
            <a:prstGeom prst="rect">
              <a:avLst/>
            </a:prstGeom>
            <a:solidFill>
              <a:srgbClr val="FF5050"/>
            </a:solidFill>
            <a:ln w="19050" cap="flat" cmpd="sng" algn="ctr">
              <a:solidFill>
                <a:srgbClr val="FF505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Arial"/>
                  <a:ea typeface="HGPｺﾞｼｯｸE"/>
                  <a:cs typeface="+mn-cs"/>
                </a:rPr>
                <a:t>札幌東間税会会長賞</a:t>
              </a:r>
            </a:p>
          </p:txBody>
        </p:sp>
        <p:sp>
          <p:nvSpPr>
            <p:cNvPr id="88" name="正方形/長方形 87">
              <a:extLst>
                <a:ext uri="{FF2B5EF4-FFF2-40B4-BE49-F238E27FC236}">
                  <a16:creationId xmlns:a16="http://schemas.microsoft.com/office/drawing/2014/main" id="{2D76A73A-CE22-4C78-BD2C-91ADB8DDD8DE}"/>
                </a:ext>
              </a:extLst>
            </p:cNvPr>
            <p:cNvSpPr/>
            <p:nvPr/>
          </p:nvSpPr>
          <p:spPr>
            <a:xfrm>
              <a:off x="3259367" y="4009577"/>
              <a:ext cx="2769715" cy="1303646"/>
            </a:xfrm>
            <a:prstGeom prst="rect">
              <a:avLst/>
            </a:prstGeom>
            <a:solidFill>
              <a:srgbClr val="FFCCCC"/>
            </a:solidFill>
            <a:ln w="19050" cap="flat" cmpd="sng" algn="ctr">
              <a:solidFill>
                <a:srgbClr val="FF505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≫消費税　笑顔をつくる　第一歩</a:t>
              </a:r>
              <a:endParaRPr kumimoji="0" lang="en-US" altLang="ja-JP"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≫税金で　みんなが笑顔に　なっていく</a:t>
              </a:r>
              <a:endParaRPr kumimoji="0" lang="en-US" altLang="ja-JP"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rPr>
                <a:t>　≫税金は　みんなの希望　守るため</a:t>
              </a:r>
              <a:endParaRPr kumimoji="0" lang="en-US" altLang="ja-JP" sz="1050" b="1" i="0" u="none" strike="noStrike" kern="0" cap="none" spc="0" normalizeH="0" baseline="0" noProof="0" dirty="0">
                <a:ln>
                  <a:noFill/>
                </a:ln>
                <a:solidFill>
                  <a:prstClr val="black">
                    <a:lumMod val="95000"/>
                    <a:lumOff val="5000"/>
                  </a:prstClr>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9" name="オブジェクト 88">
              <a:extLst>
                <a:ext uri="{FF2B5EF4-FFF2-40B4-BE49-F238E27FC236}">
                  <a16:creationId xmlns:a16="http://schemas.microsoft.com/office/drawing/2014/main" id="{B07FCEC6-8F7B-4B18-99A1-F85929BDD36B}"/>
                </a:ext>
              </a:extLst>
            </p:cNvPr>
            <p:cNvGraphicFramePr>
              <a:graphicFrameLocks noChangeAspect="1"/>
            </p:cNvGraphicFramePr>
            <p:nvPr>
              <p:extLst>
                <p:ext uri="{D42A27DB-BD31-4B8C-83A1-F6EECF244321}">
                  <p14:modId xmlns:p14="http://schemas.microsoft.com/office/powerpoint/2010/main" val="2548956499"/>
                </p:ext>
              </p:extLst>
            </p:nvPr>
          </p:nvGraphicFramePr>
          <p:xfrm>
            <a:off x="6662440" y="2884411"/>
            <a:ext cx="1511300" cy="2138710"/>
          </p:xfrm>
          <a:graphic>
            <a:graphicData uri="http://schemas.openxmlformats.org/presentationml/2006/ole">
              <mc:AlternateContent xmlns:mc="http://schemas.openxmlformats.org/markup-compatibility/2006">
                <mc:Choice xmlns:v="urn:schemas-microsoft-com:vml" Requires="v">
                  <p:oleObj spid="_x0000_s1112" name="Acrobat Document" r:id="rId5" imgW="5667162" imgH="8020050" progId="AcroExch.Document.DC">
                    <p:embed/>
                  </p:oleObj>
                </mc:Choice>
                <mc:Fallback>
                  <p:oleObj name="Acrobat Document" r:id="rId5" imgW="5667162" imgH="8020050" progId="AcroExch.Document.DC">
                    <p:embed/>
                    <p:pic>
                      <p:nvPicPr>
                        <p:cNvPr id="3" name="オブジェクト 2">
                          <a:extLst>
                            <a:ext uri="{FF2B5EF4-FFF2-40B4-BE49-F238E27FC236}">
                              <a16:creationId xmlns:a16="http://schemas.microsoft.com/office/drawing/2014/main" id="{6964D784-B2DA-4431-868B-751FA9B8BF3D}"/>
                            </a:ext>
                          </a:extLst>
                        </p:cNvPr>
                        <p:cNvPicPr/>
                        <p:nvPr/>
                      </p:nvPicPr>
                      <p:blipFill>
                        <a:blip r:embed="rId6"/>
                        <a:stretch>
                          <a:fillRect/>
                        </a:stretch>
                      </p:blipFill>
                      <p:spPr>
                        <a:xfrm>
                          <a:off x="6662440" y="2884411"/>
                          <a:ext cx="1511300" cy="2138710"/>
                        </a:xfrm>
                        <a:prstGeom prst="rect">
                          <a:avLst/>
                        </a:prstGeom>
                      </p:spPr>
                    </p:pic>
                  </p:oleObj>
                </mc:Fallback>
              </mc:AlternateContent>
            </a:graphicData>
          </a:graphic>
        </p:graphicFrame>
      </p:grpSp>
      <p:pic>
        <p:nvPicPr>
          <p:cNvPr id="8" name="図 7">
            <a:extLst>
              <a:ext uri="{FF2B5EF4-FFF2-40B4-BE49-F238E27FC236}">
                <a16:creationId xmlns:a16="http://schemas.microsoft.com/office/drawing/2014/main" id="{0EF80A3F-4EB0-4861-9D56-04C61EED1782}"/>
              </a:ext>
            </a:extLst>
          </p:cNvPr>
          <p:cNvPicPr>
            <a:picLocks noChangeAspect="1"/>
          </p:cNvPicPr>
          <p:nvPr/>
        </p:nvPicPr>
        <p:blipFill>
          <a:blip r:embed="rId7"/>
          <a:stretch>
            <a:fillRect/>
          </a:stretch>
        </p:blipFill>
        <p:spPr>
          <a:xfrm>
            <a:off x="7923525" y="3978597"/>
            <a:ext cx="1201016" cy="1579001"/>
          </a:xfrm>
          <a:prstGeom prst="rect">
            <a:avLst/>
          </a:prstGeom>
        </p:spPr>
      </p:pic>
      <p:pic>
        <p:nvPicPr>
          <p:cNvPr id="3" name="図 2">
            <a:extLst>
              <a:ext uri="{FF2B5EF4-FFF2-40B4-BE49-F238E27FC236}">
                <a16:creationId xmlns:a16="http://schemas.microsoft.com/office/drawing/2014/main" id="{603A3711-9CC7-434A-9702-C9E239220E50}"/>
              </a:ext>
            </a:extLst>
          </p:cNvPr>
          <p:cNvPicPr>
            <a:picLocks noChangeAspect="1"/>
          </p:cNvPicPr>
          <p:nvPr/>
        </p:nvPicPr>
        <p:blipFill>
          <a:blip r:embed="rId8"/>
          <a:stretch>
            <a:fillRect/>
          </a:stretch>
        </p:blipFill>
        <p:spPr>
          <a:xfrm>
            <a:off x="-17462" y="-13470"/>
            <a:ext cx="9197974" cy="6856671"/>
          </a:xfrm>
          <a:prstGeom prst="rect">
            <a:avLst/>
          </a:prstGeom>
        </p:spPr>
      </p:pic>
    </p:spTree>
    <p:extLst>
      <p:ext uri="{BB962C8B-B14F-4D97-AF65-F5344CB8AC3E}">
        <p14:creationId xmlns:p14="http://schemas.microsoft.com/office/powerpoint/2010/main" val="185549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0"/>
          <p:cNvGrpSpPr>
            <a:grpSpLocks/>
          </p:cNvGrpSpPr>
          <p:nvPr/>
        </p:nvGrpSpPr>
        <p:grpSpPr bwMode="auto">
          <a:xfrm>
            <a:off x="0" y="0"/>
            <a:ext cx="9144000" cy="6858000"/>
            <a:chOff x="0" y="0"/>
            <a:chExt cx="5760" cy="4320"/>
          </a:xfrm>
        </p:grpSpPr>
        <p:pic>
          <p:nvPicPr>
            <p:cNvPr id="6159" name="Picture 11"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12"/>
            <p:cNvSpPr txBox="1">
              <a:spLocks noChangeArrowheads="1"/>
            </p:cNvSpPr>
            <p:nvPr/>
          </p:nvSpPr>
          <p:spPr bwMode="auto">
            <a:xfrm>
              <a:off x="431" y="119"/>
              <a:ext cx="458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調べてみよう！　税のこと②</a:t>
              </a:r>
            </a:p>
          </p:txBody>
        </p:sp>
      </p:gr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975" y="3824288"/>
            <a:ext cx="2066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3"/>
          <p:cNvSpPr txBox="1">
            <a:spLocks noChangeArrowheads="1"/>
          </p:cNvSpPr>
          <p:nvPr/>
        </p:nvSpPr>
        <p:spPr bwMode="auto">
          <a:xfrm>
            <a:off x="2720974" y="2996952"/>
            <a:ext cx="1851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お店が消費税を国</a:t>
            </a:r>
          </a:p>
          <a:p>
            <a:pPr eaLnBrk="1" hangingPunct="1">
              <a:spcBef>
                <a:spcPct val="0"/>
              </a:spcBef>
              <a:buFontTx/>
              <a:buNone/>
            </a:pPr>
            <a:r>
              <a:rPr lang="ja-JP" altLang="en-US" sz="1400" dirty="0">
                <a:ea typeface="HGPｺﾞｼｯｸE" panose="020B0900000000000000" pitchFamily="50" charset="-128"/>
              </a:rPr>
              <a:t>（税務署）や地方に</a:t>
            </a:r>
          </a:p>
          <a:p>
            <a:pPr eaLnBrk="1" hangingPunct="1">
              <a:spcBef>
                <a:spcPct val="0"/>
              </a:spcBef>
              <a:buFontTx/>
              <a:buNone/>
            </a:pPr>
            <a:r>
              <a:rPr lang="ja-JP" altLang="en-US" sz="1400" dirty="0">
                <a:ea typeface="HGPｺﾞｼｯｸE" panose="020B0900000000000000" pitchFamily="50" charset="-128"/>
              </a:rPr>
              <a:t>納めます</a:t>
            </a:r>
          </a:p>
        </p:txBody>
      </p:sp>
      <p:pic>
        <p:nvPicPr>
          <p:cNvPr id="614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628775"/>
            <a:ext cx="11509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21"/>
          <p:cNvGrpSpPr>
            <a:grpSpLocks/>
          </p:cNvGrpSpPr>
          <p:nvPr/>
        </p:nvGrpSpPr>
        <p:grpSpPr bwMode="auto">
          <a:xfrm>
            <a:off x="1619250" y="1657350"/>
            <a:ext cx="5224463" cy="1216025"/>
            <a:chOff x="1020" y="1044"/>
            <a:chExt cx="3291" cy="766"/>
          </a:xfrm>
        </p:grpSpPr>
        <p:pic>
          <p:nvPicPr>
            <p:cNvPr id="615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1044"/>
              <a:ext cx="3291"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20"/>
            <p:cNvSpPr txBox="1">
              <a:spLocks noChangeArrowheads="1"/>
            </p:cNvSpPr>
            <p:nvPr/>
          </p:nvSpPr>
          <p:spPr bwMode="auto">
            <a:xfrm>
              <a:off x="1565" y="1221"/>
              <a:ext cx="181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では、消費税はその後、</a:t>
              </a:r>
            </a:p>
            <a:p>
              <a:pPr eaLnBrk="1" hangingPunct="1">
                <a:spcBef>
                  <a:spcPct val="0"/>
                </a:spcBef>
                <a:buFontTx/>
                <a:buNone/>
              </a:pPr>
              <a:r>
                <a:rPr lang="ja-JP" altLang="en-US" sz="1500" dirty="0">
                  <a:ea typeface="HGPｺﾞｼｯｸE" panose="020B0900000000000000" pitchFamily="50" charset="-128"/>
                </a:rPr>
                <a:t>どこに行くのかな？</a:t>
              </a:r>
            </a:p>
          </p:txBody>
        </p:sp>
      </p:grpSp>
      <p:pic>
        <p:nvPicPr>
          <p:cNvPr id="615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924175"/>
            <a:ext cx="1992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813" y="2924175"/>
            <a:ext cx="17208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3860800"/>
            <a:ext cx="928688"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5992493" y="2924013"/>
            <a:ext cx="2298403" cy="1420862"/>
            <a:chOff x="4105" y="2530"/>
            <a:chExt cx="1176" cy="714"/>
          </a:xfrm>
        </p:grpSpPr>
        <p:pic>
          <p:nvPicPr>
            <p:cNvPr id="615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 y="2530"/>
              <a:ext cx="1176"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5"/>
            <p:cNvSpPr txBox="1">
              <a:spLocks noChangeArrowheads="1"/>
            </p:cNvSpPr>
            <p:nvPr/>
          </p:nvSpPr>
          <p:spPr bwMode="auto">
            <a:xfrm>
              <a:off x="4195" y="2711"/>
              <a:ext cx="108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税は国や地方に</a:t>
              </a:r>
            </a:p>
            <a:p>
              <a:pPr eaLnBrk="1" hangingPunct="1">
                <a:spcBef>
                  <a:spcPct val="0"/>
                </a:spcBef>
                <a:buFontTx/>
                <a:buNone/>
              </a:pPr>
              <a:r>
                <a:rPr lang="ja-JP" altLang="en-US" sz="1500" dirty="0">
                  <a:ea typeface="HGPｺﾞｼｯｸE" panose="020B0900000000000000" pitchFamily="50" charset="-128"/>
                </a:rPr>
                <a:t>納められるんだね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93"/>
                                        </p:tgtEl>
                                        <p:attrNameLst>
                                          <p:attrName>style.visibility</p:attrName>
                                        </p:attrNameLst>
                                      </p:cBhvr>
                                      <p:to>
                                        <p:strVal val="visible"/>
                                      </p:to>
                                    </p:set>
                                    <p:anim calcmode="lin" valueType="num">
                                      <p:cBhvr>
                                        <p:cTn id="13" dur="500" fill="hold"/>
                                        <p:tgtEl>
                                          <p:spTgt spid="20493"/>
                                        </p:tgtEl>
                                        <p:attrNameLst>
                                          <p:attrName>ppt_w</p:attrName>
                                        </p:attrNameLst>
                                      </p:cBhvr>
                                      <p:tavLst>
                                        <p:tav tm="0">
                                          <p:val>
                                            <p:fltVal val="0"/>
                                          </p:val>
                                        </p:tav>
                                        <p:tav tm="100000">
                                          <p:val>
                                            <p:strVal val="#ppt_w"/>
                                          </p:val>
                                        </p:tav>
                                      </p:tavLst>
                                    </p:anim>
                                    <p:anim calcmode="lin" valueType="num">
                                      <p:cBhvr>
                                        <p:cTn id="14" dur="500" fill="hold"/>
                                        <p:tgtEl>
                                          <p:spTgt spid="2049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9"/>
          <p:cNvGrpSpPr>
            <a:grpSpLocks/>
          </p:cNvGrpSpPr>
          <p:nvPr/>
        </p:nvGrpSpPr>
        <p:grpSpPr bwMode="auto">
          <a:xfrm>
            <a:off x="0" y="0"/>
            <a:ext cx="9144000" cy="6858000"/>
            <a:chOff x="0" y="0"/>
            <a:chExt cx="5760" cy="4320"/>
          </a:xfrm>
        </p:grpSpPr>
        <p:pic>
          <p:nvPicPr>
            <p:cNvPr id="8212" name="Picture 2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21"/>
            <p:cNvSpPr txBox="1">
              <a:spLocks noChangeArrowheads="1"/>
            </p:cNvSpPr>
            <p:nvPr/>
          </p:nvSpPr>
          <p:spPr bwMode="auto">
            <a:xfrm>
              <a:off x="431" y="119"/>
              <a:ext cx="471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調べてみよう！　税のこと③</a:t>
              </a:r>
            </a:p>
          </p:txBody>
        </p:sp>
      </p:grpSp>
      <p:sp>
        <p:nvSpPr>
          <p:cNvPr id="19478" name="Text Box 22"/>
          <p:cNvSpPr txBox="1">
            <a:spLocks noChangeArrowheads="1"/>
          </p:cNvSpPr>
          <p:nvPr/>
        </p:nvSpPr>
        <p:spPr bwMode="auto">
          <a:xfrm>
            <a:off x="688975" y="6165850"/>
            <a:ext cx="273089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ea typeface="HGPｺﾞｼｯｸE" panose="020B0900000000000000" pitchFamily="50" charset="-128"/>
              </a:rPr>
              <a:t>ガムを買って消費税を払った</a:t>
            </a:r>
          </a:p>
        </p:txBody>
      </p:sp>
      <p:pic>
        <p:nvPicPr>
          <p:cNvPr id="819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4343400"/>
            <a:ext cx="17541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5"/>
          <p:cNvGrpSpPr>
            <a:grpSpLocks/>
          </p:cNvGrpSpPr>
          <p:nvPr/>
        </p:nvGrpSpPr>
        <p:grpSpPr bwMode="auto">
          <a:xfrm>
            <a:off x="684214" y="2514600"/>
            <a:ext cx="2298700" cy="1812925"/>
            <a:chOff x="703" y="2523"/>
            <a:chExt cx="1316" cy="1065"/>
          </a:xfrm>
        </p:grpSpPr>
        <p:pic>
          <p:nvPicPr>
            <p:cNvPr id="82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 y="2523"/>
              <a:ext cx="1315"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24"/>
            <p:cNvSpPr txBox="1">
              <a:spLocks noChangeArrowheads="1"/>
            </p:cNvSpPr>
            <p:nvPr/>
          </p:nvSpPr>
          <p:spPr bwMode="auto">
            <a:xfrm>
              <a:off x="956" y="2769"/>
              <a:ext cx="1063"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大事なお金</a:t>
              </a:r>
            </a:p>
            <a:p>
              <a:pPr eaLnBrk="1" hangingPunct="1">
                <a:spcBef>
                  <a:spcPct val="0"/>
                </a:spcBef>
                <a:buFontTx/>
                <a:buNone/>
              </a:pPr>
              <a:r>
                <a:rPr lang="ja-JP" altLang="en-US" sz="1500" dirty="0">
                  <a:ea typeface="HGPｺﾞｼｯｸE" panose="020B0900000000000000" pitchFamily="50" charset="-128"/>
                </a:rPr>
                <a:t>だからできれば</a:t>
              </a:r>
            </a:p>
            <a:p>
              <a:pPr eaLnBrk="1" hangingPunct="1">
                <a:spcBef>
                  <a:spcPct val="0"/>
                </a:spcBef>
                <a:buFontTx/>
                <a:buNone/>
              </a:pPr>
              <a:r>
                <a:rPr lang="ja-JP" altLang="en-US" sz="1500" dirty="0">
                  <a:ea typeface="HGPｺﾞｼｯｸE" panose="020B0900000000000000" pitchFamily="50" charset="-128"/>
                </a:rPr>
                <a:t>払いたくないな</a:t>
              </a:r>
            </a:p>
          </p:txBody>
        </p:sp>
      </p:grpSp>
      <p:pic>
        <p:nvPicPr>
          <p:cNvPr id="8198"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400" y="4581525"/>
            <a:ext cx="13890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8"/>
          <p:cNvGrpSpPr>
            <a:grpSpLocks/>
          </p:cNvGrpSpPr>
          <p:nvPr/>
        </p:nvGrpSpPr>
        <p:grpSpPr bwMode="auto">
          <a:xfrm>
            <a:off x="3132138" y="3200400"/>
            <a:ext cx="2524125" cy="1524000"/>
            <a:chOff x="1973" y="2931"/>
            <a:chExt cx="1590" cy="960"/>
          </a:xfrm>
        </p:grpSpPr>
        <p:pic>
          <p:nvPicPr>
            <p:cNvPr id="8208"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2931"/>
              <a:ext cx="159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27"/>
            <p:cNvSpPr txBox="1">
              <a:spLocks noChangeArrowheads="1"/>
            </p:cNvSpPr>
            <p:nvPr/>
          </p:nvSpPr>
          <p:spPr bwMode="auto">
            <a:xfrm>
              <a:off x="2084" y="3129"/>
              <a:ext cx="14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税がなくなると</a:t>
              </a:r>
            </a:p>
            <a:p>
              <a:pPr eaLnBrk="1" hangingPunct="1">
                <a:spcBef>
                  <a:spcPct val="0"/>
                </a:spcBef>
                <a:buFontTx/>
                <a:buNone/>
              </a:pPr>
              <a:r>
                <a:rPr lang="ja-JP" altLang="en-US" sz="1500" dirty="0">
                  <a:ea typeface="HGPｺﾞｼｯｸE" panose="020B0900000000000000" pitchFamily="50" charset="-128"/>
                </a:rPr>
                <a:t>どうなるのだろう？</a:t>
              </a:r>
            </a:p>
          </p:txBody>
        </p:sp>
      </p:grpSp>
      <p:pic>
        <p:nvPicPr>
          <p:cNvPr id="820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508500"/>
            <a:ext cx="11969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7563" y="1700213"/>
            <a:ext cx="114935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p:cNvGrpSpPr>
            <a:grpSpLocks/>
          </p:cNvGrpSpPr>
          <p:nvPr/>
        </p:nvGrpSpPr>
        <p:grpSpPr bwMode="auto">
          <a:xfrm>
            <a:off x="5651501" y="3000375"/>
            <a:ext cx="3024188" cy="1724025"/>
            <a:chOff x="3560" y="2795"/>
            <a:chExt cx="1905" cy="1086"/>
          </a:xfrm>
        </p:grpSpPr>
        <p:pic>
          <p:nvPicPr>
            <p:cNvPr id="8206"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 y="2795"/>
              <a:ext cx="1884"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30"/>
            <p:cNvSpPr txBox="1">
              <a:spLocks noChangeArrowheads="1"/>
            </p:cNvSpPr>
            <p:nvPr/>
          </p:nvSpPr>
          <p:spPr bwMode="auto">
            <a:xfrm>
              <a:off x="3728" y="3022"/>
              <a:ext cx="1737"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国や地方に納められた</a:t>
              </a:r>
            </a:p>
            <a:p>
              <a:pPr eaLnBrk="1" hangingPunct="1">
                <a:spcBef>
                  <a:spcPct val="0"/>
                </a:spcBef>
                <a:buFontTx/>
                <a:buNone/>
              </a:pPr>
              <a:r>
                <a:rPr lang="ja-JP" altLang="en-US" sz="1500" dirty="0">
                  <a:ea typeface="HGPｺﾞｼｯｸE" panose="020B0900000000000000" pitchFamily="50" charset="-128"/>
                </a:rPr>
                <a:t>税は何に</a:t>
              </a:r>
            </a:p>
            <a:p>
              <a:pPr eaLnBrk="1" hangingPunct="1">
                <a:spcBef>
                  <a:spcPct val="0"/>
                </a:spcBef>
                <a:buFontTx/>
                <a:buNone/>
              </a:pPr>
              <a:r>
                <a:rPr lang="ja-JP" altLang="en-US" sz="1500" dirty="0">
                  <a:ea typeface="HGPｺﾞｼｯｸE" panose="020B0900000000000000" pitchFamily="50" charset="-128"/>
                </a:rPr>
                <a:t>使われているんだろう？</a:t>
              </a:r>
            </a:p>
          </p:txBody>
        </p:sp>
      </p:grpSp>
      <p:grpSp>
        <p:nvGrpSpPr>
          <p:cNvPr id="8203" name="Group 38"/>
          <p:cNvGrpSpPr>
            <a:grpSpLocks/>
          </p:cNvGrpSpPr>
          <p:nvPr/>
        </p:nvGrpSpPr>
        <p:grpSpPr bwMode="auto">
          <a:xfrm>
            <a:off x="2627313" y="1665288"/>
            <a:ext cx="4654550" cy="1479550"/>
            <a:chOff x="1655" y="1049"/>
            <a:chExt cx="2932" cy="932"/>
          </a:xfrm>
        </p:grpSpPr>
        <p:pic>
          <p:nvPicPr>
            <p:cNvPr id="8204"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5" y="1049"/>
              <a:ext cx="2932"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37"/>
            <p:cNvSpPr txBox="1">
              <a:spLocks noChangeArrowheads="1"/>
            </p:cNvSpPr>
            <p:nvPr/>
          </p:nvSpPr>
          <p:spPr bwMode="auto">
            <a:xfrm>
              <a:off x="1972" y="1262"/>
              <a:ext cx="202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消費税のほかにもいろいろな</a:t>
              </a:r>
            </a:p>
            <a:p>
              <a:pPr eaLnBrk="1" hangingPunct="1">
                <a:spcBef>
                  <a:spcPct val="0"/>
                </a:spcBef>
                <a:buFontTx/>
                <a:buNone/>
              </a:pPr>
              <a:r>
                <a:rPr lang="ja-JP" altLang="en-US" sz="1500" dirty="0">
                  <a:ea typeface="HGPｺﾞｼｯｸE" panose="020B0900000000000000" pitchFamily="50" charset="-128"/>
                </a:rPr>
                <a:t>税があるけれど、なぜ、税を</a:t>
              </a:r>
            </a:p>
            <a:p>
              <a:pPr eaLnBrk="1" hangingPunct="1">
                <a:spcBef>
                  <a:spcPct val="0"/>
                </a:spcBef>
                <a:buFontTx/>
                <a:buNone/>
              </a:pPr>
              <a:r>
                <a:rPr lang="ja-JP" altLang="en-US" sz="1500" dirty="0">
                  <a:ea typeface="HGPｺﾞｼｯｸE" panose="020B0900000000000000" pitchFamily="50" charset="-128"/>
                </a:rPr>
                <a:t>納めないといけないのかな？</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78"/>
                                        </p:tgtEl>
                                        <p:attrNameLst>
                                          <p:attrName>style.visibility</p:attrName>
                                        </p:attrNameLst>
                                      </p:cBhvr>
                                      <p:to>
                                        <p:strVal val="visible"/>
                                      </p:to>
                                    </p:set>
                                    <p:anim calcmode="lin" valueType="num">
                                      <p:cBhvr>
                                        <p:cTn id="7" dur="500" fill="hold"/>
                                        <p:tgtEl>
                                          <p:spTgt spid="19478"/>
                                        </p:tgtEl>
                                        <p:attrNameLst>
                                          <p:attrName>ppt_w</p:attrName>
                                        </p:attrNameLst>
                                      </p:cBhvr>
                                      <p:tavLst>
                                        <p:tav tm="0">
                                          <p:val>
                                            <p:fltVal val="0"/>
                                          </p:val>
                                        </p:tav>
                                        <p:tav tm="100000">
                                          <p:val>
                                            <p:strVal val="#ppt_w"/>
                                          </p:val>
                                        </p:tav>
                                      </p:tavLst>
                                    </p:anim>
                                    <p:anim calcmode="lin" valueType="num">
                                      <p:cBhvr>
                                        <p:cTn id="8" dur="500" fill="hold"/>
                                        <p:tgtEl>
                                          <p:spTgt spid="194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9"/>
          <p:cNvGrpSpPr>
            <a:grpSpLocks/>
          </p:cNvGrpSpPr>
          <p:nvPr/>
        </p:nvGrpSpPr>
        <p:grpSpPr bwMode="auto">
          <a:xfrm>
            <a:off x="0" y="0"/>
            <a:ext cx="9144000" cy="6858000"/>
            <a:chOff x="0" y="0"/>
            <a:chExt cx="5760" cy="4320"/>
          </a:xfrm>
        </p:grpSpPr>
        <p:pic>
          <p:nvPicPr>
            <p:cNvPr id="9233" name="Picture 10"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 Box 11"/>
            <p:cNvSpPr txBox="1">
              <a:spLocks noChangeArrowheads="1"/>
            </p:cNvSpPr>
            <p:nvPr/>
          </p:nvSpPr>
          <p:spPr bwMode="auto">
            <a:xfrm>
              <a:off x="476" y="119"/>
              <a:ext cx="480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ea typeface="HGPｺﾞｼｯｸE" panose="020B0900000000000000" pitchFamily="50" charset="-128"/>
                </a:rPr>
                <a:t>調べてみよう！　税のこと④</a:t>
              </a:r>
            </a:p>
          </p:txBody>
        </p:sp>
      </p:grpSp>
      <p:pic>
        <p:nvPicPr>
          <p:cNvPr id="921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2852738"/>
            <a:ext cx="22510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508625" y="1916113"/>
            <a:ext cx="2686050" cy="952500"/>
            <a:chOff x="1791" y="1207"/>
            <a:chExt cx="1692" cy="600"/>
          </a:xfrm>
        </p:grpSpPr>
        <p:pic>
          <p:nvPicPr>
            <p:cNvPr id="923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1207"/>
              <a:ext cx="169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14"/>
            <p:cNvSpPr txBox="1">
              <a:spLocks noChangeArrowheads="1"/>
            </p:cNvSpPr>
            <p:nvPr/>
          </p:nvSpPr>
          <p:spPr bwMode="auto">
            <a:xfrm>
              <a:off x="1972" y="1323"/>
              <a:ext cx="136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身近なものって？</a:t>
              </a:r>
            </a:p>
          </p:txBody>
        </p:sp>
      </p:grpSp>
      <p:grpSp>
        <p:nvGrpSpPr>
          <p:cNvPr id="4" name="Group 18"/>
          <p:cNvGrpSpPr>
            <a:grpSpLocks/>
          </p:cNvGrpSpPr>
          <p:nvPr/>
        </p:nvGrpSpPr>
        <p:grpSpPr bwMode="auto">
          <a:xfrm>
            <a:off x="1763688" y="3711575"/>
            <a:ext cx="4203725" cy="1085850"/>
            <a:chOff x="1701" y="1570"/>
            <a:chExt cx="2376" cy="684"/>
          </a:xfrm>
        </p:grpSpPr>
        <p:pic>
          <p:nvPicPr>
            <p:cNvPr id="9229"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 y="1570"/>
              <a:ext cx="237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7"/>
            <p:cNvSpPr txBox="1">
              <a:spLocks noChangeArrowheads="1"/>
            </p:cNvSpPr>
            <p:nvPr/>
          </p:nvSpPr>
          <p:spPr bwMode="auto">
            <a:xfrm>
              <a:off x="1986" y="1723"/>
              <a:ext cx="14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税のこともっとくわしく</a:t>
              </a:r>
            </a:p>
            <a:p>
              <a:pPr eaLnBrk="1" hangingPunct="1">
                <a:spcBef>
                  <a:spcPct val="0"/>
                </a:spcBef>
                <a:buFontTx/>
                <a:buNone/>
              </a:pPr>
              <a:r>
                <a:rPr lang="ja-JP" altLang="en-US" sz="1500" dirty="0">
                  <a:ea typeface="HGPｺﾞｼｯｸE" panose="020B0900000000000000" pitchFamily="50" charset="-128"/>
                </a:rPr>
                <a:t>知りたいな</a:t>
              </a:r>
            </a:p>
          </p:txBody>
        </p:sp>
      </p:grpSp>
      <p:grpSp>
        <p:nvGrpSpPr>
          <p:cNvPr id="5" name="Group 21"/>
          <p:cNvGrpSpPr>
            <a:grpSpLocks/>
          </p:cNvGrpSpPr>
          <p:nvPr/>
        </p:nvGrpSpPr>
        <p:grpSpPr bwMode="auto">
          <a:xfrm>
            <a:off x="2484438" y="4537075"/>
            <a:ext cx="3381375" cy="1771650"/>
            <a:chOff x="295" y="2251"/>
            <a:chExt cx="2130" cy="1116"/>
          </a:xfrm>
        </p:grpSpPr>
        <p:pic>
          <p:nvPicPr>
            <p:cNvPr id="922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 y="2251"/>
              <a:ext cx="2130"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0"/>
            <p:cNvSpPr txBox="1">
              <a:spLocks noChangeArrowheads="1"/>
            </p:cNvSpPr>
            <p:nvPr/>
          </p:nvSpPr>
          <p:spPr bwMode="auto">
            <a:xfrm>
              <a:off x="567" y="2812"/>
              <a:ext cx="149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よーし、</a:t>
              </a:r>
            </a:p>
            <a:p>
              <a:pPr eaLnBrk="1" hangingPunct="1">
                <a:spcBef>
                  <a:spcPct val="0"/>
                </a:spcBef>
                <a:buFontTx/>
                <a:buNone/>
              </a:pPr>
              <a:r>
                <a:rPr lang="ja-JP" altLang="en-US" sz="1500" dirty="0">
                  <a:ea typeface="HGPｺﾞｼｯｸE" panose="020B0900000000000000" pitchFamily="50" charset="-128"/>
                </a:rPr>
                <a:t>みんなで調べるぞ！</a:t>
              </a:r>
            </a:p>
          </p:txBody>
        </p:sp>
      </p:grpSp>
      <p:grpSp>
        <p:nvGrpSpPr>
          <p:cNvPr id="9223" name="Group 24"/>
          <p:cNvGrpSpPr>
            <a:grpSpLocks/>
          </p:cNvGrpSpPr>
          <p:nvPr/>
        </p:nvGrpSpPr>
        <p:grpSpPr bwMode="auto">
          <a:xfrm>
            <a:off x="827088" y="1989138"/>
            <a:ext cx="3968750" cy="2305050"/>
            <a:chOff x="484" y="1247"/>
            <a:chExt cx="2764" cy="1548"/>
          </a:xfrm>
        </p:grpSpPr>
        <p:pic>
          <p:nvPicPr>
            <p:cNvPr id="9225"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 y="1247"/>
              <a:ext cx="2764"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23"/>
            <p:cNvSpPr txBox="1">
              <a:spLocks noChangeArrowheads="1"/>
            </p:cNvSpPr>
            <p:nvPr/>
          </p:nvSpPr>
          <p:spPr bwMode="auto">
            <a:xfrm>
              <a:off x="1077" y="1538"/>
              <a:ext cx="185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税はわたしたちにとって、</a:t>
              </a:r>
            </a:p>
            <a:p>
              <a:pPr eaLnBrk="1" hangingPunct="1">
                <a:spcBef>
                  <a:spcPct val="0"/>
                </a:spcBef>
                <a:buFontTx/>
                <a:buNone/>
              </a:pPr>
              <a:r>
                <a:rPr lang="ja-JP" altLang="en-US" sz="1500">
                  <a:ea typeface="HGPｺﾞｼｯｸE" panose="020B0900000000000000" pitchFamily="50" charset="-128"/>
                </a:rPr>
                <a:t>とても身近なものなんだよ</a:t>
              </a:r>
            </a:p>
          </p:txBody>
        </p:sp>
      </p:grpSp>
      <p:pic>
        <p:nvPicPr>
          <p:cNvPr id="9224"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013" y="4338638"/>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57002CA-F2CC-4898-9CAA-D46393DB906E}"/>
              </a:ext>
            </a:extLst>
          </p:cNvPr>
          <p:cNvPicPr>
            <a:picLocks noChangeAspect="1"/>
          </p:cNvPicPr>
          <p:nvPr/>
        </p:nvPicPr>
        <p:blipFill>
          <a:blip r:embed="rId2"/>
          <a:stretch>
            <a:fillRect/>
          </a:stretch>
        </p:blipFill>
        <p:spPr>
          <a:xfrm>
            <a:off x="-19871" y="0"/>
            <a:ext cx="9200383" cy="6885384"/>
          </a:xfrm>
          <a:prstGeom prst="rect">
            <a:avLst/>
          </a:prstGeom>
        </p:spPr>
      </p:pic>
      <p:grpSp>
        <p:nvGrpSpPr>
          <p:cNvPr id="5" name="Group 24"/>
          <p:cNvGrpSpPr>
            <a:grpSpLocks/>
          </p:cNvGrpSpPr>
          <p:nvPr/>
        </p:nvGrpSpPr>
        <p:grpSpPr bwMode="auto">
          <a:xfrm>
            <a:off x="250824" y="2081213"/>
            <a:ext cx="1944135" cy="1347787"/>
            <a:chOff x="1156" y="1234"/>
            <a:chExt cx="1117" cy="713"/>
          </a:xfrm>
        </p:grpSpPr>
        <p:pic>
          <p:nvPicPr>
            <p:cNvPr id="1025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 y="1234"/>
              <a:ext cx="1043"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22"/>
            <p:cNvSpPr txBox="1">
              <a:spLocks noChangeArrowheads="1"/>
            </p:cNvSpPr>
            <p:nvPr/>
          </p:nvSpPr>
          <p:spPr bwMode="auto">
            <a:xfrm>
              <a:off x="1184" y="1427"/>
              <a:ext cx="108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警察署に消防署・・・</a:t>
              </a:r>
            </a:p>
            <a:p>
              <a:pPr eaLnBrk="1" hangingPunct="1">
                <a:spcBef>
                  <a:spcPct val="0"/>
                </a:spcBef>
                <a:buFontTx/>
                <a:buNone/>
              </a:pPr>
              <a:r>
                <a:rPr lang="ja-JP" altLang="en-US" sz="1200" dirty="0">
                  <a:ea typeface="HGPｺﾞｼｯｸE" panose="020B0900000000000000" pitchFamily="50" charset="-128"/>
                </a:rPr>
                <a:t>いっぱいあるね</a:t>
              </a:r>
            </a:p>
          </p:txBody>
        </p:sp>
      </p:grpSp>
      <p:grpSp>
        <p:nvGrpSpPr>
          <p:cNvPr id="6" name="Group 27"/>
          <p:cNvGrpSpPr>
            <a:grpSpLocks/>
          </p:cNvGrpSpPr>
          <p:nvPr/>
        </p:nvGrpSpPr>
        <p:grpSpPr bwMode="auto">
          <a:xfrm>
            <a:off x="5795963" y="1341438"/>
            <a:ext cx="1944389" cy="1295400"/>
            <a:chOff x="2699" y="981"/>
            <a:chExt cx="1038" cy="816"/>
          </a:xfrm>
        </p:grpSpPr>
        <p:pic>
          <p:nvPicPr>
            <p:cNvPr id="1024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 y="981"/>
              <a:ext cx="98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26"/>
            <p:cNvSpPr txBox="1">
              <a:spLocks noChangeArrowheads="1"/>
            </p:cNvSpPr>
            <p:nvPr/>
          </p:nvSpPr>
          <p:spPr bwMode="auto">
            <a:xfrm>
              <a:off x="2786" y="1122"/>
              <a:ext cx="95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ぼくたちの</a:t>
              </a:r>
            </a:p>
            <a:p>
              <a:pPr eaLnBrk="1" hangingPunct="1">
                <a:spcBef>
                  <a:spcPct val="0"/>
                </a:spcBef>
                <a:buFontTx/>
                <a:buNone/>
              </a:pPr>
              <a:r>
                <a:rPr lang="ja-JP" altLang="en-US" sz="1200" dirty="0">
                  <a:ea typeface="HGPｺﾞｼｯｸE" panose="020B0900000000000000" pitchFamily="50" charset="-128"/>
                </a:rPr>
                <a:t>小学校も公共施設</a:t>
              </a:r>
            </a:p>
            <a:p>
              <a:pPr eaLnBrk="1" hangingPunct="1">
                <a:spcBef>
                  <a:spcPct val="0"/>
                </a:spcBef>
                <a:buFontTx/>
                <a:buNone/>
              </a:pPr>
              <a:r>
                <a:rPr lang="ja-JP" altLang="en-US" sz="1200" dirty="0">
                  <a:ea typeface="HGPｺﾞｼｯｸE" panose="020B0900000000000000" pitchFamily="50" charset="-128"/>
                </a:rPr>
                <a:t>なんだね</a:t>
              </a:r>
            </a:p>
          </p:txBody>
        </p:sp>
      </p:grpSp>
      <p:grpSp>
        <p:nvGrpSpPr>
          <p:cNvPr id="7" name="Group 30"/>
          <p:cNvGrpSpPr>
            <a:grpSpLocks/>
          </p:cNvGrpSpPr>
          <p:nvPr/>
        </p:nvGrpSpPr>
        <p:grpSpPr bwMode="auto">
          <a:xfrm>
            <a:off x="7150103" y="2151063"/>
            <a:ext cx="1737057" cy="1363662"/>
            <a:chOff x="3026" y="2308"/>
            <a:chExt cx="904" cy="859"/>
          </a:xfrm>
        </p:grpSpPr>
        <p:pic>
          <p:nvPicPr>
            <p:cNvPr id="10247"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 y="2308"/>
              <a:ext cx="880"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29"/>
            <p:cNvSpPr txBox="1">
              <a:spLocks noChangeArrowheads="1"/>
            </p:cNvSpPr>
            <p:nvPr/>
          </p:nvSpPr>
          <p:spPr bwMode="auto">
            <a:xfrm>
              <a:off x="3095" y="2474"/>
              <a:ext cx="8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ea typeface="HGPｺﾞｼｯｸE" panose="020B0900000000000000" pitchFamily="50" charset="-128"/>
                </a:rPr>
                <a:t>道路や信号も</a:t>
              </a:r>
            </a:p>
            <a:p>
              <a:pPr eaLnBrk="1" hangingPunct="1">
                <a:spcBef>
                  <a:spcPct val="0"/>
                </a:spcBef>
                <a:buFontTx/>
                <a:buNone/>
              </a:pPr>
              <a:r>
                <a:rPr lang="ja-JP" altLang="en-US" sz="1200" dirty="0">
                  <a:ea typeface="HGPｺﾞｼｯｸE" panose="020B0900000000000000" pitchFamily="50" charset="-128"/>
                </a:rPr>
                <a:t>みんなのお金で</a:t>
              </a:r>
            </a:p>
            <a:p>
              <a:pPr eaLnBrk="1" hangingPunct="1">
                <a:spcBef>
                  <a:spcPct val="0"/>
                </a:spcBef>
                <a:buFontTx/>
                <a:buNone/>
              </a:pPr>
              <a:r>
                <a:rPr lang="ja-JP" altLang="en-US" sz="1200" dirty="0">
                  <a:ea typeface="HGPｺﾞｼｯｸE" panose="020B0900000000000000" pitchFamily="50" charset="-128"/>
                </a:rPr>
                <a:t>つくった</a:t>
              </a:r>
            </a:p>
            <a:p>
              <a:pPr eaLnBrk="1" hangingPunct="1">
                <a:spcBef>
                  <a:spcPct val="0"/>
                </a:spcBef>
                <a:buFontTx/>
                <a:buNone/>
              </a:pPr>
              <a:r>
                <a:rPr lang="ja-JP" altLang="en-US" sz="1200" dirty="0">
                  <a:ea typeface="HGPｺﾞｼｯｸE" panose="020B0900000000000000" pitchFamily="50" charset="-128"/>
                </a:rPr>
                <a:t>ものなんだね</a:t>
              </a:r>
            </a:p>
          </p:txBody>
        </p:sp>
      </p:grpSp>
      <p:pic>
        <p:nvPicPr>
          <p:cNvPr id="28" name="Picture 26">
            <a:extLst>
              <a:ext uri="{FF2B5EF4-FFF2-40B4-BE49-F238E27FC236}">
                <a16:creationId xmlns:a16="http://schemas.microsoft.com/office/drawing/2014/main" id="{76DD805E-5372-487A-8CAF-9BB71BC680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276539"/>
            <a:ext cx="13906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a:extLst>
              <a:ext uri="{FF2B5EF4-FFF2-40B4-BE49-F238E27FC236}">
                <a16:creationId xmlns:a16="http://schemas.microsoft.com/office/drawing/2014/main" id="{3B1ACEB3-7A02-43AD-ADDA-5FCE6493DD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704" y="2534444"/>
            <a:ext cx="1285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a:extLst>
              <a:ext uri="{FF2B5EF4-FFF2-40B4-BE49-F238E27FC236}">
                <a16:creationId xmlns:a16="http://schemas.microsoft.com/office/drawing/2014/main" id="{A180551B-87E3-4D3B-8B40-09CF387C07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5573" y="3545705"/>
            <a:ext cx="95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3795D15-8917-49FB-8183-EFDC349E5775}"/>
              </a:ext>
            </a:extLst>
          </p:cNvPr>
          <p:cNvPicPr>
            <a:picLocks noChangeAspect="1"/>
          </p:cNvPicPr>
          <p:nvPr/>
        </p:nvPicPr>
        <p:blipFill>
          <a:blip r:embed="rId2"/>
          <a:stretch>
            <a:fillRect/>
          </a:stretch>
        </p:blipFill>
        <p:spPr>
          <a:xfrm>
            <a:off x="-36512" y="28230"/>
            <a:ext cx="9162128" cy="682977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068638"/>
            <a:ext cx="2692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65918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175" y="2924175"/>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9"/>
          <p:cNvGrpSpPr>
            <a:grpSpLocks/>
          </p:cNvGrpSpPr>
          <p:nvPr/>
        </p:nvGrpSpPr>
        <p:grpSpPr bwMode="auto">
          <a:xfrm>
            <a:off x="7163817" y="2492896"/>
            <a:ext cx="1944687" cy="1419225"/>
            <a:chOff x="4649" y="2392"/>
            <a:chExt cx="1073" cy="857"/>
          </a:xfrm>
        </p:grpSpPr>
        <p:pic>
          <p:nvPicPr>
            <p:cNvPr id="1127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 y="2392"/>
              <a:ext cx="1073"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8"/>
            <p:cNvSpPr txBox="1">
              <a:spLocks noChangeArrowheads="1"/>
            </p:cNvSpPr>
            <p:nvPr/>
          </p:nvSpPr>
          <p:spPr bwMode="auto">
            <a:xfrm>
              <a:off x="4740" y="2523"/>
              <a:ext cx="982"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税は、みんなの</a:t>
              </a:r>
            </a:p>
            <a:p>
              <a:pPr eaLnBrk="1" hangingPunct="1">
                <a:spcBef>
                  <a:spcPct val="0"/>
                </a:spcBef>
                <a:buFontTx/>
                <a:buNone/>
              </a:pPr>
              <a:r>
                <a:rPr lang="ja-JP" altLang="en-US" sz="1500" dirty="0">
                  <a:ea typeface="HGPｺﾞｼｯｸE" panose="020B0900000000000000" pitchFamily="50" charset="-128"/>
                </a:rPr>
                <a:t>生活を守って</a:t>
              </a:r>
            </a:p>
            <a:p>
              <a:pPr eaLnBrk="1" hangingPunct="1">
                <a:spcBef>
                  <a:spcPct val="0"/>
                </a:spcBef>
                <a:buFontTx/>
                <a:buNone/>
              </a:pPr>
              <a:r>
                <a:rPr lang="ja-JP" altLang="en-US" sz="1500" dirty="0">
                  <a:ea typeface="HGPｺﾞｼｯｸE" panose="020B0900000000000000" pitchFamily="50" charset="-128"/>
                </a:rPr>
                <a:t>くれているのね</a:t>
              </a:r>
            </a:p>
          </p:txBody>
        </p:sp>
      </p:grpSp>
      <p:pic>
        <p:nvPicPr>
          <p:cNvPr id="21" name="Picture 25">
            <a:extLst>
              <a:ext uri="{FF2B5EF4-FFF2-40B4-BE49-F238E27FC236}">
                <a16:creationId xmlns:a16="http://schemas.microsoft.com/office/drawing/2014/main" id="{FE031732-3BF0-4F7F-8D1D-E1B9B60AF0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7300" y="3860800"/>
            <a:ext cx="1212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strVal val="4*#ppt_w"/>
                                          </p:val>
                                        </p:tav>
                                        <p:tav tm="100000">
                                          <p:val>
                                            <p:strVal val="#ppt_w"/>
                                          </p:val>
                                        </p:tav>
                                      </p:tavLst>
                                    </p:anim>
                                    <p:anim calcmode="lin" valueType="num">
                                      <p:cBhvr>
                                        <p:cTn id="8" dur="500" fill="hold"/>
                                        <p:tgtEl>
                                          <p:spTgt spid="307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500" fill="hold"/>
                                        <p:tgtEl>
                                          <p:spTgt spid="3076"/>
                                        </p:tgtEl>
                                        <p:attrNameLst>
                                          <p:attrName>ppt_w</p:attrName>
                                        </p:attrNameLst>
                                      </p:cBhvr>
                                      <p:tavLst>
                                        <p:tav tm="0">
                                          <p:val>
                                            <p:strVal val="4*#ppt_w"/>
                                          </p:val>
                                        </p:tav>
                                        <p:tav tm="100000">
                                          <p:val>
                                            <p:strVal val="#ppt_w"/>
                                          </p:val>
                                        </p:tav>
                                      </p:tavLst>
                                    </p:anim>
                                    <p:anim calcmode="lin" valueType="num">
                                      <p:cBhvr>
                                        <p:cTn id="14" dur="500" fill="hold"/>
                                        <p:tgtEl>
                                          <p:spTgt spid="307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500" fill="hold"/>
                                        <p:tgtEl>
                                          <p:spTgt spid="3077"/>
                                        </p:tgtEl>
                                        <p:attrNameLst>
                                          <p:attrName>ppt_w</p:attrName>
                                        </p:attrNameLst>
                                      </p:cBhvr>
                                      <p:tavLst>
                                        <p:tav tm="0">
                                          <p:val>
                                            <p:strVal val="4*#ppt_w"/>
                                          </p:val>
                                        </p:tav>
                                        <p:tav tm="100000">
                                          <p:val>
                                            <p:strVal val="#ppt_w"/>
                                          </p:val>
                                        </p:tav>
                                      </p:tavLst>
                                    </p:anim>
                                    <p:anim calcmode="lin" valueType="num">
                                      <p:cBhvr>
                                        <p:cTn id="20" dur="500" fill="hold"/>
                                        <p:tgtEl>
                                          <p:spTgt spid="3077"/>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8"/>
          <p:cNvGrpSpPr>
            <a:grpSpLocks/>
          </p:cNvGrpSpPr>
          <p:nvPr/>
        </p:nvGrpSpPr>
        <p:grpSpPr bwMode="auto">
          <a:xfrm>
            <a:off x="0" y="1588"/>
            <a:ext cx="9144000" cy="6856412"/>
            <a:chOff x="0" y="1"/>
            <a:chExt cx="5760" cy="4319"/>
          </a:xfrm>
        </p:grpSpPr>
        <p:pic>
          <p:nvPicPr>
            <p:cNvPr id="12297" name="Picture 15" descr="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60" cy="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10"/>
            <p:cNvSpPr>
              <a:spLocks noChangeArrowheads="1"/>
            </p:cNvSpPr>
            <p:nvPr/>
          </p:nvSpPr>
          <p:spPr bwMode="auto">
            <a:xfrm>
              <a:off x="492" y="123"/>
              <a:ext cx="438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税ってどう役立っているの？②</a:t>
              </a:r>
            </a:p>
          </p:txBody>
        </p:sp>
        <p:sp>
          <p:nvSpPr>
            <p:cNvPr id="12299" name="Text Box 11"/>
            <p:cNvSpPr txBox="1">
              <a:spLocks noChangeArrowheads="1"/>
            </p:cNvSpPr>
            <p:nvPr/>
          </p:nvSpPr>
          <p:spPr bwMode="auto">
            <a:xfrm>
              <a:off x="587" y="1661"/>
              <a:ext cx="27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HGPｺﾞｼｯｸE" panose="020B0900000000000000" pitchFamily="50" charset="-128"/>
                </a:rPr>
                <a:t>わたしたちの健康や生活を守るために</a:t>
              </a:r>
            </a:p>
          </p:txBody>
        </p:sp>
        <p:pic>
          <p:nvPicPr>
            <p:cNvPr id="123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 y="2205"/>
              <a:ext cx="675"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068638"/>
            <a:ext cx="1925637"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7038" y="3402013"/>
            <a:ext cx="1676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068638"/>
            <a:ext cx="237172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6804248" y="1556792"/>
            <a:ext cx="2123852" cy="1727746"/>
            <a:chOff x="4513" y="2107"/>
            <a:chExt cx="1156" cy="960"/>
          </a:xfrm>
        </p:grpSpPr>
        <p:pic>
          <p:nvPicPr>
            <p:cNvPr id="1229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 y="2107"/>
              <a:ext cx="115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4"/>
            <p:cNvSpPr txBox="1">
              <a:spLocks noChangeArrowheads="1"/>
            </p:cNvSpPr>
            <p:nvPr/>
          </p:nvSpPr>
          <p:spPr bwMode="auto">
            <a:xfrm>
              <a:off x="4589" y="2311"/>
              <a:ext cx="108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a:ea typeface="HGPｺﾞｼｯｸE" panose="020B0900000000000000" pitchFamily="50" charset="-128"/>
                </a:rPr>
                <a:t>税って、いろんな</a:t>
              </a:r>
            </a:p>
            <a:p>
              <a:pPr eaLnBrk="1" hangingPunct="1">
                <a:spcBef>
                  <a:spcPct val="0"/>
                </a:spcBef>
                <a:buFontTx/>
                <a:buNone/>
              </a:pPr>
              <a:r>
                <a:rPr lang="ja-JP" altLang="en-US" sz="1500">
                  <a:ea typeface="HGPｺﾞｼｯｸE" panose="020B0900000000000000" pitchFamily="50" charset="-128"/>
                </a:rPr>
                <a:t>ところで役立って</a:t>
              </a:r>
            </a:p>
            <a:p>
              <a:pPr eaLnBrk="1" hangingPunct="1">
                <a:spcBef>
                  <a:spcPct val="0"/>
                </a:spcBef>
                <a:buFontTx/>
                <a:buNone/>
              </a:pPr>
              <a:r>
                <a:rPr lang="ja-JP" altLang="en-US" sz="1500">
                  <a:ea typeface="HGPｺﾞｼｯｸE" panose="020B0900000000000000" pitchFamily="50" charset="-128"/>
                </a:rPr>
                <a:t>いるんだね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strVal val="4*#ppt_w"/>
                                          </p:val>
                                        </p:tav>
                                        <p:tav tm="100000">
                                          <p:val>
                                            <p:strVal val="#ppt_w"/>
                                          </p:val>
                                        </p:tav>
                                      </p:tavLst>
                                    </p:anim>
                                    <p:anim calcmode="lin" valueType="num">
                                      <p:cBhvr>
                                        <p:cTn id="8" dur="500" fill="hold"/>
                                        <p:tgtEl>
                                          <p:spTgt spid="22533"/>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p:cTn id="13" dur="500" fill="hold"/>
                                        <p:tgtEl>
                                          <p:spTgt spid="22534"/>
                                        </p:tgtEl>
                                        <p:attrNameLst>
                                          <p:attrName>ppt_w</p:attrName>
                                        </p:attrNameLst>
                                      </p:cBhvr>
                                      <p:tavLst>
                                        <p:tav tm="0">
                                          <p:val>
                                            <p:strVal val="4*#ppt_w"/>
                                          </p:val>
                                        </p:tav>
                                        <p:tav tm="100000">
                                          <p:val>
                                            <p:strVal val="#ppt_w"/>
                                          </p:val>
                                        </p:tav>
                                      </p:tavLst>
                                    </p:anim>
                                    <p:anim calcmode="lin" valueType="num">
                                      <p:cBhvr>
                                        <p:cTn id="14" dur="500" fill="hold"/>
                                        <p:tgtEl>
                                          <p:spTgt spid="22534"/>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p:cTn id="19" dur="500" fill="hold"/>
                                        <p:tgtEl>
                                          <p:spTgt spid="22535"/>
                                        </p:tgtEl>
                                        <p:attrNameLst>
                                          <p:attrName>ppt_w</p:attrName>
                                        </p:attrNameLst>
                                      </p:cBhvr>
                                      <p:tavLst>
                                        <p:tav tm="0">
                                          <p:val>
                                            <p:strVal val="4*#ppt_w"/>
                                          </p:val>
                                        </p:tav>
                                        <p:tav tm="100000">
                                          <p:val>
                                            <p:strVal val="#ppt_w"/>
                                          </p:val>
                                        </p:tav>
                                      </p:tavLst>
                                    </p:anim>
                                    <p:anim calcmode="lin" valueType="num">
                                      <p:cBhvr>
                                        <p:cTn id="20" dur="500" fill="hold"/>
                                        <p:tgtEl>
                                          <p:spTgt spid="22535"/>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7"/>
          <p:cNvGrpSpPr>
            <a:grpSpLocks/>
          </p:cNvGrpSpPr>
          <p:nvPr/>
        </p:nvGrpSpPr>
        <p:grpSpPr bwMode="auto">
          <a:xfrm>
            <a:off x="0" y="0"/>
            <a:ext cx="9144000" cy="6858000"/>
            <a:chOff x="0" y="0"/>
            <a:chExt cx="5760" cy="4320"/>
          </a:xfrm>
        </p:grpSpPr>
        <p:pic>
          <p:nvPicPr>
            <p:cNvPr id="13321" name="Picture 15" descr="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0"/>
            <p:cNvSpPr>
              <a:spLocks noChangeArrowheads="1"/>
            </p:cNvSpPr>
            <p:nvPr/>
          </p:nvSpPr>
          <p:spPr bwMode="auto">
            <a:xfrm>
              <a:off x="521" y="123"/>
              <a:ext cx="440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solidFill>
                    <a:schemeClr val="bg1"/>
                  </a:solidFill>
                  <a:ea typeface="HGPｺﾞｼｯｸE" panose="020B0900000000000000" pitchFamily="50" charset="-128"/>
                </a:rPr>
                <a:t>税ってどう役立っているの？③</a:t>
              </a:r>
            </a:p>
          </p:txBody>
        </p:sp>
        <p:sp>
          <p:nvSpPr>
            <p:cNvPr id="13323" name="Text Box 11"/>
            <p:cNvSpPr txBox="1">
              <a:spLocks noChangeArrowheads="1"/>
            </p:cNvSpPr>
            <p:nvPr/>
          </p:nvSpPr>
          <p:spPr bwMode="auto">
            <a:xfrm>
              <a:off x="588" y="1661"/>
              <a:ext cx="31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ea typeface="HGPｺﾞｼｯｸE" panose="020B0900000000000000" pitchFamily="50" charset="-128"/>
                </a:rPr>
                <a:t>わたしたちが平等に教育を受けられるために</a:t>
              </a:r>
            </a:p>
          </p:txBody>
        </p:sp>
        <p:pic>
          <p:nvPicPr>
            <p:cNvPr id="133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 y="2250"/>
              <a:ext cx="782" cy="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141663"/>
            <a:ext cx="27035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3357563"/>
            <a:ext cx="1579563"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0" y="2492375"/>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7088187" y="1714500"/>
            <a:ext cx="2092325" cy="1865313"/>
            <a:chOff x="3787" y="799"/>
            <a:chExt cx="1111" cy="1048"/>
          </a:xfrm>
        </p:grpSpPr>
        <p:pic>
          <p:nvPicPr>
            <p:cNvPr id="1331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799"/>
              <a:ext cx="1111" cy="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4"/>
            <p:cNvSpPr txBox="1">
              <a:spLocks noChangeArrowheads="1"/>
            </p:cNvSpPr>
            <p:nvPr/>
          </p:nvSpPr>
          <p:spPr bwMode="auto">
            <a:xfrm>
              <a:off x="3930" y="1047"/>
              <a:ext cx="92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みんなで学校に</a:t>
              </a:r>
            </a:p>
            <a:p>
              <a:pPr eaLnBrk="1" hangingPunct="1">
                <a:spcBef>
                  <a:spcPct val="0"/>
                </a:spcBef>
                <a:buFontTx/>
                <a:buNone/>
              </a:pPr>
              <a:r>
                <a:rPr lang="ja-JP" altLang="en-US" sz="1500" dirty="0">
                  <a:ea typeface="HGPｺﾞｼｯｸE" panose="020B0900000000000000" pitchFamily="50" charset="-128"/>
                </a:rPr>
                <a:t>行けるのも、</a:t>
              </a:r>
            </a:p>
            <a:p>
              <a:pPr eaLnBrk="1" hangingPunct="1">
                <a:spcBef>
                  <a:spcPct val="0"/>
                </a:spcBef>
                <a:buFontTx/>
                <a:buNone/>
              </a:pPr>
              <a:r>
                <a:rPr lang="ja-JP" altLang="en-US" sz="1500" dirty="0">
                  <a:ea typeface="HGPｺﾞｼｯｸE" panose="020B0900000000000000" pitchFamily="50" charset="-128"/>
                </a:rPr>
                <a:t>税のおかげ</a:t>
              </a:r>
            </a:p>
            <a:p>
              <a:pPr eaLnBrk="1" hangingPunct="1">
                <a:spcBef>
                  <a:spcPct val="0"/>
                </a:spcBef>
                <a:buFontTx/>
                <a:buNone/>
              </a:pPr>
              <a:r>
                <a:rPr lang="ja-JP" altLang="en-US" sz="1500" dirty="0">
                  <a:ea typeface="HGPｺﾞｼｯｸE" panose="020B0900000000000000" pitchFamily="50" charset="-128"/>
                </a:rPr>
                <a:t>なんだね</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 fill="hold"/>
                                        <p:tgtEl>
                                          <p:spTgt spid="23557"/>
                                        </p:tgtEl>
                                        <p:attrNameLst>
                                          <p:attrName>ppt_w</p:attrName>
                                        </p:attrNameLst>
                                      </p:cBhvr>
                                      <p:tavLst>
                                        <p:tav tm="0">
                                          <p:val>
                                            <p:strVal val="4*#ppt_w"/>
                                          </p:val>
                                        </p:tav>
                                        <p:tav tm="100000">
                                          <p:val>
                                            <p:strVal val="#ppt_w"/>
                                          </p:val>
                                        </p:tav>
                                      </p:tavLst>
                                    </p:anim>
                                    <p:anim calcmode="lin" valueType="num">
                                      <p:cBhvr>
                                        <p:cTn id="8" dur="500" fill="hold"/>
                                        <p:tgtEl>
                                          <p:spTgt spid="23557"/>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p:cTn id="13" dur="500" fill="hold"/>
                                        <p:tgtEl>
                                          <p:spTgt spid="23558"/>
                                        </p:tgtEl>
                                        <p:attrNameLst>
                                          <p:attrName>ppt_w</p:attrName>
                                        </p:attrNameLst>
                                      </p:cBhvr>
                                      <p:tavLst>
                                        <p:tav tm="0">
                                          <p:val>
                                            <p:strVal val="4*#ppt_w"/>
                                          </p:val>
                                        </p:tav>
                                        <p:tav tm="100000">
                                          <p:val>
                                            <p:strVal val="#ppt_w"/>
                                          </p:val>
                                        </p:tav>
                                      </p:tavLst>
                                    </p:anim>
                                    <p:anim calcmode="lin" valueType="num">
                                      <p:cBhvr>
                                        <p:cTn id="14" dur="500" fill="hold"/>
                                        <p:tgtEl>
                                          <p:spTgt spid="2355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p:cTn id="19" dur="500" fill="hold"/>
                                        <p:tgtEl>
                                          <p:spTgt spid="23559"/>
                                        </p:tgtEl>
                                        <p:attrNameLst>
                                          <p:attrName>ppt_w</p:attrName>
                                        </p:attrNameLst>
                                      </p:cBhvr>
                                      <p:tavLst>
                                        <p:tav tm="0">
                                          <p:val>
                                            <p:strVal val="4*#ppt_w"/>
                                          </p:val>
                                        </p:tav>
                                        <p:tav tm="100000">
                                          <p:val>
                                            <p:strVal val="#ppt_w"/>
                                          </p:val>
                                        </p:tav>
                                      </p:tavLst>
                                    </p:anim>
                                    <p:anim calcmode="lin" valueType="num">
                                      <p:cBhvr>
                                        <p:cTn id="20" dur="500" fill="hold"/>
                                        <p:tgtEl>
                                          <p:spTgt spid="23559"/>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画面に合わせる (4:3)</PresentationFormat>
  <Paragraphs>298</Paragraphs>
  <Slides>21</Slides>
  <Notes>6</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2" baseType="lpstr">
      <vt:lpstr>BIZ UDPゴシック</vt:lpstr>
      <vt:lpstr>BIZ UDゴシック</vt:lpstr>
      <vt:lpstr>HGPｺﾞｼｯｸE</vt:lpstr>
      <vt:lpstr>HGP創英角ｺﾞｼｯｸUB</vt:lpstr>
      <vt:lpstr>HGSｺﾞｼｯｸM</vt:lpstr>
      <vt:lpstr>HG丸ｺﾞｼｯｸM-PRO</vt:lpstr>
      <vt:lpstr>ＭＳ ゴシック</vt:lpstr>
      <vt:lpstr>Arial</vt:lpstr>
      <vt:lpstr>Calibri</vt:lpstr>
      <vt:lpstr>標準デザイン</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2014-06-11T01:49:37Z</dcterms:created>
  <dcterms:modified xsi:type="dcterms:W3CDTF">2026-04-07T07:59:58Z</dcterms:modified>
</cp:coreProperties>
</file>