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rawings/drawing2.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22"/>
  </p:notesMasterIdLst>
  <p:handoutMasterIdLst>
    <p:handoutMasterId r:id="rId23"/>
  </p:handoutMasterIdLst>
  <p:sldIdLst>
    <p:sldId id="256" r:id="rId2"/>
    <p:sldId id="257" r:id="rId3"/>
    <p:sldId id="258" r:id="rId4"/>
    <p:sldId id="259" r:id="rId5"/>
    <p:sldId id="260" r:id="rId6"/>
    <p:sldId id="261" r:id="rId7"/>
    <p:sldId id="275" r:id="rId8"/>
    <p:sldId id="276" r:id="rId9"/>
    <p:sldId id="277" r:id="rId10"/>
    <p:sldId id="290" r:id="rId11"/>
    <p:sldId id="1192" r:id="rId12"/>
    <p:sldId id="1193" r:id="rId13"/>
    <p:sldId id="1198" r:id="rId14"/>
    <p:sldId id="1199" r:id="rId15"/>
    <p:sldId id="1196" r:id="rId16"/>
    <p:sldId id="282" r:id="rId17"/>
    <p:sldId id="283" r:id="rId18"/>
    <p:sldId id="284" r:id="rId19"/>
    <p:sldId id="285" r:id="rId20"/>
    <p:sldId id="1200" r:id="rId21"/>
  </p:sldIdLst>
  <p:sldSz cx="9144000" cy="6858000" type="screen4x3"/>
  <p:notesSz cx="6735763" cy="9866313"/>
  <p:defaultTextStyle>
    <a:defPPr>
      <a:defRPr lang="ja-JP"/>
    </a:defPPr>
    <a:lvl1pPr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4FBD1"/>
    <a:srgbClr val="F7B3C6"/>
    <a:srgbClr val="E5E5FF"/>
    <a:srgbClr val="DDDDFF"/>
    <a:srgbClr val="CCCCFF"/>
    <a:srgbClr val="6666FF"/>
    <a:srgbClr val="FF9966"/>
    <a:srgbClr val="1D2088"/>
    <a:srgbClr val="0792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80" autoAdjust="0"/>
    <p:restoredTop sz="93681" autoAdjust="0"/>
  </p:normalViewPr>
  <p:slideViewPr>
    <p:cSldViewPr>
      <p:cViewPr varScale="1">
        <p:scale>
          <a:sx n="65" d="100"/>
          <a:sy n="65" d="100"/>
        </p:scale>
        <p:origin x="131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3498174297758687"/>
          <c:y val="9.2170847227237007E-2"/>
          <c:w val="0.6319706481123516"/>
          <c:h val="0.70236900792217993"/>
        </c:manualLayout>
      </c:layout>
      <c:doughnutChart>
        <c:varyColors val="1"/>
        <c:ser>
          <c:idx val="0"/>
          <c:order val="0"/>
          <c:tx>
            <c:strRef>
              <c:f>Sheet1!$B$1</c:f>
              <c:strCache>
                <c:ptCount val="1"/>
                <c:pt idx="0">
                  <c:v>歳入総額</c:v>
                </c:pt>
              </c:strCache>
            </c:strRef>
          </c:tx>
          <c:dPt>
            <c:idx val="0"/>
            <c:bubble3D val="0"/>
            <c:spPr>
              <a:solidFill>
                <a:srgbClr val="FF99CC"/>
              </a:solidFill>
              <a:ln w="19050">
                <a:solidFill>
                  <a:schemeClr val="lt1"/>
                </a:solidFill>
              </a:ln>
              <a:effectLst/>
            </c:spPr>
            <c:extLst>
              <c:ext xmlns:c16="http://schemas.microsoft.com/office/drawing/2014/chart" uri="{C3380CC4-5D6E-409C-BE32-E72D297353CC}">
                <c16:uniqueId val="{00000001-F21A-4408-B79C-868BC9535F87}"/>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F21A-4408-B79C-868BC9535F87}"/>
              </c:ext>
            </c:extLst>
          </c:dPt>
          <c:dPt>
            <c:idx val="2"/>
            <c:bubble3D val="0"/>
            <c:spPr>
              <a:solidFill>
                <a:schemeClr val="accent6"/>
              </a:solidFill>
              <a:ln w="19050">
                <a:solidFill>
                  <a:schemeClr val="lt1"/>
                </a:solidFill>
              </a:ln>
              <a:effectLst/>
            </c:spPr>
            <c:extLst>
              <c:ext xmlns:c16="http://schemas.microsoft.com/office/drawing/2014/chart" uri="{C3380CC4-5D6E-409C-BE32-E72D297353CC}">
                <c16:uniqueId val="{00000005-F21A-4408-B79C-868BC9535F87}"/>
              </c:ext>
            </c:extLst>
          </c:dPt>
          <c:dPt>
            <c:idx val="3"/>
            <c:bubble3D val="0"/>
            <c:spPr>
              <a:solidFill>
                <a:srgbClr val="FFC000"/>
              </a:solidFill>
              <a:ln w="19050">
                <a:solidFill>
                  <a:schemeClr val="lt1"/>
                </a:solidFill>
              </a:ln>
              <a:effectLst/>
            </c:spPr>
            <c:extLst>
              <c:ext xmlns:c16="http://schemas.microsoft.com/office/drawing/2014/chart" uri="{C3380CC4-5D6E-409C-BE32-E72D297353CC}">
                <c16:uniqueId val="{00000007-F21A-4408-B79C-868BC9535F87}"/>
              </c:ext>
            </c:extLst>
          </c:dPt>
          <c:dLbls>
            <c:dLbl>
              <c:idx val="0"/>
              <c:tx>
                <c:rich>
                  <a:bodyPr/>
                  <a:lstStyle/>
                  <a:p>
                    <a:fld id="{0D544F75-36BB-4B19-A9D7-899933DC00A7}" type="CATEGORYNAME">
                      <a:rPr lang="ja-JP" altLang="en-US"/>
                      <a:pPr/>
                      <a:t>[分類名]</a:t>
                    </a:fld>
                    <a:endParaRPr lang="ja-JP" altLang="en-US" baseline="0" dirty="0"/>
                  </a:p>
                  <a:p>
                    <a:fld id="{D0AE7139-837F-416F-86DA-384499A9936C}" type="VALUE">
                      <a:rPr lang="en-US" altLang="ja-JP" smtClean="0"/>
                      <a:pPr/>
                      <a:t>[値]</a:t>
                    </a:fld>
                    <a:endParaRPr lang="ja-JP" altLang="en-US" dirty="0"/>
                  </a:p>
                  <a:p>
                    <a:r>
                      <a:rPr lang="ja-JP" altLang="en-US" dirty="0"/>
                      <a:t>（</a:t>
                    </a:r>
                    <a:r>
                      <a:rPr lang="en-US" altLang="ja-JP" dirty="0"/>
                      <a:t>22.8</a:t>
                    </a:r>
                    <a:r>
                      <a:rPr lang="ja-JP" altLang="en-US" dirty="0"/>
                      <a:t>％）</a:t>
                    </a:r>
                  </a:p>
                </c:rich>
              </c:tx>
              <c:showLegendKey val="0"/>
              <c:showVal val="1"/>
              <c:showCatName val="1"/>
              <c:showSerName val="0"/>
              <c:showPercent val="1"/>
              <c:showBubbleSize val="0"/>
              <c:separator>
</c:separator>
              <c:extLst>
                <c:ext xmlns:c15="http://schemas.microsoft.com/office/drawing/2012/chart" uri="{CE6537A1-D6FC-4f65-9D91-7224C49458BB}">
                  <c15:layout>
                    <c:manualLayout>
                      <c:w val="0.25090406038395263"/>
                      <c:h val="0.17640762058492446"/>
                    </c:manualLayout>
                  </c15:layout>
                  <c15:dlblFieldTable/>
                  <c15:showDataLabelsRange val="0"/>
                </c:ext>
                <c:ext xmlns:c16="http://schemas.microsoft.com/office/drawing/2014/chart" uri="{C3380CC4-5D6E-409C-BE32-E72D297353CC}">
                  <c16:uniqueId val="{00000001-F21A-4408-B79C-868BC9535F87}"/>
                </c:ext>
              </c:extLst>
            </c:dLbl>
            <c:dLbl>
              <c:idx val="1"/>
              <c:layout>
                <c:manualLayout>
                  <c:x val="2.1042348227452161E-3"/>
                  <c:y val="2.1085423613618502E-2"/>
                </c:manualLayout>
              </c:layout>
              <c:tx>
                <c:rich>
                  <a:bodyPr rot="0" spcFirstLastPara="1" vertOverflow="ellipsis" vert="horz" wrap="square" lIns="38100" tIns="19050" rIns="38100" bIns="19050" anchor="ctr" anchorCtr="1">
                    <a:noAutofit/>
                  </a:bodyPr>
                  <a:lstStyle/>
                  <a:p>
                    <a:pPr>
                      <a:defRPr sz="1600" b="0" i="0" u="none" strike="noStrike" kern="1200" baseline="0">
                        <a:solidFill>
                          <a:schemeClr val="tx1">
                            <a:lumMod val="75000"/>
                            <a:lumOff val="25000"/>
                          </a:schemeClr>
                        </a:solidFill>
                        <a:effectLst>
                          <a:glow rad="127000">
                            <a:schemeClr val="bg1"/>
                          </a:glow>
                        </a:effectLst>
                        <a:latin typeface="+mn-ea"/>
                        <a:ea typeface="+mn-ea"/>
                        <a:cs typeface="+mn-cs"/>
                      </a:defRPr>
                    </a:pPr>
                    <a:fld id="{949BA4EB-EEC8-4A38-9DE5-EDF6EFF1FF4F}" type="CATEGORYNAME">
                      <a:rPr lang="ja-JP" altLang="en-US"/>
                      <a:pPr>
                        <a:defRPr sz="1600">
                          <a:effectLst>
                            <a:glow rad="127000">
                              <a:schemeClr val="bg1"/>
                            </a:glow>
                          </a:effectLst>
                          <a:latin typeface="+mn-ea"/>
                        </a:defRPr>
                      </a:pPr>
                      <a:t>[分類名]</a:t>
                    </a:fld>
                    <a:endParaRPr lang="ja-JP" altLang="en-US" baseline="0" dirty="0"/>
                  </a:p>
                  <a:p>
                    <a:pPr>
                      <a:defRPr sz="1600">
                        <a:effectLst>
                          <a:glow rad="127000">
                            <a:schemeClr val="bg1"/>
                          </a:glow>
                        </a:effectLst>
                        <a:latin typeface="+mn-ea"/>
                      </a:defRPr>
                    </a:pPr>
                    <a:fld id="{3363494C-DEC4-4A86-8077-DDA45C3E36DD}" type="VALUE">
                      <a:rPr lang="en-US" altLang="ja-JP" smtClean="0"/>
                      <a:pPr>
                        <a:defRPr sz="1600">
                          <a:effectLst>
                            <a:glow rad="127000">
                              <a:schemeClr val="bg1"/>
                            </a:glow>
                          </a:effectLst>
                          <a:latin typeface="+mn-ea"/>
                        </a:defRPr>
                      </a:pPr>
                      <a:t>[値]</a:t>
                    </a:fld>
                    <a:r>
                      <a:rPr lang="ja-JP" altLang="en-US" dirty="0"/>
                      <a:t>（</a:t>
                    </a:r>
                    <a:r>
                      <a:rPr lang="en-US" altLang="ja-JP" dirty="0"/>
                      <a:t>31.9</a:t>
                    </a:r>
                    <a:r>
                      <a:rPr lang="ja-JP" altLang="en-US" dirty="0"/>
                      <a:t>％）</a:t>
                    </a:r>
                  </a:p>
                </c:rich>
              </c:tx>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chemeClr val="tx1">
                          <a:lumMod val="75000"/>
                          <a:lumOff val="25000"/>
                        </a:schemeClr>
                      </a:solidFill>
                      <a:effectLst>
                        <a:glow rad="127000">
                          <a:schemeClr val="bg1"/>
                        </a:glow>
                      </a:effectLst>
                      <a:latin typeface="+mn-ea"/>
                      <a:ea typeface="+mn-ea"/>
                      <a:cs typeface="+mn-cs"/>
                    </a:defRPr>
                  </a:pPr>
                  <a:endParaRPr lang="ja-JP"/>
                </a:p>
              </c:txPr>
              <c:showLegendKey val="0"/>
              <c:showVal val="1"/>
              <c:showCatName val="1"/>
              <c:showSerName val="0"/>
              <c:showPercent val="1"/>
              <c:showBubbleSize val="0"/>
              <c:separator>
</c:separator>
              <c:extLst>
                <c:ext xmlns:c15="http://schemas.microsoft.com/office/drawing/2012/chart" uri="{CE6537A1-D6FC-4f65-9D91-7224C49458BB}">
                  <c15:layout>
                    <c:manualLayout>
                      <c:w val="0.4258714438842367"/>
                      <c:h val="0.29930930484463603"/>
                    </c:manualLayout>
                  </c15:layout>
                  <c15:dlblFieldTable/>
                  <c15:showDataLabelsRange val="0"/>
                </c:ext>
                <c:ext xmlns:c16="http://schemas.microsoft.com/office/drawing/2014/chart" uri="{C3380CC4-5D6E-409C-BE32-E72D297353CC}">
                  <c16:uniqueId val="{00000003-F21A-4408-B79C-868BC9535F87}"/>
                </c:ext>
              </c:extLst>
            </c:dLbl>
            <c:dLbl>
              <c:idx val="2"/>
              <c:layout>
                <c:manualLayout>
                  <c:x val="-9.4282848833153937E-2"/>
                  <c:y val="3.5624960176709117E-2"/>
                </c:manualLayout>
              </c:layout>
              <c:tx>
                <c:rich>
                  <a:bodyPr rot="0" spcFirstLastPara="1" vertOverflow="ellipsis" vert="horz" wrap="square" lIns="38100" tIns="19050" rIns="38100" bIns="19050" anchor="ctr" anchorCtr="1">
                    <a:noAutofit/>
                  </a:bodyPr>
                  <a:lstStyle/>
                  <a:p>
                    <a:pPr>
                      <a:defRPr sz="1600" b="0" i="0" u="none" strike="noStrike" kern="1200" baseline="0">
                        <a:solidFill>
                          <a:schemeClr val="tx1">
                            <a:lumMod val="75000"/>
                            <a:lumOff val="25000"/>
                          </a:schemeClr>
                        </a:solidFill>
                        <a:effectLst>
                          <a:glow rad="127000">
                            <a:schemeClr val="bg1"/>
                          </a:glow>
                        </a:effectLst>
                        <a:latin typeface="+mn-ea"/>
                        <a:ea typeface="+mn-ea"/>
                        <a:cs typeface="+mn-cs"/>
                      </a:defRPr>
                    </a:pPr>
                    <a:fld id="{98C05424-CA56-498A-A04D-AF95AC35D132}" type="CATEGORYNAME">
                      <a:rPr lang="ja-JP" altLang="en-US"/>
                      <a:pPr>
                        <a:defRPr sz="1600">
                          <a:effectLst>
                            <a:glow rad="127000">
                              <a:schemeClr val="bg1"/>
                            </a:glow>
                          </a:effectLst>
                          <a:latin typeface="+mn-ea"/>
                        </a:defRPr>
                      </a:pPr>
                      <a:t>[分類名]</a:t>
                    </a:fld>
                    <a:endParaRPr lang="ja-JP" altLang="en-US" baseline="0" dirty="0"/>
                  </a:p>
                  <a:p>
                    <a:pPr>
                      <a:defRPr sz="1600">
                        <a:effectLst>
                          <a:glow rad="127000">
                            <a:schemeClr val="bg1"/>
                          </a:glow>
                        </a:effectLst>
                        <a:latin typeface="+mn-ea"/>
                      </a:defRPr>
                    </a:pPr>
                    <a:fld id="{5EB9AD19-4684-462A-B8DE-9140601F2BD0}" type="VALUE">
                      <a:rPr lang="en-US" altLang="ja-JP" smtClean="0"/>
                      <a:pPr>
                        <a:defRPr sz="1600">
                          <a:effectLst>
                            <a:glow rad="127000">
                              <a:schemeClr val="bg1"/>
                            </a:glow>
                          </a:effectLst>
                          <a:latin typeface="+mn-ea"/>
                        </a:defRPr>
                      </a:pPr>
                      <a:t>[値]</a:t>
                    </a:fld>
                    <a:r>
                      <a:rPr lang="ja-JP" altLang="en-US" dirty="0"/>
                      <a:t>（</a:t>
                    </a:r>
                    <a:r>
                      <a:rPr lang="en-US" altLang="ja-JP" dirty="0"/>
                      <a:t>15.5</a:t>
                    </a:r>
                    <a:r>
                      <a:rPr lang="ja-JP" altLang="en-US" dirty="0"/>
                      <a:t>％）</a:t>
                    </a:r>
                  </a:p>
                </c:rich>
              </c:tx>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chemeClr val="tx1">
                          <a:lumMod val="75000"/>
                          <a:lumOff val="25000"/>
                        </a:schemeClr>
                      </a:solidFill>
                      <a:effectLst>
                        <a:glow rad="127000">
                          <a:schemeClr val="bg1"/>
                        </a:glow>
                      </a:effectLst>
                      <a:latin typeface="+mn-ea"/>
                      <a:ea typeface="+mn-ea"/>
                      <a:cs typeface="+mn-cs"/>
                    </a:defRPr>
                  </a:pPr>
                  <a:endParaRPr lang="ja-JP"/>
                </a:p>
              </c:txPr>
              <c:showLegendKey val="0"/>
              <c:showVal val="1"/>
              <c:showCatName val="1"/>
              <c:showSerName val="0"/>
              <c:showPercent val="1"/>
              <c:showBubbleSize val="0"/>
              <c:separator>
</c:separator>
              <c:extLst>
                <c:ext xmlns:c15="http://schemas.microsoft.com/office/drawing/2012/chart" uri="{CE6537A1-D6FC-4f65-9D91-7224C49458BB}">
                  <c15:layout>
                    <c:manualLayout>
                      <c:w val="0.27144590992820067"/>
                      <c:h val="0.21542764904530298"/>
                    </c:manualLayout>
                  </c15:layout>
                  <c15:dlblFieldTable/>
                  <c15:showDataLabelsRange val="0"/>
                </c:ext>
                <c:ext xmlns:c16="http://schemas.microsoft.com/office/drawing/2014/chart" uri="{C3380CC4-5D6E-409C-BE32-E72D297353CC}">
                  <c16:uniqueId val="{00000005-F21A-4408-B79C-868BC9535F87}"/>
                </c:ext>
              </c:extLst>
            </c:dLbl>
            <c:dLbl>
              <c:idx val="3"/>
              <c:layout>
                <c:manualLayout>
                  <c:x val="-1.0953640138962481E-2"/>
                  <c:y val="-2.5032920587048403E-2"/>
                </c:manualLayout>
              </c:layout>
              <c:tx>
                <c:rich>
                  <a:bodyPr/>
                  <a:lstStyle/>
                  <a:p>
                    <a:fld id="{03431FBE-F2A1-49F3-9E11-14615BFCB2F6}" type="CATEGORYNAME">
                      <a:rPr lang="ja-JP" altLang="en-US"/>
                      <a:pPr/>
                      <a:t>[分類名]</a:t>
                    </a:fld>
                    <a:endParaRPr lang="ja-JP" altLang="en-US" baseline="0" dirty="0"/>
                  </a:p>
                  <a:p>
                    <a:fld id="{9AA604A8-5463-4582-AF02-514BC5135F1C}" type="VALUE">
                      <a:rPr lang="en-US" altLang="ja-JP" smtClean="0"/>
                      <a:pPr/>
                      <a:t>[値]</a:t>
                    </a:fld>
                    <a:endParaRPr lang="ja-JP" altLang="en-US" dirty="0"/>
                  </a:p>
                  <a:p>
                    <a:r>
                      <a:rPr lang="ja-JP" altLang="en-US" dirty="0"/>
                      <a:t>（</a:t>
                    </a:r>
                    <a:r>
                      <a:rPr lang="en-US" altLang="ja-JP" dirty="0"/>
                      <a:t>29.8</a:t>
                    </a:r>
                    <a:r>
                      <a:rPr lang="ja-JP" altLang="en-US" dirty="0"/>
                      <a:t>％）</a:t>
                    </a:r>
                  </a:p>
                </c:rich>
              </c:tx>
              <c:showLegendKey val="0"/>
              <c:showVal val="1"/>
              <c:showCatName val="1"/>
              <c:showSerName val="0"/>
              <c:showPercent val="1"/>
              <c:showBubbleSize val="0"/>
              <c:separator>
</c:separator>
              <c:extLst>
                <c:ext xmlns:c15="http://schemas.microsoft.com/office/drawing/2012/chart" uri="{CE6537A1-D6FC-4f65-9D91-7224C49458BB}">
                  <c15:layout>
                    <c:manualLayout>
                      <c:w val="0.25760642381173604"/>
                      <c:h val="0.20437503982329075"/>
                    </c:manualLayout>
                  </c15:layout>
                  <c15:dlblFieldTable/>
                  <c15:showDataLabelsRange val="0"/>
                </c:ext>
                <c:ext xmlns:c16="http://schemas.microsoft.com/office/drawing/2014/chart" uri="{C3380CC4-5D6E-409C-BE32-E72D297353CC}">
                  <c16:uniqueId val="{00000007-F21A-4408-B79C-868BC9535F87}"/>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effectLst>
                      <a:glow rad="127000">
                        <a:schemeClr val="bg1"/>
                      </a:glow>
                    </a:effectLst>
                    <a:latin typeface="+mn-ea"/>
                    <a:ea typeface="+mn-ea"/>
                    <a:cs typeface="+mn-cs"/>
                  </a:defRPr>
                </a:pPr>
                <a:endParaRPr lang="ja-JP"/>
              </a:p>
            </c:txPr>
            <c:showLegendKey val="0"/>
            <c:showVal val="1"/>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道税</c:v>
                </c:pt>
                <c:pt idx="1">
                  <c:v>国から入るお金</c:v>
                </c:pt>
                <c:pt idx="2">
                  <c:v>北海道の借金</c:v>
                </c:pt>
                <c:pt idx="3">
                  <c:v>その他</c:v>
                </c:pt>
              </c:strCache>
            </c:strRef>
          </c:cat>
          <c:val>
            <c:numRef>
              <c:f>Sheet1!$B$2:$B$5</c:f>
              <c:numCache>
                <c:formatCode>#,##0_ </c:formatCode>
                <c:ptCount val="4"/>
                <c:pt idx="0">
                  <c:v>6941</c:v>
                </c:pt>
                <c:pt idx="1">
                  <c:v>9728</c:v>
                </c:pt>
                <c:pt idx="2">
                  <c:v>4739</c:v>
                </c:pt>
                <c:pt idx="3">
                  <c:v>9097</c:v>
                </c:pt>
              </c:numCache>
            </c:numRef>
          </c:val>
          <c:extLst>
            <c:ext xmlns:c16="http://schemas.microsoft.com/office/drawing/2014/chart" uri="{C3380CC4-5D6E-409C-BE32-E72D297353CC}">
              <c16:uniqueId val="{00000008-F21A-4408-B79C-868BC9535F87}"/>
            </c:ext>
          </c:extLst>
        </c:ser>
        <c:dLbls>
          <c:showLegendKey val="0"/>
          <c:showVal val="0"/>
          <c:showCatName val="1"/>
          <c:showSerName val="0"/>
          <c:showPercent val="1"/>
          <c:showBubbleSize val="0"/>
          <c:showLeaderLines val="1"/>
        </c:dLbls>
        <c:firstSliceAng val="0"/>
        <c:holeSize val="40"/>
      </c:doughnutChart>
      <c:spPr>
        <a:noFill/>
        <a:ln>
          <a:noFill/>
        </a:ln>
        <a:effectLst>
          <a:glow>
            <a:schemeClr val="accent1">
              <a:alpha val="40000"/>
            </a:schemeClr>
          </a:glow>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3498174297758687"/>
          <c:y val="9.2170847227237007E-2"/>
          <c:w val="0.6319706481123516"/>
          <c:h val="0.70236900792217993"/>
        </c:manualLayout>
      </c:layout>
      <c:doughnutChart>
        <c:varyColors val="1"/>
        <c:ser>
          <c:idx val="0"/>
          <c:order val="0"/>
          <c:tx>
            <c:strRef>
              <c:f>Sheet1!$B$1</c:f>
              <c:strCache>
                <c:ptCount val="1"/>
                <c:pt idx="0">
                  <c:v>列1</c:v>
                </c:pt>
              </c:strCache>
            </c:strRef>
          </c:tx>
          <c:dPt>
            <c:idx val="0"/>
            <c:bubble3D val="0"/>
            <c:spPr>
              <a:solidFill>
                <a:srgbClr val="FF99CC"/>
              </a:solidFill>
              <a:ln w="19050">
                <a:solidFill>
                  <a:schemeClr val="lt1"/>
                </a:solidFill>
              </a:ln>
              <a:effectLst/>
            </c:spPr>
            <c:extLst>
              <c:ext xmlns:c16="http://schemas.microsoft.com/office/drawing/2014/chart" uri="{C3380CC4-5D6E-409C-BE32-E72D297353CC}">
                <c16:uniqueId val="{00000001-CBD0-4088-8F6F-F82A4F3A6964}"/>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CBD0-4088-8F6F-F82A4F3A6964}"/>
              </c:ext>
            </c:extLst>
          </c:dPt>
          <c:dPt>
            <c:idx val="2"/>
            <c:bubble3D val="0"/>
            <c:spPr>
              <a:solidFill>
                <a:schemeClr val="accent6"/>
              </a:solidFill>
              <a:ln w="19050">
                <a:solidFill>
                  <a:schemeClr val="lt1"/>
                </a:solidFill>
              </a:ln>
              <a:effectLst/>
            </c:spPr>
            <c:extLst>
              <c:ext xmlns:c16="http://schemas.microsoft.com/office/drawing/2014/chart" uri="{C3380CC4-5D6E-409C-BE32-E72D297353CC}">
                <c16:uniqueId val="{00000005-CBD0-4088-8F6F-F82A4F3A6964}"/>
              </c:ext>
            </c:extLst>
          </c:dPt>
          <c:dPt>
            <c:idx val="3"/>
            <c:bubble3D val="0"/>
            <c:spPr>
              <a:solidFill>
                <a:schemeClr val="accent2">
                  <a:lumMod val="75000"/>
                </a:schemeClr>
              </a:solidFill>
              <a:ln w="19050">
                <a:solidFill>
                  <a:schemeClr val="lt1"/>
                </a:solidFill>
              </a:ln>
              <a:effectLst/>
            </c:spPr>
            <c:extLst>
              <c:ext xmlns:c16="http://schemas.microsoft.com/office/drawing/2014/chart" uri="{C3380CC4-5D6E-409C-BE32-E72D297353CC}">
                <c16:uniqueId val="{00000007-CBD0-4088-8F6F-F82A4F3A6964}"/>
              </c:ext>
            </c:extLst>
          </c:dPt>
          <c:dPt>
            <c:idx val="4"/>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09-CBD0-4088-8F6F-F82A4F3A6964}"/>
              </c:ext>
            </c:extLst>
          </c:dPt>
          <c:dPt>
            <c:idx val="5"/>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0B-CBD0-4088-8F6F-F82A4F3A6964}"/>
              </c:ext>
            </c:extLst>
          </c:dPt>
          <c:dPt>
            <c:idx val="6"/>
            <c:bubble3D val="0"/>
            <c:spPr>
              <a:solidFill>
                <a:srgbClr val="FFC000"/>
              </a:solidFill>
              <a:ln w="19050">
                <a:solidFill>
                  <a:schemeClr val="lt1"/>
                </a:solidFill>
              </a:ln>
              <a:effectLst/>
            </c:spPr>
            <c:extLst>
              <c:ext xmlns:c16="http://schemas.microsoft.com/office/drawing/2014/chart" uri="{C3380CC4-5D6E-409C-BE32-E72D297353CC}">
                <c16:uniqueId val="{0000000D-CBD0-4088-8F6F-F82A4F3A6964}"/>
              </c:ext>
            </c:extLst>
          </c:dPt>
          <c:dLbls>
            <c:dLbl>
              <c:idx val="0"/>
              <c:layout>
                <c:manualLayout>
                  <c:x val="5.4794514573151182E-2"/>
                  <c:y val="-1.7000828324448315E-2"/>
                </c:manualLayout>
              </c:layout>
              <c:tx>
                <c:rich>
                  <a:bodyPr rot="0" spcFirstLastPara="1" vertOverflow="ellipsis" vert="horz" wrap="square" lIns="38100" tIns="19050" rIns="38100" bIns="19050" anchor="ctr" anchorCtr="1">
                    <a:noAutofit/>
                  </a:bodyPr>
                  <a:lstStyle/>
                  <a:p>
                    <a:pPr>
                      <a:defRPr sz="1600" b="0" i="0" u="none" strike="noStrike" kern="1200" baseline="0">
                        <a:solidFill>
                          <a:schemeClr val="tx1">
                            <a:lumMod val="75000"/>
                            <a:lumOff val="25000"/>
                          </a:schemeClr>
                        </a:solidFill>
                        <a:effectLst>
                          <a:glow rad="127000">
                            <a:schemeClr val="bg1"/>
                          </a:glow>
                        </a:effectLst>
                        <a:latin typeface="+mn-ea"/>
                        <a:ea typeface="+mn-ea"/>
                        <a:cs typeface="+mn-cs"/>
                      </a:defRPr>
                    </a:pPr>
                    <a:r>
                      <a:rPr lang="ja-JP" altLang="en-US" baseline="0" dirty="0"/>
                      <a:t>福祉や医療の充実など
</a:t>
                    </a:r>
                    <a:fld id="{8BAFD4E9-BA62-481C-9F96-71FEE8BAFFDA}" type="VALUE">
                      <a:rPr lang="en-US" altLang="ja-JP" baseline="0"/>
                      <a:pPr>
                        <a:defRPr sz="1600">
                          <a:effectLst>
                            <a:glow rad="127000">
                              <a:schemeClr val="bg1"/>
                            </a:glow>
                          </a:effectLst>
                          <a:latin typeface="+mn-ea"/>
                        </a:defRPr>
                      </a:pPr>
                      <a:t>[値]</a:t>
                    </a:fld>
                    <a:r>
                      <a:rPr lang="ja-JP" altLang="en-US" baseline="0" dirty="0"/>
                      <a:t>
（</a:t>
                    </a:r>
                    <a:r>
                      <a:rPr lang="en-US" altLang="ja-JP" baseline="0" dirty="0"/>
                      <a:t>15.5</a:t>
                    </a:r>
                    <a:r>
                      <a:rPr lang="ja-JP" altLang="en-US" baseline="0" dirty="0"/>
                      <a:t>％）</a:t>
                    </a:r>
                  </a:p>
                </c:rich>
              </c:tx>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chemeClr val="tx1">
                          <a:lumMod val="75000"/>
                          <a:lumOff val="25000"/>
                        </a:schemeClr>
                      </a:solidFill>
                      <a:effectLst>
                        <a:glow rad="127000">
                          <a:schemeClr val="bg1"/>
                        </a:glow>
                      </a:effectLst>
                      <a:latin typeface="+mn-ea"/>
                      <a:ea typeface="+mn-ea"/>
                      <a:cs typeface="+mn-cs"/>
                    </a:defRPr>
                  </a:pPr>
                  <a:endParaRPr lang="ja-JP"/>
                </a:p>
              </c:txPr>
              <c:showLegendKey val="0"/>
              <c:showVal val="1"/>
              <c:showCatName val="1"/>
              <c:showSerName val="0"/>
              <c:showPercent val="1"/>
              <c:showBubbleSize val="0"/>
              <c:separator>
</c:separator>
              <c:extLst>
                <c:ext xmlns:c15="http://schemas.microsoft.com/office/drawing/2012/chart" uri="{CE6537A1-D6FC-4f65-9D91-7224C49458BB}">
                  <c15:layout>
                    <c:manualLayout>
                      <c:w val="0.3614818761577866"/>
                      <c:h val="0.29174372915914448"/>
                    </c:manualLayout>
                  </c15:layout>
                  <c15:dlblFieldTable/>
                  <c15:showDataLabelsRange val="0"/>
                </c:ext>
                <c:ext xmlns:c16="http://schemas.microsoft.com/office/drawing/2014/chart" uri="{C3380CC4-5D6E-409C-BE32-E72D297353CC}">
                  <c16:uniqueId val="{00000001-CBD0-4088-8F6F-F82A4F3A6964}"/>
                </c:ext>
              </c:extLst>
            </c:dLbl>
            <c:dLbl>
              <c:idx val="1"/>
              <c:layout>
                <c:manualLayout>
                  <c:x val="5.2020275506547538E-2"/>
                  <c:y val="1.6704755431896864E-2"/>
                </c:manualLayout>
              </c:layout>
              <c:tx>
                <c:rich>
                  <a:bodyPr rot="0" spcFirstLastPara="1" vertOverflow="ellipsis" vert="horz" wrap="square" lIns="38100" tIns="19050" rIns="38100" bIns="19050" anchor="ctr" anchorCtr="1">
                    <a:noAutofit/>
                  </a:bodyPr>
                  <a:lstStyle/>
                  <a:p>
                    <a:pPr>
                      <a:defRPr sz="1600" b="0" i="0" u="none" strike="noStrike" kern="1200" baseline="0">
                        <a:solidFill>
                          <a:schemeClr val="tx1">
                            <a:lumMod val="75000"/>
                            <a:lumOff val="25000"/>
                          </a:schemeClr>
                        </a:solidFill>
                        <a:effectLst>
                          <a:glow rad="127000">
                            <a:schemeClr val="bg1"/>
                          </a:glow>
                        </a:effectLst>
                        <a:latin typeface="+mn-ea"/>
                        <a:ea typeface="+mn-ea"/>
                        <a:cs typeface="+mn-cs"/>
                      </a:defRPr>
                    </a:pPr>
                    <a:fld id="{4A6507C3-A85D-48B2-8F05-711D7C4447E7}" type="CATEGORYNAME">
                      <a:rPr lang="ja-JP" altLang="en-US" smtClean="0"/>
                      <a:pPr>
                        <a:defRPr sz="1600">
                          <a:effectLst>
                            <a:glow rad="127000">
                              <a:schemeClr val="bg1"/>
                            </a:glow>
                          </a:effectLst>
                          <a:latin typeface="+mn-ea"/>
                        </a:defRPr>
                      </a:pPr>
                      <a:t>[分類名]</a:t>
                    </a:fld>
                    <a:r>
                      <a:rPr lang="ja-JP" altLang="en-US" dirty="0"/>
                      <a:t>　</a:t>
                    </a:r>
                    <a:fld id="{57B4B142-F253-4192-BD6F-44208ED15B07}" type="VALUE">
                      <a:rPr lang="en-US" altLang="ja-JP" baseline="0" smtClean="0"/>
                      <a:pPr>
                        <a:defRPr sz="1600">
                          <a:effectLst>
                            <a:glow rad="127000">
                              <a:schemeClr val="bg1"/>
                            </a:glow>
                          </a:effectLst>
                          <a:latin typeface="+mn-ea"/>
                        </a:defRPr>
                      </a:pPr>
                      <a:t>[値]</a:t>
                    </a:fld>
                    <a:r>
                      <a:rPr lang="ja-JP" altLang="en-US" baseline="0" dirty="0"/>
                      <a:t>（</a:t>
                    </a:r>
                    <a:r>
                      <a:rPr lang="en-US" altLang="ja-JP" baseline="0" dirty="0"/>
                      <a:t>13.1</a:t>
                    </a:r>
                    <a:r>
                      <a:rPr lang="ja-JP" altLang="en-US" baseline="0" dirty="0"/>
                      <a:t>％）</a:t>
                    </a:r>
                  </a:p>
                </c:rich>
              </c:tx>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chemeClr val="tx1">
                          <a:lumMod val="75000"/>
                          <a:lumOff val="25000"/>
                        </a:schemeClr>
                      </a:solidFill>
                      <a:effectLst>
                        <a:glow rad="127000">
                          <a:schemeClr val="bg1"/>
                        </a:glow>
                      </a:effectLst>
                      <a:latin typeface="+mn-ea"/>
                      <a:ea typeface="+mn-ea"/>
                      <a:cs typeface="+mn-cs"/>
                    </a:defRPr>
                  </a:pPr>
                  <a:endParaRPr lang="ja-JP"/>
                </a:p>
              </c:txPr>
              <c:showLegendKey val="0"/>
              <c:showVal val="1"/>
              <c:showCatName val="1"/>
              <c:showSerName val="0"/>
              <c:showPercent val="1"/>
              <c:showBubbleSize val="0"/>
              <c:separator>
</c:separator>
              <c:extLst>
                <c:ext xmlns:c15="http://schemas.microsoft.com/office/drawing/2012/chart" uri="{CE6537A1-D6FC-4f65-9D91-7224C49458BB}">
                  <c15:layout>
                    <c:manualLayout>
                      <c:w val="0.35868632759521174"/>
                      <c:h val="0.25707006775269203"/>
                    </c:manualLayout>
                  </c15:layout>
                  <c15:dlblFieldTable/>
                  <c15:showDataLabelsRange val="0"/>
                </c:ext>
                <c:ext xmlns:c16="http://schemas.microsoft.com/office/drawing/2014/chart" uri="{C3380CC4-5D6E-409C-BE32-E72D297353CC}">
                  <c16:uniqueId val="{00000003-CBD0-4088-8F6F-F82A4F3A6964}"/>
                </c:ext>
              </c:extLst>
            </c:dLbl>
            <c:dLbl>
              <c:idx val="2"/>
              <c:layout>
                <c:manualLayout>
                  <c:x val="7.7958621329757435E-2"/>
                  <c:y val="8.5223966187371238E-3"/>
                </c:manualLayout>
              </c:layout>
              <c:tx>
                <c:rich>
                  <a:bodyPr rot="0" spcFirstLastPara="1" vertOverflow="ellipsis" vert="horz" wrap="square" lIns="38100" tIns="19050" rIns="38100" bIns="19050" anchor="ctr" anchorCtr="1">
                    <a:noAutofit/>
                  </a:bodyPr>
                  <a:lstStyle/>
                  <a:p>
                    <a:pPr>
                      <a:defRPr sz="1600" b="0" i="0" u="none" strike="noStrike" kern="1200" baseline="0">
                        <a:solidFill>
                          <a:schemeClr val="tx1">
                            <a:lumMod val="75000"/>
                            <a:lumOff val="25000"/>
                          </a:schemeClr>
                        </a:solidFill>
                        <a:effectLst>
                          <a:glow rad="127000">
                            <a:schemeClr val="bg1"/>
                          </a:glow>
                        </a:effectLst>
                        <a:latin typeface="+mn-ea"/>
                        <a:ea typeface="+mn-ea"/>
                        <a:cs typeface="+mn-cs"/>
                      </a:defRPr>
                    </a:pPr>
                    <a:r>
                      <a:rPr lang="ja-JP" altLang="en-US" baseline="0" dirty="0"/>
                      <a:t>工業や観光の振興
</a:t>
                    </a:r>
                    <a:fld id="{79598D04-4EE8-4648-B2E8-B1179F63B8F5}" type="VALUE">
                      <a:rPr lang="en-US" altLang="ja-JP" baseline="0" smtClean="0"/>
                      <a:pPr>
                        <a:defRPr sz="1600">
                          <a:effectLst>
                            <a:glow rad="127000">
                              <a:schemeClr val="bg1"/>
                            </a:glow>
                          </a:effectLst>
                          <a:latin typeface="+mn-ea"/>
                        </a:defRPr>
                      </a:pPr>
                      <a:t>[値]</a:t>
                    </a:fld>
                    <a:r>
                      <a:rPr lang="ja-JP" altLang="en-US" baseline="0" dirty="0"/>
                      <a:t>（</a:t>
                    </a:r>
                    <a:r>
                      <a:rPr lang="en-US" altLang="ja-JP" baseline="0" dirty="0"/>
                      <a:t>11.4</a:t>
                    </a:r>
                    <a:r>
                      <a:rPr lang="ja-JP" altLang="en-US" baseline="0" dirty="0"/>
                      <a:t>％）</a:t>
                    </a:r>
                  </a:p>
                </c:rich>
              </c:tx>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chemeClr val="tx1">
                          <a:lumMod val="75000"/>
                          <a:lumOff val="25000"/>
                        </a:schemeClr>
                      </a:solidFill>
                      <a:effectLst>
                        <a:glow rad="127000">
                          <a:schemeClr val="bg1"/>
                        </a:glow>
                      </a:effectLst>
                      <a:latin typeface="+mn-ea"/>
                      <a:ea typeface="+mn-ea"/>
                      <a:cs typeface="+mn-cs"/>
                    </a:defRPr>
                  </a:pPr>
                  <a:endParaRPr lang="ja-JP"/>
                </a:p>
              </c:txPr>
              <c:showLegendKey val="0"/>
              <c:showVal val="1"/>
              <c:showCatName val="1"/>
              <c:showSerName val="0"/>
              <c:showPercent val="1"/>
              <c:showBubbleSize val="0"/>
              <c:separator>
</c:separator>
              <c:extLst>
                <c:ext xmlns:c15="http://schemas.microsoft.com/office/drawing/2012/chart" uri="{CE6537A1-D6FC-4f65-9D91-7224C49458BB}">
                  <c15:layout>
                    <c:manualLayout>
                      <c:w val="0.39907078090980685"/>
                      <c:h val="0.247912622390247"/>
                    </c:manualLayout>
                  </c15:layout>
                  <c15:dlblFieldTable/>
                  <c15:showDataLabelsRange val="0"/>
                </c:ext>
                <c:ext xmlns:c16="http://schemas.microsoft.com/office/drawing/2014/chart" uri="{C3380CC4-5D6E-409C-BE32-E72D297353CC}">
                  <c16:uniqueId val="{00000005-CBD0-4088-8F6F-F82A4F3A6964}"/>
                </c:ext>
              </c:extLst>
            </c:dLbl>
            <c:dLbl>
              <c:idx val="3"/>
              <c:layout>
                <c:manualLayout>
                  <c:x val="0.15688316251564505"/>
                  <c:y val="0.10249962831595248"/>
                </c:manualLayout>
              </c:layout>
              <c:tx>
                <c:rich>
                  <a:bodyPr rot="0" spcFirstLastPara="1" vertOverflow="ellipsis" vert="horz" wrap="square" lIns="38100" tIns="19050" rIns="38100" bIns="19050" anchor="ctr" anchorCtr="1">
                    <a:noAutofit/>
                  </a:bodyPr>
                  <a:lstStyle/>
                  <a:p>
                    <a:pPr>
                      <a:defRPr sz="1600" b="0" i="0" u="none" strike="noStrike" kern="1200" baseline="0">
                        <a:solidFill>
                          <a:schemeClr val="tx1">
                            <a:lumMod val="75000"/>
                            <a:lumOff val="25000"/>
                          </a:schemeClr>
                        </a:solidFill>
                        <a:effectLst>
                          <a:glow rad="127000">
                            <a:schemeClr val="bg1"/>
                          </a:glow>
                        </a:effectLst>
                        <a:latin typeface="+mn-ea"/>
                        <a:ea typeface="+mn-ea"/>
                        <a:cs typeface="+mn-cs"/>
                      </a:defRPr>
                    </a:pPr>
                    <a:fld id="{FFD1921F-7558-43CC-9385-43A844F05E99}" type="CATEGORYNAME">
                      <a:rPr lang="ja-JP" altLang="en-US"/>
                      <a:pPr>
                        <a:defRPr sz="1600">
                          <a:effectLst>
                            <a:glow rad="127000">
                              <a:schemeClr val="bg1"/>
                            </a:glow>
                          </a:effectLst>
                          <a:latin typeface="+mn-ea"/>
                        </a:defRPr>
                      </a:pPr>
                      <a:t>[分類名]</a:t>
                    </a:fld>
                    <a:r>
                      <a:rPr lang="ja-JP" altLang="en-US" baseline="0" dirty="0"/>
                      <a:t>
</a:t>
                    </a:r>
                    <a:fld id="{EC6503C2-09C0-4061-A391-928FB706D2D3}" type="VALUE">
                      <a:rPr lang="en-US" altLang="ja-JP" baseline="0" smtClean="0"/>
                      <a:pPr>
                        <a:defRPr sz="1600">
                          <a:effectLst>
                            <a:glow rad="127000">
                              <a:schemeClr val="bg1"/>
                            </a:glow>
                          </a:effectLst>
                          <a:latin typeface="+mn-ea"/>
                        </a:defRPr>
                      </a:pPr>
                      <a:t>[値]</a:t>
                    </a:fld>
                    <a:r>
                      <a:rPr lang="ja-JP" altLang="en-US" baseline="0" dirty="0"/>
                      <a:t>（</a:t>
                    </a:r>
                    <a:r>
                      <a:rPr lang="en-US" altLang="ja-JP" baseline="0" dirty="0"/>
                      <a:t>7.4</a:t>
                    </a:r>
                    <a:r>
                      <a:rPr lang="ja-JP" altLang="en-US" baseline="0" dirty="0"/>
                      <a:t>％）</a:t>
                    </a:r>
                  </a:p>
                </c:rich>
              </c:tx>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chemeClr val="tx1">
                          <a:lumMod val="75000"/>
                          <a:lumOff val="25000"/>
                        </a:schemeClr>
                      </a:solidFill>
                      <a:effectLst>
                        <a:glow rad="127000">
                          <a:schemeClr val="bg1"/>
                        </a:glow>
                      </a:effectLst>
                      <a:latin typeface="+mn-ea"/>
                      <a:ea typeface="+mn-ea"/>
                      <a:cs typeface="+mn-cs"/>
                    </a:defRPr>
                  </a:pPr>
                  <a:endParaRPr lang="ja-JP"/>
                </a:p>
              </c:txPr>
              <c:showLegendKey val="0"/>
              <c:showVal val="1"/>
              <c:showCatName val="1"/>
              <c:showSerName val="0"/>
              <c:showPercent val="1"/>
              <c:showBubbleSize val="0"/>
              <c:separator>
</c:separator>
              <c:extLst>
                <c:ext xmlns:c15="http://schemas.microsoft.com/office/drawing/2012/chart" uri="{CE6537A1-D6FC-4f65-9D91-7224C49458BB}">
                  <c15:layout>
                    <c:manualLayout>
                      <c:w val="0.41987233939276264"/>
                      <c:h val="0.13217084722723701"/>
                    </c:manualLayout>
                  </c15:layout>
                  <c15:dlblFieldTable/>
                  <c15:showDataLabelsRange val="0"/>
                </c:ext>
                <c:ext xmlns:c16="http://schemas.microsoft.com/office/drawing/2014/chart" uri="{C3380CC4-5D6E-409C-BE32-E72D297353CC}">
                  <c16:uniqueId val="{00000007-CBD0-4088-8F6F-F82A4F3A6964}"/>
                </c:ext>
              </c:extLst>
            </c:dLbl>
            <c:dLbl>
              <c:idx val="4"/>
              <c:layout>
                <c:manualLayout>
                  <c:x val="-0.15072231579307316"/>
                  <c:y val="0.12407875453985505"/>
                </c:manualLayout>
              </c:layout>
              <c:tx>
                <c:rich>
                  <a:bodyPr rot="0" spcFirstLastPara="1" vertOverflow="ellipsis" vert="horz" wrap="square" lIns="38100" tIns="19050" rIns="38100" bIns="19050" anchor="ctr" anchorCtr="1">
                    <a:noAutofit/>
                  </a:bodyPr>
                  <a:lstStyle/>
                  <a:p>
                    <a:pPr>
                      <a:defRPr sz="1600" b="0" i="0" u="none" strike="noStrike" kern="1200" baseline="0">
                        <a:solidFill>
                          <a:schemeClr val="tx1">
                            <a:lumMod val="75000"/>
                            <a:lumOff val="25000"/>
                          </a:schemeClr>
                        </a:solidFill>
                        <a:effectLst>
                          <a:glow rad="127000">
                            <a:schemeClr val="bg1"/>
                          </a:glow>
                        </a:effectLst>
                        <a:latin typeface="+mn-ea"/>
                        <a:ea typeface="+mn-ea"/>
                        <a:cs typeface="+mn-cs"/>
                      </a:defRPr>
                    </a:pPr>
                    <a:fld id="{126294C7-128A-4C86-8239-98134B1662B9}" type="CATEGORYNAME">
                      <a:rPr lang="ja-JP" altLang="en-US" dirty="0"/>
                      <a:pPr>
                        <a:defRPr sz="1600">
                          <a:effectLst>
                            <a:glow rad="127000">
                              <a:schemeClr val="bg1"/>
                            </a:glow>
                          </a:effectLst>
                          <a:latin typeface="+mn-ea"/>
                        </a:defRPr>
                      </a:pPr>
                      <a:t>[分類名]</a:t>
                    </a:fld>
                    <a:r>
                      <a:rPr lang="ja-JP" altLang="en-US" baseline="0" dirty="0"/>
                      <a:t>
</a:t>
                    </a:r>
                    <a:fld id="{F6E4D8F9-17E0-478F-944D-EBC0EBA5ED63}" type="VALUE">
                      <a:rPr lang="en-US" altLang="ja-JP" baseline="0" smtClean="0"/>
                      <a:pPr>
                        <a:defRPr sz="1600">
                          <a:effectLst>
                            <a:glow rad="127000">
                              <a:schemeClr val="bg1"/>
                            </a:glow>
                          </a:effectLst>
                          <a:latin typeface="+mn-ea"/>
                        </a:defRPr>
                      </a:pPr>
                      <a:t>[値]</a:t>
                    </a:fld>
                    <a:r>
                      <a:rPr lang="ja-JP" altLang="en-US" baseline="0" dirty="0"/>
                      <a:t>（</a:t>
                    </a:r>
                    <a:r>
                      <a:rPr lang="en-US" altLang="ja-JP" baseline="0" dirty="0"/>
                      <a:t>6.6</a:t>
                    </a:r>
                    <a:r>
                      <a:rPr lang="ja-JP" altLang="en-US" baseline="0" dirty="0"/>
                      <a:t>％）</a:t>
                    </a:r>
                  </a:p>
                </c:rich>
              </c:tx>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chemeClr val="tx1">
                          <a:lumMod val="75000"/>
                          <a:lumOff val="25000"/>
                        </a:schemeClr>
                      </a:solidFill>
                      <a:effectLst>
                        <a:glow rad="127000">
                          <a:schemeClr val="bg1"/>
                        </a:glow>
                      </a:effectLst>
                      <a:latin typeface="+mn-ea"/>
                      <a:ea typeface="+mn-ea"/>
                      <a:cs typeface="+mn-cs"/>
                    </a:defRPr>
                  </a:pPr>
                  <a:endParaRPr lang="ja-JP"/>
                </a:p>
              </c:txPr>
              <c:showLegendKey val="0"/>
              <c:showVal val="1"/>
              <c:showCatName val="1"/>
              <c:showSerName val="0"/>
              <c:showPercent val="1"/>
              <c:showBubbleSize val="0"/>
              <c:separator>
</c:separator>
              <c:extLst>
                <c:ext xmlns:c15="http://schemas.microsoft.com/office/drawing/2012/chart" uri="{CE6537A1-D6FC-4f65-9D91-7224C49458BB}">
                  <c15:layout>
                    <c:manualLayout>
                      <c:w val="0.41643977625342771"/>
                      <c:h val="0.15914448951850987"/>
                    </c:manualLayout>
                  </c15:layout>
                  <c15:dlblFieldTable/>
                  <c15:showDataLabelsRange val="0"/>
                </c:ext>
                <c:ext xmlns:c16="http://schemas.microsoft.com/office/drawing/2014/chart" uri="{C3380CC4-5D6E-409C-BE32-E72D297353CC}">
                  <c16:uniqueId val="{00000009-CBD0-4088-8F6F-F82A4F3A6964}"/>
                </c:ext>
              </c:extLst>
            </c:dLbl>
            <c:dLbl>
              <c:idx val="5"/>
              <c:layout>
                <c:manualLayout>
                  <c:x val="-3.9850801888816893E-2"/>
                  <c:y val="8.0920926873818584E-3"/>
                </c:manualLayout>
              </c:layout>
              <c:tx>
                <c:rich>
                  <a:bodyPr rot="0" spcFirstLastPara="1" vertOverflow="ellipsis" vert="horz" wrap="square" lIns="38100" tIns="19050" rIns="38100" bIns="19050" anchor="ctr" anchorCtr="1">
                    <a:noAutofit/>
                  </a:bodyPr>
                  <a:lstStyle/>
                  <a:p>
                    <a:pPr>
                      <a:defRPr sz="1600" b="0" i="0" u="none" strike="noStrike" kern="1200" baseline="0">
                        <a:solidFill>
                          <a:schemeClr val="tx1">
                            <a:lumMod val="75000"/>
                            <a:lumOff val="25000"/>
                          </a:schemeClr>
                        </a:solidFill>
                        <a:effectLst>
                          <a:glow rad="127000">
                            <a:schemeClr val="bg1"/>
                          </a:glow>
                        </a:effectLst>
                        <a:latin typeface="+mn-ea"/>
                        <a:ea typeface="+mn-ea"/>
                        <a:cs typeface="+mn-cs"/>
                      </a:defRPr>
                    </a:pPr>
                    <a:r>
                      <a:rPr lang="ja-JP" altLang="en-US" baseline="0" dirty="0"/>
                      <a:t>その他</a:t>
                    </a:r>
                  </a:p>
                  <a:p>
                    <a:pPr>
                      <a:defRPr sz="1600">
                        <a:effectLst>
                          <a:glow rad="127000">
                            <a:schemeClr val="bg1"/>
                          </a:glow>
                        </a:effectLst>
                        <a:latin typeface="+mn-ea"/>
                      </a:defRPr>
                    </a:pPr>
                    <a:fld id="{36942938-E0B3-4F9F-849B-250492D464DF}" type="VALUE">
                      <a:rPr lang="en-US" altLang="ja-JP" baseline="0" smtClean="0"/>
                      <a:pPr>
                        <a:defRPr sz="1600">
                          <a:effectLst>
                            <a:glow rad="127000">
                              <a:schemeClr val="bg1"/>
                            </a:glow>
                          </a:effectLst>
                          <a:latin typeface="+mn-ea"/>
                        </a:defRPr>
                      </a:pPr>
                      <a:t>[値]</a:t>
                    </a:fld>
                    <a:r>
                      <a:rPr lang="ja-JP" altLang="en-US" baseline="0" dirty="0"/>
                      <a:t>（</a:t>
                    </a:r>
                    <a:r>
                      <a:rPr lang="en-US" altLang="ja-JP" baseline="0" dirty="0"/>
                      <a:t>25.3</a:t>
                    </a:r>
                    <a:r>
                      <a:rPr lang="ja-JP" altLang="en-US" baseline="0" dirty="0"/>
                      <a:t>％）</a:t>
                    </a:r>
                  </a:p>
                </c:rich>
              </c:tx>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chemeClr val="tx1">
                          <a:lumMod val="75000"/>
                          <a:lumOff val="25000"/>
                        </a:schemeClr>
                      </a:solidFill>
                      <a:effectLst>
                        <a:glow rad="127000">
                          <a:schemeClr val="bg1"/>
                        </a:glow>
                      </a:effectLst>
                      <a:latin typeface="+mn-ea"/>
                      <a:ea typeface="+mn-ea"/>
                      <a:cs typeface="+mn-cs"/>
                    </a:defRPr>
                  </a:pPr>
                  <a:endParaRPr lang="ja-JP"/>
                </a:p>
              </c:txPr>
              <c:showLegendKey val="0"/>
              <c:showVal val="1"/>
              <c:showCatName val="1"/>
              <c:showSerName val="0"/>
              <c:showPercent val="1"/>
              <c:showBubbleSize val="0"/>
              <c:separator>
</c:separator>
              <c:extLst>
                <c:ext xmlns:c15="http://schemas.microsoft.com/office/drawing/2012/chart" uri="{CE6537A1-D6FC-4f65-9D91-7224C49458BB}">
                  <c15:layout>
                    <c:manualLayout>
                      <c:w val="0.3513879133444362"/>
                      <c:h val="0.18881549603891001"/>
                    </c:manualLayout>
                  </c15:layout>
                  <c15:dlblFieldTable/>
                  <c15:showDataLabelsRange val="0"/>
                </c:ext>
                <c:ext xmlns:c16="http://schemas.microsoft.com/office/drawing/2014/chart" uri="{C3380CC4-5D6E-409C-BE32-E72D297353CC}">
                  <c16:uniqueId val="{0000000B-CBD0-4088-8F6F-F82A4F3A6964}"/>
                </c:ext>
              </c:extLst>
            </c:dLbl>
            <c:dLbl>
              <c:idx val="6"/>
              <c:layout>
                <c:manualLayout>
                  <c:x val="-8.3949540130380446E-2"/>
                  <c:y val="2.7292228617545263E-4"/>
                </c:manualLayout>
              </c:layout>
              <c:tx>
                <c:rich>
                  <a:bodyPr rot="0" spcFirstLastPara="1" vertOverflow="ellipsis" vert="horz" wrap="square" lIns="38100" tIns="19050" rIns="38100" bIns="19050" anchor="ctr" anchorCtr="1">
                    <a:noAutofit/>
                  </a:bodyPr>
                  <a:lstStyle/>
                  <a:p>
                    <a:pPr>
                      <a:defRPr sz="1600" b="0" i="0" u="none" strike="noStrike" kern="1200" baseline="0">
                        <a:solidFill>
                          <a:schemeClr val="tx1">
                            <a:lumMod val="75000"/>
                            <a:lumOff val="25000"/>
                          </a:schemeClr>
                        </a:solidFill>
                        <a:effectLst>
                          <a:glow rad="127000">
                            <a:schemeClr val="bg1"/>
                          </a:glow>
                        </a:effectLst>
                        <a:latin typeface="+mn-ea"/>
                        <a:ea typeface="+mn-ea"/>
                        <a:cs typeface="+mn-cs"/>
                      </a:defRPr>
                    </a:pPr>
                    <a:fld id="{8AF372B8-7BEF-4452-B1CC-2F5D710760AD}" type="CATEGORYNAME">
                      <a:rPr lang="ja-JP" altLang="en-US" smtClean="0"/>
                      <a:pPr>
                        <a:defRPr sz="1600">
                          <a:effectLst>
                            <a:glow rad="127000">
                              <a:schemeClr val="bg1"/>
                            </a:glow>
                          </a:effectLst>
                          <a:latin typeface="+mn-ea"/>
                        </a:defRPr>
                      </a:pPr>
                      <a:t>[分類名]</a:t>
                    </a:fld>
                    <a:r>
                      <a:rPr lang="ja-JP" altLang="en-US" baseline="0" dirty="0"/>
                      <a:t>
</a:t>
                    </a:r>
                    <a:fld id="{278D7991-5BB5-4B77-AA30-5A88FEA42BA8}" type="VALUE">
                      <a:rPr lang="en-US" altLang="ja-JP" baseline="0"/>
                      <a:pPr>
                        <a:defRPr sz="1600">
                          <a:effectLst>
                            <a:glow rad="127000">
                              <a:schemeClr val="bg1"/>
                            </a:glow>
                          </a:effectLst>
                          <a:latin typeface="+mn-ea"/>
                        </a:defRPr>
                      </a:pPr>
                      <a:t>[値]</a:t>
                    </a:fld>
                    <a:r>
                      <a:rPr lang="ja-JP" altLang="en-US" baseline="0" dirty="0"/>
                      <a:t>
（</a:t>
                    </a:r>
                    <a:r>
                      <a:rPr lang="en-US" altLang="ja-JP" baseline="0" dirty="0"/>
                      <a:t>20.7</a:t>
                    </a:r>
                    <a:r>
                      <a:rPr lang="ja-JP" altLang="en-US" baseline="0" dirty="0"/>
                      <a:t>％）</a:t>
                    </a:r>
                  </a:p>
                </c:rich>
              </c:tx>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chemeClr val="tx1">
                          <a:lumMod val="75000"/>
                          <a:lumOff val="25000"/>
                        </a:schemeClr>
                      </a:solidFill>
                      <a:effectLst>
                        <a:glow rad="127000">
                          <a:schemeClr val="bg1"/>
                        </a:glow>
                      </a:effectLst>
                      <a:latin typeface="+mn-ea"/>
                      <a:ea typeface="+mn-ea"/>
                      <a:cs typeface="+mn-cs"/>
                    </a:defRPr>
                  </a:pPr>
                  <a:endParaRPr lang="ja-JP"/>
                </a:p>
              </c:txPr>
              <c:showLegendKey val="0"/>
              <c:showVal val="1"/>
              <c:showCatName val="1"/>
              <c:showSerName val="0"/>
              <c:showPercent val="1"/>
              <c:showBubbleSize val="0"/>
              <c:separator>
</c:separator>
              <c:extLst>
                <c:ext xmlns:c15="http://schemas.microsoft.com/office/drawing/2012/chart" uri="{CE6537A1-D6FC-4f65-9D91-7224C49458BB}">
                  <c15:layout>
                    <c:manualLayout>
                      <c:w val="0.38678246888173112"/>
                      <c:h val="0.18935496888473549"/>
                    </c:manualLayout>
                  </c15:layout>
                  <c15:dlblFieldTable/>
                  <c15:showDataLabelsRange val="0"/>
                </c:ext>
                <c:ext xmlns:c16="http://schemas.microsoft.com/office/drawing/2014/chart" uri="{C3380CC4-5D6E-409C-BE32-E72D297353CC}">
                  <c16:uniqueId val="{0000000D-CBD0-4088-8F6F-F82A4F3A6964}"/>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effectLst>
                      <a:glow rad="127000">
                        <a:schemeClr val="bg1"/>
                      </a:glow>
                    </a:effectLst>
                    <a:latin typeface="+mn-ea"/>
                    <a:ea typeface="+mn-ea"/>
                    <a:cs typeface="+mn-cs"/>
                  </a:defRPr>
                </a:pPr>
                <a:endParaRPr lang="ja-JP"/>
              </a:p>
            </c:txPr>
            <c:showLegendKey val="0"/>
            <c:showVal val="1"/>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福祉や医療の充実など</c:v>
                </c:pt>
                <c:pt idx="1">
                  <c:v>教育や文化の振興</c:v>
                </c:pt>
                <c:pt idx="2">
                  <c:v>工業や観光の振興など</c:v>
                </c:pt>
                <c:pt idx="3">
                  <c:v>道路・河川・住宅の充実</c:v>
                </c:pt>
                <c:pt idx="4">
                  <c:v>農・林・水産業の振興など</c:v>
                </c:pt>
                <c:pt idx="5">
                  <c:v>その他</c:v>
                </c:pt>
                <c:pt idx="6">
                  <c:v>北海道の借金の支払い</c:v>
                </c:pt>
              </c:strCache>
            </c:strRef>
          </c:cat>
          <c:val>
            <c:numRef>
              <c:f>Sheet1!$B$2:$B$8</c:f>
              <c:numCache>
                <c:formatCode>#,##0_ </c:formatCode>
                <c:ptCount val="7"/>
                <c:pt idx="0">
                  <c:v>4717</c:v>
                </c:pt>
                <c:pt idx="1">
                  <c:v>4014</c:v>
                </c:pt>
                <c:pt idx="2">
                  <c:v>3485</c:v>
                </c:pt>
                <c:pt idx="3">
                  <c:v>2242</c:v>
                </c:pt>
                <c:pt idx="4">
                  <c:v>2013</c:v>
                </c:pt>
                <c:pt idx="5">
                  <c:v>7707</c:v>
                </c:pt>
                <c:pt idx="6">
                  <c:v>6327</c:v>
                </c:pt>
              </c:numCache>
            </c:numRef>
          </c:val>
          <c:extLst>
            <c:ext xmlns:c16="http://schemas.microsoft.com/office/drawing/2014/chart" uri="{C3380CC4-5D6E-409C-BE32-E72D297353CC}">
              <c16:uniqueId val="{0000000E-CBD0-4088-8F6F-F82A4F3A6964}"/>
            </c:ext>
          </c:extLst>
        </c:ser>
        <c:dLbls>
          <c:showLegendKey val="0"/>
          <c:showVal val="0"/>
          <c:showCatName val="1"/>
          <c:showSerName val="0"/>
          <c:showPercent val="1"/>
          <c:showBubbleSize val="0"/>
          <c:showLeaderLines val="1"/>
        </c:dLbls>
        <c:firstSliceAng val="0"/>
        <c:holeSize val="4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3" Type="http://schemas.openxmlformats.org/officeDocument/2006/relationships/image" Target="../media/image124.emf"/><Relationship Id="rId7" Type="http://schemas.openxmlformats.org/officeDocument/2006/relationships/image" Target="../media/image128.emf"/><Relationship Id="rId2" Type="http://schemas.openxmlformats.org/officeDocument/2006/relationships/image" Target="../media/image123.emf"/><Relationship Id="rId1" Type="http://schemas.openxmlformats.org/officeDocument/2006/relationships/image" Target="../media/image122.emf"/><Relationship Id="rId6" Type="http://schemas.openxmlformats.org/officeDocument/2006/relationships/image" Target="../media/image127.emf"/><Relationship Id="rId5" Type="http://schemas.openxmlformats.org/officeDocument/2006/relationships/image" Target="../media/image126.emf"/><Relationship Id="rId4" Type="http://schemas.openxmlformats.org/officeDocument/2006/relationships/image" Target="../media/image125.emf"/></Relationships>
</file>

<file path=ppt/drawings/drawing1.xml><?xml version="1.0" encoding="utf-8"?>
<c:userShapes xmlns:c="http://schemas.openxmlformats.org/drawingml/2006/chart">
  <cdr:relSizeAnchor xmlns:cdr="http://schemas.openxmlformats.org/drawingml/2006/chartDrawing">
    <cdr:from>
      <cdr:x>0.40783</cdr:x>
      <cdr:y>0.36702</cdr:y>
    </cdr:from>
    <cdr:to>
      <cdr:x>0.69295</cdr:x>
      <cdr:y>0.51083</cdr:y>
    </cdr:to>
    <cdr:sp macro="" textlink="">
      <cdr:nvSpPr>
        <cdr:cNvPr id="2" name="テキスト ボックス 23">
          <a:extLst xmlns:a="http://schemas.openxmlformats.org/drawingml/2006/main">
            <a:ext uri="{FF2B5EF4-FFF2-40B4-BE49-F238E27FC236}">
              <a16:creationId xmlns:a16="http://schemas.microsoft.com/office/drawing/2014/main" id="{4AFC47B9-45F9-4763-AA30-0BE37EFBD401}"/>
            </a:ext>
          </a:extLst>
        </cdr:cNvPr>
        <cdr:cNvSpPr txBox="1"/>
      </cdr:nvSpPr>
      <cdr:spPr>
        <a:xfrm xmlns:a="http://schemas.openxmlformats.org/drawingml/2006/main">
          <a:off x="2134085" y="1728040"/>
          <a:ext cx="1491971" cy="677108"/>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a:r>
            <a:rPr kumimoji="1" lang="ja-JP" altLang="en-US" sz="2000" dirty="0">
              <a:latin typeface="+mn-ea"/>
            </a:rPr>
            <a:t>歳入総額</a:t>
          </a:r>
          <a:endParaRPr kumimoji="1" lang="en-US" altLang="ja-JP" sz="2000" dirty="0">
            <a:latin typeface="+mn-ea"/>
          </a:endParaRPr>
        </a:p>
        <a:p xmlns:a="http://schemas.openxmlformats.org/drawingml/2006/main">
          <a:pPr algn="ctr"/>
          <a:r>
            <a:rPr kumimoji="1" lang="en-US" altLang="ja-JP" dirty="0">
              <a:latin typeface="+mn-ea"/>
            </a:rPr>
            <a:t>3</a:t>
          </a:r>
          <a:r>
            <a:rPr kumimoji="1" lang="ja-JP" altLang="en-US" dirty="0">
              <a:latin typeface="+mn-ea"/>
            </a:rPr>
            <a:t>兆</a:t>
          </a:r>
          <a:r>
            <a:rPr kumimoji="1" lang="en-US" altLang="ja-JP" dirty="0">
              <a:latin typeface="+mn-ea"/>
            </a:rPr>
            <a:t>505</a:t>
          </a:r>
          <a:r>
            <a:rPr kumimoji="1" lang="ja-JP" altLang="en-US" dirty="0">
              <a:latin typeface="+mn-ea"/>
            </a:rPr>
            <a:t>億円</a:t>
          </a:r>
        </a:p>
      </cdr:txBody>
    </cdr:sp>
  </cdr:relSizeAnchor>
  <cdr:relSizeAnchor xmlns:cdr="http://schemas.openxmlformats.org/drawingml/2006/chartDrawing">
    <cdr:from>
      <cdr:x>0.44898</cdr:x>
      <cdr:y>0.34866</cdr:y>
    </cdr:from>
    <cdr:to>
      <cdr:x>0.56685</cdr:x>
      <cdr:y>0.39115</cdr:y>
    </cdr:to>
    <cdr:sp macro="" textlink="">
      <cdr:nvSpPr>
        <cdr:cNvPr id="3" name="テキスト ボックス 29">
          <a:extLst xmlns:a="http://schemas.openxmlformats.org/drawingml/2006/main">
            <a:ext uri="{FF2B5EF4-FFF2-40B4-BE49-F238E27FC236}">
              <a16:creationId xmlns:a16="http://schemas.microsoft.com/office/drawing/2014/main" id="{32B6899F-50A8-4F2C-B3A5-05DFBA1711F0}"/>
            </a:ext>
          </a:extLst>
        </cdr:cNvPr>
        <cdr:cNvSpPr txBox="1"/>
      </cdr:nvSpPr>
      <cdr:spPr>
        <a:xfrm xmlns:a="http://schemas.openxmlformats.org/drawingml/2006/main">
          <a:off x="2349437" y="1641584"/>
          <a:ext cx="616779" cy="20005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kumimoji="1" lang="ja-JP" altLang="en-US" sz="700" b="1" dirty="0"/>
            <a:t>さいにゅう</a:t>
          </a:r>
        </a:p>
      </cdr:txBody>
    </cdr:sp>
  </cdr:relSizeAnchor>
</c:userShapes>
</file>

<file path=ppt/drawings/drawing2.xml><?xml version="1.0" encoding="utf-8"?>
<c:userShapes xmlns:c="http://schemas.openxmlformats.org/drawingml/2006/chart">
  <cdr:relSizeAnchor xmlns:cdr="http://schemas.openxmlformats.org/drawingml/2006/chartDrawing">
    <cdr:from>
      <cdr:x>0.41189</cdr:x>
      <cdr:y>0.36004</cdr:y>
    </cdr:from>
    <cdr:to>
      <cdr:x>0.6928</cdr:x>
      <cdr:y>0.50385</cdr:y>
    </cdr:to>
    <cdr:sp macro="" textlink="">
      <cdr:nvSpPr>
        <cdr:cNvPr id="2" name="テキスト ボックス 23">
          <a:extLst xmlns:a="http://schemas.openxmlformats.org/drawingml/2006/main">
            <a:ext uri="{FF2B5EF4-FFF2-40B4-BE49-F238E27FC236}">
              <a16:creationId xmlns:a16="http://schemas.microsoft.com/office/drawing/2014/main" id="{2620C56C-ABEA-4DE0-A251-FB7672E26937}"/>
            </a:ext>
          </a:extLst>
        </cdr:cNvPr>
        <cdr:cNvSpPr txBox="1"/>
      </cdr:nvSpPr>
      <cdr:spPr>
        <a:xfrm xmlns:a="http://schemas.openxmlformats.org/drawingml/2006/main">
          <a:off x="2360888" y="1695176"/>
          <a:ext cx="1610132" cy="677108"/>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kumimoji="1" lang="ja-JP" altLang="en-US" sz="2000" dirty="0">
              <a:latin typeface="+mn-ea"/>
              <a:ea typeface="+mn-ea"/>
            </a:rPr>
            <a:t>歳出総額</a:t>
          </a:r>
          <a:endParaRPr kumimoji="1" lang="en-US" altLang="ja-JP" sz="2000" dirty="0">
            <a:latin typeface="+mn-ea"/>
            <a:ea typeface="+mn-ea"/>
          </a:endParaRPr>
        </a:p>
        <a:p xmlns:a="http://schemas.openxmlformats.org/drawingml/2006/main">
          <a:pPr algn="ctr"/>
          <a:r>
            <a:rPr kumimoji="1" lang="en-US" altLang="ja-JP" sz="1800" dirty="0">
              <a:latin typeface="+mn-ea"/>
            </a:rPr>
            <a:t>3</a:t>
          </a:r>
          <a:r>
            <a:rPr kumimoji="1" lang="ja-JP" altLang="en-US" sz="1800" dirty="0">
              <a:latin typeface="+mn-ea"/>
            </a:rPr>
            <a:t>兆</a:t>
          </a:r>
          <a:r>
            <a:rPr kumimoji="1" lang="en-US" altLang="ja-JP" sz="1800" dirty="0">
              <a:latin typeface="+mn-ea"/>
            </a:rPr>
            <a:t>505</a:t>
          </a:r>
          <a:r>
            <a:rPr kumimoji="1" lang="ja-JP" altLang="en-US" sz="1800" dirty="0">
              <a:latin typeface="+mn-ea"/>
            </a:rPr>
            <a:t>億円</a:t>
          </a:r>
        </a:p>
      </cdr:txBody>
    </cdr:sp>
  </cdr:relSizeAnchor>
  <cdr:relSizeAnchor xmlns:cdr="http://schemas.openxmlformats.org/drawingml/2006/chartDrawing">
    <cdr:from>
      <cdr:x>0.46012</cdr:x>
      <cdr:y>0.34447</cdr:y>
    </cdr:from>
    <cdr:to>
      <cdr:x>0.56772</cdr:x>
      <cdr:y>0.38696</cdr:y>
    </cdr:to>
    <cdr:sp macro="" textlink="">
      <cdr:nvSpPr>
        <cdr:cNvPr id="4" name="テキスト ボックス 29">
          <a:extLst xmlns:a="http://schemas.openxmlformats.org/drawingml/2006/main">
            <a:ext uri="{FF2B5EF4-FFF2-40B4-BE49-F238E27FC236}">
              <a16:creationId xmlns:a16="http://schemas.microsoft.com/office/drawing/2014/main" id="{F2787A68-0C74-46F9-A391-04E2ACEBF133}"/>
            </a:ext>
          </a:extLst>
        </cdr:cNvPr>
        <cdr:cNvSpPr txBox="1"/>
      </cdr:nvSpPr>
      <cdr:spPr>
        <a:xfrm xmlns:a="http://schemas.openxmlformats.org/drawingml/2006/main">
          <a:off x="2637321" y="1621878"/>
          <a:ext cx="616779" cy="20005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kumimoji="1" lang="ja-JP" altLang="en-US" sz="700" b="1" dirty="0"/>
            <a:t>さいしゅつ</a:t>
          </a:r>
        </a:p>
      </cdr:txBody>
    </cdr:sp>
  </cdr:relSizeAnchor>
  <cdr:relSizeAnchor xmlns:cdr="http://schemas.openxmlformats.org/drawingml/2006/chartDrawing">
    <cdr:from>
      <cdr:x>0.51902</cdr:x>
      <cdr:y>0.09106</cdr:y>
    </cdr:from>
    <cdr:to>
      <cdr:x>0.62663</cdr:x>
      <cdr:y>0.13355</cdr:y>
    </cdr:to>
    <cdr:sp macro="" textlink="">
      <cdr:nvSpPr>
        <cdr:cNvPr id="5" name="テキスト ボックス 29">
          <a:extLst xmlns:a="http://schemas.openxmlformats.org/drawingml/2006/main">
            <a:ext uri="{FF2B5EF4-FFF2-40B4-BE49-F238E27FC236}">
              <a16:creationId xmlns:a16="http://schemas.microsoft.com/office/drawing/2014/main" id="{8BC2B2CF-0BBE-47D5-8F6F-ADAD661D3CDD}"/>
            </a:ext>
          </a:extLst>
        </cdr:cNvPr>
        <cdr:cNvSpPr txBox="1"/>
      </cdr:nvSpPr>
      <cdr:spPr>
        <a:xfrm xmlns:a="http://schemas.openxmlformats.org/drawingml/2006/main">
          <a:off x="2974941" y="428734"/>
          <a:ext cx="616779" cy="20005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kumimoji="1" lang="ja-JP" altLang="en-US" sz="700" b="1" dirty="0"/>
            <a:t>ふくし</a:t>
          </a:r>
        </a:p>
      </cdr:txBody>
    </cdr:sp>
  </cdr:relSizeAnchor>
  <cdr:relSizeAnchor xmlns:cdr="http://schemas.openxmlformats.org/drawingml/2006/chartDrawing">
    <cdr:from>
      <cdr:x>0.86577</cdr:x>
      <cdr:y>0.5009</cdr:y>
    </cdr:from>
    <cdr:to>
      <cdr:x>0.97338</cdr:x>
      <cdr:y>0.54339</cdr:y>
    </cdr:to>
    <cdr:sp macro="" textlink="">
      <cdr:nvSpPr>
        <cdr:cNvPr id="7" name="テキスト ボックス 29">
          <a:extLst xmlns:a="http://schemas.openxmlformats.org/drawingml/2006/main">
            <a:ext uri="{FF2B5EF4-FFF2-40B4-BE49-F238E27FC236}">
              <a16:creationId xmlns:a16="http://schemas.microsoft.com/office/drawing/2014/main" id="{D52DBB3F-60CA-444F-A936-9C0811282364}"/>
            </a:ext>
          </a:extLst>
        </cdr:cNvPr>
        <cdr:cNvSpPr txBox="1"/>
      </cdr:nvSpPr>
      <cdr:spPr>
        <a:xfrm xmlns:a="http://schemas.openxmlformats.org/drawingml/2006/main">
          <a:off x="4962477" y="2358383"/>
          <a:ext cx="616779" cy="20005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kumimoji="1" lang="ja-JP" altLang="en-US" sz="700" b="1" dirty="0"/>
            <a:t>しんこう</a:t>
          </a:r>
        </a:p>
      </cdr:txBody>
    </cdr:sp>
  </cdr:relSizeAnchor>
  <cdr:relSizeAnchor xmlns:cdr="http://schemas.openxmlformats.org/drawingml/2006/chartDrawing">
    <cdr:from>
      <cdr:x>0.4462</cdr:x>
      <cdr:y>0.72674</cdr:y>
    </cdr:from>
    <cdr:to>
      <cdr:x>0.5538</cdr:x>
      <cdr:y>0.76923</cdr:y>
    </cdr:to>
    <cdr:sp macro="" textlink="">
      <cdr:nvSpPr>
        <cdr:cNvPr id="8" name="テキスト ボックス 29">
          <a:extLst xmlns:a="http://schemas.openxmlformats.org/drawingml/2006/main">
            <a:ext uri="{FF2B5EF4-FFF2-40B4-BE49-F238E27FC236}">
              <a16:creationId xmlns:a16="http://schemas.microsoft.com/office/drawing/2014/main" id="{FF04988A-7D53-4DC3-8342-58BB2D00CED7}"/>
            </a:ext>
          </a:extLst>
        </cdr:cNvPr>
        <cdr:cNvSpPr txBox="1"/>
      </cdr:nvSpPr>
      <cdr:spPr>
        <a:xfrm xmlns:a="http://schemas.openxmlformats.org/drawingml/2006/main">
          <a:off x="2557531" y="3421726"/>
          <a:ext cx="616779" cy="20005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kumimoji="1" lang="ja-JP" altLang="en-US" sz="700" b="1" dirty="0"/>
            <a:t>しんこう</a:t>
          </a:r>
        </a:p>
      </cdr:txBody>
    </cdr:sp>
  </cdr:relSizeAnchor>
  <cdr:relSizeAnchor xmlns:cdr="http://schemas.openxmlformats.org/drawingml/2006/chartDrawing">
    <cdr:from>
      <cdr:x>0.41156</cdr:x>
      <cdr:y>0.12846</cdr:y>
    </cdr:from>
    <cdr:to>
      <cdr:x>0.51916</cdr:x>
      <cdr:y>0.17095</cdr:y>
    </cdr:to>
    <cdr:sp macro="" textlink="">
      <cdr:nvSpPr>
        <cdr:cNvPr id="9" name="テキスト ボックス 29">
          <a:extLst xmlns:a="http://schemas.openxmlformats.org/drawingml/2006/main">
            <a:ext uri="{FF2B5EF4-FFF2-40B4-BE49-F238E27FC236}">
              <a16:creationId xmlns:a16="http://schemas.microsoft.com/office/drawing/2014/main" id="{47AE8C07-83BC-4FA1-AF0B-F90ABDFF07D4}"/>
            </a:ext>
          </a:extLst>
        </cdr:cNvPr>
        <cdr:cNvSpPr txBox="1"/>
      </cdr:nvSpPr>
      <cdr:spPr>
        <a:xfrm xmlns:a="http://schemas.openxmlformats.org/drawingml/2006/main">
          <a:off x="2358991" y="604839"/>
          <a:ext cx="616779" cy="20005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kumimoji="1" lang="ja-JP" altLang="en-US" sz="700" b="1" dirty="0"/>
            <a:t>　　　はら</a:t>
          </a:r>
        </a:p>
      </cdr:txBody>
    </cdr:sp>
  </cdr:relSizeAnchor>
  <cdr:relSizeAnchor xmlns:cdr="http://schemas.openxmlformats.org/drawingml/2006/chartDrawing">
    <cdr:from>
      <cdr:x>0.85913</cdr:x>
      <cdr:y>0.32438</cdr:y>
    </cdr:from>
    <cdr:to>
      <cdr:x>0.96673</cdr:x>
      <cdr:y>0.36687</cdr:y>
    </cdr:to>
    <cdr:sp macro="" textlink="">
      <cdr:nvSpPr>
        <cdr:cNvPr id="10" name="テキスト ボックス 29">
          <a:extLst xmlns:a="http://schemas.openxmlformats.org/drawingml/2006/main">
            <a:ext uri="{FF2B5EF4-FFF2-40B4-BE49-F238E27FC236}">
              <a16:creationId xmlns:a16="http://schemas.microsoft.com/office/drawing/2014/main" id="{417821A2-595A-4BDC-938F-3FB809B7AB2F}"/>
            </a:ext>
          </a:extLst>
        </cdr:cNvPr>
        <cdr:cNvSpPr txBox="1"/>
      </cdr:nvSpPr>
      <cdr:spPr>
        <a:xfrm xmlns:a="http://schemas.openxmlformats.org/drawingml/2006/main">
          <a:off x="4924391" y="1527284"/>
          <a:ext cx="616779" cy="20005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kumimoji="1" lang="ja-JP" altLang="en-US" sz="700" b="1" dirty="0"/>
            <a:t>しんこう</a:t>
          </a:r>
        </a:p>
      </cdr:txBody>
    </cdr:sp>
  </cdr:relSizeAnchor>
  <cdr:relSizeAnchor xmlns:cdr="http://schemas.openxmlformats.org/drawingml/2006/chartDrawing">
    <cdr:from>
      <cdr:x>0.62648</cdr:x>
      <cdr:y>0.09106</cdr:y>
    </cdr:from>
    <cdr:to>
      <cdr:x>0.73409</cdr:x>
      <cdr:y>0.13355</cdr:y>
    </cdr:to>
    <cdr:sp macro="" textlink="">
      <cdr:nvSpPr>
        <cdr:cNvPr id="11" name="テキスト ボックス 29">
          <a:extLst xmlns:a="http://schemas.openxmlformats.org/drawingml/2006/main">
            <a:ext uri="{FF2B5EF4-FFF2-40B4-BE49-F238E27FC236}">
              <a16:creationId xmlns:a16="http://schemas.microsoft.com/office/drawing/2014/main" id="{417821A2-595A-4BDC-938F-3FB809B7AB2F}"/>
            </a:ext>
          </a:extLst>
        </cdr:cNvPr>
        <cdr:cNvSpPr txBox="1"/>
      </cdr:nvSpPr>
      <cdr:spPr>
        <a:xfrm xmlns:a="http://schemas.openxmlformats.org/drawingml/2006/main">
          <a:off x="3590891" y="428734"/>
          <a:ext cx="616779" cy="20005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kumimoji="1" lang="ja-JP" altLang="en-US" sz="700" b="1" dirty="0"/>
            <a:t>いりょう</a:t>
          </a:r>
        </a:p>
      </cdr:txBody>
    </cdr:sp>
  </cdr:relSizeAnchor>
  <cdr:relSizeAnchor xmlns:cdr="http://schemas.openxmlformats.org/drawingml/2006/chartDrawing">
    <cdr:from>
      <cdr:x>0.73062</cdr:x>
      <cdr:y>0.09241</cdr:y>
    </cdr:from>
    <cdr:to>
      <cdr:x>0.83822</cdr:x>
      <cdr:y>0.1349</cdr:y>
    </cdr:to>
    <cdr:sp macro="" textlink="">
      <cdr:nvSpPr>
        <cdr:cNvPr id="13" name="テキスト ボックス 29">
          <a:extLst xmlns:a="http://schemas.openxmlformats.org/drawingml/2006/main">
            <a:ext uri="{FF2B5EF4-FFF2-40B4-BE49-F238E27FC236}">
              <a16:creationId xmlns:a16="http://schemas.microsoft.com/office/drawing/2014/main" id="{E06AF8C1-F9D3-4897-9328-9EC2ED179CAA}"/>
            </a:ext>
          </a:extLst>
        </cdr:cNvPr>
        <cdr:cNvSpPr txBox="1"/>
      </cdr:nvSpPr>
      <cdr:spPr>
        <a:xfrm xmlns:a="http://schemas.openxmlformats.org/drawingml/2006/main">
          <a:off x="4187791" y="435084"/>
          <a:ext cx="616779" cy="20005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kumimoji="1" lang="ja-JP" altLang="en-US" sz="700" b="1" dirty="0"/>
            <a:t>じゅうじつ</a:t>
          </a:r>
        </a:p>
      </cdr:txBody>
    </cdr:sp>
  </cdr:relSizeAnchor>
  <cdr:relSizeAnchor xmlns:cdr="http://schemas.openxmlformats.org/drawingml/2006/chartDrawing">
    <cdr:from>
      <cdr:x>0.88239</cdr:x>
      <cdr:y>0.68718</cdr:y>
    </cdr:from>
    <cdr:to>
      <cdr:x>0.99</cdr:x>
      <cdr:y>0.72967</cdr:y>
    </cdr:to>
    <cdr:sp macro="" textlink="">
      <cdr:nvSpPr>
        <cdr:cNvPr id="14" name="テキスト ボックス 29">
          <a:extLst xmlns:a="http://schemas.openxmlformats.org/drawingml/2006/main">
            <a:ext uri="{FF2B5EF4-FFF2-40B4-BE49-F238E27FC236}">
              <a16:creationId xmlns:a16="http://schemas.microsoft.com/office/drawing/2014/main" id="{492D686F-526A-4CDF-B591-D91D7737BB8F}"/>
            </a:ext>
          </a:extLst>
        </cdr:cNvPr>
        <cdr:cNvSpPr txBox="1"/>
      </cdr:nvSpPr>
      <cdr:spPr>
        <a:xfrm xmlns:a="http://schemas.openxmlformats.org/drawingml/2006/main">
          <a:off x="5057741" y="3235434"/>
          <a:ext cx="616779" cy="20005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kumimoji="1" lang="ja-JP" altLang="en-US" sz="700" b="1" dirty="0"/>
            <a:t>じゅうじつ</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1" y="1"/>
            <a:ext cx="2919413" cy="492125"/>
          </a:xfrm>
          <a:prstGeom prst="rect">
            <a:avLst/>
          </a:prstGeom>
        </p:spPr>
        <p:txBody>
          <a:bodyPr vert="horz" lIns="87565" tIns="43783" rIns="87565" bIns="43783" rtlCol="0"/>
          <a:lstStyle>
            <a:lvl1pPr algn="l" eaLnBrk="1" hangingPunct="1">
              <a:defRPr sz="1100">
                <a:latin typeface="Arial" charset="0"/>
              </a:defRPr>
            </a:lvl1pPr>
          </a:lstStyle>
          <a:p>
            <a:pPr>
              <a:defRPr/>
            </a:pPr>
            <a:endParaRPr lang="ja-JP" altLang="en-US"/>
          </a:p>
        </p:txBody>
      </p:sp>
      <p:sp>
        <p:nvSpPr>
          <p:cNvPr id="3" name="日付プレースホルダ 2"/>
          <p:cNvSpPr>
            <a:spLocks noGrp="1"/>
          </p:cNvSpPr>
          <p:nvPr>
            <p:ph type="dt" sz="quarter" idx="1"/>
          </p:nvPr>
        </p:nvSpPr>
        <p:spPr>
          <a:xfrm>
            <a:off x="3814763" y="1"/>
            <a:ext cx="2919412" cy="492125"/>
          </a:xfrm>
          <a:prstGeom prst="rect">
            <a:avLst/>
          </a:prstGeom>
        </p:spPr>
        <p:txBody>
          <a:bodyPr vert="horz" lIns="87565" tIns="43783" rIns="87565" bIns="43783" rtlCol="0"/>
          <a:lstStyle>
            <a:lvl1pPr algn="r" eaLnBrk="1" hangingPunct="1">
              <a:defRPr sz="1100">
                <a:latin typeface="Arial" charset="0"/>
              </a:defRPr>
            </a:lvl1pPr>
          </a:lstStyle>
          <a:p>
            <a:pPr>
              <a:defRPr/>
            </a:pPr>
            <a:fld id="{605BAA29-7B0B-419D-A11B-A2DC43D78C6A}" type="datetimeFigureOut">
              <a:rPr lang="ja-JP" altLang="en-US"/>
              <a:pPr>
                <a:defRPr/>
              </a:pPr>
              <a:t>2026/4/7</a:t>
            </a:fld>
            <a:endParaRPr lang="ja-JP" altLang="en-US"/>
          </a:p>
        </p:txBody>
      </p:sp>
      <p:sp>
        <p:nvSpPr>
          <p:cNvPr id="4" name="フッター プレースホルダ 3"/>
          <p:cNvSpPr>
            <a:spLocks noGrp="1"/>
          </p:cNvSpPr>
          <p:nvPr>
            <p:ph type="ftr" sz="quarter" idx="2"/>
          </p:nvPr>
        </p:nvSpPr>
        <p:spPr>
          <a:xfrm>
            <a:off x="1" y="9372601"/>
            <a:ext cx="2919413" cy="492125"/>
          </a:xfrm>
          <a:prstGeom prst="rect">
            <a:avLst/>
          </a:prstGeom>
        </p:spPr>
        <p:txBody>
          <a:bodyPr vert="horz" lIns="87565" tIns="43783" rIns="87565" bIns="43783" rtlCol="0" anchor="b"/>
          <a:lstStyle>
            <a:lvl1pPr algn="l" eaLnBrk="1" hangingPunct="1">
              <a:defRPr sz="1100">
                <a:latin typeface="Arial" charset="0"/>
              </a:defRPr>
            </a:lvl1pPr>
          </a:lstStyle>
          <a:p>
            <a:pPr>
              <a:defRPr/>
            </a:pPr>
            <a:endParaRPr lang="ja-JP" altLang="en-US"/>
          </a:p>
        </p:txBody>
      </p:sp>
      <p:sp>
        <p:nvSpPr>
          <p:cNvPr id="5" name="スライド番号プレースホルダ 4"/>
          <p:cNvSpPr>
            <a:spLocks noGrp="1"/>
          </p:cNvSpPr>
          <p:nvPr>
            <p:ph type="sldNum" sz="quarter" idx="3"/>
          </p:nvPr>
        </p:nvSpPr>
        <p:spPr>
          <a:xfrm>
            <a:off x="3814763" y="9372601"/>
            <a:ext cx="2919412" cy="492125"/>
          </a:xfrm>
          <a:prstGeom prst="rect">
            <a:avLst/>
          </a:prstGeom>
        </p:spPr>
        <p:txBody>
          <a:bodyPr vert="horz" wrap="square" lIns="87565" tIns="43783" rIns="87565" bIns="43783" numCol="1" anchor="b" anchorCtr="0" compatLnSpc="1">
            <a:prstTxWarp prst="textNoShape">
              <a:avLst/>
            </a:prstTxWarp>
          </a:bodyPr>
          <a:lstStyle>
            <a:lvl1pPr algn="r" eaLnBrk="1" hangingPunct="1">
              <a:defRPr sz="1100"/>
            </a:lvl1pPr>
          </a:lstStyle>
          <a:p>
            <a:pPr>
              <a:defRPr/>
            </a:pPr>
            <a:fld id="{301763D4-40B0-48B8-B0A2-9E56A4372E72}" type="slidenum">
              <a:rPr lang="ja-JP" altLang="en-US"/>
              <a:pPr>
                <a:defRPr/>
              </a:pPr>
              <a:t>‹#›</a:t>
            </a:fld>
            <a:endParaRPr lang="ja-JP" altLang="en-US"/>
          </a:p>
        </p:txBody>
      </p:sp>
    </p:spTree>
    <p:extLst>
      <p:ext uri="{BB962C8B-B14F-4D97-AF65-F5344CB8AC3E}">
        <p14:creationId xmlns:p14="http://schemas.microsoft.com/office/powerpoint/2010/main" val="11424135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1" y="1"/>
            <a:ext cx="2919413" cy="492125"/>
          </a:xfrm>
          <a:prstGeom prst="rect">
            <a:avLst/>
          </a:prstGeom>
        </p:spPr>
        <p:txBody>
          <a:bodyPr vert="horz" lIns="87565" tIns="43783" rIns="87565" bIns="43783" rtlCol="0"/>
          <a:lstStyle>
            <a:lvl1pPr algn="l" eaLnBrk="1" hangingPunct="1">
              <a:defRPr sz="1100">
                <a:latin typeface="Arial" charset="0"/>
              </a:defRPr>
            </a:lvl1pPr>
          </a:lstStyle>
          <a:p>
            <a:pPr>
              <a:defRPr/>
            </a:pPr>
            <a:endParaRPr lang="ja-JP" altLang="en-US"/>
          </a:p>
        </p:txBody>
      </p:sp>
      <p:sp>
        <p:nvSpPr>
          <p:cNvPr id="3" name="日付プレースホルダ 2"/>
          <p:cNvSpPr>
            <a:spLocks noGrp="1"/>
          </p:cNvSpPr>
          <p:nvPr>
            <p:ph type="dt" idx="1"/>
          </p:nvPr>
        </p:nvSpPr>
        <p:spPr>
          <a:xfrm>
            <a:off x="3814763" y="1"/>
            <a:ext cx="2919412" cy="492125"/>
          </a:xfrm>
          <a:prstGeom prst="rect">
            <a:avLst/>
          </a:prstGeom>
        </p:spPr>
        <p:txBody>
          <a:bodyPr vert="horz" lIns="87565" tIns="43783" rIns="87565" bIns="43783" rtlCol="0"/>
          <a:lstStyle>
            <a:lvl1pPr algn="r" eaLnBrk="1" hangingPunct="1">
              <a:defRPr sz="1100">
                <a:latin typeface="Arial" charset="0"/>
              </a:defRPr>
            </a:lvl1pPr>
          </a:lstStyle>
          <a:p>
            <a:pPr>
              <a:defRPr/>
            </a:pPr>
            <a:fld id="{93D4AE1A-89CB-418F-B52B-70E85A9873FB}" type="datetimeFigureOut">
              <a:rPr lang="ja-JP" altLang="en-US"/>
              <a:pPr>
                <a:defRPr/>
              </a:pPr>
              <a:t>2026/4/7</a:t>
            </a:fld>
            <a:endParaRPr lang="ja-JP" altLang="en-US"/>
          </a:p>
        </p:txBody>
      </p:sp>
      <p:sp>
        <p:nvSpPr>
          <p:cNvPr id="4" name="スライド イメージ プレースホルダ 3"/>
          <p:cNvSpPr>
            <a:spLocks noGrp="1" noRot="1" noChangeAspect="1"/>
          </p:cNvSpPr>
          <p:nvPr>
            <p:ph type="sldImg" idx="2"/>
          </p:nvPr>
        </p:nvSpPr>
        <p:spPr>
          <a:xfrm>
            <a:off x="903288" y="741363"/>
            <a:ext cx="4929187" cy="3698875"/>
          </a:xfrm>
          <a:prstGeom prst="rect">
            <a:avLst/>
          </a:prstGeom>
          <a:noFill/>
          <a:ln w="12700">
            <a:solidFill>
              <a:prstClr val="black"/>
            </a:solidFill>
          </a:ln>
        </p:spPr>
        <p:txBody>
          <a:bodyPr vert="horz" lIns="87565" tIns="43783" rIns="87565" bIns="43783" rtlCol="0" anchor="ctr"/>
          <a:lstStyle/>
          <a:p>
            <a:pPr lvl="0"/>
            <a:endParaRPr lang="ja-JP" altLang="en-US" noProof="0"/>
          </a:p>
        </p:txBody>
      </p:sp>
      <p:sp>
        <p:nvSpPr>
          <p:cNvPr id="5" name="ノート プレースホルダ 4"/>
          <p:cNvSpPr>
            <a:spLocks noGrp="1"/>
          </p:cNvSpPr>
          <p:nvPr>
            <p:ph type="body" sz="quarter" idx="3"/>
          </p:nvPr>
        </p:nvSpPr>
        <p:spPr>
          <a:xfrm>
            <a:off x="673101" y="4686300"/>
            <a:ext cx="5389563" cy="4438650"/>
          </a:xfrm>
          <a:prstGeom prst="rect">
            <a:avLst/>
          </a:prstGeom>
        </p:spPr>
        <p:txBody>
          <a:bodyPr vert="horz" lIns="87565" tIns="43783" rIns="87565" bIns="43783" rtlCol="0">
            <a:normAutofit/>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 5"/>
          <p:cNvSpPr>
            <a:spLocks noGrp="1"/>
          </p:cNvSpPr>
          <p:nvPr>
            <p:ph type="ftr" sz="quarter" idx="4"/>
          </p:nvPr>
        </p:nvSpPr>
        <p:spPr>
          <a:xfrm>
            <a:off x="1" y="9372601"/>
            <a:ext cx="2919413" cy="492125"/>
          </a:xfrm>
          <a:prstGeom prst="rect">
            <a:avLst/>
          </a:prstGeom>
        </p:spPr>
        <p:txBody>
          <a:bodyPr vert="horz" lIns="87565" tIns="43783" rIns="87565" bIns="43783" rtlCol="0" anchor="b"/>
          <a:lstStyle>
            <a:lvl1pPr algn="l" eaLnBrk="1" hangingPunct="1">
              <a:defRPr sz="1100">
                <a:latin typeface="Arial" charset="0"/>
              </a:defRPr>
            </a:lvl1pPr>
          </a:lstStyle>
          <a:p>
            <a:pPr>
              <a:defRPr/>
            </a:pPr>
            <a:endParaRPr lang="ja-JP" altLang="en-US"/>
          </a:p>
        </p:txBody>
      </p:sp>
      <p:sp>
        <p:nvSpPr>
          <p:cNvPr id="7" name="スライド番号プレースホルダ 6"/>
          <p:cNvSpPr>
            <a:spLocks noGrp="1"/>
          </p:cNvSpPr>
          <p:nvPr>
            <p:ph type="sldNum" sz="quarter" idx="5"/>
          </p:nvPr>
        </p:nvSpPr>
        <p:spPr>
          <a:xfrm>
            <a:off x="3814763" y="9372601"/>
            <a:ext cx="2919412" cy="492125"/>
          </a:xfrm>
          <a:prstGeom prst="rect">
            <a:avLst/>
          </a:prstGeom>
        </p:spPr>
        <p:txBody>
          <a:bodyPr vert="horz" wrap="square" lIns="87565" tIns="43783" rIns="87565" bIns="43783" numCol="1" anchor="b" anchorCtr="0" compatLnSpc="1">
            <a:prstTxWarp prst="textNoShape">
              <a:avLst/>
            </a:prstTxWarp>
          </a:bodyPr>
          <a:lstStyle>
            <a:lvl1pPr algn="r" eaLnBrk="1" hangingPunct="1">
              <a:defRPr sz="1100"/>
            </a:lvl1pPr>
          </a:lstStyle>
          <a:p>
            <a:pPr>
              <a:defRPr/>
            </a:pPr>
            <a:fld id="{9568161C-ABBB-4AD2-A587-D7C64F4E4BF3}" type="slidenum">
              <a:rPr lang="ja-JP" altLang="en-US"/>
              <a:pPr>
                <a:defRPr/>
              </a:pPr>
              <a:t>‹#›</a:t>
            </a:fld>
            <a:endParaRPr lang="ja-JP" altLang="en-US"/>
          </a:p>
        </p:txBody>
      </p:sp>
    </p:spTree>
    <p:extLst>
      <p:ext uri="{BB962C8B-B14F-4D97-AF65-F5344CB8AC3E}">
        <p14:creationId xmlns:p14="http://schemas.microsoft.com/office/powerpoint/2010/main" val="58557203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7172"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894" indent="-285728">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2913" indent="-228583">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079" indent="-228583">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244" indent="-228583">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410" indent="-22858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575" indent="-22858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8740" indent="-22858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5906" indent="-22858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A3962EC0-F7F4-40A4-8D76-A9005CBB43F3}" type="slidenum">
              <a:rPr lang="ja-JP" altLang="en-US" sz="1100">
                <a:latin typeface="Arial" panose="020B0604020202020204" pitchFamily="34" charset="0"/>
              </a:rPr>
              <a:pPr>
                <a:spcBef>
                  <a:spcPct val="0"/>
                </a:spcBef>
              </a:pPr>
              <a:t>3</a:t>
            </a:fld>
            <a:endParaRPr lang="ja-JP" altLang="en-US" sz="1100">
              <a:latin typeface="Arial" panose="020B0604020202020204" pitchFamily="34" charset="0"/>
            </a:endParaRPr>
          </a:p>
        </p:txBody>
      </p:sp>
    </p:spTree>
    <p:extLst>
      <p:ext uri="{BB962C8B-B14F-4D97-AF65-F5344CB8AC3E}">
        <p14:creationId xmlns:p14="http://schemas.microsoft.com/office/powerpoint/2010/main" val="4249106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9568161C-ABBB-4AD2-A587-D7C64F4E4BF3}" type="slidenum">
              <a:rPr lang="ja-JP" altLang="en-US" smtClean="0"/>
              <a:pPr>
                <a:defRPr/>
              </a:pPr>
              <a:t>12</a:t>
            </a:fld>
            <a:endParaRPr lang="ja-JP" altLang="en-US"/>
          </a:p>
        </p:txBody>
      </p:sp>
    </p:spTree>
    <p:extLst>
      <p:ext uri="{BB962C8B-B14F-4D97-AF65-F5344CB8AC3E}">
        <p14:creationId xmlns:p14="http://schemas.microsoft.com/office/powerpoint/2010/main" val="2629811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　このスライドから、札幌市のページになります。</a:t>
            </a:r>
            <a:endParaRPr lang="en-US" altLang="ja-JP" dirty="0"/>
          </a:p>
          <a:p>
            <a:r>
              <a:rPr lang="ja-JP" altLang="en-US" dirty="0"/>
              <a:t>　今日は、事務局案として作成したものを見ていただきます。</a:t>
            </a:r>
            <a:endParaRPr lang="en-US" altLang="ja-JP" dirty="0"/>
          </a:p>
          <a:p>
            <a:r>
              <a:rPr lang="ja-JP" altLang="en-US" dirty="0"/>
              <a:t>　今後、運営委員のみなさんとどのような構成にするか相談をさせていただきます。</a:t>
            </a:r>
            <a:endParaRPr lang="en-US" altLang="ja-JP" dirty="0"/>
          </a:p>
          <a:p>
            <a:r>
              <a:rPr lang="ja-JP" altLang="en-US" dirty="0"/>
              <a:t>　事務局案（たたき台）としては、紙ベース（６・７ページ）と同様に、まずは札幌市の令和７年度の予算を掲載します。</a:t>
            </a:r>
            <a:endParaRPr lang="en-US" altLang="ja-JP" dirty="0"/>
          </a:p>
          <a:p>
            <a:r>
              <a:rPr lang="ja-JP" altLang="en-US" dirty="0"/>
              <a:t>　歳出項目につきましては「●●費」から分かりやすい文言へ変更しています。</a:t>
            </a:r>
            <a:endParaRPr lang="en-US" altLang="ja-JP" dirty="0"/>
          </a:p>
          <a:p>
            <a:r>
              <a:rPr lang="ja-JP" altLang="en-US" dirty="0"/>
              <a:t>　各項目の金額等については、札幌市さんのＨＰから７年度の金額を広報官が拾ってきているので、札幌市さんには、後日、それぞれの金額等の確認をお願いしたいと思いますが、よろしいでしょうか？</a:t>
            </a:r>
            <a:endParaRPr lang="en-US" altLang="ja-JP" dirty="0"/>
          </a:p>
          <a:p>
            <a:r>
              <a:rPr lang="ja-JP" altLang="en-US" dirty="0"/>
              <a:t>　後ほど、どこから持ってきた金額かが分かる基礎資料もお渡ししますので、よろしくお願いします。</a:t>
            </a:r>
            <a:endParaRPr lang="en-US" altLang="ja-JP" dirty="0"/>
          </a:p>
          <a:p>
            <a:endParaRPr lang="en-US" altLang="ja-JP" dirty="0"/>
          </a:p>
          <a:p>
            <a:r>
              <a:rPr lang="ja-JP" altLang="en-US" dirty="0"/>
              <a:t>円グラフの下には、「札幌市の財政」にリンクを貼らせていただく予定です。</a:t>
            </a:r>
            <a:endParaRPr lang="en-US" altLang="ja-JP" dirty="0"/>
          </a:p>
          <a:p>
            <a:endParaRPr lang="en-US" altLang="ja-JP" dirty="0"/>
          </a:p>
          <a:p>
            <a:r>
              <a:rPr lang="en-US" altLang="ja-JP" dirty="0"/>
              <a:t>【</a:t>
            </a:r>
            <a:r>
              <a:rPr lang="ja-JP" altLang="en-US" dirty="0"/>
              <a:t>クリック</a:t>
            </a:r>
            <a:r>
              <a:rPr lang="en-US" altLang="ja-JP" dirty="0"/>
              <a:t>】</a:t>
            </a:r>
            <a:endParaRPr lang="ja-JP" altLang="en-US" dirty="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9568161C-ABBB-4AD2-A587-D7C64F4E4BF3}" type="slidenum">
              <a:rPr lang="ja-JP" altLang="en-US" smtClean="0"/>
              <a:pPr>
                <a:defRPr/>
              </a:pPr>
              <a:t>13</a:t>
            </a:fld>
            <a:endParaRPr lang="ja-JP" altLang="en-US"/>
          </a:p>
        </p:txBody>
      </p:sp>
    </p:spTree>
    <p:extLst>
      <p:ext uri="{BB962C8B-B14F-4D97-AF65-F5344CB8AC3E}">
        <p14:creationId xmlns:p14="http://schemas.microsoft.com/office/powerpoint/2010/main" val="35051355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　税の使い道として、これまでの副教材に掲載されている５つの写真に、アニメーションを加えて令和７年度の予算額を表示します。</a:t>
            </a:r>
            <a:endParaRPr lang="en-US" altLang="ja-JP" dirty="0"/>
          </a:p>
          <a:p>
            <a:r>
              <a:rPr lang="ja-JP" altLang="en-US" dirty="0"/>
              <a:t>　こちらの金額も確認をお願いしたいと思います。</a:t>
            </a:r>
            <a:endParaRPr lang="en-US" altLang="ja-JP" dirty="0"/>
          </a:p>
          <a:p>
            <a:endParaRPr lang="en-US" altLang="ja-JP" dirty="0"/>
          </a:p>
          <a:p>
            <a:r>
              <a:rPr lang="ja-JP" altLang="en-US" dirty="0"/>
              <a:t>　一番下の「冬の快適な生活のために」ですが、札幌市の</a:t>
            </a:r>
            <a:r>
              <a:rPr lang="en-US" altLang="ja-JP" dirty="0"/>
              <a:t>HP</a:t>
            </a:r>
            <a:r>
              <a:rPr lang="ja-JP" altLang="en-US" dirty="0"/>
              <a:t>にある「さっぽろ雪の絵本」から、「年間で～札幌市だけ！」という内容を使わせていただき、なぜ雪が多い大都市が他にないのかなど、児童が札幌市の雪対策に関心を持ってもらえるようにしています。</a:t>
            </a:r>
            <a:endParaRPr lang="en-US" altLang="ja-JP" dirty="0"/>
          </a:p>
          <a:p>
            <a:r>
              <a:rPr lang="ja-JP" altLang="en-US" dirty="0"/>
              <a:t>　リンク先を示す青い囲みについても、「雪対策ライブラリー」と表示するよりも、児童の興味を引きそうな「雪の絵本」や「除雪機械の写真・価格」にさせてもらいました。</a:t>
            </a:r>
            <a:endParaRPr lang="en-US" altLang="ja-JP" dirty="0"/>
          </a:p>
          <a:p>
            <a:r>
              <a:rPr lang="ja-JP" altLang="en-US" dirty="0"/>
              <a:t>　</a:t>
            </a:r>
            <a:endParaRPr lang="en-US" altLang="ja-JP" dirty="0"/>
          </a:p>
          <a:p>
            <a:r>
              <a:rPr lang="ja-JP" altLang="en-US" dirty="0"/>
              <a:t>　リンク先の「雪対策ライブラリー」は、</a:t>
            </a:r>
            <a:endParaRPr lang="en-US" altLang="ja-JP" dirty="0"/>
          </a:p>
          <a:p>
            <a:r>
              <a:rPr lang="en-US" altLang="ja-JP" dirty="0"/>
              <a:t>【</a:t>
            </a:r>
            <a:r>
              <a:rPr lang="ja-JP" altLang="en-US" dirty="0"/>
              <a:t>クリック</a:t>
            </a:r>
            <a:r>
              <a:rPr lang="en-US" altLang="ja-JP" dirty="0"/>
              <a:t>】</a:t>
            </a:r>
            <a:endParaRPr lang="ja-JP" altLang="en-US" dirty="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9568161C-ABBB-4AD2-A587-D7C64F4E4BF3}" type="slidenum">
              <a:rPr lang="ja-JP" altLang="en-US" smtClean="0"/>
              <a:pPr>
                <a:defRPr/>
              </a:pPr>
              <a:t>14</a:t>
            </a:fld>
            <a:endParaRPr lang="ja-JP" altLang="en-US"/>
          </a:p>
        </p:txBody>
      </p:sp>
    </p:spTree>
    <p:extLst>
      <p:ext uri="{BB962C8B-B14F-4D97-AF65-F5344CB8AC3E}">
        <p14:creationId xmlns:p14="http://schemas.microsoft.com/office/powerpoint/2010/main" val="324081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5" name="ノート プレースホルダー 4"/>
          <p:cNvSpPr>
            <a:spLocks noGrp="1"/>
          </p:cNvSpPr>
          <p:nvPr>
            <p:ph type="body" sz="quarter" idx="11"/>
          </p:nvPr>
        </p:nvSpPr>
        <p:spPr/>
        <p:txBody>
          <a:bodyPr/>
          <a:lstStyle/>
          <a:p>
            <a:endParaRPr kumimoji="1" lang="ja-JP" altLang="en-US"/>
          </a:p>
        </p:txBody>
      </p:sp>
    </p:spTree>
    <p:extLst>
      <p:ext uri="{BB962C8B-B14F-4D97-AF65-F5344CB8AC3E}">
        <p14:creationId xmlns:p14="http://schemas.microsoft.com/office/powerpoint/2010/main" val="11090175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DE8F6589-57FA-495B-8E19-24DDF64423A9}" type="slidenum">
              <a:rPr lang="en-US" altLang="ja-JP"/>
              <a:pPr>
                <a:defRPr/>
              </a:pPr>
              <a:t>‹#›</a:t>
            </a:fld>
            <a:endParaRPr lang="en-US" altLang="ja-JP"/>
          </a:p>
        </p:txBody>
      </p:sp>
    </p:spTree>
    <p:extLst>
      <p:ext uri="{BB962C8B-B14F-4D97-AF65-F5344CB8AC3E}">
        <p14:creationId xmlns:p14="http://schemas.microsoft.com/office/powerpoint/2010/main" val="1017501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B8490FC1-9576-41EB-BD8A-D5A5AC8CCE2C}" type="slidenum">
              <a:rPr lang="en-US" altLang="ja-JP"/>
              <a:pPr>
                <a:defRPr/>
              </a:pPr>
              <a:t>‹#›</a:t>
            </a:fld>
            <a:endParaRPr lang="en-US" altLang="ja-JP"/>
          </a:p>
        </p:txBody>
      </p:sp>
    </p:spTree>
    <p:extLst>
      <p:ext uri="{BB962C8B-B14F-4D97-AF65-F5344CB8AC3E}">
        <p14:creationId xmlns:p14="http://schemas.microsoft.com/office/powerpoint/2010/main" val="2257151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A9DD07FD-D5BB-4D9E-851A-7685ECD152DF}" type="slidenum">
              <a:rPr lang="en-US" altLang="ja-JP"/>
              <a:pPr>
                <a:defRPr/>
              </a:pPr>
              <a:t>‹#›</a:t>
            </a:fld>
            <a:endParaRPr lang="en-US" altLang="ja-JP"/>
          </a:p>
        </p:txBody>
      </p:sp>
    </p:spTree>
    <p:extLst>
      <p:ext uri="{BB962C8B-B14F-4D97-AF65-F5344CB8AC3E}">
        <p14:creationId xmlns:p14="http://schemas.microsoft.com/office/powerpoint/2010/main" val="41075465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A21AC8FD-592B-4297-9EAB-520742DB55C5}" type="slidenum">
              <a:rPr lang="en-US" altLang="ja-JP"/>
              <a:pPr>
                <a:defRPr/>
              </a:pPr>
              <a:t>‹#›</a:t>
            </a:fld>
            <a:endParaRPr lang="en-US" altLang="ja-JP"/>
          </a:p>
        </p:txBody>
      </p:sp>
    </p:spTree>
    <p:extLst>
      <p:ext uri="{BB962C8B-B14F-4D97-AF65-F5344CB8AC3E}">
        <p14:creationId xmlns:p14="http://schemas.microsoft.com/office/powerpoint/2010/main" val="1458271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CC38E0D8-43BA-435E-8DC8-850144E32AF9}" type="slidenum">
              <a:rPr lang="en-US" altLang="ja-JP"/>
              <a:pPr>
                <a:defRPr/>
              </a:pPr>
              <a:t>‹#›</a:t>
            </a:fld>
            <a:endParaRPr lang="en-US" altLang="ja-JP"/>
          </a:p>
        </p:txBody>
      </p:sp>
    </p:spTree>
    <p:extLst>
      <p:ext uri="{BB962C8B-B14F-4D97-AF65-F5344CB8AC3E}">
        <p14:creationId xmlns:p14="http://schemas.microsoft.com/office/powerpoint/2010/main" val="10826982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106D502B-A0A9-4172-93F1-D016075E992B}" type="slidenum">
              <a:rPr lang="en-US" altLang="ja-JP"/>
              <a:pPr>
                <a:defRPr/>
              </a:pPr>
              <a:t>‹#›</a:t>
            </a:fld>
            <a:endParaRPr lang="en-US" altLang="ja-JP"/>
          </a:p>
        </p:txBody>
      </p:sp>
    </p:spTree>
    <p:extLst>
      <p:ext uri="{BB962C8B-B14F-4D97-AF65-F5344CB8AC3E}">
        <p14:creationId xmlns:p14="http://schemas.microsoft.com/office/powerpoint/2010/main" val="25524092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33C198B7-A3F3-42B3-96BC-9C2CAC0CF970}" type="slidenum">
              <a:rPr lang="en-US" altLang="ja-JP"/>
              <a:pPr>
                <a:defRPr/>
              </a:pPr>
              <a:t>‹#›</a:t>
            </a:fld>
            <a:endParaRPr lang="en-US" altLang="ja-JP"/>
          </a:p>
        </p:txBody>
      </p:sp>
    </p:spTree>
    <p:extLst>
      <p:ext uri="{BB962C8B-B14F-4D97-AF65-F5344CB8AC3E}">
        <p14:creationId xmlns:p14="http://schemas.microsoft.com/office/powerpoint/2010/main" val="1391018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14BCAD89-11D4-4643-9FAB-51F39F225E4D}" type="slidenum">
              <a:rPr lang="en-US" altLang="ja-JP"/>
              <a:pPr>
                <a:defRPr/>
              </a:pPr>
              <a:t>‹#›</a:t>
            </a:fld>
            <a:endParaRPr lang="en-US" altLang="ja-JP"/>
          </a:p>
        </p:txBody>
      </p:sp>
    </p:spTree>
    <p:extLst>
      <p:ext uri="{BB962C8B-B14F-4D97-AF65-F5344CB8AC3E}">
        <p14:creationId xmlns:p14="http://schemas.microsoft.com/office/powerpoint/2010/main" val="2026289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B4FF24B8-A4B8-4B7E-AA3A-FE4BA14E6524}" type="slidenum">
              <a:rPr lang="en-US" altLang="ja-JP"/>
              <a:pPr>
                <a:defRPr/>
              </a:pPr>
              <a:t>‹#›</a:t>
            </a:fld>
            <a:endParaRPr lang="en-US" altLang="ja-JP"/>
          </a:p>
        </p:txBody>
      </p:sp>
    </p:spTree>
    <p:extLst>
      <p:ext uri="{BB962C8B-B14F-4D97-AF65-F5344CB8AC3E}">
        <p14:creationId xmlns:p14="http://schemas.microsoft.com/office/powerpoint/2010/main" val="1578242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8CCD0E8E-910A-43BC-9154-BEFAD1598FDB}" type="slidenum">
              <a:rPr lang="en-US" altLang="ja-JP"/>
              <a:pPr>
                <a:defRPr/>
              </a:pPr>
              <a:t>‹#›</a:t>
            </a:fld>
            <a:endParaRPr lang="en-US" altLang="ja-JP"/>
          </a:p>
        </p:txBody>
      </p:sp>
    </p:spTree>
    <p:extLst>
      <p:ext uri="{BB962C8B-B14F-4D97-AF65-F5344CB8AC3E}">
        <p14:creationId xmlns:p14="http://schemas.microsoft.com/office/powerpoint/2010/main" val="38099408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42430947-1FC9-4633-B22F-CA2F8B2D356A}" type="slidenum">
              <a:rPr lang="en-US" altLang="ja-JP"/>
              <a:pPr>
                <a:defRPr/>
              </a:pPr>
              <a:t>‹#›</a:t>
            </a:fld>
            <a:endParaRPr lang="en-US" altLang="ja-JP"/>
          </a:p>
        </p:txBody>
      </p:sp>
    </p:spTree>
    <p:extLst>
      <p:ext uri="{BB962C8B-B14F-4D97-AF65-F5344CB8AC3E}">
        <p14:creationId xmlns:p14="http://schemas.microsoft.com/office/powerpoint/2010/main" val="17248043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75F99174-616D-451E-AC18-BD654168BF62}"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60.png"/><Relationship Id="rId2"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1.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jpeg"/><Relationship Id="rId3" Type="http://schemas.openxmlformats.org/officeDocument/2006/relationships/image" Target="../media/image62.png"/><Relationship Id="rId7" Type="http://schemas.openxmlformats.org/officeDocument/2006/relationships/image" Target="../media/image66.jpeg"/><Relationship Id="rId12" Type="http://schemas.openxmlformats.org/officeDocument/2006/relationships/image" Target="../media/image71.png"/><Relationship Id="rId2" Type="http://schemas.openxmlformats.org/officeDocument/2006/relationships/image" Target="../media/image61.jpeg"/><Relationship Id="rId1" Type="http://schemas.openxmlformats.org/officeDocument/2006/relationships/slideLayout" Target="../slideLayouts/slideLayout2.xml"/><Relationship Id="rId6" Type="http://schemas.openxmlformats.org/officeDocument/2006/relationships/image" Target="../media/image65.jpe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 Id="rId14" Type="http://schemas.openxmlformats.org/officeDocument/2006/relationships/image" Target="../media/image73.png"/></Relationships>
</file>

<file path=ppt/slides/_rels/slide12.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jpeg"/><Relationship Id="rId7" Type="http://schemas.openxmlformats.org/officeDocument/2006/relationships/image" Target="../media/image7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 Id="rId9" Type="http://schemas.openxmlformats.org/officeDocument/2006/relationships/image" Target="../media/image80.png"/></Relationships>
</file>

<file path=ppt/slides/_rels/slide13.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8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hyperlink" Target="https://www.city.sapporo.jp/zaisei/kohyo/index.html"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emf"/><Relationship Id="rId4" Type="http://schemas.openxmlformats.org/officeDocument/2006/relationships/image" Target="../media/image82.emf"/></Relationships>
</file>

<file path=ppt/slides/_rels/slide15.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3.png"/><Relationship Id="rId7" Type="http://schemas.openxmlformats.org/officeDocument/2006/relationships/image" Target="../media/image89.png"/><Relationship Id="rId2" Type="http://schemas.openxmlformats.org/officeDocument/2006/relationships/image" Target="../media/image85.jpeg"/><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png"/></Relationships>
</file>

<file path=ppt/slides/_rels/slide16.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8.jpeg"/><Relationship Id="rId2"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17.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image" Target="../media/image99.jpeg"/><Relationship Id="rId1" Type="http://schemas.openxmlformats.org/officeDocument/2006/relationships/slideLayout" Target="../slideLayouts/slideLayout2.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s>
</file>

<file path=ppt/slides/_rels/slide18.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image" Target="../media/image105.png"/><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108.png"/><Relationship Id="rId10" Type="http://schemas.openxmlformats.org/officeDocument/2006/relationships/image" Target="../media/image113.png"/><Relationship Id="rId4" Type="http://schemas.openxmlformats.org/officeDocument/2006/relationships/image" Target="../media/image107.jpeg"/><Relationship Id="rId9" Type="http://schemas.openxmlformats.org/officeDocument/2006/relationships/image" Target="../media/image112.png"/></Relationships>
</file>

<file path=ppt/slides/_rels/slide19.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jpeg"/><Relationship Id="rId7" Type="http://schemas.openxmlformats.org/officeDocument/2006/relationships/image" Target="../media/image119.png"/><Relationship Id="rId2" Type="http://schemas.openxmlformats.org/officeDocument/2006/relationships/image" Target="../media/image114.jpeg"/><Relationship Id="rId1" Type="http://schemas.openxmlformats.org/officeDocument/2006/relationships/slideLayout" Target="../slideLayouts/slideLayout2.xml"/><Relationship Id="rId6" Type="http://schemas.openxmlformats.org/officeDocument/2006/relationships/image" Target="../media/image118.jpeg"/><Relationship Id="rId5" Type="http://schemas.openxmlformats.org/officeDocument/2006/relationships/image" Target="../media/image117.jpeg"/><Relationship Id="rId10" Type="http://schemas.openxmlformats.org/officeDocument/2006/relationships/image" Target="../media/image13.png"/><Relationship Id="rId4" Type="http://schemas.openxmlformats.org/officeDocument/2006/relationships/image" Target="../media/image116.jpeg"/><Relationship Id="rId9" Type="http://schemas.openxmlformats.org/officeDocument/2006/relationships/image" Target="../media/image121.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123.emf"/><Relationship Id="rId13" Type="http://schemas.openxmlformats.org/officeDocument/2006/relationships/oleObject" Target="../embeddings/oleObject5.bin"/><Relationship Id="rId18" Type="http://schemas.openxmlformats.org/officeDocument/2006/relationships/image" Target="../media/image128.emf"/><Relationship Id="rId3" Type="http://schemas.openxmlformats.org/officeDocument/2006/relationships/notesSlide" Target="../notesSlides/notesSlide5.xml"/><Relationship Id="rId7" Type="http://schemas.openxmlformats.org/officeDocument/2006/relationships/oleObject" Target="../embeddings/oleObject2.bin"/><Relationship Id="rId12" Type="http://schemas.openxmlformats.org/officeDocument/2006/relationships/image" Target="../media/image125.emf"/><Relationship Id="rId17" Type="http://schemas.openxmlformats.org/officeDocument/2006/relationships/oleObject" Target="../embeddings/oleObject7.bin"/><Relationship Id="rId2" Type="http://schemas.openxmlformats.org/officeDocument/2006/relationships/slideLayout" Target="../slideLayouts/slideLayout7.xml"/><Relationship Id="rId16" Type="http://schemas.openxmlformats.org/officeDocument/2006/relationships/image" Target="../media/image127.emf"/><Relationship Id="rId20" Type="http://schemas.openxmlformats.org/officeDocument/2006/relationships/image" Target="../media/image130.png"/><Relationship Id="rId1" Type="http://schemas.openxmlformats.org/officeDocument/2006/relationships/vmlDrawing" Target="../drawings/vmlDrawing1.vml"/><Relationship Id="rId6" Type="http://schemas.openxmlformats.org/officeDocument/2006/relationships/image" Target="../media/image122.emf"/><Relationship Id="rId11" Type="http://schemas.openxmlformats.org/officeDocument/2006/relationships/oleObject" Target="../embeddings/oleObject4.bin"/><Relationship Id="rId5" Type="http://schemas.openxmlformats.org/officeDocument/2006/relationships/oleObject" Target="../embeddings/oleObject1.bin"/><Relationship Id="rId15" Type="http://schemas.openxmlformats.org/officeDocument/2006/relationships/oleObject" Target="../embeddings/oleObject6.bin"/><Relationship Id="rId10" Type="http://schemas.openxmlformats.org/officeDocument/2006/relationships/image" Target="../media/image124.emf"/><Relationship Id="rId19" Type="http://schemas.openxmlformats.org/officeDocument/2006/relationships/image" Target="../media/image129.png"/><Relationship Id="rId4" Type="http://schemas.openxmlformats.org/officeDocument/2006/relationships/image" Target="../media/image114.jpeg"/><Relationship Id="rId9" Type="http://schemas.openxmlformats.org/officeDocument/2006/relationships/oleObject" Target="../embeddings/oleObject3.bin"/><Relationship Id="rId14" Type="http://schemas.openxmlformats.org/officeDocument/2006/relationships/image" Target="../media/image126.emf"/></Relationships>
</file>

<file path=ppt/slides/_rels/slide3.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2.jpeg"/><Relationship Id="rId7"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jpe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jpeg"/><Relationship Id="rId10" Type="http://schemas.openxmlformats.org/officeDocument/2006/relationships/image" Target="../media/image25.png"/><Relationship Id="rId4" Type="http://schemas.openxmlformats.org/officeDocument/2006/relationships/image" Target="../media/image20.jpe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9.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8" y="209550"/>
            <a:ext cx="8929687" cy="638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 Box 9"/>
          <p:cNvSpPr txBox="1">
            <a:spLocks noChangeAspect="1" noChangeArrowheads="1"/>
          </p:cNvSpPr>
          <p:nvPr/>
        </p:nvSpPr>
        <p:spPr bwMode="auto">
          <a:xfrm>
            <a:off x="3059113" y="5476875"/>
            <a:ext cx="302418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900" b="1"/>
              <a:t>小学校学習指導要領準拠</a:t>
            </a:r>
          </a:p>
        </p:txBody>
      </p:sp>
      <p:sp>
        <p:nvSpPr>
          <p:cNvPr id="4100" name="Line 110">
            <a:hlinkClick r:id="" action="ppaction://hlinkshowjump?jump=nextslide"/>
          </p:cNvPr>
          <p:cNvSpPr>
            <a:spLocks noChangeShapeType="1"/>
          </p:cNvSpPr>
          <p:nvPr/>
        </p:nvSpPr>
        <p:spPr bwMode="auto">
          <a:xfrm>
            <a:off x="8748713" y="188913"/>
            <a:ext cx="228600" cy="0"/>
          </a:xfrm>
          <a:prstGeom prst="line">
            <a:avLst/>
          </a:prstGeom>
          <a:noFill/>
          <a:ln w="50800">
            <a:solidFill>
              <a:srgbClr val="808080"/>
            </a:solidFill>
            <a:round/>
            <a:headEnd type="none" w="med" len="sm"/>
            <a:tailEnd type="triangle" w="med" len="sm"/>
          </a:ln>
          <a:extLst>
            <a:ext uri="{909E8E84-426E-40DD-AFC4-6F175D3DCCD1}">
              <a14:hiddenFill xmlns:a14="http://schemas.microsoft.com/office/drawing/2010/main">
                <a:noFill/>
              </a14:hiddenFill>
            </a:ext>
          </a:extLst>
        </p:spPr>
        <p:txBody>
          <a:bodyPr/>
          <a:lstStyle/>
          <a:p>
            <a:endParaRPr lang="ja-JP" altLang="en-US"/>
          </a:p>
        </p:txBody>
      </p:sp>
      <p:sp>
        <p:nvSpPr>
          <p:cNvPr id="2" name="Text Box 8"/>
          <p:cNvSpPr txBox="1">
            <a:spLocks noChangeArrowheads="1"/>
          </p:cNvSpPr>
          <p:nvPr/>
        </p:nvSpPr>
        <p:spPr bwMode="auto">
          <a:xfrm>
            <a:off x="1187624" y="3318083"/>
            <a:ext cx="756084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4800" b="1" dirty="0">
                <a:solidFill>
                  <a:schemeClr val="accent2"/>
                </a:solidFill>
                <a:ea typeface="HGPｺﾞｼｯｸE" panose="020B0900000000000000" pitchFamily="50" charset="-128"/>
              </a:rPr>
              <a:t>わたしたち</a:t>
            </a:r>
            <a:r>
              <a:rPr lang="ja-JP" altLang="en-US" sz="4400" b="1" dirty="0">
                <a:solidFill>
                  <a:schemeClr val="accent2"/>
                </a:solidFill>
                <a:ea typeface="HGPｺﾞｼｯｸE" panose="020B0900000000000000" pitchFamily="50" charset="-128"/>
              </a:rPr>
              <a:t>のくらしと税</a:t>
            </a:r>
          </a:p>
        </p:txBody>
      </p:sp>
      <p:sp>
        <p:nvSpPr>
          <p:cNvPr id="4102" name="Text Box 9"/>
          <p:cNvSpPr txBox="1">
            <a:spLocks noChangeAspect="1" noChangeArrowheads="1"/>
          </p:cNvSpPr>
          <p:nvPr/>
        </p:nvSpPr>
        <p:spPr bwMode="auto">
          <a:xfrm>
            <a:off x="3059113" y="4632325"/>
            <a:ext cx="30257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900" b="1"/>
              <a:t>小学生用租税教育教材</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23ADD683-0E9B-4250-BAAC-144731D4C0EA}"/>
              </a:ext>
            </a:extLst>
          </p:cNvPr>
          <p:cNvGrpSpPr/>
          <p:nvPr/>
        </p:nvGrpSpPr>
        <p:grpSpPr>
          <a:xfrm>
            <a:off x="0" y="0"/>
            <a:ext cx="9144000" cy="6858000"/>
            <a:chOff x="0" y="0"/>
            <a:chExt cx="9144000" cy="6858000"/>
          </a:xfrm>
        </p:grpSpPr>
        <p:pic>
          <p:nvPicPr>
            <p:cNvPr id="14345"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6" name="Rectangle 11"/>
            <p:cNvSpPr>
              <a:spLocks noChangeArrowheads="1"/>
            </p:cNvSpPr>
            <p:nvPr/>
          </p:nvSpPr>
          <p:spPr bwMode="auto">
            <a:xfrm>
              <a:off x="827584" y="188640"/>
              <a:ext cx="64807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dirty="0">
                  <a:solidFill>
                    <a:schemeClr val="bg1"/>
                  </a:solidFill>
                  <a:ea typeface="HGPｺﾞｼｯｸE" panose="020B0900000000000000" pitchFamily="50" charset="-128"/>
                </a:rPr>
                <a:t>税ってどう役立っているの？④</a:t>
              </a:r>
            </a:p>
          </p:txBody>
        </p:sp>
        <p:sp>
          <p:nvSpPr>
            <p:cNvPr id="14347" name="Text Box 18"/>
            <p:cNvSpPr txBox="1">
              <a:spLocks noChangeArrowheads="1"/>
            </p:cNvSpPr>
            <p:nvPr/>
          </p:nvSpPr>
          <p:spPr bwMode="auto">
            <a:xfrm>
              <a:off x="3923928" y="1484784"/>
              <a:ext cx="403244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400" dirty="0">
                  <a:solidFill>
                    <a:schemeClr val="bg1"/>
                  </a:solidFill>
                  <a:ea typeface="HGPｺﾞｼｯｸE" panose="020B0900000000000000" pitchFamily="50" charset="-128"/>
                </a:rPr>
                <a:t>ゼイキン博士の</a:t>
              </a:r>
              <a:r>
                <a:rPr lang="ja-JP" altLang="en-US" sz="2400" dirty="0">
                  <a:solidFill>
                    <a:srgbClr val="FFFF00"/>
                  </a:solidFill>
                  <a:ea typeface="HGPｺﾞｼｯｸE" panose="020B0900000000000000" pitchFamily="50" charset="-128"/>
                </a:rPr>
                <a:t>まめ知識</a:t>
              </a:r>
            </a:p>
          </p:txBody>
        </p:sp>
        <p:pic>
          <p:nvPicPr>
            <p:cNvPr id="14348"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1588" y="3068638"/>
              <a:ext cx="1916113"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9"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1700" y="3213100"/>
              <a:ext cx="1130300"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0"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8438" y="2708275"/>
              <a:ext cx="1022350" cy="299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1" name="Picture 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48488" y="2349500"/>
              <a:ext cx="1112838" cy="337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2" name="Text Box 20"/>
            <p:cNvSpPr txBox="1">
              <a:spLocks noChangeArrowheads="1"/>
            </p:cNvSpPr>
            <p:nvPr/>
          </p:nvSpPr>
          <p:spPr bwMode="auto">
            <a:xfrm>
              <a:off x="3275856" y="1998664"/>
              <a:ext cx="504056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700" dirty="0">
                  <a:solidFill>
                    <a:srgbClr val="006666"/>
                  </a:solidFill>
                  <a:ea typeface="HGPｺﾞｼｯｸE" panose="020B0900000000000000" pitchFamily="50" charset="-128"/>
                </a:rPr>
                <a:t>国や地方が負担する年間教育費（令和４年度）</a:t>
              </a:r>
            </a:p>
          </p:txBody>
        </p:sp>
        <p:sp>
          <p:nvSpPr>
            <p:cNvPr id="14353" name="Text Box 21"/>
            <p:cNvSpPr txBox="1">
              <a:spLocks noChangeArrowheads="1"/>
            </p:cNvSpPr>
            <p:nvPr/>
          </p:nvSpPr>
          <p:spPr bwMode="auto">
            <a:xfrm>
              <a:off x="4211960" y="2349499"/>
              <a:ext cx="259206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700" b="1" dirty="0">
                  <a:solidFill>
                    <a:srgbClr val="006666"/>
                  </a:solidFill>
                  <a:ea typeface="HGPｺﾞｼｯｸE" panose="020B0900000000000000" pitchFamily="50" charset="-128"/>
                </a:rPr>
                <a:t>（公立学校１人あたり）</a:t>
              </a:r>
            </a:p>
          </p:txBody>
        </p:sp>
        <p:sp>
          <p:nvSpPr>
            <p:cNvPr id="24588" name="Text Box 12"/>
            <p:cNvSpPr txBox="1">
              <a:spLocks noChangeArrowheads="1"/>
            </p:cNvSpPr>
            <p:nvPr/>
          </p:nvSpPr>
          <p:spPr bwMode="auto">
            <a:xfrm>
              <a:off x="3374838" y="5595938"/>
              <a:ext cx="14830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dirty="0">
                  <a:latin typeface="HGPｺﾞｼｯｸE" panose="020B0900000000000000" pitchFamily="50" charset="-128"/>
                  <a:ea typeface="HGPｺﾞｼｯｸE" panose="020B0900000000000000" pitchFamily="50" charset="-128"/>
                </a:rPr>
                <a:t>小学生</a:t>
              </a:r>
            </a:p>
            <a:p>
              <a:pPr algn="ctr" eaLnBrk="1" hangingPunct="1">
                <a:spcBef>
                  <a:spcPct val="0"/>
                </a:spcBef>
                <a:buFontTx/>
                <a:buNone/>
              </a:pPr>
              <a:r>
                <a:rPr lang="ja-JP" altLang="en-US" sz="1800" dirty="0">
                  <a:latin typeface="HGPｺﾞｼｯｸE" panose="020B0900000000000000" pitchFamily="50" charset="-128"/>
                  <a:ea typeface="HGPｺﾞｼｯｸE" panose="020B0900000000000000" pitchFamily="50" charset="-128"/>
                </a:rPr>
                <a:t>約</a:t>
              </a:r>
              <a:r>
                <a:rPr lang="en-US" altLang="ja-JP" sz="1800" dirty="0">
                  <a:latin typeface="HGPｺﾞｼｯｸE" panose="020B0900000000000000" pitchFamily="50" charset="-128"/>
                  <a:ea typeface="HGPｺﾞｼｯｸE" panose="020B0900000000000000" pitchFamily="50" charset="-128"/>
                </a:rPr>
                <a:t>94</a:t>
              </a:r>
              <a:r>
                <a:rPr lang="ja-JP" altLang="en-US" sz="1800" dirty="0">
                  <a:latin typeface="HGPｺﾞｼｯｸE" panose="020B0900000000000000" pitchFamily="50" charset="-128"/>
                  <a:ea typeface="HGPｺﾞｼｯｸE" panose="020B0900000000000000" pitchFamily="50" charset="-128"/>
                </a:rPr>
                <a:t>万</a:t>
              </a:r>
              <a:r>
                <a:rPr lang="en-US" altLang="ja-JP" sz="1800" dirty="0">
                  <a:latin typeface="HGPｺﾞｼｯｸE" panose="020B0900000000000000" pitchFamily="50" charset="-128"/>
                  <a:ea typeface="HGPｺﾞｼｯｸE" panose="020B0900000000000000" pitchFamily="50" charset="-128"/>
                </a:rPr>
                <a:t>1</a:t>
              </a:r>
              <a:r>
                <a:rPr lang="ja-JP" altLang="en-US" sz="1800" dirty="0">
                  <a:latin typeface="HGPｺﾞｼｯｸE" panose="020B0900000000000000" pitchFamily="50" charset="-128"/>
                  <a:ea typeface="HGPｺﾞｼｯｸE" panose="020B0900000000000000" pitchFamily="50" charset="-128"/>
                </a:rPr>
                <a:t>千円</a:t>
              </a:r>
            </a:p>
          </p:txBody>
        </p:sp>
        <p:sp>
          <p:nvSpPr>
            <p:cNvPr id="24589" name="Text Box 13"/>
            <p:cNvSpPr txBox="1">
              <a:spLocks noChangeArrowheads="1"/>
            </p:cNvSpPr>
            <p:nvPr/>
          </p:nvSpPr>
          <p:spPr bwMode="auto">
            <a:xfrm>
              <a:off x="4944272" y="5595938"/>
              <a:ext cx="160813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dirty="0">
                  <a:latin typeface="HGPｺﾞｼｯｸE" panose="020B0900000000000000" pitchFamily="50" charset="-128"/>
                  <a:ea typeface="HGPｺﾞｼｯｸE" panose="020B0900000000000000" pitchFamily="50" charset="-128"/>
                </a:rPr>
                <a:t>中学生</a:t>
              </a:r>
            </a:p>
            <a:p>
              <a:pPr algn="ctr" eaLnBrk="1" hangingPunct="1">
                <a:spcBef>
                  <a:spcPct val="0"/>
                </a:spcBef>
                <a:buFontTx/>
                <a:buNone/>
              </a:pPr>
              <a:r>
                <a:rPr lang="ja-JP" altLang="en-US" sz="1800" dirty="0">
                  <a:latin typeface="HGPｺﾞｼｯｸE" panose="020B0900000000000000" pitchFamily="50" charset="-128"/>
                  <a:ea typeface="HGPｺﾞｼｯｸE" panose="020B0900000000000000" pitchFamily="50" charset="-128"/>
                </a:rPr>
                <a:t>約</a:t>
              </a:r>
              <a:r>
                <a:rPr lang="en-US" altLang="ja-JP" sz="1800" dirty="0">
                  <a:latin typeface="HGPｺﾞｼｯｸE" panose="020B0900000000000000" pitchFamily="50" charset="-128"/>
                  <a:ea typeface="HGPｺﾞｼｯｸE" panose="020B0900000000000000" pitchFamily="50" charset="-128"/>
                </a:rPr>
                <a:t>108</a:t>
              </a:r>
              <a:r>
                <a:rPr lang="ja-JP" altLang="en-US" sz="1800" dirty="0">
                  <a:latin typeface="HGPｺﾞｼｯｸE" panose="020B0900000000000000" pitchFamily="50" charset="-128"/>
                  <a:ea typeface="HGPｺﾞｼｯｸE" panose="020B0900000000000000" pitchFamily="50" charset="-128"/>
                </a:rPr>
                <a:t>万</a:t>
              </a:r>
              <a:r>
                <a:rPr lang="en-US" altLang="ja-JP" sz="1800" dirty="0">
                  <a:latin typeface="HGPｺﾞｼｯｸE" panose="020B0900000000000000" pitchFamily="50" charset="-128"/>
                  <a:ea typeface="HGPｺﾞｼｯｸE" panose="020B0900000000000000" pitchFamily="50" charset="-128"/>
                </a:rPr>
                <a:t>6</a:t>
              </a:r>
              <a:r>
                <a:rPr lang="ja-JP" altLang="en-US" sz="1800" dirty="0">
                  <a:latin typeface="HGPｺﾞｼｯｸE" panose="020B0900000000000000" pitchFamily="50" charset="-128"/>
                  <a:ea typeface="HGPｺﾞｼｯｸE" panose="020B0900000000000000" pitchFamily="50" charset="-128"/>
                </a:rPr>
                <a:t>千円</a:t>
              </a:r>
            </a:p>
          </p:txBody>
        </p:sp>
        <p:sp>
          <p:nvSpPr>
            <p:cNvPr id="24590" name="Text Box 14"/>
            <p:cNvSpPr txBox="1">
              <a:spLocks noChangeArrowheads="1"/>
            </p:cNvSpPr>
            <p:nvPr/>
          </p:nvSpPr>
          <p:spPr bwMode="auto">
            <a:xfrm>
              <a:off x="6228184" y="5589588"/>
              <a:ext cx="236173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dirty="0">
                  <a:latin typeface="HGPｺﾞｼｯｸE" panose="020B0900000000000000" pitchFamily="50" charset="-128"/>
                  <a:ea typeface="HGPｺﾞｼｯｸE" panose="020B0900000000000000" pitchFamily="50" charset="-128"/>
                </a:rPr>
                <a:t>高校生（全日制）</a:t>
              </a:r>
            </a:p>
            <a:p>
              <a:pPr algn="ctr" eaLnBrk="1" hangingPunct="1">
                <a:spcBef>
                  <a:spcPct val="0"/>
                </a:spcBef>
                <a:buFontTx/>
                <a:buNone/>
              </a:pPr>
              <a:r>
                <a:rPr lang="ja-JP" altLang="en-US" sz="1800" dirty="0">
                  <a:latin typeface="HGPｺﾞｼｯｸE" panose="020B0900000000000000" pitchFamily="50" charset="-128"/>
                  <a:ea typeface="HGPｺﾞｼｯｸE" panose="020B0900000000000000" pitchFamily="50" charset="-128"/>
                </a:rPr>
                <a:t>約</a:t>
              </a:r>
              <a:r>
                <a:rPr lang="en-US" altLang="ja-JP" sz="1800" dirty="0">
                  <a:latin typeface="HGPｺﾞｼｯｸE" panose="020B0900000000000000" pitchFamily="50" charset="-128"/>
                  <a:ea typeface="HGPｺﾞｼｯｸE" panose="020B0900000000000000" pitchFamily="50" charset="-128"/>
                </a:rPr>
                <a:t>112</a:t>
              </a:r>
              <a:r>
                <a:rPr lang="ja-JP" altLang="en-US" sz="1800" dirty="0">
                  <a:latin typeface="HGPｺﾞｼｯｸE" panose="020B0900000000000000" pitchFamily="50" charset="-128"/>
                  <a:ea typeface="HGPｺﾞｼｯｸE" panose="020B0900000000000000" pitchFamily="50" charset="-128"/>
                </a:rPr>
                <a:t>万</a:t>
              </a:r>
              <a:r>
                <a:rPr lang="en-US" altLang="ja-JP" sz="1800" dirty="0">
                  <a:latin typeface="HGPｺﾞｼｯｸE" panose="020B0900000000000000" pitchFamily="50" charset="-128"/>
                  <a:ea typeface="HGPｺﾞｼｯｸE" panose="020B0900000000000000" pitchFamily="50" charset="-128"/>
                </a:rPr>
                <a:t>7</a:t>
              </a:r>
              <a:r>
                <a:rPr lang="ja-JP" altLang="en-US" sz="1800" dirty="0">
                  <a:latin typeface="HGPｺﾞｼｯｸE" panose="020B0900000000000000" pitchFamily="50" charset="-128"/>
                  <a:ea typeface="HGPｺﾞｼｯｸE" panose="020B0900000000000000" pitchFamily="50" charset="-128"/>
                </a:rPr>
                <a:t>千円</a:t>
              </a:r>
            </a:p>
          </p:txBody>
        </p:sp>
        <p:pic>
          <p:nvPicPr>
            <p:cNvPr id="14343" name="Picture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925" y="1162352"/>
              <a:ext cx="2413347" cy="1984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4" name="Text Box 16"/>
            <p:cNvSpPr txBox="1">
              <a:spLocks noChangeArrowheads="1"/>
            </p:cNvSpPr>
            <p:nvPr/>
          </p:nvSpPr>
          <p:spPr bwMode="auto">
            <a:xfrm>
              <a:off x="193104" y="1700808"/>
              <a:ext cx="207464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500" dirty="0">
                  <a:ea typeface="HGPｺﾞｼｯｸE" panose="020B0900000000000000" pitchFamily="50" charset="-128"/>
                </a:rPr>
                <a:t>みんなが勉強する</a:t>
              </a:r>
            </a:p>
            <a:p>
              <a:pPr eaLnBrk="1" hangingPunct="1">
                <a:spcBef>
                  <a:spcPct val="0"/>
                </a:spcBef>
                <a:buFontTx/>
                <a:buNone/>
              </a:pPr>
              <a:r>
                <a:rPr lang="ja-JP" altLang="en-US" sz="1500" dirty="0">
                  <a:ea typeface="HGPｺﾞｼｯｸE" panose="020B0900000000000000" pitchFamily="50" charset="-128"/>
                </a:rPr>
                <a:t>ために、たくさんの</a:t>
              </a:r>
            </a:p>
            <a:p>
              <a:pPr eaLnBrk="1" hangingPunct="1">
                <a:spcBef>
                  <a:spcPct val="0"/>
                </a:spcBef>
                <a:buFontTx/>
                <a:buNone/>
              </a:pPr>
              <a:r>
                <a:rPr lang="ja-JP" altLang="en-US" sz="1500" dirty="0">
                  <a:ea typeface="HGPｺﾞｼｯｸE" panose="020B0900000000000000" pitchFamily="50" charset="-128"/>
                </a:rPr>
                <a:t>お金が使われて</a:t>
              </a:r>
            </a:p>
            <a:p>
              <a:pPr eaLnBrk="1" hangingPunct="1">
                <a:spcBef>
                  <a:spcPct val="0"/>
                </a:spcBef>
                <a:buFontTx/>
                <a:buNone/>
              </a:pPr>
              <a:r>
                <a:rPr lang="ja-JP" altLang="en-US" sz="1500" dirty="0">
                  <a:ea typeface="HGPｺﾞｼｯｸE" panose="020B0900000000000000" pitchFamily="50" charset="-128"/>
                </a:rPr>
                <a:t>いるんだよ</a:t>
              </a:r>
            </a:p>
          </p:txBody>
        </p:sp>
      </p:grpSp>
      <p:sp>
        <p:nvSpPr>
          <p:cNvPr id="18" name="角丸四角形 31">
            <a:extLst>
              <a:ext uri="{FF2B5EF4-FFF2-40B4-BE49-F238E27FC236}">
                <a16:creationId xmlns:a16="http://schemas.microsoft.com/office/drawing/2014/main" id="{8C589478-E8BA-4D16-AC64-32FC437353DA}"/>
              </a:ext>
            </a:extLst>
          </p:cNvPr>
          <p:cNvSpPr/>
          <p:nvPr/>
        </p:nvSpPr>
        <p:spPr>
          <a:xfrm>
            <a:off x="4572000" y="6369767"/>
            <a:ext cx="4129597" cy="35877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855" dirty="0">
                <a:solidFill>
                  <a:schemeClr val="tx1"/>
                </a:solidFill>
              </a:rPr>
              <a:t>※</a:t>
            </a:r>
            <a:r>
              <a:rPr lang="ja-JP" altLang="en-US" sz="855" dirty="0">
                <a:solidFill>
                  <a:schemeClr val="tx1"/>
                </a:solidFill>
              </a:rPr>
              <a:t>出所：</a:t>
            </a:r>
            <a:r>
              <a:rPr lang="zh-TW" altLang="en-US" sz="855" dirty="0">
                <a:solidFill>
                  <a:schemeClr val="tx1"/>
                </a:solidFill>
              </a:rPr>
              <a:t>文部科学省「令和</a:t>
            </a:r>
            <a:r>
              <a:rPr lang="ja-JP" altLang="en-US" sz="855" dirty="0">
                <a:solidFill>
                  <a:schemeClr val="tx1"/>
                </a:solidFill>
              </a:rPr>
              <a:t>５</a:t>
            </a:r>
            <a:r>
              <a:rPr lang="zh-TW" altLang="en-US" sz="855" dirty="0">
                <a:solidFill>
                  <a:schemeClr val="tx1"/>
                </a:solidFill>
              </a:rPr>
              <a:t>年度地方教育費調査（令和</a:t>
            </a:r>
            <a:r>
              <a:rPr lang="ja-JP" altLang="en-US" sz="855" dirty="0">
                <a:solidFill>
                  <a:schemeClr val="tx1"/>
                </a:solidFill>
              </a:rPr>
              <a:t>４</a:t>
            </a:r>
            <a:r>
              <a:rPr lang="zh-TW" altLang="en-US" sz="855" dirty="0">
                <a:solidFill>
                  <a:schemeClr val="tx1"/>
                </a:solidFill>
              </a:rPr>
              <a:t>会計年度）」</a:t>
            </a:r>
            <a:r>
              <a:rPr lang="ja-JP" altLang="en-US" sz="855" dirty="0">
                <a:solidFill>
                  <a:schemeClr val="tx1"/>
                </a:solidFill>
              </a:rPr>
              <a:t>　　　</a:t>
            </a:r>
            <a:endParaRPr lang="en-US" altLang="ja-JP" sz="855" dirty="0">
              <a:solidFill>
                <a:schemeClr val="tx1"/>
              </a:solidFill>
            </a:endParaRPr>
          </a:p>
        </p:txBody>
      </p:sp>
    </p:spTree>
    <p:extLst>
      <p:ext uri="{BB962C8B-B14F-4D97-AF65-F5344CB8AC3E}">
        <p14:creationId xmlns:p14="http://schemas.microsoft.com/office/powerpoint/2010/main" val="269172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9158288"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図 2">
            <a:extLst>
              <a:ext uri="{FF2B5EF4-FFF2-40B4-BE49-F238E27FC236}">
                <a16:creationId xmlns:a16="http://schemas.microsoft.com/office/drawing/2014/main" id="{F4519183-19FB-44E4-BB8C-320060DE055C}"/>
              </a:ext>
            </a:extLst>
          </p:cNvPr>
          <p:cNvPicPr>
            <a:picLocks noChangeAspect="1"/>
          </p:cNvPicPr>
          <p:nvPr/>
        </p:nvPicPr>
        <p:blipFill>
          <a:blip r:embed="rId3"/>
          <a:stretch>
            <a:fillRect/>
          </a:stretch>
        </p:blipFill>
        <p:spPr>
          <a:xfrm>
            <a:off x="10810" y="-6746"/>
            <a:ext cx="9169702" cy="6892130"/>
          </a:xfrm>
          <a:prstGeom prst="rect">
            <a:avLst/>
          </a:prstGeom>
        </p:spPr>
      </p:pic>
      <p:grpSp>
        <p:nvGrpSpPr>
          <p:cNvPr id="4" name="Group 32"/>
          <p:cNvGrpSpPr>
            <a:grpSpLocks/>
          </p:cNvGrpSpPr>
          <p:nvPr/>
        </p:nvGrpSpPr>
        <p:grpSpPr bwMode="auto">
          <a:xfrm>
            <a:off x="5435600" y="3030538"/>
            <a:ext cx="3697590" cy="830262"/>
            <a:chOff x="3673" y="2432"/>
            <a:chExt cx="2087" cy="523"/>
          </a:xfrm>
        </p:grpSpPr>
        <p:pic>
          <p:nvPicPr>
            <p:cNvPr id="15390" name="Picture 30" descr="10-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3" y="2432"/>
              <a:ext cx="2087"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91" name="Text Box 31"/>
            <p:cNvSpPr txBox="1">
              <a:spLocks noChangeArrowheads="1"/>
            </p:cNvSpPr>
            <p:nvPr/>
          </p:nvSpPr>
          <p:spPr bwMode="auto">
            <a:xfrm>
              <a:off x="3742" y="2471"/>
              <a:ext cx="2018" cy="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dirty="0">
                  <a:ea typeface="HGPｺﾞｼｯｸE" panose="020B0900000000000000" pitchFamily="50" charset="-128"/>
                </a:rPr>
                <a:t>この政治への参加と国を支える税金を</a:t>
              </a:r>
            </a:p>
            <a:p>
              <a:pPr eaLnBrk="1" hangingPunct="1">
                <a:spcBef>
                  <a:spcPct val="0"/>
                </a:spcBef>
                <a:buFontTx/>
                <a:buNone/>
              </a:pPr>
              <a:r>
                <a:rPr lang="ja-JP" altLang="en-US" sz="1400" dirty="0">
                  <a:ea typeface="HGPｺﾞｼｯｸE" panose="020B0900000000000000" pitchFamily="50" charset="-128"/>
                </a:rPr>
                <a:t>国民が負担することが対になっている</a:t>
              </a:r>
            </a:p>
            <a:p>
              <a:pPr eaLnBrk="1" hangingPunct="1">
                <a:spcBef>
                  <a:spcPct val="0"/>
                </a:spcBef>
                <a:buFontTx/>
                <a:buNone/>
              </a:pPr>
              <a:r>
                <a:rPr lang="ja-JP" altLang="en-US" sz="1400" dirty="0">
                  <a:ea typeface="HGPｺﾞｼｯｸE" panose="020B0900000000000000" pitchFamily="50" charset="-128"/>
                </a:rPr>
                <a:t>のが民主主義国家の基本です。</a:t>
              </a:r>
            </a:p>
          </p:txBody>
        </p:sp>
      </p:grpSp>
      <p:grpSp>
        <p:nvGrpSpPr>
          <p:cNvPr id="5" name="Group 35"/>
          <p:cNvGrpSpPr>
            <a:grpSpLocks/>
          </p:cNvGrpSpPr>
          <p:nvPr/>
        </p:nvGrpSpPr>
        <p:grpSpPr bwMode="auto">
          <a:xfrm>
            <a:off x="6786562" y="4485034"/>
            <a:ext cx="2393950" cy="1392238"/>
            <a:chOff x="4286" y="3566"/>
            <a:chExt cx="1248" cy="636"/>
          </a:xfrm>
        </p:grpSpPr>
        <p:pic>
          <p:nvPicPr>
            <p:cNvPr id="15388" name="Picture 3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 y="3566"/>
              <a:ext cx="1248" cy="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89" name="Text Box 34"/>
            <p:cNvSpPr txBox="1">
              <a:spLocks noChangeArrowheads="1"/>
            </p:cNvSpPr>
            <p:nvPr/>
          </p:nvSpPr>
          <p:spPr bwMode="auto">
            <a:xfrm>
              <a:off x="4658" y="3733"/>
              <a:ext cx="876" cy="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200" dirty="0">
                  <a:ea typeface="HGPｺﾞｼｯｸE" panose="020B0900000000000000" pitchFamily="50" charset="-128"/>
                </a:rPr>
                <a:t>議員は国民に</a:t>
              </a:r>
            </a:p>
            <a:p>
              <a:pPr eaLnBrk="1" hangingPunct="1">
                <a:spcBef>
                  <a:spcPct val="0"/>
                </a:spcBef>
                <a:buFontTx/>
                <a:buNone/>
              </a:pPr>
              <a:r>
                <a:rPr lang="ja-JP" altLang="en-US" sz="1200" dirty="0">
                  <a:ea typeface="HGPｺﾞｼｯｸE" panose="020B0900000000000000" pitchFamily="50" charset="-128"/>
                </a:rPr>
                <a:t>選ばれた</a:t>
              </a:r>
            </a:p>
            <a:p>
              <a:pPr eaLnBrk="1" hangingPunct="1">
                <a:spcBef>
                  <a:spcPct val="0"/>
                </a:spcBef>
                <a:buFontTx/>
                <a:buNone/>
              </a:pPr>
              <a:r>
                <a:rPr lang="ja-JP" altLang="en-US" sz="1200" dirty="0">
                  <a:ea typeface="HGPｺﾞｼｯｸE" panose="020B0900000000000000" pitchFamily="50" charset="-128"/>
                </a:rPr>
                <a:t>代表者なんだ</a:t>
              </a:r>
            </a:p>
          </p:txBody>
        </p:sp>
      </p:grpSp>
      <p:pic>
        <p:nvPicPr>
          <p:cNvPr id="15366" name="Picture 3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3763" y="2536825"/>
            <a:ext cx="4486275"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3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98913" y="5100638"/>
            <a:ext cx="1582737"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6" name="Picture 3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2675" y="4151313"/>
            <a:ext cx="1190625"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87" name="Text Box 37"/>
          <p:cNvSpPr txBox="1">
            <a:spLocks noChangeArrowheads="1"/>
          </p:cNvSpPr>
          <p:nvPr/>
        </p:nvSpPr>
        <p:spPr bwMode="white">
          <a:xfrm>
            <a:off x="1512888" y="4367213"/>
            <a:ext cx="488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200" b="1" dirty="0">
                <a:solidFill>
                  <a:schemeClr val="bg1"/>
                </a:solidFill>
              </a:rPr>
              <a:t>選挙</a:t>
            </a:r>
          </a:p>
        </p:txBody>
      </p:sp>
      <p:grpSp>
        <p:nvGrpSpPr>
          <p:cNvPr id="15377" name="Group 36"/>
          <p:cNvGrpSpPr>
            <a:grpSpLocks/>
          </p:cNvGrpSpPr>
          <p:nvPr/>
        </p:nvGrpSpPr>
        <p:grpSpPr bwMode="auto">
          <a:xfrm>
            <a:off x="2411760" y="5092700"/>
            <a:ext cx="1276003" cy="844550"/>
            <a:chOff x="1610" y="3241"/>
            <a:chExt cx="680" cy="532"/>
          </a:xfrm>
        </p:grpSpPr>
        <p:pic>
          <p:nvPicPr>
            <p:cNvPr id="15384" name="Picture 4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10" y="3241"/>
              <a:ext cx="680" cy="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85" name="Text Box 49"/>
            <p:cNvSpPr txBox="1">
              <a:spLocks noChangeArrowheads="1"/>
            </p:cNvSpPr>
            <p:nvPr/>
          </p:nvSpPr>
          <p:spPr bwMode="auto">
            <a:xfrm>
              <a:off x="1801" y="3422"/>
              <a:ext cx="30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200" b="1" dirty="0">
                  <a:solidFill>
                    <a:schemeClr val="bg1"/>
                  </a:solidFill>
                </a:rPr>
                <a:t>議決</a:t>
              </a:r>
            </a:p>
          </p:txBody>
        </p:sp>
      </p:grpSp>
      <p:pic>
        <p:nvPicPr>
          <p:cNvPr id="15382" name="Picture 5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08263" y="5741988"/>
            <a:ext cx="10795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83" name="Text Box 52"/>
          <p:cNvSpPr txBox="1">
            <a:spLocks noChangeArrowheads="1"/>
          </p:cNvSpPr>
          <p:nvPr/>
        </p:nvSpPr>
        <p:spPr bwMode="white">
          <a:xfrm>
            <a:off x="2895601" y="5957888"/>
            <a:ext cx="6413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200" b="1" dirty="0">
                <a:solidFill>
                  <a:schemeClr val="bg1"/>
                </a:solidFill>
              </a:rPr>
              <a:t>予算案</a:t>
            </a:r>
          </a:p>
        </p:txBody>
      </p:sp>
      <p:pic>
        <p:nvPicPr>
          <p:cNvPr id="15380" name="Picture 3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68625" y="4302125"/>
            <a:ext cx="136842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81" name="Text Box 40"/>
          <p:cNvSpPr txBox="1">
            <a:spLocks noChangeArrowheads="1"/>
          </p:cNvSpPr>
          <p:nvPr/>
        </p:nvSpPr>
        <p:spPr bwMode="white">
          <a:xfrm>
            <a:off x="3333750" y="4503738"/>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200" b="1" dirty="0">
                <a:solidFill>
                  <a:schemeClr val="bg1"/>
                </a:solidFill>
              </a:rPr>
              <a:t>国民の</a:t>
            </a:r>
          </a:p>
          <a:p>
            <a:pPr eaLnBrk="1" hangingPunct="1">
              <a:spcBef>
                <a:spcPct val="0"/>
              </a:spcBef>
              <a:buFontTx/>
              <a:buNone/>
            </a:pPr>
            <a:r>
              <a:rPr lang="ja-JP" altLang="en-US" sz="1200" b="1" dirty="0">
                <a:solidFill>
                  <a:schemeClr val="bg1"/>
                </a:solidFill>
              </a:rPr>
              <a:t>くらし</a:t>
            </a:r>
          </a:p>
        </p:txBody>
      </p:sp>
      <p:pic>
        <p:nvPicPr>
          <p:cNvPr id="15375" name="Picture 4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54500" y="4081463"/>
            <a:ext cx="1190625"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6" name="Text Box 44"/>
          <p:cNvSpPr txBox="1">
            <a:spLocks noChangeArrowheads="1"/>
          </p:cNvSpPr>
          <p:nvPr/>
        </p:nvSpPr>
        <p:spPr bwMode="white">
          <a:xfrm>
            <a:off x="4614863" y="4352926"/>
            <a:ext cx="3365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200" b="1" dirty="0">
                <a:solidFill>
                  <a:schemeClr val="bg1"/>
                </a:solidFill>
              </a:rPr>
              <a:t>税</a:t>
            </a:r>
          </a:p>
        </p:txBody>
      </p:sp>
      <p:pic>
        <p:nvPicPr>
          <p:cNvPr id="15371" name="Picture 3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4988" y="4991100"/>
            <a:ext cx="1687512"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2" name="テキスト ボックス 1"/>
          <p:cNvSpPr txBox="1">
            <a:spLocks noChangeArrowheads="1"/>
          </p:cNvSpPr>
          <p:nvPr/>
        </p:nvSpPr>
        <p:spPr bwMode="auto">
          <a:xfrm>
            <a:off x="1069975" y="6073775"/>
            <a:ext cx="7524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400" b="1">
                <a:solidFill>
                  <a:srgbClr val="008CD7"/>
                </a:solidFill>
                <a:latin typeface="HG丸ｺﾞｼｯｸM-PRO" panose="020F0600000000000000" pitchFamily="50" charset="-128"/>
                <a:ea typeface="HG丸ｺﾞｼｯｸM-PRO" panose="020F0600000000000000" pitchFamily="50" charset="-128"/>
              </a:rPr>
              <a:t>国会</a:t>
            </a:r>
          </a:p>
        </p:txBody>
      </p:sp>
      <p:sp>
        <p:nvSpPr>
          <p:cNvPr id="15373" name="テキスト ボックス 2"/>
          <p:cNvSpPr txBox="1">
            <a:spLocks noChangeArrowheads="1"/>
          </p:cNvSpPr>
          <p:nvPr/>
        </p:nvSpPr>
        <p:spPr bwMode="auto">
          <a:xfrm>
            <a:off x="1390650" y="6324600"/>
            <a:ext cx="116522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700">
                <a:latin typeface="HG丸ｺﾞｼｯｸM-PRO" panose="020F0600000000000000" pitchFamily="50" charset="-128"/>
                <a:ea typeface="HG丸ｺﾞｼｯｸM-PRO" panose="020F0600000000000000" pitchFamily="50" charset="-128"/>
              </a:rPr>
              <a:t>写真提供：衆議院</a:t>
            </a:r>
          </a:p>
        </p:txBody>
      </p:sp>
      <p:sp>
        <p:nvSpPr>
          <p:cNvPr id="15374" name="テキスト ボックス 37"/>
          <p:cNvSpPr txBox="1">
            <a:spLocks noChangeArrowheads="1"/>
          </p:cNvSpPr>
          <p:nvPr/>
        </p:nvSpPr>
        <p:spPr bwMode="auto">
          <a:xfrm>
            <a:off x="4337050" y="6324600"/>
            <a:ext cx="137477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700">
                <a:latin typeface="HG丸ｺﾞｼｯｸM-PRO" panose="020F0600000000000000" pitchFamily="50" charset="-128"/>
                <a:ea typeface="HG丸ｺﾞｼｯｸM-PRO" panose="020F0600000000000000" pitchFamily="50" charset="-128"/>
              </a:rPr>
              <a:t>出典：首相官邸ホームページ</a:t>
            </a:r>
          </a:p>
        </p:txBody>
      </p:sp>
      <p:pic>
        <p:nvPicPr>
          <p:cNvPr id="37" name="Picture 34">
            <a:extLst>
              <a:ext uri="{FF2B5EF4-FFF2-40B4-BE49-F238E27FC236}">
                <a16:creationId xmlns:a16="http://schemas.microsoft.com/office/drawing/2014/main" id="{38724C46-887C-42FD-A8EB-94BC4688786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975573" y="4250407"/>
            <a:ext cx="828675"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6" name="Group 21"/>
          <p:cNvGrpSpPr>
            <a:grpSpLocks/>
          </p:cNvGrpSpPr>
          <p:nvPr/>
        </p:nvGrpSpPr>
        <p:grpSpPr bwMode="auto">
          <a:xfrm>
            <a:off x="0" y="27384"/>
            <a:ext cx="9144000" cy="6858000"/>
            <a:chOff x="0" y="17"/>
            <a:chExt cx="5760" cy="4320"/>
          </a:xfrm>
        </p:grpSpPr>
        <p:grpSp>
          <p:nvGrpSpPr>
            <p:cNvPr id="16395" name="Group 19"/>
            <p:cNvGrpSpPr>
              <a:grpSpLocks/>
            </p:cNvGrpSpPr>
            <p:nvPr/>
          </p:nvGrpSpPr>
          <p:grpSpPr bwMode="auto">
            <a:xfrm>
              <a:off x="0" y="17"/>
              <a:ext cx="5760" cy="4320"/>
              <a:chOff x="0" y="17"/>
              <a:chExt cx="5760" cy="4320"/>
            </a:xfrm>
          </p:grpSpPr>
          <p:pic>
            <p:nvPicPr>
              <p:cNvPr id="16398"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9" name="Rectangle 13"/>
              <p:cNvSpPr>
                <a:spLocks noChangeArrowheads="1"/>
              </p:cNvSpPr>
              <p:nvPr/>
            </p:nvSpPr>
            <p:spPr bwMode="auto">
              <a:xfrm>
                <a:off x="340" y="123"/>
                <a:ext cx="4944"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dirty="0">
                    <a:solidFill>
                      <a:schemeClr val="bg1"/>
                    </a:solidFill>
                    <a:ea typeface="HGPｺﾞｼｯｸE" panose="020B0900000000000000" pitchFamily="50" charset="-128"/>
                  </a:rPr>
                  <a:t>税の使いみちはどうやって決めるの？②</a:t>
                </a:r>
              </a:p>
            </p:txBody>
          </p:sp>
          <p:pic>
            <p:nvPicPr>
              <p:cNvPr id="16400"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6" y="3208"/>
                <a:ext cx="588" cy="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1"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5" y="3204"/>
                <a:ext cx="558" cy="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396" name="Text Box 14"/>
            <p:cNvSpPr txBox="1">
              <a:spLocks noChangeArrowheads="1"/>
            </p:cNvSpPr>
            <p:nvPr/>
          </p:nvSpPr>
          <p:spPr bwMode="auto">
            <a:xfrm>
              <a:off x="1429" y="890"/>
              <a:ext cx="1274"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500" dirty="0">
                  <a:ea typeface="HGPｺﾞｼｯｸE" panose="020B0900000000000000" pitchFamily="50" charset="-128"/>
                </a:rPr>
                <a:t>国の予算</a:t>
              </a:r>
              <a:endParaRPr lang="ja-JP" altLang="en-US" sz="1800" dirty="0">
                <a:ea typeface="HGPｺﾞｼｯｸE" panose="020B0900000000000000" pitchFamily="50" charset="-128"/>
              </a:endParaRPr>
            </a:p>
          </p:txBody>
        </p:sp>
        <p:sp>
          <p:nvSpPr>
            <p:cNvPr id="16397" name="Text Box 14"/>
            <p:cNvSpPr txBox="1">
              <a:spLocks noChangeArrowheads="1"/>
            </p:cNvSpPr>
            <p:nvPr/>
          </p:nvSpPr>
          <p:spPr bwMode="auto">
            <a:xfrm>
              <a:off x="2597" y="931"/>
              <a:ext cx="2188"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dirty="0">
                  <a:ea typeface="HGPｺﾞｼｯｸE" panose="020B0900000000000000" pitchFamily="50" charset="-128"/>
                </a:rPr>
                <a:t>（</a:t>
              </a:r>
              <a:r>
                <a:rPr lang="ja-JP" altLang="en-US" sz="1800" dirty="0">
                  <a:latin typeface="HGPｺﾞｼｯｸE" panose="020B0900000000000000" pitchFamily="50" charset="-128"/>
                  <a:ea typeface="HGPｺﾞｼｯｸE" panose="020B0900000000000000" pitchFamily="50" charset="-128"/>
                </a:rPr>
                <a:t>令和７年度当初予算</a:t>
              </a:r>
              <a:r>
                <a:rPr lang="ja-JP" altLang="en-US" sz="1800" dirty="0">
                  <a:ea typeface="HGPｺﾞｼｯｸE" panose="020B0900000000000000" pitchFamily="50" charset="-128"/>
                </a:rPr>
                <a:t>）</a:t>
              </a:r>
            </a:p>
          </p:txBody>
        </p:sp>
      </p:grpSp>
      <p:grpSp>
        <p:nvGrpSpPr>
          <p:cNvPr id="4" name="Group 19"/>
          <p:cNvGrpSpPr>
            <a:grpSpLocks/>
          </p:cNvGrpSpPr>
          <p:nvPr/>
        </p:nvGrpSpPr>
        <p:grpSpPr bwMode="auto">
          <a:xfrm>
            <a:off x="848318" y="4165005"/>
            <a:ext cx="3074395" cy="1089620"/>
            <a:chOff x="748" y="3203"/>
            <a:chExt cx="1723" cy="560"/>
          </a:xfrm>
        </p:grpSpPr>
        <p:pic>
          <p:nvPicPr>
            <p:cNvPr id="16393"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8" y="3203"/>
              <a:ext cx="1723" cy="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4" name="Text Box 18"/>
            <p:cNvSpPr txBox="1">
              <a:spLocks noChangeArrowheads="1"/>
            </p:cNvSpPr>
            <p:nvPr/>
          </p:nvSpPr>
          <p:spPr bwMode="auto">
            <a:xfrm>
              <a:off x="938" y="3306"/>
              <a:ext cx="140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200" dirty="0">
                  <a:ea typeface="HGPｺﾞｼｯｸE" panose="020B0900000000000000" pitchFamily="50" charset="-128"/>
                </a:rPr>
                <a:t>税金は国民みんなのために</a:t>
              </a:r>
            </a:p>
            <a:p>
              <a:pPr eaLnBrk="1" hangingPunct="1">
                <a:spcBef>
                  <a:spcPct val="0"/>
                </a:spcBef>
                <a:buFontTx/>
                <a:buNone/>
              </a:pPr>
              <a:r>
                <a:rPr lang="ja-JP" altLang="en-US" sz="1200" dirty="0">
                  <a:ea typeface="HGPｺﾞｼｯｸE" panose="020B0900000000000000" pitchFamily="50" charset="-128"/>
                </a:rPr>
                <a:t>使われているのね</a:t>
              </a:r>
            </a:p>
          </p:txBody>
        </p:sp>
      </p:grpSp>
      <p:grpSp>
        <p:nvGrpSpPr>
          <p:cNvPr id="5" name="Group 22"/>
          <p:cNvGrpSpPr>
            <a:grpSpLocks/>
          </p:cNvGrpSpPr>
          <p:nvPr/>
        </p:nvGrpSpPr>
        <p:grpSpPr bwMode="auto">
          <a:xfrm>
            <a:off x="4971902" y="4308991"/>
            <a:ext cx="3344778" cy="1089619"/>
            <a:chOff x="3896" y="3249"/>
            <a:chExt cx="1815" cy="530"/>
          </a:xfrm>
        </p:grpSpPr>
        <p:pic>
          <p:nvPicPr>
            <p:cNvPr id="16391" name="Picture 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96" y="3249"/>
              <a:ext cx="1815" cy="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2" name="Text Box 21"/>
            <p:cNvSpPr txBox="1">
              <a:spLocks noChangeArrowheads="1"/>
            </p:cNvSpPr>
            <p:nvPr/>
          </p:nvSpPr>
          <p:spPr bwMode="auto">
            <a:xfrm>
              <a:off x="4139" y="3346"/>
              <a:ext cx="1337"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200" dirty="0">
                  <a:ea typeface="HGPｺﾞｼｯｸE" panose="020B0900000000000000" pitchFamily="50" charset="-128"/>
                </a:rPr>
                <a:t>国民のためになるように、</a:t>
              </a:r>
            </a:p>
            <a:p>
              <a:pPr eaLnBrk="1" hangingPunct="1">
                <a:spcBef>
                  <a:spcPct val="0"/>
                </a:spcBef>
                <a:buFontTx/>
                <a:buNone/>
              </a:pPr>
              <a:r>
                <a:rPr lang="ja-JP" altLang="en-US" sz="1200" dirty="0">
                  <a:ea typeface="HGPｺﾞｼｯｸE" panose="020B0900000000000000" pitchFamily="50" charset="-128"/>
                </a:rPr>
                <a:t>予算がたてられているんだ</a:t>
              </a:r>
            </a:p>
          </p:txBody>
        </p:sp>
      </p:grpSp>
      <p:pic>
        <p:nvPicPr>
          <p:cNvPr id="6" name="図 5">
            <a:extLst>
              <a:ext uri="{FF2B5EF4-FFF2-40B4-BE49-F238E27FC236}">
                <a16:creationId xmlns:a16="http://schemas.microsoft.com/office/drawing/2014/main" id="{A137382A-F86E-4C3E-BB9F-C02970D59290}"/>
              </a:ext>
            </a:extLst>
          </p:cNvPr>
          <p:cNvPicPr>
            <a:picLocks noChangeAspect="1"/>
          </p:cNvPicPr>
          <p:nvPr/>
        </p:nvPicPr>
        <p:blipFill>
          <a:blip r:embed="rId8"/>
          <a:stretch>
            <a:fillRect/>
          </a:stretch>
        </p:blipFill>
        <p:spPr>
          <a:xfrm>
            <a:off x="1125759" y="2290564"/>
            <a:ext cx="3086201" cy="1874441"/>
          </a:xfrm>
          <a:prstGeom prst="rect">
            <a:avLst/>
          </a:prstGeom>
        </p:spPr>
      </p:pic>
      <p:pic>
        <p:nvPicPr>
          <p:cNvPr id="10" name="図 9">
            <a:extLst>
              <a:ext uri="{FF2B5EF4-FFF2-40B4-BE49-F238E27FC236}">
                <a16:creationId xmlns:a16="http://schemas.microsoft.com/office/drawing/2014/main" id="{A4DBE47B-A0E2-4BE1-B748-B4388944B7F2}"/>
              </a:ext>
            </a:extLst>
          </p:cNvPr>
          <p:cNvPicPr>
            <a:picLocks noChangeAspect="1"/>
          </p:cNvPicPr>
          <p:nvPr/>
        </p:nvPicPr>
        <p:blipFill>
          <a:blip r:embed="rId9"/>
          <a:stretch>
            <a:fillRect/>
          </a:stretch>
        </p:blipFill>
        <p:spPr>
          <a:xfrm>
            <a:off x="4193096" y="1951038"/>
            <a:ext cx="4102586" cy="2401093"/>
          </a:xfrm>
          <a:prstGeom prst="rect">
            <a:avLst/>
          </a:prstGeom>
        </p:spPr>
      </p:pic>
      <p:sp>
        <p:nvSpPr>
          <p:cNvPr id="19" name="テキスト ボックス 2">
            <a:extLst>
              <a:ext uri="{FF2B5EF4-FFF2-40B4-BE49-F238E27FC236}">
                <a16:creationId xmlns:a16="http://schemas.microsoft.com/office/drawing/2014/main" id="{B03FAD50-8CAC-4325-82B9-326EACE0C44F}"/>
              </a:ext>
            </a:extLst>
          </p:cNvPr>
          <p:cNvSpPr txBox="1">
            <a:spLocks noChangeArrowheads="1"/>
          </p:cNvSpPr>
          <p:nvPr/>
        </p:nvSpPr>
        <p:spPr bwMode="auto">
          <a:xfrm>
            <a:off x="5581650" y="1117601"/>
            <a:ext cx="328374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700" dirty="0">
                <a:latin typeface="ＭＳ ゴシック" panose="020B0609070205080204" pitchFamily="49" charset="-128"/>
                <a:ea typeface="ＭＳ ゴシック" panose="020B0609070205080204" pitchFamily="49" charset="-128"/>
              </a:rPr>
              <a:t>出所：</a:t>
            </a:r>
            <a:r>
              <a:rPr lang="zh-TW" altLang="en-US" sz="700" dirty="0">
                <a:latin typeface="ＭＳ ゴシック" panose="020B0609070205080204" pitchFamily="49" charset="-128"/>
                <a:ea typeface="ＭＳ ゴシック" panose="020B0609070205080204" pitchFamily="49" charset="-128"/>
              </a:rPr>
              <a:t>財務省</a:t>
            </a:r>
            <a:r>
              <a:rPr lang="ja-JP" altLang="en-US" sz="700" dirty="0">
                <a:latin typeface="ＭＳ ゴシック" panose="020B0609070205080204" pitchFamily="49" charset="-128"/>
                <a:ea typeface="ＭＳ ゴシック" panose="020B0609070205080204" pitchFamily="49" charset="-128"/>
              </a:rPr>
              <a:t>「</a:t>
            </a:r>
            <a:r>
              <a:rPr lang="zh-TW" altLang="en-US" sz="700" dirty="0">
                <a:latin typeface="ＭＳ ゴシック" panose="020B0609070205080204" pitchFamily="49" charset="-128"/>
                <a:ea typeface="ＭＳ ゴシック" panose="020B0609070205080204" pitchFamily="49" charset="-128"/>
              </a:rPr>
              <a:t>令和７年度予算（衆議院修正</a:t>
            </a:r>
            <a:r>
              <a:rPr lang="en-US" altLang="zh-TW" sz="700" dirty="0">
                <a:latin typeface="ＭＳ ゴシック" panose="020B0609070205080204" pitchFamily="49" charset="-128"/>
                <a:ea typeface="ＭＳ ゴシック" panose="020B0609070205080204" pitchFamily="49" charset="-128"/>
              </a:rPr>
              <a:t>+</a:t>
            </a:r>
            <a:r>
              <a:rPr lang="zh-TW" altLang="en-US" sz="700" dirty="0">
                <a:latin typeface="ＭＳ ゴシック" panose="020B0609070205080204" pitchFamily="49" charset="-128"/>
                <a:ea typeface="ＭＳ ゴシック" panose="020B0609070205080204" pitchFamily="49" charset="-128"/>
              </a:rPr>
              <a:t>参議院修正後）</a:t>
            </a:r>
            <a:r>
              <a:rPr lang="ja-JP" altLang="en-US" sz="700" dirty="0">
                <a:latin typeface="ＭＳ ゴシック" panose="020B0609070205080204" pitchFamily="49" charset="-128"/>
                <a:ea typeface="ＭＳ ゴシック" panose="020B0609070205080204" pitchFamily="49" charset="-128"/>
              </a:rPr>
              <a:t>」</a:t>
            </a:r>
          </a:p>
        </p:txBody>
      </p:sp>
    </p:spTree>
    <p:extLst>
      <p:ext uri="{BB962C8B-B14F-4D97-AF65-F5344CB8AC3E}">
        <p14:creationId xmlns:p14="http://schemas.microsoft.com/office/powerpoint/2010/main" val="13657552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95" name="Group 19"/>
          <p:cNvGrpSpPr>
            <a:grpSpLocks/>
          </p:cNvGrpSpPr>
          <p:nvPr/>
        </p:nvGrpSpPr>
        <p:grpSpPr bwMode="auto">
          <a:xfrm>
            <a:off x="0" y="0"/>
            <a:ext cx="9144000" cy="6858000"/>
            <a:chOff x="0" y="17"/>
            <a:chExt cx="5760" cy="4320"/>
          </a:xfrm>
        </p:grpSpPr>
        <p:pic>
          <p:nvPicPr>
            <p:cNvPr id="16398"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9" name="Rectangle 13"/>
            <p:cNvSpPr>
              <a:spLocks noChangeArrowheads="1"/>
            </p:cNvSpPr>
            <p:nvPr/>
          </p:nvSpPr>
          <p:spPr bwMode="auto">
            <a:xfrm>
              <a:off x="504" y="123"/>
              <a:ext cx="5025"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3600" dirty="0">
                  <a:solidFill>
                    <a:schemeClr val="bg1"/>
                  </a:solidFill>
                  <a:ea typeface="HGPｺﾞｼｯｸE" panose="020B0900000000000000" pitchFamily="50" charset="-128"/>
                </a:rPr>
                <a:t>税の使いみちはどうやって決めるの？③</a:t>
              </a:r>
            </a:p>
          </p:txBody>
        </p:sp>
      </p:grpSp>
      <p:sp>
        <p:nvSpPr>
          <p:cNvPr id="23" name="四角形: 角を丸くする 22">
            <a:hlinkClick r:id="rId4"/>
            <a:extLst>
              <a:ext uri="{FF2B5EF4-FFF2-40B4-BE49-F238E27FC236}">
                <a16:creationId xmlns:a16="http://schemas.microsoft.com/office/drawing/2014/main" id="{317BD545-2562-4D14-8CFD-4EA48D26DE5B}"/>
              </a:ext>
            </a:extLst>
          </p:cNvPr>
          <p:cNvSpPr/>
          <p:nvPr/>
        </p:nvSpPr>
        <p:spPr>
          <a:xfrm>
            <a:off x="2118636" y="5887684"/>
            <a:ext cx="4906728" cy="602580"/>
          </a:xfrm>
          <a:prstGeom prst="roundRect">
            <a:avLst/>
          </a:prstGeom>
          <a:solidFill>
            <a:srgbClr val="00B0F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dirty="0">
                <a:ln w="3175">
                  <a:noFill/>
                </a:ln>
                <a:solidFill>
                  <a:schemeClr val="bg1"/>
                </a:solidFill>
              </a:rPr>
              <a:t>くわしくは、札幌市</a:t>
            </a:r>
            <a:r>
              <a:rPr kumimoji="1" lang="en-US" altLang="ja-JP" dirty="0">
                <a:ln w="3175">
                  <a:noFill/>
                </a:ln>
                <a:solidFill>
                  <a:schemeClr val="bg1"/>
                </a:solidFill>
              </a:rPr>
              <a:t>HP</a:t>
            </a:r>
            <a:r>
              <a:rPr kumimoji="1" lang="ja-JP" altLang="en-US" dirty="0">
                <a:ln w="3175">
                  <a:noFill/>
                </a:ln>
                <a:solidFill>
                  <a:schemeClr val="bg1"/>
                </a:solidFill>
              </a:rPr>
              <a:t>（さっぽろのおサイフ）へ</a:t>
            </a:r>
          </a:p>
        </p:txBody>
      </p:sp>
      <p:sp>
        <p:nvSpPr>
          <p:cNvPr id="24" name="フリーフォーム: 図形 23">
            <a:extLst>
              <a:ext uri="{FF2B5EF4-FFF2-40B4-BE49-F238E27FC236}">
                <a16:creationId xmlns:a16="http://schemas.microsoft.com/office/drawing/2014/main" id="{DAEBC310-581E-49DE-8E45-90408809AFED}"/>
              </a:ext>
            </a:extLst>
          </p:cNvPr>
          <p:cNvSpPr/>
          <p:nvPr/>
        </p:nvSpPr>
        <p:spPr>
          <a:xfrm rot="20177330">
            <a:off x="4541899" y="6331356"/>
            <a:ext cx="251090" cy="383753"/>
          </a:xfrm>
          <a:custGeom>
            <a:avLst/>
            <a:gdLst>
              <a:gd name="connsiteX0" fmla="*/ 240999 w 461603"/>
              <a:gd name="connsiteY0" fmla="*/ 0 h 705490"/>
              <a:gd name="connsiteX1" fmla="*/ 461603 w 461603"/>
              <a:gd name="connsiteY1" fmla="*/ 563116 h 705490"/>
              <a:gd name="connsiteX2" fmla="*/ 294668 w 461603"/>
              <a:gd name="connsiteY2" fmla="*/ 492227 h 705490"/>
              <a:gd name="connsiteX3" fmla="*/ 300449 w 461603"/>
              <a:gd name="connsiteY3" fmla="*/ 701942 h 705490"/>
              <a:gd name="connsiteX4" fmla="*/ 171738 w 461603"/>
              <a:gd name="connsiteY4" fmla="*/ 705490 h 705490"/>
              <a:gd name="connsiteX5" fmla="*/ 165612 w 461603"/>
              <a:gd name="connsiteY5" fmla="*/ 483263 h 705490"/>
              <a:gd name="connsiteX6" fmla="*/ 0 w 461603"/>
              <a:gd name="connsiteY6" fmla="*/ 545641 h 705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1603" h="705490">
                <a:moveTo>
                  <a:pt x="240999" y="0"/>
                </a:moveTo>
                <a:lnTo>
                  <a:pt x="461603" y="563116"/>
                </a:lnTo>
                <a:lnTo>
                  <a:pt x="294668" y="492227"/>
                </a:lnTo>
                <a:lnTo>
                  <a:pt x="300449" y="701942"/>
                </a:lnTo>
                <a:lnTo>
                  <a:pt x="171738" y="705490"/>
                </a:lnTo>
                <a:lnTo>
                  <a:pt x="165612" y="483263"/>
                </a:lnTo>
                <a:lnTo>
                  <a:pt x="0" y="545641"/>
                </a:lnTo>
                <a:close/>
              </a:path>
            </a:pathLst>
          </a:custGeom>
          <a:solidFill>
            <a:schemeClr val="bg1"/>
          </a:solidFill>
          <a:ln w="254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48FEABE8-3400-4F9A-BA8F-B3132D0C8F0B}"/>
              </a:ext>
            </a:extLst>
          </p:cNvPr>
          <p:cNvSpPr/>
          <p:nvPr/>
        </p:nvSpPr>
        <p:spPr>
          <a:xfrm>
            <a:off x="-36512" y="987426"/>
            <a:ext cx="9180512" cy="58479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40127629-33D8-46F6-9D11-E3FCB3A7A1B7}"/>
              </a:ext>
            </a:extLst>
          </p:cNvPr>
          <p:cNvSpPr txBox="1"/>
          <p:nvPr/>
        </p:nvSpPr>
        <p:spPr>
          <a:xfrm>
            <a:off x="1544676" y="1321816"/>
            <a:ext cx="7236000" cy="523220"/>
          </a:xfrm>
          <a:prstGeom prst="rect">
            <a:avLst/>
          </a:prstGeom>
          <a:noFill/>
        </p:spPr>
        <p:txBody>
          <a:bodyPr wrap="square" rtlCol="0">
            <a:spAutoFit/>
          </a:bodyPr>
          <a:lstStyle/>
          <a:p>
            <a:pPr defTabSz="457200" eaLnBrk="1" fontAlgn="auto" hangingPunct="1">
              <a:spcBef>
                <a:spcPts val="0"/>
              </a:spcBef>
              <a:spcAft>
                <a:spcPts val="0"/>
              </a:spcAft>
            </a:pPr>
            <a:r>
              <a:rPr kumimoji="0" lang="ja-JP" altLang="en-US" sz="2800" dirty="0">
                <a:solidFill>
                  <a:prstClr val="black"/>
                </a:solidFill>
                <a:latin typeface="HGPｺﾞｼｯｸE" panose="020B0900000000000000" pitchFamily="50" charset="-128"/>
                <a:ea typeface="HGPｺﾞｼｯｸE" panose="020B0900000000000000" pitchFamily="50" charset="-128"/>
              </a:rPr>
              <a:t>北海道の予算</a:t>
            </a:r>
            <a:r>
              <a:rPr kumimoji="0" lang="zh-CN" altLang="en-US" sz="2000" dirty="0">
                <a:solidFill>
                  <a:prstClr val="black"/>
                </a:solidFill>
                <a:latin typeface="HGPｺﾞｼｯｸE" panose="020B0900000000000000" pitchFamily="50" charset="-128"/>
                <a:ea typeface="HGPｺﾞｼｯｸE" panose="020B0900000000000000" pitchFamily="50" charset="-128"/>
              </a:rPr>
              <a:t>（令和</a:t>
            </a:r>
            <a:r>
              <a:rPr kumimoji="0" lang="ja-JP" altLang="en-US" sz="2000" dirty="0">
                <a:solidFill>
                  <a:prstClr val="black"/>
                </a:solidFill>
                <a:latin typeface="HGPｺﾞｼｯｸE" panose="020B0900000000000000" pitchFamily="50" charset="-128"/>
                <a:ea typeface="HGPｺﾞｼｯｸE" panose="020B0900000000000000" pitchFamily="50" charset="-128"/>
              </a:rPr>
              <a:t>７</a:t>
            </a:r>
            <a:r>
              <a:rPr kumimoji="0" lang="zh-CN" altLang="en-US" sz="2000" dirty="0">
                <a:solidFill>
                  <a:prstClr val="black"/>
                </a:solidFill>
                <a:latin typeface="HGPｺﾞｼｯｸE" panose="020B0900000000000000" pitchFamily="50" charset="-128"/>
                <a:ea typeface="HGPｺﾞｼｯｸE" panose="020B0900000000000000" pitchFamily="50" charset="-128"/>
              </a:rPr>
              <a:t>年度当初予算</a:t>
            </a:r>
            <a:r>
              <a:rPr kumimoji="0" lang="ja-JP" altLang="en-US" sz="2000" dirty="0">
                <a:solidFill>
                  <a:prstClr val="black"/>
                </a:solidFill>
                <a:latin typeface="HGPｺﾞｼｯｸE" panose="020B0900000000000000" pitchFamily="50" charset="-128"/>
                <a:ea typeface="HGPｺﾞｼｯｸE" panose="020B0900000000000000" pitchFamily="50" charset="-128"/>
              </a:rPr>
              <a:t>　単位：億円</a:t>
            </a:r>
            <a:r>
              <a:rPr kumimoji="0" lang="zh-CN" altLang="en-US" sz="2000" dirty="0">
                <a:solidFill>
                  <a:prstClr val="black"/>
                </a:solidFill>
                <a:latin typeface="HGPｺﾞｼｯｸE" panose="020B0900000000000000" pitchFamily="50" charset="-128"/>
                <a:ea typeface="HGPｺﾞｼｯｸE" panose="020B0900000000000000" pitchFamily="50" charset="-128"/>
              </a:rPr>
              <a:t>）</a:t>
            </a:r>
            <a:r>
              <a:rPr kumimoji="0" lang="ja-JP" altLang="en-US" sz="2000" dirty="0">
                <a:solidFill>
                  <a:prstClr val="black"/>
                </a:solidFill>
                <a:latin typeface="HGPｺﾞｼｯｸE" panose="020B0900000000000000" pitchFamily="50" charset="-128"/>
                <a:ea typeface="HGPｺﾞｼｯｸE" panose="020B0900000000000000" pitchFamily="50" charset="-128"/>
              </a:rPr>
              <a:t>　</a:t>
            </a:r>
            <a:endParaRPr kumimoji="0" lang="zh-CN" altLang="en-US" sz="2400" dirty="0">
              <a:solidFill>
                <a:prstClr val="black"/>
              </a:solidFill>
              <a:latin typeface="HGPｺﾞｼｯｸE" panose="020B0900000000000000" pitchFamily="50" charset="-128"/>
              <a:ea typeface="HGPｺﾞｼｯｸE" panose="020B0900000000000000" pitchFamily="50" charset="-128"/>
            </a:endParaRPr>
          </a:p>
        </p:txBody>
      </p:sp>
      <p:graphicFrame>
        <p:nvGraphicFramePr>
          <p:cNvPr id="19" name="グラフ 18">
            <a:extLst>
              <a:ext uri="{FF2B5EF4-FFF2-40B4-BE49-F238E27FC236}">
                <a16:creationId xmlns:a16="http://schemas.microsoft.com/office/drawing/2014/main" id="{462222CB-D482-4F03-A8D6-D2F423DD4D8F}"/>
              </a:ext>
            </a:extLst>
          </p:cNvPr>
          <p:cNvGraphicFramePr/>
          <p:nvPr/>
        </p:nvGraphicFramePr>
        <p:xfrm>
          <a:off x="-551145" y="1721427"/>
          <a:ext cx="5232781" cy="47083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グラフ 24">
            <a:extLst>
              <a:ext uri="{FF2B5EF4-FFF2-40B4-BE49-F238E27FC236}">
                <a16:creationId xmlns:a16="http://schemas.microsoft.com/office/drawing/2014/main" id="{EC98A5D0-2F42-4C65-81A8-6016C9616038}"/>
              </a:ext>
            </a:extLst>
          </p:cNvPr>
          <p:cNvGraphicFramePr>
            <a:graphicFrameLocks noChangeAspect="1"/>
          </p:cNvGraphicFramePr>
          <p:nvPr/>
        </p:nvGraphicFramePr>
        <p:xfrm>
          <a:off x="3360391" y="1721427"/>
          <a:ext cx="5731842" cy="4708300"/>
        </p:xfrm>
        <a:graphic>
          <a:graphicData uri="http://schemas.openxmlformats.org/drawingml/2006/chart">
            <c:chart xmlns:c="http://schemas.openxmlformats.org/drawingml/2006/chart" xmlns:r="http://schemas.openxmlformats.org/officeDocument/2006/relationships" r:id="rId6"/>
          </a:graphicData>
        </a:graphic>
      </p:graphicFrame>
      <p:sp>
        <p:nvSpPr>
          <p:cNvPr id="27" name="テキスト ボックス 2">
            <a:extLst>
              <a:ext uri="{FF2B5EF4-FFF2-40B4-BE49-F238E27FC236}">
                <a16:creationId xmlns:a16="http://schemas.microsoft.com/office/drawing/2014/main" id="{23204FA0-D9FF-4927-B902-806DB10F6544}"/>
              </a:ext>
            </a:extLst>
          </p:cNvPr>
          <p:cNvSpPr txBox="1">
            <a:spLocks noChangeArrowheads="1"/>
          </p:cNvSpPr>
          <p:nvPr/>
        </p:nvSpPr>
        <p:spPr bwMode="auto">
          <a:xfrm>
            <a:off x="6300192" y="6571132"/>
            <a:ext cx="421084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900" dirty="0">
                <a:latin typeface="HGPｺﾞｼｯｸE" panose="020B0900000000000000" pitchFamily="50" charset="-128"/>
                <a:ea typeface="HGPｺﾞｼｯｸE" panose="020B0900000000000000" pitchFamily="50" charset="-128"/>
              </a:rPr>
              <a:t>出所：北海道「令和７年度当初予算の概要　参考資料」</a:t>
            </a:r>
          </a:p>
        </p:txBody>
      </p:sp>
      <p:pic>
        <p:nvPicPr>
          <p:cNvPr id="3" name="図 2">
            <a:extLst>
              <a:ext uri="{FF2B5EF4-FFF2-40B4-BE49-F238E27FC236}">
                <a16:creationId xmlns:a16="http://schemas.microsoft.com/office/drawing/2014/main" id="{F60ACEEE-7663-4752-82B7-017C94DFDC4E}"/>
              </a:ext>
            </a:extLst>
          </p:cNvPr>
          <p:cNvPicPr>
            <a:picLocks noChangeAspect="1"/>
          </p:cNvPicPr>
          <p:nvPr/>
        </p:nvPicPr>
        <p:blipFill>
          <a:blip r:embed="rId7"/>
          <a:stretch>
            <a:fillRect/>
          </a:stretch>
        </p:blipFill>
        <p:spPr>
          <a:xfrm>
            <a:off x="-36512" y="-9910"/>
            <a:ext cx="9186064" cy="6845289"/>
          </a:xfrm>
          <a:prstGeom prst="rect">
            <a:avLst/>
          </a:prstGeom>
        </p:spPr>
      </p:pic>
    </p:spTree>
    <p:extLst>
      <p:ext uri="{BB962C8B-B14F-4D97-AF65-F5344CB8AC3E}">
        <p14:creationId xmlns:p14="http://schemas.microsoft.com/office/powerpoint/2010/main" val="1736841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100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ppt_x"/>
                                          </p:val>
                                        </p:tav>
                                        <p:tav tm="100000">
                                          <p:val>
                                            <p:strVal val="#ppt_x"/>
                                          </p:val>
                                        </p:tav>
                                      </p:tavLst>
                                    </p:anim>
                                    <p:anim calcmode="lin" valueType="num">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42" presetClass="entr" presetSubtype="0" repeatCount="3000" fill="hold" grpId="0" nodeType="afterEffect">
                                  <p:stCondLst>
                                    <p:cond delay="50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500"/>
                                        <p:tgtEl>
                                          <p:spTgt spid="24"/>
                                        </p:tgtEl>
                                      </p:cBhvr>
                                    </p:animEffect>
                                    <p:anim calcmode="lin" valueType="num">
                                      <p:cBhvr>
                                        <p:cTn id="13" dur="1500" fill="hold"/>
                                        <p:tgtEl>
                                          <p:spTgt spid="24"/>
                                        </p:tgtEl>
                                        <p:attrNameLst>
                                          <p:attrName>ppt_x</p:attrName>
                                        </p:attrNameLst>
                                      </p:cBhvr>
                                      <p:tavLst>
                                        <p:tav tm="0">
                                          <p:val>
                                            <p:strVal val="#ppt_x"/>
                                          </p:val>
                                        </p:tav>
                                        <p:tav tm="100000">
                                          <p:val>
                                            <p:strVal val="#ppt_x"/>
                                          </p:val>
                                        </p:tav>
                                      </p:tavLst>
                                    </p:anim>
                                    <p:anim calcmode="lin" valueType="num">
                                      <p:cBhvr>
                                        <p:cTn id="14" dur="1500" fill="hold"/>
                                        <p:tgtEl>
                                          <p:spTgt spid="24"/>
                                        </p:tgtEl>
                                        <p:attrNameLst>
                                          <p:attrName>ppt_y</p:attrName>
                                        </p:attrNameLst>
                                      </p:cBhvr>
                                      <p:tavLst>
                                        <p:tav tm="0">
                                          <p:val>
                                            <p:strVal val="#ppt_y+.1"/>
                                          </p:val>
                                        </p:tav>
                                        <p:tav tm="100000">
                                          <p:val>
                                            <p:strVal val="#ppt_y"/>
                                          </p:val>
                                        </p:tav>
                                      </p:tavLst>
                                    </p:anim>
                                  </p:childTnLst>
                                </p:cTn>
                              </p:par>
                            </p:childTnLst>
                          </p:cTn>
                        </p:par>
                        <p:par>
                          <p:cTn id="15" fill="hold">
                            <p:stCondLst>
                              <p:cond delay="7000"/>
                            </p:stCondLst>
                            <p:childTnLst>
                              <p:par>
                                <p:cTn id="16" presetID="10" presetClass="entr" presetSubtype="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750"/>
                                        <p:tgtEl>
                                          <p:spTgt spid="19"/>
                                        </p:tgtEl>
                                      </p:cBhvr>
                                    </p:animEffect>
                                  </p:childTnLst>
                                </p:cTn>
                              </p:par>
                            </p:childTnLst>
                          </p:cTn>
                        </p:par>
                        <p:par>
                          <p:cTn id="19" fill="hold">
                            <p:stCondLst>
                              <p:cond delay="7750"/>
                            </p:stCondLst>
                            <p:childTnLst>
                              <p:par>
                                <p:cTn id="20" presetID="10" presetClass="entr" presetSubtype="0" fill="hold" grpId="0" nodeType="afterEffect">
                                  <p:stCondLst>
                                    <p:cond delay="75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Graphic spid="19" grpId="0">
        <p:bldAsOne/>
      </p:bldGraphic>
      <p:bldGraphic spid="25"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95" name="Group 19"/>
          <p:cNvGrpSpPr>
            <a:grpSpLocks/>
          </p:cNvGrpSpPr>
          <p:nvPr/>
        </p:nvGrpSpPr>
        <p:grpSpPr bwMode="auto">
          <a:xfrm>
            <a:off x="5823" y="0"/>
            <a:ext cx="9144000" cy="6858000"/>
            <a:chOff x="0" y="17"/>
            <a:chExt cx="5760" cy="4320"/>
          </a:xfrm>
        </p:grpSpPr>
        <p:pic>
          <p:nvPicPr>
            <p:cNvPr id="16398"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9" name="Rectangle 13"/>
            <p:cNvSpPr>
              <a:spLocks noChangeArrowheads="1"/>
            </p:cNvSpPr>
            <p:nvPr/>
          </p:nvSpPr>
          <p:spPr bwMode="auto">
            <a:xfrm>
              <a:off x="504" y="123"/>
              <a:ext cx="5025"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3600" dirty="0">
                  <a:solidFill>
                    <a:schemeClr val="bg1"/>
                  </a:solidFill>
                  <a:ea typeface="HGPｺﾞｼｯｸE" panose="020B0900000000000000" pitchFamily="50" charset="-128"/>
                </a:rPr>
                <a:t>税の使いみちはどうやって決めるの？④</a:t>
              </a:r>
            </a:p>
          </p:txBody>
        </p:sp>
      </p:grpSp>
      <p:sp>
        <p:nvSpPr>
          <p:cNvPr id="2" name="正方形/長方形 1">
            <a:extLst>
              <a:ext uri="{FF2B5EF4-FFF2-40B4-BE49-F238E27FC236}">
                <a16:creationId xmlns:a16="http://schemas.microsoft.com/office/drawing/2014/main" id="{5B023669-B376-4AEE-9C30-A68A82F16936}"/>
              </a:ext>
            </a:extLst>
          </p:cNvPr>
          <p:cNvSpPr/>
          <p:nvPr/>
        </p:nvSpPr>
        <p:spPr>
          <a:xfrm>
            <a:off x="0" y="1013865"/>
            <a:ext cx="9180512" cy="58479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a:extLst>
              <a:ext uri="{FF2B5EF4-FFF2-40B4-BE49-F238E27FC236}">
                <a16:creationId xmlns:a16="http://schemas.microsoft.com/office/drawing/2014/main" id="{378E12AD-5A81-4EC8-9CD9-8A3B936F827C}"/>
              </a:ext>
            </a:extLst>
          </p:cNvPr>
          <p:cNvSpPr txBox="1"/>
          <p:nvPr/>
        </p:nvSpPr>
        <p:spPr>
          <a:xfrm>
            <a:off x="6083838" y="6298699"/>
            <a:ext cx="744993" cy="215444"/>
          </a:xfrm>
          <a:prstGeom prst="rect">
            <a:avLst/>
          </a:prstGeom>
          <a:noFill/>
        </p:spPr>
        <p:txBody>
          <a:bodyPr wrap="square" rtlCol="0">
            <a:spAutoFit/>
          </a:bodyPr>
          <a:lstStyle/>
          <a:p>
            <a:r>
              <a:rPr kumimoji="1" lang="ja-JP" altLang="en-US" sz="800" b="1" dirty="0">
                <a:solidFill>
                  <a:schemeClr val="bg1"/>
                </a:solidFill>
              </a:rPr>
              <a:t>じょせつ</a:t>
            </a:r>
          </a:p>
        </p:txBody>
      </p:sp>
      <p:grpSp>
        <p:nvGrpSpPr>
          <p:cNvPr id="50" name="グループ化 49">
            <a:extLst>
              <a:ext uri="{FF2B5EF4-FFF2-40B4-BE49-F238E27FC236}">
                <a16:creationId xmlns:a16="http://schemas.microsoft.com/office/drawing/2014/main" id="{E314CF6E-1A8C-49C3-AA62-7793683F89C1}"/>
              </a:ext>
            </a:extLst>
          </p:cNvPr>
          <p:cNvGrpSpPr/>
          <p:nvPr/>
        </p:nvGrpSpPr>
        <p:grpSpPr>
          <a:xfrm>
            <a:off x="333113" y="1067351"/>
            <a:ext cx="8477773" cy="5605711"/>
            <a:chOff x="342377" y="844771"/>
            <a:chExt cx="8477773" cy="5834329"/>
          </a:xfrm>
          <a:solidFill>
            <a:schemeClr val="accent6">
              <a:lumMod val="20000"/>
              <a:lumOff val="80000"/>
            </a:schemeClr>
          </a:solidFill>
        </p:grpSpPr>
        <p:sp>
          <p:nvSpPr>
            <p:cNvPr id="53" name="正方形/長方形 52">
              <a:extLst>
                <a:ext uri="{FF2B5EF4-FFF2-40B4-BE49-F238E27FC236}">
                  <a16:creationId xmlns:a16="http://schemas.microsoft.com/office/drawing/2014/main" id="{09C23227-CF7F-4A33-8AD4-DA99962C0BAE}"/>
                </a:ext>
              </a:extLst>
            </p:cNvPr>
            <p:cNvSpPr/>
            <p:nvPr/>
          </p:nvSpPr>
          <p:spPr>
            <a:xfrm>
              <a:off x="342377" y="1357313"/>
              <a:ext cx="8477773" cy="5321787"/>
            </a:xfrm>
            <a:prstGeom prst="rect">
              <a:avLst/>
            </a:prstGeom>
            <a:grpFill/>
            <a:ln>
              <a:noFill/>
            </a:ln>
            <a:effectLst/>
          </p:spPr>
          <p:txBody>
            <a:bodyPr wrap="none" anchor="ctr"/>
            <a:lstStyle/>
            <a:p>
              <a:pPr defTabSz="838413" eaLnBrk="1" hangingPunct="1">
                <a:spcBef>
                  <a:spcPct val="20000"/>
                </a:spcBef>
                <a:buFont typeface="Arial" charset="0"/>
                <a:buChar cha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grpSp>
          <p:nvGrpSpPr>
            <p:cNvPr id="54" name="グループ化 53">
              <a:extLst>
                <a:ext uri="{FF2B5EF4-FFF2-40B4-BE49-F238E27FC236}">
                  <a16:creationId xmlns:a16="http://schemas.microsoft.com/office/drawing/2014/main" id="{4DA3CB9C-CBA2-4D16-BEAC-D8F8E4B38C07}"/>
                </a:ext>
              </a:extLst>
            </p:cNvPr>
            <p:cNvGrpSpPr/>
            <p:nvPr/>
          </p:nvGrpSpPr>
          <p:grpSpPr>
            <a:xfrm>
              <a:off x="342377" y="844771"/>
              <a:ext cx="8477773" cy="477421"/>
              <a:chOff x="309543" y="844771"/>
              <a:chExt cx="8477773" cy="477421"/>
            </a:xfrm>
            <a:grpFill/>
          </p:grpSpPr>
          <p:sp>
            <p:nvSpPr>
              <p:cNvPr id="63" name="正方形/長方形 62">
                <a:extLst>
                  <a:ext uri="{FF2B5EF4-FFF2-40B4-BE49-F238E27FC236}">
                    <a16:creationId xmlns:a16="http://schemas.microsoft.com/office/drawing/2014/main" id="{9A33B611-1503-41CF-80DE-00239A94B6DB}"/>
                  </a:ext>
                </a:extLst>
              </p:cNvPr>
              <p:cNvSpPr/>
              <p:nvPr/>
            </p:nvSpPr>
            <p:spPr bwMode="auto">
              <a:xfrm>
                <a:off x="309543" y="844771"/>
                <a:ext cx="8477773" cy="477421"/>
              </a:xfrm>
              <a:prstGeom prst="rect">
                <a:avLst/>
              </a:prstGeom>
              <a:solidFill>
                <a:schemeClr val="bg1"/>
              </a:solidFill>
              <a:ln w="190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64" name="テキスト ボックス 63">
                <a:extLst>
                  <a:ext uri="{FF2B5EF4-FFF2-40B4-BE49-F238E27FC236}">
                    <a16:creationId xmlns:a16="http://schemas.microsoft.com/office/drawing/2014/main" id="{C6C3609D-62D1-493F-9B1B-AD9798E87A3A}"/>
                  </a:ext>
                </a:extLst>
              </p:cNvPr>
              <p:cNvSpPr txBox="1"/>
              <p:nvPr/>
            </p:nvSpPr>
            <p:spPr>
              <a:xfrm>
                <a:off x="2795385" y="877587"/>
                <a:ext cx="3506088" cy="400110"/>
              </a:xfrm>
              <a:prstGeom prst="rect">
                <a:avLst/>
              </a:prstGeom>
              <a:solidFill>
                <a:schemeClr val="bg1"/>
              </a:solidFill>
            </p:spPr>
            <p:txBody>
              <a:bodyPr wrap="none" rtlCol="0">
                <a:spAutoFit/>
              </a:bodyPr>
              <a:lstStyle/>
              <a:p>
                <a:r>
                  <a:rPr lang="ja-JP" altLang="en-US" sz="2000" dirty="0">
                    <a:latin typeface="HGPｺﾞｼｯｸE" panose="020B0900000000000000" pitchFamily="50" charset="-128"/>
                    <a:ea typeface="HGPｺﾞｼｯｸE" panose="020B0900000000000000" pitchFamily="50" charset="-128"/>
                  </a:rPr>
                  <a:t>北海道の公共施設の建設費等</a:t>
                </a:r>
              </a:p>
            </p:txBody>
          </p:sp>
        </p:grpSp>
        <p:sp>
          <p:nvSpPr>
            <p:cNvPr id="55" name="正方形/長方形 54">
              <a:extLst>
                <a:ext uri="{FF2B5EF4-FFF2-40B4-BE49-F238E27FC236}">
                  <a16:creationId xmlns:a16="http://schemas.microsoft.com/office/drawing/2014/main" id="{E26DF90E-A4A6-493C-ACA6-890CBE37FEEF}"/>
                </a:ext>
              </a:extLst>
            </p:cNvPr>
            <p:cNvSpPr/>
            <p:nvPr/>
          </p:nvSpPr>
          <p:spPr bwMode="auto">
            <a:xfrm>
              <a:off x="569005" y="1487832"/>
              <a:ext cx="7958848" cy="2160243"/>
            </a:xfrm>
            <a:prstGeom prst="rect">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pic>
          <p:nvPicPr>
            <p:cNvPr id="56" name="図 55">
              <a:extLst>
                <a:ext uri="{FF2B5EF4-FFF2-40B4-BE49-F238E27FC236}">
                  <a16:creationId xmlns:a16="http://schemas.microsoft.com/office/drawing/2014/main" id="{606CC13C-1BB2-404F-8636-97015A648129}"/>
                </a:ext>
              </a:extLst>
            </p:cNvPr>
            <p:cNvPicPr>
              <a:picLocks noChangeAspect="1"/>
            </p:cNvPicPr>
            <p:nvPr/>
          </p:nvPicPr>
          <p:blipFill>
            <a:blip r:embed="rId4"/>
            <a:stretch>
              <a:fillRect/>
            </a:stretch>
          </p:blipFill>
          <p:spPr>
            <a:xfrm>
              <a:off x="918003" y="1584495"/>
              <a:ext cx="2988000" cy="1680749"/>
            </a:xfrm>
            <a:prstGeom prst="rect">
              <a:avLst/>
            </a:prstGeom>
            <a:grpFill/>
          </p:spPr>
        </p:pic>
        <p:sp>
          <p:nvSpPr>
            <p:cNvPr id="57" name="正方形/長方形 56">
              <a:extLst>
                <a:ext uri="{FF2B5EF4-FFF2-40B4-BE49-F238E27FC236}">
                  <a16:creationId xmlns:a16="http://schemas.microsoft.com/office/drawing/2014/main" id="{F4615B0C-7263-45C4-8D5B-405A4EBD9F29}"/>
                </a:ext>
              </a:extLst>
            </p:cNvPr>
            <p:cNvSpPr/>
            <p:nvPr/>
          </p:nvSpPr>
          <p:spPr bwMode="auto">
            <a:xfrm>
              <a:off x="576711" y="3752403"/>
              <a:ext cx="7958848" cy="2750528"/>
            </a:xfrm>
            <a:prstGeom prst="rect">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58" name="テキスト ボックス 57">
              <a:extLst>
                <a:ext uri="{FF2B5EF4-FFF2-40B4-BE49-F238E27FC236}">
                  <a16:creationId xmlns:a16="http://schemas.microsoft.com/office/drawing/2014/main" id="{55C45309-0921-439F-93AA-4FE0B94D9006}"/>
                </a:ext>
              </a:extLst>
            </p:cNvPr>
            <p:cNvSpPr txBox="1"/>
            <p:nvPr/>
          </p:nvSpPr>
          <p:spPr>
            <a:xfrm>
              <a:off x="1547197" y="3324225"/>
              <a:ext cx="1729611" cy="246221"/>
            </a:xfrm>
            <a:prstGeom prst="rect">
              <a:avLst/>
            </a:prstGeom>
            <a:solidFill>
              <a:schemeClr val="bg1"/>
            </a:solidFill>
          </p:spPr>
          <p:txBody>
            <a:bodyPr wrap="square" lIns="0" tIns="0" rIns="0" bIns="0" rtlCol="0">
              <a:spAutoFit/>
            </a:bodyPr>
            <a:lstStyle/>
            <a:p>
              <a:pPr>
                <a:spcAft>
                  <a:spcPts val="200"/>
                </a:spcAft>
              </a:pPr>
              <a:r>
                <a:rPr kumimoji="1" lang="ja-JP" altLang="en-US" sz="1600" dirty="0">
                  <a:latin typeface="+mn-ea"/>
                </a:rPr>
                <a:t>提供：北海道開発局</a:t>
              </a:r>
              <a:endParaRPr kumimoji="1" lang="ja-JP" altLang="en-US" sz="1600" dirty="0">
                <a:latin typeface="+mn-ea"/>
                <a:ea typeface="+mn-ea"/>
              </a:endParaRPr>
            </a:p>
          </p:txBody>
        </p:sp>
        <p:pic>
          <p:nvPicPr>
            <p:cNvPr id="59" name="図 58">
              <a:extLst>
                <a:ext uri="{FF2B5EF4-FFF2-40B4-BE49-F238E27FC236}">
                  <a16:creationId xmlns:a16="http://schemas.microsoft.com/office/drawing/2014/main" id="{1CC70200-66C6-4A46-975A-941A81EA439C}"/>
                </a:ext>
              </a:extLst>
            </p:cNvPr>
            <p:cNvPicPr>
              <a:picLocks noChangeAspect="1"/>
            </p:cNvPicPr>
            <p:nvPr/>
          </p:nvPicPr>
          <p:blipFill>
            <a:blip r:embed="rId5"/>
            <a:stretch>
              <a:fillRect/>
            </a:stretch>
          </p:blipFill>
          <p:spPr>
            <a:xfrm>
              <a:off x="918003" y="3848256"/>
              <a:ext cx="2988517" cy="1981858"/>
            </a:xfrm>
            <a:prstGeom prst="rect">
              <a:avLst/>
            </a:prstGeom>
            <a:grpFill/>
          </p:spPr>
        </p:pic>
        <p:sp>
          <p:nvSpPr>
            <p:cNvPr id="60" name="テキスト ボックス 59">
              <a:extLst>
                <a:ext uri="{FF2B5EF4-FFF2-40B4-BE49-F238E27FC236}">
                  <a16:creationId xmlns:a16="http://schemas.microsoft.com/office/drawing/2014/main" id="{21B71311-94A9-468E-84AA-0698DAF7914D}"/>
                </a:ext>
              </a:extLst>
            </p:cNvPr>
            <p:cNvSpPr txBox="1"/>
            <p:nvPr/>
          </p:nvSpPr>
          <p:spPr>
            <a:xfrm>
              <a:off x="1025786" y="5913813"/>
              <a:ext cx="2772431" cy="518091"/>
            </a:xfrm>
            <a:prstGeom prst="rect">
              <a:avLst/>
            </a:prstGeom>
            <a:solidFill>
              <a:schemeClr val="bg1"/>
            </a:solidFill>
          </p:spPr>
          <p:txBody>
            <a:bodyPr wrap="square" lIns="0" tIns="0" rIns="0" bIns="0" rtlCol="0">
              <a:spAutoFit/>
            </a:bodyPr>
            <a:lstStyle/>
            <a:p>
              <a:pPr>
                <a:spcAft>
                  <a:spcPts val="200"/>
                </a:spcAft>
              </a:pPr>
              <a:r>
                <a:rPr kumimoji="1" lang="ja-JP" altLang="en-US" sz="1600" dirty="0">
                  <a:latin typeface="+mn-ea"/>
                </a:rPr>
                <a:t>提供：北海道旅客鉄道株式会社</a:t>
              </a:r>
              <a:endParaRPr kumimoji="1" lang="en-US" altLang="ja-JP" sz="1600" dirty="0">
                <a:latin typeface="+mn-ea"/>
              </a:endParaRPr>
            </a:p>
            <a:p>
              <a:pPr>
                <a:spcAft>
                  <a:spcPts val="200"/>
                </a:spcAft>
              </a:pPr>
              <a:r>
                <a:rPr kumimoji="1" lang="ja-JP" altLang="en-US" sz="1600" dirty="0">
                  <a:latin typeface="+mn-ea"/>
                </a:rPr>
                <a:t>　　　　（</a:t>
              </a:r>
              <a:r>
                <a:rPr kumimoji="1" lang="en-US" altLang="ja-JP" sz="1600" dirty="0">
                  <a:latin typeface="+mn-ea"/>
                </a:rPr>
                <a:t>JR</a:t>
              </a:r>
              <a:r>
                <a:rPr kumimoji="1" lang="ja-JP" altLang="en-US" sz="1600" dirty="0">
                  <a:latin typeface="+mn-ea"/>
                </a:rPr>
                <a:t>北海道</a:t>
              </a:r>
              <a:r>
                <a:rPr kumimoji="1" lang="en-US" altLang="ja-JP" sz="1600" dirty="0">
                  <a:latin typeface="+mn-ea"/>
                </a:rPr>
                <a:t>H</a:t>
              </a:r>
              <a:r>
                <a:rPr kumimoji="1" lang="ja-JP" altLang="en-US" sz="1600" dirty="0">
                  <a:latin typeface="+mn-ea"/>
                </a:rPr>
                <a:t>５系）</a:t>
              </a:r>
              <a:endParaRPr kumimoji="1" lang="ja-JP" altLang="en-US" sz="1600" dirty="0">
                <a:latin typeface="+mn-ea"/>
                <a:ea typeface="+mn-ea"/>
              </a:endParaRPr>
            </a:p>
          </p:txBody>
        </p:sp>
        <p:sp>
          <p:nvSpPr>
            <p:cNvPr id="61" name="正方形/長方形 60">
              <a:extLst>
                <a:ext uri="{FF2B5EF4-FFF2-40B4-BE49-F238E27FC236}">
                  <a16:creationId xmlns:a16="http://schemas.microsoft.com/office/drawing/2014/main" id="{9413A30D-349F-42E0-90D4-86304C1F97B1}"/>
                </a:ext>
              </a:extLst>
            </p:cNvPr>
            <p:cNvSpPr/>
            <p:nvPr/>
          </p:nvSpPr>
          <p:spPr bwMode="auto">
            <a:xfrm>
              <a:off x="4222166" y="1546070"/>
              <a:ext cx="4117774" cy="2066885"/>
            </a:xfrm>
            <a:prstGeom prst="rect">
              <a:avLst/>
            </a:prstGeom>
            <a:solidFill>
              <a:schemeClr val="bg1"/>
            </a:solid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ウポポイ（民族共生象徴空間）</a:t>
              </a:r>
            </a:p>
            <a:p>
              <a:pPr marL="0" marR="0" lvl="0" indent="0" algn="ctr" defTabSz="914400" rtl="0" eaLnBrk="1" fontAlgn="base" latinLnBrk="0" hangingPunct="1">
                <a:lnSpc>
                  <a:spcPct val="120000"/>
                </a:lnSpc>
                <a:spcBef>
                  <a:spcPct val="0"/>
                </a:spcBef>
                <a:spcAft>
                  <a:spcPct val="0"/>
                </a:spcAft>
                <a:buClrTx/>
                <a:buSzTx/>
                <a:buFontTx/>
                <a:buNone/>
                <a:tabLst/>
                <a:defRPr/>
              </a:pPr>
              <a:endParaRPr kumimoji="1" lang="en-US" altLang="ja-JP"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44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1" lang="en-US" altLang="ja-JP" sz="44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200</a:t>
              </a:r>
              <a:r>
                <a:rPr kumimoji="1" lang="ja-JP" altLang="en-US" sz="44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億円</a:t>
              </a:r>
            </a:p>
          </p:txBody>
        </p:sp>
        <p:sp>
          <p:nvSpPr>
            <p:cNvPr id="62" name="正方形/長方形 61">
              <a:extLst>
                <a:ext uri="{FF2B5EF4-FFF2-40B4-BE49-F238E27FC236}">
                  <a16:creationId xmlns:a16="http://schemas.microsoft.com/office/drawing/2014/main" id="{D8614023-2614-495D-AC52-F3DFAF042C24}"/>
                </a:ext>
              </a:extLst>
            </p:cNvPr>
            <p:cNvSpPr/>
            <p:nvPr/>
          </p:nvSpPr>
          <p:spPr bwMode="auto">
            <a:xfrm>
              <a:off x="4096013" y="3756343"/>
              <a:ext cx="4427539" cy="2627464"/>
            </a:xfrm>
            <a:prstGeom prst="rect">
              <a:avLst/>
            </a:prstGeom>
            <a:solidFill>
              <a:schemeClr val="bg1"/>
            </a:solid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北海道新幹線</a:t>
              </a:r>
              <a:endParaRPr kumimoji="1" lang="en-US" altLang="ja-JP" sz="24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36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1" lang="en-US" altLang="ja-JP" sz="36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2</a:t>
              </a:r>
              <a:r>
                <a:rPr kumimoji="1" lang="ja-JP" altLang="en-US" sz="3600" b="1" dirty="0">
                  <a:solidFill>
                    <a:srgbClr val="000000"/>
                  </a:solidFill>
                  <a:latin typeface="HGPｺﾞｼｯｸM" panose="020B0600000000000000" pitchFamily="50" charset="-128"/>
                  <a:ea typeface="HGPｺﾞｼｯｸM" panose="020B0600000000000000" pitchFamily="50" charset="-128"/>
                </a:rPr>
                <a:t>兆</a:t>
              </a:r>
              <a:r>
                <a:rPr kumimoji="1" lang="en-US" altLang="ja-JP" sz="3600" b="1" dirty="0">
                  <a:solidFill>
                    <a:srgbClr val="000000"/>
                  </a:solidFill>
                  <a:latin typeface="HGPｺﾞｼｯｸM" panose="020B0600000000000000" pitchFamily="50" charset="-128"/>
                  <a:ea typeface="HGPｺﾞｼｯｸM" panose="020B0600000000000000" pitchFamily="50" charset="-128"/>
                </a:rPr>
                <a:t>3,000</a:t>
              </a:r>
              <a:r>
                <a:rPr kumimoji="1" lang="ja-JP" altLang="en-US" sz="36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億円</a:t>
              </a:r>
              <a:endParaRPr kumimoji="1" lang="en-US" altLang="ja-JP" sz="36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Aft>
                  <a:spcPts val="600"/>
                </a:spcAft>
                <a:buClrTx/>
                <a:buSzTx/>
                <a:buFontTx/>
                <a:buNone/>
                <a:tabLst/>
                <a:defRPr/>
              </a:pPr>
              <a:r>
                <a:rPr kumimoji="1" lang="ja-JP" altLang="en-US" sz="2000" b="1" dirty="0">
                  <a:solidFill>
                    <a:srgbClr val="000000"/>
                  </a:solidFill>
                  <a:latin typeface="HGPｺﾞｼｯｸM" panose="020B0600000000000000" pitchFamily="50" charset="-128"/>
                  <a:ea typeface="HGPｺﾞｼｯｸM" panose="020B0600000000000000" pitchFamily="50" charset="-128"/>
                </a:rPr>
                <a:t>（令和４年１２月試算額）</a:t>
              </a:r>
              <a:endParaRPr kumimoji="1" lang="en-US" altLang="ja-JP" sz="2000" b="1" dirty="0">
                <a:solidFill>
                  <a:srgbClr val="000000"/>
                </a:solidFill>
                <a:latin typeface="HGPｺﾞｼｯｸM" panose="020B0600000000000000" pitchFamily="50" charset="-128"/>
                <a:ea typeface="HGPｺﾞｼｯｸM" panose="020B0600000000000000" pitchFamily="50" charset="-128"/>
              </a:endParaRPr>
            </a:p>
            <a:p>
              <a:r>
                <a:rPr lang="en-US" altLang="ja-JP" sz="1200" dirty="0">
                  <a:latin typeface="HGｺﾞｼｯｸE" panose="020B0909000000000000" pitchFamily="49" charset="-128"/>
                  <a:ea typeface="HGｺﾞｼｯｸE" panose="020B0909000000000000" pitchFamily="49" charset="-128"/>
                </a:rPr>
                <a:t>※</a:t>
              </a:r>
              <a:r>
                <a:rPr lang="ja-JP" altLang="en-US" sz="1200" dirty="0">
                  <a:latin typeface="HGｺﾞｼｯｸE" panose="020B0909000000000000" pitchFamily="49" charset="-128"/>
                  <a:ea typeface="HGｺﾞｼｯｸE" panose="020B0909000000000000" pitchFamily="49" charset="-128"/>
                </a:rPr>
                <a:t>　新幹線建設費の財源については、ＪＲからの貸付料収入　</a:t>
              </a:r>
              <a:endParaRPr lang="en-US" altLang="ja-JP" sz="1200" dirty="0">
                <a:latin typeface="HGｺﾞｼｯｸE" panose="020B0909000000000000" pitchFamily="49" charset="-128"/>
                <a:ea typeface="HGｺﾞｼｯｸE" panose="020B0909000000000000" pitchFamily="49" charset="-128"/>
              </a:endParaRPr>
            </a:p>
            <a:p>
              <a:r>
                <a:rPr lang="ja-JP" altLang="en-US" sz="1200" dirty="0">
                  <a:latin typeface="HGｺﾞｼｯｸE" panose="020B0909000000000000" pitchFamily="49" charset="-128"/>
                  <a:ea typeface="HGｺﾞｼｯｸE" panose="020B0909000000000000" pitchFamily="49" charset="-128"/>
                </a:rPr>
                <a:t>　を充てた残りの部分について、国が３分の２、地方自治体</a:t>
              </a:r>
              <a:endParaRPr lang="en-US" altLang="ja-JP" sz="1200" dirty="0">
                <a:latin typeface="HGｺﾞｼｯｸE" panose="020B0909000000000000" pitchFamily="49" charset="-128"/>
                <a:ea typeface="HGｺﾞｼｯｸE" panose="020B0909000000000000" pitchFamily="49" charset="-128"/>
              </a:endParaRPr>
            </a:p>
            <a:p>
              <a:r>
                <a:rPr lang="ja-JP" altLang="en-US" sz="1200" dirty="0">
                  <a:latin typeface="HGｺﾞｼｯｸE" panose="020B0909000000000000" pitchFamily="49" charset="-128"/>
                  <a:ea typeface="HGｺﾞｼｯｸE" panose="020B0909000000000000" pitchFamily="49" charset="-128"/>
                </a:rPr>
                <a:t>　が３分の１を負担することとなっています。</a:t>
              </a:r>
              <a:endParaRPr kumimoji="1" lang="ja-JP" altLang="en-US" sz="1400" b="1" i="0" u="none" strike="noStrike" kern="1200" cap="none" spc="0" normalizeH="0" baseline="0" noProof="0" dirty="0">
                <a:ln>
                  <a:noFill/>
                </a:ln>
                <a:solidFill>
                  <a:srgbClr val="000000"/>
                </a:solidFill>
                <a:effectLst/>
                <a:uLnTx/>
                <a:uFillTx/>
                <a:latin typeface="HGｺﾞｼｯｸE" panose="020B0909000000000000" pitchFamily="49" charset="-128"/>
                <a:ea typeface="HGｺﾞｼｯｸE" panose="020B0909000000000000" pitchFamily="49" charset="-128"/>
              </a:endParaRPr>
            </a:p>
          </p:txBody>
        </p:sp>
      </p:grpSp>
      <p:graphicFrame>
        <p:nvGraphicFramePr>
          <p:cNvPr id="66" name="表 65">
            <a:extLst>
              <a:ext uri="{FF2B5EF4-FFF2-40B4-BE49-F238E27FC236}">
                <a16:creationId xmlns:a16="http://schemas.microsoft.com/office/drawing/2014/main" id="{84265A97-B7C6-49D1-8270-3A22A68D7C96}"/>
              </a:ext>
            </a:extLst>
          </p:cNvPr>
          <p:cNvGraphicFramePr>
            <a:graphicFrameLocks noGrp="1"/>
          </p:cNvGraphicFramePr>
          <p:nvPr/>
        </p:nvGraphicFramePr>
        <p:xfrm>
          <a:off x="4355976" y="6021288"/>
          <a:ext cx="3901637" cy="457200"/>
        </p:xfrm>
        <a:graphic>
          <a:graphicData uri="http://schemas.openxmlformats.org/drawingml/2006/table">
            <a:tbl>
              <a:tblPr firstRow="1" bandRow="1"/>
              <a:tblGrid>
                <a:gridCol w="661637">
                  <a:extLst>
                    <a:ext uri="{9D8B030D-6E8A-4147-A177-3AD203B41FA5}">
                      <a16:colId xmlns:a16="http://schemas.microsoft.com/office/drawing/2014/main" val="1554250215"/>
                    </a:ext>
                  </a:extLst>
                </a:gridCol>
                <a:gridCol w="2160000">
                  <a:extLst>
                    <a:ext uri="{9D8B030D-6E8A-4147-A177-3AD203B41FA5}">
                      <a16:colId xmlns:a16="http://schemas.microsoft.com/office/drawing/2014/main" val="1263020755"/>
                    </a:ext>
                  </a:extLst>
                </a:gridCol>
                <a:gridCol w="1080000">
                  <a:extLst>
                    <a:ext uri="{9D8B030D-6E8A-4147-A177-3AD203B41FA5}">
                      <a16:colId xmlns:a16="http://schemas.microsoft.com/office/drawing/2014/main" val="1817623975"/>
                    </a:ext>
                  </a:extLst>
                </a:gridCol>
              </a:tblGrid>
              <a:tr h="370840">
                <a:tc>
                  <a:txBody>
                    <a:bodyPr/>
                    <a:lstStyle>
                      <a:lvl1pPr marL="0" algn="l" defTabSz="914400" rtl="0" eaLnBrk="1" latinLnBrk="0" hangingPunct="1">
                        <a:defRPr kumimoji="1" sz="1800" b="1" kern="1200">
                          <a:solidFill>
                            <a:schemeClr val="lt1"/>
                          </a:solidFill>
                          <a:latin typeface="Arial"/>
                          <a:ea typeface="HGPｺﾞｼｯｸE"/>
                        </a:defRPr>
                      </a:lvl1pPr>
                      <a:lvl2pPr marL="457200" algn="l" defTabSz="914400" rtl="0" eaLnBrk="1" latinLnBrk="0" hangingPunct="1">
                        <a:defRPr kumimoji="1" sz="1800" b="1" kern="1200">
                          <a:solidFill>
                            <a:schemeClr val="lt1"/>
                          </a:solidFill>
                          <a:latin typeface="Arial"/>
                          <a:ea typeface="HGPｺﾞｼｯｸE"/>
                        </a:defRPr>
                      </a:lvl2pPr>
                      <a:lvl3pPr marL="914400" algn="l" defTabSz="914400" rtl="0" eaLnBrk="1" latinLnBrk="0" hangingPunct="1">
                        <a:defRPr kumimoji="1" sz="1800" b="1" kern="1200">
                          <a:solidFill>
                            <a:schemeClr val="lt1"/>
                          </a:solidFill>
                          <a:latin typeface="Arial"/>
                          <a:ea typeface="HGPｺﾞｼｯｸE"/>
                        </a:defRPr>
                      </a:lvl3pPr>
                      <a:lvl4pPr marL="1371600" algn="l" defTabSz="914400" rtl="0" eaLnBrk="1" latinLnBrk="0" hangingPunct="1">
                        <a:defRPr kumimoji="1" sz="1800" b="1" kern="1200">
                          <a:solidFill>
                            <a:schemeClr val="lt1"/>
                          </a:solidFill>
                          <a:latin typeface="Arial"/>
                          <a:ea typeface="HGPｺﾞｼｯｸE"/>
                        </a:defRPr>
                      </a:lvl4pPr>
                      <a:lvl5pPr marL="1828800" algn="l" defTabSz="914400" rtl="0" eaLnBrk="1" latinLnBrk="0" hangingPunct="1">
                        <a:defRPr kumimoji="1" sz="1800" b="1" kern="1200">
                          <a:solidFill>
                            <a:schemeClr val="lt1"/>
                          </a:solidFill>
                          <a:latin typeface="Arial"/>
                          <a:ea typeface="HGPｺﾞｼｯｸE"/>
                        </a:defRPr>
                      </a:lvl5pPr>
                      <a:lvl6pPr marL="2286000" algn="l" defTabSz="914400" rtl="0" eaLnBrk="1" latinLnBrk="0" hangingPunct="1">
                        <a:defRPr kumimoji="1" sz="1800" b="1" kern="1200">
                          <a:solidFill>
                            <a:schemeClr val="lt1"/>
                          </a:solidFill>
                          <a:latin typeface="Arial"/>
                          <a:ea typeface="HGPｺﾞｼｯｸE"/>
                        </a:defRPr>
                      </a:lvl6pPr>
                      <a:lvl7pPr marL="2743200" algn="l" defTabSz="914400" rtl="0" eaLnBrk="1" latinLnBrk="0" hangingPunct="1">
                        <a:defRPr kumimoji="1" sz="1800" b="1" kern="1200">
                          <a:solidFill>
                            <a:schemeClr val="lt1"/>
                          </a:solidFill>
                          <a:latin typeface="Arial"/>
                          <a:ea typeface="HGPｺﾞｼｯｸE"/>
                        </a:defRPr>
                      </a:lvl7pPr>
                      <a:lvl8pPr marL="3200400" algn="l" defTabSz="914400" rtl="0" eaLnBrk="1" latinLnBrk="0" hangingPunct="1">
                        <a:defRPr kumimoji="1" sz="1800" b="1" kern="1200">
                          <a:solidFill>
                            <a:schemeClr val="lt1"/>
                          </a:solidFill>
                          <a:latin typeface="Arial"/>
                          <a:ea typeface="HGPｺﾞｼｯｸE"/>
                        </a:defRPr>
                      </a:lvl8pPr>
                      <a:lvl9pPr marL="3657600" algn="l" defTabSz="914400" rtl="0" eaLnBrk="1" latinLnBrk="0" hangingPunct="1">
                        <a:defRPr kumimoji="1" sz="1800" b="1" kern="1200">
                          <a:solidFill>
                            <a:schemeClr val="lt1"/>
                          </a:solidFill>
                          <a:latin typeface="Arial"/>
                          <a:ea typeface="HGPｺﾞｼｯｸE"/>
                        </a:defRPr>
                      </a:lvl9pPr>
                    </a:lstStyle>
                    <a:p>
                      <a:pPr algn="ctr"/>
                      <a:r>
                        <a:rPr kumimoji="1" lang="ja-JP" altLang="en-US" sz="1200" b="0" dirty="0">
                          <a:solidFill>
                            <a:sysClr val="windowText" lastClr="000000"/>
                          </a:solidFill>
                        </a:rPr>
                        <a:t>貸付料</a:t>
                      </a:r>
                      <a:endParaRPr kumimoji="1" lang="en-US" altLang="ja-JP" sz="1200" b="0" dirty="0">
                        <a:solidFill>
                          <a:sysClr val="windowText" lastClr="000000"/>
                        </a:solidFill>
                      </a:endParaRPr>
                    </a:p>
                    <a:p>
                      <a:pPr algn="ctr"/>
                      <a:r>
                        <a:rPr kumimoji="1" lang="ja-JP" altLang="en-US" sz="1200" b="0" dirty="0">
                          <a:solidFill>
                            <a:sysClr val="windowText" lastClr="000000"/>
                          </a:solidFill>
                        </a:rPr>
                        <a:t>収入</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156082">
                        <a:lumMod val="40000"/>
                        <a:lumOff val="60000"/>
                      </a:srgbClr>
                    </a:solidFill>
                  </a:tcPr>
                </a:tc>
                <a:tc>
                  <a:txBody>
                    <a:bodyPr/>
                    <a:lstStyle>
                      <a:lvl1pPr marL="0" algn="l" defTabSz="914400" rtl="0" eaLnBrk="1" latinLnBrk="0" hangingPunct="1">
                        <a:defRPr kumimoji="1" sz="1800" b="1" kern="1200">
                          <a:solidFill>
                            <a:schemeClr val="lt1"/>
                          </a:solidFill>
                          <a:latin typeface="Arial"/>
                          <a:ea typeface="HGPｺﾞｼｯｸE"/>
                        </a:defRPr>
                      </a:lvl1pPr>
                      <a:lvl2pPr marL="457200" algn="l" defTabSz="914400" rtl="0" eaLnBrk="1" latinLnBrk="0" hangingPunct="1">
                        <a:defRPr kumimoji="1" sz="1800" b="1" kern="1200">
                          <a:solidFill>
                            <a:schemeClr val="lt1"/>
                          </a:solidFill>
                          <a:latin typeface="Arial"/>
                          <a:ea typeface="HGPｺﾞｼｯｸE"/>
                        </a:defRPr>
                      </a:lvl2pPr>
                      <a:lvl3pPr marL="914400" algn="l" defTabSz="914400" rtl="0" eaLnBrk="1" latinLnBrk="0" hangingPunct="1">
                        <a:defRPr kumimoji="1" sz="1800" b="1" kern="1200">
                          <a:solidFill>
                            <a:schemeClr val="lt1"/>
                          </a:solidFill>
                          <a:latin typeface="Arial"/>
                          <a:ea typeface="HGPｺﾞｼｯｸE"/>
                        </a:defRPr>
                      </a:lvl3pPr>
                      <a:lvl4pPr marL="1371600" algn="l" defTabSz="914400" rtl="0" eaLnBrk="1" latinLnBrk="0" hangingPunct="1">
                        <a:defRPr kumimoji="1" sz="1800" b="1" kern="1200">
                          <a:solidFill>
                            <a:schemeClr val="lt1"/>
                          </a:solidFill>
                          <a:latin typeface="Arial"/>
                          <a:ea typeface="HGPｺﾞｼｯｸE"/>
                        </a:defRPr>
                      </a:lvl4pPr>
                      <a:lvl5pPr marL="1828800" algn="l" defTabSz="914400" rtl="0" eaLnBrk="1" latinLnBrk="0" hangingPunct="1">
                        <a:defRPr kumimoji="1" sz="1800" b="1" kern="1200">
                          <a:solidFill>
                            <a:schemeClr val="lt1"/>
                          </a:solidFill>
                          <a:latin typeface="Arial"/>
                          <a:ea typeface="HGPｺﾞｼｯｸE"/>
                        </a:defRPr>
                      </a:lvl5pPr>
                      <a:lvl6pPr marL="2286000" algn="l" defTabSz="914400" rtl="0" eaLnBrk="1" latinLnBrk="0" hangingPunct="1">
                        <a:defRPr kumimoji="1" sz="1800" b="1" kern="1200">
                          <a:solidFill>
                            <a:schemeClr val="lt1"/>
                          </a:solidFill>
                          <a:latin typeface="Arial"/>
                          <a:ea typeface="HGPｺﾞｼｯｸE"/>
                        </a:defRPr>
                      </a:lvl6pPr>
                      <a:lvl7pPr marL="2743200" algn="l" defTabSz="914400" rtl="0" eaLnBrk="1" latinLnBrk="0" hangingPunct="1">
                        <a:defRPr kumimoji="1" sz="1800" b="1" kern="1200">
                          <a:solidFill>
                            <a:schemeClr val="lt1"/>
                          </a:solidFill>
                          <a:latin typeface="Arial"/>
                          <a:ea typeface="HGPｺﾞｼｯｸE"/>
                        </a:defRPr>
                      </a:lvl7pPr>
                      <a:lvl8pPr marL="3200400" algn="l" defTabSz="914400" rtl="0" eaLnBrk="1" latinLnBrk="0" hangingPunct="1">
                        <a:defRPr kumimoji="1" sz="1800" b="1" kern="1200">
                          <a:solidFill>
                            <a:schemeClr val="lt1"/>
                          </a:solidFill>
                          <a:latin typeface="Arial"/>
                          <a:ea typeface="HGPｺﾞｼｯｸE"/>
                        </a:defRPr>
                      </a:lvl8pPr>
                      <a:lvl9pPr marL="3657600" algn="l" defTabSz="914400" rtl="0" eaLnBrk="1" latinLnBrk="0" hangingPunct="1">
                        <a:defRPr kumimoji="1" sz="1800" b="1" kern="1200">
                          <a:solidFill>
                            <a:schemeClr val="lt1"/>
                          </a:solidFill>
                          <a:latin typeface="Arial"/>
                          <a:ea typeface="HGPｺﾞｼｯｸE"/>
                        </a:defRPr>
                      </a:lvl9pPr>
                    </a:lstStyle>
                    <a:p>
                      <a:pPr algn="ctr"/>
                      <a:r>
                        <a:rPr kumimoji="1" lang="ja-JP" altLang="en-US" sz="1200" b="0" dirty="0">
                          <a:solidFill>
                            <a:sysClr val="windowText" lastClr="000000"/>
                          </a:solidFill>
                        </a:rPr>
                        <a:t>国の負担</a:t>
                      </a:r>
                      <a:endParaRPr kumimoji="1" lang="en-US" altLang="ja-JP" sz="1200" b="0" dirty="0">
                        <a:solidFill>
                          <a:sysClr val="windowText" lastClr="000000"/>
                        </a:solidFill>
                      </a:endParaRPr>
                    </a:p>
                    <a:p>
                      <a:pPr algn="ctr"/>
                      <a:r>
                        <a:rPr kumimoji="1" lang="ja-JP" altLang="en-US" sz="1200" b="0" dirty="0">
                          <a:solidFill>
                            <a:sysClr val="windowText" lastClr="000000"/>
                          </a:solidFill>
                        </a:rPr>
                        <a:t>（</a:t>
                      </a:r>
                      <a:r>
                        <a:rPr kumimoji="1" lang="en-US" altLang="ja-JP" sz="1200" b="0" dirty="0">
                          <a:solidFill>
                            <a:sysClr val="windowText" lastClr="000000"/>
                          </a:solidFill>
                        </a:rPr>
                        <a:t>2/3</a:t>
                      </a:r>
                      <a:r>
                        <a:rPr kumimoji="1" lang="ja-JP" altLang="en-US" sz="1200" b="0" dirty="0">
                          <a:solidFill>
                            <a:sysClr val="windowText" lastClr="000000"/>
                          </a:solidFill>
                        </a:rPr>
                        <a:t>）</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E2841">
                        <a:lumMod val="50000"/>
                        <a:lumOff val="50000"/>
                      </a:srgbClr>
                    </a:solidFill>
                  </a:tcPr>
                </a:tc>
                <a:tc>
                  <a:txBody>
                    <a:bodyPr/>
                    <a:lstStyle>
                      <a:lvl1pPr marL="0" algn="l" defTabSz="914400" rtl="0" eaLnBrk="1" latinLnBrk="0" hangingPunct="1">
                        <a:defRPr kumimoji="1" sz="1800" b="1" kern="1200">
                          <a:solidFill>
                            <a:schemeClr val="lt1"/>
                          </a:solidFill>
                          <a:latin typeface="Arial"/>
                          <a:ea typeface="HGPｺﾞｼｯｸE"/>
                        </a:defRPr>
                      </a:lvl1pPr>
                      <a:lvl2pPr marL="457200" algn="l" defTabSz="914400" rtl="0" eaLnBrk="1" latinLnBrk="0" hangingPunct="1">
                        <a:defRPr kumimoji="1" sz="1800" b="1" kern="1200">
                          <a:solidFill>
                            <a:schemeClr val="lt1"/>
                          </a:solidFill>
                          <a:latin typeface="Arial"/>
                          <a:ea typeface="HGPｺﾞｼｯｸE"/>
                        </a:defRPr>
                      </a:lvl2pPr>
                      <a:lvl3pPr marL="914400" algn="l" defTabSz="914400" rtl="0" eaLnBrk="1" latinLnBrk="0" hangingPunct="1">
                        <a:defRPr kumimoji="1" sz="1800" b="1" kern="1200">
                          <a:solidFill>
                            <a:schemeClr val="lt1"/>
                          </a:solidFill>
                          <a:latin typeface="Arial"/>
                          <a:ea typeface="HGPｺﾞｼｯｸE"/>
                        </a:defRPr>
                      </a:lvl3pPr>
                      <a:lvl4pPr marL="1371600" algn="l" defTabSz="914400" rtl="0" eaLnBrk="1" latinLnBrk="0" hangingPunct="1">
                        <a:defRPr kumimoji="1" sz="1800" b="1" kern="1200">
                          <a:solidFill>
                            <a:schemeClr val="lt1"/>
                          </a:solidFill>
                          <a:latin typeface="Arial"/>
                          <a:ea typeface="HGPｺﾞｼｯｸE"/>
                        </a:defRPr>
                      </a:lvl4pPr>
                      <a:lvl5pPr marL="1828800" algn="l" defTabSz="914400" rtl="0" eaLnBrk="1" latinLnBrk="0" hangingPunct="1">
                        <a:defRPr kumimoji="1" sz="1800" b="1" kern="1200">
                          <a:solidFill>
                            <a:schemeClr val="lt1"/>
                          </a:solidFill>
                          <a:latin typeface="Arial"/>
                          <a:ea typeface="HGPｺﾞｼｯｸE"/>
                        </a:defRPr>
                      </a:lvl5pPr>
                      <a:lvl6pPr marL="2286000" algn="l" defTabSz="914400" rtl="0" eaLnBrk="1" latinLnBrk="0" hangingPunct="1">
                        <a:defRPr kumimoji="1" sz="1800" b="1" kern="1200">
                          <a:solidFill>
                            <a:schemeClr val="lt1"/>
                          </a:solidFill>
                          <a:latin typeface="Arial"/>
                          <a:ea typeface="HGPｺﾞｼｯｸE"/>
                        </a:defRPr>
                      </a:lvl6pPr>
                      <a:lvl7pPr marL="2743200" algn="l" defTabSz="914400" rtl="0" eaLnBrk="1" latinLnBrk="0" hangingPunct="1">
                        <a:defRPr kumimoji="1" sz="1800" b="1" kern="1200">
                          <a:solidFill>
                            <a:schemeClr val="lt1"/>
                          </a:solidFill>
                          <a:latin typeface="Arial"/>
                          <a:ea typeface="HGPｺﾞｼｯｸE"/>
                        </a:defRPr>
                      </a:lvl7pPr>
                      <a:lvl8pPr marL="3200400" algn="l" defTabSz="914400" rtl="0" eaLnBrk="1" latinLnBrk="0" hangingPunct="1">
                        <a:defRPr kumimoji="1" sz="1800" b="1" kern="1200">
                          <a:solidFill>
                            <a:schemeClr val="lt1"/>
                          </a:solidFill>
                          <a:latin typeface="Arial"/>
                          <a:ea typeface="HGPｺﾞｼｯｸE"/>
                        </a:defRPr>
                      </a:lvl8pPr>
                      <a:lvl9pPr marL="3657600" algn="l" defTabSz="914400" rtl="0" eaLnBrk="1" latinLnBrk="0" hangingPunct="1">
                        <a:defRPr kumimoji="1" sz="1800" b="1" kern="1200">
                          <a:solidFill>
                            <a:schemeClr val="lt1"/>
                          </a:solidFill>
                          <a:latin typeface="Arial"/>
                          <a:ea typeface="HGPｺﾞｼｯｸE"/>
                        </a:defRPr>
                      </a:lvl9pPr>
                    </a:lstStyle>
                    <a:p>
                      <a:pPr algn="ctr"/>
                      <a:r>
                        <a:rPr kumimoji="1" lang="ja-JP" altLang="en-US" sz="1200" b="0" dirty="0">
                          <a:solidFill>
                            <a:sysClr val="windowText" lastClr="000000"/>
                          </a:solidFill>
                        </a:rPr>
                        <a:t>地方の負担（</a:t>
                      </a:r>
                      <a:r>
                        <a:rPr kumimoji="1" lang="en-US" altLang="ja-JP" sz="1200" b="0" dirty="0">
                          <a:solidFill>
                            <a:sysClr val="windowText" lastClr="000000"/>
                          </a:solidFill>
                        </a:rPr>
                        <a:t>1/3</a:t>
                      </a:r>
                      <a:r>
                        <a:rPr kumimoji="1" lang="ja-JP" altLang="en-US" sz="1200" b="0" dirty="0">
                          <a:solidFill>
                            <a:sysClr val="windowText" lastClr="000000"/>
                          </a:solidFill>
                        </a:rPr>
                        <a:t>）</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E2841">
                        <a:lumMod val="75000"/>
                        <a:lumOff val="25000"/>
                      </a:srgbClr>
                    </a:solidFill>
                  </a:tcPr>
                </a:tc>
                <a:extLst>
                  <a:ext uri="{0D108BD9-81ED-4DB2-BD59-A6C34878D82A}">
                    <a16:rowId xmlns:a16="http://schemas.microsoft.com/office/drawing/2014/main" val="1890055858"/>
                  </a:ext>
                </a:extLst>
              </a:tr>
            </a:tbl>
          </a:graphicData>
        </a:graphic>
      </p:graphicFrame>
      <p:pic>
        <p:nvPicPr>
          <p:cNvPr id="4" name="図 3">
            <a:extLst>
              <a:ext uri="{FF2B5EF4-FFF2-40B4-BE49-F238E27FC236}">
                <a16:creationId xmlns:a16="http://schemas.microsoft.com/office/drawing/2014/main" id="{064D2F95-A723-454A-A78E-5E77E8DEF673}"/>
              </a:ext>
            </a:extLst>
          </p:cNvPr>
          <p:cNvPicPr>
            <a:picLocks noChangeAspect="1"/>
          </p:cNvPicPr>
          <p:nvPr/>
        </p:nvPicPr>
        <p:blipFill>
          <a:blip r:embed="rId6"/>
          <a:stretch>
            <a:fillRect/>
          </a:stretch>
        </p:blipFill>
        <p:spPr>
          <a:xfrm>
            <a:off x="-9625" y="-3818"/>
            <a:ext cx="9210861" cy="6919934"/>
          </a:xfrm>
          <a:prstGeom prst="rect">
            <a:avLst/>
          </a:prstGeom>
        </p:spPr>
      </p:pic>
    </p:spTree>
    <p:extLst>
      <p:ext uri="{BB962C8B-B14F-4D97-AF65-F5344CB8AC3E}">
        <p14:creationId xmlns:p14="http://schemas.microsoft.com/office/powerpoint/2010/main" val="1582667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0" name="Group 26"/>
          <p:cNvGrpSpPr>
            <a:grpSpLocks/>
          </p:cNvGrpSpPr>
          <p:nvPr/>
        </p:nvGrpSpPr>
        <p:grpSpPr bwMode="auto">
          <a:xfrm>
            <a:off x="22225" y="0"/>
            <a:ext cx="9158288" cy="6858000"/>
            <a:chOff x="14" y="0"/>
            <a:chExt cx="5769" cy="4320"/>
          </a:xfrm>
        </p:grpSpPr>
        <p:grpSp>
          <p:nvGrpSpPr>
            <p:cNvPr id="17423" name="Group 24"/>
            <p:cNvGrpSpPr>
              <a:grpSpLocks/>
            </p:cNvGrpSpPr>
            <p:nvPr/>
          </p:nvGrpSpPr>
          <p:grpSpPr bwMode="auto">
            <a:xfrm>
              <a:off x="14" y="0"/>
              <a:ext cx="5769" cy="4320"/>
              <a:chOff x="14" y="0"/>
              <a:chExt cx="5769" cy="4320"/>
            </a:xfrm>
          </p:grpSpPr>
          <p:pic>
            <p:nvPicPr>
              <p:cNvPr id="17425" name="Picture 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 y="0"/>
                <a:ext cx="5769"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6" name="Rectangle 9"/>
              <p:cNvSpPr>
                <a:spLocks noChangeArrowheads="1"/>
              </p:cNvSpPr>
              <p:nvPr/>
            </p:nvSpPr>
            <p:spPr bwMode="auto">
              <a:xfrm>
                <a:off x="249" y="123"/>
                <a:ext cx="5443"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3600" dirty="0">
                    <a:solidFill>
                      <a:schemeClr val="bg1"/>
                    </a:solidFill>
                    <a:ea typeface="HGPｺﾞｼｯｸE" panose="020B0900000000000000" pitchFamily="50" charset="-128"/>
                  </a:rPr>
                  <a:t>税の使いみちはどうやって決めるの？⑤</a:t>
                </a:r>
              </a:p>
            </p:txBody>
          </p:sp>
          <p:sp>
            <p:nvSpPr>
              <p:cNvPr id="17427" name="Rectangle 12"/>
              <p:cNvSpPr>
                <a:spLocks noChangeArrowheads="1"/>
              </p:cNvSpPr>
              <p:nvPr/>
            </p:nvSpPr>
            <p:spPr bwMode="auto">
              <a:xfrm>
                <a:off x="2109" y="1056"/>
                <a:ext cx="272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400" dirty="0">
                    <a:solidFill>
                      <a:schemeClr val="bg1"/>
                    </a:solidFill>
                    <a:ea typeface="HGPｺﾞｼｯｸE" panose="020B0900000000000000" pitchFamily="50" charset="-128"/>
                  </a:rPr>
                  <a:t>ゼイキン博士の</a:t>
                </a:r>
                <a:r>
                  <a:rPr lang="ja-JP" altLang="en-US" sz="2400" dirty="0">
                    <a:solidFill>
                      <a:srgbClr val="FFFF00"/>
                    </a:solidFill>
                    <a:ea typeface="HGPｺﾞｼｯｸE" panose="020B0900000000000000" pitchFamily="50" charset="-128"/>
                  </a:rPr>
                  <a:t>まめ知識</a:t>
                </a:r>
              </a:p>
            </p:txBody>
          </p:sp>
        </p:grpSp>
        <p:pic>
          <p:nvPicPr>
            <p:cNvPr id="17424"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 y="2234"/>
              <a:ext cx="966" cy="1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17"/>
          <p:cNvGrpSpPr>
            <a:grpSpLocks/>
          </p:cNvGrpSpPr>
          <p:nvPr/>
        </p:nvGrpSpPr>
        <p:grpSpPr bwMode="auto">
          <a:xfrm>
            <a:off x="106363" y="2065338"/>
            <a:ext cx="2160587" cy="1644650"/>
            <a:chOff x="1565" y="2931"/>
            <a:chExt cx="1225" cy="950"/>
          </a:xfrm>
        </p:grpSpPr>
        <p:pic>
          <p:nvPicPr>
            <p:cNvPr id="17421"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5" y="2931"/>
              <a:ext cx="1225" cy="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2" name="Text Box 16"/>
            <p:cNvSpPr txBox="1">
              <a:spLocks noChangeArrowheads="1"/>
            </p:cNvSpPr>
            <p:nvPr/>
          </p:nvSpPr>
          <p:spPr bwMode="auto">
            <a:xfrm>
              <a:off x="1688" y="3104"/>
              <a:ext cx="1062"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500" dirty="0">
                  <a:ea typeface="HGPｺﾞｼｯｸE" panose="020B0900000000000000" pitchFamily="50" charset="-128"/>
                </a:rPr>
                <a:t>地方も国も</a:t>
              </a:r>
            </a:p>
            <a:p>
              <a:pPr eaLnBrk="1" hangingPunct="1">
                <a:spcBef>
                  <a:spcPct val="0"/>
                </a:spcBef>
                <a:buFontTx/>
                <a:buNone/>
              </a:pPr>
              <a:r>
                <a:rPr lang="ja-JP" altLang="en-US" sz="1500" dirty="0">
                  <a:ea typeface="HGPｺﾞｼｯｸE" panose="020B0900000000000000" pitchFamily="50" charset="-128"/>
                </a:rPr>
                <a:t>予算の決め方は</a:t>
              </a:r>
            </a:p>
            <a:p>
              <a:pPr eaLnBrk="1" hangingPunct="1">
                <a:spcBef>
                  <a:spcPct val="0"/>
                </a:spcBef>
                <a:buFontTx/>
                <a:buNone/>
              </a:pPr>
              <a:r>
                <a:rPr lang="ja-JP" altLang="en-US" sz="1500" dirty="0">
                  <a:ea typeface="HGPｺﾞｼｯｸE" panose="020B0900000000000000" pitchFamily="50" charset="-128"/>
                </a:rPr>
                <a:t>同じなんだよ</a:t>
              </a:r>
            </a:p>
          </p:txBody>
        </p:sp>
      </p:grpSp>
      <p:grpSp>
        <p:nvGrpSpPr>
          <p:cNvPr id="5" name="Group 25"/>
          <p:cNvGrpSpPr>
            <a:grpSpLocks/>
          </p:cNvGrpSpPr>
          <p:nvPr/>
        </p:nvGrpSpPr>
        <p:grpSpPr bwMode="auto">
          <a:xfrm>
            <a:off x="2195514" y="2273300"/>
            <a:ext cx="6337301" cy="3008313"/>
            <a:chOff x="1383" y="1432"/>
            <a:chExt cx="3992" cy="1895"/>
          </a:xfrm>
        </p:grpSpPr>
        <p:sp>
          <p:nvSpPr>
            <p:cNvPr id="17413" name="Text Box 11"/>
            <p:cNvSpPr txBox="1">
              <a:spLocks noChangeArrowheads="1"/>
            </p:cNvSpPr>
            <p:nvPr/>
          </p:nvSpPr>
          <p:spPr bwMode="auto">
            <a:xfrm>
              <a:off x="1383" y="1891"/>
              <a:ext cx="1792" cy="1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600" dirty="0">
                  <a:ea typeface="HGPｺﾞｼｯｸE" panose="020B0900000000000000" pitchFamily="50" charset="-128"/>
                </a:rPr>
                <a:t>地方の予算を決めるときも、</a:t>
              </a:r>
            </a:p>
            <a:p>
              <a:pPr eaLnBrk="1" hangingPunct="1">
                <a:spcBef>
                  <a:spcPct val="0"/>
                </a:spcBef>
                <a:buFontTx/>
                <a:buNone/>
              </a:pPr>
              <a:endParaRPr lang="ja-JP" altLang="en-US" sz="500" dirty="0">
                <a:ea typeface="HGPｺﾞｼｯｸE" panose="020B0900000000000000" pitchFamily="50" charset="-128"/>
              </a:endParaRPr>
            </a:p>
            <a:p>
              <a:pPr eaLnBrk="1" hangingPunct="1">
                <a:spcBef>
                  <a:spcPct val="0"/>
                </a:spcBef>
                <a:buFontTx/>
                <a:buNone/>
              </a:pPr>
              <a:r>
                <a:rPr lang="ja-JP" altLang="en-US" sz="1600" dirty="0">
                  <a:ea typeface="HGPｺﾞｼｯｸE" panose="020B0900000000000000" pitchFamily="50" charset="-128"/>
                </a:rPr>
                <a:t>国と同じように議会で話し</a:t>
              </a:r>
            </a:p>
            <a:p>
              <a:pPr eaLnBrk="1" hangingPunct="1">
                <a:spcBef>
                  <a:spcPct val="0"/>
                </a:spcBef>
                <a:buFontTx/>
                <a:buNone/>
              </a:pPr>
              <a:endParaRPr lang="ja-JP" altLang="en-US" sz="500" dirty="0">
                <a:ea typeface="HGPｺﾞｼｯｸE" panose="020B0900000000000000" pitchFamily="50" charset="-128"/>
              </a:endParaRPr>
            </a:p>
            <a:p>
              <a:pPr eaLnBrk="1" hangingPunct="1">
                <a:spcBef>
                  <a:spcPct val="0"/>
                </a:spcBef>
                <a:buFontTx/>
                <a:buNone/>
              </a:pPr>
              <a:r>
                <a:rPr lang="ja-JP" altLang="en-US" sz="1600" dirty="0">
                  <a:ea typeface="HGPｺﾞｼｯｸE" panose="020B0900000000000000" pitchFamily="50" charset="-128"/>
                </a:rPr>
                <a:t>合いをして、使いみちを決め</a:t>
              </a:r>
            </a:p>
            <a:p>
              <a:pPr eaLnBrk="1" hangingPunct="1">
                <a:spcBef>
                  <a:spcPct val="0"/>
                </a:spcBef>
                <a:buFontTx/>
                <a:buNone/>
              </a:pPr>
              <a:endParaRPr lang="ja-JP" altLang="en-US" sz="500" dirty="0">
                <a:ea typeface="HGPｺﾞｼｯｸE" panose="020B0900000000000000" pitchFamily="50" charset="-128"/>
              </a:endParaRPr>
            </a:p>
            <a:p>
              <a:pPr eaLnBrk="1" hangingPunct="1">
                <a:spcBef>
                  <a:spcPct val="0"/>
                </a:spcBef>
                <a:buFontTx/>
                <a:buNone/>
              </a:pPr>
              <a:r>
                <a:rPr lang="ja-JP" altLang="en-US" sz="1600" dirty="0">
                  <a:ea typeface="HGPｺﾞｼｯｸE" panose="020B0900000000000000" pitchFamily="50" charset="-128"/>
                </a:rPr>
                <a:t>ています。地方の議会も、そ</a:t>
              </a:r>
            </a:p>
            <a:p>
              <a:pPr eaLnBrk="1" hangingPunct="1">
                <a:spcBef>
                  <a:spcPct val="0"/>
                </a:spcBef>
                <a:buFontTx/>
                <a:buNone/>
              </a:pPr>
              <a:endParaRPr lang="ja-JP" altLang="en-US" sz="500" dirty="0">
                <a:ea typeface="HGPｺﾞｼｯｸE" panose="020B0900000000000000" pitchFamily="50" charset="-128"/>
              </a:endParaRPr>
            </a:p>
            <a:p>
              <a:pPr eaLnBrk="1" hangingPunct="1">
                <a:spcBef>
                  <a:spcPct val="0"/>
                </a:spcBef>
                <a:buFontTx/>
                <a:buNone/>
              </a:pPr>
              <a:r>
                <a:rPr lang="ja-JP" altLang="en-US" sz="1600" dirty="0">
                  <a:ea typeface="HGPｺﾞｼｯｸE" panose="020B0900000000000000" pitchFamily="50" charset="-128"/>
                </a:rPr>
                <a:t>れぞれの地方選挙で選ば</a:t>
              </a:r>
            </a:p>
            <a:p>
              <a:pPr eaLnBrk="1" hangingPunct="1">
                <a:spcBef>
                  <a:spcPct val="0"/>
                </a:spcBef>
                <a:buFontTx/>
                <a:buNone/>
              </a:pPr>
              <a:endParaRPr lang="ja-JP" altLang="en-US" sz="500" dirty="0">
                <a:ea typeface="HGPｺﾞｼｯｸE" panose="020B0900000000000000" pitchFamily="50" charset="-128"/>
              </a:endParaRPr>
            </a:p>
            <a:p>
              <a:pPr eaLnBrk="1" hangingPunct="1">
                <a:spcBef>
                  <a:spcPct val="0"/>
                </a:spcBef>
                <a:buFontTx/>
                <a:buNone/>
              </a:pPr>
              <a:r>
                <a:rPr lang="ja-JP" altLang="en-US" sz="1600" dirty="0">
                  <a:ea typeface="HGPｺﾞｼｯｸE" panose="020B0900000000000000" pitchFamily="50" charset="-128"/>
                </a:rPr>
                <a:t>れた住民の代表者です。</a:t>
              </a:r>
            </a:p>
          </p:txBody>
        </p:sp>
        <p:sp>
          <p:nvSpPr>
            <p:cNvPr id="17414" name="Text Box 14"/>
            <p:cNvSpPr txBox="1">
              <a:spLocks noChangeArrowheads="1"/>
            </p:cNvSpPr>
            <p:nvPr/>
          </p:nvSpPr>
          <p:spPr bwMode="auto">
            <a:xfrm>
              <a:off x="2086" y="1432"/>
              <a:ext cx="2654"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a:solidFill>
                    <a:srgbClr val="006666"/>
                  </a:solidFill>
                  <a:ea typeface="HGPｺﾞｼｯｸE" panose="020B0900000000000000" pitchFamily="50" charset="-128"/>
                </a:rPr>
                <a:t>■</a:t>
              </a:r>
              <a:r>
                <a:rPr lang="ja-JP" altLang="en-US">
                  <a:solidFill>
                    <a:srgbClr val="006666"/>
                  </a:solidFill>
                  <a:ea typeface="HGPｺﾞｼｯｸE" panose="020B0900000000000000" pitchFamily="50" charset="-128"/>
                </a:rPr>
                <a:t>地方の予算の決め方</a:t>
              </a:r>
            </a:p>
          </p:txBody>
        </p:sp>
        <p:pic>
          <p:nvPicPr>
            <p:cNvPr id="17415"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5" y="1998"/>
              <a:ext cx="748" cy="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3" y="2021"/>
              <a:ext cx="358" cy="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80" y="2337"/>
              <a:ext cx="406" cy="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Picture 2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78" y="2569"/>
              <a:ext cx="408"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9" name="Picture 2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69" y="2786"/>
              <a:ext cx="249"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0" name="Picture 2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78" y="1797"/>
              <a:ext cx="997" cy="1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F89CD103-588F-488F-A94D-1CE27BCDEDAE}"/>
              </a:ext>
            </a:extLst>
          </p:cNvPr>
          <p:cNvPicPr>
            <a:picLocks noChangeAspect="1"/>
          </p:cNvPicPr>
          <p:nvPr/>
        </p:nvPicPr>
        <p:blipFill>
          <a:blip r:embed="rId2"/>
          <a:stretch>
            <a:fillRect/>
          </a:stretch>
        </p:blipFill>
        <p:spPr>
          <a:xfrm>
            <a:off x="15344" y="0"/>
            <a:ext cx="9182100" cy="6896178"/>
          </a:xfrm>
          <a:prstGeom prst="rect">
            <a:avLst/>
          </a:prstGeom>
        </p:spPr>
      </p:pic>
      <p:grpSp>
        <p:nvGrpSpPr>
          <p:cNvPr id="3" name="Group 22"/>
          <p:cNvGrpSpPr>
            <a:grpSpLocks/>
          </p:cNvGrpSpPr>
          <p:nvPr/>
        </p:nvGrpSpPr>
        <p:grpSpPr bwMode="auto">
          <a:xfrm>
            <a:off x="2843212" y="2924174"/>
            <a:ext cx="4249067" cy="900113"/>
            <a:chOff x="1973" y="2251"/>
            <a:chExt cx="2495" cy="444"/>
          </a:xfrm>
        </p:grpSpPr>
        <p:pic>
          <p:nvPicPr>
            <p:cNvPr id="18455"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3" y="2251"/>
              <a:ext cx="2359" cy="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56" name="Text Box 21"/>
            <p:cNvSpPr txBox="1">
              <a:spLocks noChangeArrowheads="1"/>
            </p:cNvSpPr>
            <p:nvPr/>
          </p:nvSpPr>
          <p:spPr bwMode="auto">
            <a:xfrm>
              <a:off x="2155" y="2322"/>
              <a:ext cx="2313"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dirty="0">
                  <a:ea typeface="HGPｺﾞｼｯｸE" panose="020B0900000000000000" pitchFamily="50" charset="-128"/>
                </a:rPr>
                <a:t>税はわたしたちのくらしに</a:t>
              </a:r>
            </a:p>
            <a:p>
              <a:pPr eaLnBrk="1" hangingPunct="1">
                <a:spcBef>
                  <a:spcPct val="0"/>
                </a:spcBef>
                <a:buFontTx/>
                <a:buNone/>
              </a:pPr>
              <a:r>
                <a:rPr lang="ja-JP" altLang="en-US" sz="1400" dirty="0">
                  <a:ea typeface="HGPｺﾞｼｯｸE" panose="020B0900000000000000" pitchFamily="50" charset="-128"/>
                </a:rPr>
                <a:t>どのようにいかされているのかな？</a:t>
              </a:r>
            </a:p>
          </p:txBody>
        </p:sp>
      </p:grpSp>
      <p:grpSp>
        <p:nvGrpSpPr>
          <p:cNvPr id="4" name="Group 35"/>
          <p:cNvGrpSpPr>
            <a:grpSpLocks/>
          </p:cNvGrpSpPr>
          <p:nvPr/>
        </p:nvGrpSpPr>
        <p:grpSpPr bwMode="auto">
          <a:xfrm>
            <a:off x="708025" y="3805238"/>
            <a:ext cx="1990726" cy="2894013"/>
            <a:chOff x="431" y="2477"/>
            <a:chExt cx="1254" cy="1823"/>
          </a:xfrm>
        </p:grpSpPr>
        <p:sp>
          <p:nvSpPr>
            <p:cNvPr id="18452" name="Text Box 23"/>
            <p:cNvSpPr txBox="1">
              <a:spLocks noChangeArrowheads="1"/>
            </p:cNvSpPr>
            <p:nvPr/>
          </p:nvSpPr>
          <p:spPr bwMode="auto">
            <a:xfrm>
              <a:off x="510" y="2477"/>
              <a:ext cx="1175"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dirty="0">
                  <a:ea typeface="HGPｺﾞｼｯｸE" panose="020B0900000000000000" pitchFamily="50" charset="-128"/>
                </a:rPr>
                <a:t>社会保障のために</a:t>
              </a:r>
            </a:p>
          </p:txBody>
        </p:sp>
        <p:sp>
          <p:nvSpPr>
            <p:cNvPr id="18453" name="Text Box 27"/>
            <p:cNvSpPr txBox="1">
              <a:spLocks noChangeArrowheads="1"/>
            </p:cNvSpPr>
            <p:nvPr/>
          </p:nvSpPr>
          <p:spPr bwMode="auto">
            <a:xfrm>
              <a:off x="431" y="3777"/>
              <a:ext cx="1109"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200" dirty="0">
                  <a:ea typeface="HGPｺﾞｼｯｸE" panose="020B0900000000000000" pitchFamily="50" charset="-128"/>
                </a:rPr>
                <a:t>医療を受けるときの費用を援助しています。</a:t>
              </a:r>
              <a:endParaRPr lang="en-US" altLang="ja-JP" sz="1200" dirty="0">
                <a:ea typeface="HGPｺﾞｼｯｸE" panose="020B0900000000000000" pitchFamily="50" charset="-128"/>
              </a:endParaRPr>
            </a:p>
            <a:p>
              <a:pPr eaLnBrk="1" hangingPunct="1">
                <a:spcBef>
                  <a:spcPct val="0"/>
                </a:spcBef>
                <a:buNone/>
              </a:pPr>
              <a:r>
                <a:rPr lang="en-US" altLang="ja-JP" sz="1200" dirty="0">
                  <a:latin typeface="HGSｺﾞｼｯｸM" panose="020B0600000000000000" pitchFamily="50" charset="-128"/>
                  <a:ea typeface="HGSｺﾞｼｯｸM" panose="020B0600000000000000" pitchFamily="50" charset="-128"/>
                </a:rPr>
                <a:t>※</a:t>
              </a:r>
              <a:r>
                <a:rPr lang="ja-JP" altLang="en-US" sz="1200" dirty="0">
                  <a:latin typeface="HGSｺﾞｼｯｸM" panose="020B0600000000000000" pitchFamily="50" charset="-128"/>
                  <a:ea typeface="HGSｺﾞｼｯｸM" panose="020B0600000000000000" pitchFamily="50" charset="-128"/>
                </a:rPr>
                <a:t>写真提供：東京都</a:t>
              </a:r>
              <a:endParaRPr lang="ja-JP" altLang="en-US" sz="1200" dirty="0"/>
            </a:p>
            <a:p>
              <a:pPr eaLnBrk="1" hangingPunct="1">
                <a:spcBef>
                  <a:spcPct val="0"/>
                </a:spcBef>
                <a:buFontTx/>
                <a:buNone/>
              </a:pPr>
              <a:endParaRPr lang="ja-JP" altLang="en-US" sz="1200" dirty="0">
                <a:ea typeface="HGPｺﾞｼｯｸE" panose="020B0900000000000000" pitchFamily="50" charset="-128"/>
              </a:endParaRPr>
            </a:p>
          </p:txBody>
        </p:sp>
        <p:pic>
          <p:nvPicPr>
            <p:cNvPr id="18454" name="Picture 31"/>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476" y="2723"/>
              <a:ext cx="1074" cy="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36"/>
          <p:cNvGrpSpPr>
            <a:grpSpLocks/>
          </p:cNvGrpSpPr>
          <p:nvPr/>
        </p:nvGrpSpPr>
        <p:grpSpPr bwMode="auto">
          <a:xfrm>
            <a:off x="2698748" y="3783013"/>
            <a:ext cx="2003425" cy="2909887"/>
            <a:chOff x="1704" y="2467"/>
            <a:chExt cx="1262" cy="1833"/>
          </a:xfrm>
        </p:grpSpPr>
        <p:sp>
          <p:nvSpPr>
            <p:cNvPr id="18449" name="Text Box 24"/>
            <p:cNvSpPr txBox="1">
              <a:spLocks noChangeArrowheads="1"/>
            </p:cNvSpPr>
            <p:nvPr/>
          </p:nvSpPr>
          <p:spPr bwMode="auto">
            <a:xfrm>
              <a:off x="1746" y="2467"/>
              <a:ext cx="1220"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dirty="0">
                  <a:ea typeface="HGPｺﾞｼｯｸE" panose="020B0900000000000000" pitchFamily="50" charset="-128"/>
                </a:rPr>
                <a:t>災害救助のために</a:t>
              </a:r>
            </a:p>
          </p:txBody>
        </p:sp>
        <p:sp>
          <p:nvSpPr>
            <p:cNvPr id="18450" name="Text Box 28"/>
            <p:cNvSpPr txBox="1">
              <a:spLocks noChangeArrowheads="1"/>
            </p:cNvSpPr>
            <p:nvPr/>
          </p:nvSpPr>
          <p:spPr bwMode="auto">
            <a:xfrm>
              <a:off x="1704" y="3777"/>
              <a:ext cx="1202"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200" dirty="0">
                  <a:ea typeface="HGPｺﾞｼｯｸE" panose="020B0900000000000000" pitchFamily="50" charset="-128"/>
                </a:rPr>
                <a:t>いざというとき災害救</a:t>
              </a:r>
              <a:endParaRPr lang="en-US" altLang="ja-JP" sz="1200" dirty="0">
                <a:ea typeface="HGPｺﾞｼｯｸE" panose="020B0900000000000000" pitchFamily="50" charset="-128"/>
              </a:endParaRPr>
            </a:p>
            <a:p>
              <a:pPr eaLnBrk="1" hangingPunct="1">
                <a:spcBef>
                  <a:spcPct val="0"/>
                </a:spcBef>
                <a:buFontTx/>
                <a:buNone/>
              </a:pPr>
              <a:r>
                <a:rPr lang="ja-JP" altLang="en-US" sz="1200" dirty="0">
                  <a:ea typeface="HGPｺﾞｼｯｸE" panose="020B0900000000000000" pitchFamily="50" charset="-128"/>
                </a:rPr>
                <a:t>助を行います。</a:t>
              </a:r>
              <a:endParaRPr lang="en-US" altLang="ja-JP" sz="1200" dirty="0">
                <a:ea typeface="HGPｺﾞｼｯｸE" panose="020B0900000000000000" pitchFamily="50" charset="-128"/>
              </a:endParaRPr>
            </a:p>
            <a:p>
              <a:pPr eaLnBrk="1" hangingPunct="1">
                <a:spcBef>
                  <a:spcPct val="0"/>
                </a:spcBef>
                <a:buNone/>
              </a:pPr>
              <a:r>
                <a:rPr lang="en-US" altLang="ja-JP" sz="1200" dirty="0">
                  <a:latin typeface="HGSｺﾞｼｯｸM" panose="020B0600000000000000" pitchFamily="50" charset="-128"/>
                  <a:ea typeface="HGSｺﾞｼｯｸM" panose="020B0600000000000000" pitchFamily="50" charset="-128"/>
                </a:rPr>
                <a:t>※</a:t>
              </a:r>
              <a:r>
                <a:rPr lang="ja-JP" altLang="en-US" sz="1200" dirty="0">
                  <a:latin typeface="HGSｺﾞｼｯｸM" panose="020B0600000000000000" pitchFamily="50" charset="-128"/>
                  <a:ea typeface="HGSｺﾞｼｯｸM" panose="020B0600000000000000" pitchFamily="50" charset="-128"/>
                </a:rPr>
                <a:t>写真提供：防衛省</a:t>
              </a:r>
              <a:endParaRPr lang="ja-JP" altLang="en-US" sz="1200" dirty="0"/>
            </a:p>
            <a:p>
              <a:pPr eaLnBrk="1" hangingPunct="1">
                <a:spcBef>
                  <a:spcPct val="0"/>
                </a:spcBef>
                <a:buFontTx/>
                <a:buNone/>
              </a:pPr>
              <a:endParaRPr lang="ja-JP" altLang="en-US" sz="1200" dirty="0">
                <a:ea typeface="HGPｺﾞｼｯｸE" panose="020B0900000000000000" pitchFamily="50" charset="-128"/>
              </a:endParaRPr>
            </a:p>
          </p:txBody>
        </p:sp>
        <p:pic>
          <p:nvPicPr>
            <p:cNvPr id="18451" name="Picture 32"/>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1746" y="2727"/>
              <a:ext cx="1068" cy="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oup 37"/>
          <p:cNvGrpSpPr>
            <a:grpSpLocks/>
          </p:cNvGrpSpPr>
          <p:nvPr/>
        </p:nvGrpSpPr>
        <p:grpSpPr bwMode="auto">
          <a:xfrm>
            <a:off x="4527019" y="3798356"/>
            <a:ext cx="2051051" cy="2909888"/>
            <a:chOff x="2902" y="2467"/>
            <a:chExt cx="1292" cy="1833"/>
          </a:xfrm>
        </p:grpSpPr>
        <p:sp>
          <p:nvSpPr>
            <p:cNvPr id="18446" name="Text Box 25"/>
            <p:cNvSpPr txBox="1">
              <a:spLocks noChangeArrowheads="1"/>
            </p:cNvSpPr>
            <p:nvPr/>
          </p:nvSpPr>
          <p:spPr bwMode="auto">
            <a:xfrm>
              <a:off x="3012" y="2467"/>
              <a:ext cx="1082"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dirty="0">
                  <a:ea typeface="HGPｺﾞｼｯｸE" panose="020B0900000000000000" pitchFamily="50" charset="-128"/>
                </a:rPr>
                <a:t>教育のために</a:t>
              </a:r>
            </a:p>
          </p:txBody>
        </p:sp>
        <p:sp>
          <p:nvSpPr>
            <p:cNvPr id="18447" name="Text Box 29"/>
            <p:cNvSpPr txBox="1">
              <a:spLocks noChangeArrowheads="1"/>
            </p:cNvSpPr>
            <p:nvPr/>
          </p:nvSpPr>
          <p:spPr bwMode="auto">
            <a:xfrm>
              <a:off x="2902" y="3777"/>
              <a:ext cx="1292"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200" dirty="0">
                  <a:ea typeface="HGPｺﾞｼｯｸE" panose="020B0900000000000000" pitchFamily="50" charset="-128"/>
                </a:rPr>
                <a:t>教科書を無料で配布して</a:t>
              </a:r>
              <a:endParaRPr lang="en-US" altLang="ja-JP" sz="1200" dirty="0">
                <a:ea typeface="HGPｺﾞｼｯｸE" panose="020B0900000000000000" pitchFamily="50" charset="-128"/>
              </a:endParaRPr>
            </a:p>
            <a:p>
              <a:pPr eaLnBrk="1" hangingPunct="1">
                <a:spcBef>
                  <a:spcPct val="0"/>
                </a:spcBef>
                <a:buFontTx/>
                <a:buNone/>
              </a:pPr>
              <a:r>
                <a:rPr lang="ja-JP" altLang="en-US" sz="1200" dirty="0">
                  <a:ea typeface="HGPｺﾞｼｯｸE" panose="020B0900000000000000" pitchFamily="50" charset="-128"/>
                </a:rPr>
                <a:t>います。</a:t>
              </a:r>
              <a:endParaRPr lang="en-US" altLang="ja-JP" sz="1200" dirty="0">
                <a:ea typeface="HGPｺﾞｼｯｸE" panose="020B0900000000000000" pitchFamily="50" charset="-128"/>
              </a:endParaRPr>
            </a:p>
            <a:p>
              <a:pPr eaLnBrk="1" hangingPunct="1">
                <a:spcBef>
                  <a:spcPct val="0"/>
                </a:spcBef>
                <a:buNone/>
              </a:pPr>
              <a:r>
                <a:rPr lang="en-US" altLang="ja-JP" sz="1200" dirty="0">
                  <a:latin typeface="HGSｺﾞｼｯｸM" panose="020B0600000000000000" pitchFamily="50" charset="-128"/>
                  <a:ea typeface="HGSｺﾞｼｯｸM" panose="020B0600000000000000" pitchFamily="50" charset="-128"/>
                </a:rPr>
                <a:t>※</a:t>
              </a:r>
              <a:r>
                <a:rPr lang="ja-JP" altLang="en-US" sz="1200" dirty="0">
                  <a:latin typeface="HGSｺﾞｼｯｸM" panose="020B0600000000000000" pitchFamily="50" charset="-128"/>
                  <a:ea typeface="HGSｺﾞｼｯｸM" panose="020B0600000000000000" pitchFamily="50" charset="-128"/>
                </a:rPr>
                <a:t>写真提供：東京都</a:t>
              </a:r>
              <a:endParaRPr lang="ja-JP" altLang="en-US" sz="1200" dirty="0"/>
            </a:p>
            <a:p>
              <a:pPr eaLnBrk="1" hangingPunct="1">
                <a:spcBef>
                  <a:spcPct val="0"/>
                </a:spcBef>
                <a:buFontTx/>
                <a:buNone/>
              </a:pPr>
              <a:endParaRPr lang="ja-JP" altLang="en-US" sz="1200" dirty="0">
                <a:ea typeface="HGPｺﾞｼｯｸE" panose="020B0900000000000000" pitchFamily="50" charset="-128"/>
              </a:endParaRPr>
            </a:p>
          </p:txBody>
        </p:sp>
        <p:pic>
          <p:nvPicPr>
            <p:cNvPr id="18448" name="Picture 33"/>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2952" y="2722"/>
              <a:ext cx="1068" cy="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グループ化 31"/>
          <p:cNvGrpSpPr>
            <a:grpSpLocks/>
          </p:cNvGrpSpPr>
          <p:nvPr/>
        </p:nvGrpSpPr>
        <p:grpSpPr bwMode="auto">
          <a:xfrm>
            <a:off x="6419795" y="3824288"/>
            <a:ext cx="2778126" cy="3025775"/>
            <a:chOff x="6500815" y="3933826"/>
            <a:chExt cx="2778126" cy="3025775"/>
          </a:xfrm>
        </p:grpSpPr>
        <p:grpSp>
          <p:nvGrpSpPr>
            <p:cNvPr id="18442" name="Group 38"/>
            <p:cNvGrpSpPr>
              <a:grpSpLocks/>
            </p:cNvGrpSpPr>
            <p:nvPr/>
          </p:nvGrpSpPr>
          <p:grpSpPr bwMode="auto">
            <a:xfrm>
              <a:off x="6500815" y="3933826"/>
              <a:ext cx="2778126" cy="3025775"/>
              <a:chOff x="4095" y="2478"/>
              <a:chExt cx="1750" cy="1906"/>
            </a:xfrm>
          </p:grpSpPr>
          <p:sp>
            <p:nvSpPr>
              <p:cNvPr id="18444" name="Text Box 26"/>
              <p:cNvSpPr txBox="1">
                <a:spLocks noChangeArrowheads="1"/>
              </p:cNvSpPr>
              <p:nvPr/>
            </p:nvSpPr>
            <p:spPr bwMode="auto">
              <a:xfrm>
                <a:off x="4153" y="2478"/>
                <a:ext cx="1268"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dirty="0">
                    <a:ea typeface="HGPｺﾞｼｯｸE" panose="020B0900000000000000" pitchFamily="50" charset="-128"/>
                  </a:rPr>
                  <a:t>海外援助のために</a:t>
                </a:r>
              </a:p>
            </p:txBody>
          </p:sp>
          <p:sp>
            <p:nvSpPr>
              <p:cNvPr id="18445" name="Text Box 30"/>
              <p:cNvSpPr txBox="1">
                <a:spLocks noChangeArrowheads="1"/>
              </p:cNvSpPr>
              <p:nvPr/>
            </p:nvSpPr>
            <p:spPr bwMode="auto">
              <a:xfrm>
                <a:off x="4095" y="3754"/>
                <a:ext cx="1750" cy="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200" dirty="0">
                    <a:ea typeface="HGPｺﾞｼｯｸE" panose="020B0900000000000000" pitchFamily="50" charset="-128"/>
                  </a:rPr>
                  <a:t>現地へ行って支援活動</a:t>
                </a:r>
              </a:p>
              <a:p>
                <a:pPr eaLnBrk="1" hangingPunct="1">
                  <a:spcBef>
                    <a:spcPct val="0"/>
                  </a:spcBef>
                  <a:buFontTx/>
                  <a:buNone/>
                </a:pPr>
                <a:r>
                  <a:rPr lang="ja-JP" altLang="en-US" sz="1200" dirty="0">
                    <a:ea typeface="HGPｺﾞｼｯｸE" panose="020B0900000000000000" pitchFamily="50" charset="-128"/>
                  </a:rPr>
                  <a:t>をしています。</a:t>
                </a:r>
                <a:endParaRPr lang="en-US" altLang="ja-JP" sz="1200" dirty="0">
                  <a:ea typeface="HGPｺﾞｼｯｸE" panose="020B0900000000000000" pitchFamily="50" charset="-128"/>
                </a:endParaRPr>
              </a:p>
              <a:p>
                <a:pPr eaLnBrk="1" hangingPunct="1">
                  <a:spcBef>
                    <a:spcPct val="0"/>
                  </a:spcBef>
                  <a:buNone/>
                </a:pPr>
                <a:r>
                  <a:rPr lang="en-US" altLang="ja-JP" sz="1100" dirty="0">
                    <a:latin typeface="HGSｺﾞｼｯｸM" panose="020B0600000000000000" pitchFamily="50" charset="-128"/>
                    <a:ea typeface="HGSｺﾞｼｯｸM" panose="020B0600000000000000" pitchFamily="50" charset="-128"/>
                  </a:rPr>
                  <a:t>※</a:t>
                </a:r>
                <a:r>
                  <a:rPr lang="ja-JP" altLang="en-US" sz="1100" dirty="0">
                    <a:latin typeface="HGSｺﾞｼｯｸM" panose="020B0600000000000000" pitchFamily="50" charset="-128"/>
                    <a:ea typeface="HGSｺﾞｼｯｸM" panose="020B0600000000000000" pitchFamily="50" charset="-128"/>
                  </a:rPr>
                  <a:t>写真提供：佐藤浩治／</a:t>
                </a:r>
                <a:r>
                  <a:rPr lang="en-US" altLang="ja-JP" sz="1100" dirty="0">
                    <a:latin typeface="HGSｺﾞｼｯｸM" panose="020B0600000000000000" pitchFamily="50" charset="-128"/>
                    <a:ea typeface="HGSｺﾞｼｯｸM" panose="020B0600000000000000" pitchFamily="50" charset="-128"/>
                  </a:rPr>
                  <a:t>JICA</a:t>
                </a:r>
                <a:endParaRPr lang="ja-JP" altLang="en-US" sz="1100" dirty="0"/>
              </a:p>
              <a:p>
                <a:pPr eaLnBrk="1" hangingPunct="1">
                  <a:spcBef>
                    <a:spcPct val="0"/>
                  </a:spcBef>
                  <a:buFontTx/>
                  <a:buNone/>
                </a:pPr>
                <a:endParaRPr lang="en-US" altLang="ja-JP" sz="1200" dirty="0">
                  <a:ea typeface="HGPｺﾞｼｯｸE" panose="020B0900000000000000" pitchFamily="50" charset="-128"/>
                </a:endParaRPr>
              </a:p>
              <a:p>
                <a:pPr eaLnBrk="1" hangingPunct="1">
                  <a:spcBef>
                    <a:spcPct val="0"/>
                  </a:spcBef>
                  <a:buFontTx/>
                  <a:buNone/>
                </a:pPr>
                <a:r>
                  <a:rPr lang="en-US" altLang="ja-JP" sz="1200" dirty="0">
                    <a:ea typeface="HGPｺﾞｼｯｸE" panose="020B0900000000000000" pitchFamily="50" charset="-128"/>
                  </a:rPr>
                  <a:t> </a:t>
                </a:r>
                <a:endParaRPr lang="ja-JP" altLang="en-US" sz="1200" dirty="0">
                  <a:ea typeface="HGPｺﾞｼｯｸE" panose="020B0900000000000000" pitchFamily="50" charset="-128"/>
                </a:endParaRPr>
              </a:p>
            </p:txBody>
          </p:sp>
        </p:grpSp>
        <p:pic>
          <p:nvPicPr>
            <p:cNvPr id="18443" name="図 30"/>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6643315" y="4312707"/>
              <a:ext cx="1649755" cy="1554695"/>
            </a:xfrm>
            <a:prstGeom prst="rect">
              <a:avLst/>
            </a:prstGeom>
            <a:noFill/>
            <a:ln w="28575">
              <a:solidFill>
                <a:schemeClr val="accent2">
                  <a:lumMod val="40000"/>
                  <a:lumOff val="60000"/>
                </a:schemeClr>
              </a:solidFill>
              <a:miter lim="800000"/>
              <a:headEnd/>
              <a:tailEnd/>
            </a:ln>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74" name="Picture 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916305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75" name="Rectangle 11"/>
          <p:cNvSpPr>
            <a:spLocks noChangeArrowheads="1"/>
          </p:cNvSpPr>
          <p:nvPr/>
        </p:nvSpPr>
        <p:spPr bwMode="auto">
          <a:xfrm>
            <a:off x="467544" y="195262"/>
            <a:ext cx="8568951"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3600" dirty="0">
                <a:solidFill>
                  <a:schemeClr val="bg1"/>
                </a:solidFill>
                <a:ea typeface="HGPｺﾞｼｯｸE" panose="020B0900000000000000" pitchFamily="50" charset="-128"/>
              </a:rPr>
              <a:t>国や地方は税をどう使っているの？②</a:t>
            </a:r>
          </a:p>
        </p:txBody>
      </p:sp>
      <p:sp>
        <p:nvSpPr>
          <p:cNvPr id="19478" name="Oval 22"/>
          <p:cNvSpPr>
            <a:spLocks noChangeArrowheads="1"/>
          </p:cNvSpPr>
          <p:nvPr/>
        </p:nvSpPr>
        <p:spPr bwMode="auto">
          <a:xfrm>
            <a:off x="827088" y="2060575"/>
            <a:ext cx="1800225" cy="863600"/>
          </a:xfrm>
          <a:prstGeom prst="ellipse">
            <a:avLst/>
          </a:prstGeom>
          <a:solidFill>
            <a:srgbClr val="0033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9479" name="Text Box 19"/>
          <p:cNvSpPr txBox="1">
            <a:spLocks noChangeArrowheads="1"/>
          </p:cNvSpPr>
          <p:nvPr/>
        </p:nvSpPr>
        <p:spPr bwMode="white">
          <a:xfrm>
            <a:off x="1258888" y="2205038"/>
            <a:ext cx="8953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800" dirty="0">
                <a:solidFill>
                  <a:schemeClr val="bg1"/>
                </a:solidFill>
                <a:ea typeface="HGPｺﾞｼｯｸE" panose="020B0900000000000000" pitchFamily="50" charset="-128"/>
              </a:rPr>
              <a:t>地方</a:t>
            </a:r>
          </a:p>
        </p:txBody>
      </p:sp>
      <p:pic>
        <p:nvPicPr>
          <p:cNvPr id="19477"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025" y="1574800"/>
            <a:ext cx="1419225"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21"/>
          <p:cNvGrpSpPr>
            <a:grpSpLocks/>
          </p:cNvGrpSpPr>
          <p:nvPr/>
        </p:nvGrpSpPr>
        <p:grpSpPr bwMode="auto">
          <a:xfrm>
            <a:off x="827088" y="3236913"/>
            <a:ext cx="2808808" cy="2881312"/>
            <a:chOff x="521" y="2039"/>
            <a:chExt cx="1724" cy="1815"/>
          </a:xfrm>
        </p:grpSpPr>
        <p:sp>
          <p:nvSpPr>
            <p:cNvPr id="19471" name="Text Box 12"/>
            <p:cNvSpPr txBox="1">
              <a:spLocks noChangeArrowheads="1"/>
            </p:cNvSpPr>
            <p:nvPr/>
          </p:nvSpPr>
          <p:spPr bwMode="auto">
            <a:xfrm>
              <a:off x="567" y="2039"/>
              <a:ext cx="1572"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600" dirty="0">
                  <a:ea typeface="HGPｺﾞｼｯｸE" panose="020B0900000000000000" pitchFamily="50" charset="-128"/>
                </a:rPr>
                <a:t>快適なくらしのために</a:t>
              </a:r>
            </a:p>
          </p:txBody>
        </p:sp>
        <p:sp>
          <p:nvSpPr>
            <p:cNvPr id="19472" name="Text Box 15"/>
            <p:cNvSpPr txBox="1">
              <a:spLocks noChangeArrowheads="1"/>
            </p:cNvSpPr>
            <p:nvPr/>
          </p:nvSpPr>
          <p:spPr bwMode="auto">
            <a:xfrm>
              <a:off x="567" y="3566"/>
              <a:ext cx="167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200" dirty="0">
                  <a:ea typeface="HGPｺﾞｼｯｸE" panose="020B0900000000000000" pitchFamily="50" charset="-128"/>
                </a:rPr>
                <a:t>自然環境の保護に努めています。</a:t>
              </a:r>
            </a:p>
            <a:p>
              <a:pPr eaLnBrk="1" hangingPunct="1">
                <a:spcBef>
                  <a:spcPct val="0"/>
                </a:spcBef>
                <a:buFontTx/>
                <a:buNone/>
              </a:pPr>
              <a:r>
                <a:rPr lang="ja-JP" altLang="en-US" sz="1200" dirty="0">
                  <a:ea typeface="HGPｺﾞｼｯｸE" panose="020B0900000000000000" pitchFamily="50" charset="-128"/>
                </a:rPr>
                <a:t>（兵庫県朝来市での植林事業）</a:t>
              </a:r>
            </a:p>
          </p:txBody>
        </p:sp>
        <p:pic>
          <p:nvPicPr>
            <p:cNvPr id="19473"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 y="2251"/>
              <a:ext cx="1605" cy="1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22"/>
          <p:cNvGrpSpPr>
            <a:grpSpLocks/>
          </p:cNvGrpSpPr>
          <p:nvPr/>
        </p:nvGrpSpPr>
        <p:grpSpPr bwMode="auto">
          <a:xfrm>
            <a:off x="3463925" y="3236913"/>
            <a:ext cx="2867026" cy="2851150"/>
            <a:chOff x="2182" y="2039"/>
            <a:chExt cx="1659" cy="1796"/>
          </a:xfrm>
        </p:grpSpPr>
        <p:sp>
          <p:nvSpPr>
            <p:cNvPr id="19468" name="Text Box 13"/>
            <p:cNvSpPr txBox="1">
              <a:spLocks noChangeArrowheads="1"/>
            </p:cNvSpPr>
            <p:nvPr/>
          </p:nvSpPr>
          <p:spPr bwMode="auto">
            <a:xfrm>
              <a:off x="2182" y="2039"/>
              <a:ext cx="146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600">
                  <a:ea typeface="HGPｺﾞｼｯｸE" panose="020B0900000000000000" pitchFamily="50" charset="-128"/>
                </a:rPr>
                <a:t>住民の安全を守るために</a:t>
              </a:r>
            </a:p>
          </p:txBody>
        </p:sp>
        <p:sp>
          <p:nvSpPr>
            <p:cNvPr id="19469" name="Text Box 16"/>
            <p:cNvSpPr txBox="1">
              <a:spLocks noChangeArrowheads="1"/>
            </p:cNvSpPr>
            <p:nvPr/>
          </p:nvSpPr>
          <p:spPr bwMode="auto">
            <a:xfrm>
              <a:off x="2245" y="3566"/>
              <a:ext cx="1596"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200" dirty="0">
                  <a:ea typeface="HGPｺﾞｼｯｸE" panose="020B0900000000000000" pitchFamily="50" charset="-128"/>
                </a:rPr>
                <a:t>火災から住民を守ります。</a:t>
              </a:r>
            </a:p>
            <a:p>
              <a:pPr eaLnBrk="1" hangingPunct="1">
                <a:spcBef>
                  <a:spcPct val="0"/>
                </a:spcBef>
                <a:buFontTx/>
                <a:buNone/>
              </a:pPr>
              <a:r>
                <a:rPr lang="ja-JP" altLang="en-US" sz="1000" dirty="0">
                  <a:ea typeface="HGPｺﾞｼｯｸE" panose="020B0900000000000000" pitchFamily="50" charset="-128"/>
                </a:rPr>
                <a:t>（和歌山、海南、有田市合同消防訓練）</a:t>
              </a:r>
            </a:p>
          </p:txBody>
        </p:sp>
        <p:pic>
          <p:nvPicPr>
            <p:cNvPr id="19470"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5" y="2236"/>
              <a:ext cx="1361" cy="1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oup 23"/>
          <p:cNvGrpSpPr>
            <a:grpSpLocks/>
          </p:cNvGrpSpPr>
          <p:nvPr/>
        </p:nvGrpSpPr>
        <p:grpSpPr bwMode="auto">
          <a:xfrm>
            <a:off x="6002600" y="3236913"/>
            <a:ext cx="2673856" cy="2809875"/>
            <a:chOff x="3742" y="2039"/>
            <a:chExt cx="1633" cy="1770"/>
          </a:xfrm>
        </p:grpSpPr>
        <p:sp>
          <p:nvSpPr>
            <p:cNvPr id="19465" name="Text Box 14"/>
            <p:cNvSpPr txBox="1">
              <a:spLocks noChangeArrowheads="1"/>
            </p:cNvSpPr>
            <p:nvPr/>
          </p:nvSpPr>
          <p:spPr bwMode="auto">
            <a:xfrm>
              <a:off x="3841" y="2039"/>
              <a:ext cx="112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600">
                  <a:ea typeface="HGPｺﾞｼｯｸE" panose="020B0900000000000000" pitchFamily="50" charset="-128"/>
                </a:rPr>
                <a:t>まちづくりのために</a:t>
              </a:r>
            </a:p>
          </p:txBody>
        </p:sp>
        <p:sp>
          <p:nvSpPr>
            <p:cNvPr id="19466" name="Text Box 17"/>
            <p:cNvSpPr txBox="1">
              <a:spLocks noChangeArrowheads="1"/>
            </p:cNvSpPr>
            <p:nvPr/>
          </p:nvSpPr>
          <p:spPr bwMode="auto">
            <a:xfrm>
              <a:off x="3831" y="3521"/>
              <a:ext cx="154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200" dirty="0">
                  <a:ea typeface="HGPｺﾞｼｯｸE" panose="020B0900000000000000" pitchFamily="50" charset="-128"/>
                </a:rPr>
                <a:t>下水道の整備をしています。</a:t>
              </a:r>
            </a:p>
            <a:p>
              <a:pPr eaLnBrk="1" hangingPunct="1">
                <a:spcBef>
                  <a:spcPct val="0"/>
                </a:spcBef>
                <a:buFontTx/>
                <a:buNone/>
              </a:pPr>
              <a:r>
                <a:rPr lang="ja-JP" altLang="en-US" sz="1200" dirty="0">
                  <a:ea typeface="HGPｺﾞｼｯｸE" panose="020B0900000000000000" pitchFamily="50" charset="-128"/>
                </a:rPr>
                <a:t>（高島浄化センター）</a:t>
              </a:r>
            </a:p>
          </p:txBody>
        </p:sp>
        <p:pic>
          <p:nvPicPr>
            <p:cNvPr id="19467" name="Picture 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42" y="2251"/>
              <a:ext cx="1427" cy="1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 26"/>
          <p:cNvGrpSpPr>
            <a:grpSpLocks/>
          </p:cNvGrpSpPr>
          <p:nvPr/>
        </p:nvGrpSpPr>
        <p:grpSpPr bwMode="auto">
          <a:xfrm>
            <a:off x="2916238" y="2060575"/>
            <a:ext cx="3924300" cy="1065213"/>
            <a:chOff x="1837" y="1298"/>
            <a:chExt cx="2472" cy="486"/>
          </a:xfrm>
        </p:grpSpPr>
        <p:pic>
          <p:nvPicPr>
            <p:cNvPr id="19463" name="Picture 2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37" y="1298"/>
              <a:ext cx="2472"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4" name="Text Box 25"/>
            <p:cNvSpPr txBox="1">
              <a:spLocks noChangeArrowheads="1"/>
            </p:cNvSpPr>
            <p:nvPr/>
          </p:nvSpPr>
          <p:spPr bwMode="auto">
            <a:xfrm>
              <a:off x="2018" y="1397"/>
              <a:ext cx="1970" cy="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600" dirty="0">
                  <a:ea typeface="HGPｺﾞｼｯｸE" panose="020B0900000000000000" pitchFamily="50" charset="-128"/>
                </a:rPr>
                <a:t>地方ではその地域のために</a:t>
              </a:r>
            </a:p>
            <a:p>
              <a:pPr eaLnBrk="1" hangingPunct="1">
                <a:spcBef>
                  <a:spcPct val="0"/>
                </a:spcBef>
                <a:buFontTx/>
                <a:buNone/>
              </a:pPr>
              <a:r>
                <a:rPr lang="ja-JP" altLang="en-US" sz="1600" dirty="0">
                  <a:ea typeface="HGPｺﾞｼｯｸE" panose="020B0900000000000000" pitchFamily="50" charset="-128"/>
                </a:rPr>
                <a:t>税を使ってるんだね</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35C8F69E-7D3E-455C-89A4-98F19113235B}"/>
              </a:ext>
            </a:extLst>
          </p:cNvPr>
          <p:cNvPicPr>
            <a:picLocks noChangeAspect="1"/>
          </p:cNvPicPr>
          <p:nvPr/>
        </p:nvPicPr>
        <p:blipFill>
          <a:blip r:embed="rId2"/>
          <a:stretch>
            <a:fillRect/>
          </a:stretch>
        </p:blipFill>
        <p:spPr>
          <a:xfrm>
            <a:off x="-18609" y="8862"/>
            <a:ext cx="9162609" cy="6869485"/>
          </a:xfrm>
          <a:prstGeom prst="rect">
            <a:avLst/>
          </a:prstGeom>
        </p:spPr>
      </p:pic>
      <p:pic>
        <p:nvPicPr>
          <p:cNvPr id="3072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2565400"/>
            <a:ext cx="6115050" cy="359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8775" y="3284538"/>
            <a:ext cx="5895975"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19"/>
          <p:cNvGrpSpPr>
            <a:grpSpLocks/>
          </p:cNvGrpSpPr>
          <p:nvPr/>
        </p:nvGrpSpPr>
        <p:grpSpPr bwMode="auto">
          <a:xfrm>
            <a:off x="2268537" y="4268788"/>
            <a:ext cx="2060575" cy="889000"/>
            <a:chOff x="0" y="3203"/>
            <a:chExt cx="1088" cy="560"/>
          </a:xfrm>
        </p:grpSpPr>
        <p:pic>
          <p:nvPicPr>
            <p:cNvPr id="20496"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203"/>
              <a:ext cx="1088" cy="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7" name="Text Box 18"/>
            <p:cNvSpPr txBox="1">
              <a:spLocks noChangeArrowheads="1"/>
            </p:cNvSpPr>
            <p:nvPr/>
          </p:nvSpPr>
          <p:spPr bwMode="auto">
            <a:xfrm>
              <a:off x="253" y="3294"/>
              <a:ext cx="767"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200">
                  <a:ea typeface="HGPｺﾞｼｯｸE" panose="020B0900000000000000" pitchFamily="50" charset="-128"/>
                </a:rPr>
                <a:t>みんなで平等に</a:t>
              </a:r>
            </a:p>
            <a:p>
              <a:pPr eaLnBrk="1" hangingPunct="1">
                <a:spcBef>
                  <a:spcPct val="0"/>
                </a:spcBef>
                <a:buFontTx/>
                <a:buNone/>
              </a:pPr>
              <a:r>
                <a:rPr lang="ja-JP" altLang="en-US" sz="1200">
                  <a:ea typeface="HGPｺﾞｼｯｸE" panose="020B0900000000000000" pitchFamily="50" charset="-128"/>
                </a:rPr>
                <a:t>税を納めて</a:t>
              </a:r>
            </a:p>
            <a:p>
              <a:pPr eaLnBrk="1" hangingPunct="1">
                <a:spcBef>
                  <a:spcPct val="0"/>
                </a:spcBef>
                <a:buFontTx/>
                <a:buNone/>
              </a:pPr>
              <a:r>
                <a:rPr lang="ja-JP" altLang="en-US" sz="1200">
                  <a:ea typeface="HGPｺﾞｼｯｸE" panose="020B0900000000000000" pitchFamily="50" charset="-128"/>
                </a:rPr>
                <a:t>いるんだね</a:t>
              </a:r>
            </a:p>
          </p:txBody>
        </p:sp>
      </p:grpSp>
      <p:grpSp>
        <p:nvGrpSpPr>
          <p:cNvPr id="4" name="Group 22"/>
          <p:cNvGrpSpPr>
            <a:grpSpLocks/>
          </p:cNvGrpSpPr>
          <p:nvPr/>
        </p:nvGrpSpPr>
        <p:grpSpPr bwMode="auto">
          <a:xfrm>
            <a:off x="2151063" y="5300663"/>
            <a:ext cx="1989137" cy="968375"/>
            <a:chOff x="249" y="3294"/>
            <a:chExt cx="1034" cy="610"/>
          </a:xfrm>
        </p:grpSpPr>
        <p:pic>
          <p:nvPicPr>
            <p:cNvPr id="20494" name="Picture 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 y="3294"/>
              <a:ext cx="1034" cy="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5" name="Text Box 21"/>
            <p:cNvSpPr txBox="1">
              <a:spLocks noChangeArrowheads="1"/>
            </p:cNvSpPr>
            <p:nvPr/>
          </p:nvSpPr>
          <p:spPr bwMode="auto">
            <a:xfrm>
              <a:off x="386" y="3435"/>
              <a:ext cx="808"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200" dirty="0">
                  <a:ea typeface="HGPｺﾞｼｯｸE" panose="020B0900000000000000" pitchFamily="50" charset="-128"/>
                </a:rPr>
                <a:t>大人になっても</a:t>
              </a:r>
            </a:p>
            <a:p>
              <a:pPr eaLnBrk="1" hangingPunct="1">
                <a:spcBef>
                  <a:spcPct val="0"/>
                </a:spcBef>
                <a:buFontTx/>
                <a:buNone/>
              </a:pPr>
              <a:r>
                <a:rPr lang="ja-JP" altLang="en-US" sz="1200" dirty="0">
                  <a:ea typeface="HGPｺﾞｼｯｸE" panose="020B0900000000000000" pitchFamily="50" charset="-128"/>
                </a:rPr>
                <a:t>きちんと</a:t>
              </a:r>
            </a:p>
            <a:p>
              <a:pPr eaLnBrk="1" hangingPunct="1">
                <a:spcBef>
                  <a:spcPct val="0"/>
                </a:spcBef>
                <a:buFontTx/>
                <a:buNone/>
              </a:pPr>
              <a:r>
                <a:rPr lang="ja-JP" altLang="en-US" sz="1200" dirty="0">
                  <a:ea typeface="HGPｺﾞｼｯｸE" panose="020B0900000000000000" pitchFamily="50" charset="-128"/>
                </a:rPr>
                <a:t>税を納めなくちゃ</a:t>
              </a:r>
            </a:p>
          </p:txBody>
        </p:sp>
      </p:grpSp>
      <p:grpSp>
        <p:nvGrpSpPr>
          <p:cNvPr id="5" name="Group 25"/>
          <p:cNvGrpSpPr>
            <a:grpSpLocks/>
          </p:cNvGrpSpPr>
          <p:nvPr/>
        </p:nvGrpSpPr>
        <p:grpSpPr bwMode="auto">
          <a:xfrm>
            <a:off x="4814890" y="4287838"/>
            <a:ext cx="2205035" cy="1373187"/>
            <a:chOff x="3152" y="3246"/>
            <a:chExt cx="1270" cy="638"/>
          </a:xfrm>
        </p:grpSpPr>
        <p:pic>
          <p:nvPicPr>
            <p:cNvPr id="20492" name="Picture 2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52" y="3246"/>
              <a:ext cx="1270" cy="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3" name="Text Box 24"/>
            <p:cNvSpPr txBox="1">
              <a:spLocks noChangeArrowheads="1"/>
            </p:cNvSpPr>
            <p:nvPr/>
          </p:nvSpPr>
          <p:spPr bwMode="auto">
            <a:xfrm>
              <a:off x="3302" y="3361"/>
              <a:ext cx="1033"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200">
                  <a:ea typeface="HGPｺﾞｼｯｸE" panose="020B0900000000000000" pitchFamily="50" charset="-128"/>
                </a:rPr>
                <a:t>わたしたちの代表が</a:t>
              </a:r>
            </a:p>
            <a:p>
              <a:pPr eaLnBrk="1" hangingPunct="1">
                <a:spcBef>
                  <a:spcPct val="0"/>
                </a:spcBef>
                <a:buFontTx/>
                <a:buNone/>
              </a:pPr>
              <a:r>
                <a:rPr lang="ja-JP" altLang="en-US" sz="1200">
                  <a:ea typeface="HGPｺﾞｼｯｸE" panose="020B0900000000000000" pitchFamily="50" charset="-128"/>
                </a:rPr>
                <a:t>話し合って</a:t>
              </a:r>
            </a:p>
            <a:p>
              <a:pPr eaLnBrk="1" hangingPunct="1">
                <a:spcBef>
                  <a:spcPct val="0"/>
                </a:spcBef>
                <a:buFontTx/>
                <a:buNone/>
              </a:pPr>
              <a:r>
                <a:rPr lang="ja-JP" altLang="en-US" sz="1200">
                  <a:ea typeface="HGPｺﾞｼｯｸE" panose="020B0900000000000000" pitchFamily="50" charset="-128"/>
                </a:rPr>
                <a:t>税の使いみちを</a:t>
              </a:r>
            </a:p>
            <a:p>
              <a:pPr eaLnBrk="1" hangingPunct="1">
                <a:spcBef>
                  <a:spcPct val="0"/>
                </a:spcBef>
                <a:buFontTx/>
                <a:buNone/>
              </a:pPr>
              <a:r>
                <a:rPr lang="ja-JP" altLang="en-US" sz="1200">
                  <a:ea typeface="HGPｺﾞｼｯｸE" panose="020B0900000000000000" pitchFamily="50" charset="-128"/>
                </a:rPr>
                <a:t>決めているのね</a:t>
              </a:r>
            </a:p>
          </p:txBody>
        </p:sp>
      </p:grpSp>
      <p:grpSp>
        <p:nvGrpSpPr>
          <p:cNvPr id="20488" name="Group 30"/>
          <p:cNvGrpSpPr>
            <a:grpSpLocks/>
          </p:cNvGrpSpPr>
          <p:nvPr/>
        </p:nvGrpSpPr>
        <p:grpSpPr bwMode="auto">
          <a:xfrm>
            <a:off x="1563688" y="4398963"/>
            <a:ext cx="6032500" cy="2058987"/>
            <a:chOff x="985" y="2771"/>
            <a:chExt cx="3800" cy="1297"/>
          </a:xfrm>
        </p:grpSpPr>
        <p:pic>
          <p:nvPicPr>
            <p:cNvPr id="20489" name="Picture 2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01" y="2886"/>
              <a:ext cx="384" cy="1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Picture 2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53" y="2937"/>
              <a:ext cx="450" cy="1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1" name="Picture 2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5" y="2771"/>
              <a:ext cx="444" cy="1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30726"/>
                                        </p:tgtEl>
                                        <p:attrNameLst>
                                          <p:attrName>style.visibility</p:attrName>
                                        </p:attrNameLst>
                                      </p:cBhvr>
                                      <p:to>
                                        <p:strVal val="visible"/>
                                      </p:to>
                                    </p:set>
                                    <p:anim calcmode="lin" valueType="num">
                                      <p:cBhvr>
                                        <p:cTn id="7" dur="500" fill="hold"/>
                                        <p:tgtEl>
                                          <p:spTgt spid="30726"/>
                                        </p:tgtEl>
                                        <p:attrNameLst>
                                          <p:attrName>ppt_w</p:attrName>
                                        </p:attrNameLst>
                                      </p:cBhvr>
                                      <p:tavLst>
                                        <p:tav tm="0">
                                          <p:val>
                                            <p:fltVal val="0"/>
                                          </p:val>
                                        </p:tav>
                                        <p:tav tm="100000">
                                          <p:val>
                                            <p:strVal val="#ppt_w"/>
                                          </p:val>
                                        </p:tav>
                                      </p:tavLst>
                                    </p:anim>
                                    <p:anim calcmode="lin" valueType="num">
                                      <p:cBhvr>
                                        <p:cTn id="8" dur="500" fill="hold"/>
                                        <p:tgtEl>
                                          <p:spTgt spid="30726"/>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30727"/>
                                        </p:tgtEl>
                                        <p:attrNameLst>
                                          <p:attrName>style.visibility</p:attrName>
                                        </p:attrNameLst>
                                      </p:cBhvr>
                                      <p:to>
                                        <p:strVal val="visible"/>
                                      </p:to>
                                    </p:set>
                                    <p:anim calcmode="lin" valueType="num">
                                      <p:cBhvr>
                                        <p:cTn id="13" dur="500" fill="hold"/>
                                        <p:tgtEl>
                                          <p:spTgt spid="30727"/>
                                        </p:tgtEl>
                                        <p:attrNameLst>
                                          <p:attrName>ppt_w</p:attrName>
                                        </p:attrNameLst>
                                      </p:cBhvr>
                                      <p:tavLst>
                                        <p:tav tm="0">
                                          <p:val>
                                            <p:fltVal val="0"/>
                                          </p:val>
                                        </p:tav>
                                        <p:tav tm="100000">
                                          <p:val>
                                            <p:strVal val="#ppt_w"/>
                                          </p:val>
                                        </p:tav>
                                      </p:tavLst>
                                    </p:anim>
                                    <p:anim calcmode="lin" valueType="num">
                                      <p:cBhvr>
                                        <p:cTn id="14" dur="500" fill="hold"/>
                                        <p:tgtEl>
                                          <p:spTgt spid="30727"/>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916305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 Box 12"/>
          <p:cNvSpPr txBox="1">
            <a:spLocks noChangeArrowheads="1"/>
          </p:cNvSpPr>
          <p:nvPr/>
        </p:nvSpPr>
        <p:spPr bwMode="auto">
          <a:xfrm>
            <a:off x="755576" y="188913"/>
            <a:ext cx="77486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3600" dirty="0">
                <a:solidFill>
                  <a:schemeClr val="bg1"/>
                </a:solidFill>
                <a:ea typeface="HGPｺﾞｼｯｸE" panose="020B0900000000000000" pitchFamily="50" charset="-128"/>
              </a:rPr>
              <a:t>みんなの意見をまとめてみよう</a:t>
            </a:r>
          </a:p>
        </p:txBody>
      </p:sp>
      <p:pic>
        <p:nvPicPr>
          <p:cNvPr id="21508"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975" y="4508500"/>
            <a:ext cx="10287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9625" y="4292600"/>
            <a:ext cx="11049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5963" y="4140200"/>
            <a:ext cx="990600"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511" name="Group 16"/>
          <p:cNvGrpSpPr>
            <a:grpSpLocks/>
          </p:cNvGrpSpPr>
          <p:nvPr/>
        </p:nvGrpSpPr>
        <p:grpSpPr bwMode="auto">
          <a:xfrm>
            <a:off x="1638300" y="1758951"/>
            <a:ext cx="5962650" cy="971550"/>
            <a:chOff x="1032" y="1108"/>
            <a:chExt cx="3756" cy="612"/>
          </a:xfrm>
        </p:grpSpPr>
        <p:pic>
          <p:nvPicPr>
            <p:cNvPr id="21522"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2" y="1108"/>
              <a:ext cx="3756" cy="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23" name="Text Box 15"/>
            <p:cNvSpPr txBox="1">
              <a:spLocks noChangeArrowheads="1"/>
            </p:cNvSpPr>
            <p:nvPr/>
          </p:nvSpPr>
          <p:spPr bwMode="auto">
            <a:xfrm>
              <a:off x="1383" y="1253"/>
              <a:ext cx="2586"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500" dirty="0">
                  <a:ea typeface="HGPｺﾞｼｯｸE" panose="020B0900000000000000" pitchFamily="50" charset="-128"/>
                </a:rPr>
                <a:t>税はわたしたちが健康で文化的な</a:t>
              </a:r>
            </a:p>
            <a:p>
              <a:pPr eaLnBrk="1" hangingPunct="1">
                <a:spcBef>
                  <a:spcPct val="0"/>
                </a:spcBef>
                <a:buFontTx/>
                <a:buNone/>
              </a:pPr>
              <a:r>
                <a:rPr lang="ja-JP" altLang="en-US" sz="1500" dirty="0">
                  <a:ea typeface="HGPｺﾞｼｯｸE" panose="020B0900000000000000" pitchFamily="50" charset="-128"/>
                </a:rPr>
                <a:t>生活を送るためにかかせないものだね</a:t>
              </a:r>
            </a:p>
          </p:txBody>
        </p:sp>
      </p:grpSp>
      <p:grpSp>
        <p:nvGrpSpPr>
          <p:cNvPr id="3" name="Group 19"/>
          <p:cNvGrpSpPr>
            <a:grpSpLocks/>
          </p:cNvGrpSpPr>
          <p:nvPr/>
        </p:nvGrpSpPr>
        <p:grpSpPr bwMode="auto">
          <a:xfrm>
            <a:off x="539750" y="2849563"/>
            <a:ext cx="2867025" cy="2019300"/>
            <a:chOff x="258" y="2838"/>
            <a:chExt cx="1806" cy="1272"/>
          </a:xfrm>
        </p:grpSpPr>
        <p:pic>
          <p:nvPicPr>
            <p:cNvPr id="21520" name="Picture 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8" y="2838"/>
              <a:ext cx="1806" cy="1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21" name="Text Box 18"/>
            <p:cNvSpPr txBox="1">
              <a:spLocks noChangeArrowheads="1"/>
            </p:cNvSpPr>
            <p:nvPr/>
          </p:nvSpPr>
          <p:spPr bwMode="auto">
            <a:xfrm>
              <a:off x="485" y="2970"/>
              <a:ext cx="1466" cy="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500" dirty="0">
                  <a:ea typeface="HGPｺﾞｼｯｸE" panose="020B0900000000000000" pitchFamily="50" charset="-128"/>
                </a:rPr>
                <a:t>納税は義務だけれど</a:t>
              </a:r>
            </a:p>
            <a:p>
              <a:pPr eaLnBrk="1" hangingPunct="1">
                <a:spcBef>
                  <a:spcPct val="0"/>
                </a:spcBef>
                <a:buFontTx/>
                <a:buNone/>
              </a:pPr>
              <a:r>
                <a:rPr lang="ja-JP" altLang="en-US" sz="1500" dirty="0">
                  <a:ea typeface="HGPｺﾞｼｯｸE" panose="020B0900000000000000" pitchFamily="50" charset="-128"/>
                </a:rPr>
                <a:t>それと同じくらい</a:t>
              </a:r>
            </a:p>
            <a:p>
              <a:pPr eaLnBrk="1" hangingPunct="1">
                <a:spcBef>
                  <a:spcPct val="0"/>
                </a:spcBef>
                <a:buFontTx/>
                <a:buNone/>
              </a:pPr>
              <a:r>
                <a:rPr lang="ja-JP" altLang="en-US" sz="1500" dirty="0">
                  <a:ea typeface="HGPｺﾞｼｯｸE" panose="020B0900000000000000" pitchFamily="50" charset="-128"/>
                </a:rPr>
                <a:t>どういうふうに</a:t>
              </a:r>
            </a:p>
            <a:p>
              <a:pPr eaLnBrk="1" hangingPunct="1">
                <a:spcBef>
                  <a:spcPct val="0"/>
                </a:spcBef>
                <a:buFontTx/>
                <a:buNone/>
              </a:pPr>
              <a:r>
                <a:rPr lang="ja-JP" altLang="en-US" sz="1500" dirty="0">
                  <a:ea typeface="HGPｺﾞｼｯｸE" panose="020B0900000000000000" pitchFamily="50" charset="-128"/>
                </a:rPr>
                <a:t>使われているのか</a:t>
              </a:r>
            </a:p>
            <a:p>
              <a:pPr eaLnBrk="1" hangingPunct="1">
                <a:spcBef>
                  <a:spcPct val="0"/>
                </a:spcBef>
                <a:buFontTx/>
                <a:buNone/>
              </a:pPr>
              <a:r>
                <a:rPr lang="ja-JP" altLang="en-US" sz="1500" dirty="0">
                  <a:ea typeface="HGPｺﾞｼｯｸE" panose="020B0900000000000000" pitchFamily="50" charset="-128"/>
                </a:rPr>
                <a:t>知ることも大事だね</a:t>
              </a:r>
            </a:p>
          </p:txBody>
        </p:sp>
      </p:grpSp>
      <p:grpSp>
        <p:nvGrpSpPr>
          <p:cNvPr id="4" name="Group 22"/>
          <p:cNvGrpSpPr>
            <a:grpSpLocks/>
          </p:cNvGrpSpPr>
          <p:nvPr/>
        </p:nvGrpSpPr>
        <p:grpSpPr bwMode="auto">
          <a:xfrm>
            <a:off x="3552825" y="3059114"/>
            <a:ext cx="2063751" cy="1306512"/>
            <a:chOff x="2355" y="1797"/>
            <a:chExt cx="1050" cy="726"/>
          </a:xfrm>
        </p:grpSpPr>
        <p:pic>
          <p:nvPicPr>
            <p:cNvPr id="21518" name="Picture 2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55" y="1797"/>
              <a:ext cx="1050" cy="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9" name="Text Box 21"/>
            <p:cNvSpPr txBox="1">
              <a:spLocks noChangeArrowheads="1"/>
            </p:cNvSpPr>
            <p:nvPr/>
          </p:nvSpPr>
          <p:spPr bwMode="auto">
            <a:xfrm>
              <a:off x="2434" y="1963"/>
              <a:ext cx="878" cy="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500" dirty="0">
                  <a:ea typeface="HGPｺﾞｼｯｸE" panose="020B0900000000000000" pitchFamily="50" charset="-128"/>
                </a:rPr>
                <a:t>税があるから</a:t>
              </a:r>
            </a:p>
            <a:p>
              <a:pPr eaLnBrk="1" hangingPunct="1">
                <a:spcBef>
                  <a:spcPct val="0"/>
                </a:spcBef>
                <a:buFontTx/>
                <a:buNone/>
              </a:pPr>
              <a:r>
                <a:rPr lang="ja-JP" altLang="en-US" sz="1500" dirty="0">
                  <a:ea typeface="HGPｺﾞｼｯｸE" panose="020B0900000000000000" pitchFamily="50" charset="-128"/>
                </a:rPr>
                <a:t>安心して生活</a:t>
              </a:r>
            </a:p>
            <a:p>
              <a:pPr eaLnBrk="1" hangingPunct="1">
                <a:spcBef>
                  <a:spcPct val="0"/>
                </a:spcBef>
                <a:buFontTx/>
                <a:buNone/>
              </a:pPr>
              <a:r>
                <a:rPr lang="ja-JP" altLang="en-US" sz="1500" dirty="0">
                  <a:ea typeface="HGPｺﾞｼｯｸE" panose="020B0900000000000000" pitchFamily="50" charset="-128"/>
                </a:rPr>
                <a:t>できるのね</a:t>
              </a:r>
            </a:p>
          </p:txBody>
        </p:sp>
      </p:grpSp>
      <p:grpSp>
        <p:nvGrpSpPr>
          <p:cNvPr id="5" name="Group 25"/>
          <p:cNvGrpSpPr>
            <a:grpSpLocks/>
          </p:cNvGrpSpPr>
          <p:nvPr/>
        </p:nvGrpSpPr>
        <p:grpSpPr bwMode="auto">
          <a:xfrm>
            <a:off x="6084168" y="3208339"/>
            <a:ext cx="2663466" cy="1079500"/>
            <a:chOff x="4149" y="2387"/>
            <a:chExt cx="1390" cy="586"/>
          </a:xfrm>
        </p:grpSpPr>
        <p:pic>
          <p:nvPicPr>
            <p:cNvPr id="21516" name="Picture 2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49" y="2387"/>
              <a:ext cx="1316" cy="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7" name="Text Box 24"/>
            <p:cNvSpPr txBox="1">
              <a:spLocks noChangeArrowheads="1"/>
            </p:cNvSpPr>
            <p:nvPr/>
          </p:nvSpPr>
          <p:spPr bwMode="auto">
            <a:xfrm>
              <a:off x="4267" y="2513"/>
              <a:ext cx="1272" cy="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500" dirty="0">
                  <a:ea typeface="HGPｺﾞｼｯｸE" panose="020B0900000000000000" pitchFamily="50" charset="-128"/>
                </a:rPr>
                <a:t>税は公共サービスの</a:t>
              </a:r>
            </a:p>
            <a:p>
              <a:pPr eaLnBrk="1" hangingPunct="1">
                <a:spcBef>
                  <a:spcPct val="0"/>
                </a:spcBef>
                <a:buFontTx/>
                <a:buNone/>
              </a:pPr>
              <a:r>
                <a:rPr lang="ja-JP" altLang="en-US" sz="1500" dirty="0">
                  <a:ea typeface="HGPｺﾞｼｯｸE" panose="020B0900000000000000" pitchFamily="50" charset="-128"/>
                </a:rPr>
                <a:t>対価だね</a:t>
              </a:r>
            </a:p>
          </p:txBody>
        </p:sp>
      </p:grpSp>
      <p:pic>
        <p:nvPicPr>
          <p:cNvPr id="21515" name="Picture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51725" y="1628775"/>
            <a:ext cx="1200150" cy="157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2" name="Group 34"/>
          <p:cNvGrpSpPr>
            <a:grpSpLocks/>
          </p:cNvGrpSpPr>
          <p:nvPr/>
        </p:nvGrpSpPr>
        <p:grpSpPr bwMode="auto">
          <a:xfrm>
            <a:off x="0" y="0"/>
            <a:ext cx="9144000" cy="6858000"/>
            <a:chOff x="0" y="0"/>
            <a:chExt cx="5760" cy="4320"/>
          </a:xfrm>
        </p:grpSpPr>
        <p:pic>
          <p:nvPicPr>
            <p:cNvPr id="5139" name="Picture 15" descr="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40" name="Text Box 33"/>
            <p:cNvSpPr txBox="1">
              <a:spLocks noChangeArrowheads="1"/>
            </p:cNvSpPr>
            <p:nvPr/>
          </p:nvSpPr>
          <p:spPr bwMode="auto">
            <a:xfrm>
              <a:off x="873" y="164"/>
              <a:ext cx="4139"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3600" dirty="0">
                  <a:solidFill>
                    <a:schemeClr val="bg1"/>
                  </a:solidFill>
                  <a:ea typeface="HGPｺﾞｼｯｸE" panose="020B0900000000000000" pitchFamily="50" charset="-128"/>
                </a:rPr>
                <a:t>調べてみよう！　税のこと①</a:t>
              </a:r>
            </a:p>
          </p:txBody>
        </p:sp>
      </p:grpSp>
      <p:pic>
        <p:nvPicPr>
          <p:cNvPr id="5123"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188" y="234950"/>
            <a:ext cx="1533525"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9925" y="1557338"/>
            <a:ext cx="1173163"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7"/>
          <p:cNvGrpSpPr>
            <a:grpSpLocks/>
          </p:cNvGrpSpPr>
          <p:nvPr/>
        </p:nvGrpSpPr>
        <p:grpSpPr bwMode="auto">
          <a:xfrm>
            <a:off x="2184399" y="2997200"/>
            <a:ext cx="1882775" cy="1066800"/>
            <a:chOff x="1376" y="1888"/>
            <a:chExt cx="960" cy="672"/>
          </a:xfrm>
        </p:grpSpPr>
        <p:pic>
          <p:nvPicPr>
            <p:cNvPr id="5137" name="Picture 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6" y="1888"/>
              <a:ext cx="960"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8" name="Text Box 20"/>
            <p:cNvSpPr txBox="1">
              <a:spLocks noChangeArrowheads="1"/>
            </p:cNvSpPr>
            <p:nvPr/>
          </p:nvSpPr>
          <p:spPr bwMode="auto">
            <a:xfrm>
              <a:off x="1519" y="2069"/>
              <a:ext cx="707"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500" dirty="0">
                  <a:ea typeface="HGPｺﾞｼｯｸE" panose="020B0900000000000000" pitchFamily="50" charset="-128"/>
                </a:rPr>
                <a:t>何かな～？</a:t>
              </a:r>
            </a:p>
          </p:txBody>
        </p:sp>
      </p:grpSp>
      <p:pic>
        <p:nvPicPr>
          <p:cNvPr id="5126" name="Picture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0113" y="1758950"/>
            <a:ext cx="6264275"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7" name="Text Box 19"/>
          <p:cNvSpPr txBox="1">
            <a:spLocks noChangeArrowheads="1"/>
          </p:cNvSpPr>
          <p:nvPr/>
        </p:nvSpPr>
        <p:spPr bwMode="auto">
          <a:xfrm>
            <a:off x="1763688" y="1988840"/>
            <a:ext cx="394811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500" dirty="0">
                <a:ea typeface="HGPｺﾞｼｯｸE" panose="020B0900000000000000" pitchFamily="50" charset="-128"/>
              </a:rPr>
              <a:t>みんなは税のこと、どれくらい知っているかな？</a:t>
            </a:r>
          </a:p>
          <a:p>
            <a:pPr eaLnBrk="1" hangingPunct="1">
              <a:spcBef>
                <a:spcPct val="0"/>
              </a:spcBef>
              <a:buFontTx/>
              <a:buNone/>
            </a:pPr>
            <a:r>
              <a:rPr lang="ja-JP" altLang="en-US" sz="1500" dirty="0">
                <a:ea typeface="HGPｺﾞｼｯｸE" panose="020B0900000000000000" pitchFamily="50" charset="-128"/>
              </a:rPr>
              <a:t>わたしたちに一番身近な税は何だろう？</a:t>
            </a:r>
          </a:p>
        </p:txBody>
      </p:sp>
      <p:pic>
        <p:nvPicPr>
          <p:cNvPr id="5128" name="Picture 2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3588" y="3284538"/>
            <a:ext cx="1504950"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Picture 2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67175" y="4292600"/>
            <a:ext cx="1190625"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29"/>
          <p:cNvGrpSpPr>
            <a:grpSpLocks/>
          </p:cNvGrpSpPr>
          <p:nvPr/>
        </p:nvGrpSpPr>
        <p:grpSpPr bwMode="auto">
          <a:xfrm>
            <a:off x="2051721" y="3960813"/>
            <a:ext cx="2202780" cy="1555750"/>
            <a:chOff x="1474" y="2478"/>
            <a:chExt cx="1206" cy="840"/>
          </a:xfrm>
        </p:grpSpPr>
        <p:pic>
          <p:nvPicPr>
            <p:cNvPr id="5135" name="Picture 2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74" y="2478"/>
              <a:ext cx="1206" cy="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6" name="Text Box 21"/>
            <p:cNvSpPr txBox="1">
              <a:spLocks noChangeArrowheads="1"/>
            </p:cNvSpPr>
            <p:nvPr/>
          </p:nvSpPr>
          <p:spPr bwMode="auto">
            <a:xfrm>
              <a:off x="1579" y="2656"/>
              <a:ext cx="1031" cy="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500" dirty="0">
                  <a:ea typeface="HGPｺﾞｼｯｸE" panose="020B0900000000000000" pitchFamily="50" charset="-128"/>
                </a:rPr>
                <a:t>消費税って</a:t>
              </a:r>
            </a:p>
            <a:p>
              <a:pPr eaLnBrk="1" hangingPunct="1">
                <a:spcBef>
                  <a:spcPct val="0"/>
                </a:spcBef>
                <a:buFontTx/>
                <a:buNone/>
              </a:pPr>
              <a:r>
                <a:rPr lang="ja-JP" altLang="en-US" sz="1500" dirty="0">
                  <a:ea typeface="HGPｺﾞｼｯｸE" panose="020B0900000000000000" pitchFamily="50" charset="-128"/>
                </a:rPr>
                <a:t>聞いたことあるわ</a:t>
              </a:r>
            </a:p>
          </p:txBody>
        </p:sp>
      </p:grpSp>
      <p:pic>
        <p:nvPicPr>
          <p:cNvPr id="5131" name="Picture 3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26100" y="4149725"/>
            <a:ext cx="1250950"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32"/>
          <p:cNvGrpSpPr>
            <a:grpSpLocks/>
          </p:cNvGrpSpPr>
          <p:nvPr/>
        </p:nvGrpSpPr>
        <p:grpSpPr bwMode="auto">
          <a:xfrm>
            <a:off x="6533331" y="3572297"/>
            <a:ext cx="2143125" cy="1512887"/>
            <a:chOff x="4105" y="2194"/>
            <a:chExt cx="1236" cy="828"/>
          </a:xfrm>
        </p:grpSpPr>
        <p:pic>
          <p:nvPicPr>
            <p:cNvPr id="5133" name="Picture 3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05" y="2194"/>
              <a:ext cx="1236" cy="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4" name="Text Box 22"/>
            <p:cNvSpPr txBox="1">
              <a:spLocks noChangeArrowheads="1"/>
            </p:cNvSpPr>
            <p:nvPr/>
          </p:nvSpPr>
          <p:spPr bwMode="auto">
            <a:xfrm>
              <a:off x="4195" y="2335"/>
              <a:ext cx="1105" cy="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500" dirty="0">
                  <a:ea typeface="HGPｺﾞｼｯｸE" panose="020B0900000000000000" pitchFamily="50" charset="-128"/>
                </a:rPr>
                <a:t>商品を買ったとき</a:t>
              </a:r>
            </a:p>
            <a:p>
              <a:pPr eaLnBrk="1" hangingPunct="1">
                <a:spcBef>
                  <a:spcPct val="0"/>
                </a:spcBef>
                <a:buFontTx/>
                <a:buNone/>
              </a:pPr>
              <a:r>
                <a:rPr lang="ja-JP" altLang="en-US" sz="1500" dirty="0">
                  <a:ea typeface="HGPｺﾞｼｯｸE" panose="020B0900000000000000" pitchFamily="50" charset="-128"/>
                </a:rPr>
                <a:t>必ずふくまれている</a:t>
              </a:r>
            </a:p>
            <a:p>
              <a:pPr eaLnBrk="1" hangingPunct="1">
                <a:spcBef>
                  <a:spcPct val="0"/>
                </a:spcBef>
                <a:buFontTx/>
                <a:buNone/>
              </a:pPr>
              <a:r>
                <a:rPr lang="ja-JP" altLang="en-US" sz="1500" dirty="0">
                  <a:ea typeface="HGPｺﾞｼｯｸE" panose="020B0900000000000000" pitchFamily="50" charset="-128"/>
                </a:rPr>
                <a:t>みたいだよ</a:t>
              </a:r>
            </a:p>
          </p:txBody>
        </p:sp>
      </p:grpSp>
      <p:sp>
        <p:nvSpPr>
          <p:cNvPr id="21" name="テキスト ボックス 20">
            <a:extLst>
              <a:ext uri="{FF2B5EF4-FFF2-40B4-BE49-F238E27FC236}">
                <a16:creationId xmlns:a16="http://schemas.microsoft.com/office/drawing/2014/main" id="{D7FA05F6-A90B-4D70-B65C-BC116086E1FA}"/>
              </a:ext>
            </a:extLst>
          </p:cNvPr>
          <p:cNvSpPr txBox="1"/>
          <p:nvPr/>
        </p:nvSpPr>
        <p:spPr>
          <a:xfrm>
            <a:off x="7452320" y="724634"/>
            <a:ext cx="1961058" cy="400110"/>
          </a:xfrm>
          <a:prstGeom prst="rect">
            <a:avLst/>
          </a:prstGeom>
          <a:noFill/>
        </p:spPr>
        <p:txBody>
          <a:bodyPr wrap="square" rtlCol="0">
            <a:spAutoFit/>
          </a:bodyPr>
          <a:lstStyle/>
          <a:p>
            <a:pPr marL="285750" indent="-180000">
              <a:buSzPct val="120000"/>
              <a:buFont typeface="Arial" panose="020B0604020202020204" pitchFamily="34" charset="0"/>
              <a:buChar char="•"/>
            </a:pPr>
            <a:r>
              <a:rPr lang="ja-JP" altLang="en-US" sz="1000" dirty="0">
                <a:solidFill>
                  <a:schemeClr val="bg1"/>
                </a:solidFill>
                <a:latin typeface="HGPｺﾞｼｯｸE" panose="020B0900000000000000" pitchFamily="50" charset="-128"/>
                <a:ea typeface="HGPｺﾞｼｯｸE" panose="020B0900000000000000" pitchFamily="50" charset="-128"/>
              </a:rPr>
              <a:t>東京書籍　</a:t>
            </a:r>
            <a:r>
              <a:rPr lang="en-US" altLang="ja-JP" sz="1000" dirty="0">
                <a:solidFill>
                  <a:schemeClr val="bg1"/>
                </a:solidFill>
                <a:latin typeface="HGPｺﾞｼｯｸE" panose="020B0900000000000000" pitchFamily="50" charset="-128"/>
                <a:ea typeface="HGPｺﾞｼｯｸE" panose="020B0900000000000000" pitchFamily="50" charset="-128"/>
              </a:rPr>
              <a:t>P25</a:t>
            </a:r>
          </a:p>
          <a:p>
            <a:pPr marL="285750" indent="-180000">
              <a:buSzPct val="120000"/>
              <a:buFont typeface="Arial" panose="020B0604020202020204" pitchFamily="34" charset="0"/>
              <a:buChar char="•"/>
            </a:pPr>
            <a:r>
              <a:rPr lang="ja-JP" altLang="en-US" sz="1000" dirty="0">
                <a:solidFill>
                  <a:schemeClr val="bg1"/>
                </a:solidFill>
                <a:latin typeface="HGPｺﾞｼｯｸE" panose="020B0900000000000000" pitchFamily="50" charset="-128"/>
                <a:ea typeface="HGPｺﾞｼｯｸE" panose="020B0900000000000000" pitchFamily="50" charset="-128"/>
              </a:rPr>
              <a:t>教育出版　</a:t>
            </a:r>
            <a:r>
              <a:rPr lang="en-US" altLang="ja-JP" sz="1000" dirty="0">
                <a:solidFill>
                  <a:schemeClr val="bg1"/>
                </a:solidFill>
                <a:latin typeface="HGPｺﾞｼｯｸE" panose="020B0900000000000000" pitchFamily="50" charset="-128"/>
                <a:ea typeface="HGPｺﾞｼｯｸE" panose="020B0900000000000000" pitchFamily="50" charset="-128"/>
              </a:rPr>
              <a:t>P30</a:t>
            </a:r>
            <a:r>
              <a:rPr lang="ja-JP" altLang="en-US" sz="1000" dirty="0">
                <a:solidFill>
                  <a:schemeClr val="bg1"/>
                </a:solidFill>
                <a:latin typeface="HGPｺﾞｼｯｸE" panose="020B0900000000000000" pitchFamily="50" charset="-128"/>
                <a:ea typeface="HGPｺﾞｼｯｸE" panose="020B0900000000000000" pitchFamily="50" charset="-128"/>
              </a:rPr>
              <a:t>、</a:t>
            </a:r>
            <a:r>
              <a:rPr lang="en-US" altLang="ja-JP" sz="1000" dirty="0">
                <a:solidFill>
                  <a:schemeClr val="bg1"/>
                </a:solidFill>
                <a:latin typeface="HGPｺﾞｼｯｸE" panose="020B0900000000000000" pitchFamily="50" charset="-128"/>
                <a:ea typeface="HGPｺﾞｼｯｸE" panose="020B0900000000000000" pitchFamily="50" charset="-128"/>
              </a:rPr>
              <a:t>31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8">
            <a:extLst>
              <a:ext uri="{FF2B5EF4-FFF2-40B4-BE49-F238E27FC236}">
                <a16:creationId xmlns:a16="http://schemas.microsoft.com/office/drawing/2014/main" id="{BB2A5ED7-CD30-4B4D-9A99-CB6A0878D7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7384"/>
            <a:ext cx="916305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4">
            <a:extLst>
              <a:ext uri="{FF2B5EF4-FFF2-40B4-BE49-F238E27FC236}">
                <a16:creationId xmlns:a16="http://schemas.microsoft.com/office/drawing/2014/main" id="{E7567949-C1F6-D123-03D9-62390A12E365}"/>
              </a:ext>
            </a:extLst>
          </p:cNvPr>
          <p:cNvSpPr txBox="1">
            <a:spLocks noChangeArrowheads="1"/>
          </p:cNvSpPr>
          <p:nvPr/>
        </p:nvSpPr>
        <p:spPr bwMode="auto">
          <a:xfrm>
            <a:off x="265494" y="23549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600" kern="0" dirty="0">
                <a:solidFill>
                  <a:schemeClr val="bg1"/>
                </a:solidFill>
                <a:latin typeface="HGPｺﾞｼｯｸE" panose="020B0900000000000000" pitchFamily="50" charset="-128"/>
                <a:ea typeface="HGPｺﾞｼｯｸE" panose="020B0900000000000000" pitchFamily="50" charset="-128"/>
              </a:rPr>
              <a:t>令和７年度税に関する絵はがきコンクール　入選作品</a:t>
            </a:r>
          </a:p>
        </p:txBody>
      </p:sp>
      <p:sp>
        <p:nvSpPr>
          <p:cNvPr id="11" name="正方形/長方形 10">
            <a:extLst>
              <a:ext uri="{FF2B5EF4-FFF2-40B4-BE49-F238E27FC236}">
                <a16:creationId xmlns:a16="http://schemas.microsoft.com/office/drawing/2014/main" id="{E6E1EBDD-CCDC-489B-ACD9-5D59ABF72402}"/>
              </a:ext>
            </a:extLst>
          </p:cNvPr>
          <p:cNvSpPr/>
          <p:nvPr/>
        </p:nvSpPr>
        <p:spPr>
          <a:xfrm>
            <a:off x="21973" y="1011208"/>
            <a:ext cx="9108000" cy="5868000"/>
          </a:xfrm>
          <a:prstGeom prst="rect">
            <a:avLst/>
          </a:prstGeom>
          <a:solidFill>
            <a:srgbClr val="E5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正方形/長方形 18">
            <a:extLst>
              <a:ext uri="{FF2B5EF4-FFF2-40B4-BE49-F238E27FC236}">
                <a16:creationId xmlns:a16="http://schemas.microsoft.com/office/drawing/2014/main" id="{A7F1553A-7984-4666-926C-BF707B10BEA3}"/>
              </a:ext>
            </a:extLst>
          </p:cNvPr>
          <p:cNvSpPr/>
          <p:nvPr/>
        </p:nvSpPr>
        <p:spPr>
          <a:xfrm>
            <a:off x="-36512" y="987426"/>
            <a:ext cx="9180512" cy="58479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52F08397-C83D-456A-9B55-E239DEF349B1}"/>
              </a:ext>
            </a:extLst>
          </p:cNvPr>
          <p:cNvSpPr/>
          <p:nvPr/>
        </p:nvSpPr>
        <p:spPr>
          <a:xfrm>
            <a:off x="104802" y="3058319"/>
            <a:ext cx="2182040" cy="306274"/>
          </a:xfrm>
          <a:prstGeom prst="rect">
            <a:avLst/>
          </a:prstGeom>
          <a:solidFill>
            <a:srgbClr val="196B24">
              <a:lumMod val="60000"/>
              <a:lumOff val="40000"/>
            </a:srgbClr>
          </a:solidFill>
          <a:ln w="19050" cap="flat" cmpd="sng" algn="ctr">
            <a:solidFill>
              <a:srgbClr val="196B24">
                <a:lumMod val="60000"/>
                <a:lumOff val="40000"/>
              </a:srgbClr>
            </a:solidFill>
            <a:prstDash val="solid"/>
            <a:miter lim="800000"/>
          </a:ln>
          <a:effectLst/>
        </p:spPr>
        <p:txBody>
          <a:bodyPr rtlCol="0" anchor="ctr"/>
          <a:lstStyle/>
          <a:p>
            <a:pPr algn="ctr"/>
            <a:r>
              <a:rPr kumimoji="1" lang="ja-JP" altLang="en-US" sz="1100" dirty="0">
                <a:solidFill>
                  <a:schemeClr val="bg1"/>
                </a:solidFill>
                <a:latin typeface="HGPｺﾞｼｯｸE" panose="020B0900000000000000" pitchFamily="50" charset="-128"/>
                <a:ea typeface="HGPｺﾞｼｯｸE" panose="020B0900000000000000" pitchFamily="50" charset="-128"/>
              </a:rPr>
              <a:t>札幌国税局長賞　札幌中法人会</a:t>
            </a:r>
          </a:p>
        </p:txBody>
      </p:sp>
      <p:sp>
        <p:nvSpPr>
          <p:cNvPr id="25" name="正方形/長方形 24">
            <a:extLst>
              <a:ext uri="{FF2B5EF4-FFF2-40B4-BE49-F238E27FC236}">
                <a16:creationId xmlns:a16="http://schemas.microsoft.com/office/drawing/2014/main" id="{F9BAA390-84E6-439D-9C00-6F6A1875D2C0}"/>
              </a:ext>
            </a:extLst>
          </p:cNvPr>
          <p:cNvSpPr/>
          <p:nvPr/>
        </p:nvSpPr>
        <p:spPr>
          <a:xfrm>
            <a:off x="74997" y="1056707"/>
            <a:ext cx="2203128" cy="306274"/>
          </a:xfrm>
          <a:prstGeom prst="rect">
            <a:avLst/>
          </a:prstGeom>
          <a:solidFill>
            <a:srgbClr val="6666FF"/>
          </a:solidFill>
          <a:ln w="19050" cap="flat" cmpd="sng" algn="ctr">
            <a:solidFill>
              <a:srgbClr val="6666FF"/>
            </a:solidFill>
            <a:prstDash val="solid"/>
            <a:miter lim="800000"/>
          </a:ln>
          <a:effectLst/>
        </p:spPr>
        <p:txBody>
          <a:bodyPr rtlCol="0" anchor="ctr"/>
          <a:lstStyle/>
          <a:p>
            <a:pPr algn="ctr"/>
            <a:r>
              <a:rPr kumimoji="1" lang="ja-JP" altLang="en-US" sz="1100" dirty="0">
                <a:solidFill>
                  <a:schemeClr val="bg1"/>
                </a:solidFill>
                <a:latin typeface="HGPｺﾞｼｯｸE" panose="020B0900000000000000" pitchFamily="50" charset="-128"/>
                <a:ea typeface="HGPｺﾞｼｯｸE" panose="020B0900000000000000" pitchFamily="50" charset="-128"/>
              </a:rPr>
              <a:t>最優秀賞　帯広地方法人会</a:t>
            </a:r>
            <a:endParaRPr kumimoji="1" lang="ja-JP" altLang="en-US" sz="1300" dirty="0">
              <a:solidFill>
                <a:schemeClr val="bg1"/>
              </a:solidFill>
              <a:latin typeface="HGPｺﾞｼｯｸE" panose="020B0900000000000000" pitchFamily="50" charset="-128"/>
              <a:ea typeface="HGPｺﾞｼｯｸE" panose="020B0900000000000000" pitchFamily="50" charset="-128"/>
            </a:endParaRPr>
          </a:p>
        </p:txBody>
      </p:sp>
      <p:sp>
        <p:nvSpPr>
          <p:cNvPr id="26" name="正方形/長方形 25">
            <a:extLst>
              <a:ext uri="{FF2B5EF4-FFF2-40B4-BE49-F238E27FC236}">
                <a16:creationId xmlns:a16="http://schemas.microsoft.com/office/drawing/2014/main" id="{EB85615B-7423-4F0E-BD46-BD43156EF039}"/>
              </a:ext>
            </a:extLst>
          </p:cNvPr>
          <p:cNvSpPr/>
          <p:nvPr/>
        </p:nvSpPr>
        <p:spPr>
          <a:xfrm>
            <a:off x="7236296" y="1048961"/>
            <a:ext cx="1647079" cy="311065"/>
          </a:xfrm>
          <a:prstGeom prst="rect">
            <a:avLst/>
          </a:prstGeom>
          <a:solidFill>
            <a:srgbClr val="156082">
              <a:lumMod val="60000"/>
              <a:lumOff val="40000"/>
            </a:srgbClr>
          </a:solidFill>
          <a:ln w="19050" cap="flat" cmpd="sng" algn="ctr">
            <a:solidFill>
              <a:srgbClr val="156082">
                <a:lumMod val="60000"/>
                <a:lumOff val="40000"/>
              </a:srgbClr>
            </a:solidFill>
            <a:prstDash val="solid"/>
            <a:miter lim="800000"/>
          </a:ln>
          <a:effectLst/>
        </p:spPr>
        <p:txBody>
          <a:bodyPr rtlCol="0" anchor="ctr"/>
          <a:lstStyle/>
          <a:p>
            <a:pPr algn="ctr"/>
            <a:r>
              <a:rPr kumimoji="1" lang="ja-JP" altLang="en-US" sz="1100" dirty="0">
                <a:solidFill>
                  <a:schemeClr val="bg1"/>
                </a:solidFill>
                <a:latin typeface="HGPｺﾞｼｯｸE" panose="020B0900000000000000" pitchFamily="50" charset="-128"/>
                <a:ea typeface="HGPｺﾞｼｯｸE" panose="020B0900000000000000" pitchFamily="50" charset="-128"/>
              </a:rPr>
              <a:t>優秀賞　南後志法人会</a:t>
            </a:r>
          </a:p>
        </p:txBody>
      </p:sp>
      <p:sp>
        <p:nvSpPr>
          <p:cNvPr id="27" name="正方形/長方形 26">
            <a:extLst>
              <a:ext uri="{FF2B5EF4-FFF2-40B4-BE49-F238E27FC236}">
                <a16:creationId xmlns:a16="http://schemas.microsoft.com/office/drawing/2014/main" id="{B299546E-D57D-4126-9061-A67872217D64}"/>
              </a:ext>
            </a:extLst>
          </p:cNvPr>
          <p:cNvSpPr/>
          <p:nvPr/>
        </p:nvSpPr>
        <p:spPr>
          <a:xfrm>
            <a:off x="4820291" y="3053108"/>
            <a:ext cx="2199981" cy="315305"/>
          </a:xfrm>
          <a:prstGeom prst="rect">
            <a:avLst/>
          </a:prstGeom>
          <a:solidFill>
            <a:srgbClr val="A02B93">
              <a:lumMod val="60000"/>
              <a:lumOff val="40000"/>
            </a:srgbClr>
          </a:solidFill>
          <a:ln w="19050" cap="flat" cmpd="sng" algn="ctr">
            <a:solidFill>
              <a:srgbClr val="A02B93">
                <a:lumMod val="60000"/>
                <a:lumOff val="40000"/>
              </a:srgbClr>
            </a:solidFill>
            <a:prstDash val="solid"/>
            <a:miter lim="800000"/>
          </a:ln>
          <a:effectLst/>
        </p:spPr>
        <p:txBody>
          <a:bodyPr rtlCol="0" anchor="ctr"/>
          <a:lstStyle/>
          <a:p>
            <a:pPr algn="ctr"/>
            <a:r>
              <a:rPr kumimoji="1" lang="ja-JP" altLang="en-US" sz="1100" dirty="0">
                <a:solidFill>
                  <a:schemeClr val="bg1"/>
                </a:solidFill>
                <a:latin typeface="HGPｺﾞｼｯｸE" panose="020B0900000000000000" pitchFamily="50" charset="-128"/>
                <a:ea typeface="HGPｺﾞｼｯｸE" panose="020B0900000000000000" pitchFamily="50" charset="-128"/>
              </a:rPr>
              <a:t>道法連会長特別賞 札幌西法人会</a:t>
            </a:r>
          </a:p>
        </p:txBody>
      </p:sp>
      <p:sp>
        <p:nvSpPr>
          <p:cNvPr id="28" name="正方形/長方形 27">
            <a:extLst>
              <a:ext uri="{FF2B5EF4-FFF2-40B4-BE49-F238E27FC236}">
                <a16:creationId xmlns:a16="http://schemas.microsoft.com/office/drawing/2014/main" id="{60E91DFD-72C7-4BE9-ADC7-DDBEA4C30705}"/>
              </a:ext>
            </a:extLst>
          </p:cNvPr>
          <p:cNvSpPr/>
          <p:nvPr/>
        </p:nvSpPr>
        <p:spPr>
          <a:xfrm>
            <a:off x="2480429" y="3053108"/>
            <a:ext cx="2153309" cy="319105"/>
          </a:xfrm>
          <a:prstGeom prst="rect">
            <a:avLst/>
          </a:prstGeom>
          <a:solidFill>
            <a:srgbClr val="FF5050"/>
          </a:solidFill>
          <a:ln w="19050" cap="flat" cmpd="sng" algn="ctr">
            <a:solidFill>
              <a:srgbClr val="FF5050"/>
            </a:solidFill>
            <a:prstDash val="solid"/>
            <a:miter lim="800000"/>
          </a:ln>
          <a:effectLst/>
        </p:spPr>
        <p:txBody>
          <a:bodyPr rtlCol="0" anchor="ctr"/>
          <a:lstStyle/>
          <a:p>
            <a:pPr algn="ctr"/>
            <a:r>
              <a:rPr kumimoji="1" lang="ja-JP" altLang="en-US" sz="1100" dirty="0">
                <a:solidFill>
                  <a:schemeClr val="bg1"/>
                </a:solidFill>
                <a:latin typeface="HGPｺﾞｼｯｸE" panose="020B0900000000000000" pitchFamily="50" charset="-128"/>
                <a:ea typeface="HGPｺﾞｼｯｸE" panose="020B0900000000000000" pitchFamily="50" charset="-128"/>
              </a:rPr>
              <a:t>北海道知事賞　旭川中法人会</a:t>
            </a:r>
            <a:endParaRPr kumimoji="1" lang="ja-JP" altLang="en-US" sz="1300" dirty="0">
              <a:solidFill>
                <a:schemeClr val="bg1"/>
              </a:solidFill>
              <a:latin typeface="HGPｺﾞｼｯｸE" panose="020B0900000000000000" pitchFamily="50" charset="-128"/>
              <a:ea typeface="HGPｺﾞｼｯｸE" panose="020B0900000000000000" pitchFamily="50" charset="-128"/>
            </a:endParaRPr>
          </a:p>
        </p:txBody>
      </p:sp>
      <p:sp>
        <p:nvSpPr>
          <p:cNvPr id="50" name="AutoShape 353">
            <a:extLst>
              <a:ext uri="{FF2B5EF4-FFF2-40B4-BE49-F238E27FC236}">
                <a16:creationId xmlns:a16="http://schemas.microsoft.com/office/drawing/2014/main" id="{573872E5-7322-4CBF-8243-BFEC404A2433}"/>
              </a:ext>
            </a:extLst>
          </p:cNvPr>
          <p:cNvSpPr>
            <a:spLocks noChangeArrowheads="1"/>
          </p:cNvSpPr>
          <p:nvPr/>
        </p:nvSpPr>
        <p:spPr bwMode="auto">
          <a:xfrm>
            <a:off x="81462" y="5589241"/>
            <a:ext cx="8801911" cy="1273676"/>
          </a:xfrm>
          <a:prstGeom prst="roundRect">
            <a:avLst>
              <a:gd name="adj" fmla="val 0"/>
            </a:avLst>
          </a:prstGeom>
          <a:solidFill>
            <a:srgbClr val="FFFF99"/>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grpSp>
        <p:nvGrpSpPr>
          <p:cNvPr id="21" name="グループ化 20">
            <a:extLst>
              <a:ext uri="{FF2B5EF4-FFF2-40B4-BE49-F238E27FC236}">
                <a16:creationId xmlns:a16="http://schemas.microsoft.com/office/drawing/2014/main" id="{7E06DF20-AC13-4AD8-8C79-6874D3686AED}"/>
              </a:ext>
            </a:extLst>
          </p:cNvPr>
          <p:cNvGrpSpPr/>
          <p:nvPr/>
        </p:nvGrpSpPr>
        <p:grpSpPr>
          <a:xfrm>
            <a:off x="-2956480" y="1098164"/>
            <a:ext cx="12064984" cy="5739312"/>
            <a:chOff x="-2725093" y="883352"/>
            <a:chExt cx="12064984" cy="5739312"/>
          </a:xfrm>
        </p:grpSpPr>
        <p:sp>
          <p:nvSpPr>
            <p:cNvPr id="23" name="テキスト ボックス 22">
              <a:extLst>
                <a:ext uri="{FF2B5EF4-FFF2-40B4-BE49-F238E27FC236}">
                  <a16:creationId xmlns:a16="http://schemas.microsoft.com/office/drawing/2014/main" id="{5AB77661-5631-4AE4-BE38-A66CC852E728}"/>
                </a:ext>
              </a:extLst>
            </p:cNvPr>
            <p:cNvSpPr txBox="1"/>
            <p:nvPr/>
          </p:nvSpPr>
          <p:spPr>
            <a:xfrm>
              <a:off x="330384" y="5374428"/>
              <a:ext cx="3032843" cy="646331"/>
            </a:xfrm>
            <a:prstGeom prst="rect">
              <a:avLst/>
            </a:prstGeom>
            <a:noFill/>
          </p:spPr>
          <p:txBody>
            <a:bodyPr wrap="square" rtlCol="0">
              <a:spAutoFit/>
            </a:bodyPr>
            <a:lstStyle/>
            <a:p>
              <a:pPr algn="just"/>
              <a:r>
                <a:rPr kumimoji="1" lang="ja-JP" altLang="en-US" sz="900" dirty="0">
                  <a:latin typeface="HGPｺﾞｼｯｸE" panose="020B0900000000000000" pitchFamily="50" charset="-128"/>
                  <a:ea typeface="HGPｺﾞｼｯｸE" panose="020B0900000000000000" pitchFamily="50" charset="-128"/>
                </a:rPr>
                <a:t>〇　編集・制作</a:t>
              </a:r>
              <a:endParaRPr kumimoji="1" lang="en-US" altLang="ja-JP" sz="900" dirty="0">
                <a:latin typeface="HGPｺﾞｼｯｸE" panose="020B0900000000000000" pitchFamily="50" charset="-128"/>
                <a:ea typeface="HGPｺﾞｼｯｸE" panose="020B0900000000000000" pitchFamily="50" charset="-128"/>
              </a:endParaRPr>
            </a:p>
            <a:p>
              <a:pPr algn="just"/>
              <a:r>
                <a:rPr kumimoji="1" lang="ja-JP" altLang="en-US" sz="900" dirty="0">
                  <a:latin typeface="HGPｺﾞｼｯｸE" panose="020B0900000000000000" pitchFamily="50" charset="-128"/>
                  <a:ea typeface="HGPｺﾞｼｯｸE" panose="020B0900000000000000" pitchFamily="50" charset="-128"/>
                </a:rPr>
                <a:t>　　 </a:t>
              </a:r>
              <a:r>
                <a:rPr kumimoji="1" lang="en-US" altLang="ja-JP" sz="900" dirty="0">
                  <a:latin typeface="HGPｺﾞｼｯｸE" panose="020B0900000000000000" pitchFamily="50" charset="-128"/>
                  <a:ea typeface="HGPｺﾞｼｯｸE" panose="020B0900000000000000" pitchFamily="50" charset="-128"/>
                </a:rPr>
                <a:t>2026</a:t>
              </a:r>
              <a:r>
                <a:rPr kumimoji="1" lang="ja-JP" altLang="en-US" sz="900" dirty="0">
                  <a:latin typeface="HGPｺﾞｼｯｸE" panose="020B0900000000000000" pitchFamily="50" charset="-128"/>
                  <a:ea typeface="HGPｺﾞｼｯｸE" panose="020B0900000000000000" pitchFamily="50" charset="-128"/>
                </a:rPr>
                <a:t>年（令和８年）３月制作</a:t>
              </a:r>
              <a:endParaRPr kumimoji="1" lang="en-US" altLang="ja-JP" sz="900" dirty="0">
                <a:latin typeface="HGPｺﾞｼｯｸE" panose="020B0900000000000000" pitchFamily="50" charset="-128"/>
                <a:ea typeface="HGPｺﾞｼｯｸE" panose="020B0900000000000000" pitchFamily="50" charset="-128"/>
              </a:endParaRPr>
            </a:p>
            <a:p>
              <a:pPr algn="just"/>
              <a:r>
                <a:rPr kumimoji="1" lang="ja-JP" altLang="en-US" sz="900" dirty="0">
                  <a:latin typeface="HGPｺﾞｼｯｸE" panose="020B0900000000000000" pitchFamily="50" charset="-128"/>
                  <a:ea typeface="HGPｺﾞｼｯｸE" panose="020B0900000000000000" pitchFamily="50" charset="-128"/>
                </a:rPr>
                <a:t>　　 北海道租税教育推進協議会</a:t>
              </a:r>
              <a:endParaRPr kumimoji="1" lang="en-US" altLang="ja-JP" sz="900" dirty="0">
                <a:latin typeface="HGPｺﾞｼｯｸE" panose="020B0900000000000000" pitchFamily="50" charset="-128"/>
                <a:ea typeface="HGPｺﾞｼｯｸE" panose="020B0900000000000000" pitchFamily="50" charset="-128"/>
              </a:endParaRPr>
            </a:p>
            <a:p>
              <a:pPr algn="just"/>
              <a:r>
                <a:rPr kumimoji="1" lang="ja-JP" altLang="en-US" sz="900" dirty="0">
                  <a:latin typeface="HGPｺﾞｼｯｸE" panose="020B0900000000000000" pitchFamily="50" charset="-128"/>
                  <a:ea typeface="HGPｺﾞｼｯｸE" panose="020B0900000000000000" pitchFamily="50" charset="-128"/>
                </a:rPr>
                <a:t>　　 会長　</a:t>
              </a:r>
              <a:r>
                <a:rPr lang="ja-JP" altLang="en-US" sz="900" dirty="0">
                  <a:latin typeface="HGPｺﾞｼｯｸE" panose="020B0900000000000000" pitchFamily="50" charset="-128"/>
                  <a:ea typeface="HGPｺﾞｼｯｸE" panose="020B0900000000000000" pitchFamily="50" charset="-128"/>
                </a:rPr>
                <a:t>山田</a:t>
              </a:r>
              <a:r>
                <a:rPr kumimoji="1" lang="ja-JP" altLang="en-US" sz="900" dirty="0">
                  <a:latin typeface="HGPｺﾞｼｯｸE" panose="020B0900000000000000" pitchFamily="50" charset="-128"/>
                  <a:ea typeface="HGPｺﾞｼｯｸE" panose="020B0900000000000000" pitchFamily="50" charset="-128"/>
                </a:rPr>
                <a:t>　誠一（室蘭市立室蘭西中学校長）</a:t>
              </a:r>
              <a:endParaRPr kumimoji="1" lang="en-US" altLang="ja-JP" sz="900" dirty="0">
                <a:latin typeface="HGPｺﾞｼｯｸE" panose="020B0900000000000000" pitchFamily="50" charset="-128"/>
                <a:ea typeface="HGPｺﾞｼｯｸE" panose="020B0900000000000000" pitchFamily="50" charset="-128"/>
              </a:endParaRPr>
            </a:p>
          </p:txBody>
        </p:sp>
        <p:sp>
          <p:nvSpPr>
            <p:cNvPr id="24" name="テキスト ボックス 23">
              <a:extLst>
                <a:ext uri="{FF2B5EF4-FFF2-40B4-BE49-F238E27FC236}">
                  <a16:creationId xmlns:a16="http://schemas.microsoft.com/office/drawing/2014/main" id="{F4B55C8C-5A61-49DF-93F4-FA7E89CC6238}"/>
                </a:ext>
              </a:extLst>
            </p:cNvPr>
            <p:cNvSpPr txBox="1"/>
            <p:nvPr/>
          </p:nvSpPr>
          <p:spPr>
            <a:xfrm>
              <a:off x="400475" y="6022500"/>
              <a:ext cx="3889946" cy="600164"/>
            </a:xfrm>
            <a:prstGeom prst="rect">
              <a:avLst/>
            </a:prstGeom>
            <a:noFill/>
            <a:ln>
              <a:solidFill>
                <a:schemeClr val="tx1"/>
              </a:solidFill>
              <a:prstDash val="dash"/>
            </a:ln>
          </p:spPr>
          <p:txBody>
            <a:bodyPr wrap="square" rtlCol="0">
              <a:spAutoFit/>
            </a:bodyPr>
            <a:lstStyle/>
            <a:p>
              <a:r>
                <a:rPr kumimoji="1" lang="ja-JP" altLang="en-US" sz="900" dirty="0">
                  <a:latin typeface="HGPｺﾞｼｯｸE" panose="020B0900000000000000" pitchFamily="50" charset="-128"/>
                  <a:ea typeface="HGPｺﾞｼｯｸE" panose="020B0900000000000000" pitchFamily="50" charset="-128"/>
                </a:rPr>
                <a:t>　 </a:t>
              </a:r>
              <a:r>
                <a:rPr kumimoji="1" lang="ja-JP" altLang="en-US" sz="800" dirty="0">
                  <a:latin typeface="HGPｺﾞｼｯｸE" panose="020B0900000000000000" pitchFamily="50" charset="-128"/>
                  <a:ea typeface="HGPｺﾞｼｯｸE" panose="020B0900000000000000" pitchFamily="50" charset="-128"/>
                </a:rPr>
                <a:t>租税教育推進協議会とは、教育関係機関及び税務関係機関が相互に協力し、次代の担い手である児童・生徒の皆さんに、税に関する理解を深めていただくことを目的に設立されたものです。 </a:t>
              </a:r>
              <a:endParaRPr kumimoji="1" lang="en-US" altLang="ja-JP" sz="800" dirty="0">
                <a:latin typeface="HGPｺﾞｼｯｸE" panose="020B0900000000000000" pitchFamily="50" charset="-128"/>
                <a:ea typeface="HGPｺﾞｼｯｸE" panose="020B0900000000000000" pitchFamily="50" charset="-128"/>
              </a:endParaRPr>
            </a:p>
            <a:p>
              <a:r>
                <a:rPr kumimoji="1" lang="ja-JP" altLang="en-US" sz="800" dirty="0">
                  <a:latin typeface="HGPｺﾞｼｯｸE" panose="020B0900000000000000" pitchFamily="50" charset="-128"/>
                  <a:ea typeface="HGPｺﾞｼｯｸE" panose="020B0900000000000000" pitchFamily="50" charset="-128"/>
                </a:rPr>
                <a:t>　 当資料は、その事業の一環として作成されたものです。</a:t>
              </a:r>
              <a:endParaRPr kumimoji="1" lang="ja-JP" altLang="en-US" sz="900" dirty="0">
                <a:latin typeface="HGPｺﾞｼｯｸE" panose="020B0900000000000000" pitchFamily="50" charset="-128"/>
                <a:ea typeface="HGPｺﾞｼｯｸE" panose="020B0900000000000000" pitchFamily="50" charset="-128"/>
              </a:endParaRPr>
            </a:p>
          </p:txBody>
        </p:sp>
        <p:sp>
          <p:nvSpPr>
            <p:cNvPr id="29" name="テキスト ボックス 28">
              <a:extLst>
                <a:ext uri="{FF2B5EF4-FFF2-40B4-BE49-F238E27FC236}">
                  <a16:creationId xmlns:a16="http://schemas.microsoft.com/office/drawing/2014/main" id="{7CFB7140-C431-4A0C-B885-F12A048CF335}"/>
                </a:ext>
              </a:extLst>
            </p:cNvPr>
            <p:cNvSpPr txBox="1"/>
            <p:nvPr/>
          </p:nvSpPr>
          <p:spPr>
            <a:xfrm>
              <a:off x="4625531" y="5374428"/>
              <a:ext cx="1638060" cy="507831"/>
            </a:xfrm>
            <a:prstGeom prst="rect">
              <a:avLst/>
            </a:prstGeom>
            <a:noFill/>
          </p:spPr>
          <p:txBody>
            <a:bodyPr wrap="square" rtlCol="0">
              <a:spAutoFit/>
            </a:bodyPr>
            <a:lstStyle/>
            <a:p>
              <a:pPr algn="just"/>
              <a:r>
                <a:rPr kumimoji="1" lang="ja-JP" altLang="en-US" sz="900" dirty="0">
                  <a:latin typeface="HGPｺﾞｼｯｸE" panose="020B0900000000000000" pitchFamily="50" charset="-128"/>
                  <a:ea typeface="HGPｺﾞｼｯｸE" panose="020B0900000000000000" pitchFamily="50" charset="-128"/>
                </a:rPr>
                <a:t>〇　後援</a:t>
              </a:r>
              <a:endParaRPr kumimoji="1" lang="en-US" altLang="ja-JP" sz="900" dirty="0">
                <a:latin typeface="HGPｺﾞｼｯｸE" panose="020B0900000000000000" pitchFamily="50" charset="-128"/>
                <a:ea typeface="HGPｺﾞｼｯｸE" panose="020B0900000000000000" pitchFamily="50" charset="-128"/>
              </a:endParaRPr>
            </a:p>
            <a:p>
              <a:pPr algn="just"/>
              <a:r>
                <a:rPr kumimoji="1" lang="ja-JP" altLang="en-US" sz="900" dirty="0">
                  <a:latin typeface="HGPｺﾞｼｯｸE" panose="020B0900000000000000" pitchFamily="50" charset="-128"/>
                  <a:ea typeface="HGPｺﾞｼｯｸE" panose="020B0900000000000000" pitchFamily="50" charset="-128"/>
                </a:rPr>
                <a:t>　　 北海道教育委員会</a:t>
              </a:r>
              <a:endParaRPr kumimoji="1" lang="en-US" altLang="ja-JP" sz="900" dirty="0">
                <a:latin typeface="HGPｺﾞｼｯｸE" panose="020B0900000000000000" pitchFamily="50" charset="-128"/>
                <a:ea typeface="HGPｺﾞｼｯｸE" panose="020B0900000000000000" pitchFamily="50" charset="-128"/>
              </a:endParaRPr>
            </a:p>
            <a:p>
              <a:pPr algn="just"/>
              <a:r>
                <a:rPr kumimoji="1" lang="ja-JP" altLang="en-US" sz="900" dirty="0">
                  <a:latin typeface="HGPｺﾞｼｯｸE" panose="020B0900000000000000" pitchFamily="50" charset="-128"/>
                  <a:ea typeface="HGPｺﾞｼｯｸE" panose="020B0900000000000000" pitchFamily="50" charset="-128"/>
                </a:rPr>
                <a:t>　　 北海道小学校長会</a:t>
              </a:r>
            </a:p>
          </p:txBody>
        </p:sp>
        <p:sp>
          <p:nvSpPr>
            <p:cNvPr id="30" name="テキスト ボックス 29">
              <a:extLst>
                <a:ext uri="{FF2B5EF4-FFF2-40B4-BE49-F238E27FC236}">
                  <a16:creationId xmlns:a16="http://schemas.microsoft.com/office/drawing/2014/main" id="{5C158D52-6B0B-4E54-BDE8-F0815A23F64F}"/>
                </a:ext>
              </a:extLst>
            </p:cNvPr>
            <p:cNvSpPr txBox="1"/>
            <p:nvPr/>
          </p:nvSpPr>
          <p:spPr>
            <a:xfrm>
              <a:off x="4625531" y="5878484"/>
              <a:ext cx="4714360" cy="369332"/>
            </a:xfrm>
            <a:prstGeom prst="rect">
              <a:avLst/>
            </a:prstGeom>
            <a:noFill/>
          </p:spPr>
          <p:txBody>
            <a:bodyPr wrap="square" rtlCol="0">
              <a:spAutoFit/>
            </a:bodyPr>
            <a:lstStyle/>
            <a:p>
              <a:pPr algn="just"/>
              <a:r>
                <a:rPr kumimoji="1" lang="ja-JP" altLang="en-US" sz="900" dirty="0">
                  <a:latin typeface="HGPｺﾞｼｯｸE" panose="020B0900000000000000" pitchFamily="50" charset="-128"/>
                  <a:ea typeface="HGPｺﾞｼｯｸE" panose="020B0900000000000000" pitchFamily="50" charset="-128"/>
                </a:rPr>
                <a:t>〇　協力</a:t>
              </a:r>
              <a:endParaRPr kumimoji="1" lang="en-US" altLang="ja-JP" sz="900" dirty="0">
                <a:latin typeface="HGPｺﾞｼｯｸE" panose="020B0900000000000000" pitchFamily="50" charset="-128"/>
                <a:ea typeface="HGPｺﾞｼｯｸE" panose="020B0900000000000000" pitchFamily="50" charset="-128"/>
              </a:endParaRPr>
            </a:p>
            <a:p>
              <a:pPr algn="just"/>
              <a:r>
                <a:rPr kumimoji="1" lang="ja-JP" altLang="en-US" sz="900" dirty="0">
                  <a:latin typeface="HGPｺﾞｼｯｸE" panose="020B0900000000000000" pitchFamily="50" charset="-128"/>
                  <a:ea typeface="HGPｺﾞｼｯｸE" panose="020B0900000000000000" pitchFamily="50" charset="-128"/>
                </a:rPr>
                <a:t>　　 札幌地区租税教育推進協議会</a:t>
              </a:r>
              <a:endParaRPr kumimoji="1" lang="en-US" altLang="ja-JP" sz="900" dirty="0">
                <a:latin typeface="HGPｺﾞｼｯｸE" panose="020B0900000000000000" pitchFamily="50" charset="-128"/>
                <a:ea typeface="HGPｺﾞｼｯｸE" panose="020B0900000000000000" pitchFamily="50" charset="-128"/>
              </a:endParaRPr>
            </a:p>
          </p:txBody>
        </p:sp>
        <p:sp>
          <p:nvSpPr>
            <p:cNvPr id="31" name="テキスト ボックス 30">
              <a:extLst>
                <a:ext uri="{FF2B5EF4-FFF2-40B4-BE49-F238E27FC236}">
                  <a16:creationId xmlns:a16="http://schemas.microsoft.com/office/drawing/2014/main" id="{58EDF0A3-4EF0-4670-A0D4-CD57EA6AA308}"/>
                </a:ext>
              </a:extLst>
            </p:cNvPr>
            <p:cNvSpPr txBox="1"/>
            <p:nvPr/>
          </p:nvSpPr>
          <p:spPr>
            <a:xfrm>
              <a:off x="4625531" y="6238524"/>
              <a:ext cx="4714360" cy="369332"/>
            </a:xfrm>
            <a:prstGeom prst="rect">
              <a:avLst/>
            </a:prstGeom>
            <a:noFill/>
          </p:spPr>
          <p:txBody>
            <a:bodyPr wrap="square" rtlCol="0">
              <a:spAutoFit/>
            </a:bodyPr>
            <a:lstStyle/>
            <a:p>
              <a:pPr algn="just"/>
              <a:r>
                <a:rPr kumimoji="1" lang="ja-JP" altLang="en-US" sz="900" dirty="0">
                  <a:latin typeface="HGPｺﾞｼｯｸE" panose="020B0900000000000000" pitchFamily="50" charset="-128"/>
                  <a:ea typeface="HGPｺﾞｼｯｸE" panose="020B0900000000000000" pitchFamily="50" charset="-128"/>
                </a:rPr>
                <a:t>〇　問い合わせ先</a:t>
              </a:r>
              <a:endParaRPr kumimoji="1" lang="en-US" altLang="ja-JP" sz="900" dirty="0">
                <a:latin typeface="HGPｺﾞｼｯｸE" panose="020B0900000000000000" pitchFamily="50" charset="-128"/>
                <a:ea typeface="HGPｺﾞｼｯｸE" panose="020B0900000000000000" pitchFamily="50" charset="-128"/>
              </a:endParaRPr>
            </a:p>
            <a:p>
              <a:pPr algn="just"/>
              <a:r>
                <a:rPr kumimoji="1" lang="ja-JP" altLang="en-US" sz="900" dirty="0">
                  <a:latin typeface="HGPｺﾞｼｯｸE" panose="020B0900000000000000" pitchFamily="50" charset="-128"/>
                  <a:ea typeface="HGPｺﾞｼｯｸE" panose="020B0900000000000000" pitchFamily="50" charset="-128"/>
                </a:rPr>
                <a:t>　　 札幌国税局国税広報広聴室　</a:t>
              </a:r>
              <a:r>
                <a:rPr kumimoji="1" lang="en-US" altLang="ja-JP" sz="900" dirty="0">
                  <a:latin typeface="HGPｺﾞｼｯｸE" panose="020B0900000000000000" pitchFamily="50" charset="-128"/>
                  <a:ea typeface="HGPｺﾞｼｯｸE" panose="020B0900000000000000" pitchFamily="50" charset="-128"/>
                </a:rPr>
                <a:t>TEL011</a:t>
              </a:r>
              <a:r>
                <a:rPr kumimoji="1" lang="ja-JP" altLang="en-US" sz="900" dirty="0">
                  <a:latin typeface="HGPｺﾞｼｯｸE" panose="020B0900000000000000" pitchFamily="50" charset="-128"/>
                  <a:ea typeface="HGPｺﾞｼｯｸE" panose="020B0900000000000000" pitchFamily="50" charset="-128"/>
                </a:rPr>
                <a:t>（</a:t>
              </a:r>
              <a:r>
                <a:rPr kumimoji="1" lang="en-US" altLang="ja-JP" sz="900" dirty="0">
                  <a:latin typeface="HGPｺﾞｼｯｸE" panose="020B0900000000000000" pitchFamily="50" charset="-128"/>
                  <a:ea typeface="HGPｺﾞｼｯｸE" panose="020B0900000000000000" pitchFamily="50" charset="-128"/>
                </a:rPr>
                <a:t>231</a:t>
              </a:r>
              <a:r>
                <a:rPr kumimoji="1" lang="ja-JP" altLang="en-US" sz="900" dirty="0">
                  <a:latin typeface="HGPｺﾞｼｯｸE" panose="020B0900000000000000" pitchFamily="50" charset="-128"/>
                  <a:ea typeface="HGPｺﾞｼｯｸE" panose="020B0900000000000000" pitchFamily="50" charset="-128"/>
                </a:rPr>
                <a:t>）</a:t>
              </a:r>
              <a:r>
                <a:rPr kumimoji="1" lang="en-US" altLang="ja-JP" sz="900" dirty="0">
                  <a:latin typeface="HGPｺﾞｼｯｸE" panose="020B0900000000000000" pitchFamily="50" charset="-128"/>
                  <a:ea typeface="HGPｺﾞｼｯｸE" panose="020B0900000000000000" pitchFamily="50" charset="-128"/>
                </a:rPr>
                <a:t>5011〈</a:t>
              </a:r>
              <a:r>
                <a:rPr kumimoji="1" lang="ja-JP" altLang="en-US" sz="900" dirty="0">
                  <a:latin typeface="HGPｺﾞｼｯｸE" panose="020B0900000000000000" pitchFamily="50" charset="-128"/>
                  <a:ea typeface="HGPｺﾞｼｯｸE" panose="020B0900000000000000" pitchFamily="50" charset="-128"/>
                </a:rPr>
                <a:t>内線</a:t>
              </a:r>
              <a:r>
                <a:rPr kumimoji="1" lang="en-US" altLang="ja-JP" sz="900" dirty="0">
                  <a:latin typeface="HGPｺﾞｼｯｸE" panose="020B0900000000000000" pitchFamily="50" charset="-128"/>
                  <a:ea typeface="HGPｺﾞｼｯｸE" panose="020B0900000000000000" pitchFamily="50" charset="-128"/>
                </a:rPr>
                <a:t>〉2171</a:t>
              </a:r>
            </a:p>
          </p:txBody>
        </p:sp>
        <p:grpSp>
          <p:nvGrpSpPr>
            <p:cNvPr id="32" name="グループ化 31">
              <a:extLst>
                <a:ext uri="{FF2B5EF4-FFF2-40B4-BE49-F238E27FC236}">
                  <a16:creationId xmlns:a16="http://schemas.microsoft.com/office/drawing/2014/main" id="{33C83E9D-EDB4-4408-8506-9FAE4DB5E6AD}"/>
                </a:ext>
              </a:extLst>
            </p:cNvPr>
            <p:cNvGrpSpPr/>
            <p:nvPr/>
          </p:nvGrpSpPr>
          <p:grpSpPr>
            <a:xfrm>
              <a:off x="7144607" y="3486948"/>
              <a:ext cx="2005194" cy="1815470"/>
              <a:chOff x="7540264" y="3969759"/>
              <a:chExt cx="2994525" cy="804808"/>
            </a:xfrm>
          </p:grpSpPr>
          <p:sp>
            <p:nvSpPr>
              <p:cNvPr id="48" name="AutoShape 353">
                <a:extLst>
                  <a:ext uri="{FF2B5EF4-FFF2-40B4-BE49-F238E27FC236}">
                    <a16:creationId xmlns:a16="http://schemas.microsoft.com/office/drawing/2014/main" id="{8653711F-E0E8-400F-8F19-7ED245850700}"/>
                  </a:ext>
                </a:extLst>
              </p:cNvPr>
              <p:cNvSpPr>
                <a:spLocks noChangeArrowheads="1"/>
              </p:cNvSpPr>
              <p:nvPr/>
            </p:nvSpPr>
            <p:spPr bwMode="auto">
              <a:xfrm>
                <a:off x="7540264" y="3969759"/>
                <a:ext cx="2942196" cy="804808"/>
              </a:xfrm>
              <a:prstGeom prst="roundRect">
                <a:avLst>
                  <a:gd name="adj" fmla="val 9638"/>
                </a:avLst>
              </a:prstGeom>
              <a:solidFill>
                <a:srgbClr val="A79CD8"/>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49" name="テキスト ボックス 48">
                <a:extLst>
                  <a:ext uri="{FF2B5EF4-FFF2-40B4-BE49-F238E27FC236}">
                    <a16:creationId xmlns:a16="http://schemas.microsoft.com/office/drawing/2014/main" id="{8C208064-FE8F-44CA-8B8E-F1BB1C9FDE5F}"/>
                  </a:ext>
                </a:extLst>
              </p:cNvPr>
              <p:cNvSpPr txBox="1"/>
              <p:nvPr/>
            </p:nvSpPr>
            <p:spPr>
              <a:xfrm>
                <a:off x="7592597" y="3972984"/>
                <a:ext cx="2942192" cy="801583"/>
              </a:xfrm>
              <a:prstGeom prst="rect">
                <a:avLst/>
              </a:prstGeom>
              <a:noFill/>
            </p:spPr>
            <p:txBody>
              <a:bodyPr wrap="square" rtlCol="0">
                <a:spAutoFit/>
              </a:bodyPr>
              <a:lstStyle/>
              <a:p>
                <a:r>
                  <a:rPr kumimoji="1" lang="ja-JP" altLang="en-US" sz="1200" dirty="0">
                    <a:latin typeface="HGPｺﾞｼｯｸE" panose="020B0900000000000000" pitchFamily="50" charset="-128"/>
                    <a:ea typeface="HGPｺﾞｼｯｸE" panose="020B0900000000000000" pitchFamily="50" charset="-128"/>
                  </a:rPr>
                  <a:t>税に関する</a:t>
                </a:r>
                <a:endParaRPr kumimoji="1" lang="en-US" altLang="ja-JP" sz="1200" dirty="0">
                  <a:latin typeface="HGPｺﾞｼｯｸE" panose="020B0900000000000000" pitchFamily="50" charset="-128"/>
                  <a:ea typeface="HGPｺﾞｼｯｸE" panose="020B0900000000000000" pitchFamily="50" charset="-128"/>
                </a:endParaRPr>
              </a:p>
              <a:p>
                <a:r>
                  <a:rPr kumimoji="1" lang="ja-JP" altLang="en-US" sz="1200" dirty="0">
                    <a:latin typeface="HGPｺﾞｼｯｸE" panose="020B0900000000000000" pitchFamily="50" charset="-128"/>
                    <a:ea typeface="HGPｺﾞｼｯｸE" panose="020B0900000000000000" pitchFamily="50" charset="-128"/>
                  </a:rPr>
                  <a:t>絵はがきコンクール</a:t>
                </a:r>
                <a:endParaRPr kumimoji="1" lang="en-US" altLang="ja-JP" sz="1200" dirty="0">
                  <a:latin typeface="HGPｺﾞｼｯｸE" panose="020B0900000000000000" pitchFamily="50" charset="-128"/>
                  <a:ea typeface="HGPｺﾞｼｯｸE" panose="020B0900000000000000" pitchFamily="50" charset="-128"/>
                </a:endParaRPr>
              </a:p>
              <a:p>
                <a:r>
                  <a:rPr kumimoji="1" lang="ja-JP" altLang="en-US" sz="1200" dirty="0">
                    <a:latin typeface="HGPｺﾞｼｯｸE" panose="020B0900000000000000" pitchFamily="50" charset="-128"/>
                    <a:ea typeface="HGPｺﾞｼｯｸE" panose="020B0900000000000000" pitchFamily="50" charset="-128"/>
                  </a:rPr>
                  <a:t>募集内容</a:t>
                </a:r>
                <a:endParaRPr kumimoji="1" lang="en-US" altLang="ja-JP" sz="1200" dirty="0">
                  <a:latin typeface="HGPｺﾞｼｯｸE" panose="020B0900000000000000" pitchFamily="50" charset="-128"/>
                  <a:ea typeface="HGPｺﾞｼｯｸE" panose="020B0900000000000000" pitchFamily="50" charset="-128"/>
                </a:endParaRPr>
              </a:p>
              <a:p>
                <a:r>
                  <a:rPr kumimoji="1" lang="ja-JP" altLang="en-US" sz="1200" dirty="0">
                    <a:latin typeface="HGPｺﾞｼｯｸE" panose="020B0900000000000000" pitchFamily="50" charset="-128"/>
                    <a:ea typeface="HGPｺﾞｼｯｸE" panose="020B0900000000000000" pitchFamily="50" charset="-128"/>
                  </a:rPr>
                  <a:t>○テーマ</a:t>
                </a:r>
                <a:endParaRPr kumimoji="1" lang="en-US" altLang="ja-JP" sz="1200" dirty="0">
                  <a:latin typeface="HGPｺﾞｼｯｸE" panose="020B0900000000000000" pitchFamily="50" charset="-128"/>
                  <a:ea typeface="HGPｺﾞｼｯｸE" panose="020B0900000000000000" pitchFamily="50" charset="-128"/>
                </a:endParaRPr>
              </a:p>
              <a:p>
                <a:r>
                  <a:rPr kumimoji="1" lang="ja-JP" altLang="en-US" sz="1200" dirty="0">
                    <a:latin typeface="HGPｺﾞｼｯｸE" panose="020B0900000000000000" pitchFamily="50" charset="-128"/>
                    <a:ea typeface="HGPｺﾞｼｯｸE" panose="020B0900000000000000" pitchFamily="50" charset="-128"/>
                  </a:rPr>
                  <a:t>　　税に関する絵</a:t>
                </a:r>
                <a:endParaRPr kumimoji="1" lang="en-US" altLang="ja-JP" sz="1200" dirty="0">
                  <a:latin typeface="HGPｺﾞｼｯｸE" panose="020B0900000000000000" pitchFamily="50" charset="-128"/>
                  <a:ea typeface="HGPｺﾞｼｯｸE" panose="020B0900000000000000" pitchFamily="50" charset="-128"/>
                </a:endParaRPr>
              </a:p>
              <a:p>
                <a:r>
                  <a:rPr kumimoji="1" lang="ja-JP" altLang="en-US" sz="1200" dirty="0">
                    <a:latin typeface="HGPｺﾞｼｯｸE" panose="020B0900000000000000" pitchFamily="50" charset="-128"/>
                    <a:ea typeface="HGPｺﾞｼｯｸE" panose="020B0900000000000000" pitchFamily="50" charset="-128"/>
                  </a:rPr>
                  <a:t>○応募資格</a:t>
                </a:r>
                <a:endParaRPr kumimoji="1" lang="en-US" altLang="ja-JP" sz="1200" dirty="0">
                  <a:latin typeface="HGPｺﾞｼｯｸE" panose="020B0900000000000000" pitchFamily="50" charset="-128"/>
                  <a:ea typeface="HGPｺﾞｼｯｸE" panose="020B0900000000000000" pitchFamily="50" charset="-128"/>
                </a:endParaRPr>
              </a:p>
              <a:p>
                <a:r>
                  <a:rPr kumimoji="1" lang="ja-JP" altLang="en-US" sz="1200" dirty="0">
                    <a:latin typeface="HGPｺﾞｼｯｸE" panose="020B0900000000000000" pitchFamily="50" charset="-128"/>
                    <a:ea typeface="HGPｺﾞｼｯｸE" panose="020B0900000000000000" pitchFamily="50" charset="-128"/>
                  </a:rPr>
                  <a:t>　　小学４年生～６年生</a:t>
                </a:r>
                <a:endParaRPr kumimoji="1" lang="en-US" altLang="ja-JP" sz="1200" dirty="0">
                  <a:latin typeface="HGPｺﾞｼｯｸE" panose="020B0900000000000000" pitchFamily="50" charset="-128"/>
                  <a:ea typeface="HGPｺﾞｼｯｸE" panose="020B0900000000000000" pitchFamily="50" charset="-128"/>
                </a:endParaRPr>
              </a:p>
              <a:p>
                <a:r>
                  <a:rPr kumimoji="1" lang="ja-JP" altLang="en-US" sz="1200" dirty="0">
                    <a:latin typeface="HGPｺﾞｼｯｸE" panose="020B0900000000000000" pitchFamily="50" charset="-128"/>
                    <a:ea typeface="HGPｺﾞｼｯｸE" panose="020B0900000000000000" pitchFamily="50" charset="-128"/>
                  </a:rPr>
                  <a:t>○応募点数</a:t>
                </a:r>
                <a:endParaRPr kumimoji="1" lang="en-US" altLang="ja-JP" sz="1200" dirty="0">
                  <a:latin typeface="HGPｺﾞｼｯｸE" panose="020B0900000000000000" pitchFamily="50" charset="-128"/>
                  <a:ea typeface="HGPｺﾞｼｯｸE" panose="020B0900000000000000" pitchFamily="50" charset="-128"/>
                </a:endParaRPr>
              </a:p>
              <a:p>
                <a:r>
                  <a:rPr kumimoji="1" lang="ja-JP" altLang="en-US" sz="1200" dirty="0">
                    <a:latin typeface="HGPｺﾞｼｯｸE" panose="020B0900000000000000" pitchFamily="50" charset="-128"/>
                    <a:ea typeface="HGPｺﾞｼｯｸE" panose="020B0900000000000000" pitchFamily="50" charset="-128"/>
                  </a:rPr>
                  <a:t>　　１人につき１点</a:t>
                </a:r>
              </a:p>
            </p:txBody>
          </p:sp>
        </p:grpSp>
        <p:sp>
          <p:nvSpPr>
            <p:cNvPr id="35" name="テキスト ボックス 34">
              <a:extLst>
                <a:ext uri="{FF2B5EF4-FFF2-40B4-BE49-F238E27FC236}">
                  <a16:creationId xmlns:a16="http://schemas.microsoft.com/office/drawing/2014/main" id="{0A5C870F-8C5E-4693-9D0E-F28B8E635058}"/>
                </a:ext>
              </a:extLst>
            </p:cNvPr>
            <p:cNvSpPr txBox="1"/>
            <p:nvPr/>
          </p:nvSpPr>
          <p:spPr>
            <a:xfrm>
              <a:off x="-2293172" y="929518"/>
              <a:ext cx="2095500" cy="276999"/>
            </a:xfrm>
            <a:prstGeom prst="rect">
              <a:avLst/>
            </a:prstGeom>
            <a:noFill/>
          </p:spPr>
          <p:txBody>
            <a:bodyPr wrap="square" rtlCol="0">
              <a:spAutoFit/>
            </a:bodyPr>
            <a:lstStyle/>
            <a:p>
              <a:endParaRPr kumimoji="1" lang="ja-JP" altLang="en-US" sz="1200" dirty="0"/>
            </a:p>
          </p:txBody>
        </p:sp>
        <p:sp>
          <p:nvSpPr>
            <p:cNvPr id="37" name="テキスト ボックス 36">
              <a:extLst>
                <a:ext uri="{FF2B5EF4-FFF2-40B4-BE49-F238E27FC236}">
                  <a16:creationId xmlns:a16="http://schemas.microsoft.com/office/drawing/2014/main" id="{3568284F-BA3B-407F-89FA-8FBE420B45C1}"/>
                </a:ext>
              </a:extLst>
            </p:cNvPr>
            <p:cNvSpPr txBox="1"/>
            <p:nvPr/>
          </p:nvSpPr>
          <p:spPr>
            <a:xfrm>
              <a:off x="-2725093" y="883352"/>
              <a:ext cx="2540688" cy="276999"/>
            </a:xfrm>
            <a:prstGeom prst="rect">
              <a:avLst/>
            </a:prstGeom>
            <a:noFill/>
          </p:spPr>
          <p:txBody>
            <a:bodyPr wrap="square" rtlCol="0">
              <a:spAutoFit/>
            </a:bodyPr>
            <a:lstStyle/>
            <a:p>
              <a:endParaRPr kumimoji="1" lang="ja-JP" altLang="en-US" sz="1200" dirty="0"/>
            </a:p>
          </p:txBody>
        </p:sp>
        <p:graphicFrame>
          <p:nvGraphicFramePr>
            <p:cNvPr id="39" name="オブジェクト 38">
              <a:extLst>
                <a:ext uri="{FF2B5EF4-FFF2-40B4-BE49-F238E27FC236}">
                  <a16:creationId xmlns:a16="http://schemas.microsoft.com/office/drawing/2014/main" id="{20D106B2-1A92-4FCB-8373-BDC165DDD86E}"/>
                </a:ext>
              </a:extLst>
            </p:cNvPr>
            <p:cNvGraphicFramePr>
              <a:graphicFrameLocks noChangeAspect="1"/>
            </p:cNvGraphicFramePr>
            <p:nvPr/>
          </p:nvGraphicFramePr>
          <p:xfrm>
            <a:off x="306384" y="1253722"/>
            <a:ext cx="2203128" cy="1484489"/>
          </p:xfrm>
          <a:graphic>
            <a:graphicData uri="http://schemas.openxmlformats.org/presentationml/2006/ole">
              <mc:AlternateContent xmlns:mc="http://schemas.openxmlformats.org/markup-compatibility/2006">
                <mc:Choice xmlns:v="urn:schemas-microsoft-com:vml" Requires="v">
                  <p:oleObj spid="_x0000_s5143" name="Acrobat Document" r:id="rId5" imgW="2666852" imgH="1796955" progId="AcroExch.Document.DC">
                    <p:embed/>
                  </p:oleObj>
                </mc:Choice>
                <mc:Fallback>
                  <p:oleObj name="Acrobat Document" r:id="rId5" imgW="2666852" imgH="1796955" progId="AcroExch.Document.DC">
                    <p:embed/>
                    <p:pic>
                      <p:nvPicPr>
                        <p:cNvPr id="39" name="オブジェクト 38">
                          <a:extLst>
                            <a:ext uri="{FF2B5EF4-FFF2-40B4-BE49-F238E27FC236}">
                              <a16:creationId xmlns:a16="http://schemas.microsoft.com/office/drawing/2014/main" id="{20D106B2-1A92-4FCB-8373-BDC165DDD86E}"/>
                            </a:ext>
                          </a:extLst>
                        </p:cNvPr>
                        <p:cNvPicPr/>
                        <p:nvPr/>
                      </p:nvPicPr>
                      <p:blipFill>
                        <a:blip r:embed="rId6"/>
                        <a:stretch>
                          <a:fillRect/>
                        </a:stretch>
                      </p:blipFill>
                      <p:spPr>
                        <a:xfrm>
                          <a:off x="306384" y="1253722"/>
                          <a:ext cx="2203128" cy="1484489"/>
                        </a:xfrm>
                        <a:prstGeom prst="rect">
                          <a:avLst/>
                        </a:prstGeom>
                        <a:ln>
                          <a:solidFill>
                            <a:schemeClr val="tx1"/>
                          </a:solidFill>
                        </a:ln>
                      </p:spPr>
                    </p:pic>
                  </p:oleObj>
                </mc:Fallback>
              </mc:AlternateContent>
            </a:graphicData>
          </a:graphic>
        </p:graphicFrame>
        <p:graphicFrame>
          <p:nvGraphicFramePr>
            <p:cNvPr id="40" name="オブジェクト 39">
              <a:extLst>
                <a:ext uri="{FF2B5EF4-FFF2-40B4-BE49-F238E27FC236}">
                  <a16:creationId xmlns:a16="http://schemas.microsoft.com/office/drawing/2014/main" id="{EEB78D2C-BC82-42EC-9FF0-70BB52B6E230}"/>
                </a:ext>
              </a:extLst>
            </p:cNvPr>
            <p:cNvGraphicFramePr>
              <a:graphicFrameLocks noChangeAspect="1"/>
            </p:cNvGraphicFramePr>
            <p:nvPr/>
          </p:nvGraphicFramePr>
          <p:xfrm>
            <a:off x="2721810" y="1253679"/>
            <a:ext cx="2153309" cy="1450920"/>
          </p:xfrm>
          <a:graphic>
            <a:graphicData uri="http://schemas.openxmlformats.org/presentationml/2006/ole">
              <mc:AlternateContent xmlns:mc="http://schemas.openxmlformats.org/markup-compatibility/2006">
                <mc:Choice xmlns:v="urn:schemas-microsoft-com:vml" Requires="v">
                  <p:oleObj spid="_x0000_s5144" name="Acrobat Document" r:id="rId7" imgW="2666852" imgH="1796955" progId="AcroExch.Document.DC">
                    <p:embed/>
                  </p:oleObj>
                </mc:Choice>
                <mc:Fallback>
                  <p:oleObj name="Acrobat Document" r:id="rId7" imgW="2666852" imgH="1796955" progId="AcroExch.Document.DC">
                    <p:embed/>
                    <p:pic>
                      <p:nvPicPr>
                        <p:cNvPr id="40" name="オブジェクト 39">
                          <a:extLst>
                            <a:ext uri="{FF2B5EF4-FFF2-40B4-BE49-F238E27FC236}">
                              <a16:creationId xmlns:a16="http://schemas.microsoft.com/office/drawing/2014/main" id="{EEB78D2C-BC82-42EC-9FF0-70BB52B6E230}"/>
                            </a:ext>
                          </a:extLst>
                        </p:cNvPr>
                        <p:cNvPicPr/>
                        <p:nvPr/>
                      </p:nvPicPr>
                      <p:blipFill>
                        <a:blip r:embed="rId8"/>
                        <a:stretch>
                          <a:fillRect/>
                        </a:stretch>
                      </p:blipFill>
                      <p:spPr>
                        <a:xfrm>
                          <a:off x="2721810" y="1253679"/>
                          <a:ext cx="2153309" cy="1450920"/>
                        </a:xfrm>
                        <a:prstGeom prst="rect">
                          <a:avLst/>
                        </a:prstGeom>
                        <a:ln>
                          <a:solidFill>
                            <a:schemeClr val="tx1"/>
                          </a:solidFill>
                        </a:ln>
                      </p:spPr>
                    </p:pic>
                  </p:oleObj>
                </mc:Fallback>
              </mc:AlternateContent>
            </a:graphicData>
          </a:graphic>
        </p:graphicFrame>
        <p:graphicFrame>
          <p:nvGraphicFramePr>
            <p:cNvPr id="41" name="オブジェクト 40">
              <a:extLst>
                <a:ext uri="{FF2B5EF4-FFF2-40B4-BE49-F238E27FC236}">
                  <a16:creationId xmlns:a16="http://schemas.microsoft.com/office/drawing/2014/main" id="{E6E59627-5FF8-450B-B5EC-AD4C40ED4265}"/>
                </a:ext>
              </a:extLst>
            </p:cNvPr>
            <p:cNvGraphicFramePr>
              <a:graphicFrameLocks noChangeAspect="1"/>
            </p:cNvGraphicFramePr>
            <p:nvPr/>
          </p:nvGraphicFramePr>
          <p:xfrm>
            <a:off x="5056552" y="1251072"/>
            <a:ext cx="2186391" cy="1473211"/>
          </p:xfrm>
          <a:graphic>
            <a:graphicData uri="http://schemas.openxmlformats.org/presentationml/2006/ole">
              <mc:AlternateContent xmlns:mc="http://schemas.openxmlformats.org/markup-compatibility/2006">
                <mc:Choice xmlns:v="urn:schemas-microsoft-com:vml" Requires="v">
                  <p:oleObj spid="_x0000_s5145" name="Acrobat Document" r:id="rId9" imgW="2666852" imgH="1796955" progId="AcroExch.Document.DC">
                    <p:embed/>
                  </p:oleObj>
                </mc:Choice>
                <mc:Fallback>
                  <p:oleObj name="Acrobat Document" r:id="rId9" imgW="2666852" imgH="1796955" progId="AcroExch.Document.DC">
                    <p:embed/>
                    <p:pic>
                      <p:nvPicPr>
                        <p:cNvPr id="41" name="オブジェクト 40">
                          <a:extLst>
                            <a:ext uri="{FF2B5EF4-FFF2-40B4-BE49-F238E27FC236}">
                              <a16:creationId xmlns:a16="http://schemas.microsoft.com/office/drawing/2014/main" id="{E6E59627-5FF8-450B-B5EC-AD4C40ED4265}"/>
                            </a:ext>
                          </a:extLst>
                        </p:cNvPr>
                        <p:cNvPicPr/>
                        <p:nvPr/>
                      </p:nvPicPr>
                      <p:blipFill>
                        <a:blip r:embed="rId10"/>
                        <a:stretch>
                          <a:fillRect/>
                        </a:stretch>
                      </p:blipFill>
                      <p:spPr>
                        <a:xfrm>
                          <a:off x="5056552" y="1251072"/>
                          <a:ext cx="2186391" cy="1473211"/>
                        </a:xfrm>
                        <a:prstGeom prst="rect">
                          <a:avLst/>
                        </a:prstGeom>
                        <a:ln>
                          <a:solidFill>
                            <a:schemeClr val="tx1"/>
                          </a:solidFill>
                        </a:ln>
                      </p:spPr>
                    </p:pic>
                  </p:oleObj>
                </mc:Fallback>
              </mc:AlternateContent>
            </a:graphicData>
          </a:graphic>
        </p:graphicFrame>
        <p:graphicFrame>
          <p:nvGraphicFramePr>
            <p:cNvPr id="42" name="オブジェクト 41">
              <a:extLst>
                <a:ext uri="{FF2B5EF4-FFF2-40B4-BE49-F238E27FC236}">
                  <a16:creationId xmlns:a16="http://schemas.microsoft.com/office/drawing/2014/main" id="{3F0DF4D4-10A5-4EE5-9B25-D9EBB3A99A73}"/>
                </a:ext>
              </a:extLst>
            </p:cNvPr>
            <p:cNvGraphicFramePr>
              <a:graphicFrameLocks noChangeAspect="1"/>
            </p:cNvGraphicFramePr>
            <p:nvPr/>
          </p:nvGraphicFramePr>
          <p:xfrm>
            <a:off x="7557512" y="1247312"/>
            <a:ext cx="1422339" cy="2110892"/>
          </p:xfrm>
          <a:graphic>
            <a:graphicData uri="http://schemas.openxmlformats.org/presentationml/2006/ole">
              <mc:AlternateContent xmlns:mc="http://schemas.openxmlformats.org/markup-compatibility/2006">
                <mc:Choice xmlns:v="urn:schemas-microsoft-com:vml" Requires="v">
                  <p:oleObj spid="_x0000_s5146" name="Acrobat Document" r:id="rId11" imgW="1796840" imgH="2666692" progId="AcroExch.Document.DC">
                    <p:embed/>
                  </p:oleObj>
                </mc:Choice>
                <mc:Fallback>
                  <p:oleObj name="Acrobat Document" r:id="rId11" imgW="1796840" imgH="2666692" progId="AcroExch.Document.DC">
                    <p:embed/>
                    <p:pic>
                      <p:nvPicPr>
                        <p:cNvPr id="42" name="オブジェクト 41">
                          <a:extLst>
                            <a:ext uri="{FF2B5EF4-FFF2-40B4-BE49-F238E27FC236}">
                              <a16:creationId xmlns:a16="http://schemas.microsoft.com/office/drawing/2014/main" id="{3F0DF4D4-10A5-4EE5-9B25-D9EBB3A99A73}"/>
                            </a:ext>
                          </a:extLst>
                        </p:cNvPr>
                        <p:cNvPicPr/>
                        <p:nvPr/>
                      </p:nvPicPr>
                      <p:blipFill>
                        <a:blip r:embed="rId12"/>
                        <a:stretch>
                          <a:fillRect/>
                        </a:stretch>
                      </p:blipFill>
                      <p:spPr>
                        <a:xfrm>
                          <a:off x="7557512" y="1247312"/>
                          <a:ext cx="1422339" cy="2110892"/>
                        </a:xfrm>
                        <a:prstGeom prst="rect">
                          <a:avLst/>
                        </a:prstGeom>
                        <a:ln>
                          <a:solidFill>
                            <a:schemeClr val="tx1"/>
                          </a:solidFill>
                        </a:ln>
                      </p:spPr>
                    </p:pic>
                  </p:oleObj>
                </mc:Fallback>
              </mc:AlternateContent>
            </a:graphicData>
          </a:graphic>
        </p:graphicFrame>
        <p:graphicFrame>
          <p:nvGraphicFramePr>
            <p:cNvPr id="43" name="オブジェクト 42">
              <a:extLst>
                <a:ext uri="{FF2B5EF4-FFF2-40B4-BE49-F238E27FC236}">
                  <a16:creationId xmlns:a16="http://schemas.microsoft.com/office/drawing/2014/main" id="{08603055-6458-4B57-AFDA-3C61E077F78E}"/>
                </a:ext>
              </a:extLst>
            </p:cNvPr>
            <p:cNvGraphicFramePr>
              <a:graphicFrameLocks noChangeAspect="1"/>
            </p:cNvGraphicFramePr>
            <p:nvPr/>
          </p:nvGraphicFramePr>
          <p:xfrm>
            <a:off x="342935" y="3214188"/>
            <a:ext cx="2172858" cy="1464092"/>
          </p:xfrm>
          <a:graphic>
            <a:graphicData uri="http://schemas.openxmlformats.org/presentationml/2006/ole">
              <mc:AlternateContent xmlns:mc="http://schemas.openxmlformats.org/markup-compatibility/2006">
                <mc:Choice xmlns:v="urn:schemas-microsoft-com:vml" Requires="v">
                  <p:oleObj spid="_x0000_s5147" name="Acrobat Document" r:id="rId13" imgW="2666852" imgH="1796955" progId="AcroExch.Document.DC">
                    <p:embed/>
                  </p:oleObj>
                </mc:Choice>
                <mc:Fallback>
                  <p:oleObj name="Acrobat Document" r:id="rId13" imgW="2666852" imgH="1796955" progId="AcroExch.Document.DC">
                    <p:embed/>
                    <p:pic>
                      <p:nvPicPr>
                        <p:cNvPr id="43" name="オブジェクト 42">
                          <a:extLst>
                            <a:ext uri="{FF2B5EF4-FFF2-40B4-BE49-F238E27FC236}">
                              <a16:creationId xmlns:a16="http://schemas.microsoft.com/office/drawing/2014/main" id="{08603055-6458-4B57-AFDA-3C61E077F78E}"/>
                            </a:ext>
                          </a:extLst>
                        </p:cNvPr>
                        <p:cNvPicPr/>
                        <p:nvPr/>
                      </p:nvPicPr>
                      <p:blipFill>
                        <a:blip r:embed="rId14"/>
                        <a:stretch>
                          <a:fillRect/>
                        </a:stretch>
                      </p:blipFill>
                      <p:spPr>
                        <a:xfrm>
                          <a:off x="342935" y="3214188"/>
                          <a:ext cx="2172858" cy="1464092"/>
                        </a:xfrm>
                        <a:prstGeom prst="rect">
                          <a:avLst/>
                        </a:prstGeom>
                        <a:ln>
                          <a:solidFill>
                            <a:schemeClr val="tx1"/>
                          </a:solidFill>
                        </a:ln>
                      </p:spPr>
                    </p:pic>
                  </p:oleObj>
                </mc:Fallback>
              </mc:AlternateContent>
            </a:graphicData>
          </a:graphic>
        </p:graphicFrame>
        <p:graphicFrame>
          <p:nvGraphicFramePr>
            <p:cNvPr id="44" name="オブジェクト 43">
              <a:extLst>
                <a:ext uri="{FF2B5EF4-FFF2-40B4-BE49-F238E27FC236}">
                  <a16:creationId xmlns:a16="http://schemas.microsoft.com/office/drawing/2014/main" id="{4C7C6021-55A2-4F51-B3A9-8765852CB55A}"/>
                </a:ext>
              </a:extLst>
            </p:cNvPr>
            <p:cNvGraphicFramePr>
              <a:graphicFrameLocks noChangeAspect="1"/>
            </p:cNvGraphicFramePr>
            <p:nvPr/>
          </p:nvGraphicFramePr>
          <p:xfrm>
            <a:off x="3075195" y="3216581"/>
            <a:ext cx="1405459" cy="2085839"/>
          </p:xfrm>
          <a:graphic>
            <a:graphicData uri="http://schemas.openxmlformats.org/presentationml/2006/ole">
              <mc:AlternateContent xmlns:mc="http://schemas.openxmlformats.org/markup-compatibility/2006">
                <mc:Choice xmlns:v="urn:schemas-microsoft-com:vml" Requires="v">
                  <p:oleObj spid="_x0000_s5148" name="Acrobat Document" r:id="rId15" imgW="1796840" imgH="2666692" progId="AcroExch.Document.DC">
                    <p:embed/>
                  </p:oleObj>
                </mc:Choice>
                <mc:Fallback>
                  <p:oleObj name="Acrobat Document" r:id="rId15" imgW="1796840" imgH="2666692" progId="AcroExch.Document.DC">
                    <p:embed/>
                    <p:pic>
                      <p:nvPicPr>
                        <p:cNvPr id="44" name="オブジェクト 43">
                          <a:extLst>
                            <a:ext uri="{FF2B5EF4-FFF2-40B4-BE49-F238E27FC236}">
                              <a16:creationId xmlns:a16="http://schemas.microsoft.com/office/drawing/2014/main" id="{4C7C6021-55A2-4F51-B3A9-8765852CB55A}"/>
                            </a:ext>
                          </a:extLst>
                        </p:cNvPr>
                        <p:cNvPicPr/>
                        <p:nvPr/>
                      </p:nvPicPr>
                      <p:blipFill>
                        <a:blip r:embed="rId16"/>
                        <a:stretch>
                          <a:fillRect/>
                        </a:stretch>
                      </p:blipFill>
                      <p:spPr>
                        <a:xfrm>
                          <a:off x="3075195" y="3216581"/>
                          <a:ext cx="1405459" cy="2085839"/>
                        </a:xfrm>
                        <a:prstGeom prst="rect">
                          <a:avLst/>
                        </a:prstGeom>
                        <a:ln>
                          <a:solidFill>
                            <a:schemeClr val="tx1"/>
                          </a:solidFill>
                        </a:ln>
                      </p:spPr>
                    </p:pic>
                  </p:oleObj>
                </mc:Fallback>
              </mc:AlternateContent>
            </a:graphicData>
          </a:graphic>
        </p:graphicFrame>
        <p:graphicFrame>
          <p:nvGraphicFramePr>
            <p:cNvPr id="45" name="オブジェクト 44">
              <a:extLst>
                <a:ext uri="{FF2B5EF4-FFF2-40B4-BE49-F238E27FC236}">
                  <a16:creationId xmlns:a16="http://schemas.microsoft.com/office/drawing/2014/main" id="{4F6FBA57-4D98-4E33-B84D-D0BB1833D8D3}"/>
                </a:ext>
              </a:extLst>
            </p:cNvPr>
            <p:cNvGraphicFramePr>
              <a:graphicFrameLocks noChangeAspect="1"/>
            </p:cNvGraphicFramePr>
            <p:nvPr/>
          </p:nvGraphicFramePr>
          <p:xfrm>
            <a:off x="5379451" y="3203607"/>
            <a:ext cx="1405459" cy="2085840"/>
          </p:xfrm>
          <a:graphic>
            <a:graphicData uri="http://schemas.openxmlformats.org/presentationml/2006/ole">
              <mc:AlternateContent xmlns:mc="http://schemas.openxmlformats.org/markup-compatibility/2006">
                <mc:Choice xmlns:v="urn:schemas-microsoft-com:vml" Requires="v">
                  <p:oleObj spid="_x0000_s5149" name="Acrobat Document" r:id="rId17" imgW="1796840" imgH="2666692" progId="AcroExch.Document.DC">
                    <p:embed/>
                  </p:oleObj>
                </mc:Choice>
                <mc:Fallback>
                  <p:oleObj name="Acrobat Document" r:id="rId17" imgW="1796840" imgH="2666692" progId="AcroExch.Document.DC">
                    <p:embed/>
                    <p:pic>
                      <p:nvPicPr>
                        <p:cNvPr id="45" name="オブジェクト 44">
                          <a:extLst>
                            <a:ext uri="{FF2B5EF4-FFF2-40B4-BE49-F238E27FC236}">
                              <a16:creationId xmlns:a16="http://schemas.microsoft.com/office/drawing/2014/main" id="{4F6FBA57-4D98-4E33-B84D-D0BB1833D8D3}"/>
                            </a:ext>
                          </a:extLst>
                        </p:cNvPr>
                        <p:cNvPicPr/>
                        <p:nvPr/>
                      </p:nvPicPr>
                      <p:blipFill>
                        <a:blip r:embed="rId18"/>
                        <a:stretch>
                          <a:fillRect/>
                        </a:stretch>
                      </p:blipFill>
                      <p:spPr>
                        <a:xfrm>
                          <a:off x="5379451" y="3203607"/>
                          <a:ext cx="1405459" cy="2085840"/>
                        </a:xfrm>
                        <a:prstGeom prst="rect">
                          <a:avLst/>
                        </a:prstGeom>
                        <a:ln>
                          <a:solidFill>
                            <a:schemeClr val="tx1"/>
                          </a:solidFill>
                        </a:ln>
                      </p:spPr>
                    </p:pic>
                  </p:oleObj>
                </mc:Fallback>
              </mc:AlternateContent>
            </a:graphicData>
          </a:graphic>
        </p:graphicFrame>
      </p:grpSp>
      <p:sp>
        <p:nvSpPr>
          <p:cNvPr id="51" name="正方形/長方形 50">
            <a:extLst>
              <a:ext uri="{FF2B5EF4-FFF2-40B4-BE49-F238E27FC236}">
                <a16:creationId xmlns:a16="http://schemas.microsoft.com/office/drawing/2014/main" id="{DB02000D-24FB-4DA4-8371-F1247A04FE88}"/>
              </a:ext>
            </a:extLst>
          </p:cNvPr>
          <p:cNvSpPr/>
          <p:nvPr/>
        </p:nvSpPr>
        <p:spPr>
          <a:xfrm>
            <a:off x="2480429" y="1056707"/>
            <a:ext cx="2153309" cy="306276"/>
          </a:xfrm>
          <a:prstGeom prst="rect">
            <a:avLst/>
          </a:prstGeom>
          <a:solidFill>
            <a:srgbClr val="FF66FF"/>
          </a:solidFill>
          <a:ln w="19050" cap="flat" cmpd="sng" algn="ctr">
            <a:solidFill>
              <a:srgbClr val="FF66FF"/>
            </a:solidFill>
            <a:prstDash val="solid"/>
            <a:miter lim="800000"/>
          </a:ln>
          <a:effectLst/>
        </p:spPr>
        <p:txBody>
          <a:bodyPr rtlCol="0" anchor="ctr"/>
          <a:lstStyle/>
          <a:p>
            <a:pPr algn="ctr"/>
            <a:r>
              <a:rPr kumimoji="1" lang="ja-JP" altLang="en-US" sz="1100" dirty="0">
                <a:solidFill>
                  <a:schemeClr val="bg1"/>
                </a:solidFill>
                <a:latin typeface="HGPｺﾞｼｯｸE" panose="020B0900000000000000" pitchFamily="50" charset="-128"/>
                <a:ea typeface="HGPｺﾞｼｯｸE" panose="020B0900000000000000" pitchFamily="50" charset="-128"/>
              </a:rPr>
              <a:t>優秀賞　留萌地方法人会</a:t>
            </a:r>
            <a:endParaRPr kumimoji="1" lang="ja-JP" altLang="en-US" sz="1400" dirty="0">
              <a:solidFill>
                <a:schemeClr val="bg1"/>
              </a:solidFill>
              <a:latin typeface="HGPｺﾞｼｯｸE" panose="020B0900000000000000" pitchFamily="50" charset="-128"/>
              <a:ea typeface="HGPｺﾞｼｯｸE" panose="020B0900000000000000" pitchFamily="50" charset="-128"/>
            </a:endParaRPr>
          </a:p>
        </p:txBody>
      </p:sp>
      <p:sp>
        <p:nvSpPr>
          <p:cNvPr id="52" name="正方形/長方形 51">
            <a:extLst>
              <a:ext uri="{FF2B5EF4-FFF2-40B4-BE49-F238E27FC236}">
                <a16:creationId xmlns:a16="http://schemas.microsoft.com/office/drawing/2014/main" id="{434B10F4-58E5-4FE3-A45C-EC8D77FBEC22}"/>
              </a:ext>
            </a:extLst>
          </p:cNvPr>
          <p:cNvSpPr/>
          <p:nvPr/>
        </p:nvSpPr>
        <p:spPr>
          <a:xfrm>
            <a:off x="4833881" y="1056706"/>
            <a:ext cx="2186391" cy="306275"/>
          </a:xfrm>
          <a:prstGeom prst="rect">
            <a:avLst/>
          </a:prstGeom>
          <a:solidFill>
            <a:srgbClr val="E97132"/>
          </a:solidFill>
          <a:ln w="19050" cap="flat" cmpd="sng" algn="ctr">
            <a:solidFill>
              <a:srgbClr val="E97132"/>
            </a:solidFill>
            <a:prstDash val="solid"/>
            <a:miter lim="800000"/>
          </a:ln>
          <a:effectLst/>
        </p:spPr>
        <p:txBody>
          <a:bodyPr rtlCol="0" anchor="ctr"/>
          <a:lstStyle/>
          <a:p>
            <a:pPr algn="ctr"/>
            <a:r>
              <a:rPr kumimoji="1" lang="ja-JP" altLang="en-US" sz="1100" dirty="0">
                <a:solidFill>
                  <a:schemeClr val="bg1"/>
                </a:solidFill>
                <a:latin typeface="HGPｺﾞｼｯｸE" panose="020B0900000000000000" pitchFamily="50" charset="-128"/>
                <a:ea typeface="HGPｺﾞｼｯｸE" panose="020B0900000000000000" pitchFamily="50" charset="-128"/>
              </a:rPr>
              <a:t>優秀賞　小樽法人会</a:t>
            </a:r>
          </a:p>
        </p:txBody>
      </p:sp>
      <p:pic>
        <p:nvPicPr>
          <p:cNvPr id="54" name="図 53">
            <a:extLst>
              <a:ext uri="{FF2B5EF4-FFF2-40B4-BE49-F238E27FC236}">
                <a16:creationId xmlns:a16="http://schemas.microsoft.com/office/drawing/2014/main" id="{8EA79809-EE12-4EDE-B0F9-0262B71D630A}"/>
              </a:ext>
            </a:extLst>
          </p:cNvPr>
          <p:cNvPicPr>
            <a:picLocks noChangeAspect="1"/>
          </p:cNvPicPr>
          <p:nvPr/>
        </p:nvPicPr>
        <p:blipFill>
          <a:blip r:embed="rId19"/>
          <a:stretch>
            <a:fillRect/>
          </a:stretch>
        </p:blipFill>
        <p:spPr>
          <a:xfrm>
            <a:off x="7956376" y="5306383"/>
            <a:ext cx="1201016" cy="1579001"/>
          </a:xfrm>
          <a:prstGeom prst="rect">
            <a:avLst/>
          </a:prstGeom>
        </p:spPr>
      </p:pic>
      <p:pic>
        <p:nvPicPr>
          <p:cNvPr id="3" name="図 2">
            <a:extLst>
              <a:ext uri="{FF2B5EF4-FFF2-40B4-BE49-F238E27FC236}">
                <a16:creationId xmlns:a16="http://schemas.microsoft.com/office/drawing/2014/main" id="{881FB4CD-E4AC-4362-9C9D-BBEF37DA704A}"/>
              </a:ext>
            </a:extLst>
          </p:cNvPr>
          <p:cNvPicPr>
            <a:picLocks noChangeAspect="1"/>
          </p:cNvPicPr>
          <p:nvPr/>
        </p:nvPicPr>
        <p:blipFill>
          <a:blip r:embed="rId20"/>
          <a:stretch>
            <a:fillRect/>
          </a:stretch>
        </p:blipFill>
        <p:spPr>
          <a:xfrm>
            <a:off x="-5620" y="-65014"/>
            <a:ext cx="9180512" cy="6921585"/>
          </a:xfrm>
          <a:prstGeom prst="rect">
            <a:avLst/>
          </a:prstGeom>
        </p:spPr>
      </p:pic>
    </p:spTree>
    <p:extLst>
      <p:ext uri="{BB962C8B-B14F-4D97-AF65-F5344CB8AC3E}">
        <p14:creationId xmlns:p14="http://schemas.microsoft.com/office/powerpoint/2010/main" val="3360653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10"/>
          <p:cNvGrpSpPr>
            <a:grpSpLocks/>
          </p:cNvGrpSpPr>
          <p:nvPr/>
        </p:nvGrpSpPr>
        <p:grpSpPr bwMode="auto">
          <a:xfrm>
            <a:off x="0" y="0"/>
            <a:ext cx="9144000" cy="6858000"/>
            <a:chOff x="0" y="0"/>
            <a:chExt cx="5760" cy="4320"/>
          </a:xfrm>
        </p:grpSpPr>
        <p:pic>
          <p:nvPicPr>
            <p:cNvPr id="6159" name="Picture 11" descr="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0" name="Text Box 12"/>
            <p:cNvSpPr txBox="1">
              <a:spLocks noChangeArrowheads="1"/>
            </p:cNvSpPr>
            <p:nvPr/>
          </p:nvSpPr>
          <p:spPr bwMode="auto">
            <a:xfrm>
              <a:off x="431" y="119"/>
              <a:ext cx="4580"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3600" dirty="0">
                  <a:solidFill>
                    <a:schemeClr val="bg1"/>
                  </a:solidFill>
                  <a:ea typeface="HGPｺﾞｼｯｸE" panose="020B0900000000000000" pitchFamily="50" charset="-128"/>
                </a:rPr>
                <a:t>調べてみよう！　税のこと②</a:t>
              </a:r>
            </a:p>
          </p:txBody>
        </p:sp>
      </p:grpSp>
      <p:pic>
        <p:nvPicPr>
          <p:cNvPr id="2048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0975" y="3824288"/>
            <a:ext cx="2066925"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3" name="Text Box 13"/>
          <p:cNvSpPr txBox="1">
            <a:spLocks noChangeArrowheads="1"/>
          </p:cNvSpPr>
          <p:nvPr/>
        </p:nvSpPr>
        <p:spPr bwMode="auto">
          <a:xfrm>
            <a:off x="2720974" y="2996952"/>
            <a:ext cx="185102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dirty="0">
                <a:ea typeface="HGPｺﾞｼｯｸE" panose="020B0900000000000000" pitchFamily="50" charset="-128"/>
              </a:rPr>
              <a:t>お店が消費税を国</a:t>
            </a:r>
          </a:p>
          <a:p>
            <a:pPr eaLnBrk="1" hangingPunct="1">
              <a:spcBef>
                <a:spcPct val="0"/>
              </a:spcBef>
              <a:buFontTx/>
              <a:buNone/>
            </a:pPr>
            <a:r>
              <a:rPr lang="ja-JP" altLang="en-US" sz="1400" dirty="0">
                <a:ea typeface="HGPｺﾞｼｯｸE" panose="020B0900000000000000" pitchFamily="50" charset="-128"/>
              </a:rPr>
              <a:t>（税務署）や地方に</a:t>
            </a:r>
          </a:p>
          <a:p>
            <a:pPr eaLnBrk="1" hangingPunct="1">
              <a:spcBef>
                <a:spcPct val="0"/>
              </a:spcBef>
              <a:buFontTx/>
              <a:buNone/>
            </a:pPr>
            <a:r>
              <a:rPr lang="ja-JP" altLang="en-US" sz="1400" dirty="0">
                <a:ea typeface="HGPｺﾞｼｯｸE" panose="020B0900000000000000" pitchFamily="50" charset="-128"/>
              </a:rPr>
              <a:t>納めます</a:t>
            </a:r>
          </a:p>
        </p:txBody>
      </p:sp>
      <p:pic>
        <p:nvPicPr>
          <p:cNvPr id="6149"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4025" y="1628775"/>
            <a:ext cx="1150938"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50" name="Group 21"/>
          <p:cNvGrpSpPr>
            <a:grpSpLocks/>
          </p:cNvGrpSpPr>
          <p:nvPr/>
        </p:nvGrpSpPr>
        <p:grpSpPr bwMode="auto">
          <a:xfrm>
            <a:off x="1619250" y="1657350"/>
            <a:ext cx="5224463" cy="1216025"/>
            <a:chOff x="1020" y="1044"/>
            <a:chExt cx="3291" cy="766"/>
          </a:xfrm>
        </p:grpSpPr>
        <p:pic>
          <p:nvPicPr>
            <p:cNvPr id="6157" name="Picture 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0" y="1044"/>
              <a:ext cx="3291" cy="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8" name="Text Box 20"/>
            <p:cNvSpPr txBox="1">
              <a:spLocks noChangeArrowheads="1"/>
            </p:cNvSpPr>
            <p:nvPr/>
          </p:nvSpPr>
          <p:spPr bwMode="auto">
            <a:xfrm>
              <a:off x="1565" y="1221"/>
              <a:ext cx="1814"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500" dirty="0">
                  <a:ea typeface="HGPｺﾞｼｯｸE" panose="020B0900000000000000" pitchFamily="50" charset="-128"/>
                </a:rPr>
                <a:t>では、消費税はその後、</a:t>
              </a:r>
            </a:p>
            <a:p>
              <a:pPr eaLnBrk="1" hangingPunct="1">
                <a:spcBef>
                  <a:spcPct val="0"/>
                </a:spcBef>
                <a:buFontTx/>
                <a:buNone/>
              </a:pPr>
              <a:r>
                <a:rPr lang="ja-JP" altLang="en-US" sz="1500" dirty="0">
                  <a:ea typeface="HGPｺﾞｼｯｸE" panose="020B0900000000000000" pitchFamily="50" charset="-128"/>
                </a:rPr>
                <a:t>どこに行くのかな？</a:t>
              </a:r>
            </a:p>
          </p:txBody>
        </p:sp>
      </p:grpSp>
      <p:pic>
        <p:nvPicPr>
          <p:cNvPr id="6151" name="Picture 2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2924175"/>
            <a:ext cx="1992312"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2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22813" y="2924175"/>
            <a:ext cx="1720850"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2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24750" y="3860800"/>
            <a:ext cx="928688" cy="261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16"/>
          <p:cNvGrpSpPr>
            <a:grpSpLocks/>
          </p:cNvGrpSpPr>
          <p:nvPr/>
        </p:nvGrpSpPr>
        <p:grpSpPr bwMode="auto">
          <a:xfrm>
            <a:off x="5992493" y="2924013"/>
            <a:ext cx="2298403" cy="1420862"/>
            <a:chOff x="4105" y="2530"/>
            <a:chExt cx="1176" cy="714"/>
          </a:xfrm>
        </p:grpSpPr>
        <p:pic>
          <p:nvPicPr>
            <p:cNvPr id="6155" name="Picture 1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05" y="2530"/>
              <a:ext cx="1176" cy="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6" name="Text Box 15"/>
            <p:cNvSpPr txBox="1">
              <a:spLocks noChangeArrowheads="1"/>
            </p:cNvSpPr>
            <p:nvPr/>
          </p:nvSpPr>
          <p:spPr bwMode="auto">
            <a:xfrm>
              <a:off x="4195" y="2711"/>
              <a:ext cx="1086"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500" dirty="0">
                  <a:ea typeface="HGPｺﾞｼｯｸE" panose="020B0900000000000000" pitchFamily="50" charset="-128"/>
                </a:rPr>
                <a:t>税は国や地方に</a:t>
              </a:r>
            </a:p>
            <a:p>
              <a:pPr eaLnBrk="1" hangingPunct="1">
                <a:spcBef>
                  <a:spcPct val="0"/>
                </a:spcBef>
                <a:buFontTx/>
                <a:buNone/>
              </a:pPr>
              <a:r>
                <a:rPr lang="ja-JP" altLang="en-US" sz="1500" dirty="0">
                  <a:ea typeface="HGPｺﾞｼｯｸE" panose="020B0900000000000000" pitchFamily="50" charset="-128"/>
                </a:rPr>
                <a:t>納められるんだね</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0487"/>
                                        </p:tgtEl>
                                        <p:attrNameLst>
                                          <p:attrName>style.visibility</p:attrName>
                                        </p:attrNameLst>
                                      </p:cBhvr>
                                      <p:to>
                                        <p:strVal val="visible"/>
                                      </p:to>
                                    </p:set>
                                    <p:anim calcmode="lin" valueType="num">
                                      <p:cBhvr>
                                        <p:cTn id="7" dur="500" fill="hold"/>
                                        <p:tgtEl>
                                          <p:spTgt spid="20487"/>
                                        </p:tgtEl>
                                        <p:attrNameLst>
                                          <p:attrName>ppt_w</p:attrName>
                                        </p:attrNameLst>
                                      </p:cBhvr>
                                      <p:tavLst>
                                        <p:tav tm="0">
                                          <p:val>
                                            <p:fltVal val="0"/>
                                          </p:val>
                                        </p:tav>
                                        <p:tav tm="100000">
                                          <p:val>
                                            <p:strVal val="#ppt_w"/>
                                          </p:val>
                                        </p:tav>
                                      </p:tavLst>
                                    </p:anim>
                                    <p:anim calcmode="lin" valueType="num">
                                      <p:cBhvr>
                                        <p:cTn id="8" dur="500" fill="hold"/>
                                        <p:tgtEl>
                                          <p:spTgt spid="20487"/>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0493"/>
                                        </p:tgtEl>
                                        <p:attrNameLst>
                                          <p:attrName>style.visibility</p:attrName>
                                        </p:attrNameLst>
                                      </p:cBhvr>
                                      <p:to>
                                        <p:strVal val="visible"/>
                                      </p:to>
                                    </p:set>
                                    <p:anim calcmode="lin" valueType="num">
                                      <p:cBhvr>
                                        <p:cTn id="13" dur="500" fill="hold"/>
                                        <p:tgtEl>
                                          <p:spTgt spid="20493"/>
                                        </p:tgtEl>
                                        <p:attrNameLst>
                                          <p:attrName>ppt_w</p:attrName>
                                        </p:attrNameLst>
                                      </p:cBhvr>
                                      <p:tavLst>
                                        <p:tav tm="0">
                                          <p:val>
                                            <p:fltVal val="0"/>
                                          </p:val>
                                        </p:tav>
                                        <p:tav tm="100000">
                                          <p:val>
                                            <p:strVal val="#ppt_w"/>
                                          </p:val>
                                        </p:tav>
                                      </p:tavLst>
                                    </p:anim>
                                    <p:anim calcmode="lin" valueType="num">
                                      <p:cBhvr>
                                        <p:cTn id="14" dur="500" fill="hold"/>
                                        <p:tgtEl>
                                          <p:spTgt spid="20493"/>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4" name="Group 19"/>
          <p:cNvGrpSpPr>
            <a:grpSpLocks/>
          </p:cNvGrpSpPr>
          <p:nvPr/>
        </p:nvGrpSpPr>
        <p:grpSpPr bwMode="auto">
          <a:xfrm>
            <a:off x="0" y="0"/>
            <a:ext cx="9144000" cy="6858000"/>
            <a:chOff x="0" y="0"/>
            <a:chExt cx="5760" cy="4320"/>
          </a:xfrm>
        </p:grpSpPr>
        <p:pic>
          <p:nvPicPr>
            <p:cNvPr id="8212" name="Picture 20" descr="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13" name="Text Box 21"/>
            <p:cNvSpPr txBox="1">
              <a:spLocks noChangeArrowheads="1"/>
            </p:cNvSpPr>
            <p:nvPr/>
          </p:nvSpPr>
          <p:spPr bwMode="auto">
            <a:xfrm>
              <a:off x="431" y="119"/>
              <a:ext cx="4717"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3600" dirty="0">
                  <a:solidFill>
                    <a:schemeClr val="bg1"/>
                  </a:solidFill>
                  <a:ea typeface="HGPｺﾞｼｯｸE" panose="020B0900000000000000" pitchFamily="50" charset="-128"/>
                </a:rPr>
                <a:t>調べてみよう！　税のこと③</a:t>
              </a:r>
            </a:p>
          </p:txBody>
        </p:sp>
      </p:grpSp>
      <p:sp>
        <p:nvSpPr>
          <p:cNvPr id="19478" name="Text Box 22"/>
          <p:cNvSpPr txBox="1">
            <a:spLocks noChangeArrowheads="1"/>
          </p:cNvSpPr>
          <p:nvPr/>
        </p:nvSpPr>
        <p:spPr bwMode="auto">
          <a:xfrm>
            <a:off x="688975" y="6165850"/>
            <a:ext cx="2730897"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dirty="0">
                <a:ea typeface="HGPｺﾞｼｯｸE" panose="020B0900000000000000" pitchFamily="50" charset="-128"/>
              </a:rPr>
              <a:t>ガムを買って消費税を払った</a:t>
            </a:r>
          </a:p>
        </p:txBody>
      </p:sp>
      <p:pic>
        <p:nvPicPr>
          <p:cNvPr id="8196"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7588" y="4343400"/>
            <a:ext cx="1754187"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5"/>
          <p:cNvGrpSpPr>
            <a:grpSpLocks/>
          </p:cNvGrpSpPr>
          <p:nvPr/>
        </p:nvGrpSpPr>
        <p:grpSpPr bwMode="auto">
          <a:xfrm>
            <a:off x="684214" y="2514600"/>
            <a:ext cx="2298700" cy="1812925"/>
            <a:chOff x="703" y="2523"/>
            <a:chExt cx="1316" cy="1065"/>
          </a:xfrm>
        </p:grpSpPr>
        <p:pic>
          <p:nvPicPr>
            <p:cNvPr id="8210" name="Picture 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 y="2523"/>
              <a:ext cx="1315" cy="1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11" name="Text Box 24"/>
            <p:cNvSpPr txBox="1">
              <a:spLocks noChangeArrowheads="1"/>
            </p:cNvSpPr>
            <p:nvPr/>
          </p:nvSpPr>
          <p:spPr bwMode="auto">
            <a:xfrm>
              <a:off x="956" y="2769"/>
              <a:ext cx="1063" cy="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500" dirty="0">
                  <a:ea typeface="HGPｺﾞｼｯｸE" panose="020B0900000000000000" pitchFamily="50" charset="-128"/>
                </a:rPr>
                <a:t>大事なお金</a:t>
              </a:r>
            </a:p>
            <a:p>
              <a:pPr eaLnBrk="1" hangingPunct="1">
                <a:spcBef>
                  <a:spcPct val="0"/>
                </a:spcBef>
                <a:buFontTx/>
                <a:buNone/>
              </a:pPr>
              <a:r>
                <a:rPr lang="ja-JP" altLang="en-US" sz="1500" dirty="0">
                  <a:ea typeface="HGPｺﾞｼｯｸE" panose="020B0900000000000000" pitchFamily="50" charset="-128"/>
                </a:rPr>
                <a:t>だからできれば</a:t>
              </a:r>
            </a:p>
            <a:p>
              <a:pPr eaLnBrk="1" hangingPunct="1">
                <a:spcBef>
                  <a:spcPct val="0"/>
                </a:spcBef>
                <a:buFontTx/>
                <a:buNone/>
              </a:pPr>
              <a:r>
                <a:rPr lang="ja-JP" altLang="en-US" sz="1500" dirty="0">
                  <a:ea typeface="HGPｺﾞｼｯｸE" panose="020B0900000000000000" pitchFamily="50" charset="-128"/>
                </a:rPr>
                <a:t>払いたくないな</a:t>
              </a:r>
            </a:p>
          </p:txBody>
        </p:sp>
      </p:grpSp>
      <p:pic>
        <p:nvPicPr>
          <p:cNvPr id="8198" name="Picture 3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7400" y="4581525"/>
            <a:ext cx="1389063" cy="189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28"/>
          <p:cNvGrpSpPr>
            <a:grpSpLocks/>
          </p:cNvGrpSpPr>
          <p:nvPr/>
        </p:nvGrpSpPr>
        <p:grpSpPr bwMode="auto">
          <a:xfrm>
            <a:off x="3132138" y="3200400"/>
            <a:ext cx="2524125" cy="1524000"/>
            <a:chOff x="1973" y="2931"/>
            <a:chExt cx="1590" cy="960"/>
          </a:xfrm>
        </p:grpSpPr>
        <p:pic>
          <p:nvPicPr>
            <p:cNvPr id="8208" name="Picture 2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73" y="2931"/>
              <a:ext cx="159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9" name="Text Box 27"/>
            <p:cNvSpPr txBox="1">
              <a:spLocks noChangeArrowheads="1"/>
            </p:cNvSpPr>
            <p:nvPr/>
          </p:nvSpPr>
          <p:spPr bwMode="auto">
            <a:xfrm>
              <a:off x="2084" y="3129"/>
              <a:ext cx="1455"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500" dirty="0">
                  <a:ea typeface="HGPｺﾞｼｯｸE" panose="020B0900000000000000" pitchFamily="50" charset="-128"/>
                </a:rPr>
                <a:t>税がなくなると</a:t>
              </a:r>
            </a:p>
            <a:p>
              <a:pPr eaLnBrk="1" hangingPunct="1">
                <a:spcBef>
                  <a:spcPct val="0"/>
                </a:spcBef>
                <a:buFontTx/>
                <a:buNone/>
              </a:pPr>
              <a:r>
                <a:rPr lang="ja-JP" altLang="en-US" sz="1500" dirty="0">
                  <a:ea typeface="HGPｺﾞｼｯｸE" panose="020B0900000000000000" pitchFamily="50" charset="-128"/>
                </a:rPr>
                <a:t>どうなるのだろう？</a:t>
              </a:r>
            </a:p>
          </p:txBody>
        </p:sp>
      </p:grpSp>
      <p:pic>
        <p:nvPicPr>
          <p:cNvPr id="8200" name="Picture 3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43663" y="4508500"/>
            <a:ext cx="119697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1" name="Picture 3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67563" y="1700213"/>
            <a:ext cx="1149350"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31"/>
          <p:cNvGrpSpPr>
            <a:grpSpLocks/>
          </p:cNvGrpSpPr>
          <p:nvPr/>
        </p:nvGrpSpPr>
        <p:grpSpPr bwMode="auto">
          <a:xfrm>
            <a:off x="5651501" y="3000375"/>
            <a:ext cx="3024188" cy="1724025"/>
            <a:chOff x="3560" y="2795"/>
            <a:chExt cx="1905" cy="1086"/>
          </a:xfrm>
        </p:grpSpPr>
        <p:pic>
          <p:nvPicPr>
            <p:cNvPr id="8206" name="Picture 2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60" y="2795"/>
              <a:ext cx="1884" cy="1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7" name="Text Box 30"/>
            <p:cNvSpPr txBox="1">
              <a:spLocks noChangeArrowheads="1"/>
            </p:cNvSpPr>
            <p:nvPr/>
          </p:nvSpPr>
          <p:spPr bwMode="auto">
            <a:xfrm>
              <a:off x="3728" y="3022"/>
              <a:ext cx="1737" cy="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500" dirty="0">
                  <a:ea typeface="HGPｺﾞｼｯｸE" panose="020B0900000000000000" pitchFamily="50" charset="-128"/>
                </a:rPr>
                <a:t>国や地方に納められた</a:t>
              </a:r>
            </a:p>
            <a:p>
              <a:pPr eaLnBrk="1" hangingPunct="1">
                <a:spcBef>
                  <a:spcPct val="0"/>
                </a:spcBef>
                <a:buFontTx/>
                <a:buNone/>
              </a:pPr>
              <a:r>
                <a:rPr lang="ja-JP" altLang="en-US" sz="1500" dirty="0">
                  <a:ea typeface="HGPｺﾞｼｯｸE" panose="020B0900000000000000" pitchFamily="50" charset="-128"/>
                </a:rPr>
                <a:t>税は何に</a:t>
              </a:r>
            </a:p>
            <a:p>
              <a:pPr eaLnBrk="1" hangingPunct="1">
                <a:spcBef>
                  <a:spcPct val="0"/>
                </a:spcBef>
                <a:buFontTx/>
                <a:buNone/>
              </a:pPr>
              <a:r>
                <a:rPr lang="ja-JP" altLang="en-US" sz="1500" dirty="0">
                  <a:ea typeface="HGPｺﾞｼｯｸE" panose="020B0900000000000000" pitchFamily="50" charset="-128"/>
                </a:rPr>
                <a:t>使われているんだろう？</a:t>
              </a:r>
            </a:p>
          </p:txBody>
        </p:sp>
      </p:grpSp>
      <p:grpSp>
        <p:nvGrpSpPr>
          <p:cNvPr id="8203" name="Group 38"/>
          <p:cNvGrpSpPr>
            <a:grpSpLocks/>
          </p:cNvGrpSpPr>
          <p:nvPr/>
        </p:nvGrpSpPr>
        <p:grpSpPr bwMode="auto">
          <a:xfrm>
            <a:off x="2627313" y="1665288"/>
            <a:ext cx="4654550" cy="1479550"/>
            <a:chOff x="1655" y="1049"/>
            <a:chExt cx="2932" cy="932"/>
          </a:xfrm>
        </p:grpSpPr>
        <p:pic>
          <p:nvPicPr>
            <p:cNvPr id="8204" name="Picture 3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55" y="1049"/>
              <a:ext cx="2932" cy="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5" name="Text Box 37"/>
            <p:cNvSpPr txBox="1">
              <a:spLocks noChangeArrowheads="1"/>
            </p:cNvSpPr>
            <p:nvPr/>
          </p:nvSpPr>
          <p:spPr bwMode="auto">
            <a:xfrm>
              <a:off x="1972" y="1262"/>
              <a:ext cx="2022" cy="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500" dirty="0">
                  <a:ea typeface="HGPｺﾞｼｯｸE" panose="020B0900000000000000" pitchFamily="50" charset="-128"/>
                </a:rPr>
                <a:t>消費税のほかにもいろいろな</a:t>
              </a:r>
            </a:p>
            <a:p>
              <a:pPr eaLnBrk="1" hangingPunct="1">
                <a:spcBef>
                  <a:spcPct val="0"/>
                </a:spcBef>
                <a:buFontTx/>
                <a:buNone/>
              </a:pPr>
              <a:r>
                <a:rPr lang="ja-JP" altLang="en-US" sz="1500" dirty="0">
                  <a:ea typeface="HGPｺﾞｼｯｸE" panose="020B0900000000000000" pitchFamily="50" charset="-128"/>
                </a:rPr>
                <a:t>税があるけれど、なぜ、税を</a:t>
              </a:r>
            </a:p>
            <a:p>
              <a:pPr eaLnBrk="1" hangingPunct="1">
                <a:spcBef>
                  <a:spcPct val="0"/>
                </a:spcBef>
                <a:buFontTx/>
                <a:buNone/>
              </a:pPr>
              <a:r>
                <a:rPr lang="ja-JP" altLang="en-US" sz="1500" dirty="0">
                  <a:ea typeface="HGPｺﾞｼｯｸE" panose="020B0900000000000000" pitchFamily="50" charset="-128"/>
                </a:rPr>
                <a:t>納めないといけないのかな？</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9478"/>
                                        </p:tgtEl>
                                        <p:attrNameLst>
                                          <p:attrName>style.visibility</p:attrName>
                                        </p:attrNameLst>
                                      </p:cBhvr>
                                      <p:to>
                                        <p:strVal val="visible"/>
                                      </p:to>
                                    </p:set>
                                    <p:anim calcmode="lin" valueType="num">
                                      <p:cBhvr>
                                        <p:cTn id="7" dur="500" fill="hold"/>
                                        <p:tgtEl>
                                          <p:spTgt spid="19478"/>
                                        </p:tgtEl>
                                        <p:attrNameLst>
                                          <p:attrName>ppt_w</p:attrName>
                                        </p:attrNameLst>
                                      </p:cBhvr>
                                      <p:tavLst>
                                        <p:tav tm="0">
                                          <p:val>
                                            <p:fltVal val="0"/>
                                          </p:val>
                                        </p:tav>
                                        <p:tav tm="100000">
                                          <p:val>
                                            <p:strVal val="#ppt_w"/>
                                          </p:val>
                                        </p:tav>
                                      </p:tavLst>
                                    </p:anim>
                                    <p:anim calcmode="lin" valueType="num">
                                      <p:cBhvr>
                                        <p:cTn id="8" dur="500" fill="hold"/>
                                        <p:tgtEl>
                                          <p:spTgt spid="19478"/>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7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8" name="Group 9"/>
          <p:cNvGrpSpPr>
            <a:grpSpLocks/>
          </p:cNvGrpSpPr>
          <p:nvPr/>
        </p:nvGrpSpPr>
        <p:grpSpPr bwMode="auto">
          <a:xfrm>
            <a:off x="0" y="0"/>
            <a:ext cx="9144000" cy="6858000"/>
            <a:chOff x="0" y="0"/>
            <a:chExt cx="5760" cy="4320"/>
          </a:xfrm>
        </p:grpSpPr>
        <p:pic>
          <p:nvPicPr>
            <p:cNvPr id="9233" name="Picture 10" descr="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4" name="Text Box 11"/>
            <p:cNvSpPr txBox="1">
              <a:spLocks noChangeArrowheads="1"/>
            </p:cNvSpPr>
            <p:nvPr/>
          </p:nvSpPr>
          <p:spPr bwMode="auto">
            <a:xfrm>
              <a:off x="476" y="119"/>
              <a:ext cx="4808"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3600" dirty="0">
                  <a:solidFill>
                    <a:schemeClr val="bg1"/>
                  </a:solidFill>
                  <a:ea typeface="HGPｺﾞｼｯｸE" panose="020B0900000000000000" pitchFamily="50" charset="-128"/>
                </a:rPr>
                <a:t>調べてみよう！　税のこと④</a:t>
              </a:r>
            </a:p>
          </p:txBody>
        </p:sp>
      </p:grpSp>
      <p:pic>
        <p:nvPicPr>
          <p:cNvPr id="9219"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9938" y="2852738"/>
            <a:ext cx="2251075" cy="355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15"/>
          <p:cNvGrpSpPr>
            <a:grpSpLocks/>
          </p:cNvGrpSpPr>
          <p:nvPr/>
        </p:nvGrpSpPr>
        <p:grpSpPr bwMode="auto">
          <a:xfrm>
            <a:off x="5508625" y="1916113"/>
            <a:ext cx="2686050" cy="952500"/>
            <a:chOff x="1791" y="1207"/>
            <a:chExt cx="1692" cy="600"/>
          </a:xfrm>
        </p:grpSpPr>
        <p:pic>
          <p:nvPicPr>
            <p:cNvPr id="9231"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1" y="1207"/>
              <a:ext cx="1692" cy="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2" name="Text Box 14"/>
            <p:cNvSpPr txBox="1">
              <a:spLocks noChangeArrowheads="1"/>
            </p:cNvSpPr>
            <p:nvPr/>
          </p:nvSpPr>
          <p:spPr bwMode="auto">
            <a:xfrm>
              <a:off x="1972" y="1323"/>
              <a:ext cx="1361"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500">
                  <a:ea typeface="HGPｺﾞｼｯｸE" panose="020B0900000000000000" pitchFamily="50" charset="-128"/>
                </a:rPr>
                <a:t>身近なものって？</a:t>
              </a:r>
            </a:p>
          </p:txBody>
        </p:sp>
      </p:grpSp>
      <p:grpSp>
        <p:nvGrpSpPr>
          <p:cNvPr id="4" name="Group 18"/>
          <p:cNvGrpSpPr>
            <a:grpSpLocks/>
          </p:cNvGrpSpPr>
          <p:nvPr/>
        </p:nvGrpSpPr>
        <p:grpSpPr bwMode="auto">
          <a:xfrm>
            <a:off x="1763688" y="3711575"/>
            <a:ext cx="4203725" cy="1085850"/>
            <a:chOff x="1701" y="1570"/>
            <a:chExt cx="2376" cy="684"/>
          </a:xfrm>
        </p:grpSpPr>
        <p:pic>
          <p:nvPicPr>
            <p:cNvPr id="9229"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1" y="1570"/>
              <a:ext cx="2376" cy="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0" name="Text Box 17"/>
            <p:cNvSpPr txBox="1">
              <a:spLocks noChangeArrowheads="1"/>
            </p:cNvSpPr>
            <p:nvPr/>
          </p:nvSpPr>
          <p:spPr bwMode="auto">
            <a:xfrm>
              <a:off x="1986" y="1723"/>
              <a:ext cx="1429"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500" dirty="0">
                  <a:ea typeface="HGPｺﾞｼｯｸE" panose="020B0900000000000000" pitchFamily="50" charset="-128"/>
                </a:rPr>
                <a:t>税のこともっとくわしく</a:t>
              </a:r>
            </a:p>
            <a:p>
              <a:pPr eaLnBrk="1" hangingPunct="1">
                <a:spcBef>
                  <a:spcPct val="0"/>
                </a:spcBef>
                <a:buFontTx/>
                <a:buNone/>
              </a:pPr>
              <a:r>
                <a:rPr lang="ja-JP" altLang="en-US" sz="1500" dirty="0">
                  <a:ea typeface="HGPｺﾞｼｯｸE" panose="020B0900000000000000" pitchFamily="50" charset="-128"/>
                </a:rPr>
                <a:t>知りたいな</a:t>
              </a:r>
            </a:p>
          </p:txBody>
        </p:sp>
      </p:grpSp>
      <p:grpSp>
        <p:nvGrpSpPr>
          <p:cNvPr id="5" name="Group 21"/>
          <p:cNvGrpSpPr>
            <a:grpSpLocks/>
          </p:cNvGrpSpPr>
          <p:nvPr/>
        </p:nvGrpSpPr>
        <p:grpSpPr bwMode="auto">
          <a:xfrm>
            <a:off x="2484438" y="4537075"/>
            <a:ext cx="3381375" cy="1771650"/>
            <a:chOff x="295" y="2251"/>
            <a:chExt cx="2130" cy="1116"/>
          </a:xfrm>
        </p:grpSpPr>
        <p:pic>
          <p:nvPicPr>
            <p:cNvPr id="9227" name="Picture 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5" y="2251"/>
              <a:ext cx="2130" cy="1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8" name="Text Box 20"/>
            <p:cNvSpPr txBox="1">
              <a:spLocks noChangeArrowheads="1"/>
            </p:cNvSpPr>
            <p:nvPr/>
          </p:nvSpPr>
          <p:spPr bwMode="auto">
            <a:xfrm>
              <a:off x="567" y="2812"/>
              <a:ext cx="1497"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500" dirty="0">
                  <a:ea typeface="HGPｺﾞｼｯｸE" panose="020B0900000000000000" pitchFamily="50" charset="-128"/>
                </a:rPr>
                <a:t>よーし、</a:t>
              </a:r>
            </a:p>
            <a:p>
              <a:pPr eaLnBrk="1" hangingPunct="1">
                <a:spcBef>
                  <a:spcPct val="0"/>
                </a:spcBef>
                <a:buFontTx/>
                <a:buNone/>
              </a:pPr>
              <a:r>
                <a:rPr lang="ja-JP" altLang="en-US" sz="1500" dirty="0">
                  <a:ea typeface="HGPｺﾞｼｯｸE" panose="020B0900000000000000" pitchFamily="50" charset="-128"/>
                </a:rPr>
                <a:t>みんなで調べるぞ！</a:t>
              </a:r>
            </a:p>
          </p:txBody>
        </p:sp>
      </p:grpSp>
      <p:grpSp>
        <p:nvGrpSpPr>
          <p:cNvPr id="9223" name="Group 24"/>
          <p:cNvGrpSpPr>
            <a:grpSpLocks/>
          </p:cNvGrpSpPr>
          <p:nvPr/>
        </p:nvGrpSpPr>
        <p:grpSpPr bwMode="auto">
          <a:xfrm>
            <a:off x="827088" y="1989138"/>
            <a:ext cx="3968750" cy="2305050"/>
            <a:chOff x="484" y="1247"/>
            <a:chExt cx="2764" cy="1548"/>
          </a:xfrm>
        </p:grpSpPr>
        <p:pic>
          <p:nvPicPr>
            <p:cNvPr id="9225" name="Picture 2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4" y="1247"/>
              <a:ext cx="2764" cy="1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6" name="Text Box 23"/>
            <p:cNvSpPr txBox="1">
              <a:spLocks noChangeArrowheads="1"/>
            </p:cNvSpPr>
            <p:nvPr/>
          </p:nvSpPr>
          <p:spPr bwMode="auto">
            <a:xfrm>
              <a:off x="1077" y="1538"/>
              <a:ext cx="1856" cy="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500">
                  <a:ea typeface="HGPｺﾞｼｯｸE" panose="020B0900000000000000" pitchFamily="50" charset="-128"/>
                </a:rPr>
                <a:t>税はわたしたちにとって、</a:t>
              </a:r>
            </a:p>
            <a:p>
              <a:pPr eaLnBrk="1" hangingPunct="1">
                <a:spcBef>
                  <a:spcPct val="0"/>
                </a:spcBef>
                <a:buFontTx/>
                <a:buNone/>
              </a:pPr>
              <a:r>
                <a:rPr lang="ja-JP" altLang="en-US" sz="1500">
                  <a:ea typeface="HGPｺﾞｼｯｸE" panose="020B0900000000000000" pitchFamily="50" charset="-128"/>
                </a:rPr>
                <a:t>とても身近なものなんだよ</a:t>
              </a:r>
            </a:p>
          </p:txBody>
        </p:sp>
      </p:grpSp>
      <p:pic>
        <p:nvPicPr>
          <p:cNvPr id="9224" name="Picture 2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5013" y="4338638"/>
            <a:ext cx="1533525"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57002CA-F2CC-4898-9CAA-D46393DB906E}"/>
              </a:ext>
            </a:extLst>
          </p:cNvPr>
          <p:cNvPicPr>
            <a:picLocks noChangeAspect="1"/>
          </p:cNvPicPr>
          <p:nvPr/>
        </p:nvPicPr>
        <p:blipFill>
          <a:blip r:embed="rId2"/>
          <a:stretch>
            <a:fillRect/>
          </a:stretch>
        </p:blipFill>
        <p:spPr>
          <a:xfrm>
            <a:off x="-19871" y="0"/>
            <a:ext cx="9200383" cy="6885384"/>
          </a:xfrm>
          <a:prstGeom prst="rect">
            <a:avLst/>
          </a:prstGeom>
        </p:spPr>
      </p:pic>
      <p:grpSp>
        <p:nvGrpSpPr>
          <p:cNvPr id="5" name="Group 24"/>
          <p:cNvGrpSpPr>
            <a:grpSpLocks/>
          </p:cNvGrpSpPr>
          <p:nvPr/>
        </p:nvGrpSpPr>
        <p:grpSpPr bwMode="auto">
          <a:xfrm>
            <a:off x="250824" y="2081213"/>
            <a:ext cx="1944135" cy="1347787"/>
            <a:chOff x="1156" y="1234"/>
            <a:chExt cx="1117" cy="713"/>
          </a:xfrm>
        </p:grpSpPr>
        <p:pic>
          <p:nvPicPr>
            <p:cNvPr id="10251"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6" y="1234"/>
              <a:ext cx="1043" cy="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2" name="Text Box 22"/>
            <p:cNvSpPr txBox="1">
              <a:spLocks noChangeArrowheads="1"/>
            </p:cNvSpPr>
            <p:nvPr/>
          </p:nvSpPr>
          <p:spPr bwMode="auto">
            <a:xfrm>
              <a:off x="1184" y="1427"/>
              <a:ext cx="1089"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200" dirty="0">
                  <a:ea typeface="HGPｺﾞｼｯｸE" panose="020B0900000000000000" pitchFamily="50" charset="-128"/>
                </a:rPr>
                <a:t>警察署に消防署・・・</a:t>
              </a:r>
            </a:p>
            <a:p>
              <a:pPr eaLnBrk="1" hangingPunct="1">
                <a:spcBef>
                  <a:spcPct val="0"/>
                </a:spcBef>
                <a:buFontTx/>
                <a:buNone/>
              </a:pPr>
              <a:r>
                <a:rPr lang="ja-JP" altLang="en-US" sz="1200" dirty="0">
                  <a:ea typeface="HGPｺﾞｼｯｸE" panose="020B0900000000000000" pitchFamily="50" charset="-128"/>
                </a:rPr>
                <a:t>いっぱいあるね</a:t>
              </a:r>
            </a:p>
          </p:txBody>
        </p:sp>
      </p:grpSp>
      <p:grpSp>
        <p:nvGrpSpPr>
          <p:cNvPr id="6" name="Group 27"/>
          <p:cNvGrpSpPr>
            <a:grpSpLocks/>
          </p:cNvGrpSpPr>
          <p:nvPr/>
        </p:nvGrpSpPr>
        <p:grpSpPr bwMode="auto">
          <a:xfrm>
            <a:off x="5795963" y="1341438"/>
            <a:ext cx="1944389" cy="1295400"/>
            <a:chOff x="2699" y="981"/>
            <a:chExt cx="1038" cy="816"/>
          </a:xfrm>
        </p:grpSpPr>
        <p:pic>
          <p:nvPicPr>
            <p:cNvPr id="10249" name="Picture 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9" y="981"/>
              <a:ext cx="985" cy="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0" name="Text Box 26"/>
            <p:cNvSpPr txBox="1">
              <a:spLocks noChangeArrowheads="1"/>
            </p:cNvSpPr>
            <p:nvPr/>
          </p:nvSpPr>
          <p:spPr bwMode="auto">
            <a:xfrm>
              <a:off x="2786" y="1122"/>
              <a:ext cx="951"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200" dirty="0">
                  <a:ea typeface="HGPｺﾞｼｯｸE" panose="020B0900000000000000" pitchFamily="50" charset="-128"/>
                </a:rPr>
                <a:t>ぼくたちの</a:t>
              </a:r>
            </a:p>
            <a:p>
              <a:pPr eaLnBrk="1" hangingPunct="1">
                <a:spcBef>
                  <a:spcPct val="0"/>
                </a:spcBef>
                <a:buFontTx/>
                <a:buNone/>
              </a:pPr>
              <a:r>
                <a:rPr lang="ja-JP" altLang="en-US" sz="1200" dirty="0">
                  <a:ea typeface="HGPｺﾞｼｯｸE" panose="020B0900000000000000" pitchFamily="50" charset="-128"/>
                </a:rPr>
                <a:t>小学校も公共施設</a:t>
              </a:r>
            </a:p>
            <a:p>
              <a:pPr eaLnBrk="1" hangingPunct="1">
                <a:spcBef>
                  <a:spcPct val="0"/>
                </a:spcBef>
                <a:buFontTx/>
                <a:buNone/>
              </a:pPr>
              <a:r>
                <a:rPr lang="ja-JP" altLang="en-US" sz="1200" dirty="0">
                  <a:ea typeface="HGPｺﾞｼｯｸE" panose="020B0900000000000000" pitchFamily="50" charset="-128"/>
                </a:rPr>
                <a:t>なんだね</a:t>
              </a:r>
            </a:p>
          </p:txBody>
        </p:sp>
      </p:grpSp>
      <p:grpSp>
        <p:nvGrpSpPr>
          <p:cNvPr id="7" name="Group 30"/>
          <p:cNvGrpSpPr>
            <a:grpSpLocks/>
          </p:cNvGrpSpPr>
          <p:nvPr/>
        </p:nvGrpSpPr>
        <p:grpSpPr bwMode="auto">
          <a:xfrm>
            <a:off x="7150103" y="2151063"/>
            <a:ext cx="1737057" cy="1363662"/>
            <a:chOff x="3026" y="2308"/>
            <a:chExt cx="904" cy="859"/>
          </a:xfrm>
        </p:grpSpPr>
        <p:pic>
          <p:nvPicPr>
            <p:cNvPr id="10247" name="Picture 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6" y="2308"/>
              <a:ext cx="880" cy="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Text Box 29"/>
            <p:cNvSpPr txBox="1">
              <a:spLocks noChangeArrowheads="1"/>
            </p:cNvSpPr>
            <p:nvPr/>
          </p:nvSpPr>
          <p:spPr bwMode="auto">
            <a:xfrm>
              <a:off x="3095" y="2474"/>
              <a:ext cx="835"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200" dirty="0">
                  <a:ea typeface="HGPｺﾞｼｯｸE" panose="020B0900000000000000" pitchFamily="50" charset="-128"/>
                </a:rPr>
                <a:t>道路や信号も</a:t>
              </a:r>
            </a:p>
            <a:p>
              <a:pPr eaLnBrk="1" hangingPunct="1">
                <a:spcBef>
                  <a:spcPct val="0"/>
                </a:spcBef>
                <a:buFontTx/>
                <a:buNone/>
              </a:pPr>
              <a:r>
                <a:rPr lang="ja-JP" altLang="en-US" sz="1200" dirty="0">
                  <a:ea typeface="HGPｺﾞｼｯｸE" panose="020B0900000000000000" pitchFamily="50" charset="-128"/>
                </a:rPr>
                <a:t>みんなのお金で</a:t>
              </a:r>
            </a:p>
            <a:p>
              <a:pPr eaLnBrk="1" hangingPunct="1">
                <a:spcBef>
                  <a:spcPct val="0"/>
                </a:spcBef>
                <a:buFontTx/>
                <a:buNone/>
              </a:pPr>
              <a:r>
                <a:rPr lang="ja-JP" altLang="en-US" sz="1200" dirty="0">
                  <a:ea typeface="HGPｺﾞｼｯｸE" panose="020B0900000000000000" pitchFamily="50" charset="-128"/>
                </a:rPr>
                <a:t>つくった</a:t>
              </a:r>
            </a:p>
            <a:p>
              <a:pPr eaLnBrk="1" hangingPunct="1">
                <a:spcBef>
                  <a:spcPct val="0"/>
                </a:spcBef>
                <a:buFontTx/>
                <a:buNone/>
              </a:pPr>
              <a:r>
                <a:rPr lang="ja-JP" altLang="en-US" sz="1200" dirty="0">
                  <a:ea typeface="HGPｺﾞｼｯｸE" panose="020B0900000000000000" pitchFamily="50" charset="-128"/>
                </a:rPr>
                <a:t>ものなんだね</a:t>
              </a:r>
            </a:p>
          </p:txBody>
        </p:sp>
      </p:grpSp>
      <p:pic>
        <p:nvPicPr>
          <p:cNvPr id="28" name="Picture 26">
            <a:extLst>
              <a:ext uri="{FF2B5EF4-FFF2-40B4-BE49-F238E27FC236}">
                <a16:creationId xmlns:a16="http://schemas.microsoft.com/office/drawing/2014/main" id="{76DD805E-5372-487A-8CAF-9BB71BC680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576" y="3276539"/>
            <a:ext cx="1390650"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7">
            <a:extLst>
              <a:ext uri="{FF2B5EF4-FFF2-40B4-BE49-F238E27FC236}">
                <a16:creationId xmlns:a16="http://schemas.microsoft.com/office/drawing/2014/main" id="{3B1ACEB3-7A02-43AD-ADDA-5FCE6493DD2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06704" y="2534444"/>
            <a:ext cx="1285875"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8">
            <a:extLst>
              <a:ext uri="{FF2B5EF4-FFF2-40B4-BE49-F238E27FC236}">
                <a16:creationId xmlns:a16="http://schemas.microsoft.com/office/drawing/2014/main" id="{A180551B-87E3-4D3B-8B40-09CF387C079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95573" y="3545705"/>
            <a:ext cx="952500"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3795D15-8917-49FB-8183-EFDC349E5775}"/>
              </a:ext>
            </a:extLst>
          </p:cNvPr>
          <p:cNvPicPr>
            <a:picLocks noChangeAspect="1"/>
          </p:cNvPicPr>
          <p:nvPr/>
        </p:nvPicPr>
        <p:blipFill>
          <a:blip r:embed="rId2"/>
          <a:stretch>
            <a:fillRect/>
          </a:stretch>
        </p:blipFill>
        <p:spPr>
          <a:xfrm>
            <a:off x="-36512" y="28230"/>
            <a:ext cx="9162128" cy="6829770"/>
          </a:xfrm>
          <a:prstGeom prst="rect">
            <a:avLst/>
          </a:prstGeom>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3068638"/>
            <a:ext cx="2692400"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0338" y="3659188"/>
            <a:ext cx="2565400"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2175" y="2924175"/>
            <a:ext cx="2678113" cy="326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19"/>
          <p:cNvGrpSpPr>
            <a:grpSpLocks/>
          </p:cNvGrpSpPr>
          <p:nvPr/>
        </p:nvGrpSpPr>
        <p:grpSpPr bwMode="auto">
          <a:xfrm>
            <a:off x="7163817" y="2492896"/>
            <a:ext cx="1944687" cy="1419225"/>
            <a:chOff x="4649" y="2392"/>
            <a:chExt cx="1073" cy="857"/>
          </a:xfrm>
        </p:grpSpPr>
        <p:pic>
          <p:nvPicPr>
            <p:cNvPr id="11271"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9" y="2392"/>
              <a:ext cx="1073" cy="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2" name="Text Box 18"/>
            <p:cNvSpPr txBox="1">
              <a:spLocks noChangeArrowheads="1"/>
            </p:cNvSpPr>
            <p:nvPr/>
          </p:nvSpPr>
          <p:spPr bwMode="auto">
            <a:xfrm>
              <a:off x="4740" y="2523"/>
              <a:ext cx="982" cy="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500" dirty="0">
                  <a:ea typeface="HGPｺﾞｼｯｸE" panose="020B0900000000000000" pitchFamily="50" charset="-128"/>
                </a:rPr>
                <a:t>税は、みんなの</a:t>
              </a:r>
            </a:p>
            <a:p>
              <a:pPr eaLnBrk="1" hangingPunct="1">
                <a:spcBef>
                  <a:spcPct val="0"/>
                </a:spcBef>
                <a:buFontTx/>
                <a:buNone/>
              </a:pPr>
              <a:r>
                <a:rPr lang="ja-JP" altLang="en-US" sz="1500" dirty="0">
                  <a:ea typeface="HGPｺﾞｼｯｸE" panose="020B0900000000000000" pitchFamily="50" charset="-128"/>
                </a:rPr>
                <a:t>生活を守って</a:t>
              </a:r>
            </a:p>
            <a:p>
              <a:pPr eaLnBrk="1" hangingPunct="1">
                <a:spcBef>
                  <a:spcPct val="0"/>
                </a:spcBef>
                <a:buFontTx/>
                <a:buNone/>
              </a:pPr>
              <a:r>
                <a:rPr lang="ja-JP" altLang="en-US" sz="1500" dirty="0">
                  <a:ea typeface="HGPｺﾞｼｯｸE" panose="020B0900000000000000" pitchFamily="50" charset="-128"/>
                </a:rPr>
                <a:t>くれているのね</a:t>
              </a:r>
            </a:p>
          </p:txBody>
        </p:sp>
      </p:grpSp>
      <p:pic>
        <p:nvPicPr>
          <p:cNvPr id="21" name="Picture 25">
            <a:extLst>
              <a:ext uri="{FF2B5EF4-FFF2-40B4-BE49-F238E27FC236}">
                <a16:creationId xmlns:a16="http://schemas.microsoft.com/office/drawing/2014/main" id="{FE031732-3BF0-4F7F-8D1D-E1B9B60AF0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07300" y="3860800"/>
            <a:ext cx="1212850"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 calcmode="lin" valueType="num">
                                      <p:cBhvr>
                                        <p:cTn id="7" dur="500" fill="hold"/>
                                        <p:tgtEl>
                                          <p:spTgt spid="3075"/>
                                        </p:tgtEl>
                                        <p:attrNameLst>
                                          <p:attrName>ppt_w</p:attrName>
                                        </p:attrNameLst>
                                      </p:cBhvr>
                                      <p:tavLst>
                                        <p:tav tm="0">
                                          <p:val>
                                            <p:strVal val="4*#ppt_w"/>
                                          </p:val>
                                        </p:tav>
                                        <p:tav tm="100000">
                                          <p:val>
                                            <p:strVal val="#ppt_w"/>
                                          </p:val>
                                        </p:tav>
                                      </p:tavLst>
                                    </p:anim>
                                    <p:anim calcmode="lin" valueType="num">
                                      <p:cBhvr>
                                        <p:cTn id="8" dur="500" fill="hold"/>
                                        <p:tgtEl>
                                          <p:spTgt spid="3075"/>
                                        </p:tgtEl>
                                        <p:attrNameLst>
                                          <p:attrName>ppt_h</p:attrName>
                                        </p:attrNameLst>
                                      </p:cBhvr>
                                      <p:tavLst>
                                        <p:tav tm="0">
                                          <p:val>
                                            <p:strVal val="4*#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32" fill="hold" nodeType="clickEffect">
                                  <p:stCondLst>
                                    <p:cond delay="0"/>
                                  </p:stCondLst>
                                  <p:childTnLst>
                                    <p:set>
                                      <p:cBhvr>
                                        <p:cTn id="12" dur="1" fill="hold">
                                          <p:stCondLst>
                                            <p:cond delay="0"/>
                                          </p:stCondLst>
                                        </p:cTn>
                                        <p:tgtEl>
                                          <p:spTgt spid="3076"/>
                                        </p:tgtEl>
                                        <p:attrNameLst>
                                          <p:attrName>style.visibility</p:attrName>
                                        </p:attrNameLst>
                                      </p:cBhvr>
                                      <p:to>
                                        <p:strVal val="visible"/>
                                      </p:to>
                                    </p:set>
                                    <p:anim calcmode="lin" valueType="num">
                                      <p:cBhvr>
                                        <p:cTn id="13" dur="500" fill="hold"/>
                                        <p:tgtEl>
                                          <p:spTgt spid="3076"/>
                                        </p:tgtEl>
                                        <p:attrNameLst>
                                          <p:attrName>ppt_w</p:attrName>
                                        </p:attrNameLst>
                                      </p:cBhvr>
                                      <p:tavLst>
                                        <p:tav tm="0">
                                          <p:val>
                                            <p:strVal val="4*#ppt_w"/>
                                          </p:val>
                                        </p:tav>
                                        <p:tav tm="100000">
                                          <p:val>
                                            <p:strVal val="#ppt_w"/>
                                          </p:val>
                                        </p:tav>
                                      </p:tavLst>
                                    </p:anim>
                                    <p:anim calcmode="lin" valueType="num">
                                      <p:cBhvr>
                                        <p:cTn id="14" dur="500" fill="hold"/>
                                        <p:tgtEl>
                                          <p:spTgt spid="3076"/>
                                        </p:tgtEl>
                                        <p:attrNameLst>
                                          <p:attrName>ppt_h</p:attrName>
                                        </p:attrNameLst>
                                      </p:cBhvr>
                                      <p:tavLst>
                                        <p:tav tm="0">
                                          <p:val>
                                            <p:strVal val="4*#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32" fill="hold" nodeType="clickEffect">
                                  <p:stCondLst>
                                    <p:cond delay="0"/>
                                  </p:stCondLst>
                                  <p:childTnLst>
                                    <p:set>
                                      <p:cBhvr>
                                        <p:cTn id="18" dur="1" fill="hold">
                                          <p:stCondLst>
                                            <p:cond delay="0"/>
                                          </p:stCondLst>
                                        </p:cTn>
                                        <p:tgtEl>
                                          <p:spTgt spid="3077"/>
                                        </p:tgtEl>
                                        <p:attrNameLst>
                                          <p:attrName>style.visibility</p:attrName>
                                        </p:attrNameLst>
                                      </p:cBhvr>
                                      <p:to>
                                        <p:strVal val="visible"/>
                                      </p:to>
                                    </p:set>
                                    <p:anim calcmode="lin" valueType="num">
                                      <p:cBhvr>
                                        <p:cTn id="19" dur="500" fill="hold"/>
                                        <p:tgtEl>
                                          <p:spTgt spid="3077"/>
                                        </p:tgtEl>
                                        <p:attrNameLst>
                                          <p:attrName>ppt_w</p:attrName>
                                        </p:attrNameLst>
                                      </p:cBhvr>
                                      <p:tavLst>
                                        <p:tav tm="0">
                                          <p:val>
                                            <p:strVal val="4*#ppt_w"/>
                                          </p:val>
                                        </p:tav>
                                        <p:tav tm="100000">
                                          <p:val>
                                            <p:strVal val="#ppt_w"/>
                                          </p:val>
                                        </p:tav>
                                      </p:tavLst>
                                    </p:anim>
                                    <p:anim calcmode="lin" valueType="num">
                                      <p:cBhvr>
                                        <p:cTn id="20" dur="500" fill="hold"/>
                                        <p:tgtEl>
                                          <p:spTgt spid="3077"/>
                                        </p:tgtEl>
                                        <p:attrNameLst>
                                          <p:attrName>ppt_h</p:attrName>
                                        </p:attrNameLst>
                                      </p:cBhvr>
                                      <p:tavLst>
                                        <p:tav tm="0">
                                          <p:val>
                                            <p:strVal val="4*#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Group 18"/>
          <p:cNvGrpSpPr>
            <a:grpSpLocks/>
          </p:cNvGrpSpPr>
          <p:nvPr/>
        </p:nvGrpSpPr>
        <p:grpSpPr bwMode="auto">
          <a:xfrm>
            <a:off x="0" y="1588"/>
            <a:ext cx="9144000" cy="6856412"/>
            <a:chOff x="0" y="1"/>
            <a:chExt cx="5760" cy="4319"/>
          </a:xfrm>
        </p:grpSpPr>
        <p:pic>
          <p:nvPicPr>
            <p:cNvPr id="12297" name="Picture 15" descr="7-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5760" cy="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8" name="Rectangle 10"/>
            <p:cNvSpPr>
              <a:spLocks noChangeArrowheads="1"/>
            </p:cNvSpPr>
            <p:nvPr/>
          </p:nvSpPr>
          <p:spPr bwMode="auto">
            <a:xfrm>
              <a:off x="492" y="123"/>
              <a:ext cx="4384"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dirty="0">
                  <a:solidFill>
                    <a:schemeClr val="bg1"/>
                  </a:solidFill>
                  <a:ea typeface="HGPｺﾞｼｯｸE" panose="020B0900000000000000" pitchFamily="50" charset="-128"/>
                </a:rPr>
                <a:t>税ってどう役立っているの？②</a:t>
              </a:r>
            </a:p>
          </p:txBody>
        </p:sp>
        <p:sp>
          <p:nvSpPr>
            <p:cNvPr id="12299" name="Text Box 11"/>
            <p:cNvSpPr txBox="1">
              <a:spLocks noChangeArrowheads="1"/>
            </p:cNvSpPr>
            <p:nvPr/>
          </p:nvSpPr>
          <p:spPr bwMode="auto">
            <a:xfrm>
              <a:off x="587" y="1661"/>
              <a:ext cx="2701"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dirty="0">
                  <a:ea typeface="HGPｺﾞｼｯｸE" panose="020B0900000000000000" pitchFamily="50" charset="-128"/>
                </a:rPr>
                <a:t>わたしたちの健康や生活を守るために</a:t>
              </a:r>
            </a:p>
          </p:txBody>
        </p:sp>
        <p:pic>
          <p:nvPicPr>
            <p:cNvPr id="12300"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0" y="2205"/>
              <a:ext cx="675" cy="1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253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3068638"/>
            <a:ext cx="1925637" cy="305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67038" y="3402013"/>
            <a:ext cx="1676400" cy="240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6463" y="3068638"/>
            <a:ext cx="2371725" cy="310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15"/>
          <p:cNvGrpSpPr>
            <a:grpSpLocks/>
          </p:cNvGrpSpPr>
          <p:nvPr/>
        </p:nvGrpSpPr>
        <p:grpSpPr bwMode="auto">
          <a:xfrm>
            <a:off x="6804248" y="1556792"/>
            <a:ext cx="2123852" cy="1727746"/>
            <a:chOff x="4513" y="2107"/>
            <a:chExt cx="1156" cy="960"/>
          </a:xfrm>
        </p:grpSpPr>
        <p:pic>
          <p:nvPicPr>
            <p:cNvPr id="12295"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13" y="2107"/>
              <a:ext cx="1156"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6" name="Text Box 14"/>
            <p:cNvSpPr txBox="1">
              <a:spLocks noChangeArrowheads="1"/>
            </p:cNvSpPr>
            <p:nvPr/>
          </p:nvSpPr>
          <p:spPr bwMode="auto">
            <a:xfrm>
              <a:off x="4589" y="2311"/>
              <a:ext cx="1080" cy="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500">
                  <a:ea typeface="HGPｺﾞｼｯｸE" panose="020B0900000000000000" pitchFamily="50" charset="-128"/>
                </a:rPr>
                <a:t>税って、いろんな</a:t>
              </a:r>
            </a:p>
            <a:p>
              <a:pPr eaLnBrk="1" hangingPunct="1">
                <a:spcBef>
                  <a:spcPct val="0"/>
                </a:spcBef>
                <a:buFontTx/>
                <a:buNone/>
              </a:pPr>
              <a:r>
                <a:rPr lang="ja-JP" altLang="en-US" sz="1500">
                  <a:ea typeface="HGPｺﾞｼｯｸE" panose="020B0900000000000000" pitchFamily="50" charset="-128"/>
                </a:rPr>
                <a:t>ところで役立って</a:t>
              </a:r>
            </a:p>
            <a:p>
              <a:pPr eaLnBrk="1" hangingPunct="1">
                <a:spcBef>
                  <a:spcPct val="0"/>
                </a:spcBef>
                <a:buFontTx/>
                <a:buNone/>
              </a:pPr>
              <a:r>
                <a:rPr lang="ja-JP" altLang="en-US" sz="1500">
                  <a:ea typeface="HGPｺﾞｼｯｸE" panose="020B0900000000000000" pitchFamily="50" charset="-128"/>
                </a:rPr>
                <a:t>いるんだね</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nodeType="clickEffect">
                                  <p:stCondLst>
                                    <p:cond delay="0"/>
                                  </p:stCondLst>
                                  <p:childTnLst>
                                    <p:set>
                                      <p:cBhvr>
                                        <p:cTn id="6" dur="1" fill="hold">
                                          <p:stCondLst>
                                            <p:cond delay="0"/>
                                          </p:stCondLst>
                                        </p:cTn>
                                        <p:tgtEl>
                                          <p:spTgt spid="22533"/>
                                        </p:tgtEl>
                                        <p:attrNameLst>
                                          <p:attrName>style.visibility</p:attrName>
                                        </p:attrNameLst>
                                      </p:cBhvr>
                                      <p:to>
                                        <p:strVal val="visible"/>
                                      </p:to>
                                    </p:set>
                                    <p:anim calcmode="lin" valueType="num">
                                      <p:cBhvr>
                                        <p:cTn id="7" dur="500" fill="hold"/>
                                        <p:tgtEl>
                                          <p:spTgt spid="22533"/>
                                        </p:tgtEl>
                                        <p:attrNameLst>
                                          <p:attrName>ppt_w</p:attrName>
                                        </p:attrNameLst>
                                      </p:cBhvr>
                                      <p:tavLst>
                                        <p:tav tm="0">
                                          <p:val>
                                            <p:strVal val="4*#ppt_w"/>
                                          </p:val>
                                        </p:tav>
                                        <p:tav tm="100000">
                                          <p:val>
                                            <p:strVal val="#ppt_w"/>
                                          </p:val>
                                        </p:tav>
                                      </p:tavLst>
                                    </p:anim>
                                    <p:anim calcmode="lin" valueType="num">
                                      <p:cBhvr>
                                        <p:cTn id="8" dur="500" fill="hold"/>
                                        <p:tgtEl>
                                          <p:spTgt spid="22533"/>
                                        </p:tgtEl>
                                        <p:attrNameLst>
                                          <p:attrName>ppt_h</p:attrName>
                                        </p:attrNameLst>
                                      </p:cBhvr>
                                      <p:tavLst>
                                        <p:tav tm="0">
                                          <p:val>
                                            <p:strVal val="4*#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32" fill="hold" nodeType="clickEffect">
                                  <p:stCondLst>
                                    <p:cond delay="0"/>
                                  </p:stCondLst>
                                  <p:childTnLst>
                                    <p:set>
                                      <p:cBhvr>
                                        <p:cTn id="12" dur="1" fill="hold">
                                          <p:stCondLst>
                                            <p:cond delay="0"/>
                                          </p:stCondLst>
                                        </p:cTn>
                                        <p:tgtEl>
                                          <p:spTgt spid="22534"/>
                                        </p:tgtEl>
                                        <p:attrNameLst>
                                          <p:attrName>style.visibility</p:attrName>
                                        </p:attrNameLst>
                                      </p:cBhvr>
                                      <p:to>
                                        <p:strVal val="visible"/>
                                      </p:to>
                                    </p:set>
                                    <p:anim calcmode="lin" valueType="num">
                                      <p:cBhvr>
                                        <p:cTn id="13" dur="500" fill="hold"/>
                                        <p:tgtEl>
                                          <p:spTgt spid="22534"/>
                                        </p:tgtEl>
                                        <p:attrNameLst>
                                          <p:attrName>ppt_w</p:attrName>
                                        </p:attrNameLst>
                                      </p:cBhvr>
                                      <p:tavLst>
                                        <p:tav tm="0">
                                          <p:val>
                                            <p:strVal val="4*#ppt_w"/>
                                          </p:val>
                                        </p:tav>
                                        <p:tav tm="100000">
                                          <p:val>
                                            <p:strVal val="#ppt_w"/>
                                          </p:val>
                                        </p:tav>
                                      </p:tavLst>
                                    </p:anim>
                                    <p:anim calcmode="lin" valueType="num">
                                      <p:cBhvr>
                                        <p:cTn id="14" dur="500" fill="hold"/>
                                        <p:tgtEl>
                                          <p:spTgt spid="22534"/>
                                        </p:tgtEl>
                                        <p:attrNameLst>
                                          <p:attrName>ppt_h</p:attrName>
                                        </p:attrNameLst>
                                      </p:cBhvr>
                                      <p:tavLst>
                                        <p:tav tm="0">
                                          <p:val>
                                            <p:strVal val="4*#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32" fill="hold" nodeType="clickEffect">
                                  <p:stCondLst>
                                    <p:cond delay="0"/>
                                  </p:stCondLst>
                                  <p:childTnLst>
                                    <p:set>
                                      <p:cBhvr>
                                        <p:cTn id="18" dur="1" fill="hold">
                                          <p:stCondLst>
                                            <p:cond delay="0"/>
                                          </p:stCondLst>
                                        </p:cTn>
                                        <p:tgtEl>
                                          <p:spTgt spid="22535"/>
                                        </p:tgtEl>
                                        <p:attrNameLst>
                                          <p:attrName>style.visibility</p:attrName>
                                        </p:attrNameLst>
                                      </p:cBhvr>
                                      <p:to>
                                        <p:strVal val="visible"/>
                                      </p:to>
                                    </p:set>
                                    <p:anim calcmode="lin" valueType="num">
                                      <p:cBhvr>
                                        <p:cTn id="19" dur="500" fill="hold"/>
                                        <p:tgtEl>
                                          <p:spTgt spid="22535"/>
                                        </p:tgtEl>
                                        <p:attrNameLst>
                                          <p:attrName>ppt_w</p:attrName>
                                        </p:attrNameLst>
                                      </p:cBhvr>
                                      <p:tavLst>
                                        <p:tav tm="0">
                                          <p:val>
                                            <p:strVal val="4*#ppt_w"/>
                                          </p:val>
                                        </p:tav>
                                        <p:tav tm="100000">
                                          <p:val>
                                            <p:strVal val="#ppt_w"/>
                                          </p:val>
                                        </p:tav>
                                      </p:tavLst>
                                    </p:anim>
                                    <p:anim calcmode="lin" valueType="num">
                                      <p:cBhvr>
                                        <p:cTn id="20" dur="500" fill="hold"/>
                                        <p:tgtEl>
                                          <p:spTgt spid="22535"/>
                                        </p:tgtEl>
                                        <p:attrNameLst>
                                          <p:attrName>ppt_h</p:attrName>
                                        </p:attrNameLst>
                                      </p:cBhvr>
                                      <p:tavLst>
                                        <p:tav tm="0">
                                          <p:val>
                                            <p:strVal val="4*#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4" name="Group 17"/>
          <p:cNvGrpSpPr>
            <a:grpSpLocks/>
          </p:cNvGrpSpPr>
          <p:nvPr/>
        </p:nvGrpSpPr>
        <p:grpSpPr bwMode="auto">
          <a:xfrm>
            <a:off x="0" y="0"/>
            <a:ext cx="9144000" cy="6858000"/>
            <a:chOff x="0" y="0"/>
            <a:chExt cx="5760" cy="4320"/>
          </a:xfrm>
        </p:grpSpPr>
        <p:pic>
          <p:nvPicPr>
            <p:cNvPr id="13321" name="Picture 15" descr="8-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2" name="Rectangle 10"/>
            <p:cNvSpPr>
              <a:spLocks noChangeArrowheads="1"/>
            </p:cNvSpPr>
            <p:nvPr/>
          </p:nvSpPr>
          <p:spPr bwMode="auto">
            <a:xfrm>
              <a:off x="521" y="123"/>
              <a:ext cx="4400"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dirty="0">
                  <a:solidFill>
                    <a:schemeClr val="bg1"/>
                  </a:solidFill>
                  <a:ea typeface="HGPｺﾞｼｯｸE" panose="020B0900000000000000" pitchFamily="50" charset="-128"/>
                </a:rPr>
                <a:t>税ってどう役立っているの？③</a:t>
              </a:r>
            </a:p>
          </p:txBody>
        </p:sp>
        <p:sp>
          <p:nvSpPr>
            <p:cNvPr id="13323" name="Text Box 11"/>
            <p:cNvSpPr txBox="1">
              <a:spLocks noChangeArrowheads="1"/>
            </p:cNvSpPr>
            <p:nvPr/>
          </p:nvSpPr>
          <p:spPr bwMode="auto">
            <a:xfrm>
              <a:off x="588" y="1661"/>
              <a:ext cx="3199"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dirty="0">
                  <a:ea typeface="HGPｺﾞｼｯｸE" panose="020B0900000000000000" pitchFamily="50" charset="-128"/>
                </a:rPr>
                <a:t>わたしたちが平等に教育を受けられるために</a:t>
              </a:r>
            </a:p>
          </p:txBody>
        </p:sp>
        <p:pic>
          <p:nvPicPr>
            <p:cNvPr id="13324"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8" y="2250"/>
              <a:ext cx="782" cy="1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55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550" y="3141663"/>
            <a:ext cx="2703513" cy="275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8400" y="3357563"/>
            <a:ext cx="1579563" cy="281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03850" y="2492375"/>
            <a:ext cx="1831975" cy="358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15"/>
          <p:cNvGrpSpPr>
            <a:grpSpLocks/>
          </p:cNvGrpSpPr>
          <p:nvPr/>
        </p:nvGrpSpPr>
        <p:grpSpPr bwMode="auto">
          <a:xfrm>
            <a:off x="7088187" y="1714500"/>
            <a:ext cx="2092325" cy="1865313"/>
            <a:chOff x="3787" y="799"/>
            <a:chExt cx="1111" cy="1048"/>
          </a:xfrm>
        </p:grpSpPr>
        <p:pic>
          <p:nvPicPr>
            <p:cNvPr id="13319"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87" y="799"/>
              <a:ext cx="1111" cy="1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0" name="Text Box 14"/>
            <p:cNvSpPr txBox="1">
              <a:spLocks noChangeArrowheads="1"/>
            </p:cNvSpPr>
            <p:nvPr/>
          </p:nvSpPr>
          <p:spPr bwMode="auto">
            <a:xfrm>
              <a:off x="3930" y="1047"/>
              <a:ext cx="929"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500" dirty="0">
                  <a:ea typeface="HGPｺﾞｼｯｸE" panose="020B0900000000000000" pitchFamily="50" charset="-128"/>
                </a:rPr>
                <a:t>みんなで学校に</a:t>
              </a:r>
            </a:p>
            <a:p>
              <a:pPr eaLnBrk="1" hangingPunct="1">
                <a:spcBef>
                  <a:spcPct val="0"/>
                </a:spcBef>
                <a:buFontTx/>
                <a:buNone/>
              </a:pPr>
              <a:r>
                <a:rPr lang="ja-JP" altLang="en-US" sz="1500" dirty="0">
                  <a:ea typeface="HGPｺﾞｼｯｸE" panose="020B0900000000000000" pitchFamily="50" charset="-128"/>
                </a:rPr>
                <a:t>行けるのも、</a:t>
              </a:r>
            </a:p>
            <a:p>
              <a:pPr eaLnBrk="1" hangingPunct="1">
                <a:spcBef>
                  <a:spcPct val="0"/>
                </a:spcBef>
                <a:buFontTx/>
                <a:buNone/>
              </a:pPr>
              <a:r>
                <a:rPr lang="ja-JP" altLang="en-US" sz="1500" dirty="0">
                  <a:ea typeface="HGPｺﾞｼｯｸE" panose="020B0900000000000000" pitchFamily="50" charset="-128"/>
                </a:rPr>
                <a:t>税のおかげ</a:t>
              </a:r>
            </a:p>
            <a:p>
              <a:pPr eaLnBrk="1" hangingPunct="1">
                <a:spcBef>
                  <a:spcPct val="0"/>
                </a:spcBef>
                <a:buFontTx/>
                <a:buNone/>
              </a:pPr>
              <a:r>
                <a:rPr lang="ja-JP" altLang="en-US" sz="1500" dirty="0">
                  <a:ea typeface="HGPｺﾞｼｯｸE" panose="020B0900000000000000" pitchFamily="50" charset="-128"/>
                </a:rPr>
                <a:t>なんだね</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nodeType="clickEffect">
                                  <p:stCondLst>
                                    <p:cond delay="0"/>
                                  </p:stCondLst>
                                  <p:childTnLst>
                                    <p:set>
                                      <p:cBhvr>
                                        <p:cTn id="6" dur="1" fill="hold">
                                          <p:stCondLst>
                                            <p:cond delay="0"/>
                                          </p:stCondLst>
                                        </p:cTn>
                                        <p:tgtEl>
                                          <p:spTgt spid="23557"/>
                                        </p:tgtEl>
                                        <p:attrNameLst>
                                          <p:attrName>style.visibility</p:attrName>
                                        </p:attrNameLst>
                                      </p:cBhvr>
                                      <p:to>
                                        <p:strVal val="visible"/>
                                      </p:to>
                                    </p:set>
                                    <p:anim calcmode="lin" valueType="num">
                                      <p:cBhvr>
                                        <p:cTn id="7" dur="500" fill="hold"/>
                                        <p:tgtEl>
                                          <p:spTgt spid="23557"/>
                                        </p:tgtEl>
                                        <p:attrNameLst>
                                          <p:attrName>ppt_w</p:attrName>
                                        </p:attrNameLst>
                                      </p:cBhvr>
                                      <p:tavLst>
                                        <p:tav tm="0">
                                          <p:val>
                                            <p:strVal val="4*#ppt_w"/>
                                          </p:val>
                                        </p:tav>
                                        <p:tav tm="100000">
                                          <p:val>
                                            <p:strVal val="#ppt_w"/>
                                          </p:val>
                                        </p:tav>
                                      </p:tavLst>
                                    </p:anim>
                                    <p:anim calcmode="lin" valueType="num">
                                      <p:cBhvr>
                                        <p:cTn id="8" dur="500" fill="hold"/>
                                        <p:tgtEl>
                                          <p:spTgt spid="23557"/>
                                        </p:tgtEl>
                                        <p:attrNameLst>
                                          <p:attrName>ppt_h</p:attrName>
                                        </p:attrNameLst>
                                      </p:cBhvr>
                                      <p:tavLst>
                                        <p:tav tm="0">
                                          <p:val>
                                            <p:strVal val="4*#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32" fill="hold" nodeType="clickEffect">
                                  <p:stCondLst>
                                    <p:cond delay="0"/>
                                  </p:stCondLst>
                                  <p:childTnLst>
                                    <p:set>
                                      <p:cBhvr>
                                        <p:cTn id="12" dur="1" fill="hold">
                                          <p:stCondLst>
                                            <p:cond delay="0"/>
                                          </p:stCondLst>
                                        </p:cTn>
                                        <p:tgtEl>
                                          <p:spTgt spid="23558"/>
                                        </p:tgtEl>
                                        <p:attrNameLst>
                                          <p:attrName>style.visibility</p:attrName>
                                        </p:attrNameLst>
                                      </p:cBhvr>
                                      <p:to>
                                        <p:strVal val="visible"/>
                                      </p:to>
                                    </p:set>
                                    <p:anim calcmode="lin" valueType="num">
                                      <p:cBhvr>
                                        <p:cTn id="13" dur="500" fill="hold"/>
                                        <p:tgtEl>
                                          <p:spTgt spid="23558"/>
                                        </p:tgtEl>
                                        <p:attrNameLst>
                                          <p:attrName>ppt_w</p:attrName>
                                        </p:attrNameLst>
                                      </p:cBhvr>
                                      <p:tavLst>
                                        <p:tav tm="0">
                                          <p:val>
                                            <p:strVal val="4*#ppt_w"/>
                                          </p:val>
                                        </p:tav>
                                        <p:tav tm="100000">
                                          <p:val>
                                            <p:strVal val="#ppt_w"/>
                                          </p:val>
                                        </p:tav>
                                      </p:tavLst>
                                    </p:anim>
                                    <p:anim calcmode="lin" valueType="num">
                                      <p:cBhvr>
                                        <p:cTn id="14" dur="500" fill="hold"/>
                                        <p:tgtEl>
                                          <p:spTgt spid="23558"/>
                                        </p:tgtEl>
                                        <p:attrNameLst>
                                          <p:attrName>ppt_h</p:attrName>
                                        </p:attrNameLst>
                                      </p:cBhvr>
                                      <p:tavLst>
                                        <p:tav tm="0">
                                          <p:val>
                                            <p:strVal val="4*#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32" fill="hold" nodeType="clickEffect">
                                  <p:stCondLst>
                                    <p:cond delay="0"/>
                                  </p:stCondLst>
                                  <p:childTnLst>
                                    <p:set>
                                      <p:cBhvr>
                                        <p:cTn id="18" dur="1" fill="hold">
                                          <p:stCondLst>
                                            <p:cond delay="0"/>
                                          </p:stCondLst>
                                        </p:cTn>
                                        <p:tgtEl>
                                          <p:spTgt spid="23559"/>
                                        </p:tgtEl>
                                        <p:attrNameLst>
                                          <p:attrName>style.visibility</p:attrName>
                                        </p:attrNameLst>
                                      </p:cBhvr>
                                      <p:to>
                                        <p:strVal val="visible"/>
                                      </p:to>
                                    </p:set>
                                    <p:anim calcmode="lin" valueType="num">
                                      <p:cBhvr>
                                        <p:cTn id="19" dur="500" fill="hold"/>
                                        <p:tgtEl>
                                          <p:spTgt spid="23559"/>
                                        </p:tgtEl>
                                        <p:attrNameLst>
                                          <p:attrName>ppt_w</p:attrName>
                                        </p:attrNameLst>
                                      </p:cBhvr>
                                      <p:tavLst>
                                        <p:tav tm="0">
                                          <p:val>
                                            <p:strVal val="4*#ppt_w"/>
                                          </p:val>
                                        </p:tav>
                                        <p:tav tm="100000">
                                          <p:val>
                                            <p:strVal val="#ppt_w"/>
                                          </p:val>
                                        </p:tav>
                                      </p:tavLst>
                                    </p:anim>
                                    <p:anim calcmode="lin" valueType="num">
                                      <p:cBhvr>
                                        <p:cTn id="20" dur="500" fill="hold"/>
                                        <p:tgtEl>
                                          <p:spTgt spid="23559"/>
                                        </p:tgtEl>
                                        <p:attrNameLst>
                                          <p:attrName>ppt_h</p:attrName>
                                        </p:attrNameLst>
                                      </p:cBhvr>
                                      <p:tavLst>
                                        <p:tav tm="0">
                                          <p:val>
                                            <p:strVal val="4*#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テーマ">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ユーザー定義 13">
    <a:majorFont>
      <a:latin typeface="Arial"/>
      <a:ea typeface="HGPｺﾞｼｯｸE"/>
      <a:cs typeface=""/>
    </a:majorFont>
    <a:minorFont>
      <a:latin typeface="Arial"/>
      <a:ea typeface="HGPｺﾞｼｯｸE"/>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テーマ">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ユーザー定義 13">
    <a:majorFont>
      <a:latin typeface="Arial"/>
      <a:ea typeface="HGPｺﾞｼｯｸE"/>
      <a:cs typeface=""/>
    </a:majorFont>
    <a:minorFont>
      <a:latin typeface="Arial"/>
      <a:ea typeface="HGPｺﾞｼｯｸE"/>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1747</Words>
  <Application>Microsoft Office PowerPoint</Application>
  <PresentationFormat>画面に合わせる (4:3)</PresentationFormat>
  <Paragraphs>285</Paragraphs>
  <Slides>20</Slides>
  <Notes>5</Notes>
  <HiddenSlides>0</HiddenSlides>
  <MMClips>0</MMClips>
  <ScaleCrop>false</ScaleCrop>
  <HeadingPairs>
    <vt:vector size="8" baseType="variant">
      <vt:variant>
        <vt:lpstr>使用されているフォント</vt:lpstr>
      </vt:variant>
      <vt:variant>
        <vt:i4>10</vt:i4>
      </vt:variant>
      <vt:variant>
        <vt:lpstr>テーマ</vt:lpstr>
      </vt:variant>
      <vt:variant>
        <vt:i4>1</vt:i4>
      </vt:variant>
      <vt:variant>
        <vt:lpstr>埋め込まれた OLE サーバー</vt:lpstr>
      </vt:variant>
      <vt:variant>
        <vt:i4>1</vt:i4>
      </vt:variant>
      <vt:variant>
        <vt:lpstr>スライド タイトル</vt:lpstr>
      </vt:variant>
      <vt:variant>
        <vt:i4>20</vt:i4>
      </vt:variant>
    </vt:vector>
  </HeadingPairs>
  <TitlesOfParts>
    <vt:vector size="32" baseType="lpstr">
      <vt:lpstr>HGPｺﾞｼｯｸE</vt:lpstr>
      <vt:lpstr>HGPｺﾞｼｯｸM</vt:lpstr>
      <vt:lpstr>HGP創英角ｺﾞｼｯｸUB</vt:lpstr>
      <vt:lpstr>HGSｺﾞｼｯｸM</vt:lpstr>
      <vt:lpstr>HGｺﾞｼｯｸE</vt:lpstr>
      <vt:lpstr>HG丸ｺﾞｼｯｸM-PRO</vt:lpstr>
      <vt:lpstr>ＭＳ Ｐゴシック</vt:lpstr>
      <vt:lpstr>ＭＳ ゴシック</vt:lpstr>
      <vt:lpstr>Arial</vt:lpstr>
      <vt:lpstr>Calibri</vt:lpstr>
      <vt:lpstr>標準デザイン</vt:lpstr>
      <vt:lpstr>Acrobat Document</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2014-06-11T01:49:37Z</dcterms:created>
  <dcterms:modified xsi:type="dcterms:W3CDTF">2026-04-07T07:25:10Z</dcterms:modified>
</cp:coreProperties>
</file>