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18"/>
  </p:notesMasterIdLst>
  <p:handoutMasterIdLst>
    <p:handoutMasterId r:id="rId19"/>
  </p:handoutMasterIdLst>
  <p:sldIdLst>
    <p:sldId id="317" r:id="rId2"/>
    <p:sldId id="330" r:id="rId3"/>
    <p:sldId id="282" r:id="rId4"/>
    <p:sldId id="331" r:id="rId5"/>
    <p:sldId id="336" r:id="rId6"/>
    <p:sldId id="337" r:id="rId7"/>
    <p:sldId id="338" r:id="rId8"/>
    <p:sldId id="321" r:id="rId9"/>
    <p:sldId id="302" r:id="rId10"/>
    <p:sldId id="339" r:id="rId11"/>
    <p:sldId id="324" r:id="rId12"/>
    <p:sldId id="325" r:id="rId13"/>
    <p:sldId id="329" r:id="rId14"/>
    <p:sldId id="334" r:id="rId15"/>
    <p:sldId id="335" r:id="rId16"/>
    <p:sldId id="316"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和歌山県（表紙・目次）" id="{808691E9-A5BB-42CC-BF0A-EA55E5CF45FF}">
          <p14:sldIdLst>
            <p14:sldId id="317"/>
            <p14:sldId id="330"/>
          </p14:sldIdLst>
        </p14:section>
        <p14:section name="共通" id="{6541D6CB-99E7-4A76-97D2-C6351E251E23}">
          <p14:sldIdLst>
            <p14:sldId id="282"/>
            <p14:sldId id="331"/>
            <p14:sldId id="336"/>
            <p14:sldId id="337"/>
            <p14:sldId id="338"/>
            <p14:sldId id="321"/>
            <p14:sldId id="302"/>
            <p14:sldId id="339"/>
          </p14:sldIdLst>
        </p14:section>
        <p14:section name="和歌山県独自ページ" id="{60C790C1-6A5C-4A05-95A7-CB28857FC90F}">
          <p14:sldIdLst>
            <p14:sldId id="324"/>
            <p14:sldId id="325"/>
          </p14:sldIdLst>
        </p14:section>
        <p14:section name="共通" id="{D74817A3-B803-437B-B2C1-2D98822F842A}">
          <p14:sldIdLst>
            <p14:sldId id="329"/>
            <p14:sldId id="334"/>
            <p14:sldId id="335"/>
          </p14:sldIdLst>
        </p14:section>
        <p14:section name="和歌山県　最終ページ" id="{B7274947-71C8-41EE-A6AD-ACD37CDF00BB}">
          <p14:sldIdLst>
            <p14:sldId id="316"/>
          </p14:sldIdLst>
        </p14:section>
      </p14:sectionLst>
    </p:ext>
    <p:ext uri="{EFAFB233-063F-42B5-8137-9DF3F51BA10A}">
      <p15:sldGuideLst xmlns:p15="http://schemas.microsoft.com/office/powerpoint/2012/main">
        <p15:guide id="1" orient="horz" pos="436" userDrawn="1">
          <p15:clr>
            <a:srgbClr val="A4A3A4"/>
          </p15:clr>
        </p15:guide>
        <p15:guide id="2" orient="horz" pos="4110" userDrawn="1">
          <p15:clr>
            <a:srgbClr val="A4A3A4"/>
          </p15:clr>
        </p15:guide>
        <p15:guide id="3" pos="2653" userDrawn="1">
          <p15:clr>
            <a:srgbClr val="A4A3A4"/>
          </p15:clr>
        </p15:guide>
        <p15:guide id="4" pos="158"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E97C5"/>
    <a:srgbClr val="3D7DE3"/>
    <a:srgbClr val="255068"/>
    <a:srgbClr val="FFCC99"/>
    <a:srgbClr val="CCECFF"/>
    <a:srgbClr val="FF99FF"/>
    <a:srgbClr val="94FF80"/>
    <a:srgbClr val="5999FF"/>
    <a:srgbClr val="59A6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35" autoAdjust="0"/>
    <p:restoredTop sz="93784" autoAdjust="0"/>
  </p:normalViewPr>
  <p:slideViewPr>
    <p:cSldViewPr>
      <p:cViewPr varScale="1">
        <p:scale>
          <a:sx n="127" d="100"/>
          <a:sy n="127" d="100"/>
        </p:scale>
        <p:origin x="1768" y="192"/>
      </p:cViewPr>
      <p:guideLst>
        <p:guide orient="horz" pos="436"/>
        <p:guide orient="horz" pos="4110"/>
        <p:guide pos="2653"/>
        <p:guide pos="158"/>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6" d="100"/>
        <a:sy n="66" d="100"/>
      </p:scale>
      <p:origin x="0" y="0"/>
    </p:cViewPr>
  </p:sorterViewPr>
  <p:notesViewPr>
    <p:cSldViewPr>
      <p:cViewPr varScale="1">
        <p:scale>
          <a:sx n="52" d="100"/>
          <a:sy n="52" d="100"/>
        </p:scale>
        <p:origin x="-2934" y="-96"/>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4"/>
            <a:ext cx="2946135" cy="496253"/>
          </a:xfrm>
          <a:prstGeom prst="rect">
            <a:avLst/>
          </a:prstGeom>
        </p:spPr>
        <p:txBody>
          <a:bodyPr vert="horz" lIns="91620" tIns="45805" rIns="91620" bIns="45805" rtlCol="0"/>
          <a:lstStyle>
            <a:lvl1pPr algn="l">
              <a:defRPr sz="1200"/>
            </a:lvl1pPr>
          </a:lstStyle>
          <a:p>
            <a:pPr>
              <a:defRPr/>
            </a:pPr>
            <a:endParaRPr lang="ja-JP" altLang="en-US"/>
          </a:p>
        </p:txBody>
      </p:sp>
      <p:sp>
        <p:nvSpPr>
          <p:cNvPr id="3" name="日付プレースホルダ 2"/>
          <p:cNvSpPr>
            <a:spLocks noGrp="1"/>
          </p:cNvSpPr>
          <p:nvPr>
            <p:ph type="dt" sz="quarter" idx="1"/>
          </p:nvPr>
        </p:nvSpPr>
        <p:spPr>
          <a:xfrm>
            <a:off x="3849964" y="4"/>
            <a:ext cx="2946135" cy="496253"/>
          </a:xfrm>
          <a:prstGeom prst="rect">
            <a:avLst/>
          </a:prstGeom>
        </p:spPr>
        <p:txBody>
          <a:bodyPr vert="horz" lIns="91620" tIns="45805" rIns="91620" bIns="45805" rtlCol="0"/>
          <a:lstStyle>
            <a:lvl1pPr algn="r">
              <a:defRPr sz="1200"/>
            </a:lvl1pPr>
          </a:lstStyle>
          <a:p>
            <a:pPr>
              <a:defRPr/>
            </a:pPr>
            <a:fld id="{A6EA2385-7B63-4C5D-91D8-2142DDD3B806}" type="datetimeFigureOut">
              <a:rPr lang="ja-JP" altLang="en-US"/>
              <a:pPr>
                <a:defRPr/>
              </a:pPr>
              <a:t>2026/5/30</a:t>
            </a:fld>
            <a:endParaRPr lang="ja-JP" altLang="en-US"/>
          </a:p>
        </p:txBody>
      </p:sp>
      <p:sp>
        <p:nvSpPr>
          <p:cNvPr id="4" name="フッター プレースホルダ 3"/>
          <p:cNvSpPr>
            <a:spLocks noGrp="1"/>
          </p:cNvSpPr>
          <p:nvPr>
            <p:ph type="ftr" sz="quarter" idx="2"/>
          </p:nvPr>
        </p:nvSpPr>
        <p:spPr>
          <a:xfrm>
            <a:off x="4" y="9428806"/>
            <a:ext cx="2946135" cy="496252"/>
          </a:xfrm>
          <a:prstGeom prst="rect">
            <a:avLst/>
          </a:prstGeom>
        </p:spPr>
        <p:txBody>
          <a:bodyPr vert="horz" lIns="91620" tIns="45805" rIns="91620" bIns="45805" rtlCol="0" anchor="b"/>
          <a:lstStyle>
            <a:lvl1pPr algn="l">
              <a:defRPr sz="1200"/>
            </a:lvl1pPr>
          </a:lstStyle>
          <a:p>
            <a:pPr>
              <a:defRPr/>
            </a:pPr>
            <a:endParaRPr lang="ja-JP" altLang="en-US"/>
          </a:p>
        </p:txBody>
      </p:sp>
      <p:sp>
        <p:nvSpPr>
          <p:cNvPr id="5" name="スライド番号プレースホルダ 4"/>
          <p:cNvSpPr>
            <a:spLocks noGrp="1"/>
          </p:cNvSpPr>
          <p:nvPr>
            <p:ph type="sldNum" sz="quarter" idx="3"/>
          </p:nvPr>
        </p:nvSpPr>
        <p:spPr>
          <a:xfrm>
            <a:off x="3849964" y="9428806"/>
            <a:ext cx="2946135" cy="496252"/>
          </a:xfrm>
          <a:prstGeom prst="rect">
            <a:avLst/>
          </a:prstGeom>
        </p:spPr>
        <p:txBody>
          <a:bodyPr vert="horz" lIns="91620" tIns="45805" rIns="91620" bIns="45805" rtlCol="0" anchor="b"/>
          <a:lstStyle>
            <a:lvl1pPr algn="r">
              <a:defRPr sz="1200"/>
            </a:lvl1pPr>
          </a:lstStyle>
          <a:p>
            <a:pPr>
              <a:defRPr/>
            </a:pPr>
            <a:fld id="{307EC5AF-5F44-440B-800D-81889692D743}" type="slidenum">
              <a:rPr lang="ja-JP" altLang="en-US"/>
              <a:pPr>
                <a:defRPr/>
              </a:pPr>
              <a:t>‹#›</a:t>
            </a:fld>
            <a:endParaRPr lang="ja-JP" altLang="en-US"/>
          </a:p>
        </p:txBody>
      </p:sp>
    </p:spTree>
    <p:extLst>
      <p:ext uri="{BB962C8B-B14F-4D97-AF65-F5344CB8AC3E}">
        <p14:creationId xmlns:p14="http://schemas.microsoft.com/office/powerpoint/2010/main" val="37388450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4" y="4"/>
            <a:ext cx="2946135" cy="496253"/>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lvl1pPr>
              <a:defRPr sz="1200"/>
            </a:lvl1pPr>
          </a:lstStyle>
          <a:p>
            <a:pPr>
              <a:defRPr/>
            </a:pPr>
            <a:endParaRPr lang="en-US" altLang="ja-JP"/>
          </a:p>
        </p:txBody>
      </p:sp>
      <p:sp>
        <p:nvSpPr>
          <p:cNvPr id="54275" name="Rectangle 3"/>
          <p:cNvSpPr>
            <a:spLocks noGrp="1" noChangeArrowheads="1"/>
          </p:cNvSpPr>
          <p:nvPr>
            <p:ph type="dt" idx="1"/>
          </p:nvPr>
        </p:nvSpPr>
        <p:spPr bwMode="auto">
          <a:xfrm>
            <a:off x="3849964" y="4"/>
            <a:ext cx="2946135" cy="496253"/>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lvl1pPr algn="r">
              <a:defRPr sz="1200"/>
            </a:lvl1pPr>
          </a:lstStyle>
          <a:p>
            <a:pPr>
              <a:defRPr/>
            </a:pPr>
            <a:endParaRPr lang="en-US" altLang="ja-JP"/>
          </a:p>
        </p:txBody>
      </p:sp>
      <p:sp>
        <p:nvSpPr>
          <p:cNvPr id="20484" name="Rectangle 4"/>
          <p:cNvSpPr>
            <a:spLocks noGrp="1" noRot="1" noChangeAspect="1" noChangeArrowheads="1" noTextEdit="1"/>
          </p:cNvSpPr>
          <p:nvPr>
            <p:ph type="sldImg" idx="2"/>
          </p:nvPr>
        </p:nvSpPr>
        <p:spPr bwMode="auto">
          <a:xfrm>
            <a:off x="919163" y="744538"/>
            <a:ext cx="4959350" cy="3721100"/>
          </a:xfrm>
          <a:prstGeom prst="rect">
            <a:avLst/>
          </a:prstGeom>
          <a:noFill/>
          <a:ln w="9525">
            <a:solidFill>
              <a:srgbClr val="000000"/>
            </a:solidFill>
            <a:miter lim="800000"/>
            <a:headEnd/>
            <a:tailEnd/>
          </a:ln>
        </p:spPr>
      </p:sp>
      <p:sp>
        <p:nvSpPr>
          <p:cNvPr id="54277" name="Rectangle 5"/>
          <p:cNvSpPr>
            <a:spLocks noGrp="1" noChangeArrowheads="1"/>
          </p:cNvSpPr>
          <p:nvPr>
            <p:ph type="body" sz="quarter" idx="3"/>
          </p:nvPr>
        </p:nvSpPr>
        <p:spPr bwMode="auto">
          <a:xfrm>
            <a:off x="680249" y="4715192"/>
            <a:ext cx="5438774" cy="4466274"/>
          </a:xfrm>
          <a:prstGeom prst="rect">
            <a:avLst/>
          </a:prstGeom>
          <a:noFill/>
          <a:ln w="9525">
            <a:noFill/>
            <a:miter lim="800000"/>
            <a:headEnd/>
            <a:tailEnd/>
          </a:ln>
          <a:effectLst/>
        </p:spPr>
        <p:txBody>
          <a:bodyPr vert="horz" wrap="square" lIns="91620" tIns="45805" rIns="91620" bIns="4580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4278" name="Rectangle 6"/>
          <p:cNvSpPr>
            <a:spLocks noGrp="1" noChangeArrowheads="1"/>
          </p:cNvSpPr>
          <p:nvPr>
            <p:ph type="ftr" sz="quarter" idx="4"/>
          </p:nvPr>
        </p:nvSpPr>
        <p:spPr bwMode="auto">
          <a:xfrm>
            <a:off x="4" y="9428806"/>
            <a:ext cx="2946135" cy="496252"/>
          </a:xfrm>
          <a:prstGeom prst="rect">
            <a:avLst/>
          </a:prstGeom>
          <a:noFill/>
          <a:ln w="9525">
            <a:noFill/>
            <a:miter lim="800000"/>
            <a:headEnd/>
            <a:tailEnd/>
          </a:ln>
          <a:effectLst/>
        </p:spPr>
        <p:txBody>
          <a:bodyPr vert="horz" wrap="square" lIns="91620" tIns="45805" rIns="91620" bIns="45805" numCol="1" anchor="b" anchorCtr="0" compatLnSpc="1">
            <a:prstTxWarp prst="textNoShape">
              <a:avLst/>
            </a:prstTxWarp>
          </a:bodyPr>
          <a:lstStyle>
            <a:lvl1pPr>
              <a:defRPr sz="1200"/>
            </a:lvl1pPr>
          </a:lstStyle>
          <a:p>
            <a:pPr>
              <a:defRPr/>
            </a:pPr>
            <a:endParaRPr lang="en-US" altLang="ja-JP"/>
          </a:p>
        </p:txBody>
      </p:sp>
      <p:sp>
        <p:nvSpPr>
          <p:cNvPr id="54279" name="Rectangle 7"/>
          <p:cNvSpPr>
            <a:spLocks noGrp="1" noChangeArrowheads="1"/>
          </p:cNvSpPr>
          <p:nvPr>
            <p:ph type="sldNum" sz="quarter" idx="5"/>
          </p:nvPr>
        </p:nvSpPr>
        <p:spPr bwMode="auto">
          <a:xfrm>
            <a:off x="3849964" y="9428806"/>
            <a:ext cx="2946135" cy="496252"/>
          </a:xfrm>
          <a:prstGeom prst="rect">
            <a:avLst/>
          </a:prstGeom>
          <a:noFill/>
          <a:ln w="9525">
            <a:noFill/>
            <a:miter lim="800000"/>
            <a:headEnd/>
            <a:tailEnd/>
          </a:ln>
          <a:effectLst/>
        </p:spPr>
        <p:txBody>
          <a:bodyPr vert="horz" wrap="square" lIns="91620" tIns="45805" rIns="91620" bIns="45805" numCol="1" anchor="b" anchorCtr="0" compatLnSpc="1">
            <a:prstTxWarp prst="textNoShape">
              <a:avLst/>
            </a:prstTxWarp>
          </a:bodyPr>
          <a:lstStyle>
            <a:lvl1pPr algn="r">
              <a:defRPr sz="1200"/>
            </a:lvl1pPr>
          </a:lstStyle>
          <a:p>
            <a:pPr>
              <a:defRPr/>
            </a:pPr>
            <a:fld id="{D127AE15-4110-491F-AC95-C51C4864B926}" type="slidenum">
              <a:rPr lang="en-US" altLang="ja-JP"/>
              <a:pPr>
                <a:defRPr/>
              </a:pPr>
              <a:t>‹#›</a:t>
            </a:fld>
            <a:endParaRPr lang="en-US" altLang="ja-JP"/>
          </a:p>
        </p:txBody>
      </p:sp>
    </p:spTree>
    <p:extLst>
      <p:ext uri="{BB962C8B-B14F-4D97-AF65-F5344CB8AC3E}">
        <p14:creationId xmlns:p14="http://schemas.microsoft.com/office/powerpoint/2010/main" val="226272878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charset="0"/>
        <a:ea typeface="Osaka" charset="-128"/>
        <a:cs typeface="+mn-cs"/>
      </a:defRPr>
    </a:lvl1pPr>
    <a:lvl2pPr marL="457200" algn="l" rtl="0" eaLnBrk="0" fontAlgn="base" hangingPunct="0">
      <a:spcBef>
        <a:spcPct val="30000"/>
      </a:spcBef>
      <a:spcAft>
        <a:spcPct val="0"/>
      </a:spcAft>
      <a:defRPr kumimoji="1" sz="1200" kern="1200">
        <a:solidFill>
          <a:schemeClr val="tx1"/>
        </a:solidFill>
        <a:latin typeface="Times" charset="0"/>
        <a:ea typeface="Osaka" charset="-128"/>
        <a:cs typeface="+mn-cs"/>
      </a:defRPr>
    </a:lvl2pPr>
    <a:lvl3pPr marL="914400" algn="l" rtl="0" eaLnBrk="0" fontAlgn="base" hangingPunct="0">
      <a:spcBef>
        <a:spcPct val="30000"/>
      </a:spcBef>
      <a:spcAft>
        <a:spcPct val="0"/>
      </a:spcAft>
      <a:defRPr kumimoji="1" sz="1200" kern="1200">
        <a:solidFill>
          <a:schemeClr val="tx1"/>
        </a:solidFill>
        <a:latin typeface="Times" charset="0"/>
        <a:ea typeface="Osaka" charset="-128"/>
        <a:cs typeface="+mn-cs"/>
      </a:defRPr>
    </a:lvl3pPr>
    <a:lvl4pPr marL="1371600" algn="l" rtl="0" eaLnBrk="0" fontAlgn="base" hangingPunct="0">
      <a:spcBef>
        <a:spcPct val="30000"/>
      </a:spcBef>
      <a:spcAft>
        <a:spcPct val="0"/>
      </a:spcAft>
      <a:defRPr kumimoji="1" sz="1200" kern="1200">
        <a:solidFill>
          <a:schemeClr val="tx1"/>
        </a:solidFill>
        <a:latin typeface="Times" charset="0"/>
        <a:ea typeface="Osaka" charset="-128"/>
        <a:cs typeface="+mn-cs"/>
      </a:defRPr>
    </a:lvl4pPr>
    <a:lvl5pPr marL="1828800" algn="l" rtl="0" eaLnBrk="0" fontAlgn="base" hangingPunct="0">
      <a:spcBef>
        <a:spcPct val="30000"/>
      </a:spcBef>
      <a:spcAft>
        <a:spcPct val="0"/>
      </a:spcAft>
      <a:defRPr kumimoji="1" sz="1200" kern="1200">
        <a:solidFill>
          <a:schemeClr val="tx1"/>
        </a:solidFill>
        <a:latin typeface="Times" charset="0"/>
        <a:ea typeface="Osaka"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スライド イメージ プレースホルダ 1"/>
          <p:cNvSpPr>
            <a:spLocks noGrp="1" noRot="1" noChangeAspect="1" noTextEdit="1"/>
          </p:cNvSpPr>
          <p:nvPr>
            <p:ph type="sldImg"/>
          </p:nvPr>
        </p:nvSpPr>
        <p:spPr>
          <a:ln/>
        </p:spPr>
      </p:sp>
      <p:sp>
        <p:nvSpPr>
          <p:cNvPr id="21507"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3708229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a:ln/>
        </p:spPr>
      </p:sp>
      <p:sp>
        <p:nvSpPr>
          <p:cNvPr id="33795" name="ノート プレースホルダ 2"/>
          <p:cNvSpPr>
            <a:spLocks noGrp="1"/>
          </p:cNvSpPr>
          <p:nvPr>
            <p:ph type="body" idx="1"/>
          </p:nvPr>
        </p:nvSpPr>
        <p:spPr>
          <a:noFill/>
          <a:ln/>
        </p:spPr>
        <p:txBody>
          <a:bodyPr/>
          <a:lstStyle/>
          <a:p>
            <a:pPr algn="l"/>
            <a:endParaRPr lang="ja-JP" altLang="en-US" dirty="0"/>
          </a:p>
        </p:txBody>
      </p:sp>
    </p:spTree>
    <p:extLst>
      <p:ext uri="{BB962C8B-B14F-4D97-AF65-F5344CB8AC3E}">
        <p14:creationId xmlns:p14="http://schemas.microsoft.com/office/powerpoint/2010/main" val="79846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a:ln/>
        </p:spPr>
      </p:sp>
      <p:sp>
        <p:nvSpPr>
          <p:cNvPr id="34819" name="ノート プレースホルダ 2"/>
          <p:cNvSpPr>
            <a:spLocks noGrp="1"/>
          </p:cNvSpPr>
          <p:nvPr>
            <p:ph type="body" idx="1"/>
          </p:nvPr>
        </p:nvSpPr>
        <p:spPr>
          <a:noFill/>
          <a:ln/>
        </p:spPr>
        <p:txBody>
          <a:bodyPr/>
          <a:lstStyle/>
          <a:p>
            <a:endParaRPr lang="ja-JP" altLang="en-US"/>
          </a:p>
        </p:txBody>
      </p:sp>
    </p:spTree>
    <p:extLst>
      <p:ext uri="{BB962C8B-B14F-4D97-AF65-F5344CB8AC3E}">
        <p14:creationId xmlns:p14="http://schemas.microsoft.com/office/powerpoint/2010/main" val="2308551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p:spPr>
        <p:txBody>
          <a:bodyPr/>
          <a:lstStyle/>
          <a:p>
            <a:endParaRPr lang="ja-JP" altLang="en-US"/>
          </a:p>
        </p:txBody>
      </p:sp>
      <p:sp>
        <p:nvSpPr>
          <p:cNvPr id="35844" name="スライド番号プレースホルダ 3"/>
          <p:cNvSpPr>
            <a:spLocks noGrp="1"/>
          </p:cNvSpPr>
          <p:nvPr>
            <p:ph type="sldNum" sz="quarter" idx="5"/>
          </p:nvPr>
        </p:nvSpPr>
        <p:spPr>
          <a:noFill/>
        </p:spPr>
        <p:txBody>
          <a:bodyPr/>
          <a:lstStyle/>
          <a:p>
            <a:fld id="{202202EC-B3D3-42ED-BAB4-646E4C365433}" type="slidenum">
              <a:rPr lang="en-US" altLang="ja-JP" smtClean="0"/>
              <a:pPr/>
              <a:t>12</a:t>
            </a:fld>
            <a:endParaRPr lang="en-US" altLang="ja-JP"/>
          </a:p>
        </p:txBody>
      </p:sp>
    </p:spTree>
    <p:extLst>
      <p:ext uri="{BB962C8B-B14F-4D97-AF65-F5344CB8AC3E}">
        <p14:creationId xmlns:p14="http://schemas.microsoft.com/office/powerpoint/2010/main" val="3535005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97144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・追加</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・授業で使用するというよりかは授業後に使用する想定なので、タブレット配信と記載。</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・解答と解説が次ページにあるので、詳細な内容記載せず。</a:t>
            </a:r>
            <a:endParaRPr kumimoji="1" lang="en-US" altLang="ja-JP" sz="1200" dirty="0">
              <a:latin typeface="Meiryo UI" panose="020B0604030504040204" pitchFamily="50" charset="-128"/>
              <a:ea typeface="Meiryo UI" panose="020B0604030504040204" pitchFamily="50" charset="-128"/>
            </a:endParaRPr>
          </a:p>
          <a:p>
            <a:pPr algn="l"/>
            <a:r>
              <a:rPr kumimoji="1" lang="ja-JP" altLang="en-US" sz="1200" dirty="0">
                <a:latin typeface="Meiryo UI" panose="020B0604030504040204" pitchFamily="50" charset="-128"/>
                <a:ea typeface="Meiryo UI" panose="020B0604030504040204" pitchFamily="50" charset="-128"/>
              </a:rPr>
              <a:t>（そもそも講師用マニュアルが不要？）</a:t>
            </a:r>
            <a:endParaRPr kumimoji="1" lang="en-US" altLang="ja-JP" sz="1200" dirty="0">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latin typeface="Meiryo UI" panose="020B0604030504040204" pitchFamily="50" charset="-128"/>
              <a:ea typeface="Meiryo UI" panose="020B0604030504040204" pitchFamily="50" charset="-128"/>
            </a:endParaRPr>
          </a:p>
          <a:p>
            <a:endParaRPr lang="ja-JP" altLang="en-US" dirty="0"/>
          </a:p>
        </p:txBody>
      </p:sp>
    </p:spTree>
    <p:extLst>
      <p:ext uri="{BB962C8B-B14F-4D97-AF65-F5344CB8AC3E}">
        <p14:creationId xmlns:p14="http://schemas.microsoft.com/office/powerpoint/2010/main" val="1515325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latin typeface="Meiryo UI" panose="020B0604030504040204" pitchFamily="50" charset="-128"/>
                <a:ea typeface="Meiryo UI" panose="020B0604030504040204" pitchFamily="50" charset="-128"/>
              </a:rPr>
              <a:t>・追加</a:t>
            </a:r>
            <a:endParaRPr kumimoji="1" lang="en-US" altLang="ja-JP" sz="1200" dirty="0">
              <a:latin typeface="Meiryo UI" panose="020B0604030504040204" pitchFamily="50" charset="-128"/>
              <a:ea typeface="Meiryo UI" panose="020B0604030504040204" pitchFamily="50" charset="-128"/>
            </a:endParaRPr>
          </a:p>
          <a:p>
            <a:endParaRPr lang="ja-JP" altLang="en-US" dirty="0"/>
          </a:p>
        </p:txBody>
      </p:sp>
    </p:spTree>
    <p:extLst>
      <p:ext uri="{BB962C8B-B14F-4D97-AF65-F5344CB8AC3E}">
        <p14:creationId xmlns:p14="http://schemas.microsoft.com/office/powerpoint/2010/main" val="245598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a:ln/>
        </p:spPr>
      </p:sp>
      <p:sp>
        <p:nvSpPr>
          <p:cNvPr id="3891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3489135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a:ln/>
        </p:spPr>
      </p:sp>
      <p:sp>
        <p:nvSpPr>
          <p:cNvPr id="2253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458671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a:ln/>
        </p:spPr>
      </p:sp>
      <p:sp>
        <p:nvSpPr>
          <p:cNvPr id="2457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1448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スライド イメージ プレースホルダ 1"/>
          <p:cNvSpPr>
            <a:spLocks noGrp="1" noRot="1" noChangeAspect="1" noTextEdit="1"/>
          </p:cNvSpPr>
          <p:nvPr>
            <p:ph type="sldImg"/>
          </p:nvPr>
        </p:nvSpPr>
        <p:spPr>
          <a:ln/>
        </p:spPr>
      </p:sp>
      <p:sp>
        <p:nvSpPr>
          <p:cNvPr id="25603"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7780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a:ln/>
        </p:spPr>
      </p:sp>
      <p:sp>
        <p:nvSpPr>
          <p:cNvPr id="28675"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41832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スライド イメージ プレースホルダ 1"/>
          <p:cNvSpPr>
            <a:spLocks noGrp="1" noRot="1" noChangeAspect="1" noTextEdit="1"/>
          </p:cNvSpPr>
          <p:nvPr>
            <p:ph type="sldImg"/>
          </p:nvPr>
        </p:nvSpPr>
        <p:spPr>
          <a:ln/>
        </p:spPr>
      </p:sp>
      <p:sp>
        <p:nvSpPr>
          <p:cNvPr id="29699"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2336821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algn="l"/>
            <a:endParaRPr lang="ja-JP" altLang="ja-JP" dirty="0"/>
          </a:p>
        </p:txBody>
      </p:sp>
    </p:spTree>
    <p:extLst>
      <p:ext uri="{BB962C8B-B14F-4D97-AF65-F5344CB8AC3E}">
        <p14:creationId xmlns:p14="http://schemas.microsoft.com/office/powerpoint/2010/main" val="339805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ja-JP" altLang="ja-JP" dirty="0"/>
          </a:p>
        </p:txBody>
      </p:sp>
    </p:spTree>
    <p:extLst>
      <p:ext uri="{BB962C8B-B14F-4D97-AF65-F5344CB8AC3E}">
        <p14:creationId xmlns:p14="http://schemas.microsoft.com/office/powerpoint/2010/main" val="40764075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a:ln/>
        </p:spPr>
      </p:sp>
      <p:sp>
        <p:nvSpPr>
          <p:cNvPr id="32771" name="ノート プレースホルダ 2"/>
          <p:cNvSpPr>
            <a:spLocks noGrp="1"/>
          </p:cNvSpPr>
          <p:nvPr>
            <p:ph type="body" idx="1"/>
          </p:nvPr>
        </p:nvSpPr>
        <p:spPr>
          <a:noFill/>
          <a:ln/>
        </p:spPr>
        <p:txBody>
          <a:bodyPr/>
          <a:lstStyle/>
          <a:p>
            <a:endParaRPr lang="ja-JP" altLang="en-US" dirty="0"/>
          </a:p>
        </p:txBody>
      </p:sp>
    </p:spTree>
    <p:extLst>
      <p:ext uri="{BB962C8B-B14F-4D97-AF65-F5344CB8AC3E}">
        <p14:creationId xmlns:p14="http://schemas.microsoft.com/office/powerpoint/2010/main" val="116593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5C73D0EC-A5A8-48C8-ACAD-EB38D1D3CD4C}" type="slidenum">
              <a:rPr lang="en-US" altLang="ja-JP" smtClean="0"/>
              <a:pPr>
                <a:defRPr/>
              </a:pPr>
              <a:t>‹#›</a:t>
            </a:fld>
            <a:endParaRPr lang="en-US" altLang="ja-JP"/>
          </a:p>
        </p:txBody>
      </p:sp>
    </p:spTree>
    <p:extLst>
      <p:ext uri="{BB962C8B-B14F-4D97-AF65-F5344CB8AC3E}">
        <p14:creationId xmlns:p14="http://schemas.microsoft.com/office/powerpoint/2010/main" val="2334789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C2BAA8F7-E57E-4C2E-A13D-A21D167B8504}" type="slidenum">
              <a:rPr lang="en-US" altLang="ja-JP" smtClean="0"/>
              <a:pPr>
                <a:defRPr/>
              </a:pPr>
              <a:t>‹#›</a:t>
            </a:fld>
            <a:endParaRPr lang="en-US" altLang="ja-JP"/>
          </a:p>
        </p:txBody>
      </p:sp>
    </p:spTree>
    <p:extLst>
      <p:ext uri="{BB962C8B-B14F-4D97-AF65-F5344CB8AC3E}">
        <p14:creationId xmlns:p14="http://schemas.microsoft.com/office/powerpoint/2010/main" val="1344405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465032360"/>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タイトル スライド">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D19DD669-9E22-B1BF-4848-C7B048C91B6C}"/>
              </a:ext>
            </a:extLst>
          </p:cNvPr>
          <p:cNvPicPr>
            <a:picLocks noChangeAspect="1" noChangeArrowheads="1"/>
          </p:cNvPicPr>
          <p:nvPr/>
        </p:nvPicPr>
        <p:blipFill>
          <a:blip r:embed="rId2" cstate="print"/>
          <a:srcRect/>
          <a:stretch>
            <a:fillRect/>
          </a:stretch>
        </p:blipFill>
        <p:spPr bwMode="auto">
          <a:xfrm>
            <a:off x="0" y="0"/>
            <a:ext cx="9144000" cy="533400"/>
          </a:xfrm>
          <a:prstGeom prst="rect">
            <a:avLst/>
          </a:prstGeom>
          <a:noFill/>
          <a:ln w="9525">
            <a:noFill/>
            <a:miter lim="800000"/>
            <a:headEnd/>
            <a:tailEnd/>
          </a:ln>
        </p:spPr>
      </p:pic>
      <p:sp>
        <p:nvSpPr>
          <p:cNvPr id="3" name="Slide Number Placeholder 5">
            <a:extLst>
              <a:ext uri="{FF2B5EF4-FFF2-40B4-BE49-F238E27FC236}">
                <a16:creationId xmlns:a16="http://schemas.microsoft.com/office/drawing/2014/main" id="{C6A3ED0E-69D5-3209-CD22-726343B99663}"/>
              </a:ext>
            </a:extLst>
          </p:cNvPr>
          <p:cNvSpPr>
            <a:spLocks noGrp="1"/>
          </p:cNvSpPr>
          <p:nvPr>
            <p:ph type="sldNum" sz="quarter" idx="12"/>
          </p:nvPr>
        </p:nvSpPr>
        <p:spPr>
          <a:xfrm>
            <a:off x="7086600" y="6492875"/>
            <a:ext cx="2057400" cy="365125"/>
          </a:xfrm>
        </p:spPr>
        <p:txBody>
          <a:body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214973879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679DF130-1A6D-4770-B8CC-33D26F1B6847}" type="slidenum">
              <a:rPr lang="en-US" altLang="ja-JP" smtClean="0"/>
              <a:pPr>
                <a:defRPr/>
              </a:pPr>
              <a:t>‹#›</a:t>
            </a:fld>
            <a:endParaRPr lang="en-US" altLang="ja-JP"/>
          </a:p>
        </p:txBody>
      </p:sp>
    </p:spTree>
    <p:extLst>
      <p:ext uri="{BB962C8B-B14F-4D97-AF65-F5344CB8AC3E}">
        <p14:creationId xmlns:p14="http://schemas.microsoft.com/office/powerpoint/2010/main" val="258250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pPr>
              <a:defRPr/>
            </a:pPr>
            <a:endParaRPr lang="en-US" altLang="ja-JP"/>
          </a:p>
        </p:txBody>
      </p:sp>
      <p:sp>
        <p:nvSpPr>
          <p:cNvPr id="5" name="Footer Placeholder 4"/>
          <p:cNvSpPr>
            <a:spLocks noGrp="1"/>
          </p:cNvSpPr>
          <p:nvPr>
            <p:ph type="ftr" sz="quarter" idx="11"/>
          </p:nvPr>
        </p:nvSpPr>
        <p:spPr/>
        <p:txBody>
          <a:bodyPr/>
          <a:lstStyle/>
          <a:p>
            <a:pPr>
              <a:defRPr/>
            </a:pPr>
            <a:endParaRPr lang="en-US" altLang="ja-JP"/>
          </a:p>
        </p:txBody>
      </p:sp>
      <p:sp>
        <p:nvSpPr>
          <p:cNvPr id="6" name="Slide Number Placeholder 5"/>
          <p:cNvSpPr>
            <a:spLocks noGrp="1"/>
          </p:cNvSpPr>
          <p:nvPr>
            <p:ph type="sldNum" sz="quarter" idx="12"/>
          </p:nvPr>
        </p:nvSpPr>
        <p:spPr/>
        <p:txBody>
          <a:bodyPr/>
          <a:lstStyle/>
          <a:p>
            <a:pPr>
              <a:defRPr/>
            </a:pPr>
            <a:fld id="{EC63651C-64FF-4F7D-B539-C55759A52589}" type="slidenum">
              <a:rPr lang="en-US" altLang="ja-JP" smtClean="0"/>
              <a:pPr>
                <a:defRPr/>
              </a:pPr>
              <a:t>‹#›</a:t>
            </a:fld>
            <a:endParaRPr lang="en-US" altLang="ja-JP"/>
          </a:p>
        </p:txBody>
      </p:sp>
    </p:spTree>
    <p:extLst>
      <p:ext uri="{BB962C8B-B14F-4D97-AF65-F5344CB8AC3E}">
        <p14:creationId xmlns:p14="http://schemas.microsoft.com/office/powerpoint/2010/main" val="2897451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CD28CD55-539F-48E5-9B45-E24B74889EC2}" type="slidenum">
              <a:rPr lang="en-US" altLang="ja-JP" smtClean="0"/>
              <a:pPr>
                <a:defRPr/>
              </a:pPr>
              <a:t>‹#›</a:t>
            </a:fld>
            <a:endParaRPr lang="en-US" altLang="ja-JP"/>
          </a:p>
        </p:txBody>
      </p:sp>
    </p:spTree>
    <p:extLst>
      <p:ext uri="{BB962C8B-B14F-4D97-AF65-F5344CB8AC3E}">
        <p14:creationId xmlns:p14="http://schemas.microsoft.com/office/powerpoint/2010/main" val="740381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pPr>
              <a:defRPr/>
            </a:pPr>
            <a:endParaRPr lang="en-US" altLang="ja-JP"/>
          </a:p>
        </p:txBody>
      </p:sp>
      <p:sp>
        <p:nvSpPr>
          <p:cNvPr id="8" name="Footer Placeholder 7"/>
          <p:cNvSpPr>
            <a:spLocks noGrp="1"/>
          </p:cNvSpPr>
          <p:nvPr>
            <p:ph type="ftr" sz="quarter" idx="11"/>
          </p:nvPr>
        </p:nvSpPr>
        <p:spPr/>
        <p:txBody>
          <a:bodyPr/>
          <a:lstStyle/>
          <a:p>
            <a:pPr>
              <a:defRPr/>
            </a:pPr>
            <a:endParaRPr lang="en-US" altLang="ja-JP"/>
          </a:p>
        </p:txBody>
      </p:sp>
      <p:sp>
        <p:nvSpPr>
          <p:cNvPr id="9" name="Slide Number Placeholder 8"/>
          <p:cNvSpPr>
            <a:spLocks noGrp="1"/>
          </p:cNvSpPr>
          <p:nvPr>
            <p:ph type="sldNum" sz="quarter" idx="12"/>
          </p:nvPr>
        </p:nvSpPr>
        <p:spPr/>
        <p:txBody>
          <a:bodyPr/>
          <a:lstStyle/>
          <a:p>
            <a:pPr>
              <a:defRPr/>
            </a:pPr>
            <a:fld id="{1B643E0D-C1BA-4585-AF10-ABAF2B90BABC}" type="slidenum">
              <a:rPr lang="en-US" altLang="ja-JP" smtClean="0"/>
              <a:pPr>
                <a:defRPr/>
              </a:pPr>
              <a:t>‹#›</a:t>
            </a:fld>
            <a:endParaRPr lang="en-US" altLang="ja-JP"/>
          </a:p>
        </p:txBody>
      </p:sp>
    </p:spTree>
    <p:extLst>
      <p:ext uri="{BB962C8B-B14F-4D97-AF65-F5344CB8AC3E}">
        <p14:creationId xmlns:p14="http://schemas.microsoft.com/office/powerpoint/2010/main" val="839080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pPr>
              <a:defRPr/>
            </a:pPr>
            <a:endParaRPr lang="en-US" altLang="ja-JP"/>
          </a:p>
        </p:txBody>
      </p:sp>
      <p:sp>
        <p:nvSpPr>
          <p:cNvPr id="4" name="Footer Placeholder 3"/>
          <p:cNvSpPr>
            <a:spLocks noGrp="1"/>
          </p:cNvSpPr>
          <p:nvPr>
            <p:ph type="ftr" sz="quarter" idx="11"/>
          </p:nvPr>
        </p:nvSpPr>
        <p:spPr/>
        <p:txBody>
          <a:bodyPr/>
          <a:lstStyle/>
          <a:p>
            <a:pPr>
              <a:defRPr/>
            </a:pPr>
            <a:endParaRPr lang="en-US" altLang="ja-JP"/>
          </a:p>
        </p:txBody>
      </p:sp>
      <p:sp>
        <p:nvSpPr>
          <p:cNvPr id="5" name="Slide Number Placeholder 4"/>
          <p:cNvSpPr>
            <a:spLocks noGrp="1"/>
          </p:cNvSpPr>
          <p:nvPr>
            <p:ph type="sldNum" sz="quarter" idx="12"/>
          </p:nvPr>
        </p:nvSpPr>
        <p:spPr/>
        <p:txBody>
          <a:bodyPr/>
          <a:lstStyle/>
          <a:p>
            <a:pPr>
              <a:defRPr/>
            </a:pPr>
            <a:fld id="{47AAAC12-D340-4657-803D-846B7E1AEE13}" type="slidenum">
              <a:rPr lang="en-US" altLang="ja-JP" smtClean="0"/>
              <a:pPr>
                <a:defRPr/>
              </a:pPr>
              <a:t>‹#›</a:t>
            </a:fld>
            <a:endParaRPr lang="en-US" altLang="ja-JP"/>
          </a:p>
        </p:txBody>
      </p:sp>
    </p:spTree>
    <p:extLst>
      <p:ext uri="{BB962C8B-B14F-4D97-AF65-F5344CB8AC3E}">
        <p14:creationId xmlns:p14="http://schemas.microsoft.com/office/powerpoint/2010/main" val="139426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ja-JP"/>
          </a:p>
        </p:txBody>
      </p:sp>
      <p:sp>
        <p:nvSpPr>
          <p:cNvPr id="3" name="Footer Placeholder 2"/>
          <p:cNvSpPr>
            <a:spLocks noGrp="1"/>
          </p:cNvSpPr>
          <p:nvPr>
            <p:ph type="ftr" sz="quarter" idx="11"/>
          </p:nvPr>
        </p:nvSpPr>
        <p:spPr/>
        <p:txBody>
          <a:bodyPr/>
          <a:lstStyle/>
          <a:p>
            <a:pPr>
              <a:defRPr/>
            </a:pPr>
            <a:endParaRPr lang="en-US" altLang="ja-JP"/>
          </a:p>
        </p:txBody>
      </p:sp>
      <p:sp>
        <p:nvSpPr>
          <p:cNvPr id="4" name="Slide Number Placeholder 3"/>
          <p:cNvSpPr>
            <a:spLocks noGrp="1"/>
          </p:cNvSpPr>
          <p:nvPr>
            <p:ph type="sldNum" sz="quarter" idx="12"/>
          </p:nvPr>
        </p:nvSpPr>
        <p:spPr>
          <a:xfrm>
            <a:off x="7086600" y="6492875"/>
            <a:ext cx="2057400" cy="365125"/>
          </a:xfrm>
        </p:spPr>
        <p:txBody>
          <a:bodyPr/>
          <a:lstStyle/>
          <a:p>
            <a:pPr>
              <a:defRPr/>
            </a:pPr>
            <a:fld id="{0F15D928-CB95-41FC-BF27-CBBC7AECCF05}" type="slidenum">
              <a:rPr lang="en-US" altLang="ja-JP" smtClean="0"/>
              <a:pPr>
                <a:defRPr/>
              </a:pPr>
              <a:t>‹#›</a:t>
            </a:fld>
            <a:endParaRPr lang="en-US" altLang="ja-JP"/>
          </a:p>
        </p:txBody>
      </p:sp>
    </p:spTree>
    <p:extLst>
      <p:ext uri="{BB962C8B-B14F-4D97-AF65-F5344CB8AC3E}">
        <p14:creationId xmlns:p14="http://schemas.microsoft.com/office/powerpoint/2010/main" val="3218177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25CA3934-10EB-4C1C-889A-E309BD1EB865}" type="slidenum">
              <a:rPr lang="en-US" altLang="ja-JP" smtClean="0"/>
              <a:pPr>
                <a:defRPr/>
              </a:pPr>
              <a:t>‹#›</a:t>
            </a:fld>
            <a:endParaRPr lang="en-US" altLang="ja-JP"/>
          </a:p>
        </p:txBody>
      </p:sp>
    </p:spTree>
    <p:extLst>
      <p:ext uri="{BB962C8B-B14F-4D97-AF65-F5344CB8AC3E}">
        <p14:creationId xmlns:p14="http://schemas.microsoft.com/office/powerpoint/2010/main" val="347686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pPr>
              <a:defRPr/>
            </a:pPr>
            <a:endParaRPr lang="en-US" altLang="ja-JP"/>
          </a:p>
        </p:txBody>
      </p:sp>
      <p:sp>
        <p:nvSpPr>
          <p:cNvPr id="6" name="Footer Placeholder 5"/>
          <p:cNvSpPr>
            <a:spLocks noGrp="1"/>
          </p:cNvSpPr>
          <p:nvPr>
            <p:ph type="ftr" sz="quarter" idx="11"/>
          </p:nvPr>
        </p:nvSpPr>
        <p:spPr/>
        <p:txBody>
          <a:bodyPr/>
          <a:lstStyle/>
          <a:p>
            <a:pPr>
              <a:defRPr/>
            </a:pPr>
            <a:endParaRPr lang="en-US" altLang="ja-JP"/>
          </a:p>
        </p:txBody>
      </p:sp>
      <p:sp>
        <p:nvSpPr>
          <p:cNvPr id="7" name="Slide Number Placeholder 6"/>
          <p:cNvSpPr>
            <a:spLocks noGrp="1"/>
          </p:cNvSpPr>
          <p:nvPr>
            <p:ph type="sldNum" sz="quarter" idx="12"/>
          </p:nvPr>
        </p:nvSpPr>
        <p:spPr/>
        <p:txBody>
          <a:bodyPr/>
          <a:lstStyle/>
          <a:p>
            <a:pPr>
              <a:defRPr/>
            </a:pPr>
            <a:fld id="{09B3A474-B90C-463F-BAA2-52E30AC591BB}" type="slidenum">
              <a:rPr lang="en-US" altLang="ja-JP" smtClean="0"/>
              <a:pPr>
                <a:defRPr/>
              </a:pPr>
              <a:t>‹#›</a:t>
            </a:fld>
            <a:endParaRPr lang="en-US" altLang="ja-JP"/>
          </a:p>
        </p:txBody>
      </p:sp>
    </p:spTree>
    <p:extLst>
      <p:ext uri="{BB962C8B-B14F-4D97-AF65-F5344CB8AC3E}">
        <p14:creationId xmlns:p14="http://schemas.microsoft.com/office/powerpoint/2010/main" val="291331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ja-JP"/>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ja-JP"/>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6028D53-E57D-4BBD-AE62-24ADF1336D3D}" type="slidenum">
              <a:rPr lang="en-US" altLang="ja-JP" smtClean="0"/>
              <a:pPr>
                <a:defRPr/>
              </a:pPr>
              <a:t>‹#›</a:t>
            </a:fld>
            <a:endParaRPr lang="en-US" altLang="ja-JP"/>
          </a:p>
        </p:txBody>
      </p:sp>
    </p:spTree>
    <p:extLst>
      <p:ext uri="{BB962C8B-B14F-4D97-AF65-F5344CB8AC3E}">
        <p14:creationId xmlns:p14="http://schemas.microsoft.com/office/powerpoint/2010/main" val="886725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hyperlink" Target="https://www.nta.go.jp/taxes/kids/video/index.htm#webtaxtv" TargetMode="Externa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www.nta.go.jp/about/organization/kantoshinetsu/cgi-bin/quiz/quizindex.cgi"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hyperlink" Target="https://www.mof.go.jp/kids/2018/" TargetMode="External"/><Relationship Id="rId13" Type="http://schemas.openxmlformats.org/officeDocument/2006/relationships/image" Target="../media/image30.png"/><Relationship Id="rId3" Type="http://schemas.openxmlformats.org/officeDocument/2006/relationships/image" Target="../media/image1.wmf"/><Relationship Id="rId7" Type="http://schemas.openxmlformats.org/officeDocument/2006/relationships/image" Target="../media/image27.png"/><Relationship Id="rId12" Type="http://schemas.openxmlformats.org/officeDocument/2006/relationships/hyperlink" Target="https://www.nta.go.jp/taxes/kids/video/index.htm"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s://www.nta.go.jp/taxes/kids/index.htm" TargetMode="External"/><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hyperlink" Target="https://www.mof.go.jp/tax_policy/publication/brochure/zeikin_drill/index.html" TargetMode="External"/><Relationship Id="rId4" Type="http://schemas.openxmlformats.org/officeDocument/2006/relationships/hyperlink" Target="https://wakayama-sozeikyoiku.jp/" TargetMode="External"/><Relationship Id="rId9" Type="http://schemas.openxmlformats.org/officeDocument/2006/relationships/image" Target="../media/image28.png"/><Relationship Id="rId1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hyperlink" Target="https://www.nta.go.jp/taxes/kids/video/index.htm#anim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www.mof.go.jp/kids/2018" TargetMode="Externa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s://www.nta.go.jp/taxes/kids/video/index.htm#anim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hyperlink" Target="https://www.mof.go.jp/tax_policy/publication/brochure/zeikin_drill/index.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6">
            <a:extLst>
              <a:ext uri="{FF2B5EF4-FFF2-40B4-BE49-F238E27FC236}">
                <a16:creationId xmlns:a16="http://schemas.microsoft.com/office/drawing/2014/main" id="{5DE2C43A-AEA1-4CE4-ADEE-3989856B1CFF}"/>
              </a:ext>
            </a:extLst>
          </p:cNvPr>
          <p:cNvPicPr>
            <a:picLocks noChangeAspect="1" noChangeArrowheads="1"/>
          </p:cNvPicPr>
          <p:nvPr/>
        </p:nvPicPr>
        <p:blipFill>
          <a:blip r:embed="rId3" cstate="print"/>
          <a:srcRect/>
          <a:stretch>
            <a:fillRect/>
          </a:stretch>
        </p:blipFill>
        <p:spPr bwMode="auto">
          <a:xfrm>
            <a:off x="0" y="-1"/>
            <a:ext cx="9144000" cy="741891"/>
          </a:xfrm>
          <a:prstGeom prst="rect">
            <a:avLst/>
          </a:prstGeom>
          <a:noFill/>
          <a:ln w="9525">
            <a:noFill/>
            <a:miter lim="800000"/>
            <a:headEnd/>
            <a:tailEnd/>
          </a:ln>
        </p:spPr>
      </p:pic>
      <p:sp>
        <p:nvSpPr>
          <p:cNvPr id="2051" name="Rectangle 106"/>
          <p:cNvSpPr>
            <a:spLocks noChangeArrowheads="1"/>
          </p:cNvSpPr>
          <p:nvPr/>
        </p:nvSpPr>
        <p:spPr bwMode="auto">
          <a:xfrm>
            <a:off x="1244335" y="-112587"/>
            <a:ext cx="7084516" cy="982663"/>
          </a:xfrm>
          <a:prstGeom prst="rect">
            <a:avLst/>
          </a:prstGeom>
          <a:noFill/>
          <a:ln w="9525">
            <a:noFill/>
            <a:miter lim="800000"/>
            <a:headEnd/>
            <a:tailEnd/>
          </a:ln>
        </p:spPr>
        <p:txBody>
          <a:bodyPr anchor="ctr"/>
          <a:lstStyle/>
          <a:p>
            <a:pPr algn="ctr"/>
            <a:r>
              <a:rPr lang="ja-JP" altLang="en-US" sz="3500" dirty="0">
                <a:solidFill>
                  <a:schemeClr val="bg1"/>
                </a:solidFill>
                <a:latin typeface="HG丸ｺﾞｼｯｸM-PRO" panose="020F0600000000000000" pitchFamily="50" charset="-128"/>
                <a:ea typeface="HG丸ｺﾞｼｯｸM-PRO" panose="020F0600000000000000" pitchFamily="50" charset="-128"/>
              </a:rPr>
              <a:t>講師用</a:t>
            </a:r>
            <a:r>
              <a:rPr lang="ja-JP" altLang="en-US" sz="3500">
                <a:solidFill>
                  <a:schemeClr val="bg1"/>
                </a:solidFill>
                <a:latin typeface="HG丸ｺﾞｼｯｸM-PRO" panose="020F0600000000000000" pitchFamily="50" charset="-128"/>
                <a:ea typeface="HG丸ｺﾞｼｯｸM-PRO" panose="020F0600000000000000" pitchFamily="50" charset="-128"/>
              </a:rPr>
              <a:t>マニュアル（和歌山県版</a:t>
            </a:r>
            <a:r>
              <a:rPr lang="ja-JP" altLang="en-US" sz="3500" dirty="0">
                <a:solidFill>
                  <a:schemeClr val="bg1"/>
                </a:solidFill>
                <a:latin typeface="HG丸ｺﾞｼｯｸM-PRO" panose="020F0600000000000000" pitchFamily="50" charset="-128"/>
                <a:ea typeface="HG丸ｺﾞｼｯｸM-PRO" panose="020F0600000000000000" pitchFamily="50" charset="-128"/>
              </a:rPr>
              <a:t>）</a:t>
            </a:r>
          </a:p>
        </p:txBody>
      </p:sp>
      <p:sp>
        <p:nvSpPr>
          <p:cNvPr id="17" name="スライド番号プレースホルダー 16">
            <a:extLst>
              <a:ext uri="{FF2B5EF4-FFF2-40B4-BE49-F238E27FC236}">
                <a16:creationId xmlns:a16="http://schemas.microsoft.com/office/drawing/2014/main" id="{D493E460-52F4-D116-8C19-40E14227DF50}"/>
              </a:ext>
            </a:extLst>
          </p:cNvPr>
          <p:cNvSpPr>
            <a:spLocks noGrp="1"/>
          </p:cNvSpPr>
          <p:nvPr>
            <p:ph type="sldNum" sz="quarter" idx="12"/>
          </p:nvPr>
        </p:nvSpPr>
        <p:spPr/>
        <p:txBody>
          <a:bodyPr/>
          <a:lstStyle/>
          <a:p>
            <a:fld id="{DA64F27D-EE7A-4450-9D17-42857AE164F0}" type="slidenum">
              <a:rPr kumimoji="1" lang="ja-JP" altLang="en-US" smtClean="0"/>
              <a:t>1</a:t>
            </a:fld>
            <a:endParaRPr kumimoji="1" lang="ja-JP" altLang="en-US"/>
          </a:p>
        </p:txBody>
      </p:sp>
      <p:sp>
        <p:nvSpPr>
          <p:cNvPr id="5" name="Rectangle 135">
            <a:extLst>
              <a:ext uri="{FF2B5EF4-FFF2-40B4-BE49-F238E27FC236}">
                <a16:creationId xmlns:a16="http://schemas.microsoft.com/office/drawing/2014/main" id="{7A6F0A16-353F-E776-4D9B-D675DE8ED2AD}"/>
              </a:ext>
            </a:extLst>
          </p:cNvPr>
          <p:cNvSpPr>
            <a:spLocks noChangeArrowheads="1"/>
          </p:cNvSpPr>
          <p:nvPr/>
        </p:nvSpPr>
        <p:spPr bwMode="auto">
          <a:xfrm>
            <a:off x="4305532" y="1159602"/>
            <a:ext cx="962123" cy="307777"/>
          </a:xfrm>
          <a:prstGeom prst="rect">
            <a:avLst/>
          </a:prstGeom>
          <a:noFill/>
          <a:ln w="9525">
            <a:noFill/>
            <a:miter lim="800000"/>
            <a:headEnd/>
            <a:tailEnd/>
          </a:ln>
        </p:spPr>
        <p:txBody>
          <a:bodyPr wrap="none">
            <a:spAutoFit/>
          </a:bodyPr>
          <a:lstStyle/>
          <a:p>
            <a:r>
              <a:rPr lang="ja-JP" altLang="en-US" sz="1400" b="1">
                <a:latin typeface="メイリオ" panose="020B0604030504040204" pitchFamily="50" charset="-128"/>
                <a:ea typeface="メイリオ" panose="020B0604030504040204" pitchFamily="50" charset="-128"/>
              </a:rPr>
              <a:t>はじめ</a:t>
            </a:r>
            <a:r>
              <a:rPr lang="ja-JP" altLang="en-US" sz="1400" b="1" dirty="0">
                <a:latin typeface="メイリオ" panose="020B0604030504040204" pitchFamily="50" charset="-128"/>
                <a:ea typeface="メイリオ" panose="020B0604030504040204" pitchFamily="50" charset="-128"/>
              </a:rPr>
              <a:t>に </a:t>
            </a:r>
          </a:p>
        </p:txBody>
      </p:sp>
      <p:sp>
        <p:nvSpPr>
          <p:cNvPr id="7" name="テキスト ボックス 6">
            <a:extLst>
              <a:ext uri="{FF2B5EF4-FFF2-40B4-BE49-F238E27FC236}">
                <a16:creationId xmlns:a16="http://schemas.microsoft.com/office/drawing/2014/main" id="{047DAC2E-75C5-BABA-8B1C-4C1EE55D1552}"/>
              </a:ext>
            </a:extLst>
          </p:cNvPr>
          <p:cNvSpPr txBox="1"/>
          <p:nvPr/>
        </p:nvSpPr>
        <p:spPr>
          <a:xfrm>
            <a:off x="4305532" y="1429515"/>
            <a:ext cx="4618157" cy="5170646"/>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租税教育の目的は、租税に関する意義、役割、機能、仕組み等の租税制度を知るとともに、申告納税制度の理念や納税者の権利及び義務を理解し、健全な納税者意識を醸成することに</a:t>
            </a:r>
            <a:r>
              <a:rPr lang="ja-JP" altLang="en-US" sz="1100">
                <a:latin typeface="メイリオ" panose="020B0604030504040204" pitchFamily="50" charset="-128"/>
                <a:ea typeface="メイリオ" panose="020B0604030504040204" pitchFamily="50" charset="-128"/>
              </a:rPr>
              <a:t>あり、</a:t>
            </a:r>
            <a:r>
              <a:rPr kumimoji="1" lang="ja-JP" altLang="en-US" sz="1100">
                <a:latin typeface="Meiryo" panose="020B0604030504040204" pitchFamily="34" charset="-128"/>
                <a:ea typeface="Meiryo" panose="020B0604030504040204" pitchFamily="34" charset="-128"/>
              </a:rPr>
              <a:t>和歌山</a:t>
            </a:r>
            <a:r>
              <a:rPr lang="ja-JP" altLang="en-US" sz="1100">
                <a:latin typeface="メイリオ" panose="020B0604030504040204" pitchFamily="50" charset="-128"/>
                <a:ea typeface="メイリオ" panose="020B0604030504040204" pitchFamily="50" charset="-128"/>
              </a:rPr>
              <a:t>県</a:t>
            </a:r>
            <a:r>
              <a:rPr lang="ja-JP" altLang="en-US" sz="1100" dirty="0">
                <a:latin typeface="メイリオ" panose="020B0604030504040204" pitchFamily="50" charset="-128"/>
                <a:ea typeface="メイリオ" panose="020B0604030504040204" pitchFamily="50" charset="-128"/>
              </a:rPr>
              <a:t>租税教育推進連絡協議会では、教育関係者並びに税務関係者が協力して租税教育を推進し、その効果を高めることを目的に活動を行っております。</a:t>
            </a:r>
            <a:endParaRPr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平成</a:t>
            </a:r>
            <a:r>
              <a:rPr kumimoji="1" lang="en-US" altLang="ja-JP" sz="1100" dirty="0">
                <a:latin typeface="メイリオ" panose="020B0604030504040204" pitchFamily="50" charset="-128"/>
                <a:ea typeface="メイリオ" panose="020B0604030504040204" pitchFamily="50" charset="-128"/>
              </a:rPr>
              <a:t>22</a:t>
            </a:r>
            <a:r>
              <a:rPr kumimoji="1" lang="ja-JP" altLang="en-US" sz="1100" dirty="0">
                <a:latin typeface="メイリオ" panose="020B0604030504040204" pitchFamily="50" charset="-128"/>
                <a:ea typeface="メイリオ" panose="020B0604030504040204" pitchFamily="50" charset="-128"/>
              </a:rPr>
              <a:t>年</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16</a:t>
            </a:r>
            <a:r>
              <a:rPr kumimoji="1" lang="ja-JP" altLang="en-US" sz="1100" dirty="0">
                <a:latin typeface="メイリオ" panose="020B0604030504040204" pitchFamily="50" charset="-128"/>
                <a:ea typeface="メイリオ" panose="020B0604030504040204" pitchFamily="50" charset="-128"/>
              </a:rPr>
              <a:t>日に閣議決定された平成</a:t>
            </a:r>
            <a:r>
              <a:rPr kumimoji="1" lang="en-US" altLang="ja-JP" sz="1100" dirty="0">
                <a:latin typeface="メイリオ" panose="020B0604030504040204" pitchFamily="50" charset="-128"/>
                <a:ea typeface="メイリオ" panose="020B0604030504040204" pitchFamily="50" charset="-128"/>
              </a:rPr>
              <a:t>23</a:t>
            </a:r>
            <a:r>
              <a:rPr kumimoji="1" lang="ja-JP" altLang="en-US" sz="1100" dirty="0">
                <a:latin typeface="メイリオ" panose="020B0604030504040204" pitchFamily="50" charset="-128"/>
                <a:ea typeface="メイリオ" panose="020B0604030504040204" pitchFamily="50" charset="-128"/>
              </a:rPr>
              <a:t>年度税制改正大綱において「租税教育の充実」が掲げられ、租税教育の充実のための環境整備を図ることを目的として、文部科学省、総務省及び国税庁を構成員とする、租税教育推進関係省庁等協議会（中央租推協）が発足しました。</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当会では、租税教育の充実に関する基本方針等について協議されており</a:t>
            </a:r>
            <a:r>
              <a:rPr lang="ja-JP" altLang="en-US" sz="1100">
                <a:latin typeface="メイリオ" panose="020B0604030504040204" pitchFamily="50" charset="-128"/>
                <a:ea typeface="メイリオ" panose="020B0604030504040204" pitchFamily="50" charset="-128"/>
              </a:rPr>
              <a:t>、令和７年</a:t>
            </a:r>
            <a:r>
              <a:rPr lang="en-US" altLang="ja-JP" sz="1100" dirty="0">
                <a:latin typeface="メイリオ" panose="020B0604030504040204" pitchFamily="50" charset="-128"/>
                <a:ea typeface="メイリオ" panose="020B0604030504040204" pitchFamily="50" charset="-128"/>
              </a:rPr>
              <a:t>11</a:t>
            </a:r>
            <a:r>
              <a:rPr lang="ja-JP" altLang="en-US" sz="1100">
                <a:latin typeface="メイリオ" panose="020B0604030504040204" pitchFamily="50" charset="-128"/>
                <a:ea typeface="メイリオ" panose="020B0604030504040204" pitchFamily="50" charset="-128"/>
              </a:rPr>
              <a:t>月</a:t>
            </a:r>
            <a:r>
              <a:rPr lang="ja-JP" altLang="en-US" sz="1100" dirty="0">
                <a:latin typeface="メイリオ" panose="020B0604030504040204" pitchFamily="50" charset="-128"/>
                <a:ea typeface="メイリオ" panose="020B0604030504040204" pitchFamily="50" charset="-128"/>
              </a:rPr>
              <a:t>に開催された総会においては、①学習指導要領の着実な実施、②租税教育の充実について、教育関係団体の協力を得ながら、引き続き周知を図ることなどについて合意したところです。</a:t>
            </a:r>
            <a:endParaRPr lang="en-US" altLang="ja-JP" sz="1100" dirty="0">
              <a:latin typeface="メイリオ" panose="020B0604030504040204" pitchFamily="50" charset="-128"/>
              <a:ea typeface="メイリオ" panose="020B0604030504040204" pitchFamily="50" charset="-128"/>
            </a:endParaRPr>
          </a:p>
          <a:p>
            <a:endParaRPr kumimoji="1"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　このような中、大阪国税局では、従来から教育委員会、地方公共団体の税務関係者等と連携・協力し、健全な納税者意識を醸成することを目的として、次代を担う児童・生徒に対する租税教育の充実に向けた支援活動を実施しており、今後も租税教育のより一層の充実に向け、これまで以上に力を入れて取り組んでいくこととしています。</a:t>
            </a:r>
            <a:endParaRPr kumimoji="1" lang="en-US" altLang="ja-JP" sz="1100" dirty="0">
              <a:latin typeface="メイリオ" panose="020B0604030504040204" pitchFamily="50" charset="-128"/>
              <a:ea typeface="メイリオ" panose="020B0604030504040204" pitchFamily="50" charset="-128"/>
            </a:endParaRPr>
          </a:p>
          <a:p>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a:t>
            </a:r>
            <a:r>
              <a:rPr kumimoji="1" lang="ja-JP" altLang="en-US" sz="1100" dirty="0">
                <a:latin typeface="メイリオ" panose="020B0604030504040204" pitchFamily="50" charset="-128"/>
                <a:ea typeface="メイリオ" panose="020B0604030504040204" pitchFamily="50" charset="-128"/>
              </a:rPr>
              <a:t>「税って何？」から児童の興味・関心を引き、税の基本的な仕組みや使いみちについて学ぶことを通じ、税と自分と社会とのつながりを考えてもらうきっかけとなるよう構成しております。</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授業等において、税について学習する時間は限られていることと思いますが、本冊子をご活用いただき、児童が税の意義や役割について、少しでも考えるきっかけとしていただければ幸いです。</a:t>
            </a:r>
            <a:endParaRPr kumimoji="1" lang="ja-JP" altLang="en-US" sz="11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187BE2CC-1CF9-8E17-12A4-283BD031D7F4}"/>
              </a:ext>
            </a:extLst>
          </p:cNvPr>
          <p:cNvSpPr>
            <a:spLocks noChangeArrowheads="1"/>
          </p:cNvSpPr>
          <p:nvPr/>
        </p:nvSpPr>
        <p:spPr bwMode="auto">
          <a:xfrm>
            <a:off x="4231390" y="1035787"/>
            <a:ext cx="4673493" cy="5500937"/>
          </a:xfrm>
          <a:prstGeom prst="roundRect">
            <a:avLst>
              <a:gd name="adj" fmla="val 2035"/>
            </a:avLst>
          </a:prstGeom>
          <a:noFill/>
          <a:ln w="25400" algn="ctr">
            <a:solidFill>
              <a:schemeClr val="accent1"/>
            </a:solidFill>
            <a:prstDash val="sysDot"/>
            <a:round/>
            <a:headEnd/>
            <a:tailEnd/>
          </a:ln>
        </p:spPr>
        <p:txBody>
          <a:bodyPr/>
          <a:lstStyle/>
          <a:p>
            <a:pPr>
              <a:lnSpc>
                <a:spcPct val="120000"/>
              </a:lnSpc>
              <a:defRPr/>
            </a:pPr>
            <a:endParaRPr lang="ja-JP" altLang="en-US" sz="1050" dirty="0">
              <a:latin typeface="Meiryo" panose="020B0604030504040204" pitchFamily="34" charset="-128"/>
              <a:ea typeface="Meiryo" panose="020B0604030504040204" pitchFamily="34" charset="-128"/>
            </a:endParaRPr>
          </a:p>
        </p:txBody>
      </p:sp>
      <p:pic>
        <p:nvPicPr>
          <p:cNvPr id="3" name="図 2">
            <a:extLst>
              <a:ext uri="{FF2B5EF4-FFF2-40B4-BE49-F238E27FC236}">
                <a16:creationId xmlns:a16="http://schemas.microsoft.com/office/drawing/2014/main" id="{AD981026-0019-FDB4-AC5E-DEFEB888867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4711" y="1038018"/>
            <a:ext cx="3802051" cy="2847075"/>
          </a:xfrm>
          <a:prstGeom prst="rect">
            <a:avLst/>
          </a:prstGeom>
          <a:ln>
            <a:solidFill>
              <a:schemeClr val="accent5"/>
            </a:solidFill>
          </a:ln>
        </p:spPr>
      </p:pic>
    </p:spTree>
    <p:extLst>
      <p:ext uri="{BB962C8B-B14F-4D97-AF65-F5344CB8AC3E}">
        <p14:creationId xmlns:p14="http://schemas.microsoft.com/office/powerpoint/2010/main" val="956853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49D17417-58CD-4C97-BA19-24409FE886A9}"/>
              </a:ext>
            </a:extLst>
          </p:cNvPr>
          <p:cNvSpPr txBox="1">
            <a:spLocks noChangeArrowheads="1"/>
          </p:cNvSpPr>
          <p:nvPr/>
        </p:nvSpPr>
        <p:spPr bwMode="auto">
          <a:xfrm>
            <a:off x="144000" y="188640"/>
            <a:ext cx="5283696" cy="224556"/>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税金の使いみちはどうやって決めるの？（児童用Ｐ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11</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Rectangle 6">
            <a:extLst>
              <a:ext uri="{FF2B5EF4-FFF2-40B4-BE49-F238E27FC236}">
                <a16:creationId xmlns:a16="http://schemas.microsoft.com/office/drawing/2014/main" id="{1983377F-5622-C302-80A0-0C90D47B6312}"/>
              </a:ext>
            </a:extLst>
          </p:cNvPr>
          <p:cNvSpPr>
            <a:spLocks noChangeArrowheads="1"/>
          </p:cNvSpPr>
          <p:nvPr/>
        </p:nvSpPr>
        <p:spPr bwMode="auto">
          <a:xfrm>
            <a:off x="5364088" y="726650"/>
            <a:ext cx="36867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国の収入の内訳はどうなっているのか、また国の支出にはどんなものがあるのかを理解させる。</a:t>
            </a:r>
          </a:p>
        </p:txBody>
      </p:sp>
      <p:sp>
        <p:nvSpPr>
          <p:cNvPr id="5" name="角丸四角形 4">
            <a:extLst>
              <a:ext uri="{FF2B5EF4-FFF2-40B4-BE49-F238E27FC236}">
                <a16:creationId xmlns:a16="http://schemas.microsoft.com/office/drawing/2014/main" id="{BA7EDC85-1752-9219-1B46-8E9CBFBCBDD1}"/>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Rectangle 47">
            <a:extLst>
              <a:ext uri="{FF2B5EF4-FFF2-40B4-BE49-F238E27FC236}">
                <a16:creationId xmlns:a16="http://schemas.microsoft.com/office/drawing/2014/main" id="{8F4B396E-7A3D-4B68-12A9-E14A09EE5B72}"/>
              </a:ext>
            </a:extLst>
          </p:cNvPr>
          <p:cNvSpPr>
            <a:spLocks noChangeArrowheads="1"/>
          </p:cNvSpPr>
          <p:nvPr/>
        </p:nvSpPr>
        <p:spPr bwMode="auto">
          <a:xfrm>
            <a:off x="4067094" y="1422224"/>
            <a:ext cx="5076906"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dirty="0">
                <a:latin typeface="メイリオ" panose="020B0604030504040204" pitchFamily="50" charset="-128"/>
                <a:ea typeface="メイリオ" panose="020B0604030504040204" pitchFamily="50" charset="-128"/>
              </a:rPr>
              <a:t>1</a:t>
            </a:r>
            <a:r>
              <a:rPr lang="ja-JP" altLang="en-US" sz="1050">
                <a:latin typeface="メイリオ" panose="020B0604030504040204" pitchFamily="50" charset="-128"/>
                <a:ea typeface="メイリオ" panose="020B0604030504040204" pitchFamily="50" charset="-128"/>
              </a:rPr>
              <a:t>年間に国や地方公共団体に入るお金と使いみちの予定を示した計画のことをいいます。</a:t>
            </a:r>
            <a:endParaRPr lang="en-US" altLang="ja-JP" sz="1050" dirty="0">
              <a:latin typeface="メイリオ" panose="020B0604030504040204" pitchFamily="50" charset="-128"/>
              <a:ea typeface="メイリオ" panose="020B0604030504040204" pitchFamily="50" charset="-128"/>
            </a:endParaRPr>
          </a:p>
        </p:txBody>
      </p:sp>
      <p:sp>
        <p:nvSpPr>
          <p:cNvPr id="7" name="Rectangle 8">
            <a:extLst>
              <a:ext uri="{FF2B5EF4-FFF2-40B4-BE49-F238E27FC236}">
                <a16:creationId xmlns:a16="http://schemas.microsoft.com/office/drawing/2014/main" id="{7B32968C-5FF2-A0FB-6EA4-7AC624EE12FB}"/>
              </a:ext>
            </a:extLst>
          </p:cNvPr>
          <p:cNvSpPr>
            <a:spLocks noChangeArrowheads="1"/>
          </p:cNvSpPr>
          <p:nvPr/>
        </p:nvSpPr>
        <p:spPr bwMode="auto">
          <a:xfrm>
            <a:off x="4067094" y="1182679"/>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686CE69B-B1C3-569A-19B3-EBE0588F2AF8}"/>
              </a:ext>
            </a:extLst>
          </p:cNvPr>
          <p:cNvSpPr>
            <a:spLocks noChangeArrowheads="1"/>
          </p:cNvSpPr>
          <p:nvPr/>
        </p:nvSpPr>
        <p:spPr bwMode="auto">
          <a:xfrm>
            <a:off x="4059931" y="2084665"/>
            <a:ext cx="508406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１年間の国や地方公共団体の収入を「歳入」といい、支出を「歳出」といいます。</a:t>
            </a:r>
            <a:endParaRPr lang="ja-JP" altLang="en-US" sz="1050" b="1"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24D1BEFB-6750-BDCF-E183-64F87C3DF21F}"/>
              </a:ext>
            </a:extLst>
          </p:cNvPr>
          <p:cNvSpPr>
            <a:spLocks noChangeArrowheads="1"/>
          </p:cNvSpPr>
          <p:nvPr/>
        </p:nvSpPr>
        <p:spPr bwMode="auto">
          <a:xfrm>
            <a:off x="4059931" y="1836698"/>
            <a:ext cx="2475383"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歳入・歳出</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5" name="Rectangle 8">
            <a:extLst>
              <a:ext uri="{FF2B5EF4-FFF2-40B4-BE49-F238E27FC236}">
                <a16:creationId xmlns:a16="http://schemas.microsoft.com/office/drawing/2014/main" id="{2567F9F3-DFA0-967E-808D-5AC4DCB9644C}"/>
              </a:ext>
            </a:extLst>
          </p:cNvPr>
          <p:cNvSpPr>
            <a:spLocks noChangeArrowheads="1"/>
          </p:cNvSpPr>
          <p:nvPr/>
        </p:nvSpPr>
        <p:spPr bwMode="auto">
          <a:xfrm>
            <a:off x="4057545" y="2656717"/>
            <a:ext cx="1822210" cy="1884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50" dirty="0">
                <a:latin typeface="メイリオ" panose="020B0604030504040204" pitchFamily="50" charset="-128"/>
                <a:ea typeface="メイリオ" panose="020B0604030504040204" pitchFamily="50" charset="-128"/>
              </a:rPr>
              <a:t>①社会保障関係費</a:t>
            </a:r>
          </a:p>
          <a:p>
            <a:pPr>
              <a:lnSpc>
                <a:spcPct val="128000"/>
              </a:lnSpc>
              <a:buNone/>
            </a:pPr>
            <a:r>
              <a:rPr lang="ja-JP" altLang="en-US" sz="1050" dirty="0">
                <a:latin typeface="メイリオ" panose="020B0604030504040204" pitchFamily="50" charset="-128"/>
                <a:ea typeface="メイリオ" panose="020B0604030504040204" pitchFamily="50" charset="-128"/>
              </a:rPr>
              <a:t>②公共事業関係費</a:t>
            </a:r>
            <a:br>
              <a:rPr lang="en-US" altLang="ja-JP" sz="1050" dirty="0">
                <a:latin typeface="メイリオ" panose="020B0604030504040204" pitchFamily="50" charset="-128"/>
                <a:ea typeface="メイリオ" panose="020B0604030504040204" pitchFamily="50" charset="-128"/>
              </a:rPr>
            </a:b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③文教及び科学振興費</a:t>
            </a:r>
            <a:endParaRPr lang="en-US" altLang="ja-JP" sz="1050" dirty="0">
              <a:latin typeface="メイリオ" panose="020B0604030504040204" pitchFamily="50" charset="-128"/>
              <a:ea typeface="メイリオ" panose="020B0604030504040204" pitchFamily="50" charset="-128"/>
            </a:endParaRPr>
          </a:p>
          <a:p>
            <a:pPr>
              <a:lnSpc>
                <a:spcPct val="128000"/>
              </a:lnSpc>
              <a:buNone/>
            </a:pP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④地方交付税交付金等</a:t>
            </a:r>
            <a:endParaRPr lang="en-US" altLang="ja-JP" sz="1050" dirty="0">
              <a:latin typeface="メイリオ" panose="020B0604030504040204" pitchFamily="50" charset="-128"/>
              <a:ea typeface="メイリオ" panose="020B0604030504040204" pitchFamily="50" charset="-128"/>
            </a:endParaRPr>
          </a:p>
          <a:p>
            <a:pPr>
              <a:lnSpc>
                <a:spcPct val="128000"/>
              </a:lnSpc>
              <a:buNone/>
            </a:pP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⑤経済協力費（</a:t>
            </a:r>
            <a:r>
              <a:rPr lang="en-US" altLang="ja-JP" sz="1050" dirty="0">
                <a:latin typeface="メイリオ" panose="020B0604030504040204" pitchFamily="50" charset="-128"/>
                <a:ea typeface="メイリオ" panose="020B0604030504040204" pitchFamily="50" charset="-128"/>
              </a:rPr>
              <a:t>ODA</a:t>
            </a:r>
            <a:r>
              <a:rPr lang="ja-JP" altLang="en-US" sz="1050" dirty="0">
                <a:latin typeface="メイリオ" panose="020B0604030504040204" pitchFamily="50" charset="-128"/>
                <a:ea typeface="メイリオ" panose="020B0604030504040204" pitchFamily="50" charset="-128"/>
              </a:rPr>
              <a:t>）</a:t>
            </a:r>
          </a:p>
        </p:txBody>
      </p:sp>
      <p:sp>
        <p:nvSpPr>
          <p:cNvPr id="39" name="AutoShape 10">
            <a:extLst>
              <a:ext uri="{FF2B5EF4-FFF2-40B4-BE49-F238E27FC236}">
                <a16:creationId xmlns:a16="http://schemas.microsoft.com/office/drawing/2014/main" id="{CE5DA5F6-B840-E6F5-9227-AA7F9817A0B5}"/>
              </a:ext>
            </a:extLst>
          </p:cNvPr>
          <p:cNvSpPr>
            <a:spLocks noChangeArrowheads="1"/>
          </p:cNvSpPr>
          <p:nvPr/>
        </p:nvSpPr>
        <p:spPr bwMode="auto">
          <a:xfrm>
            <a:off x="4069183" y="2438097"/>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75000"/>
                  </a:schemeClr>
                </a:solidFill>
                <a:latin typeface="Meiryo" panose="020B0604030504040204" pitchFamily="34" charset="-128"/>
                <a:ea typeface="Meiryo" panose="020B0604030504040204" pitchFamily="34" charset="-128"/>
              </a:rPr>
              <a:t>国の主な使いみち</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21" name="Rectangle 8">
            <a:extLst>
              <a:ext uri="{FF2B5EF4-FFF2-40B4-BE49-F238E27FC236}">
                <a16:creationId xmlns:a16="http://schemas.microsoft.com/office/drawing/2014/main" id="{248C394E-7EC5-995C-6A76-C0E75DDFB1C9}"/>
              </a:ext>
            </a:extLst>
          </p:cNvPr>
          <p:cNvSpPr>
            <a:spLocks noChangeArrowheads="1"/>
          </p:cNvSpPr>
          <p:nvPr/>
        </p:nvSpPr>
        <p:spPr bwMode="auto">
          <a:xfrm>
            <a:off x="5427142" y="2636912"/>
            <a:ext cx="3585086" cy="210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8000"/>
              </a:lnSpc>
              <a:buNone/>
            </a:pPr>
            <a:r>
              <a:rPr lang="ja-JP" altLang="en-US" sz="1050" dirty="0">
                <a:latin typeface="メイリオ" panose="020B0604030504040204" pitchFamily="50" charset="-128"/>
                <a:ea typeface="メイリオ" panose="020B0604030504040204" pitchFamily="50" charset="-128"/>
              </a:rPr>
              <a:t>：医療給付費、年金の国庫負担分、介護保険給付費など</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：治山治水対策費、道路整備費、住宅都市環境整備費、</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災害復旧など</a:t>
            </a:r>
          </a:p>
          <a:p>
            <a:pPr>
              <a:lnSpc>
                <a:spcPct val="128000"/>
              </a:lnSpc>
              <a:buNone/>
            </a:pPr>
            <a:r>
              <a:rPr lang="ja-JP" altLang="en-US" sz="1050" dirty="0">
                <a:latin typeface="メイリオ" panose="020B0604030504040204" pitchFamily="50" charset="-128"/>
                <a:ea typeface="メイリオ" panose="020B0604030504040204" pitchFamily="50" charset="-128"/>
              </a:rPr>
              <a:t>：公共教育費、スーパーコンピューター開発費、</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宇宙輸送システム、再生医療研究費など</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：地域によって公的サービスに格差が生じないよう、国　</a:t>
            </a:r>
            <a:endParaRPr lang="en-US" altLang="ja-JP" sz="1050" dirty="0">
              <a:latin typeface="メイリオ" panose="020B0604030504040204" pitchFamily="50" charset="-128"/>
              <a:ea typeface="メイリオ" panose="020B0604030504040204" pitchFamily="50" charset="-128"/>
            </a:endParaRPr>
          </a:p>
          <a:p>
            <a:pPr>
              <a:lnSpc>
                <a:spcPct val="128000"/>
              </a:lnSpc>
              <a:buNone/>
            </a:pPr>
            <a:r>
              <a:rPr lang="ja-JP" altLang="en-US" sz="1050" dirty="0">
                <a:latin typeface="メイリオ" panose="020B0604030504040204" pitchFamily="50" charset="-128"/>
                <a:ea typeface="メイリオ" panose="020B0604030504040204" pitchFamily="50" charset="-128"/>
              </a:rPr>
              <a:t>　が地方公共団体の財政力を調整するために支出</a:t>
            </a:r>
          </a:p>
          <a:p>
            <a:pPr>
              <a:lnSpc>
                <a:spcPct val="128000"/>
              </a:lnSpc>
              <a:buNone/>
            </a:pPr>
            <a:r>
              <a:rPr lang="ja-JP" altLang="en-US" sz="1050" dirty="0">
                <a:latin typeface="メイリオ" panose="020B0604030504040204" pitchFamily="50" charset="-128"/>
                <a:ea typeface="メイリオ" panose="020B0604030504040204" pitchFamily="50" charset="-128"/>
              </a:rPr>
              <a:t>：無償の資金協力、技術協力、政府貸付、</a:t>
            </a:r>
            <a:br>
              <a:rPr lang="en-US" altLang="ja-JP" sz="1050" dirty="0">
                <a:latin typeface="メイリオ" panose="020B0604030504040204" pitchFamily="50" charset="-128"/>
                <a:ea typeface="メイリオ" panose="020B0604030504040204" pitchFamily="50" charset="-128"/>
              </a:rPr>
            </a:br>
            <a:r>
              <a:rPr lang="ja-JP" altLang="en-US" sz="1050" dirty="0">
                <a:latin typeface="メイリオ" panose="020B0604030504040204" pitchFamily="50" charset="-128"/>
                <a:ea typeface="メイリオ" panose="020B0604030504040204" pitchFamily="50" charset="-128"/>
              </a:rPr>
              <a:t>　国際機関（ユニセフ・</a:t>
            </a:r>
            <a:r>
              <a:rPr lang="en-US" altLang="ja-JP" sz="1050" dirty="0">
                <a:latin typeface="メイリオ" panose="020B0604030504040204" pitchFamily="50" charset="-128"/>
                <a:ea typeface="メイリオ" panose="020B0604030504040204" pitchFamily="50" charset="-128"/>
              </a:rPr>
              <a:t>WHO</a:t>
            </a:r>
            <a:r>
              <a:rPr lang="ja-JP" altLang="en-US" sz="1050" dirty="0">
                <a:latin typeface="メイリオ" panose="020B0604030504040204" pitchFamily="50" charset="-128"/>
                <a:ea typeface="メイリオ" panose="020B0604030504040204" pitchFamily="50" charset="-128"/>
              </a:rPr>
              <a:t>）に対する拠出・出資など</a:t>
            </a:r>
            <a:endParaRPr lang="ja-JP" altLang="ja-JP" sz="1050" dirty="0">
              <a:latin typeface="メイリオ" panose="020B0604030504040204" pitchFamily="50" charset="-128"/>
              <a:ea typeface="メイリオ" panose="020B0604030504040204" pitchFamily="50" charset="-128"/>
            </a:endParaRPr>
          </a:p>
        </p:txBody>
      </p:sp>
      <p:sp>
        <p:nvSpPr>
          <p:cNvPr id="24" name="スライド番号プレースホルダー 23">
            <a:extLst>
              <a:ext uri="{FF2B5EF4-FFF2-40B4-BE49-F238E27FC236}">
                <a16:creationId xmlns:a16="http://schemas.microsoft.com/office/drawing/2014/main" id="{B7692D47-E037-86C1-A9C7-BAB9557DBE74}"/>
              </a:ext>
            </a:extLst>
          </p:cNvPr>
          <p:cNvSpPr>
            <a:spLocks noGrp="1"/>
          </p:cNvSpPr>
          <p:nvPr>
            <p:ph type="sldNum" sz="quarter" idx="12"/>
          </p:nvPr>
        </p:nvSpPr>
        <p:spPr/>
        <p:txBody>
          <a:bodyPr/>
          <a:lstStyle/>
          <a:p>
            <a:pPr>
              <a:defRPr/>
            </a:pPr>
            <a:fld id="{76028D53-E57D-4BBD-AE62-24ADF1336D3D}" type="slidenum">
              <a:rPr lang="en-US" altLang="ja-JP" smtClean="0"/>
              <a:pPr>
                <a:defRPr/>
              </a:pPr>
              <a:t>10</a:t>
            </a:fld>
            <a:endParaRPr lang="en-US" altLang="ja-JP"/>
          </a:p>
        </p:txBody>
      </p:sp>
      <p:sp>
        <p:nvSpPr>
          <p:cNvPr id="11" name="AutoShape 10">
            <a:extLst>
              <a:ext uri="{FF2B5EF4-FFF2-40B4-BE49-F238E27FC236}">
                <a16:creationId xmlns:a16="http://schemas.microsoft.com/office/drawing/2014/main" id="{C07DDEA5-9F84-80FD-F2AA-56726339B8AA}"/>
              </a:ext>
            </a:extLst>
          </p:cNvPr>
          <p:cNvSpPr>
            <a:spLocks noChangeArrowheads="1"/>
          </p:cNvSpPr>
          <p:nvPr/>
        </p:nvSpPr>
        <p:spPr bwMode="auto">
          <a:xfrm>
            <a:off x="233385" y="4054990"/>
            <a:ext cx="1407745" cy="752347"/>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・租税及び印紙収入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・その他収入</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・公債金</a:t>
            </a:r>
          </a:p>
        </p:txBody>
      </p:sp>
      <p:sp>
        <p:nvSpPr>
          <p:cNvPr id="14" name="テキスト ボックス 13">
            <a:extLst>
              <a:ext uri="{FF2B5EF4-FFF2-40B4-BE49-F238E27FC236}">
                <a16:creationId xmlns:a16="http://schemas.microsoft.com/office/drawing/2014/main" id="{AE1B52FF-A31D-29BF-DB60-12D1D5B190A5}"/>
              </a:ext>
            </a:extLst>
          </p:cNvPr>
          <p:cNvSpPr txBox="1">
            <a:spLocks noChangeArrowheads="1"/>
          </p:cNvSpPr>
          <p:nvPr/>
        </p:nvSpPr>
        <p:spPr bwMode="auto">
          <a:xfrm>
            <a:off x="1641130" y="4155147"/>
            <a:ext cx="2416415" cy="630942"/>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83</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7,350</a:t>
            </a:r>
            <a:r>
              <a:rPr lang="ja-JP" altLang="en-US" sz="1050" dirty="0">
                <a:latin typeface="メイリオ" panose="020B0604030504040204" pitchFamily="50" charset="-128"/>
                <a:ea typeface="メイリオ" panose="020B0604030504040204" pitchFamily="50" charset="-128"/>
              </a:rPr>
              <a:t>億円</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（歳入比</a:t>
            </a:r>
            <a:r>
              <a:rPr lang="en-US" altLang="ja-JP" sz="1050" dirty="0">
                <a:latin typeface="メイリオ" panose="020B0604030504040204" pitchFamily="50" charset="-128"/>
                <a:ea typeface="メイリオ" panose="020B0604030504040204" pitchFamily="50" charset="-128"/>
              </a:rPr>
              <a:t>68.5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 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9,902</a:t>
            </a:r>
            <a:r>
              <a:rPr lang="ja-JP" altLang="en-US" sz="1050" dirty="0">
                <a:latin typeface="メイリオ" panose="020B0604030504040204" pitchFamily="50" charset="-128"/>
                <a:ea typeface="メイリオ" panose="020B0604030504040204" pitchFamily="50" charset="-128"/>
              </a:rPr>
              <a:t>億円（歳入比 </a:t>
            </a:r>
            <a:r>
              <a:rPr lang="en-US" altLang="ja-JP" sz="1050" dirty="0">
                <a:latin typeface="メイリオ" panose="020B0604030504040204" pitchFamily="50" charset="-128"/>
                <a:ea typeface="メイリオ" panose="020B0604030504040204" pitchFamily="50" charset="-128"/>
              </a:rPr>
              <a:t>7.4</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29</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5,840</a:t>
            </a:r>
            <a:r>
              <a:rPr lang="ja-JP" altLang="en-US" sz="1050" dirty="0">
                <a:latin typeface="メイリオ" panose="020B0604030504040204" pitchFamily="50" charset="-128"/>
                <a:ea typeface="メイリオ" panose="020B0604030504040204" pitchFamily="50" charset="-128"/>
              </a:rPr>
              <a:t>億円（歳入比</a:t>
            </a:r>
            <a:r>
              <a:rPr lang="en-US" altLang="ja-JP" sz="1050" dirty="0">
                <a:latin typeface="メイリオ" panose="020B0604030504040204" pitchFamily="50" charset="-128"/>
                <a:ea typeface="メイリオ" panose="020B0604030504040204" pitchFamily="50" charset="-128"/>
              </a:rPr>
              <a:t>24.2</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p:txBody>
      </p:sp>
      <p:sp>
        <p:nvSpPr>
          <p:cNvPr id="15" name="AutoShape 10">
            <a:extLst>
              <a:ext uri="{FF2B5EF4-FFF2-40B4-BE49-F238E27FC236}">
                <a16:creationId xmlns:a16="http://schemas.microsoft.com/office/drawing/2014/main" id="{F6E18C8C-484A-851D-0B1B-07D3FFFEDF86}"/>
              </a:ext>
            </a:extLst>
          </p:cNvPr>
          <p:cNvSpPr>
            <a:spLocks noChangeArrowheads="1"/>
          </p:cNvSpPr>
          <p:nvPr/>
        </p:nvSpPr>
        <p:spPr bwMode="auto">
          <a:xfrm>
            <a:off x="233385" y="3912716"/>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国の収入（歳入）の内訳（令和８年度当初予算）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6" name="AutoShape 10">
            <a:extLst>
              <a:ext uri="{FF2B5EF4-FFF2-40B4-BE49-F238E27FC236}">
                <a16:creationId xmlns:a16="http://schemas.microsoft.com/office/drawing/2014/main" id="{22BD9A72-E13B-B434-4B84-2BDAD6CFB81E}"/>
              </a:ext>
            </a:extLst>
          </p:cNvPr>
          <p:cNvSpPr>
            <a:spLocks noChangeArrowheads="1"/>
          </p:cNvSpPr>
          <p:nvPr/>
        </p:nvSpPr>
        <p:spPr bwMode="auto">
          <a:xfrm>
            <a:off x="233385" y="4865372"/>
            <a:ext cx="4259478" cy="284549"/>
          </a:xfrm>
          <a:prstGeom prst="roundRect">
            <a:avLst>
              <a:gd name="adj" fmla="val 0"/>
            </a:avLst>
          </a:prstGeom>
          <a:noFill/>
          <a:ln w="28575" algn="ctr">
            <a:noFill/>
            <a:prstDash val="sysDot"/>
            <a:round/>
            <a:headEnd/>
            <a:tailEnd/>
          </a:ln>
        </p:spPr>
        <p:txBody>
          <a:bodyPr lIns="72000" rIns="72000"/>
          <a:lstStyle/>
          <a:p>
            <a:pPr marL="171450" indent="-171450">
              <a:lnSpc>
                <a:spcPts val="1400"/>
              </a:lnSpc>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国の支出（歳出）の内訳（令和８年度当初予算）</a:t>
            </a:r>
          </a:p>
        </p:txBody>
      </p:sp>
      <p:sp>
        <p:nvSpPr>
          <p:cNvPr id="20" name="AutoShape 10">
            <a:extLst>
              <a:ext uri="{FF2B5EF4-FFF2-40B4-BE49-F238E27FC236}">
                <a16:creationId xmlns:a16="http://schemas.microsoft.com/office/drawing/2014/main" id="{74561708-0B79-AC55-8263-883A83B85383}"/>
              </a:ext>
            </a:extLst>
          </p:cNvPr>
          <p:cNvSpPr>
            <a:spLocks noChangeArrowheads="1"/>
          </p:cNvSpPr>
          <p:nvPr/>
        </p:nvSpPr>
        <p:spPr bwMode="auto">
          <a:xfrm>
            <a:off x="233385" y="4994852"/>
            <a:ext cx="1585232" cy="1316993"/>
          </a:xfrm>
          <a:prstGeom prst="roundRect">
            <a:avLst>
              <a:gd name="adj" fmla="val 0"/>
            </a:avLst>
          </a:prstGeom>
          <a:noFill/>
          <a:ln w="25400" algn="ctr">
            <a:noFill/>
            <a:prstDash val="sysDot"/>
            <a:round/>
            <a:headEnd/>
            <a:tailEnd/>
          </a:ln>
        </p:spPr>
        <p:txBody>
          <a:bodyPr tIns="144000"/>
          <a:lstStyle/>
          <a:p>
            <a:pPr marL="457200" indent="-457200">
              <a:lnSpc>
                <a:spcPts val="1400"/>
              </a:lnSpc>
            </a:pPr>
            <a:r>
              <a:rPr lang="ja-JP" altLang="en-US" sz="1050">
                <a:latin typeface="メイリオ" panose="020B0604030504040204" pitchFamily="50" charset="-128"/>
                <a:ea typeface="メイリオ" panose="020B0604030504040204" pitchFamily="50" charset="-128"/>
              </a:rPr>
              <a:t>・社会保障関係費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・公共事業関係費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・文教及び科学振興費</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・地方交付税交付金等</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・国債費　　</a:t>
            </a:r>
            <a:endParaRPr lang="en-US" altLang="ja-JP" sz="1050" dirty="0">
              <a:latin typeface="メイリオ" panose="020B0604030504040204" pitchFamily="50" charset="-128"/>
              <a:ea typeface="メイリオ" panose="020B0604030504040204" pitchFamily="50" charset="-128"/>
            </a:endParaRPr>
          </a:p>
          <a:p>
            <a:pPr marL="457200" indent="-457200">
              <a:lnSpc>
                <a:spcPts val="1400"/>
              </a:lnSpc>
            </a:pPr>
            <a:r>
              <a:rPr lang="ja-JP" altLang="en-US" sz="1050">
                <a:latin typeface="メイリオ" panose="020B0604030504040204" pitchFamily="50" charset="-128"/>
                <a:ea typeface="メイリオ" panose="020B0604030504040204" pitchFamily="50" charset="-128"/>
              </a:rPr>
              <a:t>・その他</a:t>
            </a:r>
            <a:endParaRPr lang="en-US" altLang="ja-JP" sz="105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D93A958-9A93-3F3B-8903-430D0C9B7C97}"/>
              </a:ext>
            </a:extLst>
          </p:cNvPr>
          <p:cNvSpPr txBox="1">
            <a:spLocks noChangeArrowheads="1"/>
          </p:cNvSpPr>
          <p:nvPr/>
        </p:nvSpPr>
        <p:spPr bwMode="auto">
          <a:xfrm>
            <a:off x="1641130" y="5073389"/>
            <a:ext cx="2416415" cy="1349087"/>
          </a:xfrm>
          <a:prstGeom prst="rect">
            <a:avLst/>
          </a:prstGeom>
          <a:noFill/>
          <a:ln w="9525">
            <a:noFill/>
            <a:miter lim="800000"/>
            <a:headEnd/>
            <a:tailEnd/>
          </a:ln>
        </p:spPr>
        <p:txBody>
          <a:bodyPr wrap="square">
            <a:spAutoFit/>
          </a:bodyPr>
          <a:lstStyle/>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39</a:t>
            </a:r>
            <a:r>
              <a:rPr lang="ja-JP" altLang="en-US" sz="1050" dirty="0">
                <a:latin typeface="メイリオ" panose="020B0604030504040204" pitchFamily="50" charset="-128"/>
                <a:ea typeface="メイリオ" panose="020B0604030504040204" pitchFamily="50" charset="-128"/>
              </a:rPr>
              <a:t>兆  </a:t>
            </a:r>
            <a:r>
              <a:rPr lang="en-US" altLang="ja-JP" sz="1050" dirty="0">
                <a:latin typeface="メイリオ" panose="020B0604030504040204" pitchFamily="50" charset="-128"/>
                <a:ea typeface="メイリオ" panose="020B0604030504040204" pitchFamily="50" charset="-128"/>
              </a:rPr>
              <a:t>559</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31.9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６兆</a:t>
            </a:r>
            <a:r>
              <a:rPr lang="en-US" altLang="ja-JP" sz="1050" dirty="0">
                <a:latin typeface="メイリオ" panose="020B0604030504040204" pitchFamily="50" charset="-128"/>
                <a:ea typeface="メイリオ" panose="020B0604030504040204" pitchFamily="50" charset="-128"/>
              </a:rPr>
              <a:t>1,078</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5.0</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ja-JP" altLang="en-US" sz="1050" dirty="0">
                <a:latin typeface="メイリオ" panose="020B0604030504040204" pitchFamily="50" charset="-128"/>
                <a:ea typeface="メイリオ" panose="020B0604030504040204" pitchFamily="50" charset="-128"/>
              </a:rPr>
              <a:t>６兆  </a:t>
            </a:r>
            <a:r>
              <a:rPr lang="en-US" altLang="ja-JP" sz="1050" dirty="0">
                <a:latin typeface="メイリオ" panose="020B0604030504040204" pitchFamily="50" charset="-128"/>
                <a:ea typeface="メイリオ" panose="020B0604030504040204" pitchFamily="50" charset="-128"/>
              </a:rPr>
              <a:t>406</a:t>
            </a:r>
            <a:r>
              <a:rPr lang="ja-JP" altLang="en-US" sz="1050" dirty="0">
                <a:latin typeface="メイリオ" panose="020B0604030504040204" pitchFamily="50" charset="-128"/>
                <a:ea typeface="メイリオ" panose="020B0604030504040204" pitchFamily="50" charset="-128"/>
              </a:rPr>
              <a:t>億円（歳出比 </a:t>
            </a:r>
            <a:r>
              <a:rPr lang="en-US" altLang="ja-JP" sz="1050" dirty="0">
                <a:latin typeface="メイリオ" panose="020B0604030504040204" pitchFamily="50" charset="-128"/>
                <a:ea typeface="メイリオ" panose="020B0604030504040204" pitchFamily="50" charset="-128"/>
              </a:rPr>
              <a:t>4.9</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20</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8,778</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17.1</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31</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2,758</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25.6</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r>
              <a:rPr lang="en-US" altLang="ja-JP" sz="1050" dirty="0">
                <a:latin typeface="メイリオ" panose="020B0604030504040204" pitchFamily="50" charset="-128"/>
                <a:ea typeface="メイリオ" panose="020B0604030504040204" pitchFamily="50" charset="-128"/>
              </a:rPr>
              <a:t>18</a:t>
            </a:r>
            <a:r>
              <a:rPr lang="ja-JP" altLang="en-US" sz="1050" dirty="0">
                <a:latin typeface="メイリオ" panose="020B0604030504040204" pitchFamily="50" charset="-128"/>
                <a:ea typeface="メイリオ" panose="020B0604030504040204" pitchFamily="50" charset="-128"/>
              </a:rPr>
              <a:t>兆</a:t>
            </a:r>
            <a:r>
              <a:rPr lang="en-US" altLang="ja-JP" sz="1050" dirty="0">
                <a:latin typeface="メイリオ" panose="020B0604030504040204" pitchFamily="50" charset="-128"/>
                <a:ea typeface="メイリオ" panose="020B0604030504040204" pitchFamily="50" charset="-128"/>
              </a:rPr>
              <a:t>9,513</a:t>
            </a:r>
            <a:r>
              <a:rPr lang="ja-JP" altLang="en-US" sz="1050" dirty="0">
                <a:latin typeface="メイリオ" panose="020B0604030504040204" pitchFamily="50" charset="-128"/>
                <a:ea typeface="メイリオ" panose="020B0604030504040204" pitchFamily="50" charset="-128"/>
              </a:rPr>
              <a:t>億円（歳出比</a:t>
            </a:r>
            <a:r>
              <a:rPr lang="en-US" altLang="ja-JP" sz="1050" dirty="0">
                <a:latin typeface="メイリオ" panose="020B0604030504040204" pitchFamily="50" charset="-128"/>
                <a:ea typeface="メイリオ" panose="020B0604030504040204" pitchFamily="50" charset="-128"/>
              </a:rPr>
              <a:t>15.5</a:t>
            </a:r>
            <a:r>
              <a:rPr lang="ja-JP" altLang="en-US" sz="1050" dirty="0">
                <a:latin typeface="メイリオ" panose="020B0604030504040204" pitchFamily="50" charset="-128"/>
                <a:ea typeface="メイリオ" panose="020B0604030504040204" pitchFamily="50" charset="-128"/>
              </a:rPr>
              <a:t>％）</a:t>
            </a:r>
            <a:endParaRPr lang="en-US" altLang="ja-JP" sz="1050" dirty="0">
              <a:latin typeface="メイリオ" panose="020B0604030504040204" pitchFamily="50" charset="-128"/>
              <a:ea typeface="メイリオ" panose="020B0604030504040204" pitchFamily="50" charset="-128"/>
            </a:endParaRPr>
          </a:p>
          <a:p>
            <a:pPr marL="457200" indent="-457200" algn="r">
              <a:lnSpc>
                <a:spcPts val="1400"/>
              </a:lnSpc>
            </a:pPr>
            <a:endParaRPr lang="en-US" altLang="ja-JP" sz="1050"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E774F74D-FC96-4168-1FE0-C29A773E693D}"/>
              </a:ext>
            </a:extLst>
          </p:cNvPr>
          <p:cNvPicPr>
            <a:picLocks noChangeAspect="1"/>
          </p:cNvPicPr>
          <p:nvPr/>
        </p:nvPicPr>
        <p:blipFill>
          <a:blip r:embed="rId3"/>
          <a:stretch>
            <a:fillRect/>
          </a:stretch>
        </p:blipFill>
        <p:spPr>
          <a:xfrm>
            <a:off x="227030" y="770185"/>
            <a:ext cx="3763508" cy="2822631"/>
          </a:xfrm>
          <a:prstGeom prst="rect">
            <a:avLst/>
          </a:prstGeom>
          <a:ln>
            <a:solidFill>
              <a:schemeClr val="accent5"/>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4" name="Rectangle 3"/>
          <p:cNvSpPr txBox="1">
            <a:spLocks noChangeArrowheads="1"/>
          </p:cNvSpPr>
          <p:nvPr/>
        </p:nvSpPr>
        <p:spPr bwMode="auto">
          <a:xfrm>
            <a:off x="180000" y="105560"/>
            <a:ext cx="5283696" cy="350942"/>
          </a:xfrm>
          <a:prstGeom prst="rect">
            <a:avLst/>
          </a:prstGeom>
          <a:noFill/>
          <a:ln w="9525">
            <a:noFill/>
            <a:miter lim="800000"/>
            <a:headEnd/>
            <a:tailEnd/>
          </a:ln>
        </p:spPr>
        <p:txBody>
          <a:bodyPr anchor="ctr"/>
          <a:lstStyle/>
          <a:p>
            <a:pPr>
              <a:defRPr/>
            </a:pPr>
            <a:r>
              <a:rPr lang="ja-JP" altLang="en-US" sz="1500" b="1" kern="0" dirty="0">
                <a:solidFill>
                  <a:schemeClr val="bg1"/>
                </a:solidFill>
                <a:latin typeface="Meiryo" panose="020B0604030504040204" pitchFamily="34" charset="-128"/>
                <a:ea typeface="Meiryo" panose="020B0604030504040204" pitchFamily="34" charset="-128"/>
                <a:cs typeface="+mj-cs"/>
              </a:rPr>
              <a:t>税の使いみちはどうやって決めるの？（児童用Ｐ</a:t>
            </a:r>
            <a:r>
              <a:rPr lang="en-US" altLang="ja-JP" sz="1500" b="1" kern="0" dirty="0">
                <a:solidFill>
                  <a:schemeClr val="bg1"/>
                </a:solidFill>
                <a:latin typeface="Meiryo" panose="020B0604030504040204" pitchFamily="34" charset="-128"/>
                <a:ea typeface="Meiryo" panose="020B0604030504040204" pitchFamily="34" charset="-128"/>
                <a:cs typeface="+mj-cs"/>
              </a:rPr>
              <a:t>12</a:t>
            </a:r>
            <a:r>
              <a:rPr lang="ja-JP" altLang="en-US" sz="1500" b="1" kern="0" dirty="0">
                <a:solidFill>
                  <a:schemeClr val="bg1"/>
                </a:solidFill>
                <a:latin typeface="Meiryo" panose="020B0604030504040204" pitchFamily="34" charset="-128"/>
                <a:ea typeface="Meiryo" panose="020B0604030504040204" pitchFamily="34" charset="-128"/>
                <a:cs typeface="+mj-cs"/>
              </a:rPr>
              <a:t>）</a:t>
            </a:r>
          </a:p>
        </p:txBody>
      </p:sp>
      <p:sp>
        <p:nvSpPr>
          <p:cNvPr id="6" name="スライド番号プレースホルダー 8">
            <a:extLst>
              <a:ext uri="{FF2B5EF4-FFF2-40B4-BE49-F238E27FC236}">
                <a16:creationId xmlns:a16="http://schemas.microsoft.com/office/drawing/2014/main" id="{58512540-02A7-0837-7496-816B762BC101}"/>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11</a:t>
            </a:fld>
            <a:endParaRPr kumimoji="1" lang="ja-JP" altLang="en-US"/>
          </a:p>
        </p:txBody>
      </p:sp>
      <p:sp>
        <p:nvSpPr>
          <p:cNvPr id="7" name="Rectangle 17">
            <a:extLst>
              <a:ext uri="{FF2B5EF4-FFF2-40B4-BE49-F238E27FC236}">
                <a16:creationId xmlns:a16="http://schemas.microsoft.com/office/drawing/2014/main" id="{A110F757-F957-D2AA-97C9-A230CCB15D72}"/>
              </a:ext>
            </a:extLst>
          </p:cNvPr>
          <p:cNvSpPr>
            <a:spLocks noChangeArrowheads="1"/>
          </p:cNvSpPr>
          <p:nvPr/>
        </p:nvSpPr>
        <p:spPr bwMode="auto">
          <a:xfrm>
            <a:off x="4346074" y="1055650"/>
            <a:ext cx="4668717" cy="830997"/>
          </a:xfrm>
          <a:prstGeom prst="rect">
            <a:avLst/>
          </a:prstGeom>
          <a:noFill/>
          <a:ln w="9525">
            <a:noFill/>
            <a:miter lim="800000"/>
            <a:headEnd/>
            <a:tailEnd/>
          </a:ln>
        </p:spPr>
        <p:txBody>
          <a:bodyPr wrap="square">
            <a:spAutoFit/>
          </a:bodyPr>
          <a:lstStyle/>
          <a:p>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税には国に納められる税金（国税）のほかに、地方公共団体に納められる税金（地方税）があることを理解させる。</a:t>
            </a:r>
            <a:endParaRPr lang="en-US" altLang="ja-JP" sz="1200" dirty="0">
              <a:latin typeface="Meiryo" panose="020B0604030504040204" pitchFamily="34" charset="-128"/>
              <a:ea typeface="Meiryo" panose="020B0604030504040204" pitchFamily="34" charset="-128"/>
            </a:endParaRPr>
          </a:p>
          <a:p>
            <a:r>
              <a:rPr lang="ja-JP" altLang="en-US" sz="1200" dirty="0">
                <a:latin typeface="Meiryo" panose="020B0604030504040204" pitchFamily="34" charset="-128"/>
                <a:ea typeface="Meiryo" panose="020B0604030504040204" pitchFamily="34" charset="-128"/>
              </a:rPr>
              <a:t>　国や地方公共団体は税をどのように使い、どのように役立てているのかを理解</a:t>
            </a:r>
            <a:r>
              <a:rPr lang="ja-JP" altLang="en-US" sz="1200">
                <a:latin typeface="Meiryo" panose="020B0604030504040204" pitchFamily="34" charset="-128"/>
                <a:ea typeface="Meiryo" panose="020B0604030504040204" pitchFamily="34" charset="-128"/>
              </a:rPr>
              <a:t>させる。</a:t>
            </a:r>
            <a:endParaRPr lang="en-US" altLang="ja-JP" sz="1200" dirty="0">
              <a:latin typeface="Meiryo" panose="020B0604030504040204" pitchFamily="34" charset="-128"/>
              <a:ea typeface="Meiryo" panose="020B0604030504040204" pitchFamily="34" charset="-128"/>
            </a:endParaRPr>
          </a:p>
        </p:txBody>
      </p:sp>
      <p:sp>
        <p:nvSpPr>
          <p:cNvPr id="8" name="角丸四角形 7">
            <a:extLst>
              <a:ext uri="{FF2B5EF4-FFF2-40B4-BE49-F238E27FC236}">
                <a16:creationId xmlns:a16="http://schemas.microsoft.com/office/drawing/2014/main" id="{48E06764-1028-C81C-1583-E7659EAC0A71}"/>
              </a:ext>
            </a:extLst>
          </p:cNvPr>
          <p:cNvSpPr/>
          <p:nvPr/>
        </p:nvSpPr>
        <p:spPr>
          <a:xfrm>
            <a:off x="4401970" y="747466"/>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ねらい</a:t>
            </a:r>
          </a:p>
        </p:txBody>
      </p:sp>
      <p:sp>
        <p:nvSpPr>
          <p:cNvPr id="9" name="角丸四角形 8">
            <a:extLst>
              <a:ext uri="{FF2B5EF4-FFF2-40B4-BE49-F238E27FC236}">
                <a16:creationId xmlns:a16="http://schemas.microsoft.com/office/drawing/2014/main" id="{9C7033F6-7F19-E836-CCFD-4D2E6EEC74B6}"/>
              </a:ext>
            </a:extLst>
          </p:cNvPr>
          <p:cNvSpPr/>
          <p:nvPr/>
        </p:nvSpPr>
        <p:spPr>
          <a:xfrm>
            <a:off x="4401970" y="207214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0" name="Rectangle 17">
            <a:extLst>
              <a:ext uri="{FF2B5EF4-FFF2-40B4-BE49-F238E27FC236}">
                <a16:creationId xmlns:a16="http://schemas.microsoft.com/office/drawing/2014/main" id="{7F77EDE9-69BC-0304-66CB-45B09C3C85A5}"/>
              </a:ext>
            </a:extLst>
          </p:cNvPr>
          <p:cNvSpPr>
            <a:spLocks noChangeArrowheads="1"/>
          </p:cNvSpPr>
          <p:nvPr/>
        </p:nvSpPr>
        <p:spPr bwMode="auto">
          <a:xfrm>
            <a:off x="4346074" y="2384586"/>
            <a:ext cx="4668717" cy="1015663"/>
          </a:xfrm>
          <a:prstGeom prst="rect">
            <a:avLst/>
          </a:prstGeom>
          <a:noFill/>
          <a:ln w="9525">
            <a:noFill/>
            <a:miter lim="800000"/>
            <a:headEnd/>
            <a:tailEnd/>
          </a:ln>
        </p:spPr>
        <p:txBody>
          <a:bodyPr wrap="square">
            <a:spAutoFit/>
          </a:bodyPr>
          <a:lstStyle/>
          <a:p>
            <a:r>
              <a:rPr lang="ja-JP" altLang="en-US" sz="1200">
                <a:latin typeface="Meiryo" panose="020B0604030504040204" pitchFamily="34" charset="-128"/>
                <a:ea typeface="Meiryo" panose="020B0604030504040204" pitchFamily="34" charset="-128"/>
              </a:rPr>
              <a:t>　</a:t>
            </a:r>
            <a:r>
              <a:rPr lang="ja-JP" altLang="en-US" sz="1200" dirty="0">
                <a:latin typeface="Meiryo" panose="020B0604030504040204" pitchFamily="34" charset="-128"/>
                <a:ea typeface="Meiryo" panose="020B0604030504040204" pitchFamily="34" charset="-128"/>
              </a:rPr>
              <a:t>国や地方公共団体によって行われている社会保障、災害復旧の取組、地域開発などに必要な費用は税によって賄われていること、それらは国民によって納められていることなどを理解させ、身近な暮らしのために税が大切な役割を果たしていることを考えるように</a:t>
            </a:r>
            <a:r>
              <a:rPr lang="ja-JP" altLang="en-US" sz="1200">
                <a:latin typeface="Meiryo" panose="020B0604030504040204" pitchFamily="34" charset="-128"/>
                <a:ea typeface="Meiryo" panose="020B0604030504040204" pitchFamily="34" charset="-128"/>
              </a:rPr>
              <a:t>する。</a:t>
            </a:r>
            <a:endParaRPr lang="ja-JP" altLang="en-US" sz="1200" dirty="0">
              <a:latin typeface="Meiryo" panose="020B0604030504040204" pitchFamily="34" charset="-128"/>
              <a:ea typeface="Meiryo" panose="020B0604030504040204" pitchFamily="34" charset="-128"/>
            </a:endParaRPr>
          </a:p>
        </p:txBody>
      </p:sp>
      <p:sp>
        <p:nvSpPr>
          <p:cNvPr id="11" name="AutoShape 10">
            <a:extLst>
              <a:ext uri="{FF2B5EF4-FFF2-40B4-BE49-F238E27FC236}">
                <a16:creationId xmlns:a16="http://schemas.microsoft.com/office/drawing/2014/main" id="{465C2462-B9FB-4633-2557-F4897FF15DD3}"/>
              </a:ext>
            </a:extLst>
          </p:cNvPr>
          <p:cNvSpPr>
            <a:spLocks noChangeArrowheads="1"/>
          </p:cNvSpPr>
          <p:nvPr/>
        </p:nvSpPr>
        <p:spPr bwMode="auto">
          <a:xfrm>
            <a:off x="6822487" y="3851074"/>
            <a:ext cx="2021752" cy="2594646"/>
          </a:xfrm>
          <a:prstGeom prst="roundRect">
            <a:avLst>
              <a:gd name="adj" fmla="val 5360"/>
            </a:avLst>
          </a:prstGeom>
          <a:solidFill>
            <a:srgbClr val="FFFFFF"/>
          </a:solidFill>
          <a:ln w="25400" algn="ctr">
            <a:solidFill>
              <a:schemeClr val="accent1"/>
            </a:solidFill>
            <a:prstDash val="sysDot"/>
            <a:round/>
            <a:headEnd/>
            <a:tailEnd/>
          </a:ln>
        </p:spPr>
        <p:txBody>
          <a:bodyPr lIns="72000" rIns="72000"/>
          <a:lstStyle/>
          <a:p>
            <a:pPr algn="just">
              <a:lnSpc>
                <a:spcPct val="120000"/>
              </a:lnSpc>
              <a:defRPr/>
            </a:pP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a:t>
            </a:r>
            <a:r>
              <a:rPr lang="ja-JP" altLang="en-US" sz="1050" b="1" dirty="0">
                <a:solidFill>
                  <a:schemeClr val="accent1">
                    <a:lumMod val="50000"/>
                  </a:schemeClr>
                </a:solidFill>
                <a:latin typeface="Meiryo" panose="020B0604030504040204" pitchFamily="34" charset="-128"/>
                <a:ea typeface="Meiryo" panose="020B0604030504040204" pitchFamily="34" charset="-128"/>
              </a:rPr>
              <a:t>国から入るお金」とは</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defRPr/>
            </a:pPr>
            <a:r>
              <a:rPr lang="ja-JP" altLang="en-US" sz="1050">
                <a:latin typeface="Meiryo" panose="020B0604030504040204" pitchFamily="34" charset="-128"/>
                <a:ea typeface="Meiryo" panose="020B0604030504040204" pitchFamily="34" charset="-128"/>
              </a:rPr>
              <a:t>　地方</a:t>
            </a:r>
            <a:r>
              <a:rPr lang="ja-JP" altLang="en-US" sz="1050" dirty="0">
                <a:latin typeface="Meiryo" panose="020B0604030504040204" pitchFamily="34" charset="-128"/>
                <a:ea typeface="Meiryo" panose="020B0604030504040204" pitchFamily="34" charset="-128"/>
              </a:rPr>
              <a:t>公共団体は、私たちの日常生活に密接に結び付いて</a:t>
            </a:r>
            <a:r>
              <a:rPr lang="ja-JP" altLang="en-US" sz="1050">
                <a:latin typeface="Meiryo" panose="020B0604030504040204" pitchFamily="34" charset="-128"/>
                <a:ea typeface="Meiryo" panose="020B0604030504040204" pitchFamily="34" charset="-128"/>
              </a:rPr>
              <a:t>います。</a:t>
            </a:r>
            <a:endParaRPr lang="en-US" altLang="ja-JP" sz="1050" dirty="0">
              <a:latin typeface="Meiryo" panose="020B0604030504040204" pitchFamily="34" charset="-128"/>
              <a:ea typeface="Meiryo" panose="020B0604030504040204" pitchFamily="34" charset="-128"/>
            </a:endParaRPr>
          </a:p>
          <a:p>
            <a:pPr algn="just">
              <a:lnSpc>
                <a:spcPct val="120000"/>
              </a:lnSpc>
              <a:defRPr/>
            </a:pPr>
            <a:r>
              <a:rPr lang="ja-JP" altLang="en-US" sz="1050">
                <a:latin typeface="Meiryo" panose="020B0604030504040204" pitchFamily="34" charset="-128"/>
                <a:ea typeface="Meiryo" panose="020B0604030504040204" pitchFamily="34" charset="-128"/>
              </a:rPr>
              <a:t>　しかし</a:t>
            </a:r>
            <a:r>
              <a:rPr lang="ja-JP" altLang="en-US" sz="1050" dirty="0">
                <a:latin typeface="Meiryo" panose="020B0604030504040204" pitchFamily="34" charset="-128"/>
                <a:ea typeface="Meiryo" panose="020B0604030504040204" pitchFamily="34" charset="-128"/>
              </a:rPr>
              <a:t>、その地域の経済状況などによって、財政力に違いがあるので、公共サービスに格差が生じないよう、国が各地方公共団体の財政力を調整するために「地方交付税交付金等」を支出しています。</a:t>
            </a:r>
            <a:endParaRPr lang="ja-JP" altLang="en-US" sz="2000" dirty="0">
              <a:latin typeface="Meiryo" panose="020B0604030504040204" pitchFamily="34" charset="-128"/>
              <a:ea typeface="Meiryo" panose="020B0604030504040204" pitchFamily="34" charset="-128"/>
            </a:endParaRPr>
          </a:p>
        </p:txBody>
      </p:sp>
      <p:pic>
        <p:nvPicPr>
          <p:cNvPr id="12" name="図 11">
            <a:extLst>
              <a:ext uri="{FF2B5EF4-FFF2-40B4-BE49-F238E27FC236}">
                <a16:creationId xmlns:a16="http://schemas.microsoft.com/office/drawing/2014/main" id="{B3BDAFC0-7A14-3FC3-2967-450A784474F5}"/>
              </a:ext>
            </a:extLst>
          </p:cNvPr>
          <p:cNvPicPr>
            <a:picLocks noChangeAspect="1"/>
          </p:cNvPicPr>
          <p:nvPr/>
        </p:nvPicPr>
        <p:blipFill>
          <a:blip r:embed="rId4"/>
          <a:stretch>
            <a:fillRect/>
          </a:stretch>
        </p:blipFill>
        <p:spPr>
          <a:xfrm>
            <a:off x="6934989" y="3749060"/>
            <a:ext cx="457240" cy="231668"/>
          </a:xfrm>
          <a:prstGeom prst="rect">
            <a:avLst/>
          </a:prstGeom>
        </p:spPr>
      </p:pic>
      <p:sp>
        <p:nvSpPr>
          <p:cNvPr id="26" name="AutoShape 10">
            <a:extLst>
              <a:ext uri="{FF2B5EF4-FFF2-40B4-BE49-F238E27FC236}">
                <a16:creationId xmlns:a16="http://schemas.microsoft.com/office/drawing/2014/main" id="{71B71A8D-6CEF-FF86-CC26-F8B8DCD50CCE}"/>
              </a:ext>
            </a:extLst>
          </p:cNvPr>
          <p:cNvSpPr>
            <a:spLocks noChangeArrowheads="1"/>
          </p:cNvSpPr>
          <p:nvPr/>
        </p:nvSpPr>
        <p:spPr bwMode="auto">
          <a:xfrm>
            <a:off x="4669547" y="3840601"/>
            <a:ext cx="1941970" cy="2627690"/>
          </a:xfrm>
          <a:prstGeom prst="roundRect">
            <a:avLst>
              <a:gd name="adj" fmla="val 6001"/>
            </a:avLst>
          </a:prstGeom>
          <a:solidFill>
            <a:srgbClr val="FFFFFF"/>
          </a:solidFill>
          <a:ln w="25400" algn="ctr">
            <a:solidFill>
              <a:schemeClr val="accent1"/>
            </a:solidFill>
            <a:prstDash val="sysDot"/>
            <a:round/>
            <a:headEnd/>
            <a:tailEnd/>
          </a:ln>
        </p:spPr>
        <p:txBody>
          <a:bodyPr/>
          <a:lstStyle/>
          <a:p>
            <a:pPr>
              <a:lnSpc>
                <a:spcPct val="120000"/>
              </a:lnSpc>
              <a:defRPr/>
            </a:pP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県</a:t>
            </a:r>
            <a:r>
              <a:rPr lang="ja-JP" altLang="en-US" sz="1050" b="1" dirty="0">
                <a:solidFill>
                  <a:schemeClr val="accent1">
                    <a:lumMod val="50000"/>
                  </a:schemeClr>
                </a:solidFill>
                <a:latin typeface="Meiryo" panose="020B0604030504040204" pitchFamily="34" charset="-128"/>
                <a:ea typeface="Meiryo" panose="020B0604030504040204" pitchFamily="34" charset="-128"/>
              </a:rPr>
              <a:t>と市町村の役割って？</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dirty="0">
                <a:latin typeface="Meiryo" panose="020B0604030504040204" pitchFamily="34" charset="-128"/>
                <a:ea typeface="Meiryo" panose="020B0604030504040204" pitchFamily="34" charset="-128"/>
              </a:rPr>
              <a:t>市町村は、私たちに一番身近な地方公共団体です。私たち住民にとって身近に必要とされるものは市町村が行い、市町村単位で行えない広域で、統一した処理を必要とする大規模事業や警察活動などは都道府県が行っています。</a:t>
            </a:r>
          </a:p>
        </p:txBody>
      </p:sp>
      <p:pic>
        <p:nvPicPr>
          <p:cNvPr id="27" name="図 26">
            <a:extLst>
              <a:ext uri="{FF2B5EF4-FFF2-40B4-BE49-F238E27FC236}">
                <a16:creationId xmlns:a16="http://schemas.microsoft.com/office/drawing/2014/main" id="{CC992D9B-0553-EF5F-5A71-07A6C4D0B4C7}"/>
              </a:ext>
            </a:extLst>
          </p:cNvPr>
          <p:cNvPicPr>
            <a:picLocks noChangeAspect="1"/>
          </p:cNvPicPr>
          <p:nvPr/>
        </p:nvPicPr>
        <p:blipFill>
          <a:blip r:embed="rId4"/>
          <a:stretch>
            <a:fillRect/>
          </a:stretch>
        </p:blipFill>
        <p:spPr>
          <a:xfrm>
            <a:off x="4788816" y="3735240"/>
            <a:ext cx="457240" cy="231668"/>
          </a:xfrm>
          <a:prstGeom prst="rect">
            <a:avLst/>
          </a:prstGeom>
        </p:spPr>
      </p:pic>
      <p:sp>
        <p:nvSpPr>
          <p:cNvPr id="29" name="AutoShape 10">
            <a:extLst>
              <a:ext uri="{FF2B5EF4-FFF2-40B4-BE49-F238E27FC236}">
                <a16:creationId xmlns:a16="http://schemas.microsoft.com/office/drawing/2014/main" id="{09548464-F870-FBF5-9992-91060552BBDD}"/>
              </a:ext>
            </a:extLst>
          </p:cNvPr>
          <p:cNvSpPr>
            <a:spLocks noChangeArrowheads="1"/>
          </p:cNvSpPr>
          <p:nvPr/>
        </p:nvSpPr>
        <p:spPr bwMode="auto">
          <a:xfrm>
            <a:off x="196120" y="3840601"/>
            <a:ext cx="4130075" cy="250671"/>
          </a:xfrm>
          <a:prstGeom prst="roundRect">
            <a:avLst>
              <a:gd name="adj" fmla="val 0"/>
            </a:avLst>
          </a:prstGeom>
          <a:noFill/>
          <a:ln w="28575" algn="ctr">
            <a:noFill/>
            <a:prstDash val="sysDot"/>
            <a:round/>
            <a:headEnd/>
            <a:tailEnd/>
          </a:ln>
        </p:spPr>
        <p:txBody>
          <a:bodyPr lIns="72000" rIns="72000"/>
          <a:lstStyle/>
          <a:p>
            <a:pPr marL="171450" indent="-171450" algn="just">
              <a:lnSpc>
                <a:spcPct val="120000"/>
              </a:lnSpc>
              <a:buFont typeface="Wingdings" pitchFamily="2" charset="2"/>
              <a:buChar char="n"/>
              <a:defRPr/>
            </a:pPr>
            <a:r>
              <a:rPr lang="ja-JP" altLang="en-US" sz="1100" b="1">
                <a:solidFill>
                  <a:schemeClr val="accent5">
                    <a:lumMod val="50000"/>
                  </a:schemeClr>
                </a:solidFill>
                <a:latin typeface="Meiryo" panose="020B0604030504040204" pitchFamily="34" charset="-128"/>
                <a:ea typeface="Meiryo" panose="020B0604030504040204" pitchFamily="34" charset="-128"/>
              </a:rPr>
              <a:t>和歌山県民</a:t>
            </a:r>
            <a:r>
              <a:rPr lang="ja-JP" altLang="en-US" sz="1100" b="1" dirty="0">
                <a:solidFill>
                  <a:schemeClr val="accent5">
                    <a:lumMod val="50000"/>
                  </a:schemeClr>
                </a:solidFill>
                <a:latin typeface="Meiryo" panose="020B0604030504040204" pitchFamily="34" charset="-128"/>
                <a:ea typeface="Meiryo" panose="020B0604030504040204" pitchFamily="34" charset="-128"/>
              </a:rPr>
              <a:t>１人当たりの</a:t>
            </a:r>
            <a:r>
              <a:rPr lang="ja-JP" altLang="en-US" sz="1100" b="1">
                <a:solidFill>
                  <a:schemeClr val="accent5">
                    <a:lumMod val="50000"/>
                  </a:schemeClr>
                </a:solidFill>
                <a:latin typeface="Meiryo" panose="020B0604030504040204" pitchFamily="34" charset="-128"/>
                <a:ea typeface="Meiryo" panose="020B0604030504040204" pitchFamily="34" charset="-128"/>
              </a:rPr>
              <a:t>支出額</a:t>
            </a:r>
            <a:endParaRPr lang="ja-JP" altLang="en-US" sz="2000" u="sng" dirty="0">
              <a:solidFill>
                <a:schemeClr val="accent5">
                  <a:lumMod val="50000"/>
                </a:schemeClr>
              </a:solidFill>
              <a:latin typeface="Meiryo" panose="020B0604030504040204" pitchFamily="34" charset="-128"/>
              <a:ea typeface="Meiryo" panose="020B0604030504040204" pitchFamily="34" charset="-128"/>
            </a:endParaRPr>
          </a:p>
        </p:txBody>
      </p:sp>
      <p:sp>
        <p:nvSpPr>
          <p:cNvPr id="30" name="AutoShape 10">
            <a:extLst>
              <a:ext uri="{FF2B5EF4-FFF2-40B4-BE49-F238E27FC236}">
                <a16:creationId xmlns:a16="http://schemas.microsoft.com/office/drawing/2014/main" id="{CA1C2023-6331-32C0-3981-5019108E26C8}"/>
              </a:ext>
            </a:extLst>
          </p:cNvPr>
          <p:cNvSpPr>
            <a:spLocks noChangeArrowheads="1"/>
          </p:cNvSpPr>
          <p:nvPr/>
        </p:nvSpPr>
        <p:spPr bwMode="auto">
          <a:xfrm>
            <a:off x="3433045" y="4530086"/>
            <a:ext cx="1157039" cy="354523"/>
          </a:xfrm>
          <a:prstGeom prst="roundRect">
            <a:avLst>
              <a:gd name="adj" fmla="val 16667"/>
            </a:avLst>
          </a:prstGeom>
          <a:noFill/>
          <a:ln w="28575" algn="ctr">
            <a:noFill/>
            <a:prstDash val="sysDot"/>
            <a:round/>
            <a:headEnd/>
            <a:tailEnd/>
          </a:ln>
        </p:spPr>
        <p:txBody>
          <a:bodyPr lIns="72000" rIns="72000"/>
          <a:lstStyle/>
          <a:p>
            <a:pPr algn="just">
              <a:lnSpc>
                <a:spcPct val="120000"/>
              </a:lnSpc>
              <a:defRPr/>
            </a:pPr>
            <a:r>
              <a:rPr lang="ja-JP" altLang="en-US" sz="1000" dirty="0">
                <a:latin typeface="ＭＳ ゴシック" panose="020B0609070205080204" pitchFamily="49" charset="-128"/>
                <a:ea typeface="ＭＳ ゴシック" panose="020B0609070205080204" pitchFamily="49" charset="-128"/>
              </a:rPr>
              <a:t>　</a:t>
            </a:r>
            <a:r>
              <a:rPr lang="ja-JP" altLang="en-US" sz="1000" dirty="0">
                <a:latin typeface="メイリオ" panose="020B0604030504040204" pitchFamily="50" charset="-128"/>
                <a:ea typeface="メイリオ" panose="020B0604030504040204" pitchFamily="50" charset="-128"/>
              </a:rPr>
              <a:t>（単位：円）</a:t>
            </a:r>
            <a:endParaRPr lang="en-US" altLang="ja-JP" sz="1000" dirty="0">
              <a:latin typeface="メイリオ" panose="020B0604030504040204" pitchFamily="50" charset="-128"/>
              <a:ea typeface="メイリオ" panose="020B0604030504040204" pitchFamily="50" charset="-128"/>
            </a:endParaRPr>
          </a:p>
          <a:p>
            <a:pPr algn="just">
              <a:lnSpc>
                <a:spcPct val="120000"/>
              </a:lnSpc>
              <a:defRPr/>
            </a:pPr>
            <a:endParaRPr lang="ja-JP" altLang="en-US" u="sng" dirty="0">
              <a:latin typeface="ＭＳ ゴシック" panose="020B0609070205080204" pitchFamily="49" charset="-128"/>
              <a:ea typeface="ＭＳ ゴシック" panose="020B0609070205080204" pitchFamily="49" charset="-128"/>
            </a:endParaRPr>
          </a:p>
        </p:txBody>
      </p:sp>
      <p:graphicFrame>
        <p:nvGraphicFramePr>
          <p:cNvPr id="14" name="表 13">
            <a:extLst>
              <a:ext uri="{FF2B5EF4-FFF2-40B4-BE49-F238E27FC236}">
                <a16:creationId xmlns:a16="http://schemas.microsoft.com/office/drawing/2014/main" id="{231A09F2-589A-0DC0-8839-8765DA53A080}"/>
              </a:ext>
            </a:extLst>
          </p:cNvPr>
          <p:cNvGraphicFramePr>
            <a:graphicFrameLocks noGrp="1"/>
          </p:cNvGraphicFramePr>
          <p:nvPr/>
        </p:nvGraphicFramePr>
        <p:xfrm>
          <a:off x="216000" y="4783887"/>
          <a:ext cx="4130075" cy="1684404"/>
        </p:xfrm>
        <a:graphic>
          <a:graphicData uri="http://schemas.openxmlformats.org/drawingml/2006/table">
            <a:tbl>
              <a:tblPr firstRow="1">
                <a:tableStyleId>{5940675A-B579-460E-94D1-54222C63F5DA}</a:tableStyleId>
              </a:tblPr>
              <a:tblGrid>
                <a:gridCol w="826015">
                  <a:extLst>
                    <a:ext uri="{9D8B030D-6E8A-4147-A177-3AD203B41FA5}">
                      <a16:colId xmlns:a16="http://schemas.microsoft.com/office/drawing/2014/main" val="495932085"/>
                    </a:ext>
                  </a:extLst>
                </a:gridCol>
                <a:gridCol w="826015">
                  <a:extLst>
                    <a:ext uri="{9D8B030D-6E8A-4147-A177-3AD203B41FA5}">
                      <a16:colId xmlns:a16="http://schemas.microsoft.com/office/drawing/2014/main" val="3803030530"/>
                    </a:ext>
                  </a:extLst>
                </a:gridCol>
                <a:gridCol w="826015">
                  <a:extLst>
                    <a:ext uri="{9D8B030D-6E8A-4147-A177-3AD203B41FA5}">
                      <a16:colId xmlns:a16="http://schemas.microsoft.com/office/drawing/2014/main" val="1837555761"/>
                    </a:ext>
                  </a:extLst>
                </a:gridCol>
                <a:gridCol w="826015">
                  <a:extLst>
                    <a:ext uri="{9D8B030D-6E8A-4147-A177-3AD203B41FA5}">
                      <a16:colId xmlns:a16="http://schemas.microsoft.com/office/drawing/2014/main" val="3479589564"/>
                    </a:ext>
                  </a:extLst>
                </a:gridCol>
                <a:gridCol w="826015">
                  <a:extLst>
                    <a:ext uri="{9D8B030D-6E8A-4147-A177-3AD203B41FA5}">
                      <a16:colId xmlns:a16="http://schemas.microsoft.com/office/drawing/2014/main" val="4001254651"/>
                    </a:ext>
                  </a:extLst>
                </a:gridCol>
              </a:tblGrid>
              <a:tr h="421101">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教育費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商工費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民生費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公債費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土木費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2756119125"/>
                  </a:ext>
                </a:extLst>
              </a:tr>
              <a:tr h="421101">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148,578</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108,465</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101,827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98,397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82,373</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3829135815"/>
                  </a:ext>
                </a:extLst>
              </a:tr>
              <a:tr h="421101">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警察費</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農林</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a:solidFill>
                            <a:schemeClr val="tx1"/>
                          </a:solidFill>
                          <a:latin typeface="ＭＳ ゴシック" panose="020B0609070205080204" pitchFamily="49" charset="-128"/>
                          <a:ea typeface="ＭＳ ゴシック" panose="020B0609070205080204" pitchFamily="49" charset="-128"/>
                        </a:rPr>
                        <a:t>水産業費</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衛生費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災害</a:t>
                      </a:r>
                      <a:endParaRPr kumimoji="1" lang="en-US" altLang="ja-JP" sz="1050" dirty="0">
                        <a:solidFill>
                          <a:schemeClr val="tx1"/>
                        </a:solidFill>
                        <a:latin typeface="ＭＳ ゴシック" panose="020B0609070205080204" pitchFamily="49" charset="-128"/>
                        <a:ea typeface="ＭＳ ゴシック" panose="020B0609070205080204" pitchFamily="49" charset="-128"/>
                      </a:endParaRPr>
                    </a:p>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復興費</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tc>
                  <a:txBody>
                    <a:bodyPr/>
                    <a:lstStyle/>
                    <a:p>
                      <a:pPr algn="ctr">
                        <a:lnSpc>
                          <a:spcPct val="100000"/>
                        </a:lnSpc>
                      </a:pPr>
                      <a:r>
                        <a:rPr kumimoji="1" lang="ja-JP" altLang="en-US" sz="1050" dirty="0">
                          <a:solidFill>
                            <a:schemeClr val="tx1"/>
                          </a:solidFill>
                          <a:latin typeface="ＭＳ ゴシック" panose="020B0609070205080204" pitchFamily="49" charset="-128"/>
                          <a:ea typeface="ＭＳ ゴシック" panose="020B0609070205080204" pitchFamily="49" charset="-128"/>
                        </a:rPr>
                        <a:t>その他</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solidFill>
                      <a:schemeClr val="accent1"/>
                    </a:solidFill>
                  </a:tcPr>
                </a:tc>
                <a:extLst>
                  <a:ext uri="{0D108BD9-81ED-4DB2-BD59-A6C34878D82A}">
                    <a16:rowId xmlns:a16="http://schemas.microsoft.com/office/drawing/2014/main" val="4195895155"/>
                  </a:ext>
                </a:extLst>
              </a:tr>
              <a:tr h="421101">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37,763</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27,561</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20,507</a:t>
                      </a:r>
                      <a:endParaRPr kumimoji="1" lang="ja-JP" altLang="en-US" sz="1050" dirty="0">
                        <a:solidFill>
                          <a:schemeClr val="tx1"/>
                        </a:solidFill>
                        <a:latin typeface="ＭＳ ゴシック" panose="020B0609070205080204" pitchFamily="49" charset="-128"/>
                        <a:ea typeface="ＭＳ ゴシック"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9,435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tc>
                  <a:txBody>
                    <a:bodyPr/>
                    <a:lstStyle/>
                    <a:p>
                      <a:pPr algn="ctr">
                        <a:lnSpc>
                          <a:spcPct val="100000"/>
                        </a:lnSpc>
                      </a:pPr>
                      <a:r>
                        <a:rPr kumimoji="1" lang="en-US" altLang="ja-JP" sz="1050" dirty="0">
                          <a:solidFill>
                            <a:schemeClr val="tx1"/>
                          </a:solidFill>
                          <a:latin typeface="ＭＳ ゴシック" panose="020B0609070205080204" pitchFamily="49" charset="-128"/>
                          <a:ea typeface="ＭＳ ゴシック" panose="020B0609070205080204" pitchFamily="49" charset="-128"/>
                        </a:rPr>
                        <a:t>117,460</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tcPr>
                </a:tc>
                <a:extLst>
                  <a:ext uri="{0D108BD9-81ED-4DB2-BD59-A6C34878D82A}">
                    <a16:rowId xmlns:a16="http://schemas.microsoft.com/office/drawing/2014/main" val="913484580"/>
                  </a:ext>
                </a:extLst>
              </a:tr>
            </a:tbl>
          </a:graphicData>
        </a:graphic>
      </p:graphicFrame>
      <p:sp>
        <p:nvSpPr>
          <p:cNvPr id="15" name="AutoShape 10">
            <a:extLst>
              <a:ext uri="{FF2B5EF4-FFF2-40B4-BE49-F238E27FC236}">
                <a16:creationId xmlns:a16="http://schemas.microsoft.com/office/drawing/2014/main" id="{DCF91EEE-CA1F-1FB1-0653-0C8370BF6A6E}"/>
              </a:ext>
            </a:extLst>
          </p:cNvPr>
          <p:cNvSpPr>
            <a:spLocks noChangeArrowheads="1"/>
          </p:cNvSpPr>
          <p:nvPr/>
        </p:nvSpPr>
        <p:spPr bwMode="auto">
          <a:xfrm>
            <a:off x="215999" y="4059959"/>
            <a:ext cx="4130075" cy="606472"/>
          </a:xfrm>
          <a:prstGeom prst="roundRect">
            <a:avLst>
              <a:gd name="adj" fmla="val 0"/>
            </a:avLst>
          </a:prstGeom>
          <a:noFill/>
          <a:ln w="28575" algn="ctr">
            <a:noFill/>
            <a:prstDash val="sysDot"/>
            <a:round/>
            <a:headEnd/>
            <a:tailEnd/>
          </a:ln>
        </p:spPr>
        <p:txBody>
          <a:bodyPr lIns="72000" rIns="72000"/>
          <a:lstStyle/>
          <a:p>
            <a:pPr>
              <a:lnSpc>
                <a:spcPct val="120000"/>
              </a:lnSpc>
              <a:defRPr/>
            </a:pPr>
            <a:r>
              <a:rPr lang="ja-JP" altLang="en-US" sz="1050" dirty="0">
                <a:latin typeface="Meiryo" panose="020B0604030504040204" pitchFamily="34" charset="-128"/>
                <a:ea typeface="Meiryo" panose="020B0604030504040204" pitchFamily="34" charset="-128"/>
              </a:rPr>
              <a:t>和歌山県民の人口で割ると１人当たりの支出額は　</a:t>
            </a:r>
            <a:br>
              <a:rPr lang="en-US" altLang="ja-JP" sz="1050" dirty="0">
                <a:latin typeface="Meiryo" panose="020B0604030504040204" pitchFamily="34" charset="-128"/>
                <a:ea typeface="Meiryo" panose="020B0604030504040204" pitchFamily="34" charset="-128"/>
              </a:rPr>
            </a:br>
            <a:r>
              <a:rPr lang="en-US" altLang="ja-JP" sz="1050" dirty="0">
                <a:latin typeface="Meiryo" panose="020B0604030504040204" pitchFamily="34" charset="-128"/>
                <a:ea typeface="Meiryo" panose="020B0604030504040204" pitchFamily="34" charset="-128"/>
              </a:rPr>
              <a:t>752,365</a:t>
            </a:r>
            <a:r>
              <a:rPr lang="ja-JP" altLang="en-US" sz="1050" dirty="0">
                <a:latin typeface="Meiryo" panose="020B0604030504040204" pitchFamily="34" charset="-128"/>
                <a:ea typeface="Meiryo" panose="020B0604030504040204" pitchFamily="34" charset="-128"/>
              </a:rPr>
              <a:t>円です。</a:t>
            </a:r>
            <a:endParaRPr lang="en-US" altLang="ja-JP" sz="1050" dirty="0">
              <a:latin typeface="Meiryo" panose="020B0604030504040204" pitchFamily="34" charset="-128"/>
              <a:ea typeface="Meiryo" panose="020B0604030504040204" pitchFamily="34" charset="-128"/>
            </a:endParaRPr>
          </a:p>
          <a:p>
            <a:pPr>
              <a:lnSpc>
                <a:spcPct val="120000"/>
              </a:lnSpc>
              <a:defRPr/>
            </a:pPr>
            <a:r>
              <a:rPr lang="ja-JP" altLang="en-US" sz="1000" dirty="0">
                <a:latin typeface="Meiryo" panose="020B0604030504040204" pitchFamily="34" charset="-128"/>
                <a:ea typeface="Meiryo" panose="020B0604030504040204" pitchFamily="34" charset="-128"/>
              </a:rPr>
              <a:t>（令和</a:t>
            </a:r>
            <a:r>
              <a:rPr lang="en-US" altLang="ja-JP" sz="1000" dirty="0">
                <a:latin typeface="Meiryo" panose="020B0604030504040204" pitchFamily="34" charset="-128"/>
                <a:ea typeface="Meiryo" panose="020B0604030504040204" pitchFamily="34" charset="-128"/>
              </a:rPr>
              <a:t>8</a:t>
            </a:r>
            <a:r>
              <a:rPr lang="ja-JP" altLang="en-US" sz="1000" dirty="0">
                <a:latin typeface="Meiryo" panose="020B0604030504040204" pitchFamily="34" charset="-128"/>
                <a:ea typeface="Meiryo" panose="020B0604030504040204" pitchFamily="34" charset="-128"/>
              </a:rPr>
              <a:t>年３月１日現在人口　</a:t>
            </a:r>
            <a:r>
              <a:rPr lang="en-US" altLang="ja-JP" sz="1000" dirty="0">
                <a:latin typeface="Meiryo" panose="020B0604030504040204" pitchFamily="34" charset="-128"/>
                <a:ea typeface="Meiryo" panose="020B0604030504040204" pitchFamily="34" charset="-128"/>
              </a:rPr>
              <a:t> 863,744</a:t>
            </a:r>
            <a:r>
              <a:rPr lang="ja-JP" altLang="en-US" sz="1000" dirty="0">
                <a:latin typeface="Meiryo" panose="020B0604030504040204" pitchFamily="34" charset="-128"/>
                <a:ea typeface="Meiryo" panose="020B0604030504040204" pitchFamily="34" charset="-128"/>
              </a:rPr>
              <a:t>人）</a:t>
            </a:r>
            <a:endParaRPr lang="en-US" altLang="ja-JP" sz="1000" dirty="0">
              <a:latin typeface="Meiryo" panose="020B0604030504040204" pitchFamily="34" charset="-128"/>
              <a:ea typeface="Meiryo" panose="020B0604030504040204" pitchFamily="34" charset="-128"/>
            </a:endParaRPr>
          </a:p>
          <a:p>
            <a:pPr>
              <a:lnSpc>
                <a:spcPct val="120000"/>
              </a:lnSpc>
              <a:defRPr/>
            </a:pPr>
            <a:endParaRPr lang="ja-JP" altLang="en-US" u="sng" dirty="0">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8F8527E8-138A-4276-62D1-E98A51A51718}"/>
              </a:ext>
            </a:extLst>
          </p:cNvPr>
          <p:cNvPicPr>
            <a:picLocks noChangeAspect="1"/>
          </p:cNvPicPr>
          <p:nvPr/>
        </p:nvPicPr>
        <p:blipFill>
          <a:blip r:embed="rId5"/>
          <a:stretch>
            <a:fillRect/>
          </a:stretch>
        </p:blipFill>
        <p:spPr>
          <a:xfrm>
            <a:off x="284402" y="747466"/>
            <a:ext cx="3953509" cy="2965132"/>
          </a:xfrm>
          <a:prstGeom prst="rect">
            <a:avLst/>
          </a:prstGeom>
          <a:ln>
            <a:solidFill>
              <a:schemeClr val="accent5"/>
            </a:solidFill>
          </a:ln>
        </p:spPr>
      </p:pic>
    </p:spTree>
    <p:extLst>
      <p:ext uri="{BB962C8B-B14F-4D97-AF65-F5344CB8AC3E}">
        <p14:creationId xmlns:p14="http://schemas.microsoft.com/office/powerpoint/2010/main" val="42453829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6387" name="Rectangle 3"/>
          <p:cNvSpPr>
            <a:spLocks noGrp="1" noChangeArrowheads="1"/>
          </p:cNvSpPr>
          <p:nvPr>
            <p:ph type="title" idx="4294967295"/>
          </p:nvPr>
        </p:nvSpPr>
        <p:spPr>
          <a:xfrm>
            <a:off x="180000" y="90610"/>
            <a:ext cx="5832160" cy="419698"/>
          </a:xfrm>
        </p:spPr>
        <p:txBody>
          <a:bodyPr>
            <a:noAutofit/>
          </a:bodyPr>
          <a:lstStyle/>
          <a:p>
            <a:pPr algn="l" eaLnBrk="1" hangingPunct="1"/>
            <a:r>
              <a:rPr lang="ja-JP" altLang="en-US" sz="1500" b="1" dirty="0">
                <a:solidFill>
                  <a:schemeClr val="bg1"/>
                </a:solidFill>
                <a:latin typeface="Meiryo" panose="020B0604030504040204" pitchFamily="34" charset="-128"/>
                <a:ea typeface="Meiryo" panose="020B0604030504040204" pitchFamily="34" charset="-128"/>
              </a:rPr>
              <a:t>和歌山県では税金をどう使っているの？（児童用Ｐ</a:t>
            </a:r>
            <a:r>
              <a:rPr lang="en-US" altLang="ja-JP" sz="1500" b="1" dirty="0">
                <a:solidFill>
                  <a:schemeClr val="bg1"/>
                </a:solidFill>
                <a:latin typeface="Meiryo" panose="020B0604030504040204" pitchFamily="34" charset="-128"/>
                <a:ea typeface="Meiryo" panose="020B0604030504040204" pitchFamily="34" charset="-128"/>
              </a:rPr>
              <a:t>13</a:t>
            </a:r>
            <a:r>
              <a:rPr lang="ja-JP" altLang="en-US" sz="1500" b="1">
                <a:solidFill>
                  <a:schemeClr val="bg1"/>
                </a:solidFill>
                <a:latin typeface="Meiryo" panose="020B0604030504040204" pitchFamily="34" charset="-128"/>
                <a:ea typeface="Meiryo" panose="020B0604030504040204" pitchFamily="34" charset="-128"/>
              </a:rPr>
              <a:t>）　</a:t>
            </a:r>
            <a:br>
              <a:rPr lang="en-US" altLang="ja-JP" sz="1500" b="1" dirty="0">
                <a:solidFill>
                  <a:schemeClr val="bg1"/>
                </a:solidFill>
                <a:latin typeface="Meiryo" panose="020B0604030504040204" pitchFamily="34" charset="-128"/>
                <a:ea typeface="Meiryo" panose="020B0604030504040204" pitchFamily="34" charset="-128"/>
              </a:rPr>
            </a:br>
            <a:r>
              <a:rPr lang="ja-JP" altLang="en-US" sz="1500" b="1">
                <a:solidFill>
                  <a:schemeClr val="bg1"/>
                </a:solidFill>
                <a:latin typeface="Meiryo" panose="020B0604030504040204" pitchFamily="34" charset="-128"/>
                <a:ea typeface="Meiryo" panose="020B0604030504040204" pitchFamily="34" charset="-128"/>
              </a:rPr>
              <a:t>「</a:t>
            </a:r>
            <a:r>
              <a:rPr lang="ja-JP" altLang="en-US" sz="1500" b="1" dirty="0">
                <a:solidFill>
                  <a:schemeClr val="bg1"/>
                </a:solidFill>
                <a:latin typeface="Meiryo" panose="020B0604030504040204" pitchFamily="34" charset="-128"/>
                <a:ea typeface="Meiryo" panose="020B0604030504040204" pitchFamily="34" charset="-128"/>
              </a:rPr>
              <a:t>紀の国森づくり税」って知ってる？（児童用Ｐ</a:t>
            </a:r>
            <a:r>
              <a:rPr lang="en-US" altLang="ja-JP" sz="1500" b="1" dirty="0">
                <a:solidFill>
                  <a:schemeClr val="bg1"/>
                </a:solidFill>
                <a:latin typeface="Meiryo" panose="020B0604030504040204" pitchFamily="34" charset="-128"/>
                <a:ea typeface="Meiryo" panose="020B0604030504040204" pitchFamily="34" charset="-128"/>
              </a:rPr>
              <a:t>14</a:t>
            </a:r>
            <a:r>
              <a:rPr lang="ja-JP" altLang="en-US" sz="1500" b="1" dirty="0">
                <a:solidFill>
                  <a:schemeClr val="bg1"/>
                </a:solidFill>
                <a:latin typeface="Meiryo" panose="020B0604030504040204" pitchFamily="34" charset="-128"/>
                <a:ea typeface="Meiryo" panose="020B0604030504040204" pitchFamily="34" charset="-128"/>
              </a:rPr>
              <a:t>）</a:t>
            </a:r>
          </a:p>
        </p:txBody>
      </p:sp>
      <p:sp>
        <p:nvSpPr>
          <p:cNvPr id="7" name="スライド番号プレースホルダー 8">
            <a:extLst>
              <a:ext uri="{FF2B5EF4-FFF2-40B4-BE49-F238E27FC236}">
                <a16:creationId xmlns:a16="http://schemas.microsoft.com/office/drawing/2014/main" id="{BF7F3019-1E17-B371-01C2-1E73C570129A}"/>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12</a:t>
            </a:fld>
            <a:endParaRPr kumimoji="1" lang="ja-JP" altLang="en-US"/>
          </a:p>
        </p:txBody>
      </p:sp>
      <p:pic>
        <p:nvPicPr>
          <p:cNvPr id="4" name="図 3">
            <a:extLst>
              <a:ext uri="{FF2B5EF4-FFF2-40B4-BE49-F238E27FC236}">
                <a16:creationId xmlns:a16="http://schemas.microsoft.com/office/drawing/2014/main" id="{35A6B42A-3D94-C476-5D95-DF0A71EF650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69811" y="692696"/>
            <a:ext cx="3830378" cy="2873912"/>
          </a:xfrm>
          <a:prstGeom prst="rect">
            <a:avLst/>
          </a:prstGeom>
          <a:ln>
            <a:solidFill>
              <a:schemeClr val="accent5"/>
            </a:solidFill>
          </a:ln>
        </p:spPr>
      </p:pic>
      <p:pic>
        <p:nvPicPr>
          <p:cNvPr id="6" name="図 5" descr="グラフィカル ユーザー インターフェイス, テキスト&#10;&#10;AI によって生成されたコンテンツは間違っている可能性があります。">
            <a:extLst>
              <a:ext uri="{FF2B5EF4-FFF2-40B4-BE49-F238E27FC236}">
                <a16:creationId xmlns:a16="http://schemas.microsoft.com/office/drawing/2014/main" id="{F7BD5F76-C6F6-F81E-FF9B-3BEE9EC4B6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058" y="3699861"/>
            <a:ext cx="3831883" cy="2873912"/>
          </a:xfrm>
          <a:prstGeom prst="rect">
            <a:avLst/>
          </a:prstGeom>
          <a:ln>
            <a:solidFill>
              <a:schemeClr val="accent5"/>
            </a:solidFill>
          </a:ln>
        </p:spPr>
      </p:pic>
      <p:sp>
        <p:nvSpPr>
          <p:cNvPr id="2" name="スライド番号プレースホルダー 8">
            <a:extLst>
              <a:ext uri="{FF2B5EF4-FFF2-40B4-BE49-F238E27FC236}">
                <a16:creationId xmlns:a16="http://schemas.microsoft.com/office/drawing/2014/main" id="{492095ED-BD44-4A02-C05E-C4C64457DD44}"/>
              </a:ext>
            </a:extLst>
          </p:cNvPr>
          <p:cNvSpPr txBox="1">
            <a:spLocks/>
          </p:cNvSpPr>
          <p:nvPr/>
        </p:nvSpPr>
        <p:spPr>
          <a:xfrm>
            <a:off x="7086600" y="6492875"/>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A64F27D-EE7A-4450-9D17-42857AE164F0}" type="slidenum">
              <a:rPr kumimoji="1" lang="ja-JP" altLang="en-US" smtClean="0"/>
              <a:pPr/>
              <a:t>12</a:t>
            </a:fld>
            <a:endParaRPr kumimoji="1" lang="ja-JP" altLang="en-US"/>
          </a:p>
        </p:txBody>
      </p:sp>
      <p:sp>
        <p:nvSpPr>
          <p:cNvPr id="3" name="Rectangle 13">
            <a:extLst>
              <a:ext uri="{FF2B5EF4-FFF2-40B4-BE49-F238E27FC236}">
                <a16:creationId xmlns:a16="http://schemas.microsoft.com/office/drawing/2014/main" id="{07216B7A-3727-9AE4-DCB2-BE0E1555FEBD}"/>
              </a:ext>
            </a:extLst>
          </p:cNvPr>
          <p:cNvSpPr>
            <a:spLocks noChangeArrowheads="1"/>
          </p:cNvSpPr>
          <p:nvPr/>
        </p:nvSpPr>
        <p:spPr bwMode="auto">
          <a:xfrm>
            <a:off x="4279379" y="897762"/>
            <a:ext cx="2520280" cy="1331134"/>
          </a:xfrm>
          <a:prstGeom prst="rect">
            <a:avLst/>
          </a:prstGeom>
          <a:noFill/>
          <a:ln w="9525">
            <a:noFill/>
            <a:miter lim="800000"/>
            <a:headEnd/>
            <a:tailEnd/>
          </a:ln>
        </p:spPr>
        <p:txBody>
          <a:bodyPr wrap="square">
            <a:spAutoFit/>
          </a:bodyPr>
          <a:lstStyle/>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まちづくり</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道路の建設・整備</a:t>
            </a:r>
          </a:p>
          <a:p>
            <a:r>
              <a:rPr lang="ja-JP" altLang="en-US" sz="1000" dirty="0">
                <a:latin typeface="Meiryo" panose="020B0604030504040204" pitchFamily="34" charset="-128"/>
                <a:ea typeface="Meiryo" panose="020B0604030504040204" pitchFamily="34" charset="-128"/>
              </a:rPr>
              <a:t>・　上下水道の整備　　など</a:t>
            </a:r>
            <a:endParaRPr lang="en-US" altLang="ja-JP" sz="1000" dirty="0">
              <a:latin typeface="Meiryo" panose="020B0604030504040204" pitchFamily="34" charset="-128"/>
              <a:ea typeface="Meiryo" panose="020B0604030504040204" pitchFamily="34" charset="-128"/>
            </a:endParaRPr>
          </a:p>
          <a:p>
            <a:endParaRPr lang="ja-JP" altLang="en-US" sz="1000" dirty="0">
              <a:latin typeface="Meiryo" panose="020B0604030504040204" pitchFamily="34" charset="-128"/>
              <a:ea typeface="Meiryo" panose="020B0604030504040204" pitchFamily="34" charset="-128"/>
            </a:endParaRPr>
          </a:p>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住民の安全を守る</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自然災害</a:t>
            </a:r>
            <a:r>
              <a:rPr lang="ja-JP" altLang="en-US" sz="1000">
                <a:latin typeface="Meiryo" panose="020B0604030504040204" pitchFamily="34" charset="-128"/>
                <a:ea typeface="Meiryo" panose="020B0604030504040204" pitchFamily="34" charset="-128"/>
              </a:rPr>
              <a:t>からの</a:t>
            </a:r>
            <a:endParaRPr lang="en-US" altLang="ja-JP" sz="1000" dirty="0">
              <a:latin typeface="Meiryo" panose="020B0604030504040204" pitchFamily="34" charset="-128"/>
              <a:ea typeface="Meiryo" panose="020B0604030504040204" pitchFamily="34" charset="-128"/>
            </a:endParaRPr>
          </a:p>
          <a:p>
            <a:r>
              <a:rPr lang="ja-JP" altLang="en-US" sz="1000">
                <a:latin typeface="Meiryo" panose="020B0604030504040204" pitchFamily="34" charset="-128"/>
                <a:ea typeface="Meiryo" panose="020B0604030504040204" pitchFamily="34" charset="-128"/>
              </a:rPr>
              <a:t>　　救助活動や復興</a:t>
            </a:r>
            <a:r>
              <a:rPr lang="ja-JP" altLang="en-US" sz="1000" dirty="0">
                <a:latin typeface="Meiryo" panose="020B0604030504040204" pitchFamily="34" charset="-128"/>
                <a:ea typeface="Meiryo" panose="020B0604030504040204" pitchFamily="34" charset="-128"/>
              </a:rPr>
              <a:t>作業</a:t>
            </a:r>
            <a:endParaRPr lang="en-US" altLang="ja-JP"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警察官や</a:t>
            </a:r>
            <a:r>
              <a:rPr lang="ja-JP" altLang="en-US" sz="1000">
                <a:latin typeface="Meiryo" panose="020B0604030504040204" pitchFamily="34" charset="-128"/>
                <a:ea typeface="Meiryo" panose="020B0604030504040204" pitchFamily="34" charset="-128"/>
              </a:rPr>
              <a:t>消防員　　など</a:t>
            </a:r>
            <a:r>
              <a:rPr lang="ja-JP" altLang="en-US" sz="1050">
                <a:latin typeface="Meiryo" panose="020B0604030504040204" pitchFamily="34" charset="-128"/>
                <a:ea typeface="Meiryo" panose="020B0604030504040204" pitchFamily="34" charset="-128"/>
              </a:rPr>
              <a:t>　　　　　　　</a:t>
            </a:r>
            <a:endParaRPr lang="en-US" altLang="ja-JP" sz="1050" dirty="0">
              <a:latin typeface="Meiryo" panose="020B0604030504040204" pitchFamily="34" charset="-128"/>
              <a:ea typeface="Meiryo" panose="020B0604030504040204" pitchFamily="34" charset="-128"/>
            </a:endParaRPr>
          </a:p>
        </p:txBody>
      </p:sp>
      <p:sp>
        <p:nvSpPr>
          <p:cNvPr id="5" name="Rectangle 13">
            <a:extLst>
              <a:ext uri="{FF2B5EF4-FFF2-40B4-BE49-F238E27FC236}">
                <a16:creationId xmlns:a16="http://schemas.microsoft.com/office/drawing/2014/main" id="{46E16980-0881-5BAA-00B5-1B2A8EF6B04E}"/>
              </a:ext>
            </a:extLst>
          </p:cNvPr>
          <p:cNvSpPr>
            <a:spLocks noChangeArrowheads="1"/>
          </p:cNvSpPr>
          <p:nvPr/>
        </p:nvSpPr>
        <p:spPr bwMode="auto">
          <a:xfrm>
            <a:off x="6276960" y="892664"/>
            <a:ext cx="2520280" cy="1323439"/>
          </a:xfrm>
          <a:prstGeom prst="rect">
            <a:avLst/>
          </a:prstGeom>
          <a:noFill/>
          <a:ln w="9525">
            <a:noFill/>
            <a:miter lim="800000"/>
            <a:headEnd/>
            <a:tailEnd/>
          </a:ln>
        </p:spPr>
        <p:txBody>
          <a:bodyPr wrap="square">
            <a:spAutoFit/>
          </a:bodyPr>
          <a:lstStyle/>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快適な暮らし</a:t>
            </a:r>
            <a:r>
              <a:rPr lang="en-US" altLang="ja-JP" sz="1000" dirty="0">
                <a:latin typeface="Meiryo" panose="020B0604030504040204" pitchFamily="34" charset="-128"/>
                <a:ea typeface="Meiryo" panose="020B0604030504040204" pitchFamily="34" charset="-128"/>
              </a:rPr>
              <a:t>】</a:t>
            </a:r>
            <a:endParaRPr lang="ja-JP" altLang="en-US" sz="1000" dirty="0">
              <a:latin typeface="Meiryo" panose="020B0604030504040204" pitchFamily="34" charset="-128"/>
              <a:ea typeface="Meiryo" panose="020B0604030504040204" pitchFamily="34" charset="-128"/>
            </a:endParaRPr>
          </a:p>
          <a:p>
            <a:r>
              <a:rPr lang="ja-JP" altLang="en-US" sz="1000" dirty="0">
                <a:latin typeface="Meiryo" panose="020B0604030504040204" pitchFamily="34" charset="-128"/>
                <a:ea typeface="Meiryo" panose="020B0604030504040204" pitchFamily="34" charset="-128"/>
              </a:rPr>
              <a:t>・　自然</a:t>
            </a:r>
            <a:r>
              <a:rPr lang="ja-JP" altLang="en-US" sz="1000">
                <a:latin typeface="Meiryo" panose="020B0604030504040204" pitchFamily="34" charset="-128"/>
                <a:ea typeface="Meiryo" panose="020B0604030504040204" pitchFamily="34" charset="-128"/>
              </a:rPr>
              <a:t>環境保護　　・　</a:t>
            </a:r>
            <a:r>
              <a:rPr lang="ja-JP" altLang="en-US" sz="1000" dirty="0">
                <a:latin typeface="Meiryo" panose="020B0604030504040204" pitchFamily="34" charset="-128"/>
                <a:ea typeface="Meiryo" panose="020B0604030504040204" pitchFamily="34" charset="-128"/>
              </a:rPr>
              <a:t>ゴミの収集</a:t>
            </a:r>
          </a:p>
          <a:p>
            <a:r>
              <a:rPr lang="ja-JP" altLang="en-US" sz="1000" dirty="0">
                <a:latin typeface="Meiryo" panose="020B0604030504040204" pitchFamily="34" charset="-128"/>
                <a:ea typeface="Meiryo" panose="020B0604030504040204" pitchFamily="34" charset="-128"/>
              </a:rPr>
              <a:t>・　リサイクル</a:t>
            </a:r>
            <a:r>
              <a:rPr lang="ja-JP" altLang="en-US" sz="1000">
                <a:latin typeface="Meiryo" panose="020B0604030504040204" pitchFamily="34" charset="-128"/>
                <a:ea typeface="Meiryo" panose="020B0604030504040204" pitchFamily="34" charset="-128"/>
              </a:rPr>
              <a:t>活動　　　</a:t>
            </a:r>
            <a:r>
              <a:rPr lang="ja-JP" altLang="en-US" sz="1000" dirty="0">
                <a:latin typeface="Meiryo" panose="020B0604030504040204" pitchFamily="34" charset="-128"/>
                <a:ea typeface="Meiryo" panose="020B0604030504040204" pitchFamily="34" charset="-128"/>
              </a:rPr>
              <a:t>など</a:t>
            </a:r>
            <a:endParaRPr lang="en-US" altLang="ja-JP" sz="1000" dirty="0">
              <a:latin typeface="Meiryo" panose="020B0604030504040204" pitchFamily="34" charset="-128"/>
              <a:ea typeface="Meiryo" panose="020B0604030504040204" pitchFamily="34" charset="-128"/>
            </a:endParaRPr>
          </a:p>
          <a:p>
            <a:endParaRPr lang="en-US" altLang="ja-JP" sz="1000" dirty="0">
              <a:latin typeface="Meiryo" panose="020B0604030504040204" pitchFamily="34" charset="-128"/>
              <a:ea typeface="Meiryo" panose="020B0604030504040204" pitchFamily="34" charset="-128"/>
            </a:endParaRPr>
          </a:p>
          <a:p>
            <a:r>
              <a:rPr lang="en-US" altLang="ja-JP" sz="1000" dirty="0">
                <a:latin typeface="Meiryo" panose="020B0604030504040204" pitchFamily="34" charset="-128"/>
                <a:ea typeface="Meiryo" panose="020B0604030504040204" pitchFamily="34" charset="-128"/>
              </a:rPr>
              <a:t>【</a:t>
            </a:r>
            <a:r>
              <a:rPr lang="ja-JP" altLang="en-US" sz="1000" dirty="0">
                <a:latin typeface="Meiryo" panose="020B0604030504040204" pitchFamily="34" charset="-128"/>
                <a:ea typeface="Meiryo" panose="020B0604030504040204" pitchFamily="34" charset="-128"/>
              </a:rPr>
              <a:t>学校教育</a:t>
            </a:r>
            <a:r>
              <a:rPr lang="en-US" altLang="ja-JP" sz="1000" dirty="0">
                <a:latin typeface="Meiryo" panose="020B0604030504040204" pitchFamily="34" charset="-128"/>
                <a:ea typeface="Meiryo" panose="020B0604030504040204" pitchFamily="34" charset="-128"/>
              </a:rPr>
              <a:t>】</a:t>
            </a:r>
          </a:p>
          <a:p>
            <a:r>
              <a:rPr lang="ja-JP" altLang="en-US" sz="1000" dirty="0">
                <a:latin typeface="Meiryo" panose="020B0604030504040204" pitchFamily="34" charset="-128"/>
                <a:ea typeface="Meiryo" panose="020B0604030504040204" pitchFamily="34" charset="-128"/>
              </a:rPr>
              <a:t>・　先生の給料</a:t>
            </a:r>
            <a:endParaRPr lang="en-US" altLang="ja-JP" sz="1000" dirty="0">
              <a:latin typeface="Meiryo" panose="020B0604030504040204" pitchFamily="34" charset="-128"/>
              <a:ea typeface="Meiryo" panose="020B0604030504040204" pitchFamily="34" charset="-128"/>
            </a:endParaRPr>
          </a:p>
          <a:p>
            <a:r>
              <a:rPr lang="ja-JP" altLang="en-US" sz="1000">
                <a:latin typeface="メイリオ" panose="020B0604030504040204" pitchFamily="50" charset="-128"/>
                <a:ea typeface="メイリオ" panose="020B0604030504040204" pitchFamily="50" charset="-128"/>
              </a:rPr>
              <a:t>・　机、いす、実験器具の購入</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校舎の修理　　　</a:t>
            </a:r>
            <a:r>
              <a:rPr lang="ja-JP" altLang="en-US" sz="1000">
                <a:latin typeface="Meiryo" panose="020B0604030504040204" pitchFamily="34" charset="-128"/>
                <a:ea typeface="Meiryo" panose="020B0604030504040204" pitchFamily="34" charset="-128"/>
              </a:rPr>
              <a:t>　　など</a:t>
            </a:r>
            <a:endParaRPr lang="en-US" altLang="ja-JP" sz="1000" dirty="0">
              <a:latin typeface="Meiryo" panose="020B0604030504040204" pitchFamily="34" charset="-128"/>
              <a:ea typeface="Meiryo" panose="020B0604030504040204" pitchFamily="34" charset="-128"/>
            </a:endParaRPr>
          </a:p>
        </p:txBody>
      </p:sp>
      <p:sp>
        <p:nvSpPr>
          <p:cNvPr id="8" name="AutoShape 10">
            <a:extLst>
              <a:ext uri="{FF2B5EF4-FFF2-40B4-BE49-F238E27FC236}">
                <a16:creationId xmlns:a16="http://schemas.microsoft.com/office/drawing/2014/main" id="{0C084BDD-A4B1-5C7B-7CF8-F74C7EB39FE9}"/>
              </a:ext>
            </a:extLst>
          </p:cNvPr>
          <p:cNvSpPr>
            <a:spLocks noChangeArrowheads="1"/>
          </p:cNvSpPr>
          <p:nvPr/>
        </p:nvSpPr>
        <p:spPr bwMode="auto">
          <a:xfrm>
            <a:off x="4279378" y="700026"/>
            <a:ext cx="1789325"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地方税の主な使いみち</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cxnSp>
        <p:nvCxnSpPr>
          <p:cNvPr id="9" name="直線コネクタ 8">
            <a:extLst>
              <a:ext uri="{FF2B5EF4-FFF2-40B4-BE49-F238E27FC236}">
                <a16:creationId xmlns:a16="http://schemas.microsoft.com/office/drawing/2014/main" id="{561063DC-EA31-9324-FD81-274013ACD128}"/>
              </a:ext>
            </a:extLst>
          </p:cNvPr>
          <p:cNvCxnSpPr>
            <a:cxnSpLocks/>
          </p:cNvCxnSpPr>
          <p:nvPr/>
        </p:nvCxnSpPr>
        <p:spPr>
          <a:xfrm flipV="1">
            <a:off x="4344609" y="2242376"/>
            <a:ext cx="4530332" cy="1"/>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4" name="Rectangle 8">
            <a:extLst>
              <a:ext uri="{FF2B5EF4-FFF2-40B4-BE49-F238E27FC236}">
                <a16:creationId xmlns:a16="http://schemas.microsoft.com/office/drawing/2014/main" id="{E735A6FF-F792-7833-00A3-DA6A11AB4978}"/>
              </a:ext>
            </a:extLst>
          </p:cNvPr>
          <p:cNvSpPr>
            <a:spLocks noChangeArrowheads="1"/>
          </p:cNvSpPr>
          <p:nvPr/>
        </p:nvSpPr>
        <p:spPr bwMode="auto">
          <a:xfrm>
            <a:off x="4279380" y="2556499"/>
            <a:ext cx="4628105"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救急・消防</a:t>
            </a:r>
            <a:r>
              <a:rPr lang="en-US" altLang="ja-JP" sz="1000" b="1" dirty="0">
                <a:solidFill>
                  <a:schemeClr val="accent5">
                    <a:lumMod val="75000"/>
                  </a:schemeClr>
                </a:solidFill>
                <a:latin typeface="Meiryo" panose="020B0604030504040204" pitchFamily="34" charset="-128"/>
                <a:ea typeface="Meiryo" panose="020B0604030504040204" pitchFamily="34" charset="-128"/>
              </a:rPr>
              <a:t>】</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令和６年中に和歌山県内で発生した火災の総件数は</a:t>
            </a:r>
            <a:r>
              <a:rPr lang="en-US" altLang="ja-JP" sz="1000" dirty="0">
                <a:latin typeface="メイリオ" panose="020B0604030504040204" pitchFamily="50" charset="-128"/>
                <a:ea typeface="メイリオ" panose="020B0604030504040204" pitchFamily="50" charset="-128"/>
              </a:rPr>
              <a:t>296</a:t>
            </a:r>
            <a:r>
              <a:rPr lang="ja-JP" altLang="en-US" sz="1000" dirty="0">
                <a:latin typeface="メイリオ" panose="020B0604030504040204" pitchFamily="50" charset="-128"/>
                <a:ea typeface="メイリオ" panose="020B0604030504040204" pitchFamily="50" charset="-128"/>
              </a:rPr>
              <a:t>件（対前年</a:t>
            </a:r>
            <a:r>
              <a:rPr lang="en-US" altLang="ja-JP" sz="1000" dirty="0">
                <a:latin typeface="メイリオ" panose="020B0604030504040204" pitchFamily="50" charset="-128"/>
                <a:ea typeface="メイリオ" panose="020B0604030504040204" pitchFamily="50" charset="-128"/>
              </a:rPr>
              <a:t>47</a:t>
            </a:r>
            <a:r>
              <a:rPr lang="ja-JP" altLang="en-US" sz="1000" dirty="0">
                <a:latin typeface="メイリオ" panose="020B0604030504040204" pitchFamily="50" charset="-128"/>
                <a:ea typeface="メイリオ" panose="020B0604030504040204" pitchFamily="50" charset="-128"/>
              </a:rPr>
              <a:t>件減）でした。</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救急出動件数は</a:t>
            </a:r>
            <a:r>
              <a:rPr lang="en-US" altLang="ja-JP" sz="1000" dirty="0">
                <a:latin typeface="メイリオ" panose="020B0604030504040204" pitchFamily="50" charset="-128"/>
                <a:ea typeface="メイリオ" panose="020B0604030504040204" pitchFamily="50" charset="-128"/>
              </a:rPr>
              <a:t>59,516</a:t>
            </a:r>
            <a:r>
              <a:rPr lang="ja-JP" altLang="en-US" sz="1000" dirty="0">
                <a:latin typeface="メイリオ" panose="020B0604030504040204" pitchFamily="50" charset="-128"/>
                <a:ea typeface="メイリオ" panose="020B0604030504040204" pitchFamily="50" charset="-128"/>
              </a:rPr>
              <a:t>件（対前年</a:t>
            </a:r>
            <a:r>
              <a:rPr lang="en-US" altLang="ja-JP" sz="1000" dirty="0">
                <a:latin typeface="メイリオ" panose="020B0604030504040204" pitchFamily="50" charset="-128"/>
                <a:ea typeface="メイリオ" panose="020B0604030504040204" pitchFamily="50" charset="-128"/>
              </a:rPr>
              <a:t>632</a:t>
            </a:r>
            <a:r>
              <a:rPr lang="ja-JP" altLang="en-US" sz="1000" dirty="0">
                <a:latin typeface="メイリオ" panose="020B0604030504040204" pitchFamily="50" charset="-128"/>
                <a:ea typeface="メイリオ" panose="020B0604030504040204" pitchFamily="50" charset="-128"/>
              </a:rPr>
              <a:t>件増）でした。１日平均約</a:t>
            </a:r>
            <a:r>
              <a:rPr lang="en-US" altLang="ja-JP" sz="1000" dirty="0">
                <a:latin typeface="メイリオ" panose="020B0604030504040204" pitchFamily="50" charset="-128"/>
                <a:ea typeface="メイリオ" panose="020B0604030504040204" pitchFamily="50" charset="-128"/>
              </a:rPr>
              <a:t>163</a:t>
            </a:r>
            <a:r>
              <a:rPr lang="ja-JP" altLang="en-US" sz="1000" dirty="0">
                <a:latin typeface="メイリオ" panose="020B0604030504040204" pitchFamily="50" charset="-128"/>
                <a:ea typeface="メイリオ" panose="020B0604030504040204" pitchFamily="50" charset="-128"/>
              </a:rPr>
              <a:t>件</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救急隊員が出動したことになります。</a:t>
            </a:r>
          </a:p>
        </p:txBody>
      </p:sp>
      <p:sp>
        <p:nvSpPr>
          <p:cNvPr id="15" name="Rectangle 8">
            <a:extLst>
              <a:ext uri="{FF2B5EF4-FFF2-40B4-BE49-F238E27FC236}">
                <a16:creationId xmlns:a16="http://schemas.microsoft.com/office/drawing/2014/main" id="{65B0F9E1-120E-145E-D35B-D69E74CE7C6E}"/>
              </a:ext>
            </a:extLst>
          </p:cNvPr>
          <p:cNvSpPr>
            <a:spLocks noChangeArrowheads="1"/>
          </p:cNvSpPr>
          <p:nvPr/>
        </p:nvSpPr>
        <p:spPr bwMode="auto">
          <a:xfrm>
            <a:off x="4279378" y="3569834"/>
            <a:ext cx="4595561" cy="83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犯罪と交通事故</a:t>
            </a: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（和歌山県警</a:t>
            </a:r>
            <a:r>
              <a:rPr lang="ja-JP" altLang="pt-PT" sz="1000" b="1" dirty="0">
                <a:solidFill>
                  <a:schemeClr val="accent5">
                    <a:lumMod val="75000"/>
                  </a:schemeClr>
                </a:solidFill>
                <a:latin typeface="Meiryo" panose="020B0604030504040204" pitchFamily="34" charset="-128"/>
                <a:ea typeface="Meiryo" panose="020B0604030504040204" pitchFamily="34" charset="-128"/>
              </a:rPr>
              <a:t>ＨＰ</a:t>
            </a:r>
            <a:r>
              <a:rPr lang="ja-JP" altLang="en-US" sz="1000" b="1" dirty="0">
                <a:solidFill>
                  <a:schemeClr val="accent5">
                    <a:lumMod val="75000"/>
                  </a:schemeClr>
                </a:solidFill>
                <a:latin typeface="Meiryo" panose="020B0604030504040204" pitchFamily="34" charset="-128"/>
                <a:ea typeface="Meiryo" panose="020B0604030504040204" pitchFamily="34" charset="-128"/>
              </a:rPr>
              <a:t>より）</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令和７年中に発生した刑法犯罪の認知件数は、</a:t>
            </a:r>
            <a:r>
              <a:rPr lang="en-US" altLang="ja-JP" sz="1000" dirty="0">
                <a:latin typeface="メイリオ" panose="020B0604030504040204" pitchFamily="50" charset="-128"/>
                <a:ea typeface="メイリオ" panose="020B0604030504040204" pitchFamily="50" charset="-128"/>
              </a:rPr>
              <a:t>3,946</a:t>
            </a:r>
            <a:r>
              <a:rPr lang="ja-JP" altLang="en-US" sz="1000" dirty="0">
                <a:latin typeface="メイリオ" panose="020B0604030504040204" pitchFamily="50" charset="-128"/>
                <a:ea typeface="メイリオ" panose="020B0604030504040204" pitchFamily="50" charset="-128"/>
              </a:rPr>
              <a:t>件（対前年</a:t>
            </a:r>
            <a:r>
              <a:rPr lang="en-US" altLang="ja-JP" sz="1000" dirty="0">
                <a:latin typeface="メイリオ" panose="020B0604030504040204" pitchFamily="50" charset="-128"/>
                <a:ea typeface="メイリオ" panose="020B0604030504040204" pitchFamily="50" charset="-128"/>
              </a:rPr>
              <a:t>116</a:t>
            </a:r>
            <a:r>
              <a:rPr lang="ja-JP" altLang="en-US" sz="1000" dirty="0">
                <a:latin typeface="メイリオ" panose="020B0604030504040204" pitchFamily="50" charset="-128"/>
                <a:ea typeface="メイリオ" panose="020B0604030504040204" pitchFamily="50" charset="-128"/>
              </a:rPr>
              <a:t>件減）で、そのうち重要犯罪の認知件数は</a:t>
            </a:r>
            <a:r>
              <a:rPr lang="en-US" altLang="ja-JP" sz="1000" dirty="0">
                <a:latin typeface="メイリオ" panose="020B0604030504040204" pitchFamily="50" charset="-128"/>
                <a:ea typeface="メイリオ" panose="020B0604030504040204" pitchFamily="50" charset="-128"/>
              </a:rPr>
              <a:t>80</a:t>
            </a:r>
            <a:r>
              <a:rPr lang="ja-JP" altLang="en-US" sz="1000" dirty="0">
                <a:latin typeface="メイリオ" panose="020B0604030504040204" pitchFamily="50" charset="-128"/>
                <a:ea typeface="メイリオ" panose="020B0604030504040204" pitchFamily="50" charset="-128"/>
              </a:rPr>
              <a:t>件（対前年</a:t>
            </a:r>
            <a:r>
              <a:rPr lang="en-US" altLang="ja-JP" sz="1000" dirty="0">
                <a:latin typeface="メイリオ" panose="020B0604030504040204" pitchFamily="50" charset="-128"/>
                <a:ea typeface="メイリオ" panose="020B0604030504040204" pitchFamily="50" charset="-128"/>
              </a:rPr>
              <a:t>5</a:t>
            </a:r>
            <a:r>
              <a:rPr lang="ja-JP" altLang="en-US" sz="1000" dirty="0">
                <a:latin typeface="メイリオ" panose="020B0604030504040204" pitchFamily="50" charset="-128"/>
                <a:ea typeface="メイリオ" panose="020B0604030504040204" pitchFamily="50" charset="-128"/>
              </a:rPr>
              <a:t>件増）です。</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また、交通事故の発生件数は</a:t>
            </a:r>
            <a:r>
              <a:rPr lang="en-US" altLang="ja-JP" sz="1000" dirty="0">
                <a:latin typeface="メイリオ" panose="020B0604030504040204" pitchFamily="50" charset="-128"/>
                <a:ea typeface="メイリオ" panose="020B0604030504040204" pitchFamily="50" charset="-128"/>
              </a:rPr>
              <a:t>1,279</a:t>
            </a:r>
            <a:r>
              <a:rPr lang="ja-JP" altLang="en-US" sz="1000" dirty="0">
                <a:latin typeface="メイリオ" panose="020B0604030504040204" pitchFamily="50" charset="-128"/>
                <a:ea typeface="メイリオ" panose="020B0604030504040204" pitchFamily="50" charset="-128"/>
              </a:rPr>
              <a:t>件（対前年</a:t>
            </a:r>
            <a:r>
              <a:rPr lang="en-US" altLang="ja-JP" sz="1000" dirty="0">
                <a:latin typeface="メイリオ" panose="020B0604030504040204" pitchFamily="50" charset="-128"/>
                <a:ea typeface="メイリオ" panose="020B0604030504040204" pitchFamily="50" charset="-128"/>
              </a:rPr>
              <a:t>10</a:t>
            </a:r>
            <a:r>
              <a:rPr lang="ja-JP" altLang="en-US" sz="1000" dirty="0">
                <a:latin typeface="メイリオ" panose="020B0604030504040204" pitchFamily="50" charset="-128"/>
                <a:ea typeface="メイリオ" panose="020B0604030504040204" pitchFamily="50" charset="-128"/>
              </a:rPr>
              <a:t>件減）です</a:t>
            </a:r>
            <a:r>
              <a:rPr lang="ja-JP" altLang="en-US" sz="1050" dirty="0">
                <a:latin typeface="メイリオ" panose="020B0604030504040204" pitchFamily="50" charset="-128"/>
                <a:ea typeface="メイリオ" panose="020B0604030504040204" pitchFamily="50" charset="-128"/>
              </a:rPr>
              <a:t>。</a:t>
            </a:r>
          </a:p>
        </p:txBody>
      </p:sp>
      <p:sp>
        <p:nvSpPr>
          <p:cNvPr id="17" name="Rectangle 8">
            <a:extLst>
              <a:ext uri="{FF2B5EF4-FFF2-40B4-BE49-F238E27FC236}">
                <a16:creationId xmlns:a16="http://schemas.microsoft.com/office/drawing/2014/main" id="{80C698B1-03AE-1C39-07AE-F915A773C15D}"/>
              </a:ext>
            </a:extLst>
          </p:cNvPr>
          <p:cNvSpPr>
            <a:spLocks noChangeArrowheads="1"/>
          </p:cNvSpPr>
          <p:nvPr/>
        </p:nvSpPr>
        <p:spPr bwMode="auto">
          <a:xfrm>
            <a:off x="4279379" y="4429411"/>
            <a:ext cx="4595562" cy="823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nSpc>
                <a:spcPct val="120000"/>
              </a:lnSpc>
              <a:spcBef>
                <a:spcPct val="0"/>
              </a:spcBef>
              <a:buNone/>
            </a:pPr>
            <a:r>
              <a:rPr lang="en-US" altLang="ja-JP" sz="1000" b="1" dirty="0">
                <a:solidFill>
                  <a:schemeClr val="accent5">
                    <a:lumMod val="75000"/>
                  </a:schemeClr>
                </a:solidFill>
                <a:latin typeface="Meiryo" panose="020B0604030504040204" pitchFamily="34" charset="-128"/>
                <a:ea typeface="Meiryo" panose="020B0604030504040204" pitchFamily="34" charset="-128"/>
              </a:rPr>
              <a:t>【</a:t>
            </a:r>
            <a:r>
              <a:rPr lang="ja-JP" altLang="en-US" sz="1000" b="1" dirty="0">
                <a:solidFill>
                  <a:schemeClr val="accent5">
                    <a:lumMod val="75000"/>
                  </a:schemeClr>
                </a:solidFill>
                <a:latin typeface="Meiryo" panose="020B0604030504040204" pitchFamily="34" charset="-128"/>
                <a:ea typeface="Meiryo" panose="020B0604030504040204" pitchFamily="34" charset="-128"/>
              </a:rPr>
              <a:t>ごみ</a:t>
            </a:r>
            <a:r>
              <a:rPr lang="en-US" altLang="ja-JP" sz="1000" b="1" dirty="0">
                <a:solidFill>
                  <a:schemeClr val="accent5">
                    <a:lumMod val="75000"/>
                  </a:schemeClr>
                </a:solidFill>
                <a:latin typeface="Meiryo" panose="020B0604030504040204" pitchFamily="34" charset="-128"/>
                <a:ea typeface="Meiryo" panose="020B0604030504040204" pitchFamily="34" charset="-128"/>
              </a:rPr>
              <a:t>】</a:t>
            </a:r>
          </a:p>
          <a:p>
            <a:pPr eaLnBrk="1" hangingPunct="1">
              <a:lnSpc>
                <a:spcPct val="120000"/>
              </a:lnSpc>
              <a:spcBef>
                <a:spcPct val="0"/>
              </a:spcBef>
              <a:buFontTx/>
              <a:buNone/>
            </a:pPr>
            <a:r>
              <a:rPr lang="ja-JP" altLang="en-US" sz="1000" dirty="0">
                <a:latin typeface="メイリオ" panose="020B0604030504040204" pitchFamily="50" charset="-128"/>
                <a:ea typeface="メイリオ" panose="020B0604030504040204" pitchFamily="50" charset="-128"/>
              </a:rPr>
              <a:t>　令和５年度の和歌山県でのごみの排出量は</a:t>
            </a:r>
            <a:r>
              <a:rPr lang="en-US" altLang="ja-JP" sz="1000" dirty="0">
                <a:latin typeface="メイリオ" panose="020B0604030504040204" pitchFamily="50" charset="-128"/>
                <a:ea typeface="メイリオ" panose="020B0604030504040204" pitchFamily="50" charset="-128"/>
              </a:rPr>
              <a:t>298,410</a:t>
            </a:r>
            <a:r>
              <a:rPr lang="ja-JP" altLang="en-US" sz="1000" dirty="0">
                <a:latin typeface="メイリオ" panose="020B0604030504040204" pitchFamily="50" charset="-128"/>
                <a:ea typeface="メイリオ" panose="020B0604030504040204" pitchFamily="50" charset="-128"/>
              </a:rPr>
              <a:t>トン（前年比</a:t>
            </a:r>
            <a:r>
              <a:rPr lang="en-US" altLang="ja-JP" sz="1000" dirty="0">
                <a:latin typeface="メイリオ" panose="020B0604030504040204" pitchFamily="50" charset="-128"/>
                <a:ea typeface="メイリオ" panose="020B0604030504040204" pitchFamily="50" charset="-128"/>
              </a:rPr>
              <a:t>96.2</a:t>
            </a:r>
            <a:r>
              <a:rPr lang="ja-JP" altLang="en-US" sz="1000" dirty="0">
                <a:latin typeface="メイリオ" panose="020B0604030504040204" pitchFamily="50" charset="-128"/>
                <a:ea typeface="メイリオ" panose="020B0604030504040204" pitchFamily="50" charset="-128"/>
              </a:rPr>
              <a:t>％）１人１日当たりの排出量は約</a:t>
            </a:r>
            <a:r>
              <a:rPr lang="en-US" altLang="ja-JP" sz="1000" dirty="0">
                <a:latin typeface="メイリオ" panose="020B0604030504040204" pitchFamily="50" charset="-128"/>
                <a:ea typeface="メイリオ" panose="020B0604030504040204" pitchFamily="50" charset="-128"/>
              </a:rPr>
              <a:t>913g</a:t>
            </a:r>
            <a:r>
              <a:rPr lang="ja-JP" altLang="en-US" sz="1000" dirty="0">
                <a:latin typeface="メイリオ" panose="020B0604030504040204" pitchFamily="50" charset="-128"/>
                <a:ea typeface="メイリオ" panose="020B0604030504040204" pitchFamily="50" charset="-128"/>
              </a:rPr>
              <a:t>でした。</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（令和５年</a:t>
            </a:r>
            <a:r>
              <a:rPr lang="ja-JP" altLang="en-US" sz="1000" dirty="0">
                <a:latin typeface="メイリオ" panose="020B0604030504040204" pitchFamily="50" charset="-128"/>
                <a:ea typeface="メイリオ" panose="020B0604030504040204" pitchFamily="50" charset="-128"/>
              </a:rPr>
              <a:t>４月１日現在の推計人口により計算）</a:t>
            </a:r>
          </a:p>
        </p:txBody>
      </p:sp>
      <p:sp>
        <p:nvSpPr>
          <p:cNvPr id="18" name="AutoShape 10">
            <a:extLst>
              <a:ext uri="{FF2B5EF4-FFF2-40B4-BE49-F238E27FC236}">
                <a16:creationId xmlns:a16="http://schemas.microsoft.com/office/drawing/2014/main" id="{9AFC0BDE-D8ED-E33A-9581-B5FF36D6A555}"/>
              </a:ext>
            </a:extLst>
          </p:cNvPr>
          <p:cNvSpPr>
            <a:spLocks noChangeArrowheads="1"/>
          </p:cNvSpPr>
          <p:nvPr/>
        </p:nvSpPr>
        <p:spPr bwMode="auto">
          <a:xfrm>
            <a:off x="4279379" y="2361547"/>
            <a:ext cx="1789324"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和歌山県の参考データ</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cxnSp>
        <p:nvCxnSpPr>
          <p:cNvPr id="25" name="直線コネクタ 24">
            <a:extLst>
              <a:ext uri="{FF2B5EF4-FFF2-40B4-BE49-F238E27FC236}">
                <a16:creationId xmlns:a16="http://schemas.microsoft.com/office/drawing/2014/main" id="{7621BCE9-15A3-543B-CF06-1A070647C7D4}"/>
              </a:ext>
            </a:extLst>
          </p:cNvPr>
          <p:cNvCxnSpPr>
            <a:cxnSpLocks/>
          </p:cNvCxnSpPr>
          <p:nvPr/>
        </p:nvCxnSpPr>
        <p:spPr>
          <a:xfrm flipV="1">
            <a:off x="4344609" y="5315774"/>
            <a:ext cx="4530332" cy="1"/>
          </a:xfrm>
          <a:prstGeom prst="line">
            <a:avLst/>
          </a:prstGeom>
          <a:ln w="19050">
            <a:solidFill>
              <a:schemeClr val="accent5">
                <a:lumMod val="40000"/>
                <a:lumOff val="6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ectangle 8">
            <a:extLst>
              <a:ext uri="{FF2B5EF4-FFF2-40B4-BE49-F238E27FC236}">
                <a16:creationId xmlns:a16="http://schemas.microsoft.com/office/drawing/2014/main" id="{0EDCC1F5-0760-C0EB-F7FD-A38312B813D3}"/>
              </a:ext>
            </a:extLst>
          </p:cNvPr>
          <p:cNvSpPr>
            <a:spLocks noChangeArrowheads="1"/>
          </p:cNvSpPr>
          <p:nvPr/>
        </p:nvSpPr>
        <p:spPr bwMode="auto">
          <a:xfrm>
            <a:off x="4279379" y="5597962"/>
            <a:ext cx="4660792" cy="100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平成</a:t>
            </a:r>
            <a:r>
              <a:rPr lang="en-US" altLang="ja-JP" sz="1000" dirty="0">
                <a:latin typeface="メイリオ" panose="020B0604030504040204" pitchFamily="50" charset="-128"/>
                <a:ea typeface="メイリオ" panose="020B0604030504040204" pitchFamily="50" charset="-128"/>
              </a:rPr>
              <a:t>19</a:t>
            </a:r>
            <a:r>
              <a:rPr lang="ja-JP" altLang="en-US" sz="1000">
                <a:latin typeface="メイリオ" panose="020B0604030504040204" pitchFamily="50" charset="-128"/>
                <a:ea typeface="メイリオ" panose="020B0604030504040204" pitchFamily="50" charset="-128"/>
              </a:rPr>
              <a:t>年４月１日からスタートした紀の国森づくり税は、令和４年４月１日から更に５年間延長されました。</a:t>
            </a:r>
            <a:endParaRPr lang="en-US" altLang="ja-JP" sz="100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00">
                <a:latin typeface="メイリオ" panose="020B0604030504040204" pitchFamily="50" charset="-128"/>
                <a:ea typeface="メイリオ" panose="020B0604030504040204" pitchFamily="50" charset="-128"/>
              </a:rPr>
              <a:t>　紀の国森づくり税のような県独自の税としては、琵琶湖森林づくり県民税（滋賀県）、京都府豊かな森を育てる府民税（京都府）、森林環境税（大阪府・奈良県）、県民緑税（兵庫県）などがあります。</a:t>
            </a:r>
            <a:endParaRPr lang="en-US" altLang="ja-JP" sz="1000" dirty="0">
              <a:latin typeface="メイリオ" panose="020B0604030504040204" pitchFamily="50" charset="-128"/>
              <a:ea typeface="メイリオ" panose="020B0604030504040204" pitchFamily="50" charset="-128"/>
            </a:endParaRPr>
          </a:p>
        </p:txBody>
      </p:sp>
      <p:sp>
        <p:nvSpPr>
          <p:cNvPr id="27" name="AutoShape 10">
            <a:extLst>
              <a:ext uri="{FF2B5EF4-FFF2-40B4-BE49-F238E27FC236}">
                <a16:creationId xmlns:a16="http://schemas.microsoft.com/office/drawing/2014/main" id="{E6A1ECAE-67CD-F41C-AB78-4A5E26C7E3CD}"/>
              </a:ext>
            </a:extLst>
          </p:cNvPr>
          <p:cNvSpPr>
            <a:spLocks noChangeArrowheads="1"/>
          </p:cNvSpPr>
          <p:nvPr/>
        </p:nvSpPr>
        <p:spPr bwMode="auto">
          <a:xfrm>
            <a:off x="4279379" y="5415290"/>
            <a:ext cx="1894133"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100" b="1">
                <a:solidFill>
                  <a:schemeClr val="accent5">
                    <a:lumMod val="50000"/>
                  </a:schemeClr>
                </a:solidFill>
                <a:latin typeface="Meiryo" panose="020B0604030504040204" pitchFamily="34" charset="-128"/>
                <a:ea typeface="Meiryo" panose="020B0604030504040204" pitchFamily="34" charset="-128"/>
              </a:rPr>
              <a:t>紀の国森づくり税</a:t>
            </a:r>
            <a:endParaRPr lang="en-US" altLang="ja-JP" sz="1100" b="1" dirty="0">
              <a:solidFill>
                <a:schemeClr val="accent5">
                  <a:lumMod val="50000"/>
                </a:schemeClr>
              </a:solidFill>
              <a:latin typeface="Meiryo" panose="020B0604030504040204" pitchFamily="34" charset="-128"/>
              <a:ea typeface="Meiryo" panose="020B0604030504040204" pitchFamily="34" charset="-128"/>
            </a:endParaRPr>
          </a:p>
        </p:txBody>
      </p:sp>
    </p:spTree>
    <p:extLst>
      <p:ext uri="{BB962C8B-B14F-4D97-AF65-F5344CB8AC3E}">
        <p14:creationId xmlns:p14="http://schemas.microsoft.com/office/powerpoint/2010/main" val="4150288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税金は大切なもの（児童用Ｐ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15</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15" name="Rectangle 17">
            <a:extLst>
              <a:ext uri="{FF2B5EF4-FFF2-40B4-BE49-F238E27FC236}">
                <a16:creationId xmlns:a16="http://schemas.microsoft.com/office/drawing/2014/main" id="{B226A2AB-698C-4B76-88FB-FA254B321F75}"/>
              </a:ext>
            </a:extLst>
          </p:cNvPr>
          <p:cNvSpPr>
            <a:spLocks noChangeArrowheads="1"/>
          </p:cNvSpPr>
          <p:nvPr/>
        </p:nvSpPr>
        <p:spPr bwMode="auto">
          <a:xfrm>
            <a:off x="4401970" y="3249871"/>
            <a:ext cx="4649433" cy="430887"/>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授業の感想や税金はなぜ必要なのかについて分かったことを授業のまとめとして発表する。</a:t>
            </a:r>
          </a:p>
        </p:txBody>
      </p:sp>
      <p:sp>
        <p:nvSpPr>
          <p:cNvPr id="17" name="AutoShape 9">
            <a:extLst>
              <a:ext uri="{FF2B5EF4-FFF2-40B4-BE49-F238E27FC236}">
                <a16:creationId xmlns:a16="http://schemas.microsoft.com/office/drawing/2014/main" id="{7DB90A22-C33B-464A-9C37-E3901BAD3D01}"/>
              </a:ext>
            </a:extLst>
          </p:cNvPr>
          <p:cNvSpPr>
            <a:spLocks noChangeArrowheads="1"/>
          </p:cNvSpPr>
          <p:nvPr/>
        </p:nvSpPr>
        <p:spPr bwMode="auto">
          <a:xfrm>
            <a:off x="2827474" y="4147813"/>
            <a:ext cx="6154602" cy="2233515"/>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税について調べてみよう</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私たちの暮らしは、みんなが納めた税金で安全や快適さ、豊かさに満ちあふれています。</a:t>
            </a:r>
          </a:p>
          <a:p>
            <a:pPr algn="just">
              <a:lnSpc>
                <a:spcPct val="128000"/>
              </a:lnSpc>
            </a:pPr>
            <a:r>
              <a:rPr lang="ja-JP" altLang="en-US" sz="1050" dirty="0">
                <a:latin typeface="メイリオ" panose="020B0604030504040204" pitchFamily="50" charset="-128"/>
                <a:ea typeface="メイリオ" panose="020B0604030504040204" pitchFamily="50" charset="-128"/>
              </a:rPr>
              <a:t>　今回学んだ「税金」のことで、児童が疑問に思ったこと、もっと良く知りたいことを書き出させ、</a:t>
            </a:r>
          </a:p>
          <a:p>
            <a:pPr algn="just">
              <a:lnSpc>
                <a:spcPct val="128000"/>
              </a:lnSpc>
            </a:pPr>
            <a:r>
              <a:rPr lang="ja-JP" altLang="en-US" sz="1050" dirty="0">
                <a:latin typeface="メイリオ" panose="020B0604030504040204" pitchFamily="50" charset="-128"/>
                <a:ea typeface="メイリオ" panose="020B0604030504040204" pitchFamily="50" charset="-128"/>
              </a:rPr>
              <a:t>・　図書館で調べさせる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公共施設で働いている人の話を聞かせる</a:t>
            </a:r>
          </a:p>
          <a:p>
            <a:pPr algn="just">
              <a:lnSpc>
                <a:spcPct val="128000"/>
              </a:lnSpc>
            </a:pPr>
            <a:r>
              <a:rPr lang="ja-JP" altLang="en-US" sz="1050" dirty="0">
                <a:latin typeface="メイリオ" panose="020B0604030504040204" pitchFamily="50" charset="-128"/>
                <a:ea typeface="メイリオ" panose="020B0604030504040204" pitchFamily="50" charset="-128"/>
              </a:rPr>
              <a:t>・　まちの中で私たちの暮らしに役立っているものを探させる</a:t>
            </a:r>
          </a:p>
          <a:p>
            <a:pPr algn="just">
              <a:lnSpc>
                <a:spcPct val="128000"/>
              </a:lnSpc>
            </a:pPr>
            <a:r>
              <a:rPr lang="ja-JP" altLang="en-US" sz="1050" dirty="0">
                <a:latin typeface="メイリオ" panose="020B0604030504040204" pitchFamily="50" charset="-128"/>
                <a:ea typeface="メイリオ" panose="020B0604030504040204" pitchFamily="50" charset="-128"/>
              </a:rPr>
              <a:t>・　インターネットで調べさせる</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など、更に税のことについて興味や関心を持たせてください。</a:t>
            </a:r>
          </a:p>
        </p:txBody>
      </p:sp>
      <p:pic>
        <p:nvPicPr>
          <p:cNvPr id="18" name="図 17">
            <a:extLst>
              <a:ext uri="{FF2B5EF4-FFF2-40B4-BE49-F238E27FC236}">
                <a16:creationId xmlns:a16="http://schemas.microsoft.com/office/drawing/2014/main" id="{E9FCA0B4-E2D9-4EDA-8EB5-2360109CE118}"/>
              </a:ext>
            </a:extLst>
          </p:cNvPr>
          <p:cNvPicPr>
            <a:picLocks noChangeAspect="1"/>
          </p:cNvPicPr>
          <p:nvPr/>
        </p:nvPicPr>
        <p:blipFill rotWithShape="1">
          <a:blip r:embed="rId4"/>
          <a:srcRect l="8596" t="61324" r="74386" b="22935"/>
          <a:stretch/>
        </p:blipFill>
        <p:spPr>
          <a:xfrm>
            <a:off x="3068092" y="4072505"/>
            <a:ext cx="432048" cy="232618"/>
          </a:xfrm>
          <a:prstGeom prst="rect">
            <a:avLst/>
          </a:prstGeom>
        </p:spPr>
      </p:pic>
      <p:sp>
        <p:nvSpPr>
          <p:cNvPr id="12" name="テキスト ボックス 11">
            <a:extLst>
              <a:ext uri="{FF2B5EF4-FFF2-40B4-BE49-F238E27FC236}">
                <a16:creationId xmlns:a16="http://schemas.microsoft.com/office/drawing/2014/main" id="{E15FB8D7-2262-4468-981B-45FB3D77A3A6}"/>
              </a:ext>
            </a:extLst>
          </p:cNvPr>
          <p:cNvSpPr txBox="1"/>
          <p:nvPr/>
        </p:nvSpPr>
        <p:spPr>
          <a:xfrm>
            <a:off x="238671" y="6566086"/>
            <a:ext cx="7853221" cy="261610"/>
          </a:xfrm>
          <a:prstGeom prst="rect">
            <a:avLst/>
          </a:prstGeom>
          <a:noFill/>
        </p:spPr>
        <p:txBody>
          <a:bodyPr wrap="square" rtlCol="0">
            <a:spAutoFit/>
          </a:bodyPr>
          <a:lstStyle/>
          <a:p>
            <a:r>
              <a:rPr kumimoji="1" lang="ja-JP" altLang="en-US" sz="1100" dirty="0">
                <a:solidFill>
                  <a:srgbClr val="EE7612"/>
                </a:solidFill>
                <a:latin typeface="メイリオ" panose="020B0604030504040204" pitchFamily="50" charset="-128"/>
                <a:ea typeface="メイリオ" panose="020B0604030504040204" pitchFamily="50" charset="-128"/>
              </a:rPr>
              <a:t>ふりかえろう</a:t>
            </a:r>
            <a:r>
              <a:rPr kumimoji="1" lang="ja-JP" altLang="en-US" sz="1100" b="1" dirty="0">
                <a:solidFill>
                  <a:srgbClr val="F25044"/>
                </a:solidFill>
                <a:latin typeface="メイリオ" panose="020B0604030504040204" pitchFamily="50" charset="-128"/>
                <a:ea typeface="メイリオ" panose="020B0604030504040204" pitchFamily="50" charset="-128"/>
              </a:rPr>
              <a:t>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5">
                  <a:extLst>
                    <a:ext uri="{A12FA001-AC4F-418D-AE19-62706E023703}">
                      <ahyp:hlinkClr xmlns:ahyp="http://schemas.microsoft.com/office/drawing/2018/hyperlinkcolor" val="tx"/>
                    </a:ext>
                  </a:extLst>
                </a:hlinkClick>
              </a:rPr>
              <a:t>https://www.nta.go.jp/taxes/kids/video/index.htm#webtaxtv</a:t>
            </a:r>
            <a:r>
              <a:rPr lang="ja-JP" altLang="en-US" sz="1100" dirty="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Web-TAX-TV</a:t>
            </a:r>
            <a:r>
              <a:rPr lang="ja-JP" altLang="en-US" sz="1100" dirty="0">
                <a:latin typeface="メイリオ" panose="020B0604030504040204" pitchFamily="50" charset="-128"/>
                <a:ea typeface="メイリオ" panose="020B0604030504040204" pitchFamily="50" charset="-128"/>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13</a:t>
            </a:fld>
            <a:endParaRPr kumimoji="1" lang="ja-JP" altLang="en-US"/>
          </a:p>
        </p:txBody>
      </p:sp>
      <p:sp>
        <p:nvSpPr>
          <p:cNvPr id="6" name="角丸四角形 5">
            <a:extLst>
              <a:ext uri="{FF2B5EF4-FFF2-40B4-BE49-F238E27FC236}">
                <a16:creationId xmlns:a16="http://schemas.microsoft.com/office/drawing/2014/main" id="{8123D77C-ED19-01E5-AB3D-75BC765D261C}"/>
              </a:ext>
            </a:extLst>
          </p:cNvPr>
          <p:cNvSpPr/>
          <p:nvPr/>
        </p:nvSpPr>
        <p:spPr>
          <a:xfrm>
            <a:off x="4401970" y="722907"/>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まとめ</a:t>
            </a:r>
          </a:p>
        </p:txBody>
      </p:sp>
      <p:sp>
        <p:nvSpPr>
          <p:cNvPr id="7" name="角丸四角形 6">
            <a:extLst>
              <a:ext uri="{FF2B5EF4-FFF2-40B4-BE49-F238E27FC236}">
                <a16:creationId xmlns:a16="http://schemas.microsoft.com/office/drawing/2014/main" id="{4CFF7DAE-36BA-4152-13FC-A2A869CAD8EF}"/>
              </a:ext>
            </a:extLst>
          </p:cNvPr>
          <p:cNvSpPr/>
          <p:nvPr/>
        </p:nvSpPr>
        <p:spPr>
          <a:xfrm>
            <a:off x="4401970" y="2939017"/>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17">
            <a:extLst>
              <a:ext uri="{FF2B5EF4-FFF2-40B4-BE49-F238E27FC236}">
                <a16:creationId xmlns:a16="http://schemas.microsoft.com/office/drawing/2014/main" id="{C054F66B-BC8B-E818-4975-08213E7A600A}"/>
              </a:ext>
            </a:extLst>
          </p:cNvPr>
          <p:cNvSpPr>
            <a:spLocks noChangeArrowheads="1"/>
          </p:cNvSpPr>
          <p:nvPr/>
        </p:nvSpPr>
        <p:spPr bwMode="auto">
          <a:xfrm>
            <a:off x="4340508" y="1085506"/>
            <a:ext cx="4569450" cy="1785104"/>
          </a:xfrm>
          <a:prstGeom prst="rect">
            <a:avLst/>
          </a:prstGeom>
          <a:noFill/>
          <a:ln w="9525">
            <a:noFill/>
            <a:miter lim="800000"/>
            <a:headEnd/>
            <a:tailEnd/>
          </a:ln>
        </p:spPr>
        <p:txBody>
          <a:bodyPr wrap="square">
            <a:spAutoFit/>
          </a:bodyPr>
          <a:lstStyle/>
          <a:p>
            <a:r>
              <a:rPr lang="ja-JP" altLang="en-US" sz="1100">
                <a:latin typeface="メイリオ" panose="020B0604030504040204" pitchFamily="50" charset="-128"/>
                <a:ea typeface="メイリオ" panose="020B0604030504040204" pitchFamily="50" charset="-128"/>
              </a:rPr>
              <a:t>　</a:t>
            </a:r>
            <a:r>
              <a:rPr lang="ja-JP" altLang="en-US" sz="1100" dirty="0">
                <a:latin typeface="メイリオ" panose="020B0604030504040204" pitchFamily="50" charset="-128"/>
                <a:ea typeface="メイリオ" panose="020B0604030504040204" pitchFamily="50" charset="-128"/>
              </a:rPr>
              <a:t>私たちの暮らしに必要な多くのものを支えているのは、「税金」です。それは安全を守るものであったり、健康を守るものであったり、教育に関するものであったり、様々です。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「税金」は、正にみんなの暮らしそのものなのです。私たちが納めた「税金」は、国民の代表者</a:t>
            </a:r>
            <a:r>
              <a:rPr lang="ja-JP" altLang="en-US" sz="1100">
                <a:latin typeface="メイリオ" panose="020B0604030504040204" pitchFamily="50" charset="-128"/>
                <a:ea typeface="メイリオ" panose="020B0604030504040204" pitchFamily="50" charset="-128"/>
              </a:rPr>
              <a:t>が使いみちを決め</a:t>
            </a:r>
            <a:r>
              <a:rPr lang="ja-JP" altLang="en-US" sz="1100" dirty="0">
                <a:latin typeface="メイリオ" panose="020B0604030504040204" pitchFamily="50" charset="-128"/>
                <a:ea typeface="メイリオ" panose="020B0604030504040204" pitchFamily="50" charset="-128"/>
              </a:rPr>
              <a:t>、公共施設・公共設備・公共サービスとなって、私たちに返ってきます。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この大切な「税金」をみんなでどれくらい、どのように出し合うのかも、国民の代表者が決めています。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みなさんも、もう一度、税金について考えてみてはいかがでしょうか。この社会あなたの税がいきて</a:t>
            </a:r>
            <a:r>
              <a:rPr lang="ja-JP" altLang="en-US" sz="1100">
                <a:latin typeface="メイリオ" panose="020B0604030504040204" pitchFamily="50" charset="-128"/>
                <a:ea typeface="メイリオ" panose="020B0604030504040204" pitchFamily="50" charset="-128"/>
              </a:rPr>
              <a:t>います。</a:t>
            </a:r>
            <a:endParaRPr lang="en-US" altLang="ja-JP" sz="1100" dirty="0">
              <a:latin typeface="メイリオ" panose="020B0604030504040204" pitchFamily="50" charset="-128"/>
              <a:ea typeface="メイリオ" panose="020B0604030504040204" pitchFamily="50" charset="-128"/>
            </a:endParaRPr>
          </a:p>
        </p:txBody>
      </p:sp>
      <p:sp>
        <p:nvSpPr>
          <p:cNvPr id="10" name="Rectangle 13">
            <a:extLst>
              <a:ext uri="{FF2B5EF4-FFF2-40B4-BE49-F238E27FC236}">
                <a16:creationId xmlns:a16="http://schemas.microsoft.com/office/drawing/2014/main" id="{54D3BFF3-946D-E0FC-21DC-D56029094C28}"/>
              </a:ext>
            </a:extLst>
          </p:cNvPr>
          <p:cNvSpPr>
            <a:spLocks noChangeArrowheads="1"/>
          </p:cNvSpPr>
          <p:nvPr/>
        </p:nvSpPr>
        <p:spPr bwMode="auto">
          <a:xfrm>
            <a:off x="307193" y="4249911"/>
            <a:ext cx="2520280" cy="832920"/>
          </a:xfrm>
          <a:prstGeom prst="rect">
            <a:avLst/>
          </a:prstGeom>
          <a:noFill/>
          <a:ln w="9525">
            <a:noFill/>
            <a:miter lim="800000"/>
            <a:headEnd/>
            <a:tailEnd/>
          </a:ln>
        </p:spPr>
        <p:txBody>
          <a:bodyPr wrap="square">
            <a:spAutoFit/>
          </a:bodyPr>
          <a:lstStyle/>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納税の義務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勤労の義務</a:t>
            </a:r>
          </a:p>
          <a:p>
            <a:pPr marL="171450" indent="-171450">
              <a:lnSpc>
                <a:spcPct val="150000"/>
              </a:lnSpc>
              <a:buFont typeface="Arial" panose="020B0604020202020204" pitchFamily="34" charset="0"/>
              <a:buChar char="•"/>
            </a:pPr>
            <a:r>
              <a:rPr lang="ja-JP" altLang="en-US" sz="1100">
                <a:latin typeface="Meiryo" panose="020B0604030504040204" pitchFamily="34" charset="-128"/>
                <a:ea typeface="Meiryo" panose="020B0604030504040204" pitchFamily="34" charset="-128"/>
              </a:rPr>
              <a:t>教育を受けさせる義務</a:t>
            </a:r>
            <a:endParaRPr lang="en-US" altLang="ja-JP" sz="1200" dirty="0">
              <a:latin typeface="Meiryo" panose="020B0604030504040204" pitchFamily="34" charset="-128"/>
              <a:ea typeface="Meiryo" panose="020B0604030504040204" pitchFamily="34" charset="-128"/>
            </a:endParaRPr>
          </a:p>
        </p:txBody>
      </p:sp>
      <p:sp>
        <p:nvSpPr>
          <p:cNvPr id="14" name="AutoShape 10">
            <a:extLst>
              <a:ext uri="{FF2B5EF4-FFF2-40B4-BE49-F238E27FC236}">
                <a16:creationId xmlns:a16="http://schemas.microsoft.com/office/drawing/2014/main" id="{85139C5D-0A99-1F75-C747-1E3DB6552249}"/>
              </a:ext>
            </a:extLst>
          </p:cNvPr>
          <p:cNvSpPr>
            <a:spLocks noChangeArrowheads="1"/>
          </p:cNvSpPr>
          <p:nvPr/>
        </p:nvSpPr>
        <p:spPr bwMode="auto">
          <a:xfrm>
            <a:off x="307193" y="3999240"/>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200" b="1">
                <a:solidFill>
                  <a:schemeClr val="accent5">
                    <a:lumMod val="50000"/>
                  </a:schemeClr>
                </a:solidFill>
                <a:latin typeface="Meiryo" panose="020B0604030504040204" pitchFamily="34" charset="-128"/>
                <a:ea typeface="Meiryo" panose="020B0604030504040204" pitchFamily="34" charset="-128"/>
              </a:rPr>
              <a:t>国民の三大義務</a:t>
            </a:r>
            <a:endParaRPr lang="en-US" altLang="ja-JP" sz="12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2" name="図 1">
            <a:extLst>
              <a:ext uri="{FF2B5EF4-FFF2-40B4-BE49-F238E27FC236}">
                <a16:creationId xmlns:a16="http://schemas.microsoft.com/office/drawing/2014/main" id="{F21AE068-B351-491B-B2B9-6E5D56080B63}"/>
              </a:ext>
            </a:extLst>
          </p:cNvPr>
          <p:cNvPicPr>
            <a:picLocks noChangeAspect="1"/>
          </p:cNvPicPr>
          <p:nvPr/>
        </p:nvPicPr>
        <p:blipFill>
          <a:blip r:embed="rId6"/>
          <a:stretch>
            <a:fillRect/>
          </a:stretch>
        </p:blipFill>
        <p:spPr>
          <a:xfrm>
            <a:off x="234042" y="685801"/>
            <a:ext cx="3657600" cy="2743200"/>
          </a:xfrm>
          <a:prstGeom prst="rect">
            <a:avLst/>
          </a:prstGeom>
          <a:ln>
            <a:solidFill>
              <a:schemeClr val="accent5"/>
            </a:solidFill>
          </a:ln>
        </p:spPr>
      </p:pic>
    </p:spTree>
    <p:extLst>
      <p:ext uri="{BB962C8B-B14F-4D97-AF65-F5344CB8AC3E}">
        <p14:creationId xmlns:p14="http://schemas.microsoft.com/office/powerpoint/2010/main" val="2559085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税金クイズ（児童用Ｐ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16</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17</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14</a:t>
            </a:fld>
            <a:endParaRPr kumimoji="1" lang="ja-JP" altLang="en-US"/>
          </a:p>
        </p:txBody>
      </p:sp>
      <p:sp>
        <p:nvSpPr>
          <p:cNvPr id="21" name="AutoShape 9">
            <a:extLst>
              <a:ext uri="{FF2B5EF4-FFF2-40B4-BE49-F238E27FC236}">
                <a16:creationId xmlns:a16="http://schemas.microsoft.com/office/drawing/2014/main" id="{EC99AC85-B8D7-48E0-83F0-AFEBF580E0C6}"/>
              </a:ext>
            </a:extLst>
          </p:cNvPr>
          <p:cNvSpPr>
            <a:spLocks noChangeArrowheads="1"/>
          </p:cNvSpPr>
          <p:nvPr/>
        </p:nvSpPr>
        <p:spPr bwMode="auto">
          <a:xfrm>
            <a:off x="4211961" y="715267"/>
            <a:ext cx="4464496" cy="1129557"/>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税について知る</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さらに税のことについて興味や関心を持つためのツールとして、税金クイズを掲載しました。</a:t>
            </a:r>
            <a:endParaRPr lang="en-US" altLang="ja-JP" sz="1050" dirty="0">
              <a:latin typeface="メイリオ" panose="020B0604030504040204" pitchFamily="50" charset="-128"/>
              <a:ea typeface="メイリオ" panose="020B0604030504040204" pitchFamily="50" charset="-128"/>
            </a:endParaRPr>
          </a:p>
          <a:p>
            <a:pPr algn="just">
              <a:lnSpc>
                <a:spcPct val="128000"/>
              </a:lnSpc>
            </a:pPr>
            <a:r>
              <a:rPr lang="ja-JP" altLang="en-US" sz="1050" dirty="0">
                <a:latin typeface="メイリオ" panose="020B0604030504040204" pitchFamily="50" charset="-128"/>
                <a:ea typeface="メイリオ" panose="020B0604030504040204" pitchFamily="50" charset="-128"/>
              </a:rPr>
              <a:t>　児童のＩＣＴ端末に配信するなどして活用してください。</a:t>
            </a:r>
          </a:p>
        </p:txBody>
      </p:sp>
      <p:sp>
        <p:nvSpPr>
          <p:cNvPr id="6" name="AutoShape 9">
            <a:extLst>
              <a:ext uri="{FF2B5EF4-FFF2-40B4-BE49-F238E27FC236}">
                <a16:creationId xmlns:a16="http://schemas.microsoft.com/office/drawing/2014/main" id="{9F1108CC-36F1-78B2-F09D-D52843C79429}"/>
              </a:ext>
            </a:extLst>
          </p:cNvPr>
          <p:cNvSpPr>
            <a:spLocks noChangeArrowheads="1"/>
          </p:cNvSpPr>
          <p:nvPr/>
        </p:nvSpPr>
        <p:spPr bwMode="auto">
          <a:xfrm>
            <a:off x="4211961" y="2026691"/>
            <a:ext cx="4464496" cy="1330301"/>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nSpc>
                <a:spcPct val="128000"/>
              </a:lnSpc>
            </a:pPr>
            <a:r>
              <a:rPr lang="ja-JP" altLang="en-US" sz="1000" b="1" spc="50">
                <a:solidFill>
                  <a:schemeClr val="accent1">
                    <a:lumMod val="50000"/>
                  </a:schemeClr>
                </a:solidFill>
                <a:latin typeface="メイリオ" panose="020B0604030504040204" pitchFamily="50" charset="-128"/>
                <a:ea typeface="メイリオ" panose="020B0604030504040204" pitchFamily="50" charset="-128"/>
              </a:rPr>
              <a:t>「もっと他にも」</a:t>
            </a:r>
            <a:endParaRPr lang="en-US" altLang="ja-JP" sz="1000" b="1" spc="50" dirty="0">
              <a:solidFill>
                <a:schemeClr val="accent1">
                  <a:lumMod val="50000"/>
                </a:schemeClr>
              </a:solidFill>
              <a:latin typeface="メイリオ" panose="020B0604030504040204" pitchFamily="50" charset="-128"/>
              <a:ea typeface="メイリオ" panose="020B0604030504040204" pitchFamily="50" charset="-128"/>
            </a:endParaRPr>
          </a:p>
          <a:p>
            <a:pPr>
              <a:lnSpc>
                <a:spcPct val="128000"/>
              </a:lnSpc>
            </a:pPr>
            <a:r>
              <a:rPr lang="en" altLang="ja-JP" sz="1050" spc="50" dirty="0">
                <a:latin typeface="メイリオ" panose="020B0604030504040204" pitchFamily="50" charset="-128"/>
                <a:ea typeface="メイリオ" panose="020B0604030504040204" pitchFamily="50" charset="-128"/>
              </a:rPr>
              <a:t>ZEI</a:t>
            </a:r>
            <a:r>
              <a:rPr lang="ja-JP" altLang="en-US" sz="1050" spc="50">
                <a:latin typeface="メイリオ" panose="020B0604030504040204" pitchFamily="50" charset="-128"/>
                <a:ea typeface="メイリオ" panose="020B0604030504040204" pitchFamily="50" charset="-128"/>
              </a:rPr>
              <a:t>君の税金クイズ　 </a:t>
            </a:r>
            <a:r>
              <a:rPr lang="en-US" altLang="ja-JP" sz="1050" spc="50" dirty="0">
                <a:latin typeface="メイリオ" panose="020B0604030504040204" pitchFamily="50" charset="-128"/>
                <a:ea typeface="メイリオ" panose="020B0604030504040204" pitchFamily="50" charset="-128"/>
                <a:hlinkClick r:id="rId4"/>
              </a:rPr>
              <a:t>https://www.nta.go.jp/about/organization/kantoshinetsu/cgi-bin/quiz/quizindex.cgi</a:t>
            </a:r>
            <a:endParaRPr kumimoji="1" lang="ja-JP" altLang="en-US" sz="1050" spc="50" dirty="0">
              <a:latin typeface="メイリオ" panose="020B0604030504040204" pitchFamily="50" charset="-128"/>
              <a:ea typeface="メイリオ" panose="020B0604030504040204" pitchFamily="50" charset="-128"/>
            </a:endParaRPr>
          </a:p>
        </p:txBody>
      </p:sp>
      <p:pic>
        <p:nvPicPr>
          <p:cNvPr id="2" name="図 1">
            <a:extLst>
              <a:ext uri="{FF2B5EF4-FFF2-40B4-BE49-F238E27FC236}">
                <a16:creationId xmlns:a16="http://schemas.microsoft.com/office/drawing/2014/main" id="{31C992BF-CBE8-42CB-988A-3F1DF172A482}"/>
              </a:ext>
            </a:extLst>
          </p:cNvPr>
          <p:cNvPicPr>
            <a:picLocks noChangeAspect="1"/>
          </p:cNvPicPr>
          <p:nvPr/>
        </p:nvPicPr>
        <p:blipFill>
          <a:blip r:embed="rId5"/>
          <a:stretch>
            <a:fillRect/>
          </a:stretch>
        </p:blipFill>
        <p:spPr>
          <a:xfrm>
            <a:off x="228364" y="3750651"/>
            <a:ext cx="3886200" cy="2912353"/>
          </a:xfrm>
          <a:prstGeom prst="rect">
            <a:avLst/>
          </a:prstGeom>
          <a:ln>
            <a:solidFill>
              <a:schemeClr val="accent5"/>
            </a:solidFill>
          </a:ln>
        </p:spPr>
      </p:pic>
      <p:pic>
        <p:nvPicPr>
          <p:cNvPr id="3" name="図 2">
            <a:extLst>
              <a:ext uri="{FF2B5EF4-FFF2-40B4-BE49-F238E27FC236}">
                <a16:creationId xmlns:a16="http://schemas.microsoft.com/office/drawing/2014/main" id="{2F233ADA-B783-1E99-BAB5-8E18B79A0E2F}"/>
              </a:ext>
            </a:extLst>
          </p:cNvPr>
          <p:cNvPicPr>
            <a:picLocks noChangeAspect="1"/>
          </p:cNvPicPr>
          <p:nvPr/>
        </p:nvPicPr>
        <p:blipFill>
          <a:blip r:embed="rId6"/>
          <a:stretch>
            <a:fillRect/>
          </a:stretch>
        </p:blipFill>
        <p:spPr>
          <a:xfrm>
            <a:off x="228364" y="715267"/>
            <a:ext cx="3882015" cy="2912353"/>
          </a:xfrm>
          <a:prstGeom prst="rect">
            <a:avLst/>
          </a:prstGeom>
          <a:ln>
            <a:solidFill>
              <a:schemeClr val="accent5"/>
            </a:solidFill>
          </a:ln>
        </p:spPr>
      </p:pic>
    </p:spTree>
    <p:extLst>
      <p:ext uri="{BB962C8B-B14F-4D97-AF65-F5344CB8AC3E}">
        <p14:creationId xmlns:p14="http://schemas.microsoft.com/office/powerpoint/2010/main" val="398686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税金クイズの答え＆説明（児童用Ｐ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18</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r>
              <a:rPr lang="en-US" altLang="ja-JP" sz="1500" b="1" kern="0" dirty="0">
                <a:solidFill>
                  <a:schemeClr val="bg1"/>
                </a:solidFill>
                <a:latin typeface="メイリオ" panose="020B0604030504040204" pitchFamily="50" charset="-128"/>
                <a:ea typeface="メイリオ" panose="020B0604030504040204" pitchFamily="50" charset="-128"/>
                <a:cs typeface="+mj-cs"/>
              </a:rPr>
              <a:t>20</a:t>
            </a:r>
            <a:r>
              <a:rPr lang="ja-JP" altLang="en-US" sz="1500" b="1" kern="0" dirty="0">
                <a:solidFill>
                  <a:schemeClr val="bg1"/>
                </a:solidFill>
                <a:latin typeface="メイリオ" panose="020B0604030504040204" pitchFamily="50" charset="-128"/>
                <a:ea typeface="メイリオ" panose="020B0604030504040204" pitchFamily="50" charset="-128"/>
                <a:cs typeface="+mj-cs"/>
              </a:rPr>
              <a:t>）</a:t>
            </a:r>
          </a:p>
        </p:txBody>
      </p:sp>
      <p:sp>
        <p:nvSpPr>
          <p:cNvPr id="4" name="スライド番号プレースホルダー 3">
            <a:extLst>
              <a:ext uri="{FF2B5EF4-FFF2-40B4-BE49-F238E27FC236}">
                <a16:creationId xmlns:a16="http://schemas.microsoft.com/office/drawing/2014/main" id="{BD3216D9-8905-9B4A-4C57-9623796E43D6}"/>
              </a:ext>
            </a:extLst>
          </p:cNvPr>
          <p:cNvSpPr>
            <a:spLocks noGrp="1"/>
          </p:cNvSpPr>
          <p:nvPr>
            <p:ph type="sldNum" sz="quarter" idx="12"/>
          </p:nvPr>
        </p:nvSpPr>
        <p:spPr/>
        <p:txBody>
          <a:bodyPr/>
          <a:lstStyle/>
          <a:p>
            <a:fld id="{DA64F27D-EE7A-4450-9D17-42857AE164F0}" type="slidenum">
              <a:rPr kumimoji="1" lang="ja-JP" altLang="en-US" smtClean="0"/>
              <a:t>15</a:t>
            </a:fld>
            <a:endParaRPr kumimoji="1" lang="ja-JP" altLang="en-US"/>
          </a:p>
        </p:txBody>
      </p:sp>
      <p:sp>
        <p:nvSpPr>
          <p:cNvPr id="10" name="AutoShape 9">
            <a:extLst>
              <a:ext uri="{FF2B5EF4-FFF2-40B4-BE49-F238E27FC236}">
                <a16:creationId xmlns:a16="http://schemas.microsoft.com/office/drawing/2014/main" id="{DBB9FD24-2DFE-408F-B74E-8F0C79B13C7A}"/>
              </a:ext>
            </a:extLst>
          </p:cNvPr>
          <p:cNvSpPr>
            <a:spLocks noChangeArrowheads="1"/>
          </p:cNvSpPr>
          <p:nvPr/>
        </p:nvSpPr>
        <p:spPr bwMode="auto">
          <a:xfrm>
            <a:off x="4355977" y="3917815"/>
            <a:ext cx="4522284" cy="735322"/>
          </a:xfrm>
          <a:prstGeom prst="roundRect">
            <a:avLst>
              <a:gd name="adj" fmla="val 8376"/>
            </a:avLst>
          </a:prstGeom>
          <a:noFill/>
          <a:ln w="25400">
            <a:solidFill>
              <a:schemeClr val="accent1"/>
            </a:solidFill>
            <a:prstDash val="sysDot"/>
            <a:miter lim="800000"/>
            <a:headEnd/>
            <a:tailEnd/>
          </a:ln>
        </p:spPr>
        <p:txBody>
          <a:bodyPr lIns="72000" rIns="72000" bIns="0" anchor="ctr" anchorCtr="0"/>
          <a:lstStyle/>
          <a:p>
            <a:pPr algn="just">
              <a:lnSpc>
                <a:spcPct val="128000"/>
              </a:lnSpc>
            </a:pP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税について知る</a:t>
            </a:r>
            <a:r>
              <a:rPr lang="en-US" altLang="ja-JP" sz="1050" b="1" dirty="0">
                <a:solidFill>
                  <a:schemeClr val="accent1">
                    <a:lumMod val="50000"/>
                  </a:schemeClr>
                </a:solidFill>
                <a:latin typeface="メイリオ" panose="020B0604030504040204" pitchFamily="50" charset="-128"/>
                <a:ea typeface="メイリオ" panose="020B0604030504040204" pitchFamily="50" charset="-128"/>
              </a:rPr>
              <a:t>】</a:t>
            </a:r>
          </a:p>
          <a:p>
            <a:pPr algn="just">
              <a:lnSpc>
                <a:spcPct val="128000"/>
              </a:lnSpc>
            </a:pPr>
            <a:r>
              <a:rPr lang="ja-JP" altLang="en-US" sz="1050" dirty="0">
                <a:latin typeface="メイリオ" panose="020B0604030504040204" pitchFamily="50" charset="-128"/>
                <a:ea typeface="メイリオ" panose="020B0604030504040204" pitchFamily="50" charset="-128"/>
              </a:rPr>
              <a:t>　税金クイズの解答と解説です。</a:t>
            </a:r>
            <a:endParaRPr lang="en-US" altLang="ja-JP" sz="105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C96AE819-59CD-302F-FE8D-93057ACA1D37}"/>
              </a:ext>
            </a:extLst>
          </p:cNvPr>
          <p:cNvPicPr>
            <a:picLocks noChangeAspect="1"/>
          </p:cNvPicPr>
          <p:nvPr/>
        </p:nvPicPr>
        <p:blipFill>
          <a:blip r:embed="rId4"/>
          <a:stretch>
            <a:fillRect/>
          </a:stretch>
        </p:blipFill>
        <p:spPr>
          <a:xfrm>
            <a:off x="289238" y="685801"/>
            <a:ext cx="3944039" cy="2959224"/>
          </a:xfrm>
          <a:prstGeom prst="rect">
            <a:avLst/>
          </a:prstGeom>
          <a:ln>
            <a:solidFill>
              <a:schemeClr val="accent5"/>
            </a:solidFill>
          </a:ln>
        </p:spPr>
      </p:pic>
      <p:pic>
        <p:nvPicPr>
          <p:cNvPr id="5" name="図 4">
            <a:extLst>
              <a:ext uri="{FF2B5EF4-FFF2-40B4-BE49-F238E27FC236}">
                <a16:creationId xmlns:a16="http://schemas.microsoft.com/office/drawing/2014/main" id="{66423E72-9030-41F1-2222-B8F9867C777B}"/>
              </a:ext>
            </a:extLst>
          </p:cNvPr>
          <p:cNvPicPr>
            <a:picLocks noChangeAspect="1"/>
          </p:cNvPicPr>
          <p:nvPr/>
        </p:nvPicPr>
        <p:blipFill>
          <a:blip r:embed="rId5"/>
          <a:stretch>
            <a:fillRect/>
          </a:stretch>
        </p:blipFill>
        <p:spPr>
          <a:xfrm>
            <a:off x="289238" y="3787804"/>
            <a:ext cx="3944039" cy="2959224"/>
          </a:xfrm>
          <a:prstGeom prst="rect">
            <a:avLst/>
          </a:prstGeom>
          <a:ln>
            <a:solidFill>
              <a:schemeClr val="accent5"/>
            </a:solidFill>
          </a:ln>
        </p:spPr>
      </p:pic>
      <p:pic>
        <p:nvPicPr>
          <p:cNvPr id="6" name="図 5">
            <a:extLst>
              <a:ext uri="{FF2B5EF4-FFF2-40B4-BE49-F238E27FC236}">
                <a16:creationId xmlns:a16="http://schemas.microsoft.com/office/drawing/2014/main" id="{4E784BB4-35ED-B255-024D-C6AB4D19B8B9}"/>
              </a:ext>
            </a:extLst>
          </p:cNvPr>
          <p:cNvPicPr>
            <a:picLocks noChangeAspect="1"/>
          </p:cNvPicPr>
          <p:nvPr/>
        </p:nvPicPr>
        <p:blipFill>
          <a:blip r:embed="rId6"/>
          <a:stretch>
            <a:fillRect/>
          </a:stretch>
        </p:blipFill>
        <p:spPr>
          <a:xfrm>
            <a:off x="4572000" y="685801"/>
            <a:ext cx="3944039" cy="2959224"/>
          </a:xfrm>
          <a:prstGeom prst="rect">
            <a:avLst/>
          </a:prstGeom>
          <a:ln>
            <a:solidFill>
              <a:schemeClr val="accent5"/>
            </a:solidFill>
          </a:ln>
        </p:spPr>
      </p:pic>
    </p:spTree>
    <p:extLst>
      <p:ext uri="{BB962C8B-B14F-4D97-AF65-F5344CB8AC3E}">
        <p14:creationId xmlns:p14="http://schemas.microsoft.com/office/powerpoint/2010/main" val="11892953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
          <p:cNvPicPr>
            <a:picLocks noChangeAspect="1" noChangeArrowheads="1"/>
          </p:cNvPicPr>
          <p:nvPr/>
        </p:nvPicPr>
        <p:blipFill>
          <a:blip r:embed="rId3" cstate="print"/>
          <a:srcRect/>
          <a:stretch>
            <a:fillRect/>
          </a:stretch>
        </p:blipFill>
        <p:spPr bwMode="auto">
          <a:xfrm>
            <a:off x="0" y="0"/>
            <a:ext cx="9144000" cy="533400"/>
          </a:xfrm>
          <a:prstGeom prst="rect">
            <a:avLst/>
          </a:prstGeom>
          <a:noFill/>
          <a:ln w="9525">
            <a:noFill/>
            <a:miter lim="800000"/>
            <a:headEnd/>
            <a:tailEnd/>
          </a:ln>
        </p:spPr>
      </p:pic>
      <p:sp>
        <p:nvSpPr>
          <p:cNvPr id="11" name="Rectangle 3"/>
          <p:cNvSpPr txBox="1">
            <a:spLocks noChangeArrowheads="1"/>
          </p:cNvSpPr>
          <p:nvPr/>
        </p:nvSpPr>
        <p:spPr bwMode="auto">
          <a:xfrm>
            <a:off x="180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租税教育への取組紹介（</a:t>
            </a:r>
            <a:r>
              <a:rPr lang="ja-JP" altLang="en-US" sz="1500" b="1" kern="0">
                <a:solidFill>
                  <a:schemeClr val="bg1"/>
                </a:solidFill>
                <a:latin typeface="メイリオ" panose="020B0604030504040204" pitchFamily="50" charset="-128"/>
                <a:ea typeface="メイリオ" panose="020B0604030504040204" pitchFamily="50" charset="-128"/>
                <a:cs typeface="+mj-cs"/>
              </a:rPr>
              <a:t>児童用Ｐ</a:t>
            </a:r>
            <a:r>
              <a:rPr lang="en-US" altLang="ja-JP" sz="1500" b="1" kern="0" dirty="0">
                <a:solidFill>
                  <a:schemeClr val="bg1"/>
                </a:solidFill>
                <a:latin typeface="メイリオ" panose="020B0604030504040204" pitchFamily="50" charset="-128"/>
                <a:ea typeface="メイリオ" panose="020B0604030504040204" pitchFamily="50" charset="-128"/>
                <a:cs typeface="+mj-cs"/>
              </a:rPr>
              <a:t>21</a:t>
            </a:r>
            <a:r>
              <a:rPr lang="ja-JP" altLang="en-US" sz="1500" b="1" kern="0">
                <a:solidFill>
                  <a:schemeClr val="bg1"/>
                </a:solidFill>
                <a:latin typeface="メイリオ" panose="020B0604030504040204" pitchFamily="50" charset="-128"/>
                <a:ea typeface="メイリオ" panose="020B0604030504040204" pitchFamily="50" charset="-128"/>
                <a:cs typeface="+mj-cs"/>
              </a:rPr>
              <a:t>）</a:t>
            </a:r>
            <a:endParaRPr lang="en-US" altLang="ja-JP" sz="1500" b="1" kern="0" dirty="0">
              <a:solidFill>
                <a:schemeClr val="bg1"/>
              </a:solidFill>
              <a:latin typeface="メイリオ" panose="020B0604030504040204" pitchFamily="50" charset="-128"/>
              <a:ea typeface="メイリオ" panose="020B0604030504040204" pitchFamily="50" charset="-128"/>
              <a:cs typeface="+mj-cs"/>
            </a:endParaRPr>
          </a:p>
        </p:txBody>
      </p:sp>
      <p:sp>
        <p:nvSpPr>
          <p:cNvPr id="27" name="テキスト ボックス 26">
            <a:extLst>
              <a:ext uri="{FF2B5EF4-FFF2-40B4-BE49-F238E27FC236}">
                <a16:creationId xmlns:a16="http://schemas.microsoft.com/office/drawing/2014/main" id="{D0805EE7-041E-49C4-9EEB-6D4A669D1CBE}"/>
              </a:ext>
            </a:extLst>
          </p:cNvPr>
          <p:cNvSpPr txBox="1"/>
          <p:nvPr userDrawn="1"/>
        </p:nvSpPr>
        <p:spPr>
          <a:xfrm>
            <a:off x="369116" y="5642223"/>
            <a:ext cx="4202884" cy="288147"/>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（編集・発行） 和歌山県租税教育推進連絡協議会</a:t>
            </a:r>
            <a:endParaRPr kumimoji="0" lang="en-US" altLang="ja-JP" sz="14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30182916-131E-42A0-8039-F9282901CDA4}"/>
              </a:ext>
            </a:extLst>
          </p:cNvPr>
          <p:cNvSpPr txBox="1"/>
          <p:nvPr userDrawn="1"/>
        </p:nvSpPr>
        <p:spPr>
          <a:xfrm>
            <a:off x="1514856" y="5928237"/>
            <a:ext cx="6433775" cy="257369"/>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a:t>
            </a:r>
            <a:r>
              <a:rPr kumimoji="0" lang="en-US" altLang="ja-JP"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640</a:t>
            </a:r>
            <a:r>
              <a:rPr kumimoji="0" lang="en-US" altLang="zh-CN"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-85</a:t>
            </a:r>
            <a:r>
              <a:rPr kumimoji="0" lang="en-US" altLang="ja-JP"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20</a:t>
            </a:r>
            <a:r>
              <a:rPr kumimoji="0" lang="zh-CN"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　</a:t>
            </a:r>
            <a:r>
              <a:rPr kumimoji="0" lang="ja-JP" altLang="en-US"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和歌山市二番丁３ 和歌山地方合同庁舎　和歌山税務署内</a:t>
            </a:r>
            <a:endParaRPr kumimoji="0" lang="en-US" altLang="ja-JP" sz="12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5E9AE168-211A-4869-8F80-E2F914F32202}"/>
              </a:ext>
            </a:extLst>
          </p:cNvPr>
          <p:cNvSpPr txBox="1"/>
          <p:nvPr userDrawn="1"/>
        </p:nvSpPr>
        <p:spPr>
          <a:xfrm>
            <a:off x="1688475" y="6185606"/>
            <a:ext cx="5940669" cy="380480"/>
          </a:xfrm>
          <a:prstGeom prst="rect">
            <a:avLst/>
          </a:prstGeom>
          <a:noFill/>
        </p:spPr>
        <p:txBody>
          <a:bodyPr vert="horz" wrap="square" tIns="36000" bIns="36000"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1000" kern="0" spc="-10" dirty="0">
                <a:solidFill>
                  <a:prstClr val="black"/>
                </a:solidFill>
                <a:latin typeface="メイリオ" panose="020B0604030504040204" pitchFamily="50" charset="-128"/>
                <a:ea typeface="メイリオ" panose="020B0604030504040204" pitchFamily="50" charset="-128"/>
              </a:rPr>
              <a:t>和歌山県</a:t>
            </a:r>
            <a:r>
              <a:rPr kumimoji="0" lang="ja-JP" altLang="en-US"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rPr>
              <a:t>租税教育推進連絡協議会は、和歌山県内の教育委員会や小学校・中学校・高等学校の教育関係者と、国・県・市町村の税務関係者が協力して、租税教育の推進を図るために設けられた組織です。</a:t>
            </a:r>
            <a:endParaRPr kumimoji="0" lang="en-US" altLang="ja-JP" sz="1000" b="0" i="0" u="none" strike="noStrike" kern="0" cap="none" spc="-1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96011C28-3B6E-48C5-BB16-BDDEE9D9AA34}"/>
              </a:ext>
            </a:extLst>
          </p:cNvPr>
          <p:cNvSpPr txBox="1"/>
          <p:nvPr/>
        </p:nvSpPr>
        <p:spPr>
          <a:xfrm>
            <a:off x="254018" y="6578972"/>
            <a:ext cx="7853221" cy="261610"/>
          </a:xfrm>
          <a:prstGeom prst="rect">
            <a:avLst/>
          </a:prstGeom>
          <a:noFill/>
        </p:spPr>
        <p:txBody>
          <a:bodyPr wrap="square" rtlCol="0">
            <a:spAutoFit/>
          </a:bodyPr>
          <a:lstStyle/>
          <a:p>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rPr>
              <a:t>和歌山県</a:t>
            </a:r>
            <a:r>
              <a:rPr kumimoji="1" lang="zh-TW" altLang="en-US" sz="1100" dirty="0">
                <a:solidFill>
                  <a:schemeClr val="accent5">
                    <a:lumMod val="75000"/>
                  </a:schemeClr>
                </a:solidFill>
                <a:latin typeface="メイリオ" panose="020B0604030504040204" pitchFamily="50" charset="-128"/>
                <a:ea typeface="メイリオ" panose="020B0604030504040204" pitchFamily="50" charset="-128"/>
              </a:rPr>
              <a:t>租税教育推進連絡協議会</a:t>
            </a:r>
            <a:r>
              <a:rPr kumimoji="1" lang="ja-JP" altLang="en-US" sz="1100" dirty="0">
                <a:solidFill>
                  <a:schemeClr val="accent5">
                    <a:lumMod val="75000"/>
                  </a:schemeClr>
                </a:solidFill>
                <a:latin typeface="メイリオ" panose="020B0604030504040204" pitchFamily="50" charset="-128"/>
                <a:ea typeface="メイリオ" panose="020B0604030504040204" pitchFamily="50" charset="-128"/>
              </a:rPr>
              <a:t>ホームページ</a:t>
            </a:r>
            <a:r>
              <a:rPr kumimoji="1" lang="ja-JP" altLang="en-US" sz="1100" dirty="0">
                <a:solidFill>
                  <a:schemeClr val="accent1">
                    <a:lumMod val="50000"/>
                  </a:schemeClr>
                </a:solidFill>
                <a:latin typeface="メイリオ" panose="020B0604030504040204" pitchFamily="50" charset="-128"/>
                <a:ea typeface="メイリオ" panose="020B0604030504040204" pitchFamily="50" charset="-128"/>
              </a:rPr>
              <a:t>　</a:t>
            </a:r>
            <a:r>
              <a:rPr lang="en-US" altLang="ja-JP" sz="1100" dirty="0">
                <a:solidFill>
                  <a:schemeClr val="accent1">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https://wakayama-sozeikyoiku.jp/ </a:t>
            </a:r>
            <a:endParaRPr kumimoji="1" lang="ja-JP" altLang="en-US" sz="1100" dirty="0">
              <a:solidFill>
                <a:schemeClr val="accent1">
                  <a:lumMod val="50000"/>
                </a:schemeClr>
              </a:solidFill>
              <a:latin typeface="メイリオ" panose="020B0604030504040204" pitchFamily="50" charset="-128"/>
              <a:ea typeface="メイリオ" panose="020B0604030504040204" pitchFamily="50" charset="-128"/>
              <a:cs typeface="Arial" panose="020B0604020202020204" pitchFamily="34" charset="0"/>
            </a:endParaRPr>
          </a:p>
        </p:txBody>
      </p:sp>
      <p:pic>
        <p:nvPicPr>
          <p:cNvPr id="2" name="図 1">
            <a:hlinkClick r:id="rId4"/>
            <a:extLst>
              <a:ext uri="{FF2B5EF4-FFF2-40B4-BE49-F238E27FC236}">
                <a16:creationId xmlns:a16="http://schemas.microsoft.com/office/drawing/2014/main" id="{319EF60E-740B-4477-9931-8E2D3DD9674D}"/>
              </a:ext>
            </a:extLst>
          </p:cNvPr>
          <p:cNvPicPr>
            <a:picLocks noChangeAspect="1"/>
          </p:cNvPicPr>
          <p:nvPr/>
        </p:nvPicPr>
        <p:blipFill>
          <a:blip r:embed="rId5"/>
          <a:stretch>
            <a:fillRect/>
          </a:stretch>
        </p:blipFill>
        <p:spPr>
          <a:xfrm>
            <a:off x="7700156" y="5556522"/>
            <a:ext cx="1058029" cy="1058029"/>
          </a:xfrm>
          <a:prstGeom prst="rect">
            <a:avLst/>
          </a:prstGeom>
        </p:spPr>
      </p:pic>
      <p:sp>
        <p:nvSpPr>
          <p:cNvPr id="5" name="AutoShape 43">
            <a:extLst>
              <a:ext uri="{FF2B5EF4-FFF2-40B4-BE49-F238E27FC236}">
                <a16:creationId xmlns:a16="http://schemas.microsoft.com/office/drawing/2014/main" id="{249F1DB1-64A8-309D-981E-2F778E04E124}"/>
              </a:ext>
            </a:extLst>
          </p:cNvPr>
          <p:cNvSpPr>
            <a:spLocks noChangeArrowheads="1"/>
          </p:cNvSpPr>
          <p:nvPr/>
        </p:nvSpPr>
        <p:spPr bwMode="auto">
          <a:xfrm>
            <a:off x="369116" y="3861408"/>
            <a:ext cx="5053327" cy="1416380"/>
          </a:xfrm>
          <a:prstGeom prst="roundRect">
            <a:avLst>
              <a:gd name="adj" fmla="val 10721"/>
            </a:avLst>
          </a:prstGeom>
          <a:ln w="25400">
            <a:solidFill>
              <a:schemeClr val="accent1"/>
            </a:solidFill>
            <a:prstDash val="sysDot"/>
            <a:headEnd/>
            <a:tailEnd/>
          </a:ln>
        </p:spPr>
        <p:style>
          <a:lnRef idx="2">
            <a:schemeClr val="accent2"/>
          </a:lnRef>
          <a:fillRef idx="1">
            <a:schemeClr val="lt1"/>
          </a:fillRef>
          <a:effectRef idx="0">
            <a:schemeClr val="accent2"/>
          </a:effectRef>
          <a:fontRef idx="minor">
            <a:schemeClr val="dk1"/>
          </a:fontRef>
        </p:style>
        <p:txBody>
          <a:bodyPr wrap="none" anchor="ctr"/>
          <a:lstStyle/>
          <a:p>
            <a:endParaRPr lang="ja-JP" altLang="en-US">
              <a:latin typeface="メイリオ" panose="020B0604030504040204" pitchFamily="50" charset="-128"/>
              <a:ea typeface="メイリオ" panose="020B0604030504040204" pitchFamily="50" charset="-128"/>
            </a:endParaRPr>
          </a:p>
        </p:txBody>
      </p:sp>
      <p:sp>
        <p:nvSpPr>
          <p:cNvPr id="6" name="Rectangle 135">
            <a:extLst>
              <a:ext uri="{FF2B5EF4-FFF2-40B4-BE49-F238E27FC236}">
                <a16:creationId xmlns:a16="http://schemas.microsoft.com/office/drawing/2014/main" id="{D3F2B531-4E60-9F02-093A-7FA2D4A9F834}"/>
              </a:ext>
            </a:extLst>
          </p:cNvPr>
          <p:cNvSpPr>
            <a:spLocks noChangeArrowheads="1"/>
          </p:cNvSpPr>
          <p:nvPr/>
        </p:nvSpPr>
        <p:spPr bwMode="auto">
          <a:xfrm>
            <a:off x="508291" y="3991839"/>
            <a:ext cx="1553380" cy="307777"/>
          </a:xfrm>
          <a:prstGeom prst="rect">
            <a:avLst/>
          </a:prstGeom>
          <a:noFill/>
          <a:ln w="9525">
            <a:noFill/>
            <a:miter lim="800000"/>
            <a:headEnd/>
            <a:tailEnd/>
          </a:ln>
        </p:spPr>
        <p:txBody>
          <a:bodyPr wrap="square">
            <a:spAutoFit/>
          </a:bodyPr>
          <a:lstStyle/>
          <a:p>
            <a:r>
              <a:rPr lang="ja-JP" altLang="en-US" sz="1400" b="1">
                <a:latin typeface="メイリオ" panose="020B0604030504040204" pitchFamily="50" charset="-128"/>
                <a:ea typeface="メイリオ" panose="020B0604030504040204" pitchFamily="50" charset="-128"/>
              </a:rPr>
              <a:t>おわり</a:t>
            </a:r>
            <a:r>
              <a:rPr lang="ja-JP" altLang="en-US" sz="1400" b="1" dirty="0">
                <a:latin typeface="メイリオ" panose="020B0604030504040204" pitchFamily="50" charset="-128"/>
                <a:ea typeface="メイリオ" panose="020B0604030504040204" pitchFamily="50" charset="-128"/>
              </a:rPr>
              <a:t>に</a:t>
            </a:r>
          </a:p>
        </p:txBody>
      </p:sp>
      <p:sp>
        <p:nvSpPr>
          <p:cNvPr id="7" name="テキスト ボックス 6">
            <a:extLst>
              <a:ext uri="{FF2B5EF4-FFF2-40B4-BE49-F238E27FC236}">
                <a16:creationId xmlns:a16="http://schemas.microsoft.com/office/drawing/2014/main" id="{A74921C7-4B78-78F6-C0C3-F04F90CF3EB1}"/>
              </a:ext>
            </a:extLst>
          </p:cNvPr>
          <p:cNvSpPr txBox="1"/>
          <p:nvPr/>
        </p:nvSpPr>
        <p:spPr>
          <a:xfrm>
            <a:off x="508291" y="4271041"/>
            <a:ext cx="4914152" cy="938719"/>
          </a:xfrm>
          <a:prstGeom prst="rect">
            <a:avLst/>
          </a:prstGeom>
          <a:noFill/>
        </p:spPr>
        <p:txBody>
          <a:bodyPr wrap="square" rtlCol="0">
            <a:spAutoFit/>
          </a:bodyPr>
          <a:lstStyle/>
          <a:p>
            <a:r>
              <a:rPr lang="ja-JP" altLang="en-US" sz="1100" dirty="0">
                <a:latin typeface="メイリオ" panose="020B0604030504040204" pitchFamily="50" charset="-128"/>
                <a:ea typeface="メイリオ" panose="020B0604030504040204" pitchFamily="50" charset="-128"/>
              </a:rPr>
              <a:t>　租税教育は、次代を担う児童等に対し、健全な納税者意識を養うことを目的としており、我が国における中長期的な納税環境の整備及び納税道義の一層の高揚の観点からも特に重要であると考えております。</a:t>
            </a:r>
            <a:endParaRPr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　租税教育の充実に向けた、我々の取組をご理解いただき、より一層、租税に関する学習を充実していただきますよう、よろしくお願いいたします。</a:t>
            </a:r>
            <a:endParaRPr kumimoji="1" lang="ja-JP" altLang="en-US" sz="1100" dirty="0">
              <a:latin typeface="メイリオ" panose="020B0604030504040204" pitchFamily="50" charset="-128"/>
              <a:ea typeface="メイリオ" panose="020B0604030504040204" pitchFamily="50" charset="-128"/>
            </a:endParaRPr>
          </a:p>
        </p:txBody>
      </p:sp>
      <p:cxnSp>
        <p:nvCxnSpPr>
          <p:cNvPr id="8" name="直線コネクタ 7">
            <a:extLst>
              <a:ext uri="{FF2B5EF4-FFF2-40B4-BE49-F238E27FC236}">
                <a16:creationId xmlns:a16="http://schemas.microsoft.com/office/drawing/2014/main" id="{D3187547-1834-EBF1-EDD5-8C14DCD34123}"/>
              </a:ext>
            </a:extLst>
          </p:cNvPr>
          <p:cNvCxnSpPr>
            <a:cxnSpLocks/>
          </p:cNvCxnSpPr>
          <p:nvPr/>
        </p:nvCxnSpPr>
        <p:spPr>
          <a:xfrm>
            <a:off x="283636" y="5470424"/>
            <a:ext cx="8427919" cy="0"/>
          </a:xfrm>
          <a:prstGeom prst="line">
            <a:avLst/>
          </a:prstGeom>
          <a:noFill/>
          <a:ln w="25400" cap="flat" cmpd="dbl" algn="ctr">
            <a:solidFill>
              <a:srgbClr val="005BAD"/>
            </a:solidFill>
            <a:prstDash val="solid"/>
            <a:miter lim="800000"/>
          </a:ln>
          <a:effectLst/>
        </p:spPr>
      </p:cxnSp>
      <p:sp>
        <p:nvSpPr>
          <p:cNvPr id="14" name="正方形/長方形 13">
            <a:extLst>
              <a:ext uri="{FF2B5EF4-FFF2-40B4-BE49-F238E27FC236}">
                <a16:creationId xmlns:a16="http://schemas.microsoft.com/office/drawing/2014/main" id="{F3CA6859-17D0-C1A4-37C0-90D68BA63CB9}"/>
              </a:ext>
            </a:extLst>
          </p:cNvPr>
          <p:cNvSpPr/>
          <p:nvPr/>
        </p:nvSpPr>
        <p:spPr>
          <a:xfrm>
            <a:off x="4470484" y="712436"/>
            <a:ext cx="4249738" cy="430887"/>
          </a:xfrm>
          <a:prstGeom prst="rect">
            <a:avLst/>
          </a:prstGeom>
        </p:spPr>
        <p:txBody>
          <a:bodyPr wrap="square">
            <a:spAutoFit/>
          </a:bodyPr>
          <a:lstStyle/>
          <a:p>
            <a:r>
              <a:rPr lang="ja-JP" altLang="en-US" sz="1100">
                <a:latin typeface="メイリオ" panose="020B0604030504040204" pitchFamily="50" charset="-128"/>
                <a:ea typeface="メイリオ" panose="020B0604030504040204" pitchFamily="50" charset="-128"/>
              </a:rPr>
              <a:t>　国税庁</a:t>
            </a:r>
            <a:r>
              <a:rPr lang="ja-JP" altLang="en-US" sz="1100" dirty="0">
                <a:latin typeface="メイリオ" panose="020B0604030504040204" pitchFamily="50" charset="-128"/>
                <a:ea typeface="メイリオ" panose="020B0604030504040204" pitchFamily="50" charset="-128"/>
              </a:rPr>
              <a:t>及び財務省のホームページでは、税について次のようなコーナーを設けて</a:t>
            </a:r>
            <a:r>
              <a:rPr lang="ja-JP" altLang="en-US" sz="1100">
                <a:latin typeface="メイリオ" panose="020B0604030504040204" pitchFamily="50" charset="-128"/>
                <a:ea typeface="メイリオ" panose="020B0604030504040204" pitchFamily="50" charset="-128"/>
              </a:rPr>
              <a:t>おります。授業</a:t>
            </a:r>
            <a:r>
              <a:rPr lang="ja-JP" altLang="en-US" sz="1100" dirty="0">
                <a:latin typeface="メイリオ" panose="020B0604030504040204" pitchFamily="50" charset="-128"/>
                <a:ea typeface="メイリオ" panose="020B0604030504040204" pitchFamily="50" charset="-128"/>
              </a:rPr>
              <a:t>などで是非ご活用ください。</a:t>
            </a:r>
          </a:p>
        </p:txBody>
      </p:sp>
      <p:sp>
        <p:nvSpPr>
          <p:cNvPr id="16" name="スライド番号プレースホルダー 8">
            <a:extLst>
              <a:ext uri="{FF2B5EF4-FFF2-40B4-BE49-F238E27FC236}">
                <a16:creationId xmlns:a16="http://schemas.microsoft.com/office/drawing/2014/main" id="{92E71931-75A4-9729-63FE-EAF876A660A1}"/>
              </a:ext>
            </a:extLst>
          </p:cNvPr>
          <p:cNvSpPr>
            <a:spLocks noGrp="1"/>
          </p:cNvSpPr>
          <p:nvPr>
            <p:ph type="sldNum" sz="quarter" idx="12"/>
          </p:nvPr>
        </p:nvSpPr>
        <p:spPr>
          <a:xfrm>
            <a:off x="7086600" y="6492875"/>
            <a:ext cx="2057400" cy="365125"/>
          </a:xfrm>
        </p:spPr>
        <p:txBody>
          <a:bodyPr/>
          <a:lstStyle/>
          <a:p>
            <a:fld id="{DA64F27D-EE7A-4450-9D17-42857AE164F0}" type="slidenum">
              <a:rPr kumimoji="1" lang="ja-JP" altLang="en-US" smtClean="0"/>
              <a:t>16</a:t>
            </a:fld>
            <a:endParaRPr kumimoji="1" lang="ja-JP" altLang="en-US"/>
          </a:p>
        </p:txBody>
      </p:sp>
      <p:graphicFrame>
        <p:nvGraphicFramePr>
          <p:cNvPr id="17" name="表 16">
            <a:extLst>
              <a:ext uri="{FF2B5EF4-FFF2-40B4-BE49-F238E27FC236}">
                <a16:creationId xmlns:a16="http://schemas.microsoft.com/office/drawing/2014/main" id="{71060D02-AC8E-23F0-BB3B-6671F98ED4EA}"/>
              </a:ext>
            </a:extLst>
          </p:cNvPr>
          <p:cNvGraphicFramePr>
            <a:graphicFrameLocks noGrp="1"/>
          </p:cNvGraphicFramePr>
          <p:nvPr>
            <p:extLst>
              <p:ext uri="{D42A27DB-BD31-4B8C-83A1-F6EECF244321}">
                <p14:modId xmlns:p14="http://schemas.microsoft.com/office/powerpoint/2010/main" val="103331678"/>
              </p:ext>
            </p:extLst>
          </p:nvPr>
        </p:nvGraphicFramePr>
        <p:xfrm>
          <a:off x="4562986" y="1136888"/>
          <a:ext cx="4157236" cy="2520000"/>
        </p:xfrm>
        <a:graphic>
          <a:graphicData uri="http://schemas.openxmlformats.org/drawingml/2006/table">
            <a:tbl>
              <a:tblPr firstRow="1" bandRow="1">
                <a:tableStyleId>{5C22544A-7EE6-4342-B048-85BDC9FD1C3A}</a:tableStyleId>
              </a:tblPr>
              <a:tblGrid>
                <a:gridCol w="2078618">
                  <a:extLst>
                    <a:ext uri="{9D8B030D-6E8A-4147-A177-3AD203B41FA5}">
                      <a16:colId xmlns:a16="http://schemas.microsoft.com/office/drawing/2014/main" val="1013310899"/>
                    </a:ext>
                  </a:extLst>
                </a:gridCol>
                <a:gridCol w="2078618">
                  <a:extLst>
                    <a:ext uri="{9D8B030D-6E8A-4147-A177-3AD203B41FA5}">
                      <a16:colId xmlns:a16="http://schemas.microsoft.com/office/drawing/2014/main" val="33408209"/>
                    </a:ext>
                  </a:extLst>
                </a:gridCol>
              </a:tblGrid>
              <a:tr h="432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税の学習コーナー</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 altLang="ja-JP" sz="1000" b="0" u="none" dirty="0">
                          <a:solidFill>
                            <a:schemeClr val="bg1"/>
                          </a:solidFill>
                          <a:latin typeface="MS Gothic" panose="020B0609070205080204" pitchFamily="49" charset="-128"/>
                          <a:ea typeface="MS Gothic" panose="020B0609070205080204" pitchFamily="49" charset="-128"/>
                        </a:rPr>
                        <a:t>Web-TAX-TV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ビデオ（アニメ）</a:t>
                      </a:r>
                      <a:endParaRPr kumimoji="1" lang="ja-JP" altLang="en-US"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2624119722"/>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762387839"/>
                  </a:ext>
                </a:extLst>
              </a:tr>
              <a:tr h="432000">
                <a:tc>
                  <a:txBody>
                    <a:bodyPr/>
                    <a:lstStyle/>
                    <a:p>
                      <a:pPr algn="ctr"/>
                      <a:r>
                        <a:rPr kumimoji="1" lang="ja-JP" altLang="en-US" sz="1000" b="0" u="none">
                          <a:solidFill>
                            <a:schemeClr val="bg1"/>
                          </a:solidFill>
                          <a:latin typeface="MS Gothic" panose="020B0609070205080204" pitchFamily="49" charset="-128"/>
                          <a:ea typeface="MS Gothic" panose="020B0609070205080204" pitchFamily="49" charset="-128"/>
                        </a:rPr>
                        <a:t>財務省キッズコーナー</a:t>
                      </a:r>
                    </a:p>
                    <a:p>
                      <a:pPr algn="ctr"/>
                      <a:r>
                        <a:rPr kumimoji="1" lang="ja-JP" altLang="en-US" sz="1000" b="0" u="none">
                          <a:solidFill>
                            <a:schemeClr val="bg1"/>
                          </a:solidFill>
                          <a:latin typeface="MS Gothic" panose="020B0609070205080204" pitchFamily="49" charset="-128"/>
                          <a:ea typeface="MS Gothic" panose="020B0609070205080204" pitchFamily="49" charset="-128"/>
                        </a:rPr>
                        <a:t>ファイナンスらんど </a:t>
                      </a:r>
                      <a:endParaRPr kumimoji="1" lang="ja-JP" altLang="en-US" sz="100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うんこ税金ドリル</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none">
                          <a:solidFill>
                            <a:schemeClr val="bg1"/>
                          </a:solidFill>
                          <a:latin typeface="MS Gothic" panose="020B0609070205080204" pitchFamily="49" charset="-128"/>
                          <a:ea typeface="MS Gothic" panose="020B0609070205080204" pitchFamily="49" charset="-128"/>
                        </a:rPr>
                        <a:t>（財務省</a:t>
                      </a:r>
                      <a:r>
                        <a:rPr kumimoji="1" lang="en" altLang="ja-JP" sz="1000" b="0" u="none" dirty="0">
                          <a:solidFill>
                            <a:schemeClr val="bg1"/>
                          </a:solidFill>
                          <a:latin typeface="MS Gothic" panose="020B0609070205080204" pitchFamily="49" charset="-128"/>
                          <a:ea typeface="MS Gothic" panose="020B0609070205080204" pitchFamily="49" charset="-128"/>
                        </a:rPr>
                        <a:t>HP</a:t>
                      </a:r>
                      <a:r>
                        <a:rPr kumimoji="1" lang="ja-JP" altLang="en" sz="1000" b="0" u="none">
                          <a:solidFill>
                            <a:schemeClr val="bg1"/>
                          </a:solidFill>
                          <a:latin typeface="MS Gothic" panose="020B0609070205080204" pitchFamily="49" charset="-128"/>
                          <a:ea typeface="MS Gothic" panose="020B0609070205080204" pitchFamily="49" charset="-128"/>
                        </a:rPr>
                        <a:t>）</a:t>
                      </a:r>
                      <a:endParaRPr kumimoji="1" lang="en-US" altLang="ja-JP" sz="1000" b="0" u="none" dirty="0">
                        <a:solidFill>
                          <a:schemeClr val="bg1"/>
                        </a:solidFill>
                        <a:latin typeface="MS Gothic" panose="020B0609070205080204" pitchFamily="49" charset="-128"/>
                        <a:ea typeface="MS Gothic" panose="020B0609070205080204" pitchFamily="49" charset="-128"/>
                      </a:endParaRPr>
                    </a:p>
                  </a:txBody>
                  <a:tcPr anchor="ctr">
                    <a:solidFill>
                      <a:schemeClr val="accent5"/>
                    </a:solidFill>
                  </a:tcPr>
                </a:tc>
                <a:extLst>
                  <a:ext uri="{0D108BD9-81ED-4DB2-BD59-A6C34878D82A}">
                    <a16:rowId xmlns:a16="http://schemas.microsoft.com/office/drawing/2014/main" val="3896403085"/>
                  </a:ext>
                </a:extLst>
              </a:tr>
              <a:tr h="828000">
                <a:tc>
                  <a:txBody>
                    <a:bodyPr/>
                    <a:lstStyle/>
                    <a:p>
                      <a:endParaRPr kumimoji="1" lang="ja-JP" altLang="en-US" dirty="0">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tc>
                  <a:txBody>
                    <a:bodyPr/>
                    <a:lstStyle/>
                    <a:p>
                      <a:endParaRPr kumimoji="1" lang="ja-JP" altLang="en-US">
                        <a:solidFill>
                          <a:schemeClr val="bg1"/>
                        </a:solidFill>
                        <a:latin typeface="MS Gothic" panose="020B0609070205080204" pitchFamily="49" charset="-128"/>
                        <a:ea typeface="MS Gothic" panose="020B0609070205080204" pitchFamily="49" charset="-128"/>
                      </a:endParaRPr>
                    </a:p>
                  </a:txBody>
                  <a:tcPr>
                    <a:solidFill>
                      <a:schemeClr val="accent5">
                        <a:lumMod val="20000"/>
                        <a:lumOff val="80000"/>
                      </a:schemeClr>
                    </a:solidFill>
                  </a:tcPr>
                </a:tc>
                <a:extLst>
                  <a:ext uri="{0D108BD9-81ED-4DB2-BD59-A6C34878D82A}">
                    <a16:rowId xmlns:a16="http://schemas.microsoft.com/office/drawing/2014/main" val="1926577484"/>
                  </a:ext>
                </a:extLst>
              </a:tr>
            </a:tbl>
          </a:graphicData>
        </a:graphic>
      </p:graphicFrame>
      <p:pic>
        <p:nvPicPr>
          <p:cNvPr id="18" name="図 17">
            <a:hlinkClick r:id="rId6"/>
            <a:extLst>
              <a:ext uri="{FF2B5EF4-FFF2-40B4-BE49-F238E27FC236}">
                <a16:creationId xmlns:a16="http://schemas.microsoft.com/office/drawing/2014/main" id="{332353F1-B7AE-411A-1348-6CF3DF6B4A43}"/>
              </a:ext>
            </a:extLst>
          </p:cNvPr>
          <p:cNvPicPr>
            <a:picLocks noChangeAspect="1"/>
          </p:cNvPicPr>
          <p:nvPr/>
        </p:nvPicPr>
        <p:blipFill rotWithShape="1">
          <a:blip r:embed="rId7"/>
          <a:srcRect l="1" r="1884"/>
          <a:stretch/>
        </p:blipFill>
        <p:spPr>
          <a:xfrm>
            <a:off x="5233025" y="1626388"/>
            <a:ext cx="703162" cy="692329"/>
          </a:xfrm>
          <a:prstGeom prst="rect">
            <a:avLst/>
          </a:prstGeom>
        </p:spPr>
      </p:pic>
      <p:pic>
        <p:nvPicPr>
          <p:cNvPr id="19" name="図 18">
            <a:hlinkClick r:id="rId8"/>
            <a:extLst>
              <a:ext uri="{FF2B5EF4-FFF2-40B4-BE49-F238E27FC236}">
                <a16:creationId xmlns:a16="http://schemas.microsoft.com/office/drawing/2014/main" id="{3A7560BA-1885-3D83-A257-31DA7EACBE83}"/>
              </a:ext>
            </a:extLst>
          </p:cNvPr>
          <p:cNvPicPr>
            <a:picLocks noChangeAspect="1"/>
          </p:cNvPicPr>
          <p:nvPr/>
        </p:nvPicPr>
        <p:blipFill>
          <a:blip r:embed="rId9"/>
          <a:stretch>
            <a:fillRect/>
          </a:stretch>
        </p:blipFill>
        <p:spPr>
          <a:xfrm>
            <a:off x="5233025" y="2884392"/>
            <a:ext cx="703162" cy="700361"/>
          </a:xfrm>
          <a:prstGeom prst="rect">
            <a:avLst/>
          </a:prstGeom>
        </p:spPr>
      </p:pic>
      <p:pic>
        <p:nvPicPr>
          <p:cNvPr id="21" name="図 20">
            <a:hlinkClick r:id="rId10"/>
            <a:extLst>
              <a:ext uri="{FF2B5EF4-FFF2-40B4-BE49-F238E27FC236}">
                <a16:creationId xmlns:a16="http://schemas.microsoft.com/office/drawing/2014/main" id="{3B1F8BA3-227F-5317-B426-EF13A375C32F}"/>
              </a:ext>
            </a:extLst>
          </p:cNvPr>
          <p:cNvPicPr>
            <a:picLocks noChangeAspect="1"/>
          </p:cNvPicPr>
          <p:nvPr/>
        </p:nvPicPr>
        <p:blipFill rotWithShape="1">
          <a:blip r:embed="rId11"/>
          <a:srcRect l="1643" r="4504" b="3339"/>
          <a:stretch/>
        </p:blipFill>
        <p:spPr>
          <a:xfrm>
            <a:off x="7320953" y="2910872"/>
            <a:ext cx="703162" cy="689362"/>
          </a:xfrm>
          <a:prstGeom prst="rect">
            <a:avLst/>
          </a:prstGeom>
        </p:spPr>
      </p:pic>
      <p:pic>
        <p:nvPicPr>
          <p:cNvPr id="22" name="図 21">
            <a:hlinkClick r:id="rId12"/>
            <a:extLst>
              <a:ext uri="{FF2B5EF4-FFF2-40B4-BE49-F238E27FC236}">
                <a16:creationId xmlns:a16="http://schemas.microsoft.com/office/drawing/2014/main" id="{D958B155-2E6D-0848-7B1D-2AE9F5127DB7}"/>
              </a:ext>
            </a:extLst>
          </p:cNvPr>
          <p:cNvPicPr>
            <a:picLocks noChangeAspect="1"/>
          </p:cNvPicPr>
          <p:nvPr/>
        </p:nvPicPr>
        <p:blipFill rotWithShape="1">
          <a:blip r:embed="rId13"/>
          <a:srcRect l="2698" r="3112"/>
          <a:stretch/>
        </p:blipFill>
        <p:spPr>
          <a:xfrm>
            <a:off x="7309387" y="1611776"/>
            <a:ext cx="703162" cy="718886"/>
          </a:xfrm>
          <a:prstGeom prst="rect">
            <a:avLst/>
          </a:prstGeom>
        </p:spPr>
      </p:pic>
      <p:pic>
        <p:nvPicPr>
          <p:cNvPr id="4" name="図 3">
            <a:extLst>
              <a:ext uri="{FF2B5EF4-FFF2-40B4-BE49-F238E27FC236}">
                <a16:creationId xmlns:a16="http://schemas.microsoft.com/office/drawing/2014/main" id="{670683BE-4022-FD4C-5A94-FBF54DC76563}"/>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06558" y="773509"/>
            <a:ext cx="3821554" cy="2876294"/>
          </a:xfrm>
          <a:prstGeom prst="rect">
            <a:avLst/>
          </a:prstGeom>
          <a:ln>
            <a:solidFill>
              <a:schemeClr val="accent5"/>
            </a:solidFill>
          </a:ln>
        </p:spPr>
      </p:pic>
    </p:spTree>
    <p:extLst>
      <p:ext uri="{BB962C8B-B14F-4D97-AF65-F5344CB8AC3E}">
        <p14:creationId xmlns:p14="http://schemas.microsoft.com/office/powerpoint/2010/main" val="8290012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75FFEF84-6594-49AA-A646-2BD0BEDFC7DA}"/>
              </a:ext>
            </a:extLst>
          </p:cNvPr>
          <p:cNvGraphicFramePr>
            <a:graphicFrameLocks noGrp="1"/>
          </p:cNvGraphicFramePr>
          <p:nvPr>
            <p:extLst>
              <p:ext uri="{D42A27DB-BD31-4B8C-83A1-F6EECF244321}">
                <p14:modId xmlns:p14="http://schemas.microsoft.com/office/powerpoint/2010/main" val="1529411113"/>
              </p:ext>
            </p:extLst>
          </p:nvPr>
        </p:nvGraphicFramePr>
        <p:xfrm>
          <a:off x="287177" y="3463313"/>
          <a:ext cx="5688633" cy="3114728"/>
        </p:xfrm>
        <a:graphic>
          <a:graphicData uri="http://schemas.openxmlformats.org/drawingml/2006/table">
            <a:tbl>
              <a:tblPr>
                <a:tableStyleId>{5DA37D80-6434-44D0-A028-1B22A696006F}</a:tableStyleId>
              </a:tblPr>
              <a:tblGrid>
                <a:gridCol w="768256">
                  <a:extLst>
                    <a:ext uri="{9D8B030D-6E8A-4147-A177-3AD203B41FA5}">
                      <a16:colId xmlns:a16="http://schemas.microsoft.com/office/drawing/2014/main" val="2379267146"/>
                    </a:ext>
                  </a:extLst>
                </a:gridCol>
                <a:gridCol w="3131187">
                  <a:extLst>
                    <a:ext uri="{9D8B030D-6E8A-4147-A177-3AD203B41FA5}">
                      <a16:colId xmlns:a16="http://schemas.microsoft.com/office/drawing/2014/main" val="3654274007"/>
                    </a:ext>
                  </a:extLst>
                </a:gridCol>
                <a:gridCol w="894595">
                  <a:extLst>
                    <a:ext uri="{9D8B030D-6E8A-4147-A177-3AD203B41FA5}">
                      <a16:colId xmlns:a16="http://schemas.microsoft.com/office/drawing/2014/main" val="1724457683"/>
                    </a:ext>
                  </a:extLst>
                </a:gridCol>
                <a:gridCol w="894595">
                  <a:extLst>
                    <a:ext uri="{9D8B030D-6E8A-4147-A177-3AD203B41FA5}">
                      <a16:colId xmlns:a16="http://schemas.microsoft.com/office/drawing/2014/main" val="1597031027"/>
                    </a:ext>
                  </a:extLst>
                </a:gridCol>
              </a:tblGrid>
              <a:tr h="572942">
                <a:tc>
                  <a:txBody>
                    <a:bodyPr/>
                    <a:lstStyle/>
                    <a:p>
                      <a:pPr algn="ctr"/>
                      <a:r>
                        <a:rPr kumimoji="1" lang="ja-JP" altLang="en-US" sz="1050" b="1" dirty="0">
                          <a:latin typeface="MS Gothic" panose="020B0609070205080204" pitchFamily="49" charset="-128"/>
                          <a:ea typeface="MS Gothic" panose="020B0609070205080204" pitchFamily="49" charset="-128"/>
                        </a:rPr>
                        <a:t>所要時間</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項　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講師用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endParaRPr kumimoji="1" lang="en-US" altLang="ja-JP" sz="1050" b="1"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kumimoji="1" lang="ja-JP" altLang="en-US" sz="1050" b="1" dirty="0">
                          <a:latin typeface="MS Gothic" panose="020B0609070205080204" pitchFamily="49" charset="-128"/>
                          <a:ea typeface="MS Gothic" panose="020B0609070205080204" pitchFamily="49" charset="-128"/>
                        </a:rPr>
                        <a:t>児童用</a:t>
                      </a:r>
                      <a:endParaRPr kumimoji="1" lang="en-US" altLang="ja-JP" sz="1050" b="1" dirty="0">
                        <a:latin typeface="MS Gothic" panose="020B0609070205080204" pitchFamily="49" charset="-128"/>
                        <a:ea typeface="MS Gothic" panose="020B0609070205080204" pitchFamily="49" charset="-128"/>
                      </a:endParaRPr>
                    </a:p>
                    <a:p>
                      <a:pPr algn="ctr"/>
                      <a:r>
                        <a:rPr kumimoji="1" lang="ja-JP" altLang="en-US" sz="1050" b="1" dirty="0">
                          <a:latin typeface="MS Gothic" panose="020B0609070205080204" pitchFamily="49" charset="-128"/>
                          <a:ea typeface="MS Gothic" panose="020B0609070205080204" pitchFamily="49" charset="-128"/>
                        </a:rPr>
                        <a:t>スライド</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5448058"/>
                  </a:ext>
                </a:extLst>
              </a:tr>
              <a:tr h="396167">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はじめに</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dirty="0">
                          <a:latin typeface="MS Gothic" panose="020B0609070205080204" pitchFamily="49" charset="-128"/>
                          <a:ea typeface="MS Gothic" panose="020B0609070205080204" pitchFamily="49" charset="-128"/>
                        </a:rPr>
                        <a:t>・　ワーク：税金について考えてみよう</a:t>
                      </a:r>
                      <a:endParaRPr kumimoji="1"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8061540"/>
                  </a:ext>
                </a:extLst>
              </a:tr>
              <a:tr h="286471">
                <a:tc>
                  <a:txBody>
                    <a:bodyPr/>
                    <a:lstStyle/>
                    <a:p>
                      <a:pPr algn="ctr"/>
                      <a:r>
                        <a:rPr kumimoji="1" lang="en-US" altLang="ja-JP" sz="1050" b="0" dirty="0">
                          <a:latin typeface="MS Gothic" panose="020B0609070205080204" pitchFamily="49" charset="-128"/>
                          <a:ea typeface="MS Gothic" panose="020B0609070205080204" pitchFamily="49" charset="-128"/>
                        </a:rPr>
                        <a:t>5</a:t>
                      </a:r>
                      <a:r>
                        <a:rPr kumimoji="1" lang="ja-JP" altLang="en-US" sz="1050" b="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私たちのくらしと税金の関わり</a:t>
                      </a:r>
                    </a:p>
                    <a:p>
                      <a:r>
                        <a:rPr kumimoji="1" lang="ja-JP" altLang="en-US" sz="1050" b="0" dirty="0">
                          <a:latin typeface="MS Gothic" panose="020B0609070205080204" pitchFamily="49" charset="-128"/>
                          <a:ea typeface="MS Gothic" panose="020B0609070205080204" pitchFamily="49" charset="-128"/>
                        </a:rPr>
                        <a:t>・　生活の中で関わりのある税金</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P3</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5</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85874445"/>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10</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rPr>
                        <a:t>税金の使いみちや意義と役割</a:t>
                      </a:r>
                      <a:endParaRPr lang="en-US" altLang="ja-JP" sz="1050" b="1" u="none" baseline="0" dirty="0">
                        <a:solidFill>
                          <a:schemeClr val="tx1"/>
                        </a:solidFill>
                        <a:uFill>
                          <a:solidFill>
                            <a:srgbClr val="4E97C5"/>
                          </a:solidFill>
                        </a:uFill>
                        <a:latin typeface="MS Gothic" panose="020B0609070205080204" pitchFamily="49" charset="-128"/>
                        <a:ea typeface="MS Gothic" panose="020B0609070205080204" pitchFamily="49" charset="-128"/>
                      </a:endParaRPr>
                    </a:p>
                    <a:p>
                      <a:r>
                        <a:rPr lang="ja-JP" altLang="en-US" sz="1050" dirty="0">
                          <a:latin typeface="MS Gothic" panose="020B0609070205080204" pitchFamily="49" charset="-128"/>
                          <a:ea typeface="MS Gothic" panose="020B0609070205080204" pitchFamily="49" charset="-128"/>
                        </a:rPr>
                        <a:t>・　税金は何のためにあるの</a:t>
                      </a:r>
                      <a:r>
                        <a:rPr lang="ja-JP" altLang="en-US" sz="1050">
                          <a:latin typeface="MS Gothic" panose="020B0609070205080204" pitchFamily="49" charset="-128"/>
                          <a:ea typeface="MS Gothic" panose="020B0609070205080204" pitchFamily="49" charset="-128"/>
                        </a:rPr>
                        <a:t>だろうか</a:t>
                      </a:r>
                      <a:endParaRPr lang="en-US" altLang="ja-JP" sz="1050" dirty="0">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a:latin typeface="MS Gothic" panose="020B0609070205080204" pitchFamily="49" charset="-128"/>
                          <a:ea typeface="MS Gothic" panose="020B0609070205080204" pitchFamily="49" charset="-128"/>
                        </a:rPr>
                        <a:t>・　税金の使いみちはどうやって決めるの？</a:t>
                      </a:r>
                      <a:endParaRPr lang="en-US" altLang="ja-JP" sz="105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P5</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9</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P6</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10</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8820121"/>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15</a:t>
                      </a:r>
                      <a:r>
                        <a:rPr kumimoji="1" lang="ja-JP" altLang="en-US" sz="1050" dirty="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ja-JP" altLang="en-US" sz="1050" b="1" u="none" baseline="0" dirty="0">
                          <a:uFill>
                            <a:solidFill>
                              <a:srgbClr val="4E97C5"/>
                            </a:solidFill>
                          </a:uFill>
                          <a:latin typeface="MS Gothic" panose="020B0609070205080204" pitchFamily="49" charset="-128"/>
                          <a:ea typeface="MS Gothic" panose="020B0609070205080204" pitchFamily="49" charset="-128"/>
                        </a:rPr>
                        <a:t>国と地方</a:t>
                      </a:r>
                      <a:r>
                        <a:rPr lang="ja-JP" altLang="en-US" sz="1050" b="1" u="none" baseline="0">
                          <a:uFill>
                            <a:solidFill>
                              <a:srgbClr val="4E97C5"/>
                            </a:solidFill>
                          </a:uFill>
                          <a:latin typeface="MS Gothic" panose="020B0609070205080204" pitchFamily="49" charset="-128"/>
                          <a:ea typeface="MS Gothic" panose="020B0609070205080204" pitchFamily="49" charset="-128"/>
                        </a:rPr>
                        <a:t>の財政</a:t>
                      </a:r>
                      <a:endParaRPr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a:latin typeface="MS Gothic" panose="020B0609070205080204" pitchFamily="49" charset="-128"/>
                          <a:ea typeface="MS Gothic" panose="020B0609070205080204" pitchFamily="49" charset="-128"/>
                        </a:rPr>
                        <a:t>・　税金の使いみちはどうやって決めるの？</a:t>
                      </a:r>
                      <a:endParaRPr lang="ja-JP" altLang="en-US" sz="1050" b="1" u="none" baseline="0" dirty="0">
                        <a:uFill>
                          <a:solidFill>
                            <a:srgbClr val="4E97C5"/>
                          </a:solidFill>
                        </a:uFill>
                        <a:latin typeface="MS Gothic" panose="020B0609070205080204" pitchFamily="49" charset="-128"/>
                        <a:ea typeface="MS Gothic" panose="020B0609070205080204" pitchFamily="49" charset="-128"/>
                      </a:endParaRPr>
                    </a:p>
                    <a:p>
                      <a:r>
                        <a:rPr kumimoji="1" lang="ja-JP" altLang="en-US" sz="1050" b="0" u="none">
                          <a:latin typeface="MS Gothic" panose="020B0609070205080204" pitchFamily="49" charset="-128"/>
                          <a:ea typeface="MS Gothic" panose="020B0609070205080204" pitchFamily="49" charset="-128"/>
                        </a:rPr>
                        <a:t>・　和歌山県では</a:t>
                      </a:r>
                      <a:r>
                        <a:rPr kumimoji="1" lang="ja-JP" altLang="en-US" sz="1050" b="0" u="none" dirty="0">
                          <a:latin typeface="MS Gothic" panose="020B0609070205080204" pitchFamily="49" charset="-128"/>
                          <a:ea typeface="MS Gothic" panose="020B0609070205080204" pitchFamily="49" charset="-128"/>
                        </a:rPr>
                        <a:t>税金をどう使っているの？</a:t>
                      </a:r>
                      <a:endParaRPr kumimoji="1" lang="en-US" altLang="ja-JP" sz="1050" b="0" u="none"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P10</a:t>
                      </a:r>
                      <a:r>
                        <a:rPr kumimoji="1" lang="ja-JP" altLang="en-US" sz="1200">
                          <a:latin typeface="MS Gothic" panose="020B0609070205080204" pitchFamily="49" charset="-128"/>
                          <a:ea typeface="MS Gothic" panose="020B0609070205080204" pitchFamily="49" charset="-128"/>
                        </a:rPr>
                        <a:t>～</a:t>
                      </a:r>
                      <a:r>
                        <a:rPr kumimoji="1" lang="en-US" altLang="ja-JP" sz="1200" dirty="0">
                          <a:latin typeface="MS Gothic" panose="020B0609070205080204" pitchFamily="49" charset="-128"/>
                          <a:ea typeface="MS Gothic" panose="020B0609070205080204" pitchFamily="49" charset="-128"/>
                        </a:rPr>
                        <a:t>12</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b="0" dirty="0">
                          <a:latin typeface="MS Gothic" panose="020B0609070205080204" pitchFamily="49" charset="-128"/>
                          <a:ea typeface="MS Gothic" panose="020B0609070205080204" pitchFamily="49" charset="-128"/>
                        </a:rPr>
                        <a:t>P11</a:t>
                      </a:r>
                      <a:r>
                        <a:rPr kumimoji="1" lang="ja-JP" altLang="en-US" sz="1200" b="0">
                          <a:latin typeface="MS Gothic" panose="020B0609070205080204" pitchFamily="49" charset="-128"/>
                          <a:ea typeface="MS Gothic" panose="020B0609070205080204" pitchFamily="49" charset="-128"/>
                        </a:rPr>
                        <a:t>～</a:t>
                      </a:r>
                      <a:r>
                        <a:rPr kumimoji="1" lang="en-US" altLang="ja-JP" sz="1200" b="0" dirty="0">
                          <a:latin typeface="MS Gothic" panose="020B0609070205080204" pitchFamily="49" charset="-128"/>
                          <a:ea typeface="MS Gothic" panose="020B0609070205080204" pitchFamily="49" charset="-128"/>
                        </a:rPr>
                        <a:t>14</a:t>
                      </a:r>
                      <a:endParaRPr kumimoji="1" lang="ja-JP" altLang="en-US" sz="120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0191942"/>
                  </a:ext>
                </a:extLst>
              </a:tr>
              <a:tr h="572942">
                <a:tc>
                  <a:txBody>
                    <a:bodyPr/>
                    <a:lstStyle/>
                    <a:p>
                      <a:pPr algn="ctr"/>
                      <a:r>
                        <a:rPr kumimoji="1" lang="en-US" altLang="ja-JP" sz="1050" dirty="0">
                          <a:latin typeface="MS Gothic" panose="020B0609070205080204" pitchFamily="49" charset="-128"/>
                          <a:ea typeface="MS Gothic" panose="020B0609070205080204" pitchFamily="49" charset="-128"/>
                        </a:rPr>
                        <a:t>5</a:t>
                      </a:r>
                      <a:r>
                        <a:rPr kumimoji="1" lang="ja-JP" altLang="en-US" sz="1050">
                          <a:latin typeface="MS Gothic" panose="020B0609070205080204" pitchFamily="49" charset="-128"/>
                          <a:ea typeface="MS Gothic" panose="020B0609070205080204" pitchFamily="49" charset="-128"/>
                        </a:rPr>
                        <a:t>分</a:t>
                      </a:r>
                      <a:endParaRPr kumimoji="1" lang="ja-JP" altLang="en-US" sz="1050" b="0" dirty="0">
                        <a:latin typeface="MS Gothic" panose="020B0609070205080204" pitchFamily="49" charset="-128"/>
                        <a:ea typeface="MS Gothic" panose="020B0609070205080204" pitchFamily="49" charset="-128"/>
                      </a:endParaRP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ja-JP" altLang="en-US" sz="1050" b="1" u="none" baseline="0" dirty="0">
                          <a:uFill>
                            <a:solidFill>
                              <a:srgbClr val="4E97C5"/>
                            </a:solidFill>
                          </a:uFill>
                          <a:latin typeface="MS Gothic" panose="020B0609070205080204" pitchFamily="49" charset="-128"/>
                          <a:ea typeface="MS Gothic" panose="020B0609070205080204" pitchFamily="49" charset="-128"/>
                        </a:rPr>
                        <a:t>まとめ</a:t>
                      </a:r>
                      <a:endParaRPr kumimoji="1" lang="en-US" altLang="ja-JP" sz="1050" b="1" u="none" baseline="0" dirty="0">
                        <a:uFill>
                          <a:solidFill>
                            <a:srgbClr val="4E97C5"/>
                          </a:solidFill>
                        </a:uFill>
                        <a:latin typeface="MS Gothic" panose="020B0609070205080204" pitchFamily="49" charset="-128"/>
                        <a:ea typeface="MS Gothic" panose="020B0609070205080204" pitchFamily="49"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u="none" dirty="0">
                          <a:latin typeface="MS Gothic" panose="020B0609070205080204" pitchFamily="49" charset="-128"/>
                          <a:ea typeface="MS Gothic" panose="020B0609070205080204" pitchFamily="49" charset="-128"/>
                        </a:rPr>
                        <a:t>・　</a:t>
                      </a:r>
                      <a:r>
                        <a:rPr kumimoji="1" lang="ja-JP" altLang="en-US" sz="1050" b="0" u="none" dirty="0">
                          <a:latin typeface="MS Gothic" panose="020B0609070205080204" pitchFamily="49" charset="-128"/>
                          <a:ea typeface="MS Gothic" panose="020B0609070205080204" pitchFamily="49" charset="-128"/>
                        </a:rPr>
                        <a:t>税金は大切なもの</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P13</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200" dirty="0">
                          <a:latin typeface="MS Gothic" panose="020B0609070205080204" pitchFamily="49" charset="-128"/>
                          <a:ea typeface="MS Gothic" panose="020B0609070205080204" pitchFamily="49" charset="-128"/>
                        </a:rPr>
                        <a:t>P15</a:t>
                      </a:r>
                    </a:p>
                  </a:txBody>
                  <a:tcPr anchor="ctr">
                    <a:lnL w="12700" cap="flat" cmpd="sng" algn="ctr">
                      <a:solidFill>
                        <a:schemeClr val="accent1">
                          <a:lumMod val="50000"/>
                        </a:schemeClr>
                      </a:solidFill>
                      <a:prstDash val="solid"/>
                      <a:round/>
                      <a:headEnd type="none" w="med" len="med"/>
                      <a:tailEnd type="none" w="med" len="med"/>
                    </a:lnL>
                    <a:lnR w="12700" cap="flat" cmpd="sng" algn="ctr">
                      <a:solidFill>
                        <a:schemeClr val="accent1">
                          <a:lumMod val="50000"/>
                        </a:schemeClr>
                      </a:solidFill>
                      <a:prstDash val="solid"/>
                      <a:round/>
                      <a:headEnd type="none" w="med" len="med"/>
                      <a:tailEnd type="none" w="med" len="med"/>
                    </a:lnR>
                    <a:lnT w="12700" cap="flat" cmpd="sng" algn="ctr">
                      <a:solidFill>
                        <a:schemeClr val="accent1">
                          <a:lumMod val="50000"/>
                        </a:schemeClr>
                      </a:solidFill>
                      <a:prstDash val="solid"/>
                      <a:round/>
                      <a:headEnd type="none" w="med" len="med"/>
                      <a:tailEnd type="none" w="med" len="med"/>
                    </a:lnT>
                    <a:lnB w="12700" cap="flat" cmpd="sng" algn="ctr">
                      <a:solidFill>
                        <a:schemeClr val="accent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3184383"/>
                  </a:ext>
                </a:extLst>
              </a:tr>
            </a:tbl>
          </a:graphicData>
        </a:graphic>
      </p:graphicFrame>
      <p:sp>
        <p:nvSpPr>
          <p:cNvPr id="7" name="AutoShape 10">
            <a:extLst>
              <a:ext uri="{FF2B5EF4-FFF2-40B4-BE49-F238E27FC236}">
                <a16:creationId xmlns:a16="http://schemas.microsoft.com/office/drawing/2014/main" id="{44D63217-9613-E807-9F92-B0321D4B1293}"/>
              </a:ext>
            </a:extLst>
          </p:cNvPr>
          <p:cNvSpPr>
            <a:spLocks noChangeArrowheads="1"/>
          </p:cNvSpPr>
          <p:nvPr/>
        </p:nvSpPr>
        <p:spPr bwMode="auto">
          <a:xfrm>
            <a:off x="253595" y="3165133"/>
            <a:ext cx="1612802" cy="250671"/>
          </a:xfrm>
          <a:prstGeom prst="roundRect">
            <a:avLst>
              <a:gd name="adj" fmla="val 0"/>
            </a:avLst>
          </a:prstGeom>
          <a:noFill/>
          <a:ln w="28575" algn="ctr">
            <a:noFill/>
            <a:prstDash val="sysDot"/>
            <a:round/>
            <a:headEnd/>
            <a:tailEnd/>
          </a:ln>
        </p:spPr>
        <p:txBody>
          <a:bodyPr lIns="72000" rIns="72000"/>
          <a:lstStyle/>
          <a:p>
            <a:pPr marL="171450" indent="-171450">
              <a:buFont typeface="Wingdings" pitchFamily="2" charset="2"/>
              <a:buChar char="n"/>
            </a:pPr>
            <a:r>
              <a:rPr lang="ja-JP" altLang="en-US" sz="1400" b="1">
                <a:solidFill>
                  <a:schemeClr val="accent5">
                    <a:lumMod val="50000"/>
                  </a:schemeClr>
                </a:solidFill>
                <a:latin typeface="Meiryo" panose="020B0604030504040204" pitchFamily="34" charset="-128"/>
                <a:ea typeface="Meiryo" panose="020B0604030504040204" pitchFamily="34" charset="-128"/>
              </a:rPr>
              <a:t>授業構成案</a:t>
            </a:r>
            <a:endParaRPr lang="en-US" altLang="ja-JP" sz="1400" b="1" dirty="0">
              <a:solidFill>
                <a:schemeClr val="accent5">
                  <a:lumMod val="50000"/>
                </a:schemeClr>
              </a:solidFill>
              <a:latin typeface="Meiryo" panose="020B0604030504040204" pitchFamily="34" charset="-128"/>
              <a:ea typeface="Meiryo" panose="020B0604030504040204" pitchFamily="34" charset="-128"/>
            </a:endParaRPr>
          </a:p>
        </p:txBody>
      </p:sp>
      <p:pic>
        <p:nvPicPr>
          <p:cNvPr id="3074" name="Picture 26"/>
          <p:cNvPicPr>
            <a:picLocks noChangeAspect="1" noChangeArrowheads="1"/>
          </p:cNvPicPr>
          <p:nvPr/>
        </p:nvPicPr>
        <p:blipFill>
          <a:blip r:embed="rId3" cstate="print"/>
          <a:srcRect/>
          <a:stretch>
            <a:fillRect/>
          </a:stretch>
        </p:blipFill>
        <p:spPr bwMode="auto">
          <a:xfrm>
            <a:off x="0" y="10804"/>
            <a:ext cx="9144000" cy="533400"/>
          </a:xfrm>
          <a:prstGeom prst="rect">
            <a:avLst/>
          </a:prstGeom>
          <a:noFill/>
          <a:ln w="9525">
            <a:noFill/>
            <a:miter lim="800000"/>
            <a:headEnd/>
            <a:tailEnd/>
          </a:ln>
        </p:spPr>
      </p:pic>
      <p:sp>
        <p:nvSpPr>
          <p:cNvPr id="3077" name="Rectangle 33"/>
          <p:cNvSpPr>
            <a:spLocks noGrp="1" noChangeArrowheads="1"/>
          </p:cNvSpPr>
          <p:nvPr>
            <p:ph type="title" idx="4294967295"/>
          </p:nvPr>
        </p:nvSpPr>
        <p:spPr>
          <a:xfrm>
            <a:off x="179512" y="72978"/>
            <a:ext cx="3911356" cy="4572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講師用マニュアルについて</a:t>
            </a:r>
          </a:p>
        </p:txBody>
      </p:sp>
      <p:sp>
        <p:nvSpPr>
          <p:cNvPr id="3078" name="Rectangle 39"/>
          <p:cNvSpPr>
            <a:spLocks noChangeArrowheads="1"/>
          </p:cNvSpPr>
          <p:nvPr/>
        </p:nvSpPr>
        <p:spPr bwMode="auto">
          <a:xfrm>
            <a:off x="6237010" y="5808600"/>
            <a:ext cx="2616506" cy="769441"/>
          </a:xfrm>
          <a:prstGeom prst="rect">
            <a:avLst/>
          </a:prstGeom>
          <a:noFill/>
          <a:ln w="9525">
            <a:noFill/>
            <a:miter lim="800000"/>
            <a:headEnd/>
            <a:tailEnd/>
          </a:ln>
        </p:spPr>
        <p:txBody>
          <a:bodyPr wrap="square">
            <a:spAutoFit/>
          </a:bodyPr>
          <a:lstStyle/>
          <a:p>
            <a:r>
              <a:rPr lang="en-US" altLang="ja-JP" sz="1100" dirty="0">
                <a:latin typeface="メイリオ" panose="020B0604030504040204" pitchFamily="50" charset="-128"/>
                <a:ea typeface="メイリオ" panose="020B0604030504040204" pitchFamily="50" charset="-128"/>
              </a:rPr>
              <a:t>※</a:t>
            </a:r>
            <a:r>
              <a:rPr lang="ja-JP" altLang="en-US" sz="1100">
                <a:latin typeface="メイリオ" panose="020B0604030504040204" pitchFamily="50" charset="-128"/>
                <a:ea typeface="メイリオ" panose="020B0604030504040204" pitchFamily="50" charset="-128"/>
              </a:rPr>
              <a:t>動画教材は国税庁ホームページで提供されています。　</a:t>
            </a:r>
            <a:r>
              <a:rPr lang="en-US" altLang="ja-JP" sz="1100" dirty="0">
                <a:latin typeface="メイリオ" panose="020B0604030504040204" pitchFamily="50" charset="-128"/>
                <a:ea typeface="メイリオ" panose="020B0604030504040204" pitchFamily="50" charset="-128"/>
                <a:cs typeface="Arial" panose="020B0604020202020204" pitchFamily="34" charset="0"/>
                <a:hlinkClick r:id="rId4"/>
              </a:rPr>
              <a:t>https://www.nta.go.jp/taxes/kids/video/index.htm#anime</a:t>
            </a:r>
            <a:endParaRPr lang="en-US" altLang="ja-JP" sz="1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3081" name="AutoShape 43"/>
          <p:cNvSpPr>
            <a:spLocks noChangeArrowheads="1"/>
          </p:cNvSpPr>
          <p:nvPr/>
        </p:nvSpPr>
        <p:spPr bwMode="auto">
          <a:xfrm>
            <a:off x="179511" y="757919"/>
            <a:ext cx="8781673" cy="2223820"/>
          </a:xfrm>
          <a:prstGeom prst="roundRect">
            <a:avLst>
              <a:gd name="adj" fmla="val 4849"/>
            </a:avLst>
          </a:prstGeom>
          <a:noFill/>
          <a:ln w="25400">
            <a:solidFill>
              <a:schemeClr val="accent1"/>
            </a:solidFill>
            <a:prstDash val="sysDot"/>
            <a:round/>
            <a:headEnd/>
            <a:tailEnd/>
          </a:ln>
        </p:spPr>
        <p:txBody>
          <a:bodyPr wrap="none" anchor="ctr"/>
          <a:lstStyle/>
          <a:p>
            <a:endParaRPr lang="ja-JP" altLang="en-US">
              <a:latin typeface="メイリオ" panose="020B0604030504040204" pitchFamily="50" charset="-128"/>
              <a:ea typeface="メイリオ" panose="020B0604030504040204" pitchFamily="50" charset="-128"/>
            </a:endParaRPr>
          </a:p>
        </p:txBody>
      </p:sp>
      <p:pic>
        <p:nvPicPr>
          <p:cNvPr id="2" name="図 1">
            <a:hlinkClick r:id="rId4"/>
            <a:extLst>
              <a:ext uri="{FF2B5EF4-FFF2-40B4-BE49-F238E27FC236}">
                <a16:creationId xmlns:a16="http://schemas.microsoft.com/office/drawing/2014/main" id="{01119EF5-F189-4C7C-970B-12EB6151CDBC}"/>
              </a:ext>
            </a:extLst>
          </p:cNvPr>
          <p:cNvPicPr>
            <a:picLocks noChangeAspect="1"/>
          </p:cNvPicPr>
          <p:nvPr/>
        </p:nvPicPr>
        <p:blipFill>
          <a:blip r:embed="rId5"/>
          <a:stretch>
            <a:fillRect/>
          </a:stretch>
        </p:blipFill>
        <p:spPr>
          <a:xfrm>
            <a:off x="7750807" y="4754435"/>
            <a:ext cx="962656" cy="967832"/>
          </a:xfrm>
          <a:prstGeom prst="rect">
            <a:avLst/>
          </a:prstGeom>
        </p:spPr>
      </p:pic>
      <p:pic>
        <p:nvPicPr>
          <p:cNvPr id="1026" name="図 2">
            <a:extLst>
              <a:ext uri="{FF2B5EF4-FFF2-40B4-BE49-F238E27FC236}">
                <a16:creationId xmlns:a16="http://schemas.microsoft.com/office/drawing/2014/main" id="{8FBC08D9-C20E-4598-B37F-39B64D774669}"/>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7158" y="4145125"/>
            <a:ext cx="1260096" cy="161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D9B9BE31-2C42-49A4-8C6F-8B1A9361FDD8}"/>
              </a:ext>
            </a:extLst>
          </p:cNvPr>
          <p:cNvSpPr/>
          <p:nvPr/>
        </p:nvSpPr>
        <p:spPr>
          <a:xfrm>
            <a:off x="6145208" y="3498794"/>
            <a:ext cx="2784092" cy="646331"/>
          </a:xfrm>
          <a:prstGeom prst="rect">
            <a:avLst/>
          </a:prstGeom>
        </p:spPr>
        <p:txBody>
          <a:bodyPr wrap="square">
            <a:spAutoFit/>
          </a:bodyPr>
          <a:lstStyle/>
          <a:p>
            <a:r>
              <a:rPr lang="ja-JP" altLang="en-US" sz="1200" dirty="0">
                <a:latin typeface="メイリオ" panose="020B0604030504040204" pitchFamily="50" charset="-128"/>
                <a:ea typeface="メイリオ" panose="020B0604030504040204" pitchFamily="50" charset="-128"/>
              </a:rPr>
              <a:t>租税教育用アニメ</a:t>
            </a:r>
            <a:endParaRPr lang="en-US" altLang="ja-JP" sz="1200" dirty="0">
              <a:latin typeface="メイリオ" panose="020B0604030504040204" pitchFamily="50" charset="-128"/>
              <a:ea typeface="メイリオ" panose="020B0604030504040204" pitchFamily="50" charset="-128"/>
            </a:endParaRPr>
          </a:p>
          <a:p>
            <a:r>
              <a:rPr lang="ja-JP" altLang="en-US" sz="1200" b="1" dirty="0">
                <a:solidFill>
                  <a:srgbClr val="C00000"/>
                </a:solidFill>
                <a:latin typeface="メイリオ" panose="020B0604030504040204" pitchFamily="50" charset="-128"/>
                <a:ea typeface="メイリオ" panose="020B0604030504040204" pitchFamily="50" charset="-128"/>
              </a:rPr>
              <a:t>「マリンとヤマト 不思議な</a:t>
            </a:r>
            <a:r>
              <a:rPr lang="ja-JP" altLang="en-US" sz="1200" b="1">
                <a:solidFill>
                  <a:srgbClr val="C00000"/>
                </a:solidFill>
                <a:latin typeface="メイリオ" panose="020B0604030504040204" pitchFamily="50" charset="-128"/>
                <a:ea typeface="メイリオ" panose="020B0604030504040204" pitchFamily="50" charset="-128"/>
              </a:rPr>
              <a:t>日曜日」</a:t>
            </a:r>
            <a:endParaRPr lang="en-US" altLang="ja-JP" sz="1200" b="1" dirty="0">
              <a:solidFill>
                <a:srgbClr val="C00000"/>
              </a:solidFill>
              <a:latin typeface="メイリオ" panose="020B0604030504040204" pitchFamily="50" charset="-128"/>
              <a:ea typeface="メイリオ" panose="020B0604030504040204" pitchFamily="50" charset="-128"/>
            </a:endParaRPr>
          </a:p>
          <a:p>
            <a:r>
              <a:rPr lang="ja-JP" altLang="en-US" sz="1200">
                <a:latin typeface="メイリオ" panose="020B0604030504040204" pitchFamily="50" charset="-128"/>
                <a:ea typeface="メイリオ" panose="020B0604030504040204" pitchFamily="50" charset="-128"/>
              </a:rPr>
              <a:t>など</a:t>
            </a:r>
            <a:r>
              <a:rPr lang="ja-JP" altLang="en-US" sz="1200" dirty="0">
                <a:latin typeface="メイリオ" panose="020B0604030504040204" pitchFamily="50" charset="-128"/>
                <a:ea typeface="メイリオ" panose="020B0604030504040204" pitchFamily="50" charset="-128"/>
              </a:rPr>
              <a:t>も併用ください。</a:t>
            </a:r>
            <a:endParaRPr lang="en-US" altLang="ja-JP" sz="1200" dirty="0">
              <a:latin typeface="メイリオ" panose="020B0604030504040204" pitchFamily="50" charset="-128"/>
              <a:ea typeface="メイリオ" panose="020B0604030504040204" pitchFamily="50" charset="-128"/>
            </a:endParaRPr>
          </a:p>
        </p:txBody>
      </p:sp>
      <p:sp>
        <p:nvSpPr>
          <p:cNvPr id="3080" name="Rectangle 42"/>
          <p:cNvSpPr>
            <a:spLocks noChangeArrowheads="1"/>
          </p:cNvSpPr>
          <p:nvPr/>
        </p:nvSpPr>
        <p:spPr bwMode="auto">
          <a:xfrm>
            <a:off x="264029" y="1115230"/>
            <a:ext cx="8674005" cy="896399"/>
          </a:xfrm>
          <a:prstGeom prst="rect">
            <a:avLst/>
          </a:prstGeom>
          <a:noFill/>
          <a:ln w="9525">
            <a:noFill/>
            <a:miter lim="800000"/>
            <a:headEnd/>
            <a:tailEnd/>
          </a:ln>
        </p:spPr>
        <p:txBody>
          <a:bodyPr wrap="square" lIns="36000" rIns="36000">
            <a:spAutoFit/>
          </a:bodyPr>
          <a:lstStyle/>
          <a:p>
            <a:pPr>
              <a:lnSpc>
                <a:spcPct val="120000"/>
              </a:lnSpc>
            </a:pPr>
            <a:r>
              <a:rPr lang="ja-JP" altLang="en-US" sz="1100">
                <a:latin typeface="メイリオ" panose="020B0604030504040204" pitchFamily="50" charset="-128"/>
                <a:ea typeface="メイリオ" panose="020B0604030504040204" pitchFamily="50" charset="-128"/>
              </a:rPr>
              <a:t>この</a:t>
            </a:r>
            <a:r>
              <a:rPr lang="ja-JP" altLang="en-US" sz="1100" dirty="0">
                <a:latin typeface="メイリオ" panose="020B0604030504040204" pitchFamily="50" charset="-128"/>
                <a:ea typeface="メイリオ" panose="020B0604030504040204" pitchFamily="50" charset="-128"/>
              </a:rPr>
              <a:t>教材は、児童に「税の本質」を学ばせることを念頭において作成しています。</a:t>
            </a:r>
          </a:p>
          <a:p>
            <a:pPr>
              <a:lnSpc>
                <a:spcPct val="120000"/>
              </a:lnSpc>
            </a:pPr>
            <a:r>
              <a:rPr lang="ja-JP" altLang="en-US" sz="1100">
                <a:latin typeface="メイリオ" panose="020B0604030504040204" pitchFamily="50" charset="-128"/>
                <a:ea typeface="メイリオ" panose="020B0604030504040204" pitchFamily="50" charset="-128"/>
              </a:rPr>
              <a:t>基本的に、差替えは授業</a:t>
            </a:r>
            <a:r>
              <a:rPr lang="ja-JP" altLang="en-US" sz="1100" dirty="0">
                <a:latin typeface="メイリオ" panose="020B0604030504040204" pitchFamily="50" charset="-128"/>
                <a:ea typeface="メイリオ" panose="020B0604030504040204" pitchFamily="50" charset="-128"/>
              </a:rPr>
              <a:t>をされる方の自由としていますが、「税の本質」を</a:t>
            </a:r>
            <a:r>
              <a:rPr lang="ja-JP" altLang="en-US" sz="1100">
                <a:latin typeface="メイリオ" panose="020B0604030504040204" pitchFamily="50" charset="-128"/>
                <a:ea typeface="メイリオ" panose="020B0604030504040204" pitchFamily="50" charset="-128"/>
              </a:rPr>
              <a:t>考えさせる、</a:t>
            </a:r>
            <a:br>
              <a:rPr lang="en-US" altLang="ja-JP" sz="1100" dirty="0">
                <a:latin typeface="メイリオ" panose="020B0604030504040204" pitchFamily="50" charset="-128"/>
                <a:ea typeface="メイリオ" panose="020B0604030504040204" pitchFamily="50" charset="-128"/>
              </a:rPr>
            </a:br>
            <a:r>
              <a:rPr lang="ja-JP" altLang="en-US" sz="1100">
                <a:latin typeface="メイリオ" panose="020B0604030504040204" pitchFamily="50" charset="-128"/>
                <a:ea typeface="メイリオ" panose="020B0604030504040204" pitchFamily="50" charset="-128"/>
              </a:rPr>
              <a:t>児童用スライドＰ６～</a:t>
            </a:r>
            <a:r>
              <a:rPr lang="en-US" altLang="ja-JP" sz="1100" dirty="0">
                <a:latin typeface="メイリオ" panose="020B0604030504040204" pitchFamily="50" charset="-128"/>
                <a:ea typeface="メイリオ" panose="020B0604030504040204" pitchFamily="50" charset="-128"/>
              </a:rPr>
              <a:t>10 </a:t>
            </a:r>
            <a:r>
              <a:rPr lang="ja-JP" altLang="en-US" sz="1100">
                <a:latin typeface="メイリオ" panose="020B0604030504040204" pitchFamily="50" charset="-128"/>
                <a:ea typeface="メイリオ" panose="020B0604030504040204" pitchFamily="50" charset="-128"/>
              </a:rPr>
              <a:t>、</a:t>
            </a:r>
            <a:r>
              <a:rPr lang="en-US" altLang="ja-JP" sz="1100" dirty="0">
                <a:latin typeface="メイリオ" panose="020B0604030504040204" pitchFamily="50" charset="-128"/>
                <a:ea typeface="メイリオ" panose="020B0604030504040204" pitchFamily="50" charset="-128"/>
              </a:rPr>
              <a:t>15</a:t>
            </a:r>
            <a:r>
              <a:rPr lang="ja-JP" altLang="en-US" sz="1100">
                <a:latin typeface="メイリオ" panose="020B0604030504040204" pitchFamily="50" charset="-128"/>
                <a:ea typeface="メイリオ" panose="020B0604030504040204" pitchFamily="50" charset="-128"/>
              </a:rPr>
              <a:t>に</a:t>
            </a:r>
            <a:r>
              <a:rPr lang="ja-JP" altLang="en-US" sz="1100" dirty="0">
                <a:latin typeface="メイリオ" panose="020B0604030504040204" pitchFamily="50" charset="-128"/>
                <a:ea typeface="メイリオ" panose="020B0604030504040204" pitchFamily="50" charset="-128"/>
              </a:rPr>
              <a:t>ついては、授業に取り入れていただきますようお願いします。</a:t>
            </a:r>
          </a:p>
          <a:p>
            <a:pPr>
              <a:lnSpc>
                <a:spcPct val="120000"/>
              </a:lnSpc>
            </a:pPr>
            <a:r>
              <a:rPr lang="ja-JP" altLang="en-US" sz="1100">
                <a:latin typeface="メイリオ" panose="020B0604030504040204" pitchFamily="50" charset="-128"/>
                <a:ea typeface="メイリオ" panose="020B0604030504040204" pitchFamily="50" charset="-128"/>
              </a:rPr>
              <a:t>なお</a:t>
            </a:r>
            <a:r>
              <a:rPr lang="ja-JP" altLang="en-US" sz="1100" dirty="0">
                <a:latin typeface="メイリオ" panose="020B0604030504040204" pitchFamily="50" charset="-128"/>
                <a:ea typeface="メイリオ" panose="020B0604030504040204" pitchFamily="50" charset="-128"/>
              </a:rPr>
              <a:t>、学習を進めるに当たっては、児童に自由に意見を発表させ、主体的に考えさせることに重点を置いたものになるよう配意願います。</a:t>
            </a:r>
          </a:p>
        </p:txBody>
      </p:sp>
      <p:sp>
        <p:nvSpPr>
          <p:cNvPr id="9" name="スライド番号プレースホルダー 8">
            <a:extLst>
              <a:ext uri="{FF2B5EF4-FFF2-40B4-BE49-F238E27FC236}">
                <a16:creationId xmlns:a16="http://schemas.microsoft.com/office/drawing/2014/main" id="{966D8D58-6164-D11A-57D8-27D67B70641B}"/>
              </a:ext>
            </a:extLst>
          </p:cNvPr>
          <p:cNvSpPr>
            <a:spLocks noGrp="1"/>
          </p:cNvSpPr>
          <p:nvPr>
            <p:ph type="sldNum" sz="quarter" idx="12"/>
          </p:nvPr>
        </p:nvSpPr>
        <p:spPr/>
        <p:txBody>
          <a:bodyPr/>
          <a:lstStyle/>
          <a:p>
            <a:fld id="{DA64F27D-EE7A-4450-9D17-42857AE164F0}" type="slidenum">
              <a:rPr kumimoji="1" lang="ja-JP" altLang="en-US" smtClean="0"/>
              <a:t>2</a:t>
            </a:fld>
            <a:endParaRPr kumimoji="1" lang="ja-JP" altLang="en-US"/>
          </a:p>
        </p:txBody>
      </p:sp>
      <p:sp>
        <p:nvSpPr>
          <p:cNvPr id="3" name="Rectangle 41">
            <a:extLst>
              <a:ext uri="{FF2B5EF4-FFF2-40B4-BE49-F238E27FC236}">
                <a16:creationId xmlns:a16="http://schemas.microsoft.com/office/drawing/2014/main" id="{4240E90D-98F4-4CCC-A6B6-B417442CE17F}"/>
              </a:ext>
            </a:extLst>
          </p:cNvPr>
          <p:cNvSpPr>
            <a:spLocks noChangeArrowheads="1"/>
          </p:cNvSpPr>
          <p:nvPr/>
        </p:nvSpPr>
        <p:spPr bwMode="auto">
          <a:xfrm>
            <a:off x="229302" y="887100"/>
            <a:ext cx="4217502" cy="261610"/>
          </a:xfrm>
          <a:prstGeom prst="rect">
            <a:avLst/>
          </a:prstGeom>
          <a:noFill/>
          <a:ln w="9525">
            <a:noFill/>
            <a:miter lim="800000"/>
            <a:headEnd/>
            <a:tailEnd/>
          </a:ln>
        </p:spPr>
        <p:txBody>
          <a:bodyPr wrap="square">
            <a:spAutoFit/>
          </a:bodyPr>
          <a:lstStyle/>
          <a:p>
            <a:r>
              <a:rPr lang="ja-JP" altLang="en-US" sz="1100" b="1">
                <a:solidFill>
                  <a:schemeClr val="accent5">
                    <a:lumMod val="50000"/>
                  </a:schemeClr>
                </a:solidFill>
                <a:latin typeface="メイリオ" panose="020B0604030504040204" pitchFamily="50" charset="-128"/>
                <a:ea typeface="メイリオ" panose="020B0604030504040204" pitchFamily="50" charset="-128"/>
              </a:rPr>
              <a:t>この教材</a:t>
            </a:r>
            <a:r>
              <a:rPr lang="ja-JP" altLang="en-US" sz="1100" b="1" dirty="0">
                <a:solidFill>
                  <a:schemeClr val="accent5">
                    <a:lumMod val="50000"/>
                  </a:schemeClr>
                </a:solidFill>
                <a:latin typeface="メイリオ" panose="020B0604030504040204" pitchFamily="50" charset="-128"/>
                <a:ea typeface="メイリオ" panose="020B0604030504040204" pitchFamily="50" charset="-128"/>
              </a:rPr>
              <a:t>を活用されるに当たってのお願い</a:t>
            </a:r>
          </a:p>
        </p:txBody>
      </p:sp>
      <p:sp>
        <p:nvSpPr>
          <p:cNvPr id="4" name="Rectangle 48">
            <a:extLst>
              <a:ext uri="{FF2B5EF4-FFF2-40B4-BE49-F238E27FC236}">
                <a16:creationId xmlns:a16="http://schemas.microsoft.com/office/drawing/2014/main" id="{819F1164-455F-09D6-B69A-0F435F709ED9}"/>
              </a:ext>
            </a:extLst>
          </p:cNvPr>
          <p:cNvSpPr>
            <a:spLocks noChangeArrowheads="1"/>
          </p:cNvSpPr>
          <p:nvPr/>
        </p:nvSpPr>
        <p:spPr bwMode="auto">
          <a:xfrm>
            <a:off x="264029" y="1991427"/>
            <a:ext cx="8674005" cy="1099532"/>
          </a:xfrm>
          <a:prstGeom prst="rect">
            <a:avLst/>
          </a:prstGeom>
          <a:noFill/>
          <a:ln w="9525">
            <a:noFill/>
            <a:miter lim="800000"/>
            <a:headEnd/>
            <a:tailEnd/>
          </a:ln>
        </p:spPr>
        <p:txBody>
          <a:bodyPr wrap="square">
            <a:spAutoFit/>
          </a:bodyPr>
          <a:lstStyle/>
          <a:p>
            <a:pPr>
              <a:lnSpc>
                <a:spcPct val="120000"/>
              </a:lnSpc>
            </a:pPr>
            <a:r>
              <a:rPr lang="ja-JP" altLang="en-US" sz="1100" dirty="0">
                <a:latin typeface="メイリオ" panose="020B0604030504040204" pitchFamily="50" charset="-128"/>
                <a:ea typeface="メイリオ" panose="020B0604030504040204" pitchFamily="50" charset="-128"/>
              </a:rPr>
              <a:t>「税の本質」</a:t>
            </a:r>
          </a:p>
          <a:p>
            <a:pPr>
              <a:lnSpc>
                <a:spcPct val="120000"/>
              </a:lnSpc>
            </a:pPr>
            <a:r>
              <a:rPr lang="ja-JP" altLang="en-US" sz="1100" dirty="0">
                <a:latin typeface="メイリオ" panose="020B0604030504040204" pitchFamily="50" charset="-128"/>
                <a:ea typeface="メイリオ" panose="020B0604030504040204" pitchFamily="50" charset="-128"/>
              </a:rPr>
              <a:t>●税は公共サービスの対価</a:t>
            </a:r>
          </a:p>
          <a:p>
            <a:pPr>
              <a:lnSpc>
                <a:spcPct val="120000"/>
              </a:lnSpc>
            </a:pPr>
            <a:r>
              <a:rPr lang="ja-JP" altLang="en-US" sz="1100" dirty="0">
                <a:latin typeface="メイリオ" panose="020B0604030504040204" pitchFamily="50" charset="-128"/>
                <a:ea typeface="メイリオ" panose="020B0604030504040204" pitchFamily="50" charset="-128"/>
              </a:rPr>
              <a:t>●自らの代表が、国の支出の在り方を決めることと、自らが国を支える税金を負担しなければならないことは表裏一体</a:t>
            </a:r>
            <a:endParaRPr lang="en-US" altLang="ja-JP" sz="1100" dirty="0">
              <a:latin typeface="メイリオ" panose="020B0604030504040204" pitchFamily="50" charset="-128"/>
              <a:ea typeface="メイリオ" panose="020B0604030504040204" pitchFamily="50" charset="-128"/>
            </a:endParaRPr>
          </a:p>
          <a:p>
            <a:pPr>
              <a:lnSpc>
                <a:spcPct val="120000"/>
              </a:lnSpc>
            </a:pPr>
            <a:r>
              <a:rPr lang="ja-JP" altLang="en-US" sz="1100" dirty="0">
                <a:latin typeface="メイリオ" panose="020B0604030504040204" pitchFamily="50" charset="-128"/>
                <a:ea typeface="メイリオ" panose="020B0604030504040204" pitchFamily="50" charset="-128"/>
              </a:rPr>
              <a:t>●税の使いみちを監視する（関心を持つ）ことも納税者として重要</a:t>
            </a:r>
            <a:endParaRPr lang="en-US" altLang="ja-JP" sz="1100" dirty="0">
              <a:latin typeface="メイリオ" panose="020B0604030504040204" pitchFamily="50" charset="-128"/>
              <a:ea typeface="メイリオ" panose="020B0604030504040204" pitchFamily="50" charset="-128"/>
            </a:endParaRPr>
          </a:p>
          <a:p>
            <a:pPr>
              <a:lnSpc>
                <a:spcPct val="120000"/>
              </a:lnSpc>
            </a:pPr>
            <a:endParaRPr lang="en-US" altLang="ja-JP" sz="1100" dirty="0">
              <a:latin typeface="メイリオ" panose="020B0604030504040204" pitchFamily="50" charset="-128"/>
              <a:ea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idx="4294967295"/>
          </p:nvPr>
        </p:nvSpPr>
        <p:spPr>
          <a:xfrm>
            <a:off x="144000" y="63500"/>
            <a:ext cx="5292080" cy="412750"/>
          </a:xfrm>
        </p:spPr>
        <p:txBody>
          <a:bodyPr>
            <a:normAutofit fontScale="90000"/>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ワーク：税金について考えてみよう（児童用</a:t>
            </a:r>
            <a:r>
              <a:rPr lang="ja-JP" altLang="en-US" sz="1500" b="1">
                <a:solidFill>
                  <a:schemeClr val="bg1"/>
                </a:solidFill>
                <a:latin typeface="メイリオ" panose="020B0604030504040204" pitchFamily="50" charset="-128"/>
                <a:ea typeface="メイリオ" panose="020B0604030504040204" pitchFamily="50" charset="-128"/>
              </a:rPr>
              <a:t>Ｐ２）</a:t>
            </a:r>
            <a:br>
              <a:rPr lang="en-US" altLang="ja-JP" sz="1500" b="1" dirty="0">
                <a:solidFill>
                  <a:schemeClr val="bg1"/>
                </a:solidFill>
                <a:latin typeface="メイリオ" panose="020B0604030504040204" pitchFamily="50" charset="-128"/>
                <a:ea typeface="メイリオ" panose="020B0604030504040204" pitchFamily="50" charset="-128"/>
              </a:rPr>
            </a:br>
            <a:r>
              <a:rPr lang="ja-JP" altLang="en-US" sz="1500" b="1">
                <a:solidFill>
                  <a:schemeClr val="bg1"/>
                </a:solidFill>
                <a:latin typeface="メイリオ" panose="020B0604030504040204" pitchFamily="50" charset="-128"/>
                <a:ea typeface="メイリオ" panose="020B0604030504040204" pitchFamily="50" charset="-128"/>
              </a:rPr>
              <a:t>生活</a:t>
            </a:r>
            <a:r>
              <a:rPr lang="ja-JP" altLang="en-US" sz="1500" b="1" dirty="0">
                <a:solidFill>
                  <a:schemeClr val="bg1"/>
                </a:solidFill>
                <a:latin typeface="メイリオ" panose="020B0604030504040204" pitchFamily="50" charset="-128"/>
                <a:ea typeface="メイリオ" panose="020B0604030504040204" pitchFamily="50" charset="-128"/>
              </a:rPr>
              <a:t>の中で関わりのある税金（児童用Ｐ３）</a:t>
            </a:r>
          </a:p>
        </p:txBody>
      </p:sp>
      <p:pic>
        <p:nvPicPr>
          <p:cNvPr id="18" name="図 17">
            <a:extLst>
              <a:ext uri="{FF2B5EF4-FFF2-40B4-BE49-F238E27FC236}">
                <a16:creationId xmlns:a16="http://schemas.microsoft.com/office/drawing/2014/main" id="{EB2F88BF-CF96-456A-A098-7AB6B4F76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3693688"/>
            <a:ext cx="3652765" cy="2739574"/>
          </a:xfrm>
          <a:prstGeom prst="rect">
            <a:avLst/>
          </a:prstGeom>
          <a:ln w="12700">
            <a:solidFill>
              <a:schemeClr val="accent5"/>
            </a:solidFill>
          </a:ln>
        </p:spPr>
      </p:pic>
      <p:pic>
        <p:nvPicPr>
          <p:cNvPr id="12" name="図 11">
            <a:extLst>
              <a:ext uri="{FF2B5EF4-FFF2-40B4-BE49-F238E27FC236}">
                <a16:creationId xmlns:a16="http://schemas.microsoft.com/office/drawing/2014/main" id="{C440687A-4890-4CEF-899C-0430E535B4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480" y="753378"/>
            <a:ext cx="3658110" cy="2743583"/>
          </a:xfrm>
          <a:prstGeom prst="rect">
            <a:avLst/>
          </a:prstGeom>
          <a:ln w="12700">
            <a:solidFill>
              <a:schemeClr val="accent5"/>
            </a:solidFill>
          </a:ln>
        </p:spPr>
      </p:pic>
      <p:sp>
        <p:nvSpPr>
          <p:cNvPr id="25" name="テキスト ボックス 24">
            <a:extLst>
              <a:ext uri="{FF2B5EF4-FFF2-40B4-BE49-F238E27FC236}">
                <a16:creationId xmlns:a16="http://schemas.microsoft.com/office/drawing/2014/main" id="{7E509845-3AB9-4B87-99D3-23D7DA259687}"/>
              </a:ext>
            </a:extLst>
          </p:cNvPr>
          <p:cNvSpPr txBox="1"/>
          <p:nvPr/>
        </p:nvSpPr>
        <p:spPr>
          <a:xfrm>
            <a:off x="258118" y="6586357"/>
            <a:ext cx="8202314" cy="246221"/>
          </a:xfrm>
          <a:prstGeom prst="rect">
            <a:avLst/>
          </a:prstGeom>
          <a:noFill/>
        </p:spPr>
        <p:txBody>
          <a:bodyPr wrap="square" rtlCol="0">
            <a:spAutoFit/>
          </a:bodyPr>
          <a:lstStyle/>
          <a:p>
            <a:r>
              <a:rPr lang="ja-JP" altLang="en-US" sz="1000" dirty="0">
                <a:solidFill>
                  <a:schemeClr val="accent5"/>
                </a:solidFill>
                <a:latin typeface="メイリオ" panose="020B0604030504040204" pitchFamily="50" charset="-128"/>
                <a:ea typeface="メイリオ" panose="020B0604030504040204" pitchFamily="50" charset="-128"/>
              </a:rPr>
              <a:t>詳しく学ぼう：財務省キッズコーナーファイナンスらんど  </a:t>
            </a:r>
            <a:r>
              <a:rPr kumimoji="1" lang="en-US" altLang="ja-JP" sz="1000" dirty="0">
                <a:latin typeface="メイリオ" panose="020B0604030504040204" pitchFamily="50" charset="-128"/>
                <a:ea typeface="メイリオ" panose="020B0604030504040204" pitchFamily="50" charset="-128"/>
                <a:hlinkClick r:id="rId5">
                  <a:extLst>
                    <a:ext uri="{A12FA001-AC4F-418D-AE19-62706E023703}">
                      <ahyp:hlinkClr xmlns:ahyp="http://schemas.microsoft.com/office/drawing/2018/hyperlinkcolor" val="tx"/>
                    </a:ext>
                  </a:extLst>
                </a:hlinkClick>
              </a:rPr>
              <a:t>https://www.mof.go.jp/kids/2018</a:t>
            </a:r>
            <a:r>
              <a:rPr lang="ja-JP" altLang="en-US" sz="1000" dirty="0">
                <a:latin typeface="メイリオ" panose="020B0604030504040204" pitchFamily="50" charset="-128"/>
                <a:ea typeface="メイリオ" panose="020B0604030504040204" pitchFamily="50" charset="-128"/>
              </a:rPr>
              <a:t> </a:t>
            </a:r>
            <a:r>
              <a:rPr kumimoji="1" lang="ja-JP" altLang="en-US" sz="1000" dirty="0">
                <a:latin typeface="メイリオ" panose="020B0604030504040204" pitchFamily="50" charset="-128"/>
                <a:ea typeface="メイリオ" panose="020B0604030504040204" pitchFamily="50" charset="-128"/>
              </a:rPr>
              <a:t>（財務省</a:t>
            </a:r>
            <a:r>
              <a:rPr kumimoji="1" lang="en-US" altLang="ja-JP" sz="1000" dirty="0">
                <a:latin typeface="メイリオ" panose="020B0604030504040204" pitchFamily="50" charset="-128"/>
                <a:ea typeface="メイリオ" panose="020B0604030504040204" pitchFamily="50" charset="-128"/>
              </a:rPr>
              <a:t>HP</a:t>
            </a:r>
            <a:r>
              <a:rPr kumimoji="1" lang="ja-JP" altLang="en-US" sz="1000" dirty="0">
                <a:latin typeface="メイリオ" panose="020B0604030504040204" pitchFamily="50" charset="-128"/>
                <a:ea typeface="メイリオ" panose="020B0604030504040204" pitchFamily="50" charset="-128"/>
              </a:rPr>
              <a:t>）</a:t>
            </a:r>
          </a:p>
        </p:txBody>
      </p:sp>
      <p:sp>
        <p:nvSpPr>
          <p:cNvPr id="8" name="Rectangle 6">
            <a:extLst>
              <a:ext uri="{FF2B5EF4-FFF2-40B4-BE49-F238E27FC236}">
                <a16:creationId xmlns:a16="http://schemas.microsoft.com/office/drawing/2014/main" id="{88A155BC-0544-C361-EF69-766B27591F26}"/>
              </a:ext>
            </a:extLst>
          </p:cNvPr>
          <p:cNvSpPr>
            <a:spLocks noChangeArrowheads="1"/>
          </p:cNvSpPr>
          <p:nvPr/>
        </p:nvSpPr>
        <p:spPr bwMode="auto">
          <a:xfrm>
            <a:off x="4200955" y="1022678"/>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税金についての学習を始めるに当たって、普段の暮らしから、消費税などの税金の存在に気付かせる。「税金は必要か」という話し合いから、「税金がなかったらどうなるか」という次の議論へ導いていく。</a:t>
            </a:r>
            <a:endParaRPr lang="ja-JP" altLang="en-US" sz="1200" dirty="0">
              <a:latin typeface="メイリオ" panose="020B0604030504040204" pitchFamily="50" charset="-128"/>
              <a:ea typeface="メイリオ" panose="020B0604030504040204" pitchFamily="50" charset="-128"/>
            </a:endParaRPr>
          </a:p>
        </p:txBody>
      </p:sp>
      <p:sp>
        <p:nvSpPr>
          <p:cNvPr id="9" name="角丸四角形 8">
            <a:extLst>
              <a:ext uri="{FF2B5EF4-FFF2-40B4-BE49-F238E27FC236}">
                <a16:creationId xmlns:a16="http://schemas.microsoft.com/office/drawing/2014/main" id="{CEE90C33-F8DF-29BA-EC4A-AE3F7B6455C7}"/>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10" name="角丸四角形 9">
            <a:extLst>
              <a:ext uri="{FF2B5EF4-FFF2-40B4-BE49-F238E27FC236}">
                <a16:creationId xmlns:a16="http://schemas.microsoft.com/office/drawing/2014/main" id="{AE3FAF04-989C-2336-3BB8-9750767FE008}"/>
              </a:ext>
            </a:extLst>
          </p:cNvPr>
          <p:cNvSpPr/>
          <p:nvPr/>
        </p:nvSpPr>
        <p:spPr>
          <a:xfrm>
            <a:off x="4200956" y="191755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11" name="Rectangle 6">
            <a:extLst>
              <a:ext uri="{FF2B5EF4-FFF2-40B4-BE49-F238E27FC236}">
                <a16:creationId xmlns:a16="http://schemas.microsoft.com/office/drawing/2014/main" id="{FD63D167-D11A-9E2F-2DCD-5A9FBAD1BEEE}"/>
              </a:ext>
            </a:extLst>
          </p:cNvPr>
          <p:cNvSpPr>
            <a:spLocks noChangeArrowheads="1"/>
          </p:cNvSpPr>
          <p:nvPr/>
        </p:nvSpPr>
        <p:spPr bwMode="auto">
          <a:xfrm>
            <a:off x="4200956" y="2238377"/>
            <a:ext cx="4692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知っている税金を発表し、税金は必要かどうかを話し合う。</a:t>
            </a:r>
            <a:endParaRPr lang="ja-JP" altLang="en-US" sz="1200" dirty="0">
              <a:latin typeface="メイリオ" panose="020B0604030504040204" pitchFamily="50" charset="-128"/>
              <a:ea typeface="メイリオ" panose="020B0604030504040204" pitchFamily="50" charset="-128"/>
            </a:endParaRPr>
          </a:p>
        </p:txBody>
      </p:sp>
      <p:sp>
        <p:nvSpPr>
          <p:cNvPr id="26" name="AutoShape 10">
            <a:extLst>
              <a:ext uri="{FF2B5EF4-FFF2-40B4-BE49-F238E27FC236}">
                <a16:creationId xmlns:a16="http://schemas.microsoft.com/office/drawing/2014/main" id="{ED92073C-4C08-0514-67E4-87C6C663DBC6}"/>
              </a:ext>
            </a:extLst>
          </p:cNvPr>
          <p:cNvSpPr>
            <a:spLocks noChangeArrowheads="1"/>
          </p:cNvSpPr>
          <p:nvPr/>
        </p:nvSpPr>
        <p:spPr bwMode="auto">
          <a:xfrm>
            <a:off x="6467522" y="2861510"/>
            <a:ext cx="2540617" cy="2613330"/>
          </a:xfrm>
          <a:prstGeom prst="roundRect">
            <a:avLst>
              <a:gd name="adj" fmla="val 5360"/>
            </a:avLst>
          </a:prstGeom>
          <a:solidFill>
            <a:srgbClr val="FFFFFF"/>
          </a:solidFill>
          <a:ln w="25400" algn="ctr">
            <a:noFill/>
            <a:prstDash val="sysDot"/>
            <a:round/>
            <a:headEnd/>
            <a:tailEnd/>
          </a:ln>
        </p:spPr>
        <p:txBody>
          <a:bodyPr lIns="72000"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住民税</a:t>
            </a:r>
            <a:br>
              <a:rPr lang="en-US" altLang="ja-JP" sz="1000" b="1" dirty="0">
                <a:latin typeface="メイリオ" panose="020B0604030504040204" pitchFamily="50" charset="-128"/>
                <a:ea typeface="メイリオ" panose="020B0604030504040204" pitchFamily="50" charset="-128"/>
              </a:rPr>
            </a:br>
            <a:r>
              <a:rPr lang="ja-JP" altLang="en-US" sz="1000" b="1">
                <a:latin typeface="メイリオ" panose="020B0604030504040204" pitchFamily="50" charset="-128"/>
                <a:ea typeface="メイリオ" panose="020B0604030504040204" pitchFamily="50" charset="-128"/>
              </a:rPr>
              <a:t>（都道府県民税及び市区町村民税）</a:t>
            </a:r>
            <a:r>
              <a:rPr lang="en-US" altLang="ja-JP" sz="1000"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住んでいる（会社がある）都道府県、市区町村に納める税金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事業税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個人や会社がもうけたお金にかかる税金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固定資産税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土地や家屋、事業に使う機械設備などを所有しているときにかかる税金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自動車税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自動車を所有しているときにかかる税金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入湯税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温泉（鉱泉浴場）に入浴したときの料金に含まれている税金</a:t>
            </a:r>
            <a:endParaRPr lang="en-US" altLang="ja-JP" sz="1000" dirty="0">
              <a:latin typeface="メイリオ" panose="020B0604030504040204" pitchFamily="50" charset="-128"/>
              <a:ea typeface="メイリオ" panose="020B0604030504040204" pitchFamily="50" charset="-128"/>
            </a:endParaRPr>
          </a:p>
        </p:txBody>
      </p:sp>
      <p:sp>
        <p:nvSpPr>
          <p:cNvPr id="29" name="AutoShape 10">
            <a:extLst>
              <a:ext uri="{FF2B5EF4-FFF2-40B4-BE49-F238E27FC236}">
                <a16:creationId xmlns:a16="http://schemas.microsoft.com/office/drawing/2014/main" id="{DD0C5994-10A8-7687-9DC3-9E9AFD2E3357}"/>
              </a:ext>
            </a:extLst>
          </p:cNvPr>
          <p:cNvSpPr>
            <a:spLocks noChangeArrowheads="1"/>
          </p:cNvSpPr>
          <p:nvPr/>
        </p:nvSpPr>
        <p:spPr bwMode="auto">
          <a:xfrm>
            <a:off x="4203608" y="2852196"/>
            <a:ext cx="2240599" cy="2622644"/>
          </a:xfrm>
          <a:prstGeom prst="roundRect">
            <a:avLst>
              <a:gd name="adj" fmla="val 6001"/>
            </a:avLst>
          </a:prstGeom>
          <a:solidFill>
            <a:srgbClr val="FFFFFF"/>
          </a:solidFill>
          <a:ln w="25400" algn="ctr">
            <a:noFill/>
            <a:prstDash val="sysDot"/>
            <a:round/>
            <a:headEnd/>
            <a:tailEnd/>
          </a:ln>
        </p:spPr>
        <p:txBody>
          <a:bodyPr rIns="72000"/>
          <a:lstStyle/>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所得税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個人がもうけたお金にかかる税金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法人税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会社がもうけたお金にかかる税金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消費税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商品を買ったときにかかる税金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相続税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亡くなった人から財産を相続したときにかかる税金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贈与税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財産をもらったときにかかる税金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酒税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清酒、ビール、ウイスキーなどの代金に含まれる税金</a:t>
            </a:r>
            <a:endParaRPr lang="en-US" altLang="ja-JP" sz="1000" dirty="0">
              <a:latin typeface="メイリオ" panose="020B0604030504040204" pitchFamily="50" charset="-128"/>
              <a:ea typeface="メイリオ" panose="020B0604030504040204" pitchFamily="50" charset="-128"/>
            </a:endParaRPr>
          </a:p>
          <a:p>
            <a:r>
              <a:rPr lang="en-US" altLang="ja-JP" sz="1000" b="1" dirty="0">
                <a:latin typeface="メイリオ" panose="020B0604030504040204" pitchFamily="50" charset="-128"/>
                <a:ea typeface="メイリオ" panose="020B0604030504040204" pitchFamily="50" charset="-128"/>
              </a:rPr>
              <a:t>【</a:t>
            </a:r>
            <a:r>
              <a:rPr lang="ja-JP" altLang="en-US" sz="1000" b="1">
                <a:latin typeface="メイリオ" panose="020B0604030504040204" pitchFamily="50" charset="-128"/>
                <a:ea typeface="メイリオ" panose="020B0604030504040204" pitchFamily="50" charset="-128"/>
              </a:rPr>
              <a:t>印紙税</a:t>
            </a:r>
            <a:r>
              <a:rPr lang="en-US" altLang="ja-JP" sz="1000" b="1" dirty="0">
                <a:latin typeface="メイリオ" panose="020B0604030504040204" pitchFamily="50" charset="-128"/>
                <a:ea typeface="メイリオ" panose="020B0604030504040204" pitchFamily="50" charset="-128"/>
              </a:rPr>
              <a:t>】</a:t>
            </a:r>
          </a:p>
          <a:p>
            <a:r>
              <a:rPr lang="ja-JP" altLang="en-US" sz="1000">
                <a:latin typeface="メイリオ" panose="020B0604030504040204" pitchFamily="50" charset="-128"/>
                <a:ea typeface="メイリオ" panose="020B0604030504040204" pitchFamily="50" charset="-128"/>
              </a:rPr>
              <a:t>契約書など、経済取引を行ったときに作成される文書にかかる税金</a:t>
            </a:r>
            <a:endParaRPr lang="en-US" altLang="ja-JP" sz="10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0290E3DA-79FC-61EF-31D6-9DEDD982A783}"/>
              </a:ext>
            </a:extLst>
          </p:cNvPr>
          <p:cNvSpPr txBox="1"/>
          <p:nvPr/>
        </p:nvSpPr>
        <p:spPr>
          <a:xfrm>
            <a:off x="5220072" y="5665471"/>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生活の中で関わりのある税金を理解させる。</a:t>
            </a:r>
            <a:endParaRPr lang="ja-JP" altLang="en-US" sz="1000"/>
          </a:p>
        </p:txBody>
      </p:sp>
      <p:sp>
        <p:nvSpPr>
          <p:cNvPr id="34" name="テキスト ボックス 33">
            <a:extLst>
              <a:ext uri="{FF2B5EF4-FFF2-40B4-BE49-F238E27FC236}">
                <a16:creationId xmlns:a16="http://schemas.microsoft.com/office/drawing/2014/main" id="{AC2BAD9D-8F35-9390-4B43-DBB727F05A28}"/>
              </a:ext>
            </a:extLst>
          </p:cNvPr>
          <p:cNvSpPr txBox="1"/>
          <p:nvPr/>
        </p:nvSpPr>
        <p:spPr>
          <a:xfrm>
            <a:off x="5220072" y="6169462"/>
            <a:ext cx="3205496" cy="246221"/>
          </a:xfrm>
          <a:prstGeom prst="rect">
            <a:avLst/>
          </a:prstGeom>
          <a:noFill/>
        </p:spPr>
        <p:txBody>
          <a:bodyPr wrap="square">
            <a:spAutoFit/>
          </a:bodyPr>
          <a:lstStyle/>
          <a:p>
            <a:r>
              <a:rPr lang="ja-JP" altLang="en-US" sz="1000">
                <a:latin typeface="メイリオ" panose="020B0604030504040204" pitchFamily="50" charset="-128"/>
                <a:ea typeface="メイリオ" panose="020B0604030504040204" pitchFamily="50" charset="-128"/>
              </a:rPr>
              <a:t>さまざまな税金を知る。</a:t>
            </a:r>
            <a:endParaRPr lang="ja-JP" altLang="en-US" sz="1000"/>
          </a:p>
        </p:txBody>
      </p:sp>
      <p:sp>
        <p:nvSpPr>
          <p:cNvPr id="37" name="角丸四角形 36">
            <a:extLst>
              <a:ext uri="{FF2B5EF4-FFF2-40B4-BE49-F238E27FC236}">
                <a16:creationId xmlns:a16="http://schemas.microsoft.com/office/drawing/2014/main" id="{73C2D5D5-91E9-A801-492E-3AF2A1BEEDDC}"/>
              </a:ext>
            </a:extLst>
          </p:cNvPr>
          <p:cNvSpPr/>
          <p:nvPr/>
        </p:nvSpPr>
        <p:spPr>
          <a:xfrm>
            <a:off x="4200956" y="5645514"/>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38" name="角丸四角形 37">
            <a:extLst>
              <a:ext uri="{FF2B5EF4-FFF2-40B4-BE49-F238E27FC236}">
                <a16:creationId xmlns:a16="http://schemas.microsoft.com/office/drawing/2014/main" id="{1BB9C7D1-F222-3F41-BE5C-A062022AD71E}"/>
              </a:ext>
            </a:extLst>
          </p:cNvPr>
          <p:cNvSpPr/>
          <p:nvPr/>
        </p:nvSpPr>
        <p:spPr>
          <a:xfrm>
            <a:off x="4200956" y="6122143"/>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3" name="Rectangle 8">
            <a:extLst>
              <a:ext uri="{FF2B5EF4-FFF2-40B4-BE49-F238E27FC236}">
                <a16:creationId xmlns:a16="http://schemas.microsoft.com/office/drawing/2014/main" id="{CC61CF74-299B-158B-B055-B90F8D6B2DAB}"/>
              </a:ext>
            </a:extLst>
          </p:cNvPr>
          <p:cNvSpPr>
            <a:spLocks noChangeArrowheads="1"/>
          </p:cNvSpPr>
          <p:nvPr/>
        </p:nvSpPr>
        <p:spPr bwMode="auto">
          <a:xfrm>
            <a:off x="4166237" y="2608858"/>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国税の主な種類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4" name="Rectangle 8">
            <a:extLst>
              <a:ext uri="{FF2B5EF4-FFF2-40B4-BE49-F238E27FC236}">
                <a16:creationId xmlns:a16="http://schemas.microsoft.com/office/drawing/2014/main" id="{F4A9E8A8-5793-2BB8-1D9E-F766B5DC0CC5}"/>
              </a:ext>
            </a:extLst>
          </p:cNvPr>
          <p:cNvSpPr>
            <a:spLocks noChangeArrowheads="1"/>
          </p:cNvSpPr>
          <p:nvPr/>
        </p:nvSpPr>
        <p:spPr bwMode="auto">
          <a:xfrm>
            <a:off x="6521801" y="2602119"/>
            <a:ext cx="2486339"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gn="just">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地方税の主な種類</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5" name="スライド番号プレースホルダー 4">
            <a:extLst>
              <a:ext uri="{FF2B5EF4-FFF2-40B4-BE49-F238E27FC236}">
                <a16:creationId xmlns:a16="http://schemas.microsoft.com/office/drawing/2014/main" id="{86D43C7B-8A1A-A4CC-E1A9-B464FA6F5F5E}"/>
              </a:ext>
            </a:extLst>
          </p:cNvPr>
          <p:cNvSpPr>
            <a:spLocks noGrp="1"/>
          </p:cNvSpPr>
          <p:nvPr>
            <p:ph type="sldNum" sz="quarter" idx="12"/>
          </p:nvPr>
        </p:nvSpPr>
        <p:spPr/>
        <p:txBody>
          <a:bodyPr/>
          <a:lstStyle/>
          <a:p>
            <a:pPr>
              <a:defRPr/>
            </a:pPr>
            <a:fld id="{76028D53-E57D-4BBD-AE62-24ADF1336D3D}" type="slidenum">
              <a:rPr lang="en-US" altLang="ja-JP" smtClean="0"/>
              <a:pPr>
                <a:defRPr/>
              </a:pPr>
              <a:t>3</a:t>
            </a:fld>
            <a:endParaRPr lang="en-US" altLang="ja-JP"/>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idx="4294967295"/>
          </p:nvPr>
        </p:nvSpPr>
        <p:spPr>
          <a:xfrm>
            <a:off x="144000" y="152400"/>
            <a:ext cx="45720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生活の中で関わりのある税金（児童用Ｐ４～５）</a:t>
            </a:r>
          </a:p>
        </p:txBody>
      </p:sp>
      <p:pic>
        <p:nvPicPr>
          <p:cNvPr id="6" name="図 5">
            <a:extLst>
              <a:ext uri="{FF2B5EF4-FFF2-40B4-BE49-F238E27FC236}">
                <a16:creationId xmlns:a16="http://schemas.microsoft.com/office/drawing/2014/main" id="{064DA734-0DEC-426B-A7D5-37BCB51CE5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275" y="753378"/>
            <a:ext cx="3658111" cy="2743583"/>
          </a:xfrm>
          <a:prstGeom prst="rect">
            <a:avLst/>
          </a:prstGeom>
          <a:ln w="12700">
            <a:solidFill>
              <a:schemeClr val="accent5"/>
            </a:solidFill>
          </a:ln>
        </p:spPr>
      </p:pic>
      <p:pic>
        <p:nvPicPr>
          <p:cNvPr id="18" name="図 17">
            <a:extLst>
              <a:ext uri="{FF2B5EF4-FFF2-40B4-BE49-F238E27FC236}">
                <a16:creationId xmlns:a16="http://schemas.microsoft.com/office/drawing/2014/main" id="{F8CC5E1D-45AB-41F3-8820-B3954D65D5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4275" y="3693129"/>
            <a:ext cx="3658110" cy="2743583"/>
          </a:xfrm>
          <a:prstGeom prst="rect">
            <a:avLst/>
          </a:prstGeom>
          <a:ln w="12700">
            <a:solidFill>
              <a:schemeClr val="accent5"/>
            </a:solidFill>
          </a:ln>
        </p:spPr>
      </p:pic>
      <p:sp>
        <p:nvSpPr>
          <p:cNvPr id="3" name="Rectangle 6">
            <a:extLst>
              <a:ext uri="{FF2B5EF4-FFF2-40B4-BE49-F238E27FC236}">
                <a16:creationId xmlns:a16="http://schemas.microsoft.com/office/drawing/2014/main" id="{1CB8763C-6399-3071-ED15-3E42DACA3294}"/>
              </a:ext>
            </a:extLst>
          </p:cNvPr>
          <p:cNvSpPr>
            <a:spLocks noChangeArrowheads="1"/>
          </p:cNvSpPr>
          <p:nvPr/>
        </p:nvSpPr>
        <p:spPr bwMode="auto">
          <a:xfrm>
            <a:off x="4200955" y="1022678"/>
            <a:ext cx="468876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消費税を例に、納税の仕組みを理解させる。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31A8DA96-BB0E-E610-6D54-3C8AFAFAD7F7}"/>
              </a:ext>
            </a:extLst>
          </p:cNvPr>
          <p:cNvSpPr>
            <a:spLocks noChangeArrowheads="1"/>
          </p:cNvSpPr>
          <p:nvPr/>
        </p:nvSpPr>
        <p:spPr bwMode="auto">
          <a:xfrm>
            <a:off x="4200955" y="1700808"/>
            <a:ext cx="46887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買い物をしたときに払う消費税がどのように国や地方公共団体に納められているかを知る。</a:t>
            </a:r>
            <a:br>
              <a:rPr lang="en-US" altLang="ja-JP" sz="1200" dirty="0">
                <a:latin typeface="メイリオ" panose="020B0604030504040204" pitchFamily="50" charset="-128"/>
                <a:ea typeface="メイリオ" panose="020B0604030504040204" pitchFamily="50" charset="-128"/>
              </a:rPr>
            </a:br>
            <a:r>
              <a:rPr lang="ja-JP" altLang="en-US" sz="1200">
                <a:latin typeface="メイリオ" panose="020B0604030504040204" pitchFamily="50" charset="-128"/>
                <a:ea typeface="メイリオ" panose="020B0604030504040204" pitchFamily="50" charset="-128"/>
              </a:rPr>
              <a:t>　税金の種類によって納め方、納める場所が違うことを確認する。</a:t>
            </a:r>
            <a:endParaRPr lang="ja-JP" altLang="en-US" sz="1200" dirty="0">
              <a:latin typeface="メイリオ" panose="020B0604030504040204" pitchFamily="50" charset="-128"/>
              <a:ea typeface="メイリオ" panose="020B0604030504040204" pitchFamily="50" charset="-128"/>
            </a:endParaRPr>
          </a:p>
        </p:txBody>
      </p:sp>
      <p:sp>
        <p:nvSpPr>
          <p:cNvPr id="8" name="Rectangle 47">
            <a:extLst>
              <a:ext uri="{FF2B5EF4-FFF2-40B4-BE49-F238E27FC236}">
                <a16:creationId xmlns:a16="http://schemas.microsoft.com/office/drawing/2014/main" id="{747C2F78-4FBB-D2BF-3EE9-1A283E9F9D3F}"/>
              </a:ext>
            </a:extLst>
          </p:cNvPr>
          <p:cNvSpPr>
            <a:spLocks noChangeArrowheads="1"/>
          </p:cNvSpPr>
          <p:nvPr/>
        </p:nvSpPr>
        <p:spPr bwMode="auto">
          <a:xfrm>
            <a:off x="4200957" y="2652624"/>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rPr>
              <a:t>1</a:t>
            </a:r>
            <a:r>
              <a:rPr lang="ja-JP" altLang="en-US" sz="1000" dirty="0">
                <a:latin typeface="メイリオ" panose="020B0604030504040204" pitchFamily="50" charset="-128"/>
                <a:ea typeface="メイリオ" panose="020B0604030504040204" pitchFamily="50" charset="-128"/>
              </a:rPr>
              <a:t>年間に稼いだお金や納める税金などを自分で計算して、税務署に決められた書類（申告書）を出すことです。</a:t>
            </a:r>
            <a:endParaRPr lang="en-US" altLang="ja-JP" sz="100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85A7DC33-75DF-3C63-97F1-7B946988A601}"/>
              </a:ext>
            </a:extLst>
          </p:cNvPr>
          <p:cNvSpPr>
            <a:spLocks noChangeArrowheads="1"/>
          </p:cNvSpPr>
          <p:nvPr/>
        </p:nvSpPr>
        <p:spPr bwMode="auto">
          <a:xfrm>
            <a:off x="4200956" y="242088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確定申告</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3" name="Rectangle 47">
            <a:extLst>
              <a:ext uri="{FF2B5EF4-FFF2-40B4-BE49-F238E27FC236}">
                <a16:creationId xmlns:a16="http://schemas.microsoft.com/office/drawing/2014/main" id="{6D78D3F5-3E45-5D53-4709-977512211AE7}"/>
              </a:ext>
            </a:extLst>
          </p:cNvPr>
          <p:cNvSpPr>
            <a:spLocks noChangeArrowheads="1"/>
          </p:cNvSpPr>
          <p:nvPr/>
        </p:nvSpPr>
        <p:spPr bwMode="auto">
          <a:xfrm>
            <a:off x="4200956" y="3281843"/>
            <a:ext cx="46887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勤め先の会社が、あらかじめ会社員の給料から所得税を差し引いて、本人の代わりに税金を納めることです。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D9E45F37-2786-C310-42A2-73F91A75B2FD}"/>
              </a:ext>
            </a:extLst>
          </p:cNvPr>
          <p:cNvSpPr>
            <a:spLocks noChangeArrowheads="1"/>
          </p:cNvSpPr>
          <p:nvPr/>
        </p:nvSpPr>
        <p:spPr bwMode="auto">
          <a:xfrm>
            <a:off x="4200956" y="3050107"/>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源泉徴収</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角丸四角形 20">
            <a:extLst>
              <a:ext uri="{FF2B5EF4-FFF2-40B4-BE49-F238E27FC236}">
                <a16:creationId xmlns:a16="http://schemas.microsoft.com/office/drawing/2014/main" id="{416F1E59-04FA-6851-88BD-F7C81880FAF1}"/>
              </a:ext>
            </a:extLst>
          </p:cNvPr>
          <p:cNvSpPr/>
          <p:nvPr/>
        </p:nvSpPr>
        <p:spPr>
          <a:xfrm>
            <a:off x="4200956" y="1373615"/>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26" name="角丸四角形 25">
            <a:extLst>
              <a:ext uri="{FF2B5EF4-FFF2-40B4-BE49-F238E27FC236}">
                <a16:creationId xmlns:a16="http://schemas.microsoft.com/office/drawing/2014/main" id="{E98D8863-EB45-48A5-0A57-9DEE19C671E8}"/>
              </a:ext>
            </a:extLst>
          </p:cNvPr>
          <p:cNvSpPr/>
          <p:nvPr/>
        </p:nvSpPr>
        <p:spPr>
          <a:xfrm>
            <a:off x="4200956" y="704641"/>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29" name="Rectangle 47">
            <a:extLst>
              <a:ext uri="{FF2B5EF4-FFF2-40B4-BE49-F238E27FC236}">
                <a16:creationId xmlns:a16="http://schemas.microsoft.com/office/drawing/2014/main" id="{251ACE60-76D8-9AA9-E892-8C8C964FB378}"/>
              </a:ext>
            </a:extLst>
          </p:cNvPr>
          <p:cNvSpPr>
            <a:spLocks noChangeArrowheads="1"/>
          </p:cNvSpPr>
          <p:nvPr/>
        </p:nvSpPr>
        <p:spPr bwMode="auto">
          <a:xfrm>
            <a:off x="4200956" y="3878749"/>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dirty="0">
                <a:latin typeface="メイリオ" panose="020B0604030504040204" pitchFamily="50" charset="-128"/>
                <a:ea typeface="メイリオ" panose="020B0604030504040204" pitchFamily="50" charset="-128"/>
              </a:rPr>
              <a:t>　税金についての相談に応じたり、正しく税金が納められているか調べたり、地域の人たちや会社から税金を集める仕事をしているところです。</a:t>
            </a:r>
            <a:endParaRPr lang="en-US" altLang="ja-JP" sz="1000" dirty="0">
              <a:latin typeface="メイリオ" panose="020B0604030504040204" pitchFamily="50" charset="-128"/>
              <a:ea typeface="メイリオ" panose="020B0604030504040204" pitchFamily="50" charset="-128"/>
            </a:endParaRPr>
          </a:p>
        </p:txBody>
      </p:sp>
      <p:sp>
        <p:nvSpPr>
          <p:cNvPr id="30" name="Rectangle 8">
            <a:extLst>
              <a:ext uri="{FF2B5EF4-FFF2-40B4-BE49-F238E27FC236}">
                <a16:creationId xmlns:a16="http://schemas.microsoft.com/office/drawing/2014/main" id="{A9FC24A5-336A-84F9-263A-82FD4557FFA8}"/>
              </a:ext>
            </a:extLst>
          </p:cNvPr>
          <p:cNvSpPr>
            <a:spLocks noChangeArrowheads="1"/>
          </p:cNvSpPr>
          <p:nvPr/>
        </p:nvSpPr>
        <p:spPr bwMode="auto">
          <a:xfrm>
            <a:off x="4200955" y="3647013"/>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税務署</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31" name="AutoShape 10">
            <a:extLst>
              <a:ext uri="{FF2B5EF4-FFF2-40B4-BE49-F238E27FC236}">
                <a16:creationId xmlns:a16="http://schemas.microsoft.com/office/drawing/2014/main" id="{FC03676C-1F8B-A7B3-AC5C-54BAE5030975}"/>
              </a:ext>
            </a:extLst>
          </p:cNvPr>
          <p:cNvSpPr>
            <a:spLocks noChangeArrowheads="1"/>
          </p:cNvSpPr>
          <p:nvPr/>
        </p:nvSpPr>
        <p:spPr bwMode="auto">
          <a:xfrm>
            <a:off x="6588224" y="4451464"/>
            <a:ext cx="2329562" cy="2156961"/>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税の種類と仕組み</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みんなが商品を買ったときにも、その代金の中に消費税という税金が含まれています。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また、お家の人が働いて得た収入や会社の利益から、様々な方法で税金（所得税、法人税）が納められています。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税を負担する人と納める人が同じ税を「直接税」、異なる税を「間接税」といいます。</a:t>
            </a:r>
            <a:endParaRPr lang="en-US" altLang="ja-JP" sz="1050" dirty="0">
              <a:latin typeface="メイリオ" panose="020B0604030504040204" pitchFamily="50" charset="-128"/>
              <a:ea typeface="メイリオ" panose="020B0604030504040204" pitchFamily="50" charset="-128"/>
            </a:endParaRPr>
          </a:p>
        </p:txBody>
      </p:sp>
      <p:sp>
        <p:nvSpPr>
          <p:cNvPr id="33" name="AutoShape 10">
            <a:extLst>
              <a:ext uri="{FF2B5EF4-FFF2-40B4-BE49-F238E27FC236}">
                <a16:creationId xmlns:a16="http://schemas.microsoft.com/office/drawing/2014/main" id="{C00E5676-F944-CF1A-5B23-94F20B399659}"/>
              </a:ext>
            </a:extLst>
          </p:cNvPr>
          <p:cNvSpPr>
            <a:spLocks noChangeArrowheads="1"/>
          </p:cNvSpPr>
          <p:nvPr/>
        </p:nvSpPr>
        <p:spPr bwMode="auto">
          <a:xfrm>
            <a:off x="4172851" y="4476195"/>
            <a:ext cx="2329562" cy="1730599"/>
          </a:xfrm>
          <a:prstGeom prst="roundRect">
            <a:avLst>
              <a:gd name="adj" fmla="val 0"/>
            </a:avLst>
          </a:prstGeom>
          <a:noFill/>
          <a:ln w="25400" algn="ctr">
            <a:noFill/>
            <a:prstDash val="sysDot"/>
            <a:round/>
            <a:headEnd/>
            <a:tailEnd/>
          </a:ln>
        </p:spPr>
        <p:txBody>
          <a:bodyPr tIns="144000"/>
          <a:lstStyle/>
          <a:p>
            <a:r>
              <a:rPr lang="en-US" altLang="ja-JP" sz="1000" dirty="0">
                <a:latin typeface="メイリオ" panose="020B0604030504040204" pitchFamily="50" charset="-128"/>
                <a:ea typeface="メイリオ" panose="020B0604030504040204" pitchFamily="50" charset="-128"/>
              </a:rPr>
              <a:t>1988</a:t>
            </a:r>
            <a:r>
              <a:rPr lang="ja-JP" altLang="en-US" sz="1000">
                <a:latin typeface="メイリオ" panose="020B0604030504040204" pitchFamily="50" charset="-128"/>
                <a:ea typeface="メイリオ" panose="020B0604030504040204" pitchFamily="50" charset="-128"/>
              </a:rPr>
              <a:t>年　消費税法成立</a:t>
            </a:r>
          </a:p>
          <a:p>
            <a:r>
              <a:rPr lang="en-US" altLang="ja-JP" sz="1000" dirty="0">
                <a:latin typeface="メイリオ" panose="020B0604030504040204" pitchFamily="50" charset="-128"/>
                <a:ea typeface="メイリオ" panose="020B0604030504040204" pitchFamily="50" charset="-128"/>
              </a:rPr>
              <a:t>1989</a:t>
            </a:r>
            <a:r>
              <a:rPr lang="ja-JP" altLang="en-US" sz="1000">
                <a:latin typeface="メイリオ" panose="020B0604030504040204" pitchFamily="50" charset="-128"/>
                <a:ea typeface="メイリオ" panose="020B0604030504040204" pitchFamily="50" charset="-128"/>
              </a:rPr>
              <a:t>年　消費税法施行 税率</a:t>
            </a:r>
            <a:r>
              <a:rPr lang="en-US" altLang="ja-JP" sz="1000" dirty="0">
                <a:latin typeface="メイリオ" panose="020B0604030504040204" pitchFamily="50" charset="-128"/>
                <a:ea typeface="メイリオ" panose="020B0604030504040204" pitchFamily="50" charset="-128"/>
              </a:rPr>
              <a:t>3%</a:t>
            </a:r>
          </a:p>
          <a:p>
            <a:r>
              <a:rPr lang="en-US" altLang="ja-JP" sz="1000" dirty="0">
                <a:latin typeface="メイリオ" panose="020B0604030504040204" pitchFamily="50" charset="-128"/>
                <a:ea typeface="メイリオ" panose="020B0604030504040204" pitchFamily="50" charset="-128"/>
              </a:rPr>
              <a:t>1997</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5%</a:t>
            </a:r>
            <a:r>
              <a:rPr lang="ja-JP" altLang="en-US" sz="1000">
                <a:latin typeface="メイリオ" panose="020B0604030504040204" pitchFamily="50" charset="-128"/>
                <a:ea typeface="メイリオ" panose="020B0604030504040204" pitchFamily="50" charset="-128"/>
              </a:rPr>
              <a:t>に引き上げ</a:t>
            </a:r>
          </a:p>
          <a:p>
            <a:r>
              <a:rPr lang="en-US" altLang="ja-JP" sz="1000" dirty="0">
                <a:latin typeface="メイリオ" panose="020B0604030504040204" pitchFamily="50" charset="-128"/>
                <a:ea typeface="メイリオ" panose="020B0604030504040204" pitchFamily="50" charset="-128"/>
              </a:rPr>
              <a:t>2004</a:t>
            </a:r>
            <a:r>
              <a:rPr lang="ja-JP" altLang="en-US" sz="1000">
                <a:latin typeface="メイリオ" panose="020B0604030504040204" pitchFamily="50" charset="-128"/>
                <a:ea typeface="メイリオ" panose="020B0604030504040204" pitchFamily="50" charset="-128"/>
              </a:rPr>
              <a:t>年　「税別」表示から「総額</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表示」義務付け</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2014</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2019</a:t>
            </a:r>
            <a:r>
              <a:rPr lang="ja-JP" altLang="en-US" sz="1000">
                <a:latin typeface="メイリオ" panose="020B0604030504040204" pitchFamily="50" charset="-128"/>
                <a:ea typeface="メイリオ" panose="020B0604030504040204" pitchFamily="50" charset="-128"/>
              </a:rPr>
              <a:t>年　税率</a:t>
            </a:r>
            <a:r>
              <a:rPr lang="en-US" altLang="ja-JP" sz="1000" dirty="0">
                <a:latin typeface="メイリオ" panose="020B0604030504040204" pitchFamily="50" charset="-128"/>
                <a:ea typeface="メイリオ" panose="020B0604030504040204" pitchFamily="50" charset="-128"/>
              </a:rPr>
              <a:t>10%</a:t>
            </a:r>
            <a:r>
              <a:rPr lang="ja-JP" altLang="en-US" sz="1000">
                <a:latin typeface="メイリオ" panose="020B0604030504040204" pitchFamily="50" charset="-128"/>
                <a:ea typeface="メイリオ" panose="020B0604030504040204" pitchFamily="50" charset="-128"/>
              </a:rPr>
              <a:t>に引き上げ</a:t>
            </a:r>
            <a:endParaRPr lang="en-US" altLang="ja-JP" sz="1000" dirty="0">
              <a:latin typeface="メイリオ" panose="020B0604030504040204" pitchFamily="50" charset="-128"/>
              <a:ea typeface="メイリオ" panose="020B0604030504040204" pitchFamily="50" charset="-128"/>
            </a:endParaRPr>
          </a:p>
          <a:p>
            <a:r>
              <a:rPr lang="ja-JP" altLang="en-US" sz="1000">
                <a:latin typeface="メイリオ" panose="020B0604030504040204" pitchFamily="50" charset="-128"/>
                <a:ea typeface="メイリオ" panose="020B0604030504040204" pitchFamily="50" charset="-128"/>
              </a:rPr>
              <a:t>　　　　　（軽減税率</a:t>
            </a:r>
            <a:r>
              <a:rPr lang="en-US" altLang="ja-JP" sz="1000" dirty="0">
                <a:latin typeface="メイリオ" panose="020B0604030504040204" pitchFamily="50" charset="-128"/>
                <a:ea typeface="メイリオ" panose="020B0604030504040204" pitchFamily="50" charset="-128"/>
              </a:rPr>
              <a:t>8%</a:t>
            </a:r>
            <a:r>
              <a:rPr lang="ja-JP" altLang="en-US" sz="1000">
                <a:latin typeface="メイリオ" panose="020B0604030504040204" pitchFamily="50" charset="-128"/>
                <a:ea typeface="メイリオ" panose="020B0604030504040204" pitchFamily="50" charset="-128"/>
              </a:rPr>
              <a:t>導入）</a:t>
            </a:r>
            <a:endParaRPr lang="ja-JP" altLang="en-US" sz="1000" dirty="0">
              <a:latin typeface="メイリオ" panose="020B0604030504040204" pitchFamily="50" charset="-128"/>
              <a:ea typeface="メイリオ" panose="020B0604030504040204" pitchFamily="50" charset="-128"/>
            </a:endParaRPr>
          </a:p>
        </p:txBody>
      </p:sp>
      <p:pic>
        <p:nvPicPr>
          <p:cNvPr id="32" name="図 31">
            <a:extLst>
              <a:ext uri="{FF2B5EF4-FFF2-40B4-BE49-F238E27FC236}">
                <a16:creationId xmlns:a16="http://schemas.microsoft.com/office/drawing/2014/main" id="{0D6248FA-B3CE-0C29-2FDA-58407C556F40}"/>
              </a:ext>
            </a:extLst>
          </p:cNvPr>
          <p:cNvPicPr>
            <a:picLocks noChangeAspect="1"/>
          </p:cNvPicPr>
          <p:nvPr/>
        </p:nvPicPr>
        <p:blipFill>
          <a:blip r:embed="rId5"/>
          <a:stretch>
            <a:fillRect/>
          </a:stretch>
        </p:blipFill>
        <p:spPr>
          <a:xfrm>
            <a:off x="6707494" y="4346103"/>
            <a:ext cx="457240" cy="231668"/>
          </a:xfrm>
          <a:prstGeom prst="rect">
            <a:avLst/>
          </a:prstGeom>
        </p:spPr>
      </p:pic>
      <p:sp>
        <p:nvSpPr>
          <p:cNvPr id="4" name="Rectangle 8">
            <a:extLst>
              <a:ext uri="{FF2B5EF4-FFF2-40B4-BE49-F238E27FC236}">
                <a16:creationId xmlns:a16="http://schemas.microsoft.com/office/drawing/2014/main" id="{24F0FAA4-9196-5541-C876-B6A775438F91}"/>
              </a:ext>
            </a:extLst>
          </p:cNvPr>
          <p:cNvSpPr>
            <a:spLocks noChangeArrowheads="1"/>
          </p:cNvSpPr>
          <p:nvPr/>
        </p:nvSpPr>
        <p:spPr bwMode="auto">
          <a:xfrm>
            <a:off x="4200956" y="4316882"/>
            <a:ext cx="2171245"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lnSpc>
                <a:spcPct val="120000"/>
              </a:lnSpc>
              <a:buFont typeface="Wingdings" pitchFamily="2" charset="2"/>
              <a:buChar char="n"/>
              <a:defRPr/>
            </a:pPr>
            <a:r>
              <a:rPr lang="ja-JP" altLang="en-US" sz="1200" b="1">
                <a:solidFill>
                  <a:schemeClr val="accent5">
                    <a:lumMod val="75000"/>
                  </a:schemeClr>
                </a:solidFill>
                <a:latin typeface="Meiryo" panose="020B0604030504040204" pitchFamily="34" charset="-128"/>
                <a:ea typeface="Meiryo" panose="020B0604030504040204" pitchFamily="34" charset="-128"/>
              </a:rPr>
              <a:t>消費税の歴史</a:t>
            </a:r>
            <a:endParaRPr lang="en-US" altLang="ja-JP" sz="1200" b="1" dirty="0">
              <a:solidFill>
                <a:schemeClr val="accent5">
                  <a:lumMod val="75000"/>
                </a:schemeClr>
              </a:solidFill>
              <a:latin typeface="Meiryo" panose="020B0604030504040204" pitchFamily="34" charset="-128"/>
              <a:ea typeface="Meiryo" panose="020B0604030504040204" pitchFamily="34" charset="-128"/>
            </a:endParaRPr>
          </a:p>
        </p:txBody>
      </p:sp>
      <p:sp>
        <p:nvSpPr>
          <p:cNvPr id="10" name="スライド番号プレースホルダー 9">
            <a:extLst>
              <a:ext uri="{FF2B5EF4-FFF2-40B4-BE49-F238E27FC236}">
                <a16:creationId xmlns:a16="http://schemas.microsoft.com/office/drawing/2014/main" id="{5914F45B-852B-7C61-CAFD-07F5B834498C}"/>
              </a:ext>
            </a:extLst>
          </p:cNvPr>
          <p:cNvSpPr>
            <a:spLocks noGrp="1"/>
          </p:cNvSpPr>
          <p:nvPr>
            <p:ph type="sldNum" sz="quarter" idx="12"/>
          </p:nvPr>
        </p:nvSpPr>
        <p:spPr/>
        <p:txBody>
          <a:bodyPr/>
          <a:lstStyle/>
          <a:p>
            <a:pPr>
              <a:defRPr/>
            </a:pPr>
            <a:fld id="{76028D53-E57D-4BBD-AE62-24ADF1336D3D}" type="slidenum">
              <a:rPr lang="en-US" altLang="ja-JP" smtClean="0"/>
              <a:pPr>
                <a:defRPr/>
              </a:pPr>
              <a:t>4</a:t>
            </a:fld>
            <a:endParaRPr lang="en-US" altLang="ja-JP"/>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税金は何のためにあるのだろうか（児童用Ｐ６）</a:t>
            </a:r>
          </a:p>
        </p:txBody>
      </p:sp>
      <p:pic>
        <p:nvPicPr>
          <p:cNvPr id="3" name="図 2">
            <a:extLst>
              <a:ext uri="{FF2B5EF4-FFF2-40B4-BE49-F238E27FC236}">
                <a16:creationId xmlns:a16="http://schemas.microsoft.com/office/drawing/2014/main" id="{65F789C9-3133-411F-929C-756E0AD421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0" y="753378"/>
            <a:ext cx="3666906" cy="2750180"/>
          </a:xfrm>
          <a:prstGeom prst="rect">
            <a:avLst/>
          </a:prstGeom>
          <a:ln w="12700">
            <a:solidFill>
              <a:schemeClr val="accent5"/>
            </a:solidFill>
          </a:ln>
        </p:spPr>
      </p:pic>
      <p:sp>
        <p:nvSpPr>
          <p:cNvPr id="4" name="Rectangle 6">
            <a:extLst>
              <a:ext uri="{FF2B5EF4-FFF2-40B4-BE49-F238E27FC236}">
                <a16:creationId xmlns:a16="http://schemas.microsoft.com/office/drawing/2014/main" id="{73E86234-6EA6-1C14-B46A-F44C88F1C002}"/>
              </a:ext>
            </a:extLst>
          </p:cNvPr>
          <p:cNvSpPr>
            <a:spLocks noChangeArrowheads="1"/>
          </p:cNvSpPr>
          <p:nvPr/>
        </p:nvSpPr>
        <p:spPr bwMode="auto">
          <a:xfrm>
            <a:off x="4200955" y="1085325"/>
            <a:ext cx="4692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私たちの暮らしを豊かで安全、便利なものにしている公共施設には、どのようなものがあるのかを気付かせる。私たちのために働いている人たちの賃金、公共施設にかかる建設費、維持費などは国や地方に納められた税から支払われていることを学ばせる。</a:t>
            </a:r>
            <a:endParaRPr lang="ja-JP" altLang="en-US" sz="1200" dirty="0">
              <a:latin typeface="メイリオ" panose="020B0604030504040204" pitchFamily="50" charset="-128"/>
              <a:ea typeface="メイリオ" panose="020B0604030504040204" pitchFamily="50" charset="-128"/>
            </a:endParaRPr>
          </a:p>
        </p:txBody>
      </p:sp>
      <p:sp>
        <p:nvSpPr>
          <p:cNvPr id="7" name="Rectangle 6">
            <a:extLst>
              <a:ext uri="{FF2B5EF4-FFF2-40B4-BE49-F238E27FC236}">
                <a16:creationId xmlns:a16="http://schemas.microsoft.com/office/drawing/2014/main" id="{D596956A-AA6E-DBA8-6654-4292EE1C7993}"/>
              </a:ext>
            </a:extLst>
          </p:cNvPr>
          <p:cNvSpPr>
            <a:spLocks noChangeArrowheads="1"/>
          </p:cNvSpPr>
          <p:nvPr/>
        </p:nvSpPr>
        <p:spPr bwMode="auto">
          <a:xfrm>
            <a:off x="4200956" y="2319263"/>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公共施設の事例を見ながら、自分のまわりにある主な公共施設などの場所と働きを調べ、税金との関わりを考える。</a:t>
            </a:r>
            <a:endParaRPr lang="ja-JP" altLang="en-US" sz="1200" dirty="0">
              <a:latin typeface="メイリオ" panose="020B0604030504040204" pitchFamily="50" charset="-128"/>
              <a:ea typeface="メイリオ" panose="020B0604030504040204" pitchFamily="50" charset="-128"/>
            </a:endParaRPr>
          </a:p>
        </p:txBody>
      </p:sp>
      <p:sp>
        <p:nvSpPr>
          <p:cNvPr id="8" name="AutoShape 10">
            <a:extLst>
              <a:ext uri="{FF2B5EF4-FFF2-40B4-BE49-F238E27FC236}">
                <a16:creationId xmlns:a16="http://schemas.microsoft.com/office/drawing/2014/main" id="{3153BA2F-DB49-FDBA-E9B3-AF4FF9F10D76}"/>
              </a:ext>
            </a:extLst>
          </p:cNvPr>
          <p:cNvSpPr>
            <a:spLocks noChangeArrowheads="1"/>
          </p:cNvSpPr>
          <p:nvPr/>
        </p:nvSpPr>
        <p:spPr bwMode="auto">
          <a:xfrm>
            <a:off x="4200956" y="2979436"/>
            <a:ext cx="4692218" cy="153033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税金の役割</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nSpc>
                <a:spcPct val="120000"/>
              </a:lnSpc>
              <a:defRPr/>
            </a:pPr>
            <a:r>
              <a:rPr lang="ja-JP" altLang="en-US" sz="1050">
                <a:latin typeface="メイリオ" panose="020B0604030504040204" pitchFamily="50" charset="-128"/>
                <a:ea typeface="メイリオ" panose="020B0604030504040204" pitchFamily="50" charset="-128"/>
              </a:rPr>
              <a:t>　税金は、公共施設、公共サービスに使われています。個人の力では、警察署や消防署、学校や公園などを作ることは難しいことですが、私たちがお金を出し合えば、それぞれが、安全、便利、豊かな暮らしを享受することができます。</a:t>
            </a:r>
            <a:endParaRPr lang="en-US" altLang="ja-JP" sz="1050" dirty="0">
              <a:latin typeface="メイリオ" panose="020B0604030504040204" pitchFamily="50" charset="-128"/>
              <a:ea typeface="メイリオ" panose="020B0604030504040204" pitchFamily="50" charset="-128"/>
            </a:endParaRPr>
          </a:p>
          <a:p>
            <a:r>
              <a:rPr lang="ja-JP" altLang="en-US" sz="1050">
                <a:latin typeface="メイリオ" panose="020B0604030504040204" pitchFamily="50" charset="-128"/>
                <a:ea typeface="メイリオ" panose="020B0604030504040204" pitchFamily="50" charset="-128"/>
              </a:rPr>
              <a:t>　私たちが納めている税金は、みんなが安心して暮らしていくために、役立てられます。</a:t>
            </a:r>
            <a:endParaRPr lang="ja-JP" altLang="en-US" sz="105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A98C0BF7-A108-4C0A-8B19-9745E60EEC00}"/>
              </a:ext>
            </a:extLst>
          </p:cNvPr>
          <p:cNvPicPr>
            <a:picLocks noChangeAspect="1"/>
          </p:cNvPicPr>
          <p:nvPr/>
        </p:nvPicPr>
        <p:blipFill>
          <a:blip r:embed="rId4"/>
          <a:stretch>
            <a:fillRect/>
          </a:stretch>
        </p:blipFill>
        <p:spPr>
          <a:xfrm>
            <a:off x="4302307" y="2863603"/>
            <a:ext cx="457240" cy="231668"/>
          </a:xfrm>
          <a:prstGeom prst="rect">
            <a:avLst/>
          </a:prstGeom>
        </p:spPr>
      </p:pic>
      <p:sp>
        <p:nvSpPr>
          <p:cNvPr id="15" name="Rectangle 47">
            <a:extLst>
              <a:ext uri="{FF2B5EF4-FFF2-40B4-BE49-F238E27FC236}">
                <a16:creationId xmlns:a16="http://schemas.microsoft.com/office/drawing/2014/main" id="{297A3859-EBD3-26B0-1C4C-CBF4B64D14A9}"/>
              </a:ext>
            </a:extLst>
          </p:cNvPr>
          <p:cNvSpPr>
            <a:spLocks noChangeArrowheads="1"/>
          </p:cNvSpPr>
          <p:nvPr/>
        </p:nvSpPr>
        <p:spPr bwMode="auto">
          <a:xfrm>
            <a:off x="319529" y="5096916"/>
            <a:ext cx="21018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00">
                <a:latin typeface="メイリオ" panose="020B0604030504040204" pitchFamily="50" charset="-128"/>
                <a:ea typeface="メイリオ" panose="020B0604030504040204" pitchFamily="50" charset="-128"/>
              </a:rPr>
              <a:t>　公立学校、公園、道路など、誰もが利用することのできる施設のことです。</a:t>
            </a:r>
            <a:endParaRPr lang="en-US" altLang="ja-JP" sz="1000" dirty="0">
              <a:latin typeface="メイリオ" panose="020B0604030504040204" pitchFamily="50" charset="-128"/>
              <a:ea typeface="メイリオ" panose="020B0604030504040204" pitchFamily="50" charset="-128"/>
            </a:endParaRPr>
          </a:p>
        </p:txBody>
      </p:sp>
      <p:sp>
        <p:nvSpPr>
          <p:cNvPr id="16" name="Rectangle 8">
            <a:extLst>
              <a:ext uri="{FF2B5EF4-FFF2-40B4-BE49-F238E27FC236}">
                <a16:creationId xmlns:a16="http://schemas.microsoft.com/office/drawing/2014/main" id="{76343945-72DF-1D6B-BFD6-62B074E86426}"/>
              </a:ext>
            </a:extLst>
          </p:cNvPr>
          <p:cNvSpPr>
            <a:spLocks noChangeArrowheads="1"/>
          </p:cNvSpPr>
          <p:nvPr/>
        </p:nvSpPr>
        <p:spPr bwMode="auto">
          <a:xfrm>
            <a:off x="319527" y="4808376"/>
            <a:ext cx="2295403" cy="30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公共施設</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7" name="AutoShape 10">
            <a:extLst>
              <a:ext uri="{FF2B5EF4-FFF2-40B4-BE49-F238E27FC236}">
                <a16:creationId xmlns:a16="http://schemas.microsoft.com/office/drawing/2014/main" id="{C0E0CDE5-C1F6-863B-1435-79E76A3A69D8}"/>
              </a:ext>
            </a:extLst>
          </p:cNvPr>
          <p:cNvSpPr>
            <a:spLocks noChangeArrowheads="1"/>
          </p:cNvSpPr>
          <p:nvPr/>
        </p:nvSpPr>
        <p:spPr bwMode="auto">
          <a:xfrm>
            <a:off x="2537626" y="4808377"/>
            <a:ext cx="2087747" cy="530061"/>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全国の社会教育施設の数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（令和６年度）</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7" name="Rectangle 9">
            <a:extLst>
              <a:ext uri="{FF2B5EF4-FFF2-40B4-BE49-F238E27FC236}">
                <a16:creationId xmlns:a16="http://schemas.microsoft.com/office/drawing/2014/main" id="{91F6832C-B660-F341-C4DF-29788C04C312}"/>
              </a:ext>
            </a:extLst>
          </p:cNvPr>
          <p:cNvSpPr>
            <a:spLocks noChangeArrowheads="1"/>
          </p:cNvSpPr>
          <p:nvPr/>
        </p:nvSpPr>
        <p:spPr bwMode="auto">
          <a:xfrm>
            <a:off x="2537626" y="5296485"/>
            <a:ext cx="1665482" cy="900246"/>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公民館</a:t>
            </a:r>
          </a:p>
          <a:p>
            <a:r>
              <a:rPr lang="ja-JP" altLang="en-US" sz="1050" dirty="0">
                <a:latin typeface="メイリオ" panose="020B0604030504040204" pitchFamily="50" charset="-128"/>
                <a:ea typeface="メイリオ" panose="020B0604030504040204" pitchFamily="50" charset="-128"/>
              </a:rPr>
              <a:t>●　博物館</a:t>
            </a:r>
          </a:p>
          <a:p>
            <a:r>
              <a:rPr lang="ja-JP" altLang="en-US" sz="1050" dirty="0">
                <a:latin typeface="メイリオ" panose="020B0604030504040204" pitchFamily="50" charset="-128"/>
                <a:ea typeface="メイリオ" panose="020B0604030504040204" pitchFamily="50" charset="-128"/>
              </a:rPr>
              <a:t>●　図書館</a:t>
            </a:r>
          </a:p>
          <a:p>
            <a:r>
              <a:rPr lang="ja-JP" altLang="en-US" sz="1050" dirty="0">
                <a:latin typeface="メイリオ" panose="020B0604030504040204" pitchFamily="50" charset="-128"/>
                <a:ea typeface="メイリオ" panose="020B0604030504040204" pitchFamily="50" charset="-128"/>
              </a:rPr>
              <a:t>●　青少年教育施設</a:t>
            </a:r>
          </a:p>
          <a:p>
            <a:r>
              <a:rPr lang="ja-JP" altLang="en-US" sz="1050" dirty="0">
                <a:latin typeface="メイリオ" panose="020B0604030504040204" pitchFamily="50" charset="-128"/>
                <a:ea typeface="メイリオ" panose="020B0604030504040204" pitchFamily="50" charset="-128"/>
              </a:rPr>
              <a:t>●　劇場、音楽堂等　　　 </a:t>
            </a:r>
          </a:p>
        </p:txBody>
      </p:sp>
      <p:sp>
        <p:nvSpPr>
          <p:cNvPr id="30" name="Rectangle 15">
            <a:extLst>
              <a:ext uri="{FF2B5EF4-FFF2-40B4-BE49-F238E27FC236}">
                <a16:creationId xmlns:a16="http://schemas.microsoft.com/office/drawing/2014/main" id="{C35CD0D3-C407-95AD-D449-BFD4433E01FB}"/>
              </a:ext>
            </a:extLst>
          </p:cNvPr>
          <p:cNvSpPr>
            <a:spLocks noChangeArrowheads="1"/>
          </p:cNvSpPr>
          <p:nvPr/>
        </p:nvSpPr>
        <p:spPr bwMode="auto">
          <a:xfrm>
            <a:off x="3978074" y="5296485"/>
            <a:ext cx="1094002" cy="900246"/>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13,031</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1,346</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3,400</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783 </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1,800</a:t>
            </a:r>
          </a:p>
        </p:txBody>
      </p:sp>
      <p:sp>
        <p:nvSpPr>
          <p:cNvPr id="41" name="角丸四角形 40">
            <a:extLst>
              <a:ext uri="{FF2B5EF4-FFF2-40B4-BE49-F238E27FC236}">
                <a16:creationId xmlns:a16="http://schemas.microsoft.com/office/drawing/2014/main" id="{C12CD7F0-D8B1-734A-BD39-1A88EDC7F1BB}"/>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42" name="角丸四角形 41">
            <a:extLst>
              <a:ext uri="{FF2B5EF4-FFF2-40B4-BE49-F238E27FC236}">
                <a16:creationId xmlns:a16="http://schemas.microsoft.com/office/drawing/2014/main" id="{156BF30A-6548-BD02-3908-AB4DBE8AFB7D}"/>
              </a:ext>
            </a:extLst>
          </p:cNvPr>
          <p:cNvSpPr/>
          <p:nvPr/>
        </p:nvSpPr>
        <p:spPr>
          <a:xfrm>
            <a:off x="4200956" y="1977884"/>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5" name="スライド番号プレースホルダー 4">
            <a:extLst>
              <a:ext uri="{FF2B5EF4-FFF2-40B4-BE49-F238E27FC236}">
                <a16:creationId xmlns:a16="http://schemas.microsoft.com/office/drawing/2014/main" id="{6334CD01-CD79-6503-2E48-54D4A5D3A385}"/>
              </a:ext>
            </a:extLst>
          </p:cNvPr>
          <p:cNvSpPr>
            <a:spLocks noGrp="1"/>
          </p:cNvSpPr>
          <p:nvPr>
            <p:ph type="sldNum" sz="quarter" idx="12"/>
          </p:nvPr>
        </p:nvSpPr>
        <p:spPr/>
        <p:txBody>
          <a:bodyPr/>
          <a:lstStyle/>
          <a:p>
            <a:pPr>
              <a:defRPr/>
            </a:pPr>
            <a:fld id="{76028D53-E57D-4BBD-AE62-24ADF1336D3D}" type="slidenum">
              <a:rPr lang="en-US" altLang="ja-JP" smtClean="0"/>
              <a:pPr>
                <a:defRPr/>
              </a:pPr>
              <a:t>5</a:t>
            </a:fld>
            <a:endParaRPr lang="en-US" altLang="ja-JP" dirty="0"/>
          </a:p>
        </p:txBody>
      </p:sp>
      <p:sp>
        <p:nvSpPr>
          <p:cNvPr id="6" name="AutoShape 10">
            <a:extLst>
              <a:ext uri="{FF2B5EF4-FFF2-40B4-BE49-F238E27FC236}">
                <a16:creationId xmlns:a16="http://schemas.microsoft.com/office/drawing/2014/main" id="{DABC1B4C-0051-D73C-E87D-6CC094D6020C}"/>
              </a:ext>
            </a:extLst>
          </p:cNvPr>
          <p:cNvSpPr>
            <a:spLocks noChangeArrowheads="1"/>
          </p:cNvSpPr>
          <p:nvPr/>
        </p:nvSpPr>
        <p:spPr bwMode="auto">
          <a:xfrm>
            <a:off x="5023494" y="4808376"/>
            <a:ext cx="1771207" cy="530062"/>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警察・消防署の数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（令和７年４月現在）</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1" name="AutoShape 10">
            <a:extLst>
              <a:ext uri="{FF2B5EF4-FFF2-40B4-BE49-F238E27FC236}">
                <a16:creationId xmlns:a16="http://schemas.microsoft.com/office/drawing/2014/main" id="{43600F6B-BF87-B836-1A77-699A1DF590CF}"/>
              </a:ext>
            </a:extLst>
          </p:cNvPr>
          <p:cNvSpPr>
            <a:spLocks noChangeArrowheads="1"/>
          </p:cNvSpPr>
          <p:nvPr/>
        </p:nvSpPr>
        <p:spPr bwMode="auto">
          <a:xfrm>
            <a:off x="7164289" y="4808376"/>
            <a:ext cx="1728886" cy="577080"/>
          </a:xfrm>
          <a:prstGeom prst="roundRect">
            <a:avLst>
              <a:gd name="adj" fmla="val 0"/>
            </a:avLst>
          </a:prstGeom>
          <a:noFill/>
          <a:ln w="28575" algn="ctr">
            <a:noFill/>
            <a:prstDash val="sysDot"/>
            <a:round/>
            <a:headEnd/>
            <a:tailEnd/>
          </a:ln>
        </p:spPr>
        <p:txBody>
          <a:bodyPr lIns="72000" rIns="72000"/>
          <a:lstStyle/>
          <a:p>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全国の小学校の数</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令和７年５</a:t>
            </a:r>
            <a:r>
              <a:rPr lang="zh-TW" altLang="en-US" sz="1200" b="1" dirty="0">
                <a:solidFill>
                  <a:schemeClr val="accent5">
                    <a:lumMod val="75000"/>
                  </a:schemeClr>
                </a:solidFill>
                <a:latin typeface="メイリオ" panose="020B0604030504040204" pitchFamily="50" charset="-128"/>
                <a:ea typeface="メイリオ" panose="020B0604030504040204" pitchFamily="50" charset="-128"/>
              </a:rPr>
              <a:t>月現在）</a:t>
            </a:r>
            <a:endParaRPr lang="zh-TW" altLang="ja-JP" sz="1200"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2" name="Rectangle 25">
            <a:extLst>
              <a:ext uri="{FF2B5EF4-FFF2-40B4-BE49-F238E27FC236}">
                <a16:creationId xmlns:a16="http://schemas.microsoft.com/office/drawing/2014/main" id="{6073CCC2-2C31-7BCD-A789-DF83990F444D}"/>
              </a:ext>
            </a:extLst>
          </p:cNvPr>
          <p:cNvSpPr>
            <a:spLocks noChangeArrowheads="1"/>
          </p:cNvSpPr>
          <p:nvPr/>
        </p:nvSpPr>
        <p:spPr bwMode="auto">
          <a:xfrm>
            <a:off x="7164289" y="5296485"/>
            <a:ext cx="1180425" cy="900246"/>
          </a:xfrm>
          <a:prstGeom prst="rect">
            <a:avLst/>
          </a:prstGeom>
          <a:noFill/>
          <a:ln w="9525">
            <a:noFill/>
            <a:miter lim="800000"/>
            <a:headEnd/>
            <a:tailEnd/>
          </a:ln>
        </p:spPr>
        <p:txBody>
          <a:bodyPr wrap="square">
            <a:spAutoFit/>
          </a:bodyPr>
          <a:lstStyle/>
          <a:p>
            <a:r>
              <a:rPr lang="ja-JP" altLang="ja-JP" sz="1050" dirty="0">
                <a:latin typeface="Meiryo" panose="020B0604030504040204" pitchFamily="34" charset="-128"/>
                <a:ea typeface="Meiryo" panose="020B0604030504040204" pitchFamily="34" charset="-128"/>
              </a:rPr>
              <a:t>●</a:t>
            </a:r>
            <a:r>
              <a:rPr lang="ja-JP" altLang="en-US" sz="1050" u="sng" dirty="0">
                <a:latin typeface="メイリオ" panose="020B0604030504040204" pitchFamily="50" charset="-128"/>
                <a:ea typeface="メイリオ" panose="020B0604030504040204" pitchFamily="50" charset="-128"/>
              </a:rPr>
              <a:t> </a:t>
            </a:r>
            <a:r>
              <a:rPr lang="en-US" altLang="ja-JP" sz="1050" u="sng" dirty="0">
                <a:latin typeface="メイリオ" panose="020B0604030504040204" pitchFamily="50" charset="-128"/>
                <a:ea typeface="メイリオ" panose="020B0604030504040204" pitchFamily="50" charset="-128"/>
              </a:rPr>
              <a:t>18,607</a:t>
            </a:r>
            <a:r>
              <a:rPr lang="ja-JP" altLang="en-US" sz="1050" u="sng" dirty="0">
                <a:latin typeface="メイリオ" panose="020B0604030504040204" pitchFamily="50" charset="-128"/>
                <a:ea typeface="メイリオ" panose="020B0604030504040204" pitchFamily="50" charset="-128"/>
              </a:rPr>
              <a:t>校</a:t>
            </a:r>
            <a:endParaRPr lang="en-US" altLang="ja-JP" sz="1050" u="sng" dirty="0">
              <a:latin typeface="メイリオ" panose="020B0604030504040204" pitchFamily="50" charset="-128"/>
              <a:ea typeface="メイリオ" panose="020B0604030504040204" pitchFamily="50" charset="-128"/>
            </a:endParaRPr>
          </a:p>
          <a:p>
            <a:endParaRPr lang="ja-JP" altLang="en-US"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国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公　立</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私　立</a:t>
            </a:r>
          </a:p>
        </p:txBody>
      </p:sp>
      <p:sp>
        <p:nvSpPr>
          <p:cNvPr id="13" name="Rectangle 10">
            <a:extLst>
              <a:ext uri="{FF2B5EF4-FFF2-40B4-BE49-F238E27FC236}">
                <a16:creationId xmlns:a16="http://schemas.microsoft.com/office/drawing/2014/main" id="{2DDA9D9B-3267-F337-B1D3-87464B4F3BC4}"/>
              </a:ext>
            </a:extLst>
          </p:cNvPr>
          <p:cNvSpPr>
            <a:spLocks noChangeArrowheads="1"/>
          </p:cNvSpPr>
          <p:nvPr/>
        </p:nvSpPr>
        <p:spPr bwMode="auto">
          <a:xfrm>
            <a:off x="5023495" y="5296485"/>
            <a:ext cx="2563853" cy="1061829"/>
          </a:xfrm>
          <a:prstGeom prst="rect">
            <a:avLst/>
          </a:prstGeom>
          <a:noFill/>
          <a:ln w="9525">
            <a:noFill/>
            <a:miter lim="800000"/>
            <a:headEnd/>
            <a:tailEnd/>
          </a:ln>
        </p:spPr>
        <p:txBody>
          <a:bodyPr wrap="square">
            <a:spAutoFit/>
          </a:bodyPr>
          <a:lstStyle/>
          <a:p>
            <a:r>
              <a:rPr lang="ja-JP" altLang="en-US" sz="105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警察署</a:t>
            </a:r>
          </a:p>
          <a:p>
            <a:r>
              <a:rPr lang="ja-JP" altLang="en-US" sz="1050" dirty="0">
                <a:latin typeface="メイリオ" panose="020B0604030504040204" pitchFamily="50" charset="-128"/>
                <a:ea typeface="メイリオ" panose="020B0604030504040204" pitchFamily="50" charset="-128"/>
              </a:rPr>
              <a:t>●　交番</a:t>
            </a:r>
          </a:p>
          <a:p>
            <a:r>
              <a:rPr lang="ja-JP" altLang="en-US" sz="1050" dirty="0">
                <a:latin typeface="メイリオ" panose="020B0604030504040204" pitchFamily="50" charset="-128"/>
                <a:ea typeface="メイリオ" panose="020B0604030504040204" pitchFamily="50" charset="-128"/>
              </a:rPr>
              <a:t>●　駐在所</a:t>
            </a:r>
          </a:p>
          <a:p>
            <a:r>
              <a:rPr lang="ja-JP" altLang="en-US" sz="1050" dirty="0">
                <a:latin typeface="メイリオ" panose="020B0604030504040204" pitchFamily="50" charset="-128"/>
                <a:ea typeface="メイリオ" panose="020B0604030504040204" pitchFamily="50" charset="-128"/>
              </a:rPr>
              <a:t>●　消防本部</a:t>
            </a:r>
          </a:p>
          <a:p>
            <a:r>
              <a:rPr lang="ja-JP" altLang="en-US" sz="1050" dirty="0">
                <a:latin typeface="メイリオ" panose="020B0604030504040204" pitchFamily="50" charset="-128"/>
                <a:ea typeface="メイリオ" panose="020B0604030504040204" pitchFamily="50" charset="-128"/>
              </a:rPr>
              <a:t>●　消防署</a:t>
            </a:r>
            <a:endParaRPr lang="en-US" altLang="ja-JP" sz="1050" dirty="0">
              <a:latin typeface="メイリオ" panose="020B0604030504040204" pitchFamily="50" charset="-128"/>
              <a:ea typeface="メイリオ" panose="020B0604030504040204" pitchFamily="50" charset="-128"/>
            </a:endParaRPr>
          </a:p>
          <a:p>
            <a:r>
              <a:rPr lang="ja-JP" altLang="en-US" sz="1050" dirty="0">
                <a:latin typeface="メイリオ" panose="020B0604030504040204" pitchFamily="50" charset="-128"/>
                <a:ea typeface="メイリオ" panose="020B0604030504040204" pitchFamily="50" charset="-128"/>
              </a:rPr>
              <a:t>●　消防出張所</a:t>
            </a:r>
          </a:p>
        </p:txBody>
      </p:sp>
      <p:sp>
        <p:nvSpPr>
          <p:cNvPr id="14" name="Rectangle 16">
            <a:extLst>
              <a:ext uri="{FF2B5EF4-FFF2-40B4-BE49-F238E27FC236}">
                <a16:creationId xmlns:a16="http://schemas.microsoft.com/office/drawing/2014/main" id="{C03A3F20-CE0F-F318-B846-0744BC15D77A}"/>
              </a:ext>
            </a:extLst>
          </p:cNvPr>
          <p:cNvSpPr>
            <a:spLocks noChangeArrowheads="1"/>
          </p:cNvSpPr>
          <p:nvPr/>
        </p:nvSpPr>
        <p:spPr bwMode="auto">
          <a:xfrm>
            <a:off x="6165165" y="5296485"/>
            <a:ext cx="1251763" cy="1061829"/>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1,148</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6,145</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5,852</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720</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1,716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3,081</a:t>
            </a:r>
          </a:p>
        </p:txBody>
      </p:sp>
      <p:sp>
        <p:nvSpPr>
          <p:cNvPr id="20" name="Rectangle 16">
            <a:extLst>
              <a:ext uri="{FF2B5EF4-FFF2-40B4-BE49-F238E27FC236}">
                <a16:creationId xmlns:a16="http://schemas.microsoft.com/office/drawing/2014/main" id="{4EBE7475-0C5E-9778-B657-3F515CAC2018}"/>
              </a:ext>
            </a:extLst>
          </p:cNvPr>
          <p:cNvSpPr>
            <a:spLocks noChangeArrowheads="1"/>
          </p:cNvSpPr>
          <p:nvPr/>
        </p:nvSpPr>
        <p:spPr bwMode="auto">
          <a:xfrm>
            <a:off x="7957047" y="5619650"/>
            <a:ext cx="936127" cy="577081"/>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66</a:t>
            </a:r>
          </a:p>
          <a:p>
            <a:r>
              <a:rPr lang="ja-JP" altLang="en-US" sz="1050" dirty="0">
                <a:latin typeface="メイリオ" panose="020B0604030504040204" pitchFamily="50" charset="-128"/>
                <a:ea typeface="メイリオ" panose="020B0604030504040204" pitchFamily="50" charset="-128"/>
              </a:rPr>
              <a:t>･･･</a:t>
            </a:r>
            <a:r>
              <a:rPr lang="en-US" altLang="ja-JP" sz="1050" dirty="0">
                <a:latin typeface="メイリオ" panose="020B0604030504040204" pitchFamily="50" charset="-128"/>
                <a:ea typeface="メイリオ" panose="020B0604030504040204" pitchFamily="50" charset="-128"/>
              </a:rPr>
              <a:t>18,291</a:t>
            </a:r>
          </a:p>
          <a:p>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  </a:t>
            </a:r>
            <a:r>
              <a:rPr lang="ja-JP" altLang="en-US" sz="1050"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250</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44000" y="152400"/>
            <a:ext cx="4572000" cy="304800"/>
          </a:xfrm>
          <a:prstGeom prst="rect">
            <a:avLst/>
          </a:prstGeom>
          <a:noFill/>
          <a:ln w="9525">
            <a:noFill/>
            <a:miter lim="800000"/>
            <a:headEnd/>
            <a:tailEnd/>
          </a:ln>
        </p:spPr>
        <p:txBody>
          <a:bodyPr anchor="ctr"/>
          <a:lstStyle/>
          <a:p>
            <a:pPr>
              <a:defRPr/>
            </a:pPr>
            <a:r>
              <a:rPr lang="ja-JP" altLang="en-US" sz="1500" b="1" kern="0" dirty="0">
                <a:solidFill>
                  <a:schemeClr val="bg1"/>
                </a:solidFill>
                <a:latin typeface="メイリオ" panose="020B0604030504040204" pitchFamily="50" charset="-128"/>
                <a:ea typeface="メイリオ" panose="020B0604030504040204" pitchFamily="50" charset="-128"/>
                <a:cs typeface="+mj-cs"/>
              </a:rPr>
              <a:t>税金は何のためにあるのだろうか（児童用Ｐ７）</a:t>
            </a:r>
          </a:p>
        </p:txBody>
      </p:sp>
      <p:sp>
        <p:nvSpPr>
          <p:cNvPr id="5" name="Rectangle 6">
            <a:extLst>
              <a:ext uri="{FF2B5EF4-FFF2-40B4-BE49-F238E27FC236}">
                <a16:creationId xmlns:a16="http://schemas.microsoft.com/office/drawing/2014/main" id="{14607F14-E933-029C-080A-AA4C44DEF61A}"/>
              </a:ext>
            </a:extLst>
          </p:cNvPr>
          <p:cNvSpPr>
            <a:spLocks noChangeArrowheads="1"/>
          </p:cNvSpPr>
          <p:nvPr/>
        </p:nvSpPr>
        <p:spPr bwMode="auto">
          <a:xfrm>
            <a:off x="4200955" y="1080702"/>
            <a:ext cx="4692219"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税金は、公共施設の維持・建設費以外にも様々な形で使われており、児童に身近な公共サービスなども税で賄われていることを理解させる。</a:t>
            </a:r>
            <a:endParaRPr lang="en-US" altLang="ja-JP" sz="1200" dirty="0">
              <a:latin typeface="メイリオ" panose="020B0604030504040204" pitchFamily="50" charset="-128"/>
              <a:ea typeface="メイリオ" panose="020B0604030504040204" pitchFamily="50" charset="-128"/>
            </a:endParaRPr>
          </a:p>
          <a:p>
            <a:endParaRPr lang="ja-JP" altLang="en-US" sz="1200" dirty="0">
              <a:latin typeface="メイリオ" panose="020B0604030504040204" pitchFamily="50" charset="-128"/>
              <a:ea typeface="メイリオ" panose="020B0604030504040204" pitchFamily="50" charset="-128"/>
            </a:endParaRPr>
          </a:p>
        </p:txBody>
      </p:sp>
      <p:sp>
        <p:nvSpPr>
          <p:cNvPr id="7" name="角丸四角形 6">
            <a:extLst>
              <a:ext uri="{FF2B5EF4-FFF2-40B4-BE49-F238E27FC236}">
                <a16:creationId xmlns:a16="http://schemas.microsoft.com/office/drawing/2014/main" id="{074F8C89-58AF-6AB6-1C43-931D0C8642C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角丸四角形 7">
            <a:extLst>
              <a:ext uri="{FF2B5EF4-FFF2-40B4-BE49-F238E27FC236}">
                <a16:creationId xmlns:a16="http://schemas.microsoft.com/office/drawing/2014/main" id="{20AD1B48-D6F4-C919-AAC2-CA93D2C0BCEE}"/>
              </a:ext>
            </a:extLst>
          </p:cNvPr>
          <p:cNvSpPr/>
          <p:nvPr/>
        </p:nvSpPr>
        <p:spPr>
          <a:xfrm>
            <a:off x="4200956" y="1799138"/>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9" name="Rectangle 6">
            <a:extLst>
              <a:ext uri="{FF2B5EF4-FFF2-40B4-BE49-F238E27FC236}">
                <a16:creationId xmlns:a16="http://schemas.microsoft.com/office/drawing/2014/main" id="{4B0A54EE-9D45-1F8A-116E-18CA89C2AB24}"/>
              </a:ext>
            </a:extLst>
          </p:cNvPr>
          <p:cNvSpPr>
            <a:spLocks noChangeArrowheads="1"/>
          </p:cNvSpPr>
          <p:nvPr/>
        </p:nvSpPr>
        <p:spPr bwMode="auto">
          <a:xfrm>
            <a:off x="4200956" y="2119956"/>
            <a:ext cx="46922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身近な事例を見ながら、税金が私たちの暮らしに役立っていること、税金がなければどうなるのかを考える。</a:t>
            </a:r>
            <a:endParaRPr lang="ja-JP" altLang="en-US" sz="1200" dirty="0">
              <a:latin typeface="メイリオ" panose="020B0604030504040204" pitchFamily="50" charset="-128"/>
              <a:ea typeface="メイリオ" panose="020B0604030504040204" pitchFamily="50" charset="-128"/>
            </a:endParaRPr>
          </a:p>
        </p:txBody>
      </p:sp>
      <p:sp>
        <p:nvSpPr>
          <p:cNvPr id="10" name="Rectangle 47">
            <a:extLst>
              <a:ext uri="{FF2B5EF4-FFF2-40B4-BE49-F238E27FC236}">
                <a16:creationId xmlns:a16="http://schemas.microsoft.com/office/drawing/2014/main" id="{57F3D89E-FF96-5110-F8A9-310BD7B0019A}"/>
              </a:ext>
            </a:extLst>
          </p:cNvPr>
          <p:cNvSpPr>
            <a:spLocks noChangeArrowheads="1"/>
          </p:cNvSpPr>
          <p:nvPr/>
        </p:nvSpPr>
        <p:spPr bwMode="auto">
          <a:xfrm>
            <a:off x="4200957" y="2956828"/>
            <a:ext cx="468876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defRPr/>
            </a:pPr>
            <a:r>
              <a:rPr kumimoji="0" lang="ja-JP" altLang="en-US" sz="1000">
                <a:latin typeface="メイリオ" panose="020B0604030504040204" pitchFamily="50" charset="-128"/>
                <a:ea typeface="メイリオ" panose="020B0604030504040204" pitchFamily="50" charset="-128"/>
              </a:rPr>
              <a:t>ゴミの収集や処理、警察や消防など、生活に欠くことのできないもので、民間の経済活動では十分には供給されないサービスのことです。</a:t>
            </a:r>
            <a:endParaRPr kumimoji="0" lang="ja-JP" altLang="en-US" sz="1000" dirty="0">
              <a:solidFill>
                <a:srgbClr val="333333"/>
              </a:solidFill>
              <a:latin typeface="メイリオ" panose="020B0604030504040204" pitchFamily="50" charset="-128"/>
              <a:ea typeface="メイリオ" panose="020B0604030504040204" pitchFamily="50" charset="-128"/>
            </a:endParaRPr>
          </a:p>
        </p:txBody>
      </p:sp>
      <p:sp>
        <p:nvSpPr>
          <p:cNvPr id="11" name="Rectangle 8">
            <a:extLst>
              <a:ext uri="{FF2B5EF4-FFF2-40B4-BE49-F238E27FC236}">
                <a16:creationId xmlns:a16="http://schemas.microsoft.com/office/drawing/2014/main" id="{0D3D189A-16DD-58D9-30A9-47D68F270355}"/>
              </a:ext>
            </a:extLst>
          </p:cNvPr>
          <p:cNvSpPr>
            <a:spLocks noChangeArrowheads="1"/>
          </p:cNvSpPr>
          <p:nvPr/>
        </p:nvSpPr>
        <p:spPr bwMode="auto">
          <a:xfrm>
            <a:off x="4200956" y="2667068"/>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公共サービス</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4" name="スライド番号プレースホルダー 13">
            <a:extLst>
              <a:ext uri="{FF2B5EF4-FFF2-40B4-BE49-F238E27FC236}">
                <a16:creationId xmlns:a16="http://schemas.microsoft.com/office/drawing/2014/main" id="{21AC5BBB-5262-4A2B-0B5F-835F6A33DB7F}"/>
              </a:ext>
            </a:extLst>
          </p:cNvPr>
          <p:cNvSpPr>
            <a:spLocks noGrp="1"/>
          </p:cNvSpPr>
          <p:nvPr>
            <p:ph type="sldNum" sz="quarter" idx="12"/>
          </p:nvPr>
        </p:nvSpPr>
        <p:spPr/>
        <p:txBody>
          <a:bodyPr/>
          <a:lstStyle/>
          <a:p>
            <a:pPr>
              <a:defRPr/>
            </a:pPr>
            <a:fld id="{76028D53-E57D-4BBD-AE62-24ADF1336D3D}" type="slidenum">
              <a:rPr lang="en-US" altLang="ja-JP" smtClean="0"/>
              <a:pPr>
                <a:defRPr/>
              </a:pPr>
              <a:t>6</a:t>
            </a:fld>
            <a:endParaRPr lang="en-US" altLang="ja-JP"/>
          </a:p>
        </p:txBody>
      </p:sp>
      <p:sp>
        <p:nvSpPr>
          <p:cNvPr id="18" name="AutoShape 10">
            <a:extLst>
              <a:ext uri="{FF2B5EF4-FFF2-40B4-BE49-F238E27FC236}">
                <a16:creationId xmlns:a16="http://schemas.microsoft.com/office/drawing/2014/main" id="{F7282C1F-1D07-C96D-752B-23F7CF886855}"/>
              </a:ext>
            </a:extLst>
          </p:cNvPr>
          <p:cNvSpPr>
            <a:spLocks noChangeArrowheads="1"/>
          </p:cNvSpPr>
          <p:nvPr/>
        </p:nvSpPr>
        <p:spPr bwMode="auto">
          <a:xfrm>
            <a:off x="4277882" y="5076399"/>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警察費（令和６年度）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３兆</a:t>
            </a:r>
            <a:r>
              <a:rPr lang="en-US" altLang="ja-JP" sz="1050" u="sng" dirty="0">
                <a:latin typeface="メイリオ" panose="020B0604030504040204" pitchFamily="50" charset="-128"/>
                <a:ea typeface="メイリオ" panose="020B0604030504040204" pitchFamily="50" charset="-128"/>
              </a:rPr>
              <a:t>5,192</a:t>
            </a:r>
            <a:r>
              <a:rPr lang="ja-JP" altLang="en-US" sz="1050" u="sng" dirty="0">
                <a:latin typeface="メイリオ" panose="020B0604030504040204" pitchFamily="50" charset="-128"/>
                <a:ea typeface="メイリオ" panose="020B0604030504040204" pitchFamily="50" charset="-128"/>
              </a:rPr>
              <a:t>億円（国民１人当たり　年間　約２万８千円）</a:t>
            </a:r>
            <a:endParaRPr lang="en-US" altLang="ja-JP" sz="1050" u="sng" dirty="0">
              <a:latin typeface="メイリオ" panose="020B0604030504040204" pitchFamily="50" charset="-128"/>
              <a:ea typeface="メイリオ" panose="020B0604030504040204" pitchFamily="50" charset="-128"/>
            </a:endParaRPr>
          </a:p>
        </p:txBody>
      </p:sp>
      <p:sp>
        <p:nvSpPr>
          <p:cNvPr id="19" name="AutoShape 10">
            <a:extLst>
              <a:ext uri="{FF2B5EF4-FFF2-40B4-BE49-F238E27FC236}">
                <a16:creationId xmlns:a16="http://schemas.microsoft.com/office/drawing/2014/main" id="{558D7BC4-443B-F958-67F0-4373055E6088}"/>
              </a:ext>
            </a:extLst>
          </p:cNvPr>
          <p:cNvSpPr>
            <a:spLocks noChangeArrowheads="1"/>
          </p:cNvSpPr>
          <p:nvPr/>
        </p:nvSpPr>
        <p:spPr bwMode="auto">
          <a:xfrm>
            <a:off x="4194869" y="3765321"/>
            <a:ext cx="4241524" cy="979836"/>
          </a:xfrm>
          <a:prstGeom prst="roundRect">
            <a:avLst>
              <a:gd name="adj" fmla="val 0"/>
            </a:avLst>
          </a:prstGeom>
          <a:noFill/>
          <a:ln w="25400" algn="ctr">
            <a:noFill/>
            <a:prstDash val="sysDot"/>
            <a:round/>
            <a:headEnd/>
            <a:tailEnd/>
          </a:ln>
        </p:spPr>
        <p:txBody>
          <a:bodyPr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国民医療費の公費負担額（令和５年度）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約</a:t>
            </a:r>
            <a:r>
              <a:rPr lang="en-US" altLang="ja-JP" sz="1050" u="sng" dirty="0">
                <a:latin typeface="メイリオ" panose="020B0604030504040204" pitchFamily="50" charset="-128"/>
                <a:ea typeface="メイリオ" panose="020B0604030504040204" pitchFamily="50" charset="-128"/>
              </a:rPr>
              <a:t>18</a:t>
            </a:r>
            <a:r>
              <a:rPr lang="ja-JP" altLang="en-US" sz="1050" u="sng" dirty="0">
                <a:latin typeface="メイリオ" panose="020B0604030504040204" pitchFamily="50" charset="-128"/>
                <a:ea typeface="メイリオ" panose="020B0604030504040204" pitchFamily="50" charset="-128"/>
              </a:rPr>
              <a:t>兆</a:t>
            </a:r>
            <a:r>
              <a:rPr lang="en-US" altLang="ja-JP" sz="1050" u="sng" dirty="0">
                <a:latin typeface="メイリオ" panose="020B0604030504040204" pitchFamily="50" charset="-128"/>
                <a:ea typeface="メイリオ" panose="020B0604030504040204" pitchFamily="50" charset="-128"/>
              </a:rPr>
              <a:t>331</a:t>
            </a:r>
            <a:r>
              <a:rPr lang="ja-JP" altLang="en-US" sz="1050" u="sng" dirty="0">
                <a:latin typeface="メイリオ" panose="020B0604030504040204" pitchFamily="50" charset="-128"/>
                <a:ea typeface="メイリオ" panose="020B0604030504040204" pitchFamily="50" charset="-128"/>
              </a:rPr>
              <a:t>億円（国民１人当たり　年間　約</a:t>
            </a:r>
            <a:r>
              <a:rPr lang="en-US" altLang="ja-JP" sz="1050" u="sng" dirty="0">
                <a:latin typeface="メイリオ" panose="020B0604030504040204" pitchFamily="50" charset="-128"/>
                <a:ea typeface="メイリオ" panose="020B0604030504040204" pitchFamily="50" charset="-128"/>
              </a:rPr>
              <a:t>14</a:t>
            </a:r>
            <a:r>
              <a:rPr lang="ja-JP" altLang="en-US" sz="1050" u="sng" dirty="0">
                <a:latin typeface="メイリオ" panose="020B0604030504040204" pitchFamily="50" charset="-128"/>
                <a:ea typeface="メイリオ" panose="020B0604030504040204" pitchFamily="50" charset="-128"/>
              </a:rPr>
              <a:t>万５千円）</a:t>
            </a:r>
            <a:endParaRPr lang="en-US" altLang="ja-JP" sz="1050" u="sng" dirty="0">
              <a:latin typeface="メイリオ" panose="020B0604030504040204" pitchFamily="50" charset="-128"/>
              <a:ea typeface="メイリオ" panose="020B0604030504040204" pitchFamily="50" charset="-128"/>
            </a:endParaRPr>
          </a:p>
          <a:p>
            <a:endParaRPr lang="en-US" altLang="ja-JP" sz="1050" dirty="0">
              <a:latin typeface="メイリオ" panose="020B0604030504040204" pitchFamily="50" charset="-128"/>
              <a:ea typeface="メイリオ" panose="020B0604030504040204" pitchFamily="50" charset="-128"/>
            </a:endParaRPr>
          </a:p>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ゴミ処理費用（令和６年度）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約２兆</a:t>
            </a:r>
            <a:r>
              <a:rPr lang="en-US" altLang="ja-JP" sz="1050" u="sng" dirty="0">
                <a:latin typeface="メイリオ" panose="020B0604030504040204" pitchFamily="50" charset="-128"/>
                <a:ea typeface="メイリオ" panose="020B0604030504040204" pitchFamily="50" charset="-128"/>
              </a:rPr>
              <a:t>9,285</a:t>
            </a:r>
            <a:r>
              <a:rPr lang="ja-JP" altLang="en-US" sz="1050" u="sng" dirty="0">
                <a:latin typeface="メイリオ" panose="020B0604030504040204" pitchFamily="50" charset="-128"/>
                <a:ea typeface="メイリオ" panose="020B0604030504040204" pitchFamily="50" charset="-128"/>
              </a:rPr>
              <a:t>億円（国民１人当たり　年間　約２万３千円）</a:t>
            </a:r>
          </a:p>
        </p:txBody>
      </p:sp>
      <p:sp>
        <p:nvSpPr>
          <p:cNvPr id="20" name="Rectangle 8">
            <a:extLst>
              <a:ext uri="{FF2B5EF4-FFF2-40B4-BE49-F238E27FC236}">
                <a16:creationId xmlns:a16="http://schemas.microsoft.com/office/drawing/2014/main" id="{9BDC6577-20E5-119E-2438-83F869529874}"/>
              </a:ext>
            </a:extLst>
          </p:cNvPr>
          <p:cNvSpPr>
            <a:spLocks noChangeArrowheads="1"/>
          </p:cNvSpPr>
          <p:nvPr/>
        </p:nvSpPr>
        <p:spPr bwMode="auto">
          <a:xfrm>
            <a:off x="4194870" y="350819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私たちの健康や生活を守るために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2" name="Rectangle 8">
            <a:extLst>
              <a:ext uri="{FF2B5EF4-FFF2-40B4-BE49-F238E27FC236}">
                <a16:creationId xmlns:a16="http://schemas.microsoft.com/office/drawing/2014/main" id="{0DA8AFD4-22C3-A666-2269-789B4D270924}"/>
              </a:ext>
            </a:extLst>
          </p:cNvPr>
          <p:cNvSpPr>
            <a:spLocks noChangeArrowheads="1"/>
          </p:cNvSpPr>
          <p:nvPr/>
        </p:nvSpPr>
        <p:spPr bwMode="auto">
          <a:xfrm>
            <a:off x="4194870" y="4860536"/>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私たちの安全を守るために</a:t>
            </a:r>
            <a:endParaRPr lang="ja-JP" altLang="en-US"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1" name="AutoShape 10">
            <a:extLst>
              <a:ext uri="{FF2B5EF4-FFF2-40B4-BE49-F238E27FC236}">
                <a16:creationId xmlns:a16="http://schemas.microsoft.com/office/drawing/2014/main" id="{CAE088FB-775A-4DC3-B840-81186B877F07}"/>
              </a:ext>
            </a:extLst>
          </p:cNvPr>
          <p:cNvSpPr>
            <a:spLocks noChangeArrowheads="1"/>
          </p:cNvSpPr>
          <p:nvPr/>
        </p:nvSpPr>
        <p:spPr bwMode="auto">
          <a:xfrm>
            <a:off x="4277882" y="5566477"/>
            <a:ext cx="4241524" cy="493767"/>
          </a:xfrm>
          <a:prstGeom prst="roundRect">
            <a:avLst>
              <a:gd name="adj" fmla="val 0"/>
            </a:avLst>
          </a:prstGeom>
          <a:noFill/>
          <a:ln w="25400" algn="ctr">
            <a:noFill/>
            <a:prstDash val="sysDot"/>
            <a:round/>
            <a:headEnd/>
            <a:tailEnd/>
          </a:ln>
        </p:spPr>
        <p:txBody>
          <a:bodyPr lIns="72000" rIns="72000"/>
          <a:lstStyle/>
          <a:p>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消防費（令和６年度）</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r>
              <a:rPr lang="ja-JP" altLang="en-US" sz="1050" u="sng" dirty="0">
                <a:latin typeface="メイリオ" panose="020B0604030504040204" pitchFamily="50" charset="-128"/>
                <a:ea typeface="メイリオ" panose="020B0604030504040204" pitchFamily="50" charset="-128"/>
              </a:rPr>
              <a:t>２兆</a:t>
            </a:r>
            <a:r>
              <a:rPr lang="en-US" altLang="ja-JP" sz="1050" u="sng" dirty="0">
                <a:latin typeface="メイリオ" panose="020B0604030504040204" pitchFamily="50" charset="-128"/>
                <a:ea typeface="メイリオ" panose="020B0604030504040204" pitchFamily="50" charset="-128"/>
              </a:rPr>
              <a:t>2,889</a:t>
            </a:r>
            <a:r>
              <a:rPr lang="ja-JP" altLang="en-US" sz="1050" u="sng" dirty="0">
                <a:latin typeface="メイリオ" panose="020B0604030504040204" pitchFamily="50" charset="-128"/>
                <a:ea typeface="メイリオ" panose="020B0604030504040204" pitchFamily="50" charset="-128"/>
              </a:rPr>
              <a:t>億円（国民１人当たり　年間　約１万８千円）</a:t>
            </a:r>
            <a:endParaRPr lang="en-US" altLang="ja-JP" sz="1050" u="sng" dirty="0">
              <a:latin typeface="メイリオ" panose="020B0604030504040204" pitchFamily="50" charset="-128"/>
              <a:ea typeface="メイリオ" panose="020B0604030504040204" pitchFamily="50" charset="-128"/>
            </a:endParaRPr>
          </a:p>
        </p:txBody>
      </p:sp>
      <p:pic>
        <p:nvPicPr>
          <p:cNvPr id="13" name="図 12">
            <a:extLst>
              <a:ext uri="{FF2B5EF4-FFF2-40B4-BE49-F238E27FC236}">
                <a16:creationId xmlns:a16="http://schemas.microsoft.com/office/drawing/2014/main" id="{F6DB92BC-85C2-27A0-4386-3923D4A7B71F}"/>
              </a:ext>
            </a:extLst>
          </p:cNvPr>
          <p:cNvPicPr>
            <a:picLocks noChangeAspect="1"/>
          </p:cNvPicPr>
          <p:nvPr/>
        </p:nvPicPr>
        <p:blipFill>
          <a:blip r:embed="rId3"/>
          <a:stretch>
            <a:fillRect/>
          </a:stretch>
        </p:blipFill>
        <p:spPr>
          <a:xfrm>
            <a:off x="243736" y="758867"/>
            <a:ext cx="3752200" cy="2814150"/>
          </a:xfrm>
          <a:prstGeom prst="rect">
            <a:avLst/>
          </a:prstGeom>
          <a:ln>
            <a:solidFill>
              <a:schemeClr val="accent5"/>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税金は何のためにあるのだろうか（児童用Ｐ８）</a:t>
            </a:r>
          </a:p>
        </p:txBody>
      </p:sp>
      <p:sp>
        <p:nvSpPr>
          <p:cNvPr id="16" name="テキスト ボックス 15">
            <a:extLst>
              <a:ext uri="{FF2B5EF4-FFF2-40B4-BE49-F238E27FC236}">
                <a16:creationId xmlns:a16="http://schemas.microsoft.com/office/drawing/2014/main" id="{615CBAA2-4769-4901-ACE8-8CBC5DCE016E}"/>
              </a:ext>
            </a:extLst>
          </p:cNvPr>
          <p:cNvSpPr txBox="1"/>
          <p:nvPr/>
        </p:nvSpPr>
        <p:spPr>
          <a:xfrm>
            <a:off x="233723" y="6566086"/>
            <a:ext cx="7233802" cy="246221"/>
          </a:xfrm>
          <a:prstGeom prst="rect">
            <a:avLst/>
          </a:prstGeom>
          <a:noFill/>
        </p:spPr>
        <p:txBody>
          <a:bodyPr wrap="square" rtlCol="0">
            <a:spAutoFit/>
          </a:bodyPr>
          <a:lstStyle/>
          <a:p>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動画で学ぼう</a:t>
            </a:r>
            <a:r>
              <a:rPr lang="ja-JP" altLang="en-US" sz="1000" dirty="0">
                <a:solidFill>
                  <a:schemeClr val="accent5">
                    <a:lumMod val="75000"/>
                  </a:schemeClr>
                </a:solidFill>
                <a:latin typeface="メイリオ" panose="020B0604030504040204" pitchFamily="50" charset="-128"/>
                <a:ea typeface="メイリオ" panose="020B0604030504040204" pitchFamily="50" charset="-128"/>
              </a:rPr>
              <a:t>：</a:t>
            </a:r>
            <a:r>
              <a:rPr kumimoji="1" lang="ja-JP" altLang="en-US" sz="1000" dirty="0">
                <a:solidFill>
                  <a:schemeClr val="accent5">
                    <a:lumMod val="75000"/>
                  </a:schemeClr>
                </a:solidFill>
                <a:latin typeface="メイリオ" panose="020B0604030504040204" pitchFamily="50" charset="-128"/>
                <a:ea typeface="メイリオ" panose="020B0604030504040204" pitchFamily="50" charset="-128"/>
              </a:rPr>
              <a:t>「税の学習コーナー」　</a:t>
            </a:r>
            <a:r>
              <a:rPr lang="en-US" altLang="ja-JP" sz="1000" dirty="0">
                <a:latin typeface="メイリオ" panose="020B0604030504040204" pitchFamily="50" charset="-128"/>
                <a:ea typeface="メイリオ" panose="020B0604030504040204" pitchFamily="50" charset="-128"/>
                <a:cs typeface="Arial" panose="020B0604020202020204" pitchFamily="34" charset="0"/>
                <a:hlinkClick r:id="rId3">
                  <a:extLst>
                    <a:ext uri="{A12FA001-AC4F-418D-AE19-62706E023703}">
                      <ahyp:hlinkClr xmlns:ahyp="http://schemas.microsoft.com/office/drawing/2018/hyperlinkcolor" val="tx"/>
                    </a:ext>
                  </a:extLst>
                </a:hlinkClick>
              </a:rPr>
              <a:t>https://www.nta.go.jp/taxes/kids/video/index.htm#anime</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5" name="Rectangle 6">
            <a:extLst>
              <a:ext uri="{FF2B5EF4-FFF2-40B4-BE49-F238E27FC236}">
                <a16:creationId xmlns:a16="http://schemas.microsoft.com/office/drawing/2014/main" id="{306D67DE-187F-A1FD-2C15-FAADD19690CF}"/>
              </a:ext>
            </a:extLst>
          </p:cNvPr>
          <p:cNvSpPr>
            <a:spLocks noChangeArrowheads="1"/>
          </p:cNvSpPr>
          <p:nvPr/>
        </p:nvSpPr>
        <p:spPr bwMode="auto">
          <a:xfrm>
            <a:off x="5226683" y="686860"/>
            <a:ext cx="38406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教育を受けるために、どれだけの税金が使われているか理解させる。</a:t>
            </a:r>
          </a:p>
        </p:txBody>
      </p:sp>
      <p:sp>
        <p:nvSpPr>
          <p:cNvPr id="6" name="角丸四角形 5">
            <a:extLst>
              <a:ext uri="{FF2B5EF4-FFF2-40B4-BE49-F238E27FC236}">
                <a16:creationId xmlns:a16="http://schemas.microsoft.com/office/drawing/2014/main" id="{EBC297BE-806F-ACAB-0D6A-F8522945CF3E}"/>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7" name="角丸四角形 6">
            <a:extLst>
              <a:ext uri="{FF2B5EF4-FFF2-40B4-BE49-F238E27FC236}">
                <a16:creationId xmlns:a16="http://schemas.microsoft.com/office/drawing/2014/main" id="{DEBEE4B7-5A6B-D379-256A-78DE982F36C2}"/>
              </a:ext>
            </a:extLst>
          </p:cNvPr>
          <p:cNvSpPr/>
          <p:nvPr/>
        </p:nvSpPr>
        <p:spPr>
          <a:xfrm>
            <a:off x="4200956" y="1340602"/>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8" name="Rectangle 6">
            <a:extLst>
              <a:ext uri="{FF2B5EF4-FFF2-40B4-BE49-F238E27FC236}">
                <a16:creationId xmlns:a16="http://schemas.microsoft.com/office/drawing/2014/main" id="{65DE6923-8FEE-47AE-9A94-821F1A653066}"/>
              </a:ext>
            </a:extLst>
          </p:cNvPr>
          <p:cNvSpPr>
            <a:spLocks noChangeArrowheads="1"/>
          </p:cNvSpPr>
          <p:nvPr/>
        </p:nvSpPr>
        <p:spPr bwMode="auto">
          <a:xfrm>
            <a:off x="5226682" y="1398263"/>
            <a:ext cx="39173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小学生一人当たりどれくらいの税金が必要か確認する。</a:t>
            </a:r>
            <a:endParaRPr lang="ja-JP" altLang="en-US" sz="1200" dirty="0">
              <a:latin typeface="メイリオ" panose="020B0604030504040204" pitchFamily="50" charset="-128"/>
              <a:ea typeface="メイリオ" panose="020B0604030504040204" pitchFamily="50" charset="-128"/>
            </a:endParaRPr>
          </a:p>
        </p:txBody>
      </p:sp>
      <p:sp>
        <p:nvSpPr>
          <p:cNvPr id="10" name="Rectangle 8">
            <a:extLst>
              <a:ext uri="{FF2B5EF4-FFF2-40B4-BE49-F238E27FC236}">
                <a16:creationId xmlns:a16="http://schemas.microsoft.com/office/drawing/2014/main" id="{2B016566-D8C5-29EB-D04C-C5867478477F}"/>
              </a:ext>
            </a:extLst>
          </p:cNvPr>
          <p:cNvSpPr>
            <a:spLocks noChangeArrowheads="1"/>
          </p:cNvSpPr>
          <p:nvPr/>
        </p:nvSpPr>
        <p:spPr bwMode="auto">
          <a:xfrm>
            <a:off x="4054180" y="3861048"/>
            <a:ext cx="365401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私たちが平等に教育を受けられるために</a:t>
            </a:r>
          </a:p>
        </p:txBody>
      </p:sp>
      <p:sp>
        <p:nvSpPr>
          <p:cNvPr id="19" name="スライド番号プレースホルダー 18">
            <a:extLst>
              <a:ext uri="{FF2B5EF4-FFF2-40B4-BE49-F238E27FC236}">
                <a16:creationId xmlns:a16="http://schemas.microsoft.com/office/drawing/2014/main" id="{73B4DD02-0160-5570-B664-CF551A7D467F}"/>
              </a:ext>
            </a:extLst>
          </p:cNvPr>
          <p:cNvSpPr>
            <a:spLocks noGrp="1"/>
          </p:cNvSpPr>
          <p:nvPr>
            <p:ph type="sldNum" sz="quarter" idx="12"/>
          </p:nvPr>
        </p:nvSpPr>
        <p:spPr/>
        <p:txBody>
          <a:bodyPr/>
          <a:lstStyle/>
          <a:p>
            <a:pPr>
              <a:defRPr/>
            </a:pPr>
            <a:fld id="{76028D53-E57D-4BBD-AE62-24ADF1336D3D}" type="slidenum">
              <a:rPr lang="en-US" altLang="ja-JP" smtClean="0"/>
              <a:pPr>
                <a:defRPr/>
              </a:pPr>
              <a:t>7</a:t>
            </a:fld>
            <a:endParaRPr lang="en-US" altLang="ja-JP"/>
          </a:p>
        </p:txBody>
      </p:sp>
      <p:sp>
        <p:nvSpPr>
          <p:cNvPr id="15" name="AutoShape 10">
            <a:extLst>
              <a:ext uri="{FF2B5EF4-FFF2-40B4-BE49-F238E27FC236}">
                <a16:creationId xmlns:a16="http://schemas.microsoft.com/office/drawing/2014/main" id="{EA81FEBB-CA08-9B76-2D34-AFEDCD181602}"/>
              </a:ext>
            </a:extLst>
          </p:cNvPr>
          <p:cNvSpPr>
            <a:spLocks noChangeArrowheads="1"/>
          </p:cNvSpPr>
          <p:nvPr/>
        </p:nvSpPr>
        <p:spPr bwMode="auto">
          <a:xfrm>
            <a:off x="4080619" y="4065063"/>
            <a:ext cx="4169516" cy="660081"/>
          </a:xfrm>
          <a:prstGeom prst="roundRect">
            <a:avLst>
              <a:gd name="adj" fmla="val 0"/>
            </a:avLst>
          </a:prstGeom>
          <a:noFill/>
          <a:ln w="25400" algn="ctr">
            <a:noFill/>
            <a:prstDash val="sysDot"/>
            <a:round/>
            <a:headEnd/>
            <a:tailEnd/>
          </a:ln>
        </p:spPr>
        <p:txBody>
          <a:bodyPr rIns="72000"/>
          <a:lstStyle/>
          <a:p>
            <a:pPr>
              <a:lnSpc>
                <a:spcPts val="1100"/>
              </a:lnSpc>
            </a:pP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児童・生徒１人当たり国等の月額教育費負担額</a:t>
            </a:r>
            <a:r>
              <a:rPr lang="ja-JP" altLang="en-US" sz="1050" b="1">
                <a:solidFill>
                  <a:schemeClr val="accent1">
                    <a:lumMod val="50000"/>
                  </a:schemeClr>
                </a:solidFill>
                <a:latin typeface="メイリオ" panose="020B0604030504040204" pitchFamily="50" charset="-128"/>
                <a:ea typeface="メイリオ" panose="020B0604030504040204" pitchFamily="50" charset="-128"/>
              </a:rPr>
              <a:t>（令和５年度</a:t>
            </a:r>
            <a:r>
              <a:rPr lang="ja-JP" altLang="en-US" sz="1050" b="1" dirty="0">
                <a:solidFill>
                  <a:schemeClr val="accent1">
                    <a:lumMod val="50000"/>
                  </a:schemeClr>
                </a:solidFill>
                <a:latin typeface="メイリオ" panose="020B0604030504040204" pitchFamily="50" charset="-128"/>
                <a:ea typeface="メイリオ" panose="020B0604030504040204" pitchFamily="50" charset="-128"/>
              </a:rPr>
              <a:t>）</a:t>
            </a:r>
            <a:endParaRPr lang="en-US" altLang="ja-JP" sz="1050" b="1" dirty="0">
              <a:solidFill>
                <a:schemeClr val="accent1">
                  <a:lumMod val="50000"/>
                </a:schemeClr>
              </a:solidFill>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小学校　約８万円（年額 約</a:t>
            </a:r>
            <a:r>
              <a:rPr lang="en-US" altLang="ja-JP" sz="1050" dirty="0">
                <a:latin typeface="メイリオ" panose="020B0604030504040204" pitchFamily="50" charset="-128"/>
                <a:ea typeface="メイリオ" panose="020B0604030504040204" pitchFamily="50" charset="-128"/>
              </a:rPr>
              <a:t>96</a:t>
            </a:r>
            <a:r>
              <a:rPr lang="ja-JP" altLang="en-US" sz="1050" dirty="0">
                <a:latin typeface="メイリオ" panose="020B0604030504040204" pitchFamily="50" charset="-128"/>
                <a:ea typeface="メイリオ" panose="020B0604030504040204" pitchFamily="50" charset="-128"/>
              </a:rPr>
              <a:t>万８千円）　</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中学生　約９万円（年額 約</a:t>
            </a:r>
            <a:r>
              <a:rPr lang="en-US" altLang="ja-JP" sz="1050" dirty="0">
                <a:latin typeface="メイリオ" panose="020B0604030504040204" pitchFamily="50" charset="-128"/>
                <a:ea typeface="メイリオ" panose="020B0604030504040204" pitchFamily="50" charset="-128"/>
              </a:rPr>
              <a:t>108</a:t>
            </a:r>
            <a:r>
              <a:rPr lang="ja-JP" altLang="en-US" sz="1050" dirty="0">
                <a:latin typeface="メイリオ" panose="020B0604030504040204" pitchFamily="50" charset="-128"/>
                <a:ea typeface="メイリオ" panose="020B0604030504040204" pitchFamily="50" charset="-128"/>
              </a:rPr>
              <a:t>万３千円）</a:t>
            </a:r>
            <a:endParaRPr lang="en-US" altLang="ja-JP" sz="1050" dirty="0">
              <a:latin typeface="メイリオ" panose="020B0604030504040204" pitchFamily="50" charset="-128"/>
              <a:ea typeface="メイリオ" panose="020B0604030504040204" pitchFamily="50" charset="-128"/>
            </a:endParaRPr>
          </a:p>
          <a:p>
            <a:pPr marL="171450" indent="-171450">
              <a:lnSpc>
                <a:spcPts val="1100"/>
              </a:lnSpc>
              <a:buFont typeface="Arial" panose="020B0604020202020204" pitchFamily="34" charset="0"/>
              <a:buChar char="•"/>
            </a:pPr>
            <a:r>
              <a:rPr lang="ja-JP" altLang="en-US" sz="1050" dirty="0">
                <a:latin typeface="メイリオ" panose="020B0604030504040204" pitchFamily="50" charset="-128"/>
                <a:ea typeface="メイリオ" panose="020B0604030504040204" pitchFamily="50" charset="-128"/>
              </a:rPr>
              <a:t>高校生　約８万８千円（年額 約</a:t>
            </a:r>
            <a:r>
              <a:rPr lang="en-US" altLang="ja-JP" sz="1050" dirty="0">
                <a:latin typeface="メイリオ" panose="020B0604030504040204" pitchFamily="50" charset="-128"/>
                <a:ea typeface="メイリオ" panose="020B0604030504040204" pitchFamily="50" charset="-128"/>
              </a:rPr>
              <a:t>106</a:t>
            </a:r>
            <a:r>
              <a:rPr lang="ja-JP" altLang="en-US" sz="1050" dirty="0">
                <a:latin typeface="メイリオ" panose="020B0604030504040204" pitchFamily="50" charset="-128"/>
                <a:ea typeface="メイリオ" panose="020B0604030504040204" pitchFamily="50" charset="-128"/>
              </a:rPr>
              <a:t>万４千円）</a:t>
            </a:r>
            <a:endParaRPr lang="en-US" altLang="ja-JP" sz="1050" dirty="0">
              <a:latin typeface="メイリオ" panose="020B0604030504040204" pitchFamily="50" charset="-128"/>
              <a:ea typeface="メイリオ" panose="020B0604030504040204" pitchFamily="50" charset="-128"/>
            </a:endParaRPr>
          </a:p>
        </p:txBody>
      </p:sp>
      <p:sp>
        <p:nvSpPr>
          <p:cNvPr id="18" name="Rectangle 14">
            <a:extLst>
              <a:ext uri="{FF2B5EF4-FFF2-40B4-BE49-F238E27FC236}">
                <a16:creationId xmlns:a16="http://schemas.microsoft.com/office/drawing/2014/main" id="{3ABD0B63-B5B6-45C2-4834-682794F9FE3C}"/>
              </a:ext>
            </a:extLst>
          </p:cNvPr>
          <p:cNvSpPr>
            <a:spLocks noChangeArrowheads="1"/>
          </p:cNvSpPr>
          <p:nvPr/>
        </p:nvSpPr>
        <p:spPr bwMode="auto">
          <a:xfrm>
            <a:off x="4085508" y="2251694"/>
            <a:ext cx="4169516" cy="738664"/>
          </a:xfrm>
          <a:prstGeom prst="rect">
            <a:avLst/>
          </a:prstGeom>
          <a:noFill/>
          <a:ln w="9525">
            <a:noFill/>
            <a:miter lim="800000"/>
            <a:headEnd/>
            <a:tailEnd/>
          </a:ln>
        </p:spPr>
        <p:txBody>
          <a:bodyPr wrap="square">
            <a:spAutoFit/>
          </a:bodyPr>
          <a:lstStyle/>
          <a:p>
            <a:r>
              <a:rPr lang="ja-JP" altLang="en-US" sz="1050" dirty="0">
                <a:latin typeface="メイリオ" panose="020B0604030504040204" pitchFamily="50" charset="-128"/>
                <a:ea typeface="メイリオ" panose="020B0604030504040204" pitchFamily="50" charset="-128"/>
              </a:rPr>
              <a:t>・公立小中学校の先生の給料支払いのために　　　　　　　･･･</a:t>
            </a:r>
          </a:p>
          <a:p>
            <a:r>
              <a:rPr lang="ja-JP" altLang="en-US" sz="1050" dirty="0">
                <a:latin typeface="メイリオ" panose="020B0604030504040204" pitchFamily="50" charset="-128"/>
                <a:ea typeface="メイリオ" panose="020B0604030504040204" pitchFamily="50" charset="-128"/>
              </a:rPr>
              <a:t>・宇宙開発や海洋開発などの科学技術の振興のために　　　･･･</a:t>
            </a:r>
          </a:p>
          <a:p>
            <a:r>
              <a:rPr lang="ja-JP" altLang="en-US" sz="1050" dirty="0">
                <a:latin typeface="メイリオ" panose="020B0604030504040204" pitchFamily="50" charset="-128"/>
                <a:ea typeface="メイリオ" panose="020B0604030504040204" pitchFamily="50" charset="-128"/>
              </a:rPr>
              <a:t>・校舎や体育館などの建設のために　　　　　　　　　　　･･･</a:t>
            </a:r>
          </a:p>
          <a:p>
            <a:r>
              <a:rPr lang="ja-JP" altLang="en-US" sz="1050" dirty="0">
                <a:latin typeface="メイリオ" panose="020B0604030504040204" pitchFamily="50" charset="-128"/>
                <a:ea typeface="メイリオ" panose="020B0604030504040204" pitchFamily="50" charset="-128"/>
              </a:rPr>
              <a:t>・その他さまざまな施策のために　　　　　　　　　　　　･･･</a:t>
            </a:r>
          </a:p>
        </p:txBody>
      </p:sp>
      <p:sp>
        <p:nvSpPr>
          <p:cNvPr id="20" name="Rectangle 15">
            <a:extLst>
              <a:ext uri="{FF2B5EF4-FFF2-40B4-BE49-F238E27FC236}">
                <a16:creationId xmlns:a16="http://schemas.microsoft.com/office/drawing/2014/main" id="{2347574D-F5BA-082C-DA28-9120BE7F3FC9}"/>
              </a:ext>
            </a:extLst>
          </p:cNvPr>
          <p:cNvSpPr>
            <a:spLocks noChangeArrowheads="1"/>
          </p:cNvSpPr>
          <p:nvPr/>
        </p:nvSpPr>
        <p:spPr bwMode="auto">
          <a:xfrm>
            <a:off x="7428747" y="2251694"/>
            <a:ext cx="1618120" cy="738664"/>
          </a:xfrm>
          <a:prstGeom prst="rect">
            <a:avLst/>
          </a:prstGeom>
          <a:noFill/>
          <a:ln w="9525">
            <a:noFill/>
            <a:miter lim="800000"/>
            <a:headEnd/>
            <a:tailEnd/>
          </a:ln>
        </p:spPr>
        <p:txBody>
          <a:bodyPr wrap="square">
            <a:spAutoFit/>
          </a:bodyPr>
          <a:lstStyle/>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7,118</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ja-JP" altLang="en-US" sz="1050" dirty="0">
                <a:latin typeface="メイリオ" panose="020B0604030504040204" pitchFamily="50" charset="-128"/>
                <a:ea typeface="メイリオ" panose="020B0604030504040204" pitchFamily="50" charset="-128"/>
              </a:rPr>
              <a:t>１兆</a:t>
            </a:r>
            <a:r>
              <a:rPr lang="en-US" altLang="ja-JP" sz="1050" dirty="0">
                <a:latin typeface="メイリオ" panose="020B0604030504040204" pitchFamily="50" charset="-128"/>
                <a:ea typeface="メイリオ" panose="020B0604030504040204" pitchFamily="50" charset="-128"/>
              </a:rPr>
              <a:t>4,378</a:t>
            </a:r>
            <a:r>
              <a:rPr lang="ja-JP" altLang="en-US" sz="1050" dirty="0">
                <a:latin typeface="メイリオ" panose="020B0604030504040204" pitchFamily="50" charset="-128"/>
                <a:ea typeface="メイリオ" panose="020B0604030504040204" pitchFamily="50" charset="-128"/>
              </a:rPr>
              <a:t>億円</a:t>
            </a:r>
            <a:endParaRPr lang="en-US" altLang="ja-JP" sz="1050" dirty="0">
              <a:latin typeface="メイリオ" panose="020B0604030504040204" pitchFamily="50" charset="-128"/>
              <a:ea typeface="メイリオ" panose="020B0604030504040204" pitchFamily="50" charset="-128"/>
            </a:endParaRPr>
          </a:p>
          <a:p>
            <a:pPr algn="r"/>
            <a:r>
              <a:rPr lang="en-US" altLang="ja-JP" sz="1050" dirty="0">
                <a:latin typeface="メイリオ" panose="020B0604030504040204" pitchFamily="50" charset="-128"/>
                <a:ea typeface="メイリオ" panose="020B0604030504040204" pitchFamily="50" charset="-128"/>
              </a:rPr>
              <a:t>712</a:t>
            </a:r>
            <a:r>
              <a:rPr lang="ja-JP" altLang="en-US" sz="1050" dirty="0">
                <a:latin typeface="メイリオ" panose="020B0604030504040204" pitchFamily="50" charset="-128"/>
                <a:ea typeface="メイリオ" panose="020B0604030504040204" pitchFamily="50" charset="-128"/>
              </a:rPr>
              <a:t>億円</a:t>
            </a:r>
          </a:p>
          <a:p>
            <a:pPr algn="r"/>
            <a:r>
              <a:rPr lang="ja-JP" altLang="en-US" sz="1050" dirty="0">
                <a:latin typeface="メイリオ" panose="020B0604030504040204" pitchFamily="50" charset="-128"/>
                <a:ea typeface="メイリオ" panose="020B0604030504040204" pitchFamily="50" charset="-128"/>
              </a:rPr>
              <a:t>２兆</a:t>
            </a:r>
            <a:r>
              <a:rPr lang="en-US" altLang="ja-JP" sz="1050" dirty="0">
                <a:latin typeface="メイリオ" panose="020B0604030504040204" pitchFamily="50" charset="-128"/>
                <a:ea typeface="メイリオ" panose="020B0604030504040204" pitchFamily="50" charset="-128"/>
              </a:rPr>
              <a:t>8,198</a:t>
            </a:r>
            <a:r>
              <a:rPr lang="ja-JP" altLang="en-US" sz="1050" dirty="0">
                <a:latin typeface="メイリオ" panose="020B0604030504040204" pitchFamily="50" charset="-128"/>
                <a:ea typeface="メイリオ" panose="020B0604030504040204" pitchFamily="50" charset="-128"/>
              </a:rPr>
              <a:t>億円</a:t>
            </a:r>
          </a:p>
        </p:txBody>
      </p:sp>
      <p:sp>
        <p:nvSpPr>
          <p:cNvPr id="21" name="Rectangle 8">
            <a:extLst>
              <a:ext uri="{FF2B5EF4-FFF2-40B4-BE49-F238E27FC236}">
                <a16:creationId xmlns:a16="http://schemas.microsoft.com/office/drawing/2014/main" id="{CE615ED7-80D3-C5FD-452C-871424EB674D}"/>
              </a:ext>
            </a:extLst>
          </p:cNvPr>
          <p:cNvSpPr>
            <a:spLocks noChangeArrowheads="1"/>
          </p:cNvSpPr>
          <p:nvPr/>
        </p:nvSpPr>
        <p:spPr bwMode="auto">
          <a:xfrm>
            <a:off x="4103822" y="1772816"/>
            <a:ext cx="49430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a:buFont typeface="Wingdings" pitchFamily="2" charset="2"/>
              <a:buChar char="n"/>
            </a:pPr>
            <a:r>
              <a:rPr lang="ja-JP" altLang="en-US" sz="1200" b="1" dirty="0">
                <a:solidFill>
                  <a:schemeClr val="accent5">
                    <a:lumMod val="75000"/>
                  </a:schemeClr>
                </a:solidFill>
                <a:latin typeface="メイリオ" panose="020B0604030504040204" pitchFamily="50" charset="-128"/>
                <a:ea typeface="メイリオ" panose="020B0604030504040204" pitchFamily="50" charset="-128"/>
              </a:rPr>
              <a:t>国の「文教及び科学振興費」の内訳（令和８年度当初予算）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23" name="Rectangle 14">
            <a:extLst>
              <a:ext uri="{FF2B5EF4-FFF2-40B4-BE49-F238E27FC236}">
                <a16:creationId xmlns:a16="http://schemas.microsoft.com/office/drawing/2014/main" id="{073B28ED-72C8-6C9E-87F8-9216F208A37C}"/>
              </a:ext>
            </a:extLst>
          </p:cNvPr>
          <p:cNvSpPr>
            <a:spLocks noChangeArrowheads="1"/>
          </p:cNvSpPr>
          <p:nvPr/>
        </p:nvSpPr>
        <p:spPr bwMode="auto">
          <a:xfrm>
            <a:off x="4103823" y="1998130"/>
            <a:ext cx="3827430" cy="276999"/>
          </a:xfrm>
          <a:prstGeom prst="rect">
            <a:avLst/>
          </a:prstGeom>
          <a:noFill/>
          <a:ln w="9525">
            <a:noFill/>
            <a:miter lim="800000"/>
            <a:headEnd/>
            <a:tailEnd/>
          </a:ln>
        </p:spPr>
        <p:txBody>
          <a:bodyPr wrap="square">
            <a:spAutoFit/>
          </a:bodyPr>
          <a:lstStyle/>
          <a:p>
            <a:r>
              <a:rPr lang="ja-JP" altLang="en-US" sz="1200" dirty="0">
                <a:latin typeface="メイリオ" panose="020B0604030504040204" pitchFamily="50" charset="-128"/>
                <a:ea typeface="メイリオ" panose="020B0604030504040204" pitchFamily="50" charset="-128"/>
              </a:rPr>
              <a:t>総額　・・・６兆</a:t>
            </a:r>
            <a:r>
              <a:rPr lang="en-US" altLang="ja-JP" sz="1200" dirty="0">
                <a:latin typeface="メイリオ" panose="020B0604030504040204" pitchFamily="50" charset="-128"/>
                <a:ea typeface="メイリオ" panose="020B0604030504040204" pitchFamily="50" charset="-128"/>
              </a:rPr>
              <a:t>406</a:t>
            </a:r>
            <a:r>
              <a:rPr lang="ja-JP" altLang="en-US" sz="1200" dirty="0">
                <a:latin typeface="メイリオ" panose="020B0604030504040204" pitchFamily="50" charset="-128"/>
                <a:ea typeface="メイリオ" panose="020B0604030504040204" pitchFamily="50" charset="-128"/>
              </a:rPr>
              <a:t>億円</a:t>
            </a:r>
          </a:p>
        </p:txBody>
      </p:sp>
      <p:sp>
        <p:nvSpPr>
          <p:cNvPr id="26" name="Rectangle 8">
            <a:extLst>
              <a:ext uri="{FF2B5EF4-FFF2-40B4-BE49-F238E27FC236}">
                <a16:creationId xmlns:a16="http://schemas.microsoft.com/office/drawing/2014/main" id="{E326287F-4B69-4741-BB3F-26A8E490ABF5}"/>
              </a:ext>
            </a:extLst>
          </p:cNvPr>
          <p:cNvSpPr>
            <a:spLocks noChangeArrowheads="1"/>
          </p:cNvSpPr>
          <p:nvPr/>
        </p:nvSpPr>
        <p:spPr bwMode="auto">
          <a:xfrm>
            <a:off x="4057244" y="3068960"/>
            <a:ext cx="5086755"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lgn="dist">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義務教育諸学校の児童生徒が使用する教科書を無償配付するための費用</a:t>
            </a:r>
            <a:endParaRPr lang="en-US" altLang="ja-JP" sz="1100" b="1" dirty="0">
              <a:solidFill>
                <a:schemeClr val="accent5">
                  <a:lumMod val="75000"/>
                </a:schemeClr>
              </a:solidFill>
              <a:latin typeface="メイリオ" panose="020B0604030504040204" pitchFamily="50" charset="-128"/>
              <a:ea typeface="メイリオ" panose="020B0604030504040204" pitchFamily="50" charset="-128"/>
            </a:endParaRPr>
          </a:p>
          <a:p>
            <a:pPr>
              <a:buNone/>
            </a:pPr>
            <a:r>
              <a:rPr lang="ja-JP" altLang="en-US" sz="1100" b="1" dirty="0">
                <a:solidFill>
                  <a:schemeClr val="accent5">
                    <a:lumMod val="75000"/>
                  </a:schemeClr>
                </a:solidFill>
                <a:latin typeface="メイリオ" panose="020B0604030504040204" pitchFamily="50" charset="-128"/>
                <a:ea typeface="メイリオ" panose="020B0604030504040204" pitchFamily="50" charset="-128"/>
              </a:rPr>
              <a:t>　（令和７年度当初予算）</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a:p>
            <a:pPr>
              <a:buNone/>
            </a:pPr>
            <a:r>
              <a:rPr lang="ja-JP" altLang="en-US" sz="1200" b="1" dirty="0">
                <a:latin typeface="メイリオ" panose="020B0604030504040204" pitchFamily="50" charset="-128"/>
                <a:ea typeface="メイリオ" panose="020B0604030504040204" pitchFamily="50" charset="-128"/>
              </a:rPr>
              <a:t>　</a:t>
            </a:r>
            <a:r>
              <a:rPr lang="en-US" altLang="ja-JP" sz="1050" dirty="0">
                <a:latin typeface="メイリオ" panose="020B0604030504040204" pitchFamily="50" charset="-128"/>
                <a:ea typeface="メイリオ" panose="020B0604030504040204" pitchFamily="50" charset="-128"/>
              </a:rPr>
              <a:t>472</a:t>
            </a:r>
            <a:r>
              <a:rPr lang="ja-JP" altLang="en-US" sz="1050" dirty="0">
                <a:latin typeface="メイリオ" panose="020B0604030504040204" pitchFamily="50" charset="-128"/>
                <a:ea typeface="メイリオ" panose="020B0604030504040204" pitchFamily="50" charset="-128"/>
              </a:rPr>
              <a:t>億円</a:t>
            </a:r>
            <a:endParaRPr lang="en-US" altLang="ja-JP" sz="1100" dirty="0">
              <a:latin typeface="メイリオ" panose="020B0604030504040204" pitchFamily="50" charset="-128"/>
              <a:ea typeface="メイリオ" panose="020B0604030504040204" pitchFamily="50" charset="-128"/>
            </a:endParaRPr>
          </a:p>
        </p:txBody>
      </p:sp>
      <p:pic>
        <p:nvPicPr>
          <p:cNvPr id="9" name="図 8">
            <a:extLst>
              <a:ext uri="{FF2B5EF4-FFF2-40B4-BE49-F238E27FC236}">
                <a16:creationId xmlns:a16="http://schemas.microsoft.com/office/drawing/2014/main" id="{2715E69A-D85A-ABBA-CFCA-79BEE96466ED}"/>
              </a:ext>
            </a:extLst>
          </p:cNvPr>
          <p:cNvPicPr>
            <a:picLocks noChangeAspect="1"/>
          </p:cNvPicPr>
          <p:nvPr/>
        </p:nvPicPr>
        <p:blipFill>
          <a:blip r:embed="rId4"/>
          <a:stretch>
            <a:fillRect/>
          </a:stretch>
        </p:blipFill>
        <p:spPr>
          <a:xfrm>
            <a:off x="258724" y="784034"/>
            <a:ext cx="3666907" cy="2750180"/>
          </a:xfrm>
          <a:prstGeom prst="rect">
            <a:avLst/>
          </a:prstGeom>
          <a:ln>
            <a:solidFill>
              <a:schemeClr val="accent5"/>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3"/>
          <p:cNvSpPr>
            <a:spLocks noGrp="1" noChangeArrowheads="1"/>
          </p:cNvSpPr>
          <p:nvPr>
            <p:ph type="title" idx="4294967295"/>
          </p:nvPr>
        </p:nvSpPr>
        <p:spPr>
          <a:xfrm>
            <a:off x="144000" y="152400"/>
            <a:ext cx="7924800" cy="304800"/>
          </a:xfrm>
        </p:spPr>
        <p:txBody>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税金は何のためにあるのだろうか（児童用Ｐ９）</a:t>
            </a:r>
          </a:p>
        </p:txBody>
      </p:sp>
      <p:pic>
        <p:nvPicPr>
          <p:cNvPr id="28" name="図 27">
            <a:extLst>
              <a:ext uri="{FF2B5EF4-FFF2-40B4-BE49-F238E27FC236}">
                <a16:creationId xmlns:a16="http://schemas.microsoft.com/office/drawing/2014/main" id="{F6586239-2FDF-4DB9-AD9D-DC5CE6307A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825" y="753378"/>
            <a:ext cx="3666907" cy="2750180"/>
          </a:xfrm>
          <a:prstGeom prst="rect">
            <a:avLst/>
          </a:prstGeom>
          <a:ln w="12700">
            <a:solidFill>
              <a:schemeClr val="accent5"/>
            </a:solidFill>
          </a:ln>
        </p:spPr>
      </p:pic>
      <p:sp>
        <p:nvSpPr>
          <p:cNvPr id="15" name="テキスト ボックス 14">
            <a:extLst>
              <a:ext uri="{FF2B5EF4-FFF2-40B4-BE49-F238E27FC236}">
                <a16:creationId xmlns:a16="http://schemas.microsoft.com/office/drawing/2014/main" id="{4F7CAF57-1DEF-4D34-B6CC-B9DDEB573D0C}"/>
              </a:ext>
            </a:extLst>
          </p:cNvPr>
          <p:cNvSpPr txBox="1"/>
          <p:nvPr/>
        </p:nvSpPr>
        <p:spPr>
          <a:xfrm>
            <a:off x="235223" y="6551606"/>
            <a:ext cx="8908777" cy="246221"/>
          </a:xfrm>
          <a:prstGeom prst="rect">
            <a:avLst/>
          </a:prstGeom>
          <a:noFill/>
        </p:spPr>
        <p:txBody>
          <a:bodyPr wrap="square" rtlCol="0">
            <a:spAutoFit/>
          </a:bodyPr>
          <a:lstStyle/>
          <a:p>
            <a:r>
              <a:rPr kumimoji="1" lang="ja-JP" altLang="en-US" sz="1000" dirty="0">
                <a:solidFill>
                  <a:schemeClr val="accent5"/>
                </a:solidFill>
                <a:latin typeface="メイリオ" panose="020B0604030504040204" pitchFamily="50" charset="-128"/>
                <a:ea typeface="メイリオ" panose="020B0604030504040204" pitchFamily="50" charset="-128"/>
              </a:rPr>
              <a:t>ゲームで学ぼう：うんこ税金ドリル</a:t>
            </a:r>
            <a:r>
              <a:rPr lang="en-US" altLang="ja-JP" sz="1000" dirty="0">
                <a:solidFill>
                  <a:schemeClr val="accent5"/>
                </a:solidFill>
                <a:latin typeface="メイリオ" panose="020B0604030504040204" pitchFamily="50" charset="-128"/>
                <a:ea typeface="メイリオ" panose="020B0604030504040204" pitchFamily="50" charset="-128"/>
              </a:rPr>
              <a:t>  </a:t>
            </a:r>
            <a:r>
              <a:rPr kumimoji="1" lang="en-US" altLang="ja-JP" sz="1000" dirty="0">
                <a:latin typeface="メイリオ" panose="020B0604030504040204" pitchFamily="50" charset="-128"/>
                <a:ea typeface="メイリオ" panose="020B0604030504040204" pitchFamily="50" charset="-128"/>
                <a:cs typeface="Arial" panose="020B0604020202020204" pitchFamily="34" charset="0"/>
                <a:hlinkClick r:id="rId4">
                  <a:extLst>
                    <a:ext uri="{A12FA001-AC4F-418D-AE19-62706E023703}">
                      <ahyp:hlinkClr xmlns:ahyp="http://schemas.microsoft.com/office/drawing/2018/hyperlinkcolor" val="tx"/>
                    </a:ext>
                  </a:extLst>
                </a:hlinkClick>
              </a:rPr>
              <a:t>https://www.mof.go.jp/tax_policy/publication/brochure/zeikin_drill/index.html</a:t>
            </a:r>
            <a:r>
              <a:rPr lang="en-US" altLang="ja-JP" sz="1000" dirty="0">
                <a:latin typeface="メイリオ" panose="020B0604030504040204" pitchFamily="50" charset="-128"/>
                <a:ea typeface="メイリオ" panose="020B0604030504040204" pitchFamily="50" charset="-128"/>
                <a:cs typeface="Arial" panose="020B0604020202020204" pitchFamily="34" charset="0"/>
              </a:rPr>
              <a:t> </a:t>
            </a:r>
            <a:endParaRPr kumimoji="1" lang="ja-JP" altLang="en-US" sz="10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Rectangle 6">
            <a:extLst>
              <a:ext uri="{FF2B5EF4-FFF2-40B4-BE49-F238E27FC236}">
                <a16:creationId xmlns:a16="http://schemas.microsoft.com/office/drawing/2014/main" id="{3441D0D3-24FD-C40A-E8C4-F41EC5291EC8}"/>
              </a:ext>
            </a:extLst>
          </p:cNvPr>
          <p:cNvSpPr>
            <a:spLocks noChangeArrowheads="1"/>
          </p:cNvSpPr>
          <p:nvPr/>
        </p:nvSpPr>
        <p:spPr bwMode="auto">
          <a:xfrm>
            <a:off x="5226270" y="796058"/>
            <a:ext cx="36540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税金とは、どのようなものか理解させる。</a:t>
            </a:r>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A06DC4A9-DDE6-D90B-A011-8E106E23FCA7}"/>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8" name="Rectangle 47">
            <a:extLst>
              <a:ext uri="{FF2B5EF4-FFF2-40B4-BE49-F238E27FC236}">
                <a16:creationId xmlns:a16="http://schemas.microsoft.com/office/drawing/2014/main" id="{2CB1C72F-3CA0-A96F-BC6C-0DDA5C9B70E0}"/>
              </a:ext>
            </a:extLst>
          </p:cNvPr>
          <p:cNvSpPr>
            <a:spLocks noChangeArrowheads="1"/>
          </p:cNvSpPr>
          <p:nvPr/>
        </p:nvSpPr>
        <p:spPr bwMode="auto">
          <a:xfrm>
            <a:off x="4200957" y="1549325"/>
            <a:ext cx="46887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　社会保障とは、私たちが安心して生活していくために必要な「年金」、「医療」、「福祉」、「教育」などの公的サービスのことです。</a:t>
            </a:r>
            <a:endParaRPr lang="ja-JP" altLang="en-US" sz="1050" dirty="0">
              <a:latin typeface="メイリオ" panose="020B0604030504040204" pitchFamily="50" charset="-128"/>
              <a:ea typeface="メイリオ" panose="020B0604030504040204" pitchFamily="50" charset="-128"/>
            </a:endParaRPr>
          </a:p>
        </p:txBody>
      </p:sp>
      <p:sp>
        <p:nvSpPr>
          <p:cNvPr id="9" name="Rectangle 8">
            <a:extLst>
              <a:ext uri="{FF2B5EF4-FFF2-40B4-BE49-F238E27FC236}">
                <a16:creationId xmlns:a16="http://schemas.microsoft.com/office/drawing/2014/main" id="{A6CF032A-6706-8D40-BB95-89F50C91FC0C}"/>
              </a:ext>
            </a:extLst>
          </p:cNvPr>
          <p:cNvSpPr>
            <a:spLocks noChangeArrowheads="1"/>
          </p:cNvSpPr>
          <p:nvPr/>
        </p:nvSpPr>
        <p:spPr bwMode="auto">
          <a:xfrm>
            <a:off x="4200956" y="1259565"/>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eaLnBrk="1" hangingPunct="1">
              <a:lnSpc>
                <a:spcPct val="110000"/>
              </a:lnSpc>
              <a:spcBef>
                <a:spcPct val="0"/>
              </a:spcBef>
              <a:buFontTx/>
              <a:buNone/>
            </a:pPr>
            <a:r>
              <a:rPr lang="en-US" altLang="ja-JP" sz="1200" b="1" dirty="0">
                <a:solidFill>
                  <a:schemeClr val="accent5">
                    <a:lumMod val="75000"/>
                  </a:schemeClr>
                </a:solidFill>
                <a:latin typeface="メイリオ" panose="020B0604030504040204" pitchFamily="50" charset="-128"/>
                <a:ea typeface="メイリオ" panose="020B0604030504040204" pitchFamily="50" charset="-128"/>
              </a:rPr>
              <a:t>■</a:t>
            </a:r>
            <a:r>
              <a:rPr lang="ja-JP" altLang="en-US" sz="1200" b="1">
                <a:solidFill>
                  <a:schemeClr val="accent5">
                    <a:lumMod val="75000"/>
                  </a:schemeClr>
                </a:solidFill>
                <a:latin typeface="メイリオ" panose="020B0604030504040204" pitchFamily="50" charset="-128"/>
                <a:ea typeface="メイリオ" panose="020B0604030504040204" pitchFamily="50" charset="-128"/>
              </a:rPr>
              <a:t>社会保障費</a:t>
            </a:r>
            <a:endParaRPr lang="en-US" altLang="ja-JP" sz="1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10" name="AutoShape 10">
            <a:extLst>
              <a:ext uri="{FF2B5EF4-FFF2-40B4-BE49-F238E27FC236}">
                <a16:creationId xmlns:a16="http://schemas.microsoft.com/office/drawing/2014/main" id="{B93C2619-243D-8756-2C8F-23552F37C8C4}"/>
              </a:ext>
            </a:extLst>
          </p:cNvPr>
          <p:cNvSpPr>
            <a:spLocks noChangeArrowheads="1"/>
          </p:cNvSpPr>
          <p:nvPr/>
        </p:nvSpPr>
        <p:spPr bwMode="auto">
          <a:xfrm>
            <a:off x="4209711" y="3903959"/>
            <a:ext cx="4670572" cy="1896473"/>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租税の基本的な機能</a:t>
            </a:r>
            <a:endParaRPr lang="en-US" altLang="ja-JP" sz="1050" b="1" dirty="0">
              <a:solidFill>
                <a:schemeClr val="accent1">
                  <a:lumMod val="50000"/>
                </a:schemeClr>
              </a:solidFill>
              <a:latin typeface="Meiryo" panose="020B0604030504040204" pitchFamily="34" charset="-128"/>
              <a:ea typeface="Meiryo" panose="020B0604030504040204" pitchFamily="34"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租税の基本的な機能は公的サービスの財源を調達することにあります。租税は、社会を成り立たせるためになくてはならないものですから、民主主義社会では，社会の構成員である国民が自ら負担しなければなりません。</a:t>
            </a:r>
            <a:endParaRPr lang="en-US" altLang="ja-JP" sz="1050" dirty="0">
              <a:latin typeface="メイリオ" panose="020B0604030504040204" pitchFamily="50" charset="-128"/>
              <a:ea typeface="メイリオ" panose="020B0604030504040204" pitchFamily="50" charset="-128"/>
            </a:endParaRPr>
          </a:p>
          <a:p>
            <a:pPr algn="just">
              <a:lnSpc>
                <a:spcPct val="120000"/>
              </a:lnSpc>
            </a:pPr>
            <a:r>
              <a:rPr lang="ja-JP" altLang="en-US" sz="1050">
                <a:latin typeface="メイリオ" panose="020B0604030504040204" pitchFamily="50" charset="-128"/>
                <a:ea typeface="メイリオ" panose="020B0604030504040204" pitchFamily="50" charset="-128"/>
              </a:rPr>
              <a:t>　また、公的サービスによる便益は社会の構成員が広く享受するものであることからも、租税は皆で広く公平に分かち合うことが必要です。このようなことから、租税は</a:t>
            </a:r>
            <a:r>
              <a:rPr lang="ja-JP" altLang="en-US" sz="1050" u="sng">
                <a:latin typeface="メイリオ" panose="020B0604030504040204" pitchFamily="50" charset="-128"/>
                <a:ea typeface="メイリオ" panose="020B0604030504040204" pitchFamily="50" charset="-128"/>
              </a:rPr>
              <a:t>「社会共通の費用を賄うための会費」</a:t>
            </a:r>
            <a:r>
              <a:rPr lang="ja-JP" altLang="en-US" sz="1050">
                <a:latin typeface="メイリオ" panose="020B0604030504040204" pitchFamily="50" charset="-128"/>
                <a:ea typeface="メイリオ" panose="020B0604030504040204" pitchFamily="50" charset="-128"/>
              </a:rPr>
              <a:t>ということができます。</a:t>
            </a:r>
            <a:endParaRPr lang="en-US" altLang="ja-JP"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5518C372-90ED-FC4E-ACA6-4FE7E05FD29E}"/>
              </a:ext>
            </a:extLst>
          </p:cNvPr>
          <p:cNvPicPr>
            <a:picLocks noChangeAspect="1"/>
          </p:cNvPicPr>
          <p:nvPr/>
        </p:nvPicPr>
        <p:blipFill>
          <a:blip r:embed="rId5"/>
          <a:stretch>
            <a:fillRect/>
          </a:stretch>
        </p:blipFill>
        <p:spPr>
          <a:xfrm>
            <a:off x="4343380" y="3781848"/>
            <a:ext cx="457240" cy="231668"/>
          </a:xfrm>
          <a:prstGeom prst="rect">
            <a:avLst/>
          </a:prstGeom>
        </p:spPr>
      </p:pic>
      <p:sp>
        <p:nvSpPr>
          <p:cNvPr id="2" name="Rectangle 47">
            <a:extLst>
              <a:ext uri="{FF2B5EF4-FFF2-40B4-BE49-F238E27FC236}">
                <a16:creationId xmlns:a16="http://schemas.microsoft.com/office/drawing/2014/main" id="{C965DC65-A9A5-E6DC-E22F-1A9BFCB09BE0}"/>
              </a:ext>
            </a:extLst>
          </p:cNvPr>
          <p:cNvSpPr>
            <a:spLocks noChangeArrowheads="1"/>
          </p:cNvSpPr>
          <p:nvPr/>
        </p:nvSpPr>
        <p:spPr bwMode="auto">
          <a:xfrm>
            <a:off x="4209711" y="2084190"/>
            <a:ext cx="102572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年金</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医療</a:t>
            </a:r>
            <a:r>
              <a:rPr lang="en-US" altLang="ja-JP" sz="1050" b="1" dirty="0">
                <a:latin typeface="メイリオ" panose="020B0604030504040204" pitchFamily="50" charset="-128"/>
                <a:ea typeface="メイリオ" panose="020B0604030504040204" pitchFamily="50" charset="-128"/>
              </a:rPr>
              <a:t>】</a:t>
            </a: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br>
              <a:rPr lang="en-US" altLang="ja-JP" sz="1050" b="1" dirty="0">
                <a:latin typeface="メイリオ" panose="020B0604030504040204" pitchFamily="50" charset="-128"/>
                <a:ea typeface="メイリオ" panose="020B0604030504040204" pitchFamily="50" charset="-128"/>
              </a:rPr>
            </a:br>
            <a:r>
              <a:rPr lang="en-US" altLang="ja-JP" sz="1050" b="1" dirty="0">
                <a:latin typeface="メイリオ" panose="020B0604030504040204" pitchFamily="50" charset="-128"/>
                <a:ea typeface="メイリオ" panose="020B0604030504040204" pitchFamily="50" charset="-128"/>
              </a:rPr>
              <a:t>【</a:t>
            </a:r>
            <a:r>
              <a:rPr lang="ja-JP" altLang="en-US" sz="1050" b="1">
                <a:latin typeface="メイリオ" panose="020B0604030504040204" pitchFamily="50" charset="-128"/>
                <a:ea typeface="メイリオ" panose="020B0604030504040204" pitchFamily="50" charset="-128"/>
              </a:rPr>
              <a:t>福祉</a:t>
            </a:r>
            <a:r>
              <a:rPr lang="en-US" altLang="ja-JP" sz="1050" b="1" dirty="0">
                <a:latin typeface="メイリオ" panose="020B0604030504040204" pitchFamily="50" charset="-128"/>
                <a:ea typeface="メイリオ" panose="020B0604030504040204" pitchFamily="50" charset="-128"/>
              </a:rPr>
              <a:t>】</a:t>
            </a:r>
          </a:p>
        </p:txBody>
      </p:sp>
      <p:sp>
        <p:nvSpPr>
          <p:cNvPr id="3" name="Rectangle 47">
            <a:extLst>
              <a:ext uri="{FF2B5EF4-FFF2-40B4-BE49-F238E27FC236}">
                <a16:creationId xmlns:a16="http://schemas.microsoft.com/office/drawing/2014/main" id="{6BB04A3E-9FB9-4C5E-E0D4-42CB4066BAAC}"/>
              </a:ext>
            </a:extLst>
          </p:cNvPr>
          <p:cNvSpPr>
            <a:spLocks noChangeArrowheads="1"/>
          </p:cNvSpPr>
          <p:nvPr/>
        </p:nvSpPr>
        <p:spPr bwMode="auto">
          <a:xfrm>
            <a:off x="4747974" y="2072262"/>
            <a:ext cx="4029693"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050">
                <a:latin typeface="メイリオ" panose="020B0604030504040204" pitchFamily="50" charset="-128"/>
                <a:ea typeface="メイリオ" panose="020B0604030504040204" pitchFamily="50" charset="-128"/>
              </a:rPr>
              <a:t>高齢者の老後の生活などを支えるための「年金」について、国が一部支援をしています。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けがや病気で病院に行ったときに、少ない治療費で済むように、国が一部支援をしています。</a:t>
            </a:r>
            <a:br>
              <a:rPr lang="en-US" altLang="ja-JP" sz="1050" dirty="0">
                <a:latin typeface="メイリオ" panose="020B0604030504040204" pitchFamily="50" charset="-128"/>
                <a:ea typeface="メイリオ" panose="020B0604030504040204" pitchFamily="50" charset="-128"/>
              </a:rPr>
            </a:br>
            <a:br>
              <a:rPr lang="en-US" altLang="ja-JP" sz="1050" dirty="0">
                <a:latin typeface="メイリオ" panose="020B0604030504040204" pitchFamily="50" charset="-128"/>
                <a:ea typeface="メイリオ" panose="020B0604030504040204" pitchFamily="50" charset="-128"/>
              </a:rPr>
            </a:br>
            <a:r>
              <a:rPr lang="ja-JP" altLang="en-US" sz="1050">
                <a:latin typeface="メイリオ" panose="020B0604030504040204" pitchFamily="50" charset="-128"/>
                <a:ea typeface="メイリオ" panose="020B0604030504040204" pitchFamily="50" charset="-128"/>
              </a:rPr>
              <a:t>介護が必要になったときに、少ない負担でサービスを受けられるように、国が一部支援をしています。また、病気や障害で働けず、生活に困っている人などを支援しています。</a:t>
            </a:r>
            <a:endParaRPr lang="ja-JP" altLang="en-US" sz="1050" dirty="0">
              <a:latin typeface="メイリオ" panose="020B0604030504040204" pitchFamily="50" charset="-128"/>
              <a:ea typeface="メイリオ" panose="020B0604030504040204" pitchFamily="50" charset="-128"/>
            </a:endParaRPr>
          </a:p>
        </p:txBody>
      </p:sp>
      <p:sp>
        <p:nvSpPr>
          <p:cNvPr id="6" name="スライド番号プレースホルダー 5">
            <a:extLst>
              <a:ext uri="{FF2B5EF4-FFF2-40B4-BE49-F238E27FC236}">
                <a16:creationId xmlns:a16="http://schemas.microsoft.com/office/drawing/2014/main" id="{3EA05CCB-7940-051B-37CB-C33239002C7E}"/>
              </a:ext>
            </a:extLst>
          </p:cNvPr>
          <p:cNvSpPr>
            <a:spLocks noGrp="1"/>
          </p:cNvSpPr>
          <p:nvPr>
            <p:ph type="sldNum" sz="quarter" idx="12"/>
          </p:nvPr>
        </p:nvSpPr>
        <p:spPr/>
        <p:txBody>
          <a:bodyPr/>
          <a:lstStyle/>
          <a:p>
            <a:pPr>
              <a:defRPr/>
            </a:pPr>
            <a:fld id="{76028D53-E57D-4BBD-AE62-24ADF1336D3D}" type="slidenum">
              <a:rPr lang="en-US" altLang="ja-JP" smtClean="0"/>
              <a:pPr>
                <a:defRPr/>
              </a:pPr>
              <a:t>8</a:t>
            </a:fld>
            <a:endParaRPr lang="en-US" altLang="ja-JP"/>
          </a:p>
        </p:txBody>
      </p:sp>
    </p:spTree>
    <p:extLst>
      <p:ext uri="{BB962C8B-B14F-4D97-AF65-F5344CB8AC3E}">
        <p14:creationId xmlns:p14="http://schemas.microsoft.com/office/powerpoint/2010/main" val="431851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title" idx="4294967295"/>
          </p:nvPr>
        </p:nvSpPr>
        <p:spPr>
          <a:xfrm>
            <a:off x="144000" y="179388"/>
            <a:ext cx="5788025" cy="252412"/>
          </a:xfrm>
        </p:spPr>
        <p:txBody>
          <a:bodyPr>
            <a:noAutofit/>
          </a:bodyPr>
          <a:lstStyle/>
          <a:p>
            <a:pPr algn="l" eaLnBrk="1" hangingPunct="1"/>
            <a:r>
              <a:rPr lang="ja-JP" altLang="en-US" sz="1500" b="1" dirty="0">
                <a:solidFill>
                  <a:schemeClr val="bg1"/>
                </a:solidFill>
                <a:latin typeface="メイリオ" panose="020B0604030504040204" pitchFamily="50" charset="-128"/>
                <a:ea typeface="メイリオ" panose="020B0604030504040204" pitchFamily="50" charset="-128"/>
              </a:rPr>
              <a:t>税金の使いみちはどうやって決めるの？（児童用Ｐ</a:t>
            </a:r>
            <a:r>
              <a:rPr lang="en-US" altLang="ja-JP" sz="1500" b="1" dirty="0">
                <a:solidFill>
                  <a:schemeClr val="bg1"/>
                </a:solidFill>
                <a:latin typeface="メイリオ" panose="020B0604030504040204" pitchFamily="50" charset="-128"/>
                <a:ea typeface="メイリオ" panose="020B0604030504040204" pitchFamily="50" charset="-128"/>
              </a:rPr>
              <a:t>10</a:t>
            </a:r>
            <a:r>
              <a:rPr lang="ja-JP" altLang="en-US" sz="1500" b="1" dirty="0">
                <a:solidFill>
                  <a:schemeClr val="bg1"/>
                </a:solidFill>
                <a:latin typeface="メイリオ" panose="020B0604030504040204" pitchFamily="50" charset="-128"/>
                <a:ea typeface="メイリオ" panose="020B0604030504040204" pitchFamily="50" charset="-128"/>
              </a:rPr>
              <a:t>）</a:t>
            </a:r>
          </a:p>
        </p:txBody>
      </p:sp>
      <p:pic>
        <p:nvPicPr>
          <p:cNvPr id="8" name="図 7">
            <a:extLst>
              <a:ext uri="{FF2B5EF4-FFF2-40B4-BE49-F238E27FC236}">
                <a16:creationId xmlns:a16="http://schemas.microsoft.com/office/drawing/2014/main" id="{7C99C34F-03B5-4AAF-A759-302FA899C0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481" y="753378"/>
            <a:ext cx="3666906" cy="2750179"/>
          </a:xfrm>
          <a:prstGeom prst="rect">
            <a:avLst/>
          </a:prstGeom>
          <a:ln w="12700">
            <a:solidFill>
              <a:schemeClr val="accent5"/>
            </a:solidFill>
          </a:ln>
        </p:spPr>
      </p:pic>
      <p:sp>
        <p:nvSpPr>
          <p:cNvPr id="4" name="Rectangle 6">
            <a:extLst>
              <a:ext uri="{FF2B5EF4-FFF2-40B4-BE49-F238E27FC236}">
                <a16:creationId xmlns:a16="http://schemas.microsoft.com/office/drawing/2014/main" id="{B84FACA5-778D-CDEF-A28B-E0F6B4AEBC5F}"/>
              </a:ext>
            </a:extLst>
          </p:cNvPr>
          <p:cNvSpPr>
            <a:spLocks noChangeArrowheads="1"/>
          </p:cNvSpPr>
          <p:nvPr/>
        </p:nvSpPr>
        <p:spPr bwMode="auto">
          <a:xfrm>
            <a:off x="4200955" y="1080702"/>
            <a:ext cx="4835541" cy="105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a:latin typeface="メイリオ" panose="020B0604030504040204" pitchFamily="50" charset="-128"/>
                <a:ea typeface="メイリオ" panose="020B0604030504040204" pitchFamily="50" charset="-128"/>
              </a:rPr>
              <a:t>　税金の使いみちの決め方や国民生活との関係を理解させ、「政治への参加」と「国を支える税金を国民が負担すること」が対になっているのが、民主主義の基本であることを理解させる。また、その使いみちをしっかりと監視していくことの重要性を理解させる。</a:t>
            </a:r>
          </a:p>
          <a:p>
            <a:endParaRPr lang="ja-JP" altLang="en-US" sz="1200" dirty="0">
              <a:latin typeface="メイリオ" panose="020B0604030504040204" pitchFamily="50" charset="-128"/>
              <a:ea typeface="メイリオ" panose="020B0604030504040204" pitchFamily="50" charset="-128"/>
            </a:endParaRPr>
          </a:p>
        </p:txBody>
      </p:sp>
      <p:sp>
        <p:nvSpPr>
          <p:cNvPr id="5" name="角丸四角形 4">
            <a:extLst>
              <a:ext uri="{FF2B5EF4-FFF2-40B4-BE49-F238E27FC236}">
                <a16:creationId xmlns:a16="http://schemas.microsoft.com/office/drawing/2014/main" id="{F95AEA83-CE47-9B4C-C11E-8C2AC2CDCC15}"/>
              </a:ext>
            </a:extLst>
          </p:cNvPr>
          <p:cNvSpPr/>
          <p:nvPr/>
        </p:nvSpPr>
        <p:spPr>
          <a:xfrm>
            <a:off x="4200956" y="762665"/>
            <a:ext cx="1025726" cy="298988"/>
          </a:xfrm>
          <a:prstGeom prst="roundRect">
            <a:avLst>
              <a:gd name="adj" fmla="val 16757"/>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36000" rtlCol="0" anchor="ctr"/>
          <a:lstStyle/>
          <a:p>
            <a:pPr algn="ctr"/>
            <a:r>
              <a:rPr kumimoji="1" lang="ja-JP" altLang="en-US" sz="1400" b="1">
                <a:latin typeface="Meiryo" panose="020B0604030504040204" pitchFamily="34" charset="-128"/>
                <a:ea typeface="Meiryo" panose="020B0604030504040204" pitchFamily="34" charset="-128"/>
              </a:rPr>
              <a:t>ねらい</a:t>
            </a:r>
            <a:endParaRPr kumimoji="1" lang="ja-JP" altLang="en-US" sz="1400" b="1">
              <a:latin typeface="Meiryo UI" panose="020B0604030504040204" pitchFamily="34" charset="-128"/>
              <a:ea typeface="Meiryo UI" panose="020B0604030504040204" pitchFamily="34" charset="-128"/>
            </a:endParaRPr>
          </a:p>
        </p:txBody>
      </p:sp>
      <p:sp>
        <p:nvSpPr>
          <p:cNvPr id="6" name="角丸四角形 5">
            <a:extLst>
              <a:ext uri="{FF2B5EF4-FFF2-40B4-BE49-F238E27FC236}">
                <a16:creationId xmlns:a16="http://schemas.microsoft.com/office/drawing/2014/main" id="{A9A66DA8-46AC-CAEC-054C-847282B613EA}"/>
              </a:ext>
            </a:extLst>
          </p:cNvPr>
          <p:cNvSpPr/>
          <p:nvPr/>
        </p:nvSpPr>
        <p:spPr>
          <a:xfrm>
            <a:off x="4200956" y="2036699"/>
            <a:ext cx="1025726" cy="298988"/>
          </a:xfrm>
          <a:prstGeom prst="roundRect">
            <a:avLst>
              <a:gd name="adj" fmla="val 13343"/>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tIns="46800" bIns="0" rtlCol="0" anchor="ctr"/>
          <a:lstStyle/>
          <a:p>
            <a:pPr algn="ctr"/>
            <a:r>
              <a:rPr kumimoji="1" lang="ja-JP" altLang="en-US" sz="1400" b="1">
                <a:latin typeface="Meiryo" panose="020B0604030504040204" pitchFamily="34" charset="-128"/>
                <a:ea typeface="Meiryo" panose="020B0604030504040204" pitchFamily="34" charset="-128"/>
              </a:rPr>
              <a:t>学習活動</a:t>
            </a:r>
          </a:p>
        </p:txBody>
      </p:sp>
      <p:sp>
        <p:nvSpPr>
          <p:cNvPr id="7" name="Rectangle 6">
            <a:extLst>
              <a:ext uri="{FF2B5EF4-FFF2-40B4-BE49-F238E27FC236}">
                <a16:creationId xmlns:a16="http://schemas.microsoft.com/office/drawing/2014/main" id="{8F8A020A-86F2-D00B-0A97-5B6D05D40791}"/>
              </a:ext>
            </a:extLst>
          </p:cNvPr>
          <p:cNvSpPr>
            <a:spLocks noChangeArrowheads="1"/>
          </p:cNvSpPr>
          <p:nvPr/>
        </p:nvSpPr>
        <p:spPr bwMode="auto">
          <a:xfrm>
            <a:off x="4200956" y="2357517"/>
            <a:ext cx="483554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buNone/>
            </a:pPr>
            <a:r>
              <a:rPr lang="ja-JP" altLang="en-US" sz="1200" dirty="0">
                <a:latin typeface="メイリオ" panose="020B0604030504040204" pitchFamily="50" charset="-128"/>
                <a:ea typeface="メイリオ" panose="020B0604030504040204" pitchFamily="50" charset="-128"/>
              </a:rPr>
              <a:t>　国民主権と関連付けて、納めた税が、国の予算として決められる仕組みを学び、我が国の政治が民主政治の考え方に基づいて国民生活の安定と向上を図るために大切な働きをしていることを考えるようにする。</a:t>
            </a:r>
          </a:p>
        </p:txBody>
      </p:sp>
      <p:sp>
        <p:nvSpPr>
          <p:cNvPr id="10" name="AutoShape 10">
            <a:extLst>
              <a:ext uri="{FF2B5EF4-FFF2-40B4-BE49-F238E27FC236}">
                <a16:creationId xmlns:a16="http://schemas.microsoft.com/office/drawing/2014/main" id="{F7FF5C3E-FE0A-3502-44B7-68E378AC375B}"/>
              </a:ext>
            </a:extLst>
          </p:cNvPr>
          <p:cNvSpPr>
            <a:spLocks noChangeArrowheads="1"/>
          </p:cNvSpPr>
          <p:nvPr/>
        </p:nvSpPr>
        <p:spPr bwMode="auto">
          <a:xfrm>
            <a:off x="4181384" y="4948775"/>
            <a:ext cx="4717135" cy="1216529"/>
          </a:xfrm>
          <a:prstGeom prst="roundRect">
            <a:avLst>
              <a:gd name="adj" fmla="val 6001"/>
            </a:avLst>
          </a:prstGeom>
          <a:solidFill>
            <a:srgbClr val="FFFFFF"/>
          </a:solidFill>
          <a:ln w="25400" algn="ctr">
            <a:solidFill>
              <a:schemeClr val="accent1"/>
            </a:solidFill>
            <a:prstDash val="sysDot"/>
            <a:round/>
            <a:headEnd/>
            <a:tailEnd/>
          </a:ln>
        </p:spPr>
        <p:txBody>
          <a:bodyPr tIns="144000"/>
          <a:lstStyle/>
          <a:p>
            <a:pPr>
              <a:lnSpc>
                <a:spcPct val="120000"/>
              </a:lnSpc>
              <a:defRPr/>
            </a:pPr>
            <a:r>
              <a:rPr lang="ja-JP" altLang="en-US" sz="1050" b="1">
                <a:solidFill>
                  <a:schemeClr val="accent1">
                    <a:lumMod val="50000"/>
                  </a:schemeClr>
                </a:solidFill>
                <a:latin typeface="Meiryo" panose="020B0604030504040204" pitchFamily="34" charset="-128"/>
                <a:ea typeface="Meiryo" panose="020B0604030504040204" pitchFamily="34" charset="-128"/>
              </a:rPr>
              <a:t>「税の本質」とは</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・税は公共サービスの対価</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・自らの代表が、国の支出の在り方を決めることと、自らが国を</a:t>
            </a:r>
            <a:endParaRPr lang="en-US" altLang="ja-JP" sz="1050" dirty="0">
              <a:latin typeface="メイリオ" panose="020B0604030504040204" pitchFamily="50" charset="-128"/>
              <a:ea typeface="メイリオ" panose="020B0604030504040204" pitchFamily="50" charset="-128"/>
            </a:endParaRP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　支える税金を負担しなければならないことは表裏一体</a:t>
            </a:r>
          </a:p>
          <a:p>
            <a:pPr marL="0" indent="0" eaLnBrk="1" hangingPunct="1">
              <a:lnSpc>
                <a:spcPct val="120000"/>
              </a:lnSpc>
              <a:spcBef>
                <a:spcPct val="0"/>
              </a:spcBef>
              <a:buNone/>
            </a:pPr>
            <a:r>
              <a:rPr lang="ja-JP" altLang="en-US" sz="1050">
                <a:latin typeface="メイリオ" panose="020B0604030504040204" pitchFamily="50" charset="-128"/>
                <a:ea typeface="メイリオ" panose="020B0604030504040204" pitchFamily="50" charset="-128"/>
              </a:rPr>
              <a:t>・税の使いみちを監視する（関心をもつ）ことも納税者として重要</a:t>
            </a:r>
            <a:endParaRPr lang="ja-JP" altLang="en-US" sz="1050"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6656732A-0947-05C5-7A29-8C2623D292C9}"/>
              </a:ext>
            </a:extLst>
          </p:cNvPr>
          <p:cNvPicPr>
            <a:picLocks noChangeAspect="1"/>
          </p:cNvPicPr>
          <p:nvPr/>
        </p:nvPicPr>
        <p:blipFill>
          <a:blip r:embed="rId4"/>
          <a:stretch>
            <a:fillRect/>
          </a:stretch>
        </p:blipFill>
        <p:spPr>
          <a:xfrm>
            <a:off x="4300654" y="4843413"/>
            <a:ext cx="457240" cy="231668"/>
          </a:xfrm>
          <a:prstGeom prst="rect">
            <a:avLst/>
          </a:prstGeom>
        </p:spPr>
      </p:pic>
      <p:sp>
        <p:nvSpPr>
          <p:cNvPr id="13" name="AutoShape 10">
            <a:extLst>
              <a:ext uri="{FF2B5EF4-FFF2-40B4-BE49-F238E27FC236}">
                <a16:creationId xmlns:a16="http://schemas.microsoft.com/office/drawing/2014/main" id="{DEB8384C-A745-07FE-126A-0367F9023539}"/>
              </a:ext>
            </a:extLst>
          </p:cNvPr>
          <p:cNvSpPr>
            <a:spLocks noChangeArrowheads="1"/>
          </p:cNvSpPr>
          <p:nvPr/>
        </p:nvSpPr>
        <p:spPr bwMode="auto">
          <a:xfrm>
            <a:off x="4181384" y="3439986"/>
            <a:ext cx="4717135" cy="1216529"/>
          </a:xfrm>
          <a:prstGeom prst="roundRect">
            <a:avLst>
              <a:gd name="adj" fmla="val 0"/>
            </a:avLst>
          </a:prstGeom>
          <a:noFill/>
          <a:ln w="25400" algn="ctr">
            <a:noFill/>
            <a:prstDash val="sysDot"/>
            <a:round/>
            <a:headEnd/>
            <a:tailEnd/>
          </a:ln>
        </p:spPr>
        <p:txBody>
          <a:bodyPr tIns="144000"/>
          <a:lstStyle/>
          <a:p>
            <a:pPr eaLnBrk="1" hangingPunct="1">
              <a:lnSpc>
                <a:spcPct val="120000"/>
              </a:lnSpc>
              <a:spcBef>
                <a:spcPct val="0"/>
              </a:spcBef>
              <a:buFontTx/>
              <a:buNone/>
            </a:pPr>
            <a:r>
              <a:rPr lang="ja-JP" altLang="en-US" sz="1050" b="1">
                <a:solidFill>
                  <a:srgbClr val="C00000"/>
                </a:solidFill>
                <a:latin typeface="メイリオ" panose="020B0604030504040204" pitchFamily="50" charset="-128"/>
                <a:ea typeface="メイリオ" panose="020B0604030504040204" pitchFamily="50" charset="-128"/>
              </a:rPr>
              <a:t>　</a:t>
            </a:r>
            <a:r>
              <a:rPr lang="ja-JP" altLang="en-US" sz="1050">
                <a:latin typeface="メイリオ" panose="020B0604030504040204" pitchFamily="50" charset="-128"/>
                <a:ea typeface="メイリオ" panose="020B0604030504040204" pitchFamily="50" charset="-128"/>
              </a:rPr>
              <a:t>「あらたに租税を課し、又は現行の租税を変更するには、法律又は法律の定める条件によることを必要とする。」（憲法第</a:t>
            </a:r>
            <a:r>
              <a:rPr lang="en-US" altLang="ja-JP" sz="1050" dirty="0">
                <a:latin typeface="メイリオ" panose="020B0604030504040204" pitchFamily="50" charset="-128"/>
                <a:ea typeface="メイリオ" panose="020B0604030504040204" pitchFamily="50" charset="-128"/>
              </a:rPr>
              <a:t>84</a:t>
            </a:r>
            <a:r>
              <a:rPr lang="ja-JP" altLang="en-US" sz="1050">
                <a:latin typeface="メイリオ" panose="020B0604030504040204" pitchFamily="50" charset="-128"/>
                <a:ea typeface="メイリオ" panose="020B0604030504040204" pitchFamily="50" charset="-128"/>
              </a:rPr>
              <a:t>条）</a:t>
            </a:r>
            <a:endParaRPr lang="en-US" altLang="ja-JP" sz="1050" dirty="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endParaRPr lang="ja-JP" altLang="ja-JP" sz="1050">
              <a:latin typeface="メイリオ" panose="020B0604030504040204" pitchFamily="50" charset="-128"/>
              <a:ea typeface="メイリオ" panose="020B0604030504040204" pitchFamily="50" charset="-128"/>
            </a:endParaRPr>
          </a:p>
          <a:p>
            <a:pPr eaLnBrk="1" hangingPunct="1">
              <a:lnSpc>
                <a:spcPct val="120000"/>
              </a:lnSpc>
              <a:spcBef>
                <a:spcPct val="0"/>
              </a:spcBef>
              <a:buFontTx/>
              <a:buNone/>
            </a:pPr>
            <a:r>
              <a:rPr lang="ja-JP" altLang="en-US" sz="1050">
                <a:latin typeface="メイリオ" panose="020B0604030504040204" pitchFamily="50" charset="-128"/>
                <a:ea typeface="メイリオ" panose="020B0604030504040204" pitchFamily="50" charset="-128"/>
              </a:rPr>
              <a:t>　⇒法律によらなければ、国家は租税を賦課徴収できず、一方国民は租税を負担することはないという原則</a:t>
            </a:r>
            <a:endParaRPr lang="ja-JP" altLang="en-US" sz="1050" dirty="0">
              <a:latin typeface="メイリオ" panose="020B0604030504040204" pitchFamily="50" charset="-128"/>
              <a:ea typeface="メイリオ" panose="020B0604030504040204" pitchFamily="50" charset="-128"/>
            </a:endParaRPr>
          </a:p>
        </p:txBody>
      </p:sp>
      <p:sp>
        <p:nvSpPr>
          <p:cNvPr id="2" name="Rectangle 8">
            <a:extLst>
              <a:ext uri="{FF2B5EF4-FFF2-40B4-BE49-F238E27FC236}">
                <a16:creationId xmlns:a16="http://schemas.microsoft.com/office/drawing/2014/main" id="{65FE44EF-1CEC-C8B7-54FA-608B75DB013D}"/>
              </a:ext>
            </a:extLst>
          </p:cNvPr>
          <p:cNvSpPr>
            <a:spLocks noChangeArrowheads="1"/>
          </p:cNvSpPr>
          <p:nvPr/>
        </p:nvSpPr>
        <p:spPr bwMode="auto">
          <a:xfrm>
            <a:off x="4184559" y="3299472"/>
            <a:ext cx="3654012" cy="304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marL="171450" indent="-171450" eaLnBrk="1" hangingPunct="1">
              <a:lnSpc>
                <a:spcPct val="110000"/>
              </a:lnSpc>
              <a:spcBef>
                <a:spcPct val="0"/>
              </a:spcBef>
              <a:buFont typeface="Wingdings" pitchFamily="2" charset="2"/>
              <a:buChar char="n"/>
            </a:pPr>
            <a:r>
              <a:rPr lang="ja-JP" altLang="en-US" sz="1200" b="1">
                <a:solidFill>
                  <a:schemeClr val="accent5">
                    <a:lumMod val="75000"/>
                  </a:schemeClr>
                </a:solidFill>
                <a:latin typeface="メイリオ" panose="020B0604030504040204" pitchFamily="50" charset="-128"/>
                <a:ea typeface="メイリオ" panose="020B0604030504040204" pitchFamily="50" charset="-128"/>
              </a:rPr>
              <a:t>租税法律主義</a:t>
            </a:r>
          </a:p>
        </p:txBody>
      </p:sp>
      <p:sp>
        <p:nvSpPr>
          <p:cNvPr id="3" name="スライド番号プレースホルダー 2">
            <a:extLst>
              <a:ext uri="{FF2B5EF4-FFF2-40B4-BE49-F238E27FC236}">
                <a16:creationId xmlns:a16="http://schemas.microsoft.com/office/drawing/2014/main" id="{C77150AC-900B-0C65-8A58-AFB175BA6E02}"/>
              </a:ext>
            </a:extLst>
          </p:cNvPr>
          <p:cNvSpPr>
            <a:spLocks noGrp="1"/>
          </p:cNvSpPr>
          <p:nvPr>
            <p:ph type="sldNum" sz="quarter" idx="12"/>
          </p:nvPr>
        </p:nvSpPr>
        <p:spPr/>
        <p:txBody>
          <a:bodyPr/>
          <a:lstStyle/>
          <a:p>
            <a:pPr>
              <a:defRPr/>
            </a:pPr>
            <a:fld id="{76028D53-E57D-4BBD-AE62-24ADF1336D3D}" type="slidenum">
              <a:rPr lang="en-US" altLang="ja-JP" smtClean="0"/>
              <a:pPr>
                <a:defRPr/>
              </a:pPr>
              <a:t>9</a:t>
            </a:fld>
            <a:endParaRPr lang="en-US" altLang="ja-JP"/>
          </a:p>
        </p:txBody>
      </p:sp>
    </p:spTree>
  </p:cSld>
  <p:clrMapOvr>
    <a:masterClrMapping/>
  </p:clrMapOvr>
</p:sld>
</file>

<file path=ppt/theme/theme1.xml><?xml version="1.0" encoding="utf-8"?>
<a:theme xmlns:a="http://schemas.openxmlformats.org/drawingml/2006/main" name="講師用テーマ">
  <a:themeElements>
    <a:clrScheme name="租税教育_講師用">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4E96C4"/>
      </a:accent5>
      <a:accent6>
        <a:srgbClr val="2D2D8A"/>
      </a:accent6>
      <a:hlink>
        <a:srgbClr val="009999"/>
      </a:hlink>
      <a:folHlink>
        <a:srgbClr val="99CC00"/>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講師用テーマ" id="{0E342F35-D851-514F-A1C9-8D7F1652ACC1}" vid="{7E862B88-60A5-D740-A505-2DD23E497715}"/>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講師用テーマ</Template>
  <TotalTime>0</TotalTime>
  <Words>4687</Words>
  <Application>Microsoft Macintosh PowerPoint</Application>
  <PresentationFormat>画面に合わせる (4:3)</PresentationFormat>
  <Paragraphs>412</Paragraphs>
  <Slides>16</Slides>
  <Notes>16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16</vt:i4>
      </vt:variant>
    </vt:vector>
  </HeadingPairs>
  <TitlesOfParts>
    <vt:vector size="28" baseType="lpstr">
      <vt:lpstr>HG丸ｺﾞｼｯｸM-PRO</vt:lpstr>
      <vt:lpstr>Meiryo UI</vt:lpstr>
      <vt:lpstr>ＭＳ ゴシック</vt:lpstr>
      <vt:lpstr>ＭＳ ゴシック</vt:lpstr>
      <vt:lpstr>Times</vt:lpstr>
      <vt:lpstr>メイリオ</vt:lpstr>
      <vt:lpstr>メイリオ</vt:lpstr>
      <vt:lpstr>Arial</vt:lpstr>
      <vt:lpstr>Calibri</vt:lpstr>
      <vt:lpstr>Calibri Light</vt:lpstr>
      <vt:lpstr>Wingdings</vt:lpstr>
      <vt:lpstr>講師用テーマ</vt:lpstr>
      <vt:lpstr>PowerPoint プレゼンテーション</vt:lpstr>
      <vt:lpstr>講師用マニュアルについて</vt:lpstr>
      <vt:lpstr>ワーク：税金について考えてみよう（児童用Ｐ２） 生活の中で関わりのある税金（児童用Ｐ３）</vt:lpstr>
      <vt:lpstr>生活の中で関わりのある税金（児童用Ｐ４～５）</vt:lpstr>
      <vt:lpstr>PowerPoint プレゼンテーション</vt:lpstr>
      <vt:lpstr>PowerPoint プレゼンテーション</vt:lpstr>
      <vt:lpstr>税金は何のためにあるのだろうか（児童用Ｐ８）</vt:lpstr>
      <vt:lpstr>税金は何のためにあるのだろうか（児童用Ｐ９）</vt:lpstr>
      <vt:lpstr>税金の使いみちはどうやって決めるの？（児童用Ｐ10）</vt:lpstr>
      <vt:lpstr>PowerPoint プレゼンテーション</vt:lpstr>
      <vt:lpstr>PowerPoint プレゼンテーション</vt:lpstr>
      <vt:lpstr>和歌山県では税金をどう使っているの？（児童用Ｐ13）　 「紀の国森づくり税」って知ってる？（児童用Ｐ14）</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2014-06-11T01:45:21Z</dcterms:created>
  <dcterms:modified xsi:type="dcterms:W3CDTF">2026-05-30T07:27:35Z</dcterms:modified>
</cp:coreProperties>
</file>