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7" r:id="rId2"/>
    <p:sldId id="328" r:id="rId3"/>
    <p:sldId id="282" r:id="rId4"/>
    <p:sldId id="331" r:id="rId5"/>
    <p:sldId id="334" r:id="rId6"/>
    <p:sldId id="335" r:id="rId7"/>
    <p:sldId id="336" r:id="rId8"/>
    <p:sldId id="321" r:id="rId9"/>
    <p:sldId id="302" r:id="rId10"/>
    <p:sldId id="337" r:id="rId11"/>
    <p:sldId id="326" r:id="rId12"/>
    <p:sldId id="327" r:id="rId13"/>
    <p:sldId id="329" r:id="rId14"/>
    <p:sldId id="332" r:id="rId15"/>
    <p:sldId id="333" r:id="rId16"/>
    <p:sldId id="316"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9BE47CD1-E2CE-B849-ADB7-05F5141C71B2}">
          <p14:sldIdLst>
            <p14:sldId id="317"/>
            <p14:sldId id="328"/>
          </p14:sldIdLst>
        </p14:section>
        <p14:section name="共通" id="{6541D6CB-99E7-4A76-97D2-C6351E251E23}">
          <p14:sldIdLst>
            <p14:sldId id="282"/>
            <p14:sldId id="331"/>
            <p14:sldId id="334"/>
            <p14:sldId id="335"/>
            <p14:sldId id="336"/>
            <p14:sldId id="321"/>
            <p14:sldId id="302"/>
            <p14:sldId id="337"/>
          </p14:sldIdLst>
        </p14:section>
        <p14:section name="独自ページ" id="{B7DAD662-D328-E444-B1A8-57D6B239EEED}">
          <p14:sldIdLst>
            <p14:sldId id="326"/>
            <p14:sldId id="327"/>
            <p14:sldId id="329"/>
            <p14:sldId id="332"/>
            <p14:sldId id="333"/>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4" autoAdjust="0"/>
    <p:restoredTop sz="86575"/>
  </p:normalViewPr>
  <p:slideViewPr>
    <p:cSldViewPr snapToGrid="0">
      <p:cViewPr varScale="1">
        <p:scale>
          <a:sx n="109" d="100"/>
          <a:sy n="109" d="100"/>
        </p:scale>
        <p:origin x="2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0A9413-1BD2-45DE-A2B3-C0CE0BCAB6C7}" type="datetimeFigureOut">
              <a:rPr kumimoji="1" lang="ja-JP" altLang="en-US" smtClean="0"/>
              <a:t>2026/5/30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C8366F-2AA1-4812-98A1-D388C9EF71F4}" type="slidenum">
              <a:rPr kumimoji="1" lang="ja-JP" altLang="en-US" smtClean="0"/>
              <a:t>‹#›</a:t>
            </a:fld>
            <a:endParaRPr kumimoji="1" lang="ja-JP" altLang="en-US"/>
          </a:p>
        </p:txBody>
      </p:sp>
    </p:spTree>
    <p:extLst>
      <p:ext uri="{BB962C8B-B14F-4D97-AF65-F5344CB8AC3E}">
        <p14:creationId xmlns:p14="http://schemas.microsoft.com/office/powerpoint/2010/main" val="2216303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pPr algn="l"/>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B58F-6BDF-6D9E-EB34-16D4C09EBFBB}"/>
            </a:ext>
          </a:extLst>
        </p:cNvPr>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D20E5210-916B-90C0-CC1E-569E4ABEAC24}"/>
              </a:ext>
            </a:extLst>
          </p:cNvPr>
          <p:cNvSpPr>
            <a:spLocks noGrp="1" noRot="1" noChangeAspect="1" noTextEdit="1"/>
          </p:cNvSpPr>
          <p:nvPr>
            <p:ph type="sldImg"/>
          </p:nvPr>
        </p:nvSpPr>
        <p:spPr>
          <a:ln/>
        </p:spPr>
      </p:sp>
      <p:sp>
        <p:nvSpPr>
          <p:cNvPr id="34819" name="ノート プレースホルダ 2">
            <a:extLst>
              <a:ext uri="{FF2B5EF4-FFF2-40B4-BE49-F238E27FC236}">
                <a16:creationId xmlns:a16="http://schemas.microsoft.com/office/drawing/2014/main" id="{9B01F257-CA08-90F7-F8F8-F52040241830}"/>
              </a:ext>
            </a:extLst>
          </p:cNvPr>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89220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95B50-20AB-D5F8-B386-EF949D63A7AD}"/>
            </a:ext>
          </a:extLst>
        </p:cNvPr>
        <p:cNvGrpSpPr/>
        <p:nvPr/>
      </p:nvGrpSpPr>
      <p:grpSpPr>
        <a:xfrm>
          <a:off x="0" y="0"/>
          <a:ext cx="0" cy="0"/>
          <a:chOff x="0" y="0"/>
          <a:chExt cx="0" cy="0"/>
        </a:xfrm>
      </p:grpSpPr>
      <p:sp>
        <p:nvSpPr>
          <p:cNvPr id="35842" name="スライド イメージ プレースホルダ 1">
            <a:extLst>
              <a:ext uri="{FF2B5EF4-FFF2-40B4-BE49-F238E27FC236}">
                <a16:creationId xmlns:a16="http://schemas.microsoft.com/office/drawing/2014/main" id="{9931F724-C278-AC0A-5834-96B19447BFC3}"/>
              </a:ext>
            </a:extLst>
          </p:cNvPr>
          <p:cNvSpPr>
            <a:spLocks noGrp="1" noRot="1" noChangeAspect="1" noTextEdit="1"/>
          </p:cNvSpPr>
          <p:nvPr>
            <p:ph type="sldImg"/>
          </p:nvPr>
        </p:nvSpPr>
        <p:spPr>
          <a:ln/>
        </p:spPr>
      </p:sp>
      <p:sp>
        <p:nvSpPr>
          <p:cNvPr id="35843" name="ノート プレースホルダ 2">
            <a:extLst>
              <a:ext uri="{FF2B5EF4-FFF2-40B4-BE49-F238E27FC236}">
                <a16:creationId xmlns:a16="http://schemas.microsoft.com/office/drawing/2014/main" id="{32E3F31D-B068-89E7-08FD-E649EF4BA30E}"/>
              </a:ext>
            </a:extLst>
          </p:cNvPr>
          <p:cNvSpPr>
            <a:spLocks noGrp="1"/>
          </p:cNvSpPr>
          <p:nvPr>
            <p:ph type="body" idx="1"/>
          </p:nvPr>
        </p:nvSpPr>
        <p:spPr>
          <a:noFill/>
          <a:ln/>
        </p:spPr>
        <p:txBody>
          <a:bodyPr/>
          <a:lstStyle/>
          <a:p>
            <a:endParaRPr lang="ja-JP" altLang="en-US"/>
          </a:p>
        </p:txBody>
      </p:sp>
      <p:sp>
        <p:nvSpPr>
          <p:cNvPr id="35844" name="スライド番号プレースホルダ 3">
            <a:extLst>
              <a:ext uri="{FF2B5EF4-FFF2-40B4-BE49-F238E27FC236}">
                <a16:creationId xmlns:a16="http://schemas.microsoft.com/office/drawing/2014/main" id="{B43C0FCB-8238-BBB8-DC4A-BFCC686599BF}"/>
              </a:ext>
            </a:extLst>
          </p:cNvPr>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305983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151532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59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gn="l"/>
            <a:endParaRPr lang="ja-JP" altLang="ja-JP" dirty="0"/>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3F224B-7219-FA48-A19A-CCCAD63436FD}" type="datetime1">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3965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61BF60-EEC9-D140-8090-D58C656FECA0}" type="datetime1">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0390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B8650A-CD75-4942-9995-D783A23CD532}" type="datetime1">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192793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1280023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79AAF2-41BF-014A-82C5-E30ACD5CD39A}" type="datetime1">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63145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064221-525A-3449-9948-CE229C89C64C}" type="datetime1">
              <a:rPr kumimoji="1" lang="ja-JP" altLang="en-US" smtClean="0"/>
              <a:t>2026/5/30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38924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A373FA-FCA5-AE49-8899-ECEEF0678998}" type="datetime1">
              <a:rPr kumimoji="1" lang="ja-JP" altLang="en-US" smtClean="0"/>
              <a:t>2026/5/30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11797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932A15-3050-FB4A-8AC6-47346E77F275}" type="datetime1">
              <a:rPr kumimoji="1" lang="ja-JP" altLang="en-US" smtClean="0"/>
              <a:t>2026/5/30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62165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983511-1BE1-C64E-B0AE-252F4D225642}" type="datetime1">
              <a:rPr kumimoji="1" lang="ja-JP" altLang="en-US" smtClean="0"/>
              <a:t>2026/5/30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67682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C1BFE-3924-8B41-8A3D-542C901222E2}" type="datetime1">
              <a:rPr kumimoji="1" lang="ja-JP" altLang="en-US" smtClean="0"/>
              <a:t>2026/5/30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3257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651FC5-7B50-DB41-ABEA-102632877D55}" type="datetime1">
              <a:rPr kumimoji="1" lang="ja-JP" altLang="en-US" smtClean="0"/>
              <a:t>2026/5/30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03724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C60656-7D91-7140-9FF2-1E72A0F0D060}" type="datetime1">
              <a:rPr kumimoji="1" lang="ja-JP" altLang="en-US" smtClean="0"/>
              <a:t>2026/5/30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28087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2E57-EC03-ED4F-B83E-990977EB80E0}" type="datetime1">
              <a:rPr kumimoji="1" lang="ja-JP" altLang="en-US" smtClean="0"/>
              <a:t>2026/5/30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4194493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hyperlink" Target="https://zaimusho.quizknoc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emf"/><Relationship Id="rId3" Type="http://schemas.openxmlformats.org/officeDocument/2006/relationships/image" Target="../media/image1.wmf"/><Relationship Id="rId7" Type="http://schemas.openxmlformats.org/officeDocument/2006/relationships/hyperlink" Target="https://www.mof.go.jp/kids/2018/" TargetMode="External"/><Relationship Id="rId12"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s://www.nta.go.jp/taxes/kids/video/index.htm" TargetMode="External"/><Relationship Id="rId5" Type="http://schemas.openxmlformats.org/officeDocument/2006/relationships/hyperlink" Target="https://www.nta.go.jp/taxes/kids/index.htm" TargetMode="External"/><Relationship Id="rId10" Type="http://schemas.openxmlformats.org/officeDocument/2006/relationships/image" Target="../media/image29.png"/><Relationship Id="rId4" Type="http://schemas.openxmlformats.org/officeDocument/2006/relationships/hyperlink" Target="https://www.shiga-sozeikyoiku.com/" TargetMode="External"/><Relationship Id="rId9" Type="http://schemas.openxmlformats.org/officeDocument/2006/relationships/hyperlink" Target="https://www.mof.go.jp/tax_policy/publication/brochure/zeikin_drill/index.html" TargetMode="External"/><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マニュアル（滋賀県版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滋賀</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a:t>
            </a:r>
            <a:r>
              <a:rPr lang="ja-JP" altLang="en-US" sz="1100">
                <a:latin typeface="メイリオ" panose="020B0604030504040204" pitchFamily="50" charset="-128"/>
                <a:ea typeface="メイリオ" panose="020B0604030504040204" pitchFamily="50" charset="-128"/>
              </a:rPr>
              <a:t>、令和７年</a:t>
            </a:r>
            <a:r>
              <a:rPr lang="en-US" altLang="ja-JP" sz="1100" dirty="0">
                <a:latin typeface="メイリオ" panose="020B0604030504040204" pitchFamily="50" charset="-128"/>
                <a:ea typeface="メイリオ" panose="020B0604030504040204" pitchFamily="50" charset="-128"/>
              </a:rPr>
              <a:t>11</a:t>
            </a:r>
            <a:r>
              <a:rPr lang="ja-JP" altLang="en-US" sz="1100">
                <a:latin typeface="メイリオ" panose="020B0604030504040204" pitchFamily="50" charset="-128"/>
                <a:ea typeface="メイリオ" panose="020B0604030504040204" pitchFamily="50" charset="-128"/>
              </a:rPr>
              <a:t>月</a:t>
            </a:r>
            <a:r>
              <a:rPr lang="ja-JP" altLang="en-US" sz="1100" dirty="0">
                <a:latin typeface="メイリオ" panose="020B0604030504040204" pitchFamily="50" charset="-128"/>
                <a:ea typeface="メイリオ" panose="020B0604030504040204" pitchFamily="50" charset="-128"/>
              </a:rPr>
              <a:t>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3CD4A899-7854-999B-6823-888B8A5FC1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6543" y="1035787"/>
            <a:ext cx="3807399" cy="2858684"/>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57545" y="2656717"/>
            <a:ext cx="1822210" cy="1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dirty="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③文教及び科学振興費</a:t>
            </a:r>
            <a:endParaRPr lang="en-US" altLang="ja-JP" sz="1050" dirty="0">
              <a:latin typeface="メイリオ" panose="020B0604030504040204" pitchFamily="50" charset="-128"/>
              <a:ea typeface="メイリオ" panose="020B0604030504040204" pitchFamily="50" charset="-128"/>
            </a:endParaRPr>
          </a:p>
          <a:p>
            <a:pPr>
              <a:lnSpc>
                <a:spcPct val="128000"/>
              </a:lnSpc>
              <a:buNone/>
            </a:pP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④地方交付税交付金等</a:t>
            </a:r>
            <a:endParaRPr lang="en-US" altLang="ja-JP" sz="1050" dirty="0">
              <a:latin typeface="メイリオ" panose="020B0604030504040204" pitchFamily="50" charset="-128"/>
              <a:ea typeface="メイリオ" panose="020B0604030504040204" pitchFamily="50" charset="-128"/>
            </a:endParaRP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⑤経済協力費（</a:t>
            </a:r>
            <a:r>
              <a:rPr lang="en-US" altLang="ja-JP" sz="1050" dirty="0">
                <a:latin typeface="メイリオ" panose="020B0604030504040204" pitchFamily="50" charset="-128"/>
                <a:ea typeface="メイリオ" panose="020B0604030504040204" pitchFamily="50" charset="-128"/>
              </a:rPr>
              <a:t>ODA</a:t>
            </a:r>
            <a:r>
              <a:rPr lang="ja-JP" altLang="en-US" sz="1050" dirty="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36912"/>
            <a:ext cx="3585086" cy="21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dirty="0">
                <a:latin typeface="メイリオ" panose="020B0604030504040204" pitchFamily="50" charset="-128"/>
                <a:ea typeface="メイリオ" panose="020B0604030504040204" pitchFamily="50" charset="-128"/>
              </a:rPr>
              <a:t>：医療給付費、年金の国庫負担分、介護保険給付費など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dirty="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宇宙輸送システム、再生医療研究費など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：地域によって公的サービスに格差が生じないよう、国　</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　が地方公共団体の財政力を調整するために支出</a:t>
            </a:r>
          </a:p>
          <a:p>
            <a:pPr>
              <a:lnSpc>
                <a:spcPct val="128000"/>
              </a:lnSpc>
              <a:buNone/>
            </a:pPr>
            <a:r>
              <a:rPr lang="ja-JP" altLang="en-US" sz="1050" dirty="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dirty="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233385" y="4054990"/>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1641130" y="4155147"/>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83</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7,350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68.5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9,902</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5,840</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233385" y="3912716"/>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233385" y="486537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国の支出（歳出）の内訳（令和８年度当初予算）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233385" y="4994852"/>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1641130" y="5073389"/>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39</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559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31.9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a:t>
            </a:r>
            <a:r>
              <a:rPr lang="en-US" altLang="ja-JP" sz="1050" dirty="0">
                <a:latin typeface="メイリオ" panose="020B0604030504040204" pitchFamily="50" charset="-128"/>
                <a:ea typeface="メイリオ" panose="020B0604030504040204" pitchFamily="50" charset="-128"/>
              </a:rPr>
              <a:t>1,078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5.0</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  </a:t>
            </a:r>
            <a:r>
              <a:rPr lang="en-US" altLang="ja-JP" sz="1050" dirty="0">
                <a:latin typeface="メイリオ" panose="020B0604030504040204" pitchFamily="50" charset="-128"/>
                <a:ea typeface="メイリオ" panose="020B0604030504040204" pitchFamily="50" charset="-128"/>
              </a:rPr>
              <a:t>406</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8,778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31</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2,758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25.6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9,513</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74F74D-FC96-4168-1FE0-C29A773E693D}"/>
              </a:ext>
            </a:extLst>
          </p:cNvPr>
          <p:cNvPicPr>
            <a:picLocks noChangeAspect="1"/>
          </p:cNvPicPr>
          <p:nvPr/>
        </p:nvPicPr>
        <p:blipFill>
          <a:blip r:embed="rId3"/>
          <a:stretch>
            <a:fillRect/>
          </a:stretch>
        </p:blipFill>
        <p:spPr>
          <a:xfrm>
            <a:off x="227030" y="770185"/>
            <a:ext cx="3763508" cy="2822631"/>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2637-D6E9-3B8F-4E30-84E59771C59F}"/>
            </a:ext>
          </a:extLst>
        </p:cNvPr>
        <p:cNvGrpSpPr/>
        <p:nvPr/>
      </p:nvGrpSpPr>
      <p:grpSpPr>
        <a:xfrm>
          <a:off x="0" y="0"/>
          <a:ext cx="0" cy="0"/>
          <a:chOff x="0" y="0"/>
          <a:chExt cx="0" cy="0"/>
        </a:xfrm>
      </p:grpSpPr>
      <p:pic>
        <p:nvPicPr>
          <p:cNvPr id="15362" name="Picture 2">
            <a:extLst>
              <a:ext uri="{FF2B5EF4-FFF2-40B4-BE49-F238E27FC236}">
                <a16:creationId xmlns:a16="http://schemas.microsoft.com/office/drawing/2014/main" id="{C29033A1-95AA-34F4-E25F-4A0D47F874AE}"/>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a:extLst>
              <a:ext uri="{FF2B5EF4-FFF2-40B4-BE49-F238E27FC236}">
                <a16:creationId xmlns:a16="http://schemas.microsoft.com/office/drawing/2014/main" id="{32972796-04BF-9F85-81A4-F6787FDBACEE}"/>
              </a:ext>
            </a:extLst>
          </p:cNvPr>
          <p:cNvSpPr txBox="1">
            <a:spLocks noChangeArrowheads="1"/>
          </p:cNvSpPr>
          <p:nvPr/>
        </p:nvSpPr>
        <p:spPr bwMode="auto">
          <a:xfrm>
            <a:off x="144000" y="144000"/>
            <a:ext cx="5283696" cy="3509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税の使いみちはどうやって決めるの？（児童用Ｐ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12</a:t>
            </a:r>
            <a:r>
              <a:rPr lang="ja-JP" altLang="en-US" sz="1500" b="1" kern="0" dirty="0">
                <a:solidFill>
                  <a:schemeClr val="bg1"/>
                </a:solidFill>
                <a:latin typeface="Meiryo" panose="020B0604030504040204" pitchFamily="34" charset="-128"/>
                <a:ea typeface="Meiryo" panose="020B0604030504040204" pitchFamily="34" charset="-128"/>
                <a:cs typeface="+mj-cs"/>
              </a:rPr>
              <a:t>）</a:t>
            </a:r>
          </a:p>
        </p:txBody>
      </p:sp>
      <p:sp>
        <p:nvSpPr>
          <p:cNvPr id="8" name="AutoShape 10">
            <a:extLst>
              <a:ext uri="{FF2B5EF4-FFF2-40B4-BE49-F238E27FC236}">
                <a16:creationId xmlns:a16="http://schemas.microsoft.com/office/drawing/2014/main" id="{E42CAA9A-FC69-6190-D048-2A1518116595}"/>
              </a:ext>
            </a:extLst>
          </p:cNvPr>
          <p:cNvSpPr>
            <a:spLocks noChangeArrowheads="1"/>
          </p:cNvSpPr>
          <p:nvPr/>
        </p:nvSpPr>
        <p:spPr bwMode="auto">
          <a:xfrm>
            <a:off x="196120" y="3840601"/>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滋賀</a:t>
            </a:r>
            <a:r>
              <a:rPr lang="ja-JP" altLang="en-US" sz="1100" b="1" dirty="0">
                <a:solidFill>
                  <a:schemeClr val="accent5">
                    <a:lumMod val="50000"/>
                  </a:schemeClr>
                </a:solidFill>
                <a:latin typeface="Meiryo" panose="020B0604030504040204" pitchFamily="34" charset="-128"/>
                <a:ea typeface="Meiryo" panose="020B0604030504040204" pitchFamily="34" charset="-128"/>
              </a:rPr>
              <a:t>県民１人当たりの</a:t>
            </a:r>
            <a:r>
              <a:rPr lang="ja-JP" altLang="en-US" sz="1100" b="1">
                <a:solidFill>
                  <a:schemeClr val="accent5">
                    <a:lumMod val="50000"/>
                  </a:schemeClr>
                </a:solidFill>
                <a:latin typeface="Meiryo" panose="020B0604030504040204" pitchFamily="34" charset="-128"/>
                <a:ea typeface="Meiryo" panose="020B0604030504040204" pitchFamily="34" charset="-128"/>
              </a:rPr>
              <a:t>支出額</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E4D34A4B-6EFD-7231-8DC4-5716579AE471}"/>
              </a:ext>
            </a:extLst>
          </p:cNvPr>
          <p:cNvSpPr>
            <a:spLocks noGrp="1"/>
          </p:cNvSpPr>
          <p:nvPr>
            <p:ph type="sldNum" sz="quarter" idx="12"/>
          </p:nvPr>
        </p:nvSpPr>
        <p:spPr/>
        <p:txBody>
          <a:bodyPr/>
          <a:lstStyle/>
          <a:p>
            <a:fld id="{DA64F27D-EE7A-4450-9D17-42857AE164F0}" type="slidenum">
              <a:rPr kumimoji="1" lang="ja-JP" altLang="en-US" smtClean="0"/>
              <a:t>11</a:t>
            </a:fld>
            <a:endParaRPr kumimoji="1" lang="ja-JP" altLang="en-US"/>
          </a:p>
        </p:txBody>
      </p:sp>
      <p:sp>
        <p:nvSpPr>
          <p:cNvPr id="2" name="AutoShape 10">
            <a:extLst>
              <a:ext uri="{FF2B5EF4-FFF2-40B4-BE49-F238E27FC236}">
                <a16:creationId xmlns:a16="http://schemas.microsoft.com/office/drawing/2014/main" id="{3990CA25-E934-AC69-72C2-269F37574870}"/>
              </a:ext>
            </a:extLst>
          </p:cNvPr>
          <p:cNvSpPr>
            <a:spLocks noChangeArrowheads="1"/>
          </p:cNvSpPr>
          <p:nvPr/>
        </p:nvSpPr>
        <p:spPr bwMode="auto">
          <a:xfrm>
            <a:off x="6822487" y="3851074"/>
            <a:ext cx="2021752" cy="2594646"/>
          </a:xfrm>
          <a:prstGeom prst="roundRect">
            <a:avLst>
              <a:gd name="adj" fmla="val 5360"/>
            </a:avLst>
          </a:prstGeom>
          <a:solidFill>
            <a:srgbClr val="FFFFFF"/>
          </a:solidFill>
          <a:ln w="25400" algn="ctr">
            <a:solidFill>
              <a:schemeClr val="accent1"/>
            </a:solidFill>
            <a:prstDash val="sysDot"/>
            <a:round/>
            <a:headEnd/>
            <a:tailEnd/>
          </a:ln>
        </p:spPr>
        <p:txBody>
          <a:bodyPr lIns="72000" rIns="72000"/>
          <a:lstStyle/>
          <a:p>
            <a:pPr algn="just">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a:t>
            </a:r>
            <a:r>
              <a:rPr lang="ja-JP" altLang="en-US" sz="1050" b="1" dirty="0">
                <a:solidFill>
                  <a:schemeClr val="accent1">
                    <a:lumMod val="50000"/>
                  </a:schemeClr>
                </a:solidFill>
                <a:latin typeface="Meiryo" panose="020B0604030504040204" pitchFamily="34" charset="-128"/>
                <a:ea typeface="Meiryo" panose="020B0604030504040204" pitchFamily="34" charset="-128"/>
              </a:rPr>
              <a:t>国から入るお金」とは</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地方</a:t>
            </a:r>
            <a:r>
              <a:rPr lang="ja-JP" altLang="en-US" sz="1050" dirty="0">
                <a:latin typeface="Meiryo" panose="020B0604030504040204" pitchFamily="34" charset="-128"/>
                <a:ea typeface="Meiryo" panose="020B0604030504040204" pitchFamily="34" charset="-128"/>
              </a:rPr>
              <a:t>公共団体は、私たちの日常生活に密接に結び付いて</a:t>
            </a:r>
            <a:r>
              <a:rPr lang="ja-JP" altLang="en-US" sz="1050">
                <a:latin typeface="Meiryo" panose="020B0604030504040204" pitchFamily="34" charset="-128"/>
                <a:ea typeface="Meiryo" panose="020B0604030504040204" pitchFamily="34" charset="-128"/>
              </a:rPr>
              <a:t>います。</a:t>
            </a:r>
            <a:endParaRPr lang="en-US" altLang="ja-JP" sz="1050" dirty="0">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しかし</a:t>
            </a:r>
            <a:r>
              <a:rPr lang="ja-JP" altLang="en-US" sz="1050" dirty="0">
                <a:latin typeface="Meiryo" panose="020B0604030504040204" pitchFamily="34" charset="-128"/>
                <a:ea typeface="Meiryo" panose="020B0604030504040204" pitchFamily="34" charset="-128"/>
              </a:rPr>
              <a:t>、その地域の経済状況などによって、財政力に違いがあるので、公共サービスに格差が生じないよう、国が各地方公共団体の財政力を調整するために「地方交付税交付金等」を支出しています。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000" dirty="0">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2EB3E13A-7AD1-1CA0-68B9-97E74BC52289}"/>
              </a:ext>
            </a:extLst>
          </p:cNvPr>
          <p:cNvPicPr>
            <a:picLocks noChangeAspect="1"/>
          </p:cNvPicPr>
          <p:nvPr/>
        </p:nvPicPr>
        <p:blipFill>
          <a:blip r:embed="rId4"/>
          <a:stretch>
            <a:fillRect/>
          </a:stretch>
        </p:blipFill>
        <p:spPr>
          <a:xfrm>
            <a:off x="6934989" y="3749060"/>
            <a:ext cx="457240" cy="231668"/>
          </a:xfrm>
          <a:prstGeom prst="rect">
            <a:avLst/>
          </a:prstGeom>
        </p:spPr>
      </p:pic>
      <p:sp>
        <p:nvSpPr>
          <p:cNvPr id="14" name="Rectangle 17">
            <a:extLst>
              <a:ext uri="{FF2B5EF4-FFF2-40B4-BE49-F238E27FC236}">
                <a16:creationId xmlns:a16="http://schemas.microsoft.com/office/drawing/2014/main" id="{E338E219-D6B9-9EC9-92FC-D05B12D44619}"/>
              </a:ext>
            </a:extLst>
          </p:cNvPr>
          <p:cNvSpPr>
            <a:spLocks noChangeArrowheads="1"/>
          </p:cNvSpPr>
          <p:nvPr/>
        </p:nvSpPr>
        <p:spPr bwMode="auto">
          <a:xfrm>
            <a:off x="4346074" y="1055650"/>
            <a:ext cx="4668717" cy="830997"/>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税には国に納められる税金（国税）のほかに、地方公共団体に納められる税金（地方税）があることを理解させる。</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　国や地方公共団体は税をどのように使い、どのように役立てているのかを理解</a:t>
            </a:r>
            <a:r>
              <a:rPr lang="ja-JP" altLang="en-US" sz="1200">
                <a:latin typeface="Meiryo" panose="020B0604030504040204" pitchFamily="34" charset="-128"/>
                <a:ea typeface="Meiryo" panose="020B0604030504040204" pitchFamily="34" charset="-128"/>
              </a:rPr>
              <a:t>させる。</a:t>
            </a:r>
            <a:endParaRPr lang="en-US" altLang="ja-JP" sz="1200" dirty="0">
              <a:latin typeface="Meiryo" panose="020B0604030504040204" pitchFamily="34" charset="-128"/>
              <a:ea typeface="Meiryo" panose="020B0604030504040204" pitchFamily="34" charset="-128"/>
            </a:endParaRPr>
          </a:p>
        </p:txBody>
      </p:sp>
      <p:sp>
        <p:nvSpPr>
          <p:cNvPr id="15" name="AutoShape 10">
            <a:extLst>
              <a:ext uri="{FF2B5EF4-FFF2-40B4-BE49-F238E27FC236}">
                <a16:creationId xmlns:a16="http://schemas.microsoft.com/office/drawing/2014/main" id="{6A45FFB0-1657-8C9A-751F-A14D459FE708}"/>
              </a:ext>
            </a:extLst>
          </p:cNvPr>
          <p:cNvSpPr>
            <a:spLocks noChangeArrowheads="1"/>
          </p:cNvSpPr>
          <p:nvPr/>
        </p:nvSpPr>
        <p:spPr bwMode="auto">
          <a:xfrm>
            <a:off x="4669547" y="3840601"/>
            <a:ext cx="1941970" cy="2627690"/>
          </a:xfrm>
          <a:prstGeom prst="roundRect">
            <a:avLst>
              <a:gd name="adj" fmla="val 6001"/>
            </a:avLst>
          </a:prstGeom>
          <a:solidFill>
            <a:srgbClr val="FFFFFF"/>
          </a:solidFill>
          <a:ln w="25400" algn="ctr">
            <a:solidFill>
              <a:schemeClr val="accent1"/>
            </a:solidFill>
            <a:prstDash val="sysDot"/>
            <a:round/>
            <a:headEnd/>
            <a:tailEnd/>
          </a:ln>
        </p:spPr>
        <p:txBody>
          <a:bodyPr/>
          <a:lstStyle/>
          <a:p>
            <a:pPr>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県</a:t>
            </a:r>
            <a:r>
              <a:rPr lang="ja-JP" altLang="en-US" sz="1050" b="1" dirty="0">
                <a:solidFill>
                  <a:schemeClr val="accent1">
                    <a:lumMod val="50000"/>
                  </a:schemeClr>
                </a:solidFill>
                <a:latin typeface="Meiryo" panose="020B0604030504040204" pitchFamily="34" charset="-128"/>
                <a:ea typeface="Meiryo" panose="020B0604030504040204" pitchFamily="34" charset="-128"/>
              </a:rPr>
              <a:t>と市町村の役割って？</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dirty="0">
                <a:latin typeface="Meiryo" panose="020B0604030504040204" pitchFamily="34" charset="-128"/>
                <a:ea typeface="Meiryo" panose="020B0604030504040204" pitchFamily="34" charset="-128"/>
              </a:rPr>
              <a:t>市町村は、私たちに一番身近な地方公共団体です。私たち住民にとって身近に必要とされるものは市町村が行い、市町村単位で行えない広域で、統一した処理を必要とする大規模事業や警察活動などは都道府県が行っています。</a:t>
            </a:r>
          </a:p>
        </p:txBody>
      </p:sp>
      <p:pic>
        <p:nvPicPr>
          <p:cNvPr id="16" name="図 15">
            <a:extLst>
              <a:ext uri="{FF2B5EF4-FFF2-40B4-BE49-F238E27FC236}">
                <a16:creationId xmlns:a16="http://schemas.microsoft.com/office/drawing/2014/main" id="{314FDC36-FCE4-EF97-7211-58785622722D}"/>
              </a:ext>
            </a:extLst>
          </p:cNvPr>
          <p:cNvPicPr>
            <a:picLocks noChangeAspect="1"/>
          </p:cNvPicPr>
          <p:nvPr/>
        </p:nvPicPr>
        <p:blipFill>
          <a:blip r:embed="rId4"/>
          <a:stretch>
            <a:fillRect/>
          </a:stretch>
        </p:blipFill>
        <p:spPr>
          <a:xfrm>
            <a:off x="4788816" y="3735240"/>
            <a:ext cx="457240" cy="231668"/>
          </a:xfrm>
          <a:prstGeom prst="rect">
            <a:avLst/>
          </a:prstGeom>
        </p:spPr>
      </p:pic>
      <p:sp>
        <p:nvSpPr>
          <p:cNvPr id="20" name="角丸四角形 19">
            <a:extLst>
              <a:ext uri="{FF2B5EF4-FFF2-40B4-BE49-F238E27FC236}">
                <a16:creationId xmlns:a16="http://schemas.microsoft.com/office/drawing/2014/main" id="{23642AA5-2858-3BA5-E167-7E813CF348FB}"/>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21" name="角丸四角形 20">
            <a:extLst>
              <a:ext uri="{FF2B5EF4-FFF2-40B4-BE49-F238E27FC236}">
                <a16:creationId xmlns:a16="http://schemas.microsoft.com/office/drawing/2014/main" id="{ABA78B03-614C-19ED-CE0E-4F11A512F099}"/>
              </a:ext>
            </a:extLst>
          </p:cNvPr>
          <p:cNvSpPr/>
          <p:nvPr/>
        </p:nvSpPr>
        <p:spPr>
          <a:xfrm>
            <a:off x="4401970" y="207214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2" name="Rectangle 17">
            <a:extLst>
              <a:ext uri="{FF2B5EF4-FFF2-40B4-BE49-F238E27FC236}">
                <a16:creationId xmlns:a16="http://schemas.microsoft.com/office/drawing/2014/main" id="{AF26A1F3-4214-086C-9B05-D22BE357D6FE}"/>
              </a:ext>
            </a:extLst>
          </p:cNvPr>
          <p:cNvSpPr>
            <a:spLocks noChangeArrowheads="1"/>
          </p:cNvSpPr>
          <p:nvPr/>
        </p:nvSpPr>
        <p:spPr bwMode="auto">
          <a:xfrm>
            <a:off x="4346074" y="2384586"/>
            <a:ext cx="4668717" cy="1015663"/>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a:t>
            </a:r>
            <a:r>
              <a:rPr lang="ja-JP" altLang="en-US" sz="1200">
                <a:latin typeface="Meiryo" panose="020B0604030504040204" pitchFamily="34" charset="-128"/>
                <a:ea typeface="Meiryo" panose="020B0604030504040204" pitchFamily="34" charset="-128"/>
              </a:rPr>
              <a:t>する。</a:t>
            </a:r>
            <a:endParaRPr lang="ja-JP" altLang="en-US" sz="1200" dirty="0">
              <a:latin typeface="Meiryo" panose="020B0604030504040204" pitchFamily="34" charset="-128"/>
              <a:ea typeface="Meiryo" panose="020B0604030504040204" pitchFamily="34" charset="-128"/>
            </a:endParaRPr>
          </a:p>
        </p:txBody>
      </p:sp>
      <p:graphicFrame>
        <p:nvGraphicFramePr>
          <p:cNvPr id="23" name="表 22">
            <a:extLst>
              <a:ext uri="{FF2B5EF4-FFF2-40B4-BE49-F238E27FC236}">
                <a16:creationId xmlns:a16="http://schemas.microsoft.com/office/drawing/2014/main" id="{AAB3DE30-8AE5-5CDC-7D33-FE48BFAD3911}"/>
              </a:ext>
            </a:extLst>
          </p:cNvPr>
          <p:cNvGraphicFramePr>
            <a:graphicFrameLocks noGrp="1"/>
          </p:cNvGraphicFramePr>
          <p:nvPr>
            <p:extLst>
              <p:ext uri="{D42A27DB-BD31-4B8C-83A1-F6EECF244321}">
                <p14:modId xmlns:p14="http://schemas.microsoft.com/office/powerpoint/2010/main" val="1836466036"/>
              </p:ext>
            </p:extLst>
          </p:nvPr>
        </p:nvGraphicFramePr>
        <p:xfrm>
          <a:off x="271895" y="4808471"/>
          <a:ext cx="4130075" cy="1684404"/>
        </p:xfrm>
        <a:graphic>
          <a:graphicData uri="http://schemas.openxmlformats.org/drawingml/2006/table">
            <a:tbl>
              <a:tblPr firstRow="1">
                <a:tableStyleId>{5940675A-B579-460E-94D1-54222C63F5DA}</a:tableStyleId>
              </a:tblPr>
              <a:tblGrid>
                <a:gridCol w="826015">
                  <a:extLst>
                    <a:ext uri="{9D8B030D-6E8A-4147-A177-3AD203B41FA5}">
                      <a16:colId xmlns:a16="http://schemas.microsoft.com/office/drawing/2014/main" val="495932085"/>
                    </a:ext>
                  </a:extLst>
                </a:gridCol>
                <a:gridCol w="826015">
                  <a:extLst>
                    <a:ext uri="{9D8B030D-6E8A-4147-A177-3AD203B41FA5}">
                      <a16:colId xmlns:a16="http://schemas.microsoft.com/office/drawing/2014/main" val="3803030530"/>
                    </a:ext>
                  </a:extLst>
                </a:gridCol>
                <a:gridCol w="826015">
                  <a:extLst>
                    <a:ext uri="{9D8B030D-6E8A-4147-A177-3AD203B41FA5}">
                      <a16:colId xmlns:a16="http://schemas.microsoft.com/office/drawing/2014/main" val="1837555761"/>
                    </a:ext>
                  </a:extLst>
                </a:gridCol>
                <a:gridCol w="826015">
                  <a:extLst>
                    <a:ext uri="{9D8B030D-6E8A-4147-A177-3AD203B41FA5}">
                      <a16:colId xmlns:a16="http://schemas.microsoft.com/office/drawing/2014/main" val="3479589564"/>
                    </a:ext>
                  </a:extLst>
                </a:gridCol>
                <a:gridCol w="826015">
                  <a:extLst>
                    <a:ext uri="{9D8B030D-6E8A-4147-A177-3AD203B41FA5}">
                      <a16:colId xmlns:a16="http://schemas.microsoft.com/office/drawing/2014/main" val="4001254651"/>
                    </a:ext>
                  </a:extLst>
                </a:gridCol>
              </a:tblGrid>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00" dirty="0">
                          <a:solidFill>
                            <a:schemeClr val="tx1"/>
                          </a:solidFill>
                          <a:latin typeface="ＭＳ ゴシック" panose="020B0609070205080204" pitchFamily="49" charset="-128"/>
                          <a:ea typeface="ＭＳ ゴシック" panose="020B0609070205080204" pitchFamily="49" charset="-128"/>
                        </a:rPr>
                        <a:t>健康医療</a:t>
                      </a:r>
                      <a:endParaRPr kumimoji="1" lang="en-US" altLang="ja-JP" sz="100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00" dirty="0">
                          <a:solidFill>
                            <a:schemeClr val="tx1"/>
                          </a:solidFill>
                          <a:latin typeface="ＭＳ ゴシック" panose="020B0609070205080204" pitchFamily="49" charset="-128"/>
                          <a:ea typeface="ＭＳ ゴシック" panose="020B0609070205080204" pitchFamily="49" charset="-128"/>
                        </a:rPr>
                        <a:t>福祉費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公債費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土木</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交通費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商工観光</a:t>
                      </a:r>
                      <a:endParaRPr kumimoji="1" lang="en-US" altLang="ja-JP" sz="90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労働費</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111,535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74,685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54,817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46,799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25,770</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警察費</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子ども</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若者費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農政</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水産業費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琵琶湖</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環境費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その他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9589515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25,512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25,669</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14,717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14,409</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95,477</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13484580"/>
                  </a:ext>
                </a:extLst>
              </a:tr>
            </a:tbl>
          </a:graphicData>
        </a:graphic>
      </p:graphicFrame>
      <p:sp>
        <p:nvSpPr>
          <p:cNvPr id="24" name="AutoShape 10">
            <a:extLst>
              <a:ext uri="{FF2B5EF4-FFF2-40B4-BE49-F238E27FC236}">
                <a16:creationId xmlns:a16="http://schemas.microsoft.com/office/drawing/2014/main" id="{E5882B61-C7EB-4341-011F-489F2B6798E2}"/>
              </a:ext>
            </a:extLst>
          </p:cNvPr>
          <p:cNvSpPr>
            <a:spLocks noChangeArrowheads="1"/>
          </p:cNvSpPr>
          <p:nvPr/>
        </p:nvSpPr>
        <p:spPr bwMode="auto">
          <a:xfrm>
            <a:off x="215999" y="4100876"/>
            <a:ext cx="4130075" cy="606472"/>
          </a:xfrm>
          <a:prstGeom prst="roundRect">
            <a:avLst>
              <a:gd name="adj" fmla="val 0"/>
            </a:avLst>
          </a:prstGeom>
          <a:noFill/>
          <a:ln w="28575" algn="ctr">
            <a:noFill/>
            <a:prstDash val="sysDot"/>
            <a:round/>
            <a:headEnd/>
            <a:tailEnd/>
          </a:ln>
        </p:spPr>
        <p:txBody>
          <a:bodyPr lIns="72000" rIns="72000"/>
          <a:lstStyle/>
          <a:p>
            <a:pPr algn="just">
              <a:lnSpc>
                <a:spcPct val="120000"/>
              </a:lnSpc>
              <a:defRPr/>
            </a:pPr>
            <a:r>
              <a:rPr lang="ja-JP" altLang="en-US" sz="1000" dirty="0">
                <a:latin typeface="Meiryo" panose="020B0604030504040204" pitchFamily="34" charset="-128"/>
                <a:ea typeface="Meiryo" panose="020B0604030504040204" pitchFamily="34" charset="-128"/>
              </a:rPr>
              <a:t>滋賀県民の人口で割ると１人当たりの支出額は　</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en-US" altLang="ja-JP" sz="1000" dirty="0">
                <a:latin typeface="Meiryo" panose="020B0604030504040204" pitchFamily="34" charset="-128"/>
                <a:ea typeface="Meiryo" panose="020B0604030504040204" pitchFamily="34" charset="-128"/>
              </a:rPr>
              <a:t>489,390</a:t>
            </a:r>
            <a:r>
              <a:rPr lang="ja-JP" altLang="en-US" sz="1000" dirty="0">
                <a:latin typeface="Meiryo" panose="020B0604030504040204" pitchFamily="34" charset="-128"/>
                <a:ea typeface="Meiryo" panose="020B0604030504040204" pitchFamily="34" charset="-128"/>
              </a:rPr>
              <a:t>円です。</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ja-JP" altLang="en-US" sz="1000" dirty="0">
                <a:latin typeface="Meiryo" panose="020B0604030504040204" pitchFamily="34" charset="-128"/>
                <a:ea typeface="Meiryo" panose="020B0604030504040204" pitchFamily="34" charset="-128"/>
              </a:rPr>
              <a:t>（令和</a:t>
            </a:r>
            <a:r>
              <a:rPr lang="en-US" altLang="ja-JP" sz="1000" dirty="0">
                <a:latin typeface="Meiryo" panose="020B0604030504040204" pitchFamily="34" charset="-128"/>
                <a:ea typeface="Meiryo" panose="020B0604030504040204" pitchFamily="34" charset="-128"/>
              </a:rPr>
              <a:t>8</a:t>
            </a:r>
            <a:r>
              <a:rPr lang="ja-JP" altLang="en-US" sz="1000" dirty="0">
                <a:latin typeface="Meiryo" panose="020B0604030504040204" pitchFamily="34" charset="-128"/>
                <a:ea typeface="Meiryo" panose="020B0604030504040204" pitchFamily="34" charset="-128"/>
              </a:rPr>
              <a:t>年３月１日現在人口</a:t>
            </a:r>
            <a:r>
              <a:rPr lang="en-US" altLang="ja-JP" sz="1000" dirty="0">
                <a:latin typeface="ＭＳ ゴシック" panose="020B0609070205080204" pitchFamily="49" charset="-128"/>
                <a:ea typeface="ＭＳ ゴシック" panose="020B0609070205080204" pitchFamily="49" charset="-128"/>
              </a:rPr>
              <a:t> 1,394,265</a:t>
            </a:r>
            <a:r>
              <a:rPr lang="ja-JP" altLang="en-US" sz="1000" dirty="0">
                <a:latin typeface="Meiryo" panose="020B0604030504040204" pitchFamily="34" charset="-128"/>
                <a:ea typeface="Meiryo" panose="020B0604030504040204" pitchFamily="34" charset="-128"/>
              </a:rPr>
              <a:t>人）</a:t>
            </a:r>
            <a:endParaRPr lang="en-US" altLang="ja-JP" sz="1000" dirty="0">
              <a:latin typeface="Meiryo" panose="020B0604030504040204" pitchFamily="34" charset="-128"/>
              <a:ea typeface="Meiryo" panose="020B0604030504040204" pitchFamily="34" charset="-128"/>
            </a:endParaRPr>
          </a:p>
          <a:p>
            <a:pPr algn="just">
              <a:lnSpc>
                <a:spcPct val="120000"/>
              </a:lnSpc>
              <a:defRPr/>
            </a:pPr>
            <a:endParaRPr lang="ja-JP" altLang="en-US" u="sng" dirty="0">
              <a:latin typeface="Meiryo" panose="020B0604030504040204" pitchFamily="34" charset="-128"/>
              <a:ea typeface="Meiryo" panose="020B0604030504040204" pitchFamily="34" charset="-128"/>
            </a:endParaRPr>
          </a:p>
        </p:txBody>
      </p:sp>
      <p:sp>
        <p:nvSpPr>
          <p:cNvPr id="26" name="AutoShape 10">
            <a:extLst>
              <a:ext uri="{FF2B5EF4-FFF2-40B4-BE49-F238E27FC236}">
                <a16:creationId xmlns:a16="http://schemas.microsoft.com/office/drawing/2014/main" id="{FE1BC862-373A-B403-9720-544E639C0941}"/>
              </a:ext>
            </a:extLst>
          </p:cNvPr>
          <p:cNvSpPr>
            <a:spLocks noChangeArrowheads="1"/>
          </p:cNvSpPr>
          <p:nvPr/>
        </p:nvSpPr>
        <p:spPr bwMode="auto">
          <a:xfrm>
            <a:off x="3400005" y="4510208"/>
            <a:ext cx="1157039" cy="354523"/>
          </a:xfrm>
          <a:prstGeom prst="roundRect">
            <a:avLst>
              <a:gd name="adj" fmla="val 16667"/>
            </a:avLst>
          </a:prstGeom>
          <a:noFill/>
          <a:ln w="28575" algn="ctr">
            <a:noFill/>
            <a:prstDash val="sysDot"/>
            <a:round/>
            <a:headEnd/>
            <a:tailEnd/>
          </a:ln>
        </p:spPr>
        <p:txBody>
          <a:bodyPr lIns="72000" rIns="72000"/>
          <a:lstStyle/>
          <a:p>
            <a:pPr algn="just">
              <a:lnSpc>
                <a:spcPct val="120000"/>
              </a:lnSpc>
              <a:defRPr/>
            </a:pPr>
            <a:r>
              <a:rPr lang="ja-JP" altLang="en-US" sz="1000" dirty="0">
                <a:latin typeface="ＭＳ ゴシック" panose="020B0609070205080204" pitchFamily="49" charset="-128"/>
                <a:ea typeface="ＭＳ ゴシック" panose="020B0609070205080204" pitchFamily="49" charset="-128"/>
              </a:rPr>
              <a:t>　</a:t>
            </a:r>
            <a:r>
              <a:rPr lang="ja-JP" altLang="en-US" sz="1000" dirty="0">
                <a:latin typeface="メイリオ" panose="020B0604030504040204" pitchFamily="50" charset="-128"/>
                <a:ea typeface="メイリオ" panose="020B0604030504040204" pitchFamily="50" charset="-128"/>
              </a:rPr>
              <a:t>（単位：円）</a:t>
            </a:r>
            <a:endParaRPr lang="en-US" altLang="ja-JP" sz="1000" dirty="0">
              <a:latin typeface="メイリオ" panose="020B0604030504040204" pitchFamily="50" charset="-128"/>
              <a:ea typeface="メイリオ" panose="020B0604030504040204" pitchFamily="50" charset="-128"/>
            </a:endParaRPr>
          </a:p>
          <a:p>
            <a:pPr algn="just">
              <a:lnSpc>
                <a:spcPct val="120000"/>
              </a:lnSpc>
              <a:defRPr/>
            </a:pPr>
            <a:endParaRPr lang="ja-JP" altLang="en-US" u="sng"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F0E1819F-7AB7-DBA4-1183-60F34A59C6E9}"/>
              </a:ext>
            </a:extLst>
          </p:cNvPr>
          <p:cNvPicPr>
            <a:picLocks noChangeAspect="1"/>
          </p:cNvPicPr>
          <p:nvPr/>
        </p:nvPicPr>
        <p:blipFill>
          <a:blip r:embed="rId5"/>
          <a:stretch>
            <a:fillRect/>
          </a:stretch>
        </p:blipFill>
        <p:spPr>
          <a:xfrm>
            <a:off x="294495" y="759543"/>
            <a:ext cx="3986416" cy="2991020"/>
          </a:xfrm>
          <a:prstGeom prst="rect">
            <a:avLst/>
          </a:prstGeom>
          <a:ln>
            <a:solidFill>
              <a:schemeClr val="accent5"/>
            </a:solidFill>
          </a:ln>
        </p:spPr>
      </p:pic>
    </p:spTree>
    <p:extLst>
      <p:ext uri="{BB962C8B-B14F-4D97-AF65-F5344CB8AC3E}">
        <p14:creationId xmlns:p14="http://schemas.microsoft.com/office/powerpoint/2010/main" val="97740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25546-ADBE-78E3-00DA-1A2ACC812392}"/>
            </a:ext>
          </a:extLst>
        </p:cNvPr>
        <p:cNvGrpSpPr/>
        <p:nvPr/>
      </p:nvGrpSpPr>
      <p:grpSpPr>
        <a:xfrm>
          <a:off x="0" y="0"/>
          <a:ext cx="0" cy="0"/>
          <a:chOff x="0" y="0"/>
          <a:chExt cx="0" cy="0"/>
        </a:xfrm>
      </p:grpSpPr>
      <p:pic>
        <p:nvPicPr>
          <p:cNvPr id="16386" name="Picture 2">
            <a:extLst>
              <a:ext uri="{FF2B5EF4-FFF2-40B4-BE49-F238E27FC236}">
                <a16:creationId xmlns:a16="http://schemas.microsoft.com/office/drawing/2014/main" id="{3910F3D7-07E2-ADCD-CFEC-8698B9F129AE}"/>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a:extLst>
              <a:ext uri="{FF2B5EF4-FFF2-40B4-BE49-F238E27FC236}">
                <a16:creationId xmlns:a16="http://schemas.microsoft.com/office/drawing/2014/main" id="{43212058-E52C-5E88-C8A6-AFE34E862840}"/>
              </a:ext>
            </a:extLst>
          </p:cNvPr>
          <p:cNvSpPr>
            <a:spLocks noGrp="1" noChangeArrowheads="1"/>
          </p:cNvSpPr>
          <p:nvPr>
            <p:ph type="title" idx="4294967295"/>
          </p:nvPr>
        </p:nvSpPr>
        <p:spPr>
          <a:xfrm>
            <a:off x="144000" y="64101"/>
            <a:ext cx="6427304" cy="478326"/>
          </a:xfrm>
        </p:spPr>
        <p:txBody>
          <a:bodyPr>
            <a:noAutofit/>
          </a:bodyPr>
          <a:lstStyle/>
          <a:p>
            <a:pPr algn="l" eaLnBrk="1" hangingPunct="1"/>
            <a:r>
              <a:rPr lang="ja-JP" altLang="en-US" sz="1500" b="1" dirty="0">
                <a:solidFill>
                  <a:schemeClr val="bg1"/>
                </a:solidFill>
                <a:latin typeface="Meiryo" panose="020B0604030504040204" pitchFamily="34" charset="-128"/>
                <a:ea typeface="Meiryo" panose="020B0604030504040204" pitchFamily="34" charset="-128"/>
              </a:rPr>
              <a:t>滋賀県では税をどう使っているの？（児童用Ｐ</a:t>
            </a:r>
            <a:r>
              <a:rPr lang="en-US" altLang="ja-JP" sz="1500" b="1" dirty="0">
                <a:solidFill>
                  <a:schemeClr val="bg1"/>
                </a:solidFill>
                <a:latin typeface="Meiryo" panose="020B0604030504040204" pitchFamily="34" charset="-128"/>
                <a:ea typeface="Meiryo" panose="020B0604030504040204" pitchFamily="34" charset="-128"/>
              </a:rPr>
              <a:t>13</a:t>
            </a:r>
            <a:r>
              <a:rPr lang="ja-JP" altLang="en-US" sz="1500" b="1" dirty="0">
                <a:solidFill>
                  <a:schemeClr val="bg1"/>
                </a:solidFill>
                <a:latin typeface="Meiryo" panose="020B0604030504040204" pitchFamily="34" charset="-128"/>
                <a:ea typeface="Meiryo" panose="020B0604030504040204" pitchFamily="34" charset="-128"/>
              </a:rPr>
              <a:t>）</a:t>
            </a:r>
            <a:br>
              <a:rPr lang="en-US" altLang="ja-JP" sz="1500" b="1" dirty="0">
                <a:solidFill>
                  <a:schemeClr val="bg1"/>
                </a:solidFill>
                <a:latin typeface="Meiryo" panose="020B0604030504040204" pitchFamily="34" charset="-128"/>
                <a:ea typeface="Meiryo" panose="020B0604030504040204" pitchFamily="34" charset="-128"/>
              </a:rPr>
            </a:br>
            <a:r>
              <a:rPr lang="ja-JP" altLang="en-US" sz="1500" b="1" dirty="0">
                <a:solidFill>
                  <a:schemeClr val="bg1"/>
                </a:solidFill>
                <a:latin typeface="Meiryo" panose="020B0604030504040204" pitchFamily="34" charset="-128"/>
                <a:ea typeface="Meiryo" panose="020B0604030504040204" pitchFamily="34" charset="-128"/>
              </a:rPr>
              <a:t>「琵琶湖森林づくり県民税」って知ってる？（児童用Ｐ</a:t>
            </a:r>
            <a:r>
              <a:rPr lang="en-US" altLang="ja-JP" sz="1500" b="1" dirty="0">
                <a:solidFill>
                  <a:schemeClr val="bg1"/>
                </a:solidFill>
                <a:latin typeface="Meiryo" panose="020B0604030504040204" pitchFamily="34" charset="-128"/>
                <a:ea typeface="Meiryo" panose="020B0604030504040204" pitchFamily="34" charset="-128"/>
              </a:rPr>
              <a:t>14</a:t>
            </a:r>
            <a:r>
              <a:rPr lang="ja-JP" altLang="en-US" sz="1500" b="1" dirty="0">
                <a:solidFill>
                  <a:schemeClr val="bg1"/>
                </a:solidFill>
                <a:latin typeface="Meiryo" panose="020B0604030504040204" pitchFamily="34" charset="-128"/>
                <a:ea typeface="Meiryo" panose="020B0604030504040204" pitchFamily="34" charset="-128"/>
              </a:rPr>
              <a:t>）</a:t>
            </a:r>
          </a:p>
        </p:txBody>
      </p:sp>
      <p:pic>
        <p:nvPicPr>
          <p:cNvPr id="3" name="図 2" descr="テキスト, タイムライン&#10;&#10;AI によって生成されたコンテンツは間違っている可能性があります。">
            <a:extLst>
              <a:ext uri="{FF2B5EF4-FFF2-40B4-BE49-F238E27FC236}">
                <a16:creationId xmlns:a16="http://schemas.microsoft.com/office/drawing/2014/main" id="{1CEDC407-2416-D036-8D19-12B0AA5C6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21" y="700026"/>
            <a:ext cx="3828700" cy="2871525"/>
          </a:xfrm>
          <a:prstGeom prst="rect">
            <a:avLst/>
          </a:prstGeom>
          <a:ln>
            <a:solidFill>
              <a:schemeClr val="accent5"/>
            </a:solidFill>
          </a:ln>
        </p:spPr>
      </p:pic>
      <p:pic>
        <p:nvPicPr>
          <p:cNvPr id="5" name="図 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97656A0-332A-3224-1B2A-C7B416865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51" y="3798559"/>
            <a:ext cx="3820970" cy="2865728"/>
          </a:xfrm>
          <a:prstGeom prst="rect">
            <a:avLst/>
          </a:prstGeom>
          <a:ln>
            <a:solidFill>
              <a:schemeClr val="accent5"/>
            </a:solidFill>
          </a:ln>
        </p:spPr>
      </p:pic>
      <p:sp>
        <p:nvSpPr>
          <p:cNvPr id="2" name="Rectangle 13">
            <a:extLst>
              <a:ext uri="{FF2B5EF4-FFF2-40B4-BE49-F238E27FC236}">
                <a16:creationId xmlns:a16="http://schemas.microsoft.com/office/drawing/2014/main" id="{F62759F6-B6CF-1B0E-4667-AC1F95DE3976}"/>
              </a:ext>
            </a:extLst>
          </p:cNvPr>
          <p:cNvSpPr>
            <a:spLocks noChangeArrowheads="1"/>
          </p:cNvSpPr>
          <p:nvPr/>
        </p:nvSpPr>
        <p:spPr bwMode="auto">
          <a:xfrm>
            <a:off x="4279379" y="897762"/>
            <a:ext cx="2520280" cy="1331134"/>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まちづくり</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道路の建設・整備</a:t>
            </a:r>
          </a:p>
          <a:p>
            <a:r>
              <a:rPr lang="ja-JP" altLang="en-US" sz="1000" dirty="0">
                <a:latin typeface="Meiryo" panose="020B0604030504040204" pitchFamily="34" charset="-128"/>
                <a:ea typeface="Meiryo" panose="020B0604030504040204" pitchFamily="34" charset="-128"/>
              </a:rPr>
              <a:t>・　上下水道の整備　　など</a:t>
            </a:r>
            <a:endParaRPr lang="en-US" altLang="ja-JP" sz="1000" dirty="0">
              <a:latin typeface="Meiryo" panose="020B0604030504040204" pitchFamily="34" charset="-128"/>
              <a:ea typeface="Meiryo" panose="020B0604030504040204" pitchFamily="34" charset="-128"/>
            </a:endParaRPr>
          </a:p>
          <a:p>
            <a:endParaRPr lang="ja-JP" altLang="en-US"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住民の安全を守る</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自然災害</a:t>
            </a:r>
            <a:r>
              <a:rPr lang="ja-JP" altLang="en-US" sz="1000">
                <a:latin typeface="Meiryo" panose="020B0604030504040204" pitchFamily="34" charset="-128"/>
                <a:ea typeface="Meiryo" panose="020B0604030504040204" pitchFamily="34" charset="-128"/>
              </a:rPr>
              <a:t>からの</a:t>
            </a:r>
            <a:endParaRPr lang="en-US" altLang="ja-JP" sz="1000" dirty="0">
              <a:latin typeface="Meiryo" panose="020B0604030504040204" pitchFamily="34" charset="-128"/>
              <a:ea typeface="Meiryo" panose="020B0604030504040204" pitchFamily="34" charset="-128"/>
            </a:endParaRPr>
          </a:p>
          <a:p>
            <a:r>
              <a:rPr lang="ja-JP" altLang="en-US" sz="1000">
                <a:latin typeface="Meiryo" panose="020B0604030504040204" pitchFamily="34" charset="-128"/>
                <a:ea typeface="Meiryo" panose="020B0604030504040204" pitchFamily="34" charset="-128"/>
              </a:rPr>
              <a:t>　　救助活動や復興</a:t>
            </a:r>
            <a:r>
              <a:rPr lang="ja-JP" altLang="en-US" sz="1000" dirty="0">
                <a:latin typeface="Meiryo" panose="020B0604030504040204" pitchFamily="34" charset="-128"/>
                <a:ea typeface="Meiryo" panose="020B0604030504040204" pitchFamily="34" charset="-128"/>
              </a:rPr>
              <a:t>作業</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警察官や</a:t>
            </a:r>
            <a:r>
              <a:rPr lang="ja-JP" altLang="en-US" sz="1000">
                <a:latin typeface="Meiryo" panose="020B0604030504040204" pitchFamily="34" charset="-128"/>
                <a:ea typeface="Meiryo" panose="020B0604030504040204" pitchFamily="34" charset="-128"/>
              </a:rPr>
              <a:t>消防員　　など</a:t>
            </a:r>
            <a:r>
              <a:rPr lang="ja-JP" altLang="en-US" sz="1050">
                <a:latin typeface="Meiryo" panose="020B0604030504040204" pitchFamily="34" charset="-128"/>
                <a:ea typeface="Meiryo" panose="020B0604030504040204" pitchFamily="34" charset="-128"/>
              </a:rPr>
              <a:t>　　　　　　　</a:t>
            </a:r>
            <a:endParaRPr lang="en-US" altLang="ja-JP" sz="1050" dirty="0">
              <a:latin typeface="Meiryo" panose="020B0604030504040204" pitchFamily="34" charset="-128"/>
              <a:ea typeface="Meiryo" panose="020B0604030504040204" pitchFamily="34" charset="-128"/>
            </a:endParaRPr>
          </a:p>
        </p:txBody>
      </p:sp>
      <p:sp>
        <p:nvSpPr>
          <p:cNvPr id="4" name="Rectangle 13">
            <a:extLst>
              <a:ext uri="{FF2B5EF4-FFF2-40B4-BE49-F238E27FC236}">
                <a16:creationId xmlns:a16="http://schemas.microsoft.com/office/drawing/2014/main" id="{F7BF2C5C-33ED-1AA9-33F8-8838B73AEDB4}"/>
              </a:ext>
            </a:extLst>
          </p:cNvPr>
          <p:cNvSpPr>
            <a:spLocks noChangeArrowheads="1"/>
          </p:cNvSpPr>
          <p:nvPr/>
        </p:nvSpPr>
        <p:spPr bwMode="auto">
          <a:xfrm>
            <a:off x="6276960" y="892664"/>
            <a:ext cx="2520280" cy="1323439"/>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快適な暮らし</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a:t>
            </a:r>
            <a:r>
              <a:rPr lang="ja-JP" altLang="en-US" sz="1000">
                <a:latin typeface="Meiryo" panose="020B0604030504040204" pitchFamily="34" charset="-128"/>
                <a:ea typeface="Meiryo" panose="020B0604030504040204" pitchFamily="34" charset="-128"/>
              </a:rPr>
              <a:t>環境保護　　・　</a:t>
            </a:r>
            <a:r>
              <a:rPr lang="ja-JP" altLang="en-US" sz="1000" dirty="0">
                <a:latin typeface="Meiryo" panose="020B0604030504040204" pitchFamily="34" charset="-128"/>
                <a:ea typeface="Meiryo" panose="020B0604030504040204" pitchFamily="34" charset="-128"/>
              </a:rPr>
              <a:t>ゴミの収集</a:t>
            </a:r>
          </a:p>
          <a:p>
            <a:r>
              <a:rPr lang="ja-JP" altLang="en-US" sz="1000" dirty="0">
                <a:latin typeface="Meiryo" panose="020B0604030504040204" pitchFamily="34" charset="-128"/>
                <a:ea typeface="Meiryo" panose="020B0604030504040204" pitchFamily="34" charset="-128"/>
              </a:rPr>
              <a:t>・　リサイクル</a:t>
            </a:r>
            <a:r>
              <a:rPr lang="ja-JP" altLang="en-US" sz="1000">
                <a:latin typeface="Meiryo" panose="020B0604030504040204" pitchFamily="34" charset="-128"/>
                <a:ea typeface="Meiryo" panose="020B0604030504040204" pitchFamily="34" charset="-128"/>
              </a:rPr>
              <a:t>活動　　　</a:t>
            </a:r>
            <a:r>
              <a:rPr lang="ja-JP" altLang="en-US" sz="1000" dirty="0">
                <a:latin typeface="Meiryo" panose="020B0604030504040204" pitchFamily="34" charset="-128"/>
                <a:ea typeface="Meiryo" panose="020B0604030504040204" pitchFamily="34" charset="-128"/>
              </a:rPr>
              <a:t>など</a:t>
            </a:r>
            <a:endParaRPr lang="en-US" altLang="ja-JP" sz="1000" dirty="0">
              <a:latin typeface="Meiryo" panose="020B0604030504040204" pitchFamily="34" charset="-128"/>
              <a:ea typeface="Meiryo" panose="020B0604030504040204" pitchFamily="34" charset="-128"/>
            </a:endParaRPr>
          </a:p>
          <a:p>
            <a:endParaRPr lang="en-US" altLang="ja-JP"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学校教育</a:t>
            </a:r>
            <a:r>
              <a:rPr lang="en-US" altLang="ja-JP" sz="1000" dirty="0">
                <a:latin typeface="Meiryo" panose="020B0604030504040204" pitchFamily="34" charset="-128"/>
                <a:ea typeface="Meiryo" panose="020B0604030504040204" pitchFamily="34" charset="-128"/>
              </a:rPr>
              <a:t>】</a:t>
            </a:r>
          </a:p>
          <a:p>
            <a:r>
              <a:rPr lang="ja-JP" altLang="en-US" sz="1000" dirty="0">
                <a:latin typeface="Meiryo" panose="020B0604030504040204" pitchFamily="34" charset="-128"/>
                <a:ea typeface="Meiryo" panose="020B0604030504040204" pitchFamily="34" charset="-128"/>
              </a:rPr>
              <a:t>・　先生の給料</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校舎の修理</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実験器具の</a:t>
            </a:r>
            <a:r>
              <a:rPr lang="ja-JP" altLang="en-US" sz="1000">
                <a:latin typeface="Meiryo" panose="020B0604030504040204" pitchFamily="34" charset="-128"/>
                <a:ea typeface="Meiryo" panose="020B0604030504040204" pitchFamily="34" charset="-128"/>
              </a:rPr>
              <a:t>購入　　　など</a:t>
            </a:r>
            <a:endParaRPr lang="en-US" altLang="ja-JP" sz="1000" dirty="0">
              <a:latin typeface="Meiryo" panose="020B0604030504040204" pitchFamily="34" charset="-128"/>
              <a:ea typeface="Meiryo" panose="020B0604030504040204" pitchFamily="34" charset="-128"/>
            </a:endParaRPr>
          </a:p>
        </p:txBody>
      </p:sp>
      <p:sp>
        <p:nvSpPr>
          <p:cNvPr id="6" name="Rectangle 8">
            <a:extLst>
              <a:ext uri="{FF2B5EF4-FFF2-40B4-BE49-F238E27FC236}">
                <a16:creationId xmlns:a16="http://schemas.microsoft.com/office/drawing/2014/main" id="{49AF81D2-650A-4F8B-D9BD-BB3743DEC8CF}"/>
              </a:ext>
            </a:extLst>
          </p:cNvPr>
          <p:cNvSpPr>
            <a:spLocks noChangeArrowheads="1"/>
          </p:cNvSpPr>
          <p:nvPr/>
        </p:nvSpPr>
        <p:spPr bwMode="auto">
          <a:xfrm>
            <a:off x="4279380" y="2520046"/>
            <a:ext cx="4491985"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救急・消防</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（消防防災年報より）</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令和６年中に滋賀県内で発生した火災の総件数は</a:t>
            </a:r>
            <a:r>
              <a:rPr lang="en-US" altLang="ja-JP" sz="1000" dirty="0">
                <a:latin typeface="Meiryo" panose="020B0604030504040204" pitchFamily="34" charset="-128"/>
                <a:ea typeface="Meiryo" panose="020B0604030504040204" pitchFamily="34" charset="-128"/>
              </a:rPr>
              <a:t>390</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2</a:t>
            </a:r>
            <a:r>
              <a:rPr lang="ja-JP" altLang="en-US" sz="1000" dirty="0">
                <a:latin typeface="Meiryo" panose="020B0604030504040204" pitchFamily="34" charset="-128"/>
                <a:ea typeface="Meiryo" panose="020B0604030504040204" pitchFamily="34" charset="-128"/>
              </a:rPr>
              <a:t>件減）でした。</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救急出動件数は</a:t>
            </a:r>
            <a:r>
              <a:rPr lang="en-US" altLang="ja-JP" sz="1000" dirty="0">
                <a:latin typeface="Meiryo" panose="020B0604030504040204" pitchFamily="34" charset="-128"/>
                <a:ea typeface="Meiryo" panose="020B0604030504040204" pitchFamily="34" charset="-128"/>
              </a:rPr>
              <a:t>75,892</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126</a:t>
            </a:r>
            <a:r>
              <a:rPr lang="ja-JP" altLang="en-US" sz="1000" dirty="0">
                <a:latin typeface="Meiryo" panose="020B0604030504040204" pitchFamily="34" charset="-128"/>
                <a:ea typeface="Meiryo" panose="020B0604030504040204" pitchFamily="34" charset="-128"/>
              </a:rPr>
              <a:t>件増）でした。１日平均約</a:t>
            </a:r>
            <a:r>
              <a:rPr lang="en-US" altLang="ja-JP" sz="1000" dirty="0">
                <a:latin typeface="Meiryo" panose="020B0604030504040204" pitchFamily="34" charset="-128"/>
                <a:ea typeface="Meiryo" panose="020B0604030504040204" pitchFamily="34" charset="-128"/>
              </a:rPr>
              <a:t>207</a:t>
            </a:r>
            <a:r>
              <a:rPr lang="ja-JP" altLang="en-US" sz="1000" dirty="0">
                <a:latin typeface="Meiryo" panose="020B0604030504040204" pitchFamily="34" charset="-128"/>
                <a:ea typeface="Meiryo" panose="020B0604030504040204" pitchFamily="34" charset="-128"/>
              </a:rPr>
              <a:t>件救急隊員が出動したことになります。</a:t>
            </a:r>
          </a:p>
        </p:txBody>
      </p:sp>
      <p:sp>
        <p:nvSpPr>
          <p:cNvPr id="11" name="Rectangle 8">
            <a:extLst>
              <a:ext uri="{FF2B5EF4-FFF2-40B4-BE49-F238E27FC236}">
                <a16:creationId xmlns:a16="http://schemas.microsoft.com/office/drawing/2014/main" id="{A5FFA065-0448-5890-E10F-0FD92CF3E4DE}"/>
              </a:ext>
            </a:extLst>
          </p:cNvPr>
          <p:cNvSpPr>
            <a:spLocks noChangeArrowheads="1"/>
          </p:cNvSpPr>
          <p:nvPr/>
        </p:nvSpPr>
        <p:spPr bwMode="auto">
          <a:xfrm>
            <a:off x="4279379" y="3533381"/>
            <a:ext cx="4530332"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犯罪と交通事故</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（滋賀県ＨＰ 滋賀の犯罪統計データ他より）</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令和７年中に発生した刑法犯罪の認知件数は、</a:t>
            </a:r>
            <a:r>
              <a:rPr lang="en-US" altLang="ja-JP" sz="1000" dirty="0">
                <a:latin typeface="Meiryo" panose="020B0604030504040204" pitchFamily="34" charset="-128"/>
                <a:ea typeface="Meiryo" panose="020B0604030504040204" pitchFamily="34" charset="-128"/>
              </a:rPr>
              <a:t>8,667</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520</a:t>
            </a:r>
            <a:r>
              <a:rPr lang="ja-JP" altLang="en-US" sz="1000" dirty="0">
                <a:latin typeface="Meiryo" panose="020B0604030504040204" pitchFamily="34" charset="-128"/>
                <a:ea typeface="Meiryo" panose="020B0604030504040204" pitchFamily="34" charset="-128"/>
              </a:rPr>
              <a:t>件増）でそのうち凶悪犯の認知件数は</a:t>
            </a:r>
            <a:r>
              <a:rPr lang="en-US" altLang="ja-JP" sz="1000" dirty="0">
                <a:latin typeface="Meiryo" panose="020B0604030504040204" pitchFamily="34" charset="-128"/>
                <a:ea typeface="Meiryo" panose="020B0604030504040204" pitchFamily="34" charset="-128"/>
              </a:rPr>
              <a:t>94</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8</a:t>
            </a:r>
            <a:r>
              <a:rPr lang="ja-JP" altLang="en-US" sz="1000" dirty="0">
                <a:latin typeface="Meiryo" panose="020B0604030504040204" pitchFamily="34" charset="-128"/>
                <a:ea typeface="Meiryo" panose="020B0604030504040204" pitchFamily="34" charset="-128"/>
              </a:rPr>
              <a:t>件増）です。</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また、交通事故の発生件数は</a:t>
            </a:r>
            <a:r>
              <a:rPr lang="en-US" altLang="ja-JP" sz="1000" dirty="0">
                <a:latin typeface="Meiryo" panose="020B0604030504040204" pitchFamily="34" charset="-128"/>
                <a:ea typeface="Meiryo" panose="020B0604030504040204" pitchFamily="34" charset="-128"/>
              </a:rPr>
              <a:t>2,782</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21</a:t>
            </a:r>
            <a:r>
              <a:rPr lang="ja-JP" altLang="en-US" sz="1000" dirty="0">
                <a:latin typeface="Meiryo" panose="020B0604030504040204" pitchFamily="34" charset="-128"/>
                <a:ea typeface="Meiryo" panose="020B0604030504040204" pitchFamily="34" charset="-128"/>
              </a:rPr>
              <a:t>件減）です</a:t>
            </a:r>
            <a:r>
              <a:rPr lang="ja-JP" altLang="en-US" sz="1050" dirty="0">
                <a:latin typeface="Meiryo" panose="020B0604030504040204" pitchFamily="34" charset="-128"/>
                <a:ea typeface="Meiryo" panose="020B0604030504040204" pitchFamily="34" charset="-128"/>
              </a:rPr>
              <a:t>。</a:t>
            </a:r>
          </a:p>
        </p:txBody>
      </p:sp>
      <p:sp>
        <p:nvSpPr>
          <p:cNvPr id="14" name="Rectangle 8">
            <a:extLst>
              <a:ext uri="{FF2B5EF4-FFF2-40B4-BE49-F238E27FC236}">
                <a16:creationId xmlns:a16="http://schemas.microsoft.com/office/drawing/2014/main" id="{7366B3B9-8238-DAF9-7370-E008A2227DD6}"/>
              </a:ext>
            </a:extLst>
          </p:cNvPr>
          <p:cNvSpPr>
            <a:spLocks noChangeArrowheads="1"/>
          </p:cNvSpPr>
          <p:nvPr/>
        </p:nvSpPr>
        <p:spPr bwMode="auto">
          <a:xfrm>
            <a:off x="4279379" y="4392958"/>
            <a:ext cx="4491986"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ごみ</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（滋賀県ＨＰ 一般廃棄物処理の概況より）</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令和５年度の滋賀県でのごみの排出量は</a:t>
            </a:r>
            <a:r>
              <a:rPr lang="en-US" altLang="ja-JP" sz="1000" dirty="0">
                <a:latin typeface="Meiryo" panose="020B0604030504040204" pitchFamily="34" charset="-128"/>
                <a:ea typeface="Meiryo" panose="020B0604030504040204" pitchFamily="34" charset="-128"/>
              </a:rPr>
              <a:t>393,000</a:t>
            </a:r>
            <a:r>
              <a:rPr lang="ja-JP" altLang="en-US" sz="1000" dirty="0">
                <a:latin typeface="Meiryo" panose="020B0604030504040204" pitchFamily="34" charset="-128"/>
                <a:ea typeface="Meiryo" panose="020B0604030504040204" pitchFamily="34" charset="-128"/>
              </a:rPr>
              <a:t>トン（前年比</a:t>
            </a:r>
            <a:r>
              <a:rPr lang="en-US" altLang="ja-JP" sz="1000" dirty="0">
                <a:latin typeface="Meiryo" panose="020B0604030504040204" pitchFamily="34" charset="-128"/>
                <a:ea typeface="Meiryo" panose="020B0604030504040204" pitchFamily="34" charset="-128"/>
              </a:rPr>
              <a:t>96.3</a:t>
            </a:r>
            <a:r>
              <a:rPr lang="ja-JP" altLang="en-US" sz="1000" dirty="0">
                <a:latin typeface="Meiryo" panose="020B0604030504040204" pitchFamily="34" charset="-128"/>
                <a:ea typeface="Meiryo" panose="020B0604030504040204" pitchFamily="34" charset="-128"/>
              </a:rPr>
              <a:t>％）１人１日当たりの排出量は約</a:t>
            </a:r>
            <a:r>
              <a:rPr lang="en-US" altLang="ja-JP" sz="1000" dirty="0">
                <a:latin typeface="Meiryo" panose="020B0604030504040204" pitchFamily="34" charset="-128"/>
                <a:ea typeface="Meiryo" panose="020B0604030504040204" pitchFamily="34" charset="-128"/>
              </a:rPr>
              <a:t>761g</a:t>
            </a:r>
            <a:r>
              <a:rPr lang="ja-JP" altLang="en-US" sz="1000" dirty="0">
                <a:latin typeface="Meiryo" panose="020B0604030504040204" pitchFamily="34" charset="-128"/>
                <a:ea typeface="Meiryo" panose="020B0604030504040204" pitchFamily="34" charset="-128"/>
              </a:rPr>
              <a:t>でした。</a:t>
            </a:r>
            <a:endParaRPr lang="en-US" altLang="ja-JP" sz="1000" dirty="0">
              <a:latin typeface="Meiryo" panose="020B0604030504040204" pitchFamily="34" charset="-128"/>
              <a:ea typeface="Meiryo" panose="020B0604030504040204" pitchFamily="34" charset="-128"/>
            </a:endParaRPr>
          </a:p>
        </p:txBody>
      </p:sp>
      <p:sp>
        <p:nvSpPr>
          <p:cNvPr id="15" name="Rectangle 8">
            <a:extLst>
              <a:ext uri="{FF2B5EF4-FFF2-40B4-BE49-F238E27FC236}">
                <a16:creationId xmlns:a16="http://schemas.microsoft.com/office/drawing/2014/main" id="{C8AA557C-F9EC-C4A9-67BA-81C968D30CBE}"/>
              </a:ext>
            </a:extLst>
          </p:cNvPr>
          <p:cNvSpPr>
            <a:spLocks noChangeArrowheads="1"/>
          </p:cNvSpPr>
          <p:nvPr/>
        </p:nvSpPr>
        <p:spPr bwMode="auto">
          <a:xfrm>
            <a:off x="4279379" y="5288760"/>
            <a:ext cx="4660792"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dirty="0">
                <a:latin typeface="Meiryo" panose="020B0604030504040204" pitchFamily="34" charset="-128"/>
                <a:ea typeface="Meiryo" panose="020B0604030504040204" pitchFamily="34" charset="-128"/>
              </a:rPr>
              <a:t>　滋賀県では様々な「琵琶湖森林づくり事業」を展開するうえで必要な費用に充てるため、平成</a:t>
            </a:r>
            <a:r>
              <a:rPr lang="en-US" altLang="ja-JP" sz="1000" dirty="0">
                <a:latin typeface="Meiryo" panose="020B0604030504040204" pitchFamily="34" charset="-128"/>
                <a:ea typeface="Meiryo" panose="020B0604030504040204" pitchFamily="34" charset="-128"/>
              </a:rPr>
              <a:t>18 </a:t>
            </a:r>
            <a:r>
              <a:rPr lang="ja-JP" altLang="en-US" sz="1000" dirty="0">
                <a:latin typeface="Meiryo" panose="020B0604030504040204" pitchFamily="34" charset="-128"/>
                <a:ea typeface="Meiryo" panose="020B0604030504040204" pitchFamily="34" charset="-128"/>
              </a:rPr>
              <a:t>年度から「琵琶湖森林づくり県民税」を設けています。</a:t>
            </a:r>
          </a:p>
        </p:txBody>
      </p:sp>
      <p:sp>
        <p:nvSpPr>
          <p:cNvPr id="16" name="Rectangle 8">
            <a:extLst>
              <a:ext uri="{FF2B5EF4-FFF2-40B4-BE49-F238E27FC236}">
                <a16:creationId xmlns:a16="http://schemas.microsoft.com/office/drawing/2014/main" id="{DC0CB3D1-B88E-5C09-C28D-F175DAA9D71B}"/>
              </a:ext>
            </a:extLst>
          </p:cNvPr>
          <p:cNvSpPr>
            <a:spLocks noChangeArrowheads="1"/>
          </p:cNvSpPr>
          <p:nvPr/>
        </p:nvSpPr>
        <p:spPr bwMode="auto">
          <a:xfrm>
            <a:off x="4279379" y="5740632"/>
            <a:ext cx="460121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ja-JP" sz="1000" dirty="0">
                <a:latin typeface="Meiryo" panose="020B0604030504040204" pitchFamily="34" charset="-128"/>
                <a:ea typeface="Meiryo" panose="020B0604030504040204" pitchFamily="34" charset="-128"/>
              </a:rPr>
              <a:t>●納める額　　（個人）年額　</a:t>
            </a:r>
            <a:r>
              <a:rPr lang="en-US" altLang="ja-JP" sz="1000" dirty="0">
                <a:latin typeface="Meiryo" panose="020B0604030504040204" pitchFamily="34" charset="-128"/>
                <a:ea typeface="Meiryo" panose="020B0604030504040204" pitchFamily="34" charset="-128"/>
              </a:rPr>
              <a:t>800</a:t>
            </a:r>
            <a:r>
              <a:rPr lang="ja-JP" altLang="ja-JP" sz="1000" dirty="0">
                <a:latin typeface="Meiryo" panose="020B0604030504040204" pitchFamily="34" charset="-128"/>
                <a:ea typeface="Meiryo" panose="020B0604030504040204" pitchFamily="34" charset="-128"/>
              </a:rPr>
              <a:t>円</a:t>
            </a:r>
          </a:p>
          <a:p>
            <a:pPr>
              <a:buNone/>
            </a:pPr>
            <a:r>
              <a:rPr lang="ja-JP" altLang="ja-JP" sz="1000" dirty="0">
                <a:latin typeface="Meiryo" panose="020B0604030504040204" pitchFamily="34" charset="-128"/>
                <a:ea typeface="Meiryo" panose="020B0604030504040204" pitchFamily="34" charset="-128"/>
              </a:rPr>
              <a:t>　　　　　　　（法人）年額　</a:t>
            </a:r>
            <a:r>
              <a:rPr lang="en-US" altLang="ja-JP" sz="1000" dirty="0">
                <a:latin typeface="Meiryo" panose="020B0604030504040204" pitchFamily="34" charset="-128"/>
                <a:ea typeface="Meiryo" panose="020B0604030504040204" pitchFamily="34" charset="-128"/>
              </a:rPr>
              <a:t>2,200</a:t>
            </a:r>
            <a:r>
              <a:rPr lang="ja-JP" altLang="ja-JP" sz="1000" dirty="0">
                <a:latin typeface="Meiryo" panose="020B0604030504040204" pitchFamily="34" charset="-128"/>
                <a:ea typeface="Meiryo" panose="020B0604030504040204" pitchFamily="34" charset="-128"/>
              </a:rPr>
              <a:t>円から</a:t>
            </a:r>
            <a:r>
              <a:rPr lang="en-US" altLang="ja-JP" sz="1000" dirty="0">
                <a:latin typeface="Meiryo" panose="020B0604030504040204" pitchFamily="34" charset="-128"/>
                <a:ea typeface="Meiryo" panose="020B0604030504040204" pitchFamily="34" charset="-128"/>
              </a:rPr>
              <a:t>88,000</a:t>
            </a:r>
            <a:r>
              <a:rPr lang="ja-JP" altLang="ja-JP" sz="1000" dirty="0">
                <a:latin typeface="Meiryo" panose="020B0604030504040204" pitchFamily="34" charset="-128"/>
                <a:ea typeface="Meiryo" panose="020B0604030504040204" pitchFamily="34" charset="-128"/>
              </a:rPr>
              <a:t>円まで</a:t>
            </a:r>
          </a:p>
          <a:p>
            <a:pPr>
              <a:buNone/>
            </a:pPr>
            <a:r>
              <a:rPr lang="ja-JP" altLang="ja-JP" sz="1000" dirty="0">
                <a:latin typeface="Meiryo" panose="020B0604030504040204" pitchFamily="34" charset="-128"/>
                <a:ea typeface="Meiryo" panose="020B0604030504040204" pitchFamily="34" charset="-128"/>
              </a:rPr>
              <a:t>●年間税収額</a:t>
            </a:r>
            <a:endParaRPr lang="en-US" altLang="ja-JP" sz="1000" dirty="0">
              <a:latin typeface="Meiryo" panose="020B0604030504040204" pitchFamily="34" charset="-128"/>
              <a:ea typeface="Meiryo" panose="020B0604030504040204" pitchFamily="34" charset="-128"/>
            </a:endParaRPr>
          </a:p>
          <a:p>
            <a:pPr>
              <a:buNone/>
            </a:pPr>
            <a:r>
              <a:rPr lang="ja-JP" altLang="ja-JP" sz="1000" dirty="0">
                <a:latin typeface="Meiryo" panose="020B0604030504040204" pitchFamily="34" charset="-128"/>
                <a:ea typeface="Meiryo" panose="020B0604030504040204" pitchFamily="34" charset="-128"/>
              </a:rPr>
              <a:t>（令和</a:t>
            </a:r>
            <a:r>
              <a:rPr lang="ja-JP" altLang="en-US" sz="1000" dirty="0">
                <a:latin typeface="Meiryo" panose="020B0604030504040204" pitchFamily="34" charset="-128"/>
                <a:ea typeface="Meiryo" panose="020B0604030504040204" pitchFamily="34" charset="-128"/>
              </a:rPr>
              <a:t>７</a:t>
            </a:r>
            <a:r>
              <a:rPr lang="ja-JP" altLang="ja-JP" sz="1000" dirty="0">
                <a:latin typeface="Meiryo" panose="020B0604030504040204" pitchFamily="34" charset="-128"/>
                <a:ea typeface="Meiryo" panose="020B0604030504040204" pitchFamily="34" charset="-128"/>
              </a:rPr>
              <a:t>年度）　約８億円</a:t>
            </a:r>
          </a:p>
          <a:p>
            <a:pPr>
              <a:buNone/>
            </a:pPr>
            <a:r>
              <a:rPr lang="ja-JP" altLang="ja-JP" sz="1000" dirty="0">
                <a:latin typeface="Meiryo" panose="020B0604030504040204" pitchFamily="34" charset="-128"/>
                <a:ea typeface="Meiryo" panose="020B0604030504040204" pitchFamily="34" charset="-128"/>
              </a:rPr>
              <a:t>●納税方法　　</a:t>
            </a:r>
            <a:r>
              <a:rPr lang="ja-JP" altLang="en-US" sz="1000" dirty="0">
                <a:latin typeface="Meiryo" panose="020B0604030504040204" pitchFamily="34" charset="-128"/>
                <a:ea typeface="Meiryo" panose="020B0604030504040204" pitchFamily="34" charset="-128"/>
              </a:rPr>
              <a:t>　</a:t>
            </a:r>
            <a:r>
              <a:rPr lang="ja-JP" altLang="ja-JP" sz="1000" dirty="0">
                <a:latin typeface="Meiryo" panose="020B0604030504040204" pitchFamily="34" charset="-128"/>
                <a:ea typeface="Meiryo" panose="020B0604030504040204" pitchFamily="34" charset="-128"/>
              </a:rPr>
              <a:t>個人・法人の県民税に上乗せ</a:t>
            </a:r>
          </a:p>
        </p:txBody>
      </p:sp>
      <p:sp>
        <p:nvSpPr>
          <p:cNvPr id="19" name="AutoShape 10">
            <a:extLst>
              <a:ext uri="{FF2B5EF4-FFF2-40B4-BE49-F238E27FC236}">
                <a16:creationId xmlns:a16="http://schemas.microsoft.com/office/drawing/2014/main" id="{6F97F0F8-03C6-76D8-0307-3FA0EBF957E2}"/>
              </a:ext>
            </a:extLst>
          </p:cNvPr>
          <p:cNvSpPr>
            <a:spLocks noChangeArrowheads="1"/>
          </p:cNvSpPr>
          <p:nvPr/>
        </p:nvSpPr>
        <p:spPr bwMode="auto">
          <a:xfrm>
            <a:off x="4279378" y="700026"/>
            <a:ext cx="1752117"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20" name="AutoShape 10">
            <a:extLst>
              <a:ext uri="{FF2B5EF4-FFF2-40B4-BE49-F238E27FC236}">
                <a16:creationId xmlns:a16="http://schemas.microsoft.com/office/drawing/2014/main" id="{6544CEE1-A63B-1C65-D72F-1821803E7569}"/>
              </a:ext>
            </a:extLst>
          </p:cNvPr>
          <p:cNvSpPr>
            <a:spLocks noChangeArrowheads="1"/>
          </p:cNvSpPr>
          <p:nvPr/>
        </p:nvSpPr>
        <p:spPr bwMode="auto">
          <a:xfrm>
            <a:off x="4279379" y="2325094"/>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滋賀県の参考データ</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22" name="AutoShape 10">
            <a:extLst>
              <a:ext uri="{FF2B5EF4-FFF2-40B4-BE49-F238E27FC236}">
                <a16:creationId xmlns:a16="http://schemas.microsoft.com/office/drawing/2014/main" id="{D152A49C-06B6-225A-161E-8A01C85AD9C5}"/>
              </a:ext>
            </a:extLst>
          </p:cNvPr>
          <p:cNvSpPr>
            <a:spLocks noChangeArrowheads="1"/>
          </p:cNvSpPr>
          <p:nvPr/>
        </p:nvSpPr>
        <p:spPr bwMode="auto">
          <a:xfrm>
            <a:off x="4279379" y="5106088"/>
            <a:ext cx="1894133"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琵琶湖森林づくり県民税</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cxnSp>
        <p:nvCxnSpPr>
          <p:cNvPr id="23" name="直線コネクタ 22">
            <a:extLst>
              <a:ext uri="{FF2B5EF4-FFF2-40B4-BE49-F238E27FC236}">
                <a16:creationId xmlns:a16="http://schemas.microsoft.com/office/drawing/2014/main" id="{9943B81E-BDBD-5CCA-A848-B9B1F2FD0B10}"/>
              </a:ext>
            </a:extLst>
          </p:cNvPr>
          <p:cNvCxnSpPr>
            <a:cxnSpLocks/>
          </p:cNvCxnSpPr>
          <p:nvPr/>
        </p:nvCxnSpPr>
        <p:spPr>
          <a:xfrm flipV="1">
            <a:off x="4344609" y="2242376"/>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1D35A86-6136-2A60-B429-616E3245B062}"/>
              </a:ext>
            </a:extLst>
          </p:cNvPr>
          <p:cNvCxnSpPr>
            <a:cxnSpLocks/>
          </p:cNvCxnSpPr>
          <p:nvPr/>
        </p:nvCxnSpPr>
        <p:spPr>
          <a:xfrm flipV="1">
            <a:off x="4344609" y="5065088"/>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9">
            <a:extLst>
              <a:ext uri="{FF2B5EF4-FFF2-40B4-BE49-F238E27FC236}">
                <a16:creationId xmlns:a16="http://schemas.microsoft.com/office/drawing/2014/main" id="{BA078EBD-3A14-5694-190B-4631E6DC2591}"/>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12</a:t>
            </a:fld>
            <a:endParaRPr kumimoji="1" lang="ja-JP" altLang="en-US"/>
          </a:p>
        </p:txBody>
      </p:sp>
    </p:spTree>
    <p:extLst>
      <p:ext uri="{BB962C8B-B14F-4D97-AF65-F5344CB8AC3E}">
        <p14:creationId xmlns:p14="http://schemas.microsoft.com/office/powerpoint/2010/main" val="386104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147813"/>
            <a:ext cx="6154602" cy="2233515"/>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05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68092" y="4072505"/>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8" y="1085506"/>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F21AE068-B351-491B-B2B9-6E5D56080B63}"/>
              </a:ext>
            </a:extLst>
          </p:cNvPr>
          <p:cNvPicPr>
            <a:picLocks noChangeAspect="1"/>
          </p:cNvPicPr>
          <p:nvPr/>
        </p:nvPicPr>
        <p:blipFill>
          <a:blip r:embed="rId6"/>
          <a:stretch>
            <a:fillRect/>
          </a:stretch>
        </p:blipFill>
        <p:spPr>
          <a:xfrm>
            <a:off x="234042" y="685801"/>
            <a:ext cx="3657600" cy="2743200"/>
          </a:xfrm>
          <a:prstGeom prst="rect">
            <a:avLst/>
          </a:prstGeom>
          <a:ln>
            <a:solidFill>
              <a:schemeClr val="accent5"/>
            </a:solidFill>
          </a:ln>
        </p:spPr>
      </p:pic>
    </p:spTree>
    <p:extLst>
      <p:ext uri="{BB962C8B-B14F-4D97-AF65-F5344CB8AC3E}">
        <p14:creationId xmlns:p14="http://schemas.microsoft.com/office/powerpoint/2010/main" val="255908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pic>
        <p:nvPicPr>
          <p:cNvPr id="6" name="Picture 2">
            <a:extLst>
              <a:ext uri="{FF2B5EF4-FFF2-40B4-BE49-F238E27FC236}">
                <a16:creationId xmlns:a16="http://schemas.microsoft.com/office/drawing/2014/main" id="{74EF8A1A-3898-87C8-3C25-8B682D4C4C2D}"/>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9" name="Rectangle 3">
            <a:extLst>
              <a:ext uri="{FF2B5EF4-FFF2-40B4-BE49-F238E27FC236}">
                <a16:creationId xmlns:a16="http://schemas.microsoft.com/office/drawing/2014/main" id="{F72BBE90-E410-9D12-0F29-8BC28F26FAC4}"/>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17</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4" name="AutoShape 9">
            <a:extLst>
              <a:ext uri="{FF2B5EF4-FFF2-40B4-BE49-F238E27FC236}">
                <a16:creationId xmlns:a16="http://schemas.microsoft.com/office/drawing/2014/main" id="{4FBD3AD8-19DD-139B-D984-96680A96774C}"/>
              </a:ext>
            </a:extLst>
          </p:cNvPr>
          <p:cNvSpPr>
            <a:spLocks noChangeArrowheads="1"/>
          </p:cNvSpPr>
          <p:nvPr/>
        </p:nvSpPr>
        <p:spPr bwMode="auto">
          <a:xfrm>
            <a:off x="4211961" y="715267"/>
            <a:ext cx="4464496" cy="1129557"/>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さらに税のことについて興味や関心を持つためのツールとして、税金クイズを掲載しました。</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　児童のＩＣＴ端末に配信するなどして活用してください。</a:t>
            </a:r>
          </a:p>
        </p:txBody>
      </p:sp>
      <p:sp>
        <p:nvSpPr>
          <p:cNvPr id="15" name="AutoShape 9">
            <a:extLst>
              <a:ext uri="{FF2B5EF4-FFF2-40B4-BE49-F238E27FC236}">
                <a16:creationId xmlns:a16="http://schemas.microsoft.com/office/drawing/2014/main" id="{DD2A6D3F-1C51-6BFF-F9C8-2CD24E5F0409}"/>
              </a:ext>
            </a:extLst>
          </p:cNvPr>
          <p:cNvSpPr>
            <a:spLocks noChangeArrowheads="1"/>
          </p:cNvSpPr>
          <p:nvPr/>
        </p:nvSpPr>
        <p:spPr bwMode="auto">
          <a:xfrm>
            <a:off x="4211961" y="2026691"/>
            <a:ext cx="4464496" cy="898253"/>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nSpc>
                <a:spcPct val="128000"/>
              </a:lnSpc>
            </a:pPr>
            <a:r>
              <a:rPr lang="ja-JP" altLang="en-US" sz="1000" b="1" spc="50">
                <a:solidFill>
                  <a:schemeClr val="accent1">
                    <a:lumMod val="50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1">
                  <a:lumMod val="50000"/>
                </a:schemeClr>
              </a:solidFill>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　財務省</a:t>
            </a:r>
            <a:r>
              <a:rPr lang="en-US" altLang="ja-JP" sz="1050" spc="50" dirty="0">
                <a:latin typeface="メイリオ" panose="020B0604030504040204" pitchFamily="50" charset="-128"/>
                <a:ea typeface="メイリオ" panose="020B0604030504040204" pitchFamily="50" charset="-128"/>
              </a:rPr>
              <a:t>×</a:t>
            </a:r>
            <a:r>
              <a:rPr lang="en-US" altLang="ja-JP" sz="1050" spc="50" dirty="0" err="1">
                <a:latin typeface="メイリオ" panose="020B0604030504040204" pitchFamily="50" charset="-128"/>
                <a:ea typeface="メイリオ" panose="020B0604030504040204" pitchFamily="50" charset="-128"/>
              </a:rPr>
              <a:t>QuizKnock</a:t>
            </a:r>
            <a:r>
              <a:rPr lang="ja-JP" altLang="en-US" sz="1050" spc="50">
                <a:latin typeface="メイリオ" panose="020B0604030504040204" pitchFamily="50" charset="-128"/>
                <a:ea typeface="メイリオ" panose="020B0604030504040204" pitchFamily="50" charset="-128"/>
              </a:rPr>
              <a:t> クイズで全知全納！？</a:t>
            </a:r>
            <a:endParaRPr lang="en-US" altLang="ja-JP" sz="1050" spc="50" dirty="0">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税制マスター</a:t>
            </a:r>
            <a:endParaRPr kumimoji="1" lang="ja-JP" altLang="en-US" sz="1050" spc="50" dirty="0">
              <a:latin typeface="メイリオ" panose="020B0604030504040204" pitchFamily="50" charset="-128"/>
              <a:ea typeface="メイリオ" panose="020B0604030504040204" pitchFamily="50" charset="-128"/>
            </a:endParaRPr>
          </a:p>
        </p:txBody>
      </p:sp>
      <p:pic>
        <p:nvPicPr>
          <p:cNvPr id="16" name="図 15">
            <a:hlinkClick r:id="rId4"/>
            <a:extLst>
              <a:ext uri="{FF2B5EF4-FFF2-40B4-BE49-F238E27FC236}">
                <a16:creationId xmlns:a16="http://schemas.microsoft.com/office/drawing/2014/main" id="{EBAD6139-BBF1-7646-6858-DFFAC6AC23B7}"/>
              </a:ext>
            </a:extLst>
          </p:cNvPr>
          <p:cNvPicPr>
            <a:picLocks noChangeAspect="1"/>
          </p:cNvPicPr>
          <p:nvPr/>
        </p:nvPicPr>
        <p:blipFill>
          <a:blip r:embed="rId5"/>
          <a:stretch>
            <a:fillRect/>
          </a:stretch>
        </p:blipFill>
        <p:spPr>
          <a:xfrm>
            <a:off x="7805743" y="2194732"/>
            <a:ext cx="586196" cy="586196"/>
          </a:xfrm>
          <a:prstGeom prst="rect">
            <a:avLst/>
          </a:prstGeom>
        </p:spPr>
      </p:pic>
      <p:pic>
        <p:nvPicPr>
          <p:cNvPr id="2" name="図 1">
            <a:extLst>
              <a:ext uri="{FF2B5EF4-FFF2-40B4-BE49-F238E27FC236}">
                <a16:creationId xmlns:a16="http://schemas.microsoft.com/office/drawing/2014/main" id="{376F56F4-C8DF-9AAB-5EA3-10E55DC5878E}"/>
              </a:ext>
            </a:extLst>
          </p:cNvPr>
          <p:cNvPicPr>
            <a:picLocks noChangeAspect="1"/>
          </p:cNvPicPr>
          <p:nvPr/>
        </p:nvPicPr>
        <p:blipFill>
          <a:blip r:embed="rId6"/>
          <a:stretch>
            <a:fillRect/>
          </a:stretch>
        </p:blipFill>
        <p:spPr>
          <a:xfrm>
            <a:off x="223187" y="638864"/>
            <a:ext cx="3891377" cy="2919859"/>
          </a:xfrm>
          <a:prstGeom prst="rect">
            <a:avLst/>
          </a:prstGeom>
          <a:ln>
            <a:solidFill>
              <a:schemeClr val="accent5"/>
            </a:solidFill>
          </a:ln>
        </p:spPr>
      </p:pic>
      <p:pic>
        <p:nvPicPr>
          <p:cNvPr id="5" name="図 4">
            <a:extLst>
              <a:ext uri="{FF2B5EF4-FFF2-40B4-BE49-F238E27FC236}">
                <a16:creationId xmlns:a16="http://schemas.microsoft.com/office/drawing/2014/main" id="{05A532B3-B873-66D0-2C40-5B3C489E1E09}"/>
              </a:ext>
            </a:extLst>
          </p:cNvPr>
          <p:cNvPicPr>
            <a:picLocks noChangeAspect="1"/>
          </p:cNvPicPr>
          <p:nvPr/>
        </p:nvPicPr>
        <p:blipFill>
          <a:blip r:embed="rId7"/>
          <a:stretch>
            <a:fillRect/>
          </a:stretch>
        </p:blipFill>
        <p:spPr>
          <a:xfrm>
            <a:off x="228364" y="3750651"/>
            <a:ext cx="3886200" cy="2912353"/>
          </a:xfrm>
          <a:prstGeom prst="rect">
            <a:avLst/>
          </a:prstGeom>
          <a:ln>
            <a:solidFill>
              <a:schemeClr val="accent5"/>
            </a:solidFill>
          </a:ln>
        </p:spPr>
      </p:pic>
    </p:spTree>
    <p:extLst>
      <p:ext uri="{BB962C8B-B14F-4D97-AF65-F5344CB8AC3E}">
        <p14:creationId xmlns:p14="http://schemas.microsoft.com/office/powerpoint/2010/main" val="39868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15</a:t>
            </a:fld>
            <a:endParaRPr kumimoji="1" lang="ja-JP" altLang="en-US"/>
          </a:p>
        </p:txBody>
      </p:sp>
      <p:sp>
        <p:nvSpPr>
          <p:cNvPr id="3" name="Rectangle 3">
            <a:extLst>
              <a:ext uri="{FF2B5EF4-FFF2-40B4-BE49-F238E27FC236}">
                <a16:creationId xmlns:a16="http://schemas.microsoft.com/office/drawing/2014/main" id="{A923BA36-5A6F-F55D-8D09-6EFC7CEEAD38}"/>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税金クイズの答え＆説明（児童用Ｐ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18</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20</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5" name="スライド番号プレースホルダー 3">
            <a:extLst>
              <a:ext uri="{FF2B5EF4-FFF2-40B4-BE49-F238E27FC236}">
                <a16:creationId xmlns:a16="http://schemas.microsoft.com/office/drawing/2014/main" id="{E0738D9E-D0FC-77DA-B0F6-861B90193E96}"/>
              </a:ext>
            </a:extLst>
          </p:cNvPr>
          <p:cNvSpPr txBox="1">
            <a:spLocks/>
          </p:cNvSpPr>
          <p:nvPr/>
        </p:nvSpPr>
        <p:spPr>
          <a:xfrm>
            <a:off x="7070141"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4F27D-EE7A-4450-9D17-42857AE164F0}" type="slidenum">
              <a:rPr kumimoji="1" lang="ja-JP" altLang="en-US" smtClean="0"/>
              <a:pPr/>
              <a:t>15</a:t>
            </a:fld>
            <a:endParaRPr kumimoji="1" lang="ja-JP" altLang="en-US"/>
          </a:p>
        </p:txBody>
      </p:sp>
      <p:sp>
        <p:nvSpPr>
          <p:cNvPr id="6" name="AutoShape 9">
            <a:extLst>
              <a:ext uri="{FF2B5EF4-FFF2-40B4-BE49-F238E27FC236}">
                <a16:creationId xmlns:a16="http://schemas.microsoft.com/office/drawing/2014/main" id="{D8A47AAE-8AF3-04CA-691A-6D97F29AA16D}"/>
              </a:ext>
            </a:extLst>
          </p:cNvPr>
          <p:cNvSpPr>
            <a:spLocks noChangeArrowheads="1"/>
          </p:cNvSpPr>
          <p:nvPr/>
        </p:nvSpPr>
        <p:spPr bwMode="auto">
          <a:xfrm>
            <a:off x="4355977" y="3917815"/>
            <a:ext cx="4522284" cy="735322"/>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税金クイズの解答と解説です。</a:t>
            </a:r>
            <a:endParaRPr lang="en-US" altLang="ja-JP" sz="105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4FEDD860-A8B6-4BC9-E23E-CAE35DCDCBD2}"/>
              </a:ext>
            </a:extLst>
          </p:cNvPr>
          <p:cNvPicPr>
            <a:picLocks noChangeAspect="1"/>
          </p:cNvPicPr>
          <p:nvPr/>
        </p:nvPicPr>
        <p:blipFill>
          <a:blip r:embed="rId4"/>
          <a:stretch>
            <a:fillRect/>
          </a:stretch>
        </p:blipFill>
        <p:spPr>
          <a:xfrm>
            <a:off x="202049" y="702966"/>
            <a:ext cx="3972169" cy="2980481"/>
          </a:xfrm>
          <a:prstGeom prst="rect">
            <a:avLst/>
          </a:prstGeom>
          <a:ln>
            <a:solidFill>
              <a:srgbClr val="4E97C5"/>
            </a:solidFill>
          </a:ln>
        </p:spPr>
      </p:pic>
      <p:pic>
        <p:nvPicPr>
          <p:cNvPr id="8" name="図 7">
            <a:extLst>
              <a:ext uri="{FF2B5EF4-FFF2-40B4-BE49-F238E27FC236}">
                <a16:creationId xmlns:a16="http://schemas.microsoft.com/office/drawing/2014/main" id="{2B2A2652-DD56-84AA-013A-8D2E6080BAD7}"/>
              </a:ext>
            </a:extLst>
          </p:cNvPr>
          <p:cNvPicPr>
            <a:picLocks noChangeAspect="1"/>
          </p:cNvPicPr>
          <p:nvPr/>
        </p:nvPicPr>
        <p:blipFill>
          <a:blip r:embed="rId5"/>
          <a:stretch>
            <a:fillRect/>
          </a:stretch>
        </p:blipFill>
        <p:spPr>
          <a:xfrm>
            <a:off x="217479" y="3795784"/>
            <a:ext cx="3972169" cy="2980481"/>
          </a:xfrm>
          <a:prstGeom prst="rect">
            <a:avLst/>
          </a:prstGeom>
          <a:ln>
            <a:solidFill>
              <a:srgbClr val="4E97C5"/>
            </a:solidFill>
          </a:ln>
        </p:spPr>
      </p:pic>
      <p:pic>
        <p:nvPicPr>
          <p:cNvPr id="9" name="図 8">
            <a:extLst>
              <a:ext uri="{FF2B5EF4-FFF2-40B4-BE49-F238E27FC236}">
                <a16:creationId xmlns:a16="http://schemas.microsoft.com/office/drawing/2014/main" id="{ACCA53A3-E575-C51A-ED84-8A2C3C744353}"/>
              </a:ext>
            </a:extLst>
          </p:cNvPr>
          <p:cNvPicPr>
            <a:picLocks noChangeAspect="1"/>
          </p:cNvPicPr>
          <p:nvPr/>
        </p:nvPicPr>
        <p:blipFill>
          <a:blip r:embed="rId6"/>
          <a:stretch>
            <a:fillRect/>
          </a:stretch>
        </p:blipFill>
        <p:spPr>
          <a:xfrm>
            <a:off x="4501355" y="696629"/>
            <a:ext cx="3951842" cy="2965229"/>
          </a:xfrm>
          <a:prstGeom prst="rect">
            <a:avLst/>
          </a:prstGeom>
          <a:ln>
            <a:solidFill>
              <a:srgbClr val="4E97C5"/>
            </a:solidFill>
          </a:ln>
        </p:spPr>
      </p:pic>
    </p:spTree>
    <p:extLst>
      <p:ext uri="{BB962C8B-B14F-4D97-AF65-F5344CB8AC3E}">
        <p14:creationId xmlns:p14="http://schemas.microsoft.com/office/powerpoint/2010/main" val="118929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1261ABFD-3826-4B1F-852A-D560A2CE7035}"/>
              </a:ext>
            </a:extLst>
          </p:cNvPr>
          <p:cNvGraphicFramePr>
            <a:graphicFrameLocks noGrp="1"/>
          </p:cNvGraphicFramePr>
          <p:nvPr>
            <p:extLst>
              <p:ext uri="{D42A27DB-BD31-4B8C-83A1-F6EECF244321}">
                <p14:modId xmlns:p14="http://schemas.microsoft.com/office/powerpoint/2010/main" val="1035114073"/>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9462" name="Picture 2"/>
          <p:cNvPicPr>
            <a:picLocks noChangeAspect="1" noChangeArrowheads="1"/>
          </p:cNvPicPr>
          <p:nvPr/>
        </p:nvPicPr>
        <p:blipFill>
          <a:blip r:embed="rId3" cstate="print"/>
          <a:srcRect/>
          <a:stretch>
            <a:fillRect/>
          </a:stretch>
        </p:blipFill>
        <p:spPr bwMode="auto">
          <a:xfrm>
            <a:off x="0" y="7479"/>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a:t>
            </a:r>
            <a:r>
              <a:rPr lang="ja-JP" altLang="en-US" sz="1500" b="1" kern="0">
                <a:solidFill>
                  <a:schemeClr val="bg1"/>
                </a:solidFill>
                <a:latin typeface="メイリオ" panose="020B0604030504040204" pitchFamily="50" charset="-128"/>
                <a:ea typeface="メイリオ" panose="020B0604030504040204" pitchFamily="50" charset="-128"/>
                <a:cs typeface="+mj-cs"/>
              </a:rPr>
              <a:t>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21</a:t>
            </a:r>
            <a:r>
              <a:rPr lang="ja-JP" altLang="en-US" sz="1500" b="1" kern="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16" name="AutoShape 43">
            <a:extLst>
              <a:ext uri="{FF2B5EF4-FFF2-40B4-BE49-F238E27FC236}">
                <a16:creationId xmlns:a16="http://schemas.microsoft.com/office/drawing/2014/main" id="{43258D7A-E6FD-45CF-B84E-4EDF6EFA5CA4}"/>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7" name="Rectangle 135">
            <a:extLst>
              <a:ext uri="{FF2B5EF4-FFF2-40B4-BE49-F238E27FC236}">
                <a16:creationId xmlns:a16="http://schemas.microsoft.com/office/drawing/2014/main" id="{25D1704B-874D-4DA4-9CE3-E07B689AE6B9}"/>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18" name="テキスト ボックス 17">
            <a:extLst>
              <a:ext uri="{FF2B5EF4-FFF2-40B4-BE49-F238E27FC236}">
                <a16:creationId xmlns:a16="http://schemas.microsoft.com/office/drawing/2014/main" id="{C3C6BB21-7B01-44B1-BFAD-99A7E58A5629}"/>
              </a:ext>
            </a:extLst>
          </p:cNvPr>
          <p:cNvSpPr txBox="1"/>
          <p:nvPr/>
        </p:nvSpPr>
        <p:spPr>
          <a:xfrm>
            <a:off x="386535" y="4244914"/>
            <a:ext cx="5053326"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D0805EE7-041E-49C4-9EEB-6D4A669D1CBE}"/>
              </a:ext>
            </a:extLst>
          </p:cNvPr>
          <p:cNvSpPr txBox="1"/>
          <p:nvPr/>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a:t>
            </a:r>
            <a:r>
              <a:rPr kumimoji="0" lang="ja-JP" altLang="en-US" sz="14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滋賀県租税</a:t>
            </a: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p:nvSpPr>
        <p:spPr>
          <a:xfrm>
            <a:off x="1673464"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ja-JP" altLang="ja-JP" sz="1200">
                <a:effectLst/>
                <a:latin typeface="Meiryo" panose="020B0604030504040204" pitchFamily="34" charset="-128"/>
                <a:ea typeface="Meiryo" panose="020B0604030504040204" pitchFamily="34" charset="-128"/>
                <a:cs typeface="Arial" panose="020B0604020202020204" pitchFamily="34" charset="0"/>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520</a:t>
            </a:r>
            <a:r>
              <a:rPr lang="ja-JP" altLang="ja-JP" sz="1200">
                <a:effectLst/>
                <a:latin typeface="Meiryo" panose="020B0604030504040204" pitchFamily="34" charset="-128"/>
                <a:ea typeface="Meiryo" panose="020B0604030504040204" pitchFamily="34" charset="-128"/>
                <a:cs typeface="ＭＳ 明朝" panose="02020609040205080304" pitchFamily="49" charset="-128"/>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8510 </a:t>
            </a:r>
            <a:r>
              <a:rPr lang="ja-JP" altLang="ja-JP" sz="1200">
                <a:effectLst/>
                <a:latin typeface="Meiryo" panose="020B0604030504040204" pitchFamily="34" charset="-128"/>
                <a:ea typeface="Meiryo" panose="020B0604030504040204" pitchFamily="34" charset="-128"/>
                <a:cs typeface="Arial" panose="020B0604020202020204" pitchFamily="34" charset="0"/>
              </a:rPr>
              <a:t>大津市京町</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3</a:t>
            </a:r>
            <a:r>
              <a:rPr lang="ja-JP" altLang="ja-JP" sz="1200">
                <a:effectLst/>
                <a:latin typeface="Meiryo" panose="020B0604030504040204" pitchFamily="34" charset="-128"/>
                <a:ea typeface="Meiryo" panose="020B0604030504040204" pitchFamily="34" charset="-128"/>
                <a:cs typeface="ＭＳ 明朝" panose="02020609040205080304" pitchFamily="49" charset="-128"/>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1</a:t>
            </a:r>
            <a:r>
              <a:rPr lang="ja-JP" altLang="ja-JP" sz="1200">
                <a:effectLst/>
                <a:latin typeface="Meiryo" panose="020B0604030504040204" pitchFamily="34" charset="-128"/>
                <a:ea typeface="Meiryo" panose="020B0604030504040204" pitchFamily="34" charset="-128"/>
                <a:cs typeface="ＭＳ 明朝" panose="02020609040205080304" pitchFamily="49" charset="-128"/>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1</a:t>
            </a:r>
            <a:r>
              <a:rPr lang="ja-JP" altLang="ja-JP" sz="1200">
                <a:effectLst/>
                <a:latin typeface="Meiryo" panose="020B0604030504040204" pitchFamily="34" charset="-128"/>
                <a:ea typeface="Meiryo" panose="020B0604030504040204" pitchFamily="34" charset="-128"/>
                <a:cs typeface="Arial" panose="020B0604020202020204" pitchFamily="34" charset="0"/>
              </a:rPr>
              <a:t>　大津びわ湖合同庁舎　大津税務署内</a:t>
            </a:r>
            <a:r>
              <a:rPr lang="ja-JP" altLang="ja-JP" sz="1200">
                <a:effectLst/>
                <a:latin typeface="Meiryo" panose="020B0604030504040204" pitchFamily="34" charset="-128"/>
                <a:ea typeface="Meiryo" panose="020B0604030504040204" pitchFamily="34" charset="-128"/>
              </a:rPr>
              <a:t> </a:t>
            </a:r>
            <a:endParaRPr kumimoji="0" lang="en-US" altLang="ja-JP" sz="1200" b="0" i="0" u="none" strike="noStrike" kern="0" cap="none" spc="-1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cxnSp>
        <p:nvCxnSpPr>
          <p:cNvPr id="29" name="直線コネクタ 28">
            <a:extLst>
              <a:ext uri="{FF2B5EF4-FFF2-40B4-BE49-F238E27FC236}">
                <a16:creationId xmlns:a16="http://schemas.microsoft.com/office/drawing/2014/main" id="{396D5BBF-CED2-4545-A008-C3E1908F2DBA}"/>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30" name="テキスト ボックス 29">
            <a:extLst>
              <a:ext uri="{FF2B5EF4-FFF2-40B4-BE49-F238E27FC236}">
                <a16:creationId xmlns:a16="http://schemas.microsoft.com/office/drawing/2014/main" id="{5E9AE168-211A-4869-8F80-E2F914F32202}"/>
              </a:ext>
            </a:extLst>
          </p:cNvPr>
          <p:cNvSpPr txBox="1"/>
          <p:nvPr/>
        </p:nvSpPr>
        <p:spPr>
          <a:xfrm>
            <a:off x="1673464"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滋賀県</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租税</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教育推進連絡協議会</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は、</a:t>
            </a:r>
            <a:r>
              <a:rPr lang="ja-JP" altLang="en-US" sz="1000" kern="0" spc="-10">
                <a:solidFill>
                  <a:prstClr val="black"/>
                </a:solidFill>
                <a:latin typeface="メイリオ" panose="020B0604030504040204" pitchFamily="50" charset="-128"/>
                <a:ea typeface="メイリオ" panose="020B0604030504040204" pitchFamily="50" charset="-128"/>
              </a:rPr>
              <a:t>滋賀県</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内</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の教育委員会や小学校・中学校・高等学校の教育関係者と、</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国・県・市町村</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011C28-3B6E-48C5-BB16-BDDEE9D9AA34}"/>
              </a:ext>
            </a:extLst>
          </p:cNvPr>
          <p:cNvSpPr txBox="1"/>
          <p:nvPr/>
        </p:nvSpPr>
        <p:spPr>
          <a:xfrm>
            <a:off x="254018" y="6578972"/>
            <a:ext cx="7853221" cy="261610"/>
          </a:xfrm>
          <a:prstGeom prst="rect">
            <a:avLst/>
          </a:prstGeom>
          <a:noFill/>
        </p:spPr>
        <p:txBody>
          <a:bodyPr wrap="square" rtlCol="0">
            <a:spAutoFit/>
          </a:bodyPr>
          <a:lstStyle/>
          <a:p>
            <a:r>
              <a:rPr kumimoji="1" lang="ja-JP" altLang="en-US" sz="1100">
                <a:solidFill>
                  <a:schemeClr val="accent5">
                    <a:lumMod val="50000"/>
                  </a:schemeClr>
                </a:solidFill>
                <a:latin typeface="メイリオ" panose="020B0604030504040204" pitchFamily="50" charset="-128"/>
                <a:ea typeface="メイリオ" panose="020B0604030504040204" pitchFamily="50" charset="-128"/>
              </a:rPr>
              <a:t>滋賀県</a:t>
            </a:r>
            <a:r>
              <a:rPr kumimoji="1" lang="zh-TW" altLang="en-US" sz="1100" dirty="0">
                <a:solidFill>
                  <a:schemeClr val="accent5">
                    <a:lumMod val="50000"/>
                  </a:schemeClr>
                </a:solidFill>
                <a:latin typeface="メイリオ" panose="020B0604030504040204" pitchFamily="50" charset="-128"/>
                <a:ea typeface="メイリオ" panose="020B0604030504040204" pitchFamily="50" charset="-128"/>
              </a:rPr>
              <a:t>租税教育推進連絡協議会</a:t>
            </a:r>
            <a:r>
              <a:rPr kumimoji="1" lang="ja-JP" altLang="en-US" sz="1100">
                <a:solidFill>
                  <a:schemeClr val="accent5">
                    <a:lumMod val="50000"/>
                  </a:schemeClr>
                </a:solidFill>
                <a:latin typeface="メイリオ" panose="020B0604030504040204" pitchFamily="50" charset="-128"/>
                <a:ea typeface="メイリオ" panose="020B0604030504040204" pitchFamily="50" charset="-128"/>
              </a:rPr>
              <a:t>ホームページ　</a:t>
            </a:r>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 </a:t>
            </a:r>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a:t>
            </a:r>
            <a:r>
              <a:rPr kumimoji="1" lang="en-US" altLang="ja-JP" sz="1100" dirty="0" err="1">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www.shiga-sozeikyoiku.com</a:t>
            </a:r>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a:t>
            </a:r>
            <a:endParaRPr kumimoji="1" lang="ja-JP" altLang="en-US" sz="11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25" name="図 24">
            <a:hlinkClick r:id="rId5"/>
            <a:extLst>
              <a:ext uri="{FF2B5EF4-FFF2-40B4-BE49-F238E27FC236}">
                <a16:creationId xmlns:a16="http://schemas.microsoft.com/office/drawing/2014/main" id="{29A9DB3E-73CB-4F27-A343-083C84BEA954}"/>
              </a:ext>
            </a:extLst>
          </p:cNvPr>
          <p:cNvPicPr>
            <a:picLocks noChangeAspect="1"/>
          </p:cNvPicPr>
          <p:nvPr/>
        </p:nvPicPr>
        <p:blipFill rotWithShape="1">
          <a:blip r:embed="rId6"/>
          <a:srcRect l="1" r="1884"/>
          <a:stretch/>
        </p:blipFill>
        <p:spPr>
          <a:xfrm>
            <a:off x="5233025" y="1626388"/>
            <a:ext cx="703162" cy="692329"/>
          </a:xfrm>
          <a:prstGeom prst="rect">
            <a:avLst/>
          </a:prstGeom>
        </p:spPr>
      </p:pic>
      <p:pic>
        <p:nvPicPr>
          <p:cNvPr id="33" name="図 32">
            <a:hlinkClick r:id="rId7"/>
            <a:extLst>
              <a:ext uri="{FF2B5EF4-FFF2-40B4-BE49-F238E27FC236}">
                <a16:creationId xmlns:a16="http://schemas.microsoft.com/office/drawing/2014/main" id="{3A3F024B-AEEB-42F2-B47D-31A8F0677992}"/>
              </a:ext>
            </a:extLst>
          </p:cNvPr>
          <p:cNvPicPr>
            <a:picLocks noChangeAspect="1"/>
          </p:cNvPicPr>
          <p:nvPr/>
        </p:nvPicPr>
        <p:blipFill>
          <a:blip r:embed="rId8"/>
          <a:stretch>
            <a:fillRect/>
          </a:stretch>
        </p:blipFill>
        <p:spPr>
          <a:xfrm>
            <a:off x="5233025" y="2884392"/>
            <a:ext cx="703162" cy="700361"/>
          </a:xfrm>
          <a:prstGeom prst="rect">
            <a:avLst/>
          </a:prstGeom>
        </p:spPr>
      </p:pic>
      <p:pic>
        <p:nvPicPr>
          <p:cNvPr id="34" name="図 33">
            <a:hlinkClick r:id="rId9"/>
            <a:extLst>
              <a:ext uri="{FF2B5EF4-FFF2-40B4-BE49-F238E27FC236}">
                <a16:creationId xmlns:a16="http://schemas.microsoft.com/office/drawing/2014/main" id="{00C0A120-38A1-4317-BC2E-5DBC21DA6876}"/>
              </a:ext>
            </a:extLst>
          </p:cNvPr>
          <p:cNvPicPr>
            <a:picLocks noChangeAspect="1"/>
          </p:cNvPicPr>
          <p:nvPr/>
        </p:nvPicPr>
        <p:blipFill rotWithShape="1">
          <a:blip r:embed="rId10"/>
          <a:srcRect l="1643" r="4504" b="3339"/>
          <a:stretch/>
        </p:blipFill>
        <p:spPr>
          <a:xfrm>
            <a:off x="7320953" y="2910872"/>
            <a:ext cx="703162" cy="689362"/>
          </a:xfrm>
          <a:prstGeom prst="rect">
            <a:avLst/>
          </a:prstGeom>
        </p:spPr>
      </p:pic>
      <p:pic>
        <p:nvPicPr>
          <p:cNvPr id="9" name="図 8">
            <a:hlinkClick r:id="rId11"/>
            <a:extLst>
              <a:ext uri="{FF2B5EF4-FFF2-40B4-BE49-F238E27FC236}">
                <a16:creationId xmlns:a16="http://schemas.microsoft.com/office/drawing/2014/main" id="{AFBF7D47-9B7A-437B-A893-D47A683BD143}"/>
              </a:ext>
            </a:extLst>
          </p:cNvPr>
          <p:cNvPicPr>
            <a:picLocks noChangeAspect="1"/>
          </p:cNvPicPr>
          <p:nvPr/>
        </p:nvPicPr>
        <p:blipFill rotWithShape="1">
          <a:blip r:embed="rId12"/>
          <a:srcRect l="2698" r="3112"/>
          <a:stretch/>
        </p:blipFill>
        <p:spPr>
          <a:xfrm>
            <a:off x="7309387" y="1611776"/>
            <a:ext cx="703162" cy="718886"/>
          </a:xfrm>
          <a:prstGeom prst="rect">
            <a:avLst/>
          </a:prstGeom>
        </p:spPr>
      </p:pic>
      <p:sp>
        <p:nvSpPr>
          <p:cNvPr id="37" name="正方形/長方形 36">
            <a:extLst>
              <a:ext uri="{FF2B5EF4-FFF2-40B4-BE49-F238E27FC236}">
                <a16:creationId xmlns:a16="http://schemas.microsoft.com/office/drawing/2014/main" id="{D5517F42-D2E0-44BD-A8F5-397D240800F0}"/>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pic>
        <p:nvPicPr>
          <p:cNvPr id="4" name="図 3">
            <a:hlinkClick r:id="rId4"/>
            <a:extLst>
              <a:ext uri="{FF2B5EF4-FFF2-40B4-BE49-F238E27FC236}">
                <a16:creationId xmlns:a16="http://schemas.microsoft.com/office/drawing/2014/main" id="{B44BB78A-F862-5B9F-72BF-7970B770E653}"/>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4647" y="5642223"/>
            <a:ext cx="995601" cy="1007134"/>
          </a:xfrm>
          <a:prstGeom prst="rect">
            <a:avLst/>
          </a:prstGeom>
          <a:noFill/>
          <a:ln w="12700">
            <a:noFill/>
          </a:ln>
        </p:spPr>
      </p:pic>
      <p:sp>
        <p:nvSpPr>
          <p:cNvPr id="6" name="スライド番号プレースホルダー 5">
            <a:extLst>
              <a:ext uri="{FF2B5EF4-FFF2-40B4-BE49-F238E27FC236}">
                <a16:creationId xmlns:a16="http://schemas.microsoft.com/office/drawing/2014/main" id="{B5D4E58D-A5AB-B1FE-084D-FE94F722F27F}"/>
              </a:ext>
            </a:extLst>
          </p:cNvPr>
          <p:cNvSpPr>
            <a:spLocks noGrp="1"/>
          </p:cNvSpPr>
          <p:nvPr>
            <p:ph type="sldNum" sz="quarter" idx="12"/>
          </p:nvPr>
        </p:nvSpPr>
        <p:spPr/>
        <p:txBody>
          <a:bodyPr/>
          <a:lstStyle/>
          <a:p>
            <a:fld id="{DA64F27D-EE7A-4450-9D17-42857AE164F0}" type="slidenum">
              <a:rPr kumimoji="1" lang="ja-JP" altLang="en-US" smtClean="0"/>
              <a:t>16</a:t>
            </a:fld>
            <a:endParaRPr kumimoji="1" lang="ja-JP" altLang="en-US"/>
          </a:p>
        </p:txBody>
      </p:sp>
      <p:pic>
        <p:nvPicPr>
          <p:cNvPr id="3" name="図 2">
            <a:extLst>
              <a:ext uri="{FF2B5EF4-FFF2-40B4-BE49-F238E27FC236}">
                <a16:creationId xmlns:a16="http://schemas.microsoft.com/office/drawing/2014/main" id="{35BD4A3F-CF80-C863-0954-E45902DDBA98}"/>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65494" y="766464"/>
            <a:ext cx="3839694" cy="2879771"/>
          </a:xfrm>
          <a:prstGeom prst="rect">
            <a:avLst/>
          </a:prstGeom>
          <a:ln>
            <a:solidFill>
              <a:schemeClr val="accent5"/>
            </a:solidFill>
          </a:ln>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3651627507"/>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a:t>
                      </a:r>
                      <a:r>
                        <a:rPr lang="ja-JP" altLang="en-US" sz="1050">
                          <a:latin typeface="MS Gothic" panose="020B0609070205080204" pitchFamily="49" charset="-128"/>
                          <a:ea typeface="MS Gothic" panose="020B0609070205080204" pitchFamily="49" charset="-128"/>
                        </a:rPr>
                        <a:t>だろうか</a:t>
                      </a:r>
                      <a:endParaRPr lang="en-US" altLang="ja-JP" sz="1050" dirty="0">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10</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a:t>
                      </a:r>
                      <a:r>
                        <a:rPr lang="ja-JP" altLang="en-US" sz="1050" b="1" u="none" baseline="0">
                          <a:uFill>
                            <a:solidFill>
                              <a:srgbClr val="4E97C5"/>
                            </a:solidFill>
                          </a:uFill>
                          <a:latin typeface="MS Gothic" panose="020B0609070205080204" pitchFamily="49" charset="-128"/>
                          <a:ea typeface="MS Gothic" panose="020B0609070205080204" pitchFamily="49" charset="-128"/>
                        </a:rPr>
                        <a:t>の財政</a:t>
                      </a:r>
                      <a:endParaRPr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ja-JP" altLang="en-US"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滋賀県では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P10</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P11</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44000"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基本的に、差替えは授業</a:t>
            </a:r>
            <a:r>
              <a:rPr lang="ja-JP" altLang="en-US" sz="1100" dirty="0">
                <a:latin typeface="メイリオ" panose="020B0604030504040204" pitchFamily="50" charset="-128"/>
                <a:ea typeface="メイリオ" panose="020B0604030504040204" pitchFamily="50" charset="-128"/>
              </a:rPr>
              <a:t>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a:t>
            </a:r>
            <a:r>
              <a:rPr lang="ja-JP" altLang="en-US" sz="1100" dirty="0">
                <a:latin typeface="メイリオ" panose="020B0604030504040204" pitchFamily="50" charset="-128"/>
                <a:ea typeface="メイリオ" panose="020B0604030504040204" pitchFamily="50" charset="-128"/>
              </a:rPr>
              <a:t>スライドＰ６</a:t>
            </a:r>
            <a:r>
              <a:rPr lang="ja-JP" altLang="en-US" sz="110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10 </a:t>
            </a:r>
            <a:r>
              <a:rPr lang="ja-JP" altLang="en-US" sz="110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15</a:t>
            </a:r>
            <a:r>
              <a:rPr lang="ja-JP" altLang="en-US" sz="1100">
                <a:latin typeface="メイリオ" panose="020B0604030504040204" pitchFamily="50" charset="-128"/>
                <a:ea typeface="メイリオ" panose="020B0604030504040204" pitchFamily="50" charset="-128"/>
              </a:rPr>
              <a:t>に</a:t>
            </a:r>
            <a:r>
              <a:rPr lang="ja-JP" altLang="en-US" sz="1100" dirty="0">
                <a:latin typeface="メイリオ" panose="020B0604030504040204" pitchFamily="50" charset="-128"/>
                <a:ea typeface="メイリオ" panose="020B0604030504040204" pitchFamily="50" charset="-128"/>
              </a:rPr>
              <a:t>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a:solidFill>
                  <a:schemeClr val="accent5">
                    <a:lumMod val="50000"/>
                  </a:schemeClr>
                </a:solidFill>
                <a:latin typeface="メイリオ" panose="020B0604030504040204" pitchFamily="50" charset="-128"/>
                <a:ea typeface="メイリオ" panose="020B0604030504040204" pitchFamily="50" charset="-128"/>
              </a:rPr>
              <a:t>この教材</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13,031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1,346</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3,400</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783 </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1,800</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18,607</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1,148</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6,145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5,852</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3,081</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18,291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３兆</a:t>
            </a:r>
            <a:r>
              <a:rPr lang="en-US" altLang="ja-JP" sz="1050" u="sng" dirty="0">
                <a:latin typeface="メイリオ" panose="020B0604030504040204" pitchFamily="50" charset="-128"/>
                <a:ea typeface="メイリオ" panose="020B0604030504040204" pitchFamily="50" charset="-128"/>
              </a:rPr>
              <a:t>5,192</a:t>
            </a:r>
            <a:r>
              <a:rPr lang="ja-JP" altLang="en-US" sz="1050" u="sng" dirty="0">
                <a:latin typeface="メイリオ" panose="020B0604030504040204" pitchFamily="50" charset="-128"/>
                <a:ea typeface="メイリオ" panose="020B0604030504040204" pitchFamily="50" charset="-128"/>
              </a:rPr>
              <a:t>億円（国民１人当たり　年間　約２万８千円）</a:t>
            </a:r>
            <a:endParaRPr lang="en-US" altLang="ja-JP" sz="1050" u="sng"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a:t>
            </a:r>
            <a:r>
              <a:rPr lang="en-US" altLang="ja-JP" sz="1050" u="sng" dirty="0">
                <a:latin typeface="メイリオ" panose="020B0604030504040204" pitchFamily="50" charset="-128"/>
                <a:ea typeface="メイリオ" panose="020B0604030504040204" pitchFamily="50" charset="-128"/>
              </a:rPr>
              <a:t>18</a:t>
            </a:r>
            <a:r>
              <a:rPr lang="ja-JP" altLang="en-US" sz="1050" u="sng" dirty="0">
                <a:latin typeface="メイリオ" panose="020B0604030504040204" pitchFamily="50" charset="-128"/>
                <a:ea typeface="メイリオ" panose="020B0604030504040204" pitchFamily="50" charset="-128"/>
              </a:rPr>
              <a:t>兆</a:t>
            </a:r>
            <a:r>
              <a:rPr lang="en-US" altLang="ja-JP" sz="1050" u="sng" dirty="0">
                <a:latin typeface="メイリオ" panose="020B0604030504040204" pitchFamily="50" charset="-128"/>
                <a:ea typeface="メイリオ" panose="020B0604030504040204" pitchFamily="50" charset="-128"/>
              </a:rPr>
              <a:t>331</a:t>
            </a:r>
            <a:r>
              <a:rPr lang="ja-JP" altLang="en-US" sz="1050" u="sng" dirty="0">
                <a:latin typeface="メイリオ" panose="020B0604030504040204" pitchFamily="50" charset="-128"/>
                <a:ea typeface="メイリオ" panose="020B0604030504040204" pitchFamily="50" charset="-128"/>
              </a:rPr>
              <a:t>億円（国民１人当たり　年間　約</a:t>
            </a:r>
            <a:r>
              <a:rPr lang="en-US" altLang="ja-JP" sz="1050" u="sng" dirty="0">
                <a:latin typeface="メイリオ" panose="020B0604030504040204" pitchFamily="50" charset="-128"/>
                <a:ea typeface="メイリオ" panose="020B0604030504040204" pitchFamily="50" charset="-128"/>
              </a:rPr>
              <a:t>14</a:t>
            </a:r>
            <a:r>
              <a:rPr lang="ja-JP" altLang="en-US" sz="1050" u="sng" dirty="0">
                <a:latin typeface="メイリオ" panose="020B0604030504040204" pitchFamily="50" charset="-128"/>
                <a:ea typeface="メイリオ" panose="020B0604030504040204" pitchFamily="50" charset="-128"/>
              </a:rPr>
              <a:t>万５千円）</a:t>
            </a:r>
            <a:endParaRPr lang="en-US" altLang="ja-JP" sz="1050" u="sng"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約２兆</a:t>
            </a:r>
            <a:r>
              <a:rPr lang="en-US" altLang="ja-JP" sz="1050" u="sng" dirty="0">
                <a:latin typeface="メイリオ" panose="020B0604030504040204" pitchFamily="50" charset="-128"/>
                <a:ea typeface="メイリオ" panose="020B0604030504040204" pitchFamily="50" charset="-128"/>
              </a:rPr>
              <a:t>9,285</a:t>
            </a:r>
            <a:r>
              <a:rPr lang="ja-JP" altLang="en-US" sz="1050" u="sng" dirty="0">
                <a:latin typeface="メイリオ" panose="020B0604030504040204" pitchFamily="50" charset="-128"/>
                <a:ea typeface="メイリオ" panose="020B0604030504040204" pitchFamily="50" charset="-128"/>
              </a:rPr>
              <a:t>億円（国民１人当たり　年間　約２万３千円）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AutoShape 10">
            <a:extLst>
              <a:ext uri="{FF2B5EF4-FFF2-40B4-BE49-F238E27FC236}">
                <a16:creationId xmlns:a16="http://schemas.microsoft.com/office/drawing/2014/main" id="{CAE088FB-775A-4DC3-B840-81186B877F07}"/>
              </a:ext>
            </a:extLst>
          </p:cNvPr>
          <p:cNvSpPr>
            <a:spLocks noChangeArrowheads="1"/>
          </p:cNvSpPr>
          <p:nvPr/>
        </p:nvSpPr>
        <p:spPr bwMode="auto">
          <a:xfrm>
            <a:off x="4277882" y="5566477"/>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消防費（令和６年度）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２兆</a:t>
            </a:r>
            <a:r>
              <a:rPr lang="en-US" altLang="ja-JP" sz="1050" u="sng" dirty="0">
                <a:latin typeface="メイリオ" panose="020B0604030504040204" pitchFamily="50" charset="-128"/>
                <a:ea typeface="メイリオ" panose="020B0604030504040204" pitchFamily="50" charset="-128"/>
              </a:rPr>
              <a:t>2,889</a:t>
            </a:r>
            <a:r>
              <a:rPr lang="ja-JP" altLang="en-US" sz="1050" u="sng" dirty="0">
                <a:latin typeface="メイリオ" panose="020B0604030504040204" pitchFamily="50" charset="-128"/>
                <a:ea typeface="メイリオ" panose="020B0604030504040204" pitchFamily="50" charset="-128"/>
              </a:rPr>
              <a:t>億円（国民１人当たり　年間　約１万８千円）</a:t>
            </a:r>
            <a:endParaRPr lang="en-US" altLang="ja-JP" sz="1050" u="sng"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F6DB92BC-85C2-27A0-4386-3923D4A7B71F}"/>
              </a:ext>
            </a:extLst>
          </p:cNvPr>
          <p:cNvPicPr>
            <a:picLocks noChangeAspect="1"/>
          </p:cNvPicPr>
          <p:nvPr/>
        </p:nvPicPr>
        <p:blipFill>
          <a:blip r:embed="rId3"/>
          <a:stretch>
            <a:fillRect/>
          </a:stretch>
        </p:blipFill>
        <p:spPr>
          <a:xfrm>
            <a:off x="243736" y="758867"/>
            <a:ext cx="3752200" cy="2814150"/>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86104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p>
        </p:txBody>
      </p:sp>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4065063"/>
            <a:ext cx="4169516" cy="660081"/>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（令和５年度</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小学校　約８万円（年額 約</a:t>
            </a:r>
            <a:r>
              <a:rPr lang="en-US" altLang="ja-JP" sz="1050" dirty="0">
                <a:latin typeface="メイリオ" panose="020B0604030504040204" pitchFamily="50" charset="-128"/>
                <a:ea typeface="メイリオ" panose="020B0604030504040204" pitchFamily="50" charset="-128"/>
              </a:rPr>
              <a:t>96</a:t>
            </a:r>
            <a:r>
              <a:rPr lang="ja-JP" altLang="en-US" sz="1050" dirty="0">
                <a:latin typeface="メイリオ" panose="020B0604030504040204" pitchFamily="50" charset="-128"/>
                <a:ea typeface="メイリオ" panose="020B0604030504040204" pitchFamily="50" charset="-128"/>
              </a:rPr>
              <a:t>万８千円）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中学生　約９万円（年額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万３千円）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約８万８千円（年額 約</a:t>
            </a:r>
            <a:r>
              <a:rPr lang="en-US" altLang="ja-JP" sz="1050" dirty="0">
                <a:latin typeface="メイリオ" panose="020B0604030504040204" pitchFamily="50" charset="-128"/>
                <a:ea typeface="メイリオ" panose="020B0604030504040204" pitchFamily="50" charset="-128"/>
              </a:rPr>
              <a:t>106</a:t>
            </a:r>
            <a:r>
              <a:rPr lang="ja-JP" altLang="en-US" sz="1050" dirty="0">
                <a:latin typeface="メイリオ" panose="020B0604030504040204" pitchFamily="50" charset="-128"/>
                <a:ea typeface="メイリオ" panose="020B0604030504040204" pitchFamily="50" charset="-128"/>
              </a:rPr>
              <a:t>万４千円）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251694"/>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251694"/>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7,118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4,378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712</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8,198</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772816"/>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1998130"/>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・・・６兆</a:t>
            </a:r>
            <a:r>
              <a:rPr lang="en-US" altLang="ja-JP" sz="1200" dirty="0">
                <a:latin typeface="メイリオ" panose="020B0604030504040204" pitchFamily="50" charset="-128"/>
                <a:ea typeface="メイリオ" panose="020B0604030504040204" pitchFamily="50" charset="-128"/>
              </a:rPr>
              <a:t>406</a:t>
            </a:r>
            <a:r>
              <a:rPr lang="ja-JP" altLang="en-US" sz="1200" dirty="0">
                <a:latin typeface="メイリオ" panose="020B0604030504040204" pitchFamily="50" charset="-128"/>
                <a:ea typeface="メイリオ" panose="020B0604030504040204" pitchFamily="50" charset="-128"/>
              </a:rPr>
              <a:t>億円</a:t>
            </a:r>
          </a:p>
        </p:txBody>
      </p:sp>
      <p:sp>
        <p:nvSpPr>
          <p:cNvPr id="26" name="Rectangle 8">
            <a:extLst>
              <a:ext uri="{FF2B5EF4-FFF2-40B4-BE49-F238E27FC236}">
                <a16:creationId xmlns:a16="http://schemas.microsoft.com/office/drawing/2014/main" id="{E326287F-4B69-4741-BB3F-26A8E490ABF5}"/>
              </a:ext>
            </a:extLst>
          </p:cNvPr>
          <p:cNvSpPr>
            <a:spLocks noChangeArrowheads="1"/>
          </p:cNvSpPr>
          <p:nvPr/>
        </p:nvSpPr>
        <p:spPr bwMode="auto">
          <a:xfrm>
            <a:off x="4057244" y="3068960"/>
            <a:ext cx="508675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義務教育諸学校の児童生徒が使用する教科書を無償配付するための費用</a:t>
            </a:r>
            <a:endParaRPr lang="en-US" altLang="ja-JP" sz="11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　（令和７年度当初予算）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200" b="1"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472</a:t>
            </a:r>
            <a:r>
              <a:rPr lang="ja-JP" altLang="en-US" sz="105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2715E69A-D85A-ABBA-CFCA-79BEE96466ED}"/>
              </a:ext>
            </a:extLst>
          </p:cNvPr>
          <p:cNvPicPr>
            <a:picLocks noChangeAspect="1"/>
          </p:cNvPicPr>
          <p:nvPr/>
        </p:nvPicPr>
        <p:blipFill>
          <a:blip r:embed="rId4"/>
          <a:stretch>
            <a:fillRect/>
          </a:stretch>
        </p:blipFill>
        <p:spPr>
          <a:xfrm>
            <a:off x="258724" y="784034"/>
            <a:ext cx="3666907" cy="2750180"/>
          </a:xfrm>
          <a:prstGeom prst="rect">
            <a:avLst/>
          </a:prstGeom>
          <a:ln>
            <a:solidFill>
              <a:schemeClr val="accent5"/>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Autofit/>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dirty="0">
                <a:latin typeface="メイリオ" panose="020B0604030504040204" pitchFamily="50" charset="-128"/>
                <a:ea typeface="メイリオ" panose="020B0604030504040204" pitchFamily="50" charset="-128"/>
              </a:rPr>
              <a:t>　国民主権と関連付けて、納めた税が、国の予算として決められる仕組みを学び、我が国の政治が民主政治の考え方に基づいて国民生活の安定と向上を図るために大切な働きをしていることを考えるようにする。</a:t>
            </a: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948775"/>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843413"/>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439986"/>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299472"/>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Office 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830</TotalTime>
  <Words>4633</Words>
  <Application>Microsoft Macintosh PowerPoint</Application>
  <PresentationFormat>画面に合わせる (4:3)</PresentationFormat>
  <Paragraphs>415</Paragraphs>
  <Slides>16</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HG丸ｺﾞｼｯｸM-PRO</vt:lpstr>
      <vt:lpstr>Meiryo UI</vt:lpstr>
      <vt:lpstr>ＭＳ ゴシック</vt:lpstr>
      <vt:lpstr>ＭＳ ゴシック</vt:lpstr>
      <vt:lpstr>メイリオ</vt:lpstr>
      <vt:lpstr>メイリオ</vt:lpstr>
      <vt:lpstr>游ゴシック</vt:lpstr>
      <vt:lpstr>Arial</vt:lpstr>
      <vt:lpstr>Calibri</vt:lpstr>
      <vt:lpstr>Calibri Light</vt:lpstr>
      <vt:lpstr>Wingdings</vt:lpstr>
      <vt:lpstr>Office 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滋賀県では税をどう使っているの？（児童用Ｐ13） 「琵琶湖森林づくり県民税」って知ってる？（児童用Ｐ14）</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岡崎 香奈</dc:creator>
  <cp:lastModifiedBy>小川 絵里衣</cp:lastModifiedBy>
  <cp:revision>91</cp:revision>
  <cp:lastPrinted>2025-03-24T06:00:04Z</cp:lastPrinted>
  <dcterms:created xsi:type="dcterms:W3CDTF">2025-03-11T04:29:15Z</dcterms:created>
  <dcterms:modified xsi:type="dcterms:W3CDTF">2026-05-30T07:24:48Z</dcterms:modified>
</cp:coreProperties>
</file>