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17" r:id="rId2"/>
    <p:sldId id="330" r:id="rId3"/>
    <p:sldId id="282" r:id="rId4"/>
    <p:sldId id="331" r:id="rId5"/>
    <p:sldId id="335" r:id="rId6"/>
    <p:sldId id="336" r:id="rId7"/>
    <p:sldId id="337" r:id="rId8"/>
    <p:sldId id="321" r:id="rId9"/>
    <p:sldId id="302" r:id="rId10"/>
    <p:sldId id="338" r:id="rId11"/>
    <p:sldId id="310" r:id="rId12"/>
    <p:sldId id="319" r:id="rId13"/>
    <p:sldId id="329" r:id="rId14"/>
    <p:sldId id="333" r:id="rId15"/>
    <p:sldId id="334" r:id="rId16"/>
    <p:sldId id="316"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奈良県（表紙・目次）" id="{4089440D-E9ED-4211-9992-EDACD72D20AF}">
          <p14:sldIdLst>
            <p14:sldId id="317"/>
            <p14:sldId id="330"/>
          </p14:sldIdLst>
        </p14:section>
        <p14:section name="共通" id="{6541D6CB-99E7-4A76-97D2-C6351E251E23}">
          <p14:sldIdLst>
            <p14:sldId id="282"/>
            <p14:sldId id="331"/>
            <p14:sldId id="335"/>
            <p14:sldId id="336"/>
            <p14:sldId id="337"/>
            <p14:sldId id="321"/>
            <p14:sldId id="302"/>
            <p14:sldId id="338"/>
          </p14:sldIdLst>
        </p14:section>
        <p14:section name="奈良県独自ページ" id="{61BA21CF-630A-4EA8-9B14-2602D77F5711}">
          <p14:sldIdLst>
            <p14:sldId id="310"/>
            <p14:sldId id="319"/>
          </p14:sldIdLst>
        </p14:section>
        <p14:section name="まとめ" id="{697FC385-E309-F44E-A59A-8C782D7E3B8D}">
          <p14:sldIdLst>
            <p14:sldId id="329"/>
            <p14:sldId id="333"/>
            <p14:sldId id="334"/>
            <p14:sldId id="316"/>
          </p14:sldIdLst>
        </p14:section>
      </p14:sectionLst>
    </p:ext>
    <p:ext uri="{EFAFB233-063F-42B5-8137-9DF3F51BA10A}">
      <p15:sldGuideLst xmlns:p15="http://schemas.microsoft.com/office/powerpoint/2012/main">
        <p15:guide id="1" orient="horz" pos="436" userDrawn="1">
          <p15:clr>
            <a:srgbClr val="A4A3A4"/>
          </p15:clr>
        </p15:guide>
        <p15:guide id="2" orient="horz" pos="2387"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7DE3"/>
    <a:srgbClr val="4E97C5"/>
    <a:srgbClr val="255068"/>
    <a:srgbClr val="FFCC99"/>
    <a:srgbClr val="CCECFF"/>
    <a:srgbClr val="FF99FF"/>
    <a:srgbClr val="94FF80"/>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2" autoAdjust="0"/>
    <p:restoredTop sz="88356" autoAdjust="0"/>
  </p:normalViewPr>
  <p:slideViewPr>
    <p:cSldViewPr>
      <p:cViewPr varScale="1">
        <p:scale>
          <a:sx n="112" d="100"/>
          <a:sy n="112" d="100"/>
        </p:scale>
        <p:origin x="2328" y="176"/>
      </p:cViewPr>
      <p:guideLst>
        <p:guide orient="horz" pos="436"/>
        <p:guide orient="horz" pos="2387"/>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2026/5/30</a:t>
            </a:fld>
            <a:endParaRPr lang="ja-JP" altLang="en-US"/>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pPr algn="l"/>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54912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133730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endParaRPr lang="ja-JP" altLang="en-US" dirty="0"/>
          </a:p>
        </p:txBody>
      </p:sp>
    </p:spTree>
    <p:extLst>
      <p:ext uri="{BB962C8B-B14F-4D97-AF65-F5344CB8AC3E}">
        <p14:creationId xmlns:p14="http://schemas.microsoft.com/office/powerpoint/2010/main" val="151532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59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gn="l"/>
            <a:endParaRPr lang="ja-JP" altLang="ja-JP" dirty="0"/>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16029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267619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5296369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90441483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339253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46727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47727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213019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279347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86600" y="6492875"/>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66875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28352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200966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3492364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hyperlink" Target="https://zaimusho.quizknoc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31.png"/><Relationship Id="rId3" Type="http://schemas.openxmlformats.org/officeDocument/2006/relationships/image" Target="../media/image1.wmf"/><Relationship Id="rId7" Type="http://schemas.openxmlformats.org/officeDocument/2006/relationships/image" Target="../media/image28.png"/><Relationship Id="rId12" Type="http://schemas.openxmlformats.org/officeDocument/2006/relationships/hyperlink" Target="https://www.nta.go.jp/taxes/kids/video/index.ht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nta.go.jp/taxes/kids/index.htm"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sosuikyo.jp/" TargetMode="External"/><Relationship Id="rId9" Type="http://schemas.openxmlformats.org/officeDocument/2006/relationships/image" Target="../media/image29.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マニュアル（奈良県版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奈良</a:t>
            </a:r>
            <a:r>
              <a:rPr lang="ja-JP" altLang="en-US" sz="1100">
                <a:latin typeface="メイリオ" panose="020B0604030504040204" pitchFamily="50" charset="-128"/>
                <a:ea typeface="メイリオ" panose="020B0604030504040204" pitchFamily="50" charset="-128"/>
              </a:rPr>
              <a:t>県</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a:t>
            </a:r>
            <a:r>
              <a:rPr lang="ja-JP" altLang="en-US" sz="1100">
                <a:latin typeface="メイリオ" panose="020B0604030504040204" pitchFamily="50" charset="-128"/>
                <a:ea typeface="メイリオ" panose="020B0604030504040204" pitchFamily="50" charset="-128"/>
              </a:rPr>
              <a:t>、令和７年</a:t>
            </a:r>
            <a:r>
              <a:rPr lang="en-US" altLang="ja-JP" sz="1100" dirty="0">
                <a:latin typeface="メイリオ" panose="020B0604030504040204" pitchFamily="50" charset="-128"/>
                <a:ea typeface="メイリオ" panose="020B0604030504040204" pitchFamily="50" charset="-128"/>
              </a:rPr>
              <a:t>11</a:t>
            </a:r>
            <a:r>
              <a:rPr lang="ja-JP" altLang="en-US" sz="1100">
                <a:latin typeface="メイリオ" panose="020B0604030504040204" pitchFamily="50" charset="-128"/>
                <a:ea typeface="メイリオ" panose="020B0604030504040204" pitchFamily="50" charset="-128"/>
              </a:rPr>
              <a:t>月</a:t>
            </a:r>
            <a:r>
              <a:rPr lang="ja-JP" altLang="en-US" sz="1100" dirty="0">
                <a:latin typeface="メイリオ" panose="020B0604030504040204" pitchFamily="50" charset="-128"/>
                <a:ea typeface="メイリオ" panose="020B0604030504040204" pitchFamily="50" charset="-128"/>
              </a:rPr>
              <a:t>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959149A7-5866-054B-1843-85A3CBE27B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5371" y="1035787"/>
            <a:ext cx="3789543" cy="2851538"/>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57545" y="2656717"/>
            <a:ext cx="1822210" cy="1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dirty="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③文教及び科学振興費</a:t>
            </a:r>
            <a:endParaRPr lang="en-US" altLang="ja-JP" sz="1050" dirty="0">
              <a:latin typeface="メイリオ" panose="020B0604030504040204" pitchFamily="50" charset="-128"/>
              <a:ea typeface="メイリオ" panose="020B0604030504040204" pitchFamily="50" charset="-128"/>
            </a:endParaRPr>
          </a:p>
          <a:p>
            <a:pPr>
              <a:lnSpc>
                <a:spcPct val="128000"/>
              </a:lnSpc>
              <a:buNone/>
            </a:pP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④地方交付税交付金等</a:t>
            </a:r>
            <a:endParaRPr lang="en-US" altLang="ja-JP" sz="1050" dirty="0">
              <a:latin typeface="メイリオ" panose="020B0604030504040204" pitchFamily="50" charset="-128"/>
              <a:ea typeface="メイリオ" panose="020B0604030504040204" pitchFamily="50" charset="-128"/>
            </a:endParaRP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⑤経済協力費（</a:t>
            </a:r>
            <a:r>
              <a:rPr lang="en-US" altLang="ja-JP" sz="1050" dirty="0">
                <a:latin typeface="メイリオ" panose="020B0604030504040204" pitchFamily="50" charset="-128"/>
                <a:ea typeface="メイリオ" panose="020B0604030504040204" pitchFamily="50" charset="-128"/>
              </a:rPr>
              <a:t>ODA</a:t>
            </a:r>
            <a:r>
              <a:rPr lang="ja-JP" altLang="en-US" sz="1050" dirty="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36912"/>
            <a:ext cx="3585086" cy="21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dirty="0">
                <a:latin typeface="メイリオ" panose="020B0604030504040204" pitchFamily="50" charset="-128"/>
                <a:ea typeface="メイリオ" panose="020B0604030504040204" pitchFamily="50" charset="-128"/>
              </a:rPr>
              <a:t>：医療給付費、年金の国庫負担分、介護保険給付費など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dirty="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宇宙輸送システム、再生医療研究費など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：地域によって公的サービスに格差が生じないよう、国　</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　が地方公共団体の財政力を調整するために支出</a:t>
            </a:r>
          </a:p>
          <a:p>
            <a:pPr>
              <a:lnSpc>
                <a:spcPct val="128000"/>
              </a:lnSpc>
              <a:buNone/>
            </a:pPr>
            <a:r>
              <a:rPr lang="ja-JP" altLang="en-US" sz="1050" dirty="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dirty="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233385" y="4054990"/>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1641130" y="4155147"/>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83</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7,350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68.5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9,902</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29</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5,840</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233385" y="3912716"/>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233385" y="486537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国の支出（歳出）の内訳（令和８年度当初予算）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233385" y="4994852"/>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1641130" y="5073389"/>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39</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559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31.9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a:t>
            </a:r>
            <a:r>
              <a:rPr lang="en-US" altLang="ja-JP" sz="1050" dirty="0">
                <a:latin typeface="メイリオ" panose="020B0604030504040204" pitchFamily="50" charset="-128"/>
                <a:ea typeface="メイリオ" panose="020B0604030504040204" pitchFamily="50" charset="-128"/>
              </a:rPr>
              <a:t>1,078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5.0</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  </a:t>
            </a:r>
            <a:r>
              <a:rPr lang="en-US" altLang="ja-JP" sz="1050" dirty="0">
                <a:latin typeface="メイリオ" panose="020B0604030504040204" pitchFamily="50" charset="-128"/>
                <a:ea typeface="メイリオ" panose="020B0604030504040204" pitchFamily="50" charset="-128"/>
              </a:rPr>
              <a:t>406</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8,778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31</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2,758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25.6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9,513</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774F74D-FC96-4168-1FE0-C29A773E693D}"/>
              </a:ext>
            </a:extLst>
          </p:cNvPr>
          <p:cNvPicPr>
            <a:picLocks noChangeAspect="1"/>
          </p:cNvPicPr>
          <p:nvPr/>
        </p:nvPicPr>
        <p:blipFill>
          <a:blip r:embed="rId3"/>
          <a:stretch>
            <a:fillRect/>
          </a:stretch>
        </p:blipFill>
        <p:spPr>
          <a:xfrm>
            <a:off x="227030" y="770185"/>
            <a:ext cx="3763508" cy="2822631"/>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80000" y="116632"/>
            <a:ext cx="5283696" cy="3509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12</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28" name="Rectangle 331">
            <a:extLst>
              <a:ext uri="{FF2B5EF4-FFF2-40B4-BE49-F238E27FC236}">
                <a16:creationId xmlns:a16="http://schemas.microsoft.com/office/drawing/2014/main" id="{6D392989-A3E9-4325-B9CF-2BA712B081B6}"/>
              </a:ext>
            </a:extLst>
          </p:cNvPr>
          <p:cNvSpPr>
            <a:spLocks noChangeArrowheads="1"/>
          </p:cNvSpPr>
          <p:nvPr/>
        </p:nvSpPr>
        <p:spPr bwMode="auto">
          <a:xfrm>
            <a:off x="517818" y="3768989"/>
            <a:ext cx="3277337" cy="230832"/>
          </a:xfrm>
          <a:prstGeom prst="rect">
            <a:avLst/>
          </a:prstGeom>
          <a:noFill/>
          <a:ln w="9525">
            <a:noFill/>
            <a:miter lim="800000"/>
            <a:headEnd/>
            <a:tailEnd/>
          </a:ln>
        </p:spPr>
        <p:txBody>
          <a:bodyPr wrap="square">
            <a:spAutoFit/>
          </a:bodyPr>
          <a:lstStyle/>
          <a:p>
            <a:pPr algn="r"/>
            <a:r>
              <a:rPr lang="ja-JP" altLang="en-US" sz="900">
                <a:latin typeface="Meiryo" panose="020B0604030504040204" pitchFamily="34" charset="-128"/>
                <a:ea typeface="Meiryo" panose="020B0604030504040204" pitchFamily="34" charset="-128"/>
              </a:rPr>
              <a:t>令和８年４月現在</a:t>
            </a:r>
            <a:endParaRPr lang="ja-JP" altLang="en-US" sz="900" dirty="0">
              <a:latin typeface="Meiryo" panose="020B0604030504040204" pitchFamily="34" charset="-128"/>
              <a:ea typeface="Meiryo" panose="020B0604030504040204" pitchFamily="34" charset="-128"/>
            </a:endParaRPr>
          </a:p>
        </p:txBody>
      </p:sp>
      <p:sp>
        <p:nvSpPr>
          <p:cNvPr id="35" name="Rectangle 331">
            <a:extLst>
              <a:ext uri="{FF2B5EF4-FFF2-40B4-BE49-F238E27FC236}">
                <a16:creationId xmlns:a16="http://schemas.microsoft.com/office/drawing/2014/main" id="{09DCB121-45E7-423D-B3FA-92232464083D}"/>
              </a:ext>
            </a:extLst>
          </p:cNvPr>
          <p:cNvSpPr>
            <a:spLocks noChangeArrowheads="1"/>
          </p:cNvSpPr>
          <p:nvPr/>
        </p:nvSpPr>
        <p:spPr bwMode="auto">
          <a:xfrm>
            <a:off x="4295949" y="6182808"/>
            <a:ext cx="3888432" cy="430887"/>
          </a:xfrm>
          <a:prstGeom prst="rect">
            <a:avLst/>
          </a:prstGeom>
          <a:noFill/>
          <a:ln w="9525">
            <a:noFill/>
            <a:miter lim="800000"/>
            <a:headEnd/>
            <a:tailEnd/>
          </a:ln>
        </p:spPr>
        <p:txBody>
          <a:bodyPr wrap="square">
            <a:spAutoFit/>
          </a:bodyPr>
          <a:lstStyle/>
          <a:p>
            <a:r>
              <a:rPr lang="en-US" altLang="ja-JP" sz="105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地方教育費調査（未確定値）より</a:t>
            </a:r>
            <a:endParaRPr lang="en-US" altLang="ja-JP" sz="1050" dirty="0">
              <a:latin typeface="Meiryo" panose="020B0604030504040204" pitchFamily="34" charset="-128"/>
              <a:ea typeface="Meiryo" panose="020B0604030504040204" pitchFamily="34" charset="-128"/>
            </a:endParaRPr>
          </a:p>
          <a:p>
            <a:r>
              <a:rPr lang="en-US" altLang="ja-JP" sz="105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資本的支出（建築費を含む）</a:t>
            </a:r>
          </a:p>
        </p:txBody>
      </p:sp>
      <p:sp>
        <p:nvSpPr>
          <p:cNvPr id="5" name="スライド番号プレースホルダー 8">
            <a:extLst>
              <a:ext uri="{FF2B5EF4-FFF2-40B4-BE49-F238E27FC236}">
                <a16:creationId xmlns:a16="http://schemas.microsoft.com/office/drawing/2014/main" id="{3AE107D9-076B-884B-4ECF-EA8B939A2D38}"/>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11</a:t>
            </a:fld>
            <a:endParaRPr kumimoji="1" lang="ja-JP" altLang="en-US"/>
          </a:p>
        </p:txBody>
      </p:sp>
      <p:sp>
        <p:nvSpPr>
          <p:cNvPr id="8" name="Rectangle 17">
            <a:extLst>
              <a:ext uri="{FF2B5EF4-FFF2-40B4-BE49-F238E27FC236}">
                <a16:creationId xmlns:a16="http://schemas.microsoft.com/office/drawing/2014/main" id="{A4FC8B30-8F27-C3E9-F332-A32AAFE284AC}"/>
              </a:ext>
            </a:extLst>
          </p:cNvPr>
          <p:cNvSpPr>
            <a:spLocks noChangeArrowheads="1"/>
          </p:cNvSpPr>
          <p:nvPr/>
        </p:nvSpPr>
        <p:spPr bwMode="auto">
          <a:xfrm>
            <a:off x="4427984" y="2148324"/>
            <a:ext cx="4537199" cy="969496"/>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r>
              <a:rPr lang="ja-JP" altLang="en-US" sz="1200" dirty="0">
                <a:latin typeface="メイリオ" panose="020B0604030504040204" pitchFamily="50" charset="-128"/>
                <a:ea typeface="メイリオ" panose="020B0604030504040204" pitchFamily="50" charset="-128"/>
              </a:rPr>
              <a:t>。</a:t>
            </a:r>
          </a:p>
          <a:p>
            <a:endParaRPr lang="en-US" altLang="ja-JP" sz="1200" dirty="0">
              <a:latin typeface="メイリオ" panose="020B0604030504040204" pitchFamily="50" charset="-128"/>
              <a:ea typeface="メイリオ" panose="020B0604030504040204" pitchFamily="50" charset="-128"/>
            </a:endParaRPr>
          </a:p>
        </p:txBody>
      </p:sp>
      <p:sp>
        <p:nvSpPr>
          <p:cNvPr id="10" name="角丸四角形 9">
            <a:extLst>
              <a:ext uri="{FF2B5EF4-FFF2-40B4-BE49-F238E27FC236}">
                <a16:creationId xmlns:a16="http://schemas.microsoft.com/office/drawing/2014/main" id="{D4FD183B-8BCE-6ECD-7E86-D82BAD8E6CFB}"/>
              </a:ext>
            </a:extLst>
          </p:cNvPr>
          <p:cNvSpPr/>
          <p:nvPr/>
        </p:nvSpPr>
        <p:spPr>
          <a:xfrm>
            <a:off x="4401970" y="69269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11" name="角丸四角形 10">
            <a:extLst>
              <a:ext uri="{FF2B5EF4-FFF2-40B4-BE49-F238E27FC236}">
                <a16:creationId xmlns:a16="http://schemas.microsoft.com/office/drawing/2014/main" id="{7FCE33BF-8A2B-2ECB-A10A-BD33E6FC5350}"/>
              </a:ext>
            </a:extLst>
          </p:cNvPr>
          <p:cNvSpPr/>
          <p:nvPr/>
        </p:nvSpPr>
        <p:spPr>
          <a:xfrm>
            <a:off x="4401970" y="179172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2" name="Rectangle 17">
            <a:extLst>
              <a:ext uri="{FF2B5EF4-FFF2-40B4-BE49-F238E27FC236}">
                <a16:creationId xmlns:a16="http://schemas.microsoft.com/office/drawing/2014/main" id="{8659427A-C32C-E72A-13AA-122C70FF8E12}"/>
              </a:ext>
            </a:extLst>
          </p:cNvPr>
          <p:cNvSpPr>
            <a:spLocks noChangeArrowheads="1"/>
          </p:cNvSpPr>
          <p:nvPr/>
        </p:nvSpPr>
        <p:spPr bwMode="auto">
          <a:xfrm>
            <a:off x="4427984" y="980728"/>
            <a:ext cx="4537199" cy="769441"/>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税には国に納められる税金（国税）のほかに、地方公共団体に納められる税金（地方税）があることを理解させる。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国や地方公共団体は税をどのように使い、どのように役立てているのかを理解</a:t>
            </a:r>
            <a:r>
              <a:rPr lang="ja-JP" altLang="en-US" sz="1100">
                <a:latin typeface="メイリオ" panose="020B0604030504040204" pitchFamily="50" charset="-128"/>
                <a:ea typeface="メイリオ" panose="020B0604030504040204" pitchFamily="50" charset="-128"/>
              </a:rPr>
              <a:t>させる。</a:t>
            </a:r>
            <a:endParaRPr lang="en-US" altLang="ja-JP" sz="1100" dirty="0">
              <a:latin typeface="メイリオ" panose="020B0604030504040204" pitchFamily="50" charset="-128"/>
              <a:ea typeface="メイリオ" panose="020B0604030504040204" pitchFamily="50" charset="-128"/>
            </a:endParaRPr>
          </a:p>
        </p:txBody>
      </p:sp>
      <p:sp>
        <p:nvSpPr>
          <p:cNvPr id="13" name="AutoShape 10">
            <a:extLst>
              <a:ext uri="{FF2B5EF4-FFF2-40B4-BE49-F238E27FC236}">
                <a16:creationId xmlns:a16="http://schemas.microsoft.com/office/drawing/2014/main" id="{5F602451-31B6-7CEE-8CFC-4FEABA60308B}"/>
              </a:ext>
            </a:extLst>
          </p:cNvPr>
          <p:cNvSpPr>
            <a:spLocks noChangeArrowheads="1"/>
          </p:cNvSpPr>
          <p:nvPr/>
        </p:nvSpPr>
        <p:spPr bwMode="auto">
          <a:xfrm>
            <a:off x="230464" y="3721645"/>
            <a:ext cx="2397320"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独自の税金（近畿２府４県）</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21" name="Rectangle 331">
            <a:extLst>
              <a:ext uri="{FF2B5EF4-FFF2-40B4-BE49-F238E27FC236}">
                <a16:creationId xmlns:a16="http://schemas.microsoft.com/office/drawing/2014/main" id="{84741384-E252-9F7F-1435-71873B3366FD}"/>
              </a:ext>
            </a:extLst>
          </p:cNvPr>
          <p:cNvSpPr>
            <a:spLocks noChangeArrowheads="1"/>
          </p:cNvSpPr>
          <p:nvPr/>
        </p:nvSpPr>
        <p:spPr bwMode="auto">
          <a:xfrm>
            <a:off x="7826221" y="4149515"/>
            <a:ext cx="1033438" cy="246221"/>
          </a:xfrm>
          <a:prstGeom prst="rect">
            <a:avLst/>
          </a:prstGeom>
          <a:noFill/>
          <a:ln w="9525">
            <a:noFill/>
            <a:miter lim="800000"/>
            <a:headEnd/>
            <a:tailEnd/>
          </a:ln>
        </p:spPr>
        <p:txBody>
          <a:bodyPr wrap="square">
            <a:spAutoFit/>
          </a:bodyPr>
          <a:lstStyle/>
          <a:p>
            <a:pPr algn="r"/>
            <a:r>
              <a:rPr lang="ja-JP" altLang="en-US" sz="100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単位：円）</a:t>
            </a:r>
          </a:p>
        </p:txBody>
      </p:sp>
      <p:graphicFrame>
        <p:nvGraphicFramePr>
          <p:cNvPr id="22" name="表 21">
            <a:extLst>
              <a:ext uri="{FF2B5EF4-FFF2-40B4-BE49-F238E27FC236}">
                <a16:creationId xmlns:a16="http://schemas.microsoft.com/office/drawing/2014/main" id="{D638AD9B-915C-BE5D-ACDF-5475BB745B46}"/>
              </a:ext>
            </a:extLst>
          </p:cNvPr>
          <p:cNvGraphicFramePr>
            <a:graphicFrameLocks noGrp="1"/>
          </p:cNvGraphicFramePr>
          <p:nvPr>
            <p:extLst>
              <p:ext uri="{D42A27DB-BD31-4B8C-83A1-F6EECF244321}">
                <p14:modId xmlns:p14="http://schemas.microsoft.com/office/powerpoint/2010/main" val="4122110213"/>
              </p:ext>
            </p:extLst>
          </p:nvPr>
        </p:nvGraphicFramePr>
        <p:xfrm>
          <a:off x="300889" y="4059778"/>
          <a:ext cx="3480161" cy="2073178"/>
        </p:xfrm>
        <a:graphic>
          <a:graphicData uri="http://schemas.openxmlformats.org/drawingml/2006/table">
            <a:tbl>
              <a:tblPr firstRow="1" bandRow="1">
                <a:tableStyleId>{5C22544A-7EE6-4342-B048-85BDC9FD1C3A}</a:tableStyleId>
              </a:tblPr>
              <a:tblGrid>
                <a:gridCol w="829693">
                  <a:extLst>
                    <a:ext uri="{9D8B030D-6E8A-4147-A177-3AD203B41FA5}">
                      <a16:colId xmlns:a16="http://schemas.microsoft.com/office/drawing/2014/main" val="2386651723"/>
                    </a:ext>
                  </a:extLst>
                </a:gridCol>
                <a:gridCol w="2650468">
                  <a:extLst>
                    <a:ext uri="{9D8B030D-6E8A-4147-A177-3AD203B41FA5}">
                      <a16:colId xmlns:a16="http://schemas.microsoft.com/office/drawing/2014/main" val="3669990304"/>
                    </a:ext>
                  </a:extLst>
                </a:gridCol>
              </a:tblGrid>
              <a:tr h="371752">
                <a:tc>
                  <a:txBody>
                    <a:bodyPr/>
                    <a:lstStyle/>
                    <a:p>
                      <a:pPr algn="ctr"/>
                      <a:r>
                        <a:rPr kumimoji="1" lang="ja-JP" altLang="en-US" sz="1050" b="1">
                          <a:solidFill>
                            <a:schemeClr val="tx1"/>
                          </a:solidFill>
                          <a:latin typeface="ＭＳ ゴシック" panose="020B0609070205080204" pitchFamily="49" charset="-128"/>
                          <a:ea typeface="ＭＳ ゴシック" panose="020B0609070205080204" pitchFamily="49" charset="-128"/>
                        </a:rPr>
                        <a:t>府県名</a:t>
                      </a:r>
                      <a:endParaRPr kumimoji="1" lang="ja-JP" altLang="en-US" sz="1050" b="1"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50" b="1">
                          <a:solidFill>
                            <a:schemeClr val="tx1"/>
                          </a:solidFill>
                          <a:latin typeface="ＭＳ ゴシック" panose="020B0609070205080204" pitchFamily="49" charset="-128"/>
                          <a:ea typeface="ＭＳ ゴシック" panose="020B0609070205080204" pitchFamily="49" charset="-128"/>
                        </a:rPr>
                        <a:t>名称</a:t>
                      </a:r>
                      <a:endParaRPr kumimoji="1" lang="ja-JP" altLang="en-US" sz="1050" b="1" dirty="0">
                        <a:solidFill>
                          <a:schemeClr val="tx1"/>
                        </a:solidFill>
                        <a:latin typeface="ＭＳ ゴシック" panose="020B0609070205080204" pitchFamily="49" charset="-128"/>
                        <a:ea typeface="ＭＳ ゴシック" panose="020B0609070205080204" pitchFamily="49" charset="-128"/>
                      </a:endParaRP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457346956"/>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奈良</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森林環境税、産業廃棄物税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796605"/>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滋賀</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琵琶湖森林づくり県民税、産業廃棄物税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6647695"/>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京都</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a:solidFill>
                            <a:schemeClr val="tx1"/>
                          </a:solidFill>
                          <a:latin typeface="ＭＳ ゴシック" panose="020B0609070205080204" pitchFamily="49" charset="-128"/>
                          <a:ea typeface="ＭＳ ゴシック" panose="020B0609070205080204" pitchFamily="49" charset="-128"/>
                        </a:rPr>
                        <a:t>産業廃棄物税</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08746979"/>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大阪</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森林環境税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7330742"/>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兵庫</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県民緑税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4031365"/>
                  </a:ext>
                </a:extLst>
              </a:tr>
              <a:tr h="283571">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和歌山</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ja-JP" altLang="en-US" sz="1050" b="0">
                          <a:solidFill>
                            <a:schemeClr val="tx1"/>
                          </a:solidFill>
                          <a:latin typeface="ＭＳ ゴシック" panose="020B0609070205080204" pitchFamily="49" charset="-128"/>
                          <a:ea typeface="ＭＳ ゴシック" panose="020B0609070205080204" pitchFamily="49" charset="-128"/>
                        </a:rPr>
                        <a:t>紀の国森づくり税</a:t>
                      </a:r>
                      <a:endParaRPr kumimoji="1" lang="ja-JP" altLang="en-US" sz="105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4596853"/>
                  </a:ext>
                </a:extLst>
              </a:tr>
            </a:tbl>
          </a:graphicData>
        </a:graphic>
      </p:graphicFrame>
      <p:sp>
        <p:nvSpPr>
          <p:cNvPr id="2" name="Rectangle 331">
            <a:extLst>
              <a:ext uri="{FF2B5EF4-FFF2-40B4-BE49-F238E27FC236}">
                <a16:creationId xmlns:a16="http://schemas.microsoft.com/office/drawing/2014/main" id="{81E7614E-4698-8020-63CD-19F41E11CF9A}"/>
              </a:ext>
            </a:extLst>
          </p:cNvPr>
          <p:cNvSpPr>
            <a:spLocks noChangeArrowheads="1"/>
          </p:cNvSpPr>
          <p:nvPr/>
        </p:nvSpPr>
        <p:spPr bwMode="auto">
          <a:xfrm>
            <a:off x="4330104" y="3914121"/>
            <a:ext cx="4488869" cy="430887"/>
          </a:xfrm>
          <a:prstGeom prst="rect">
            <a:avLst/>
          </a:prstGeom>
          <a:noFill/>
          <a:ln w="9525">
            <a:noFill/>
            <a:miter lim="800000"/>
            <a:headEnd/>
            <a:tailEnd/>
          </a:ln>
        </p:spPr>
        <p:txBody>
          <a:bodyPr wrap="square">
            <a:spAutoFit/>
          </a:bodyPr>
          <a:lstStyle/>
          <a:p>
            <a:r>
              <a:rPr lang="ja-JP" altLang="en-US" sz="1100">
                <a:latin typeface="Meiryo" panose="020B0604030504040204" pitchFamily="34" charset="-128"/>
                <a:ea typeface="Meiryo" panose="020B0604030504040204" pitchFamily="34" charset="-128"/>
              </a:rPr>
              <a:t>　国</a:t>
            </a:r>
            <a:r>
              <a:rPr lang="ja-JP" altLang="en-US" sz="1100" dirty="0">
                <a:latin typeface="Meiryo" panose="020B0604030504040204" pitchFamily="34" charset="-128"/>
                <a:ea typeface="Meiryo" panose="020B0604030504040204" pitchFamily="34" charset="-128"/>
              </a:rPr>
              <a:t>と地方公共団体が</a:t>
            </a:r>
            <a:r>
              <a:rPr lang="ja-JP" altLang="en-US" sz="1100">
                <a:latin typeface="Meiryo" panose="020B0604030504040204" pitchFamily="34" charset="-128"/>
                <a:ea typeface="Meiryo" panose="020B0604030504040204" pitchFamily="34" charset="-128"/>
              </a:rPr>
              <a:t>負担した</a:t>
            </a:r>
            <a:endParaRPr lang="en-US" altLang="ja-JP" sz="1100" dirty="0">
              <a:latin typeface="Meiryo" panose="020B0604030504040204" pitchFamily="34" charset="-128"/>
              <a:ea typeface="Meiryo" panose="020B0604030504040204" pitchFamily="34" charset="-128"/>
            </a:endParaRPr>
          </a:p>
          <a:p>
            <a:r>
              <a:rPr lang="ja-JP" altLang="en-US" sz="1100">
                <a:latin typeface="Meiryo" panose="020B0604030504040204" pitchFamily="34" charset="-128"/>
                <a:ea typeface="Meiryo" panose="020B0604030504040204" pitchFamily="34" charset="-128"/>
              </a:rPr>
              <a:t>　公立学校の児童</a:t>
            </a:r>
            <a:r>
              <a:rPr lang="ja-JP" altLang="en-US" sz="1100" dirty="0">
                <a:latin typeface="Meiryo" panose="020B0604030504040204" pitchFamily="34" charset="-128"/>
                <a:ea typeface="Meiryo" panose="020B0604030504040204" pitchFamily="34" charset="-128"/>
              </a:rPr>
              <a:t>・生徒の一人当たりの年間</a:t>
            </a:r>
            <a:r>
              <a:rPr lang="ja-JP" altLang="en-US" sz="1100">
                <a:latin typeface="Meiryo" panose="020B0604030504040204" pitchFamily="34" charset="-128"/>
                <a:ea typeface="Meiryo" panose="020B0604030504040204" pitchFamily="34" charset="-128"/>
              </a:rPr>
              <a:t>教育費　　　</a:t>
            </a:r>
            <a:endParaRPr lang="ja-JP" altLang="en-US" sz="1100" dirty="0">
              <a:latin typeface="Meiryo" panose="020B0604030504040204" pitchFamily="34" charset="-128"/>
              <a:ea typeface="Meiryo" panose="020B0604030504040204" pitchFamily="34" charset="-128"/>
            </a:endParaRPr>
          </a:p>
        </p:txBody>
      </p:sp>
      <p:sp>
        <p:nvSpPr>
          <p:cNvPr id="6" name="AutoShape 10">
            <a:extLst>
              <a:ext uri="{FF2B5EF4-FFF2-40B4-BE49-F238E27FC236}">
                <a16:creationId xmlns:a16="http://schemas.microsoft.com/office/drawing/2014/main" id="{F78C8D44-50D5-C997-2033-F4B0A874F07A}"/>
              </a:ext>
            </a:extLst>
          </p:cNvPr>
          <p:cNvSpPr>
            <a:spLocks noChangeArrowheads="1"/>
          </p:cNvSpPr>
          <p:nvPr/>
        </p:nvSpPr>
        <p:spPr bwMode="auto">
          <a:xfrm>
            <a:off x="4330105" y="3715855"/>
            <a:ext cx="3319750"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dirty="0">
                <a:solidFill>
                  <a:schemeClr val="accent5">
                    <a:lumMod val="50000"/>
                  </a:schemeClr>
                </a:solidFill>
                <a:latin typeface="Meiryo" panose="020B0604030504040204" pitchFamily="34" charset="-128"/>
                <a:ea typeface="Meiryo" panose="020B0604030504040204" pitchFamily="34" charset="-128"/>
              </a:rPr>
              <a:t>学校教育（令和６年度　奈良県）</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graphicFrame>
        <p:nvGraphicFramePr>
          <p:cNvPr id="7" name="表 6">
            <a:extLst>
              <a:ext uri="{FF2B5EF4-FFF2-40B4-BE49-F238E27FC236}">
                <a16:creationId xmlns:a16="http://schemas.microsoft.com/office/drawing/2014/main" id="{0BF0D164-C007-5AFA-F1FE-25F4017F1AC1}"/>
              </a:ext>
            </a:extLst>
          </p:cNvPr>
          <p:cNvGraphicFramePr>
            <a:graphicFrameLocks noGrp="1"/>
          </p:cNvGraphicFramePr>
          <p:nvPr>
            <p:extLst>
              <p:ext uri="{D42A27DB-BD31-4B8C-83A1-F6EECF244321}">
                <p14:modId xmlns:p14="http://schemas.microsoft.com/office/powerpoint/2010/main" val="305596427"/>
              </p:ext>
            </p:extLst>
          </p:nvPr>
        </p:nvGraphicFramePr>
        <p:xfrm>
          <a:off x="4404326" y="4433346"/>
          <a:ext cx="4455333" cy="1708736"/>
        </p:xfrm>
        <a:graphic>
          <a:graphicData uri="http://schemas.openxmlformats.org/drawingml/2006/table">
            <a:tbl>
              <a:tblPr firstRow="1" bandRow="1">
                <a:tableStyleId>{5C22544A-7EE6-4342-B048-85BDC9FD1C3A}</a:tableStyleId>
              </a:tblPr>
              <a:tblGrid>
                <a:gridCol w="1034126">
                  <a:extLst>
                    <a:ext uri="{9D8B030D-6E8A-4147-A177-3AD203B41FA5}">
                      <a16:colId xmlns:a16="http://schemas.microsoft.com/office/drawing/2014/main" val="2386651723"/>
                    </a:ext>
                  </a:extLst>
                </a:gridCol>
                <a:gridCol w="759562">
                  <a:extLst>
                    <a:ext uri="{9D8B030D-6E8A-4147-A177-3AD203B41FA5}">
                      <a16:colId xmlns:a16="http://schemas.microsoft.com/office/drawing/2014/main" val="3669990304"/>
                    </a:ext>
                  </a:extLst>
                </a:gridCol>
                <a:gridCol w="887215">
                  <a:extLst>
                    <a:ext uri="{9D8B030D-6E8A-4147-A177-3AD203B41FA5}">
                      <a16:colId xmlns:a16="http://schemas.microsoft.com/office/drawing/2014/main" val="1505674561"/>
                    </a:ext>
                  </a:extLst>
                </a:gridCol>
                <a:gridCol w="887215">
                  <a:extLst>
                    <a:ext uri="{9D8B030D-6E8A-4147-A177-3AD203B41FA5}">
                      <a16:colId xmlns:a16="http://schemas.microsoft.com/office/drawing/2014/main" val="2911667371"/>
                    </a:ext>
                  </a:extLst>
                </a:gridCol>
                <a:gridCol w="887215">
                  <a:extLst>
                    <a:ext uri="{9D8B030D-6E8A-4147-A177-3AD203B41FA5}">
                      <a16:colId xmlns:a16="http://schemas.microsoft.com/office/drawing/2014/main" val="3465130933"/>
                    </a:ext>
                  </a:extLst>
                </a:gridCol>
              </a:tblGrid>
              <a:tr h="346030">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区分</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小学校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186</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中学校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105</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義務教育学校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9</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高等学校</a:t>
                      </a:r>
                      <a:endParaRPr kumimoji="1" lang="en-US" altLang="ja-JP" sz="10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000" b="1" dirty="0">
                          <a:solidFill>
                            <a:schemeClr val="tx1"/>
                          </a:solidFill>
                          <a:latin typeface="ＭＳ ゴシック" panose="020B0609070205080204" pitchFamily="49" charset="-128"/>
                          <a:ea typeface="ＭＳ ゴシック" panose="020B0609070205080204" pitchFamily="49" charset="-128"/>
                        </a:rPr>
                        <a:t>（</a:t>
                      </a:r>
                      <a:r>
                        <a:rPr kumimoji="1" lang="en-US" altLang="ja-JP" sz="1000" b="1" dirty="0">
                          <a:solidFill>
                            <a:schemeClr val="tx1"/>
                          </a:solidFill>
                          <a:latin typeface="ＭＳ ゴシック" panose="020B0609070205080204" pitchFamily="49" charset="-128"/>
                          <a:ea typeface="ＭＳ ゴシック" panose="020B0609070205080204" pitchFamily="49" charset="-128"/>
                        </a:rPr>
                        <a:t>58</a:t>
                      </a:r>
                      <a:r>
                        <a:rPr kumimoji="1" lang="ja-JP" altLang="en-US" sz="1000" b="1" dirty="0">
                          <a:solidFill>
                            <a:schemeClr val="tx1"/>
                          </a:solidFill>
                          <a:latin typeface="ＭＳ ゴシック" panose="020B0609070205080204" pitchFamily="49" charset="-128"/>
                          <a:ea typeface="ＭＳ ゴシック" panose="020B0609070205080204" pitchFamily="49" charset="-128"/>
                        </a:rPr>
                        <a:t>校）</a:t>
                      </a:r>
                    </a:p>
                  </a:txBody>
                  <a:tcPr marL="33144" marR="33144"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457346956"/>
                  </a:ext>
                </a:extLst>
              </a:tr>
              <a:tr h="263950">
                <a:tc>
                  <a:txBody>
                    <a:bodyPr/>
                    <a:lstStyle/>
                    <a:p>
                      <a:pPr algn="ctr"/>
                      <a:r>
                        <a:rPr kumimoji="1" lang="ja-JP" altLang="en-US" sz="1000" b="0">
                          <a:solidFill>
                            <a:schemeClr val="tx1"/>
                          </a:solidFill>
                          <a:latin typeface="ＭＳ ゴシック" panose="020B0609070205080204" pitchFamily="49" charset="-128"/>
                          <a:ea typeface="ＭＳ ゴシック" panose="020B0609070205080204" pitchFamily="49" charset="-128"/>
                        </a:rPr>
                        <a:t>国負担額</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179,471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203,658</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222,461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249,342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5796605"/>
                  </a:ext>
                </a:extLst>
              </a:tr>
              <a:tr h="26395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県負担額</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482,647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561,974</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636,151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3,429,652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5896108"/>
                  </a:ext>
                </a:extLst>
              </a:tr>
              <a:tr h="26395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市町村負担額</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301,487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333,811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592,712</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2,156,026</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135697"/>
                  </a:ext>
                </a:extLst>
              </a:tr>
              <a:tr h="26395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その他</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61,885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93,567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204,037</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699,715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1168385"/>
                  </a:ext>
                </a:extLst>
              </a:tr>
              <a:tr h="263950">
                <a:tc>
                  <a:txBody>
                    <a:bodyPr/>
                    <a:lstStyle/>
                    <a:p>
                      <a:pPr algn="ctr"/>
                      <a:r>
                        <a:rPr kumimoji="1" lang="ja-JP" altLang="en-US" sz="1000" b="0" dirty="0">
                          <a:solidFill>
                            <a:schemeClr val="tx1"/>
                          </a:solidFill>
                          <a:latin typeface="ＭＳ ゴシック" panose="020B0609070205080204" pitchFamily="49" charset="-128"/>
                          <a:ea typeface="ＭＳ ゴシック" panose="020B0609070205080204" pitchFamily="49" charset="-128"/>
                        </a:rPr>
                        <a:t>計</a:t>
                      </a: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1,025,490</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1,193,010</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1,655,361</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tc>
                  <a:txBody>
                    <a:bodyPr/>
                    <a:lstStyle/>
                    <a:p>
                      <a:pPr algn="ctr"/>
                      <a:r>
                        <a:rPr kumimoji="1" lang="en-US" altLang="ja-JP" sz="1000" b="0" dirty="0">
                          <a:solidFill>
                            <a:schemeClr val="tx1"/>
                          </a:solidFill>
                          <a:latin typeface="ＭＳ ゴシック" panose="020B0609070205080204" pitchFamily="49" charset="-128"/>
                          <a:ea typeface="ＭＳ ゴシック" panose="020B0609070205080204" pitchFamily="49" charset="-128"/>
                        </a:rPr>
                        <a:t>6,534,735</a:t>
                      </a:r>
                      <a:endParaRPr kumimoji="1" lang="ja-JP" altLang="en-US" sz="1000" b="0" dirty="0">
                        <a:solidFill>
                          <a:schemeClr val="tx1"/>
                        </a:solidFill>
                        <a:latin typeface="ＭＳ ゴシック" panose="020B0609070205080204" pitchFamily="49" charset="-128"/>
                        <a:ea typeface="ＭＳ ゴシック" panose="020B0609070205080204" pitchFamily="49" charset="-128"/>
                      </a:endParaRPr>
                    </a:p>
                  </a:txBody>
                  <a:tcPr marL="84185" marR="84185" marT="42093" marB="42093"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0738973"/>
                  </a:ext>
                </a:extLst>
              </a:tr>
            </a:tbl>
          </a:graphicData>
        </a:graphic>
      </p:graphicFrame>
      <p:pic>
        <p:nvPicPr>
          <p:cNvPr id="14" name="図 13">
            <a:extLst>
              <a:ext uri="{FF2B5EF4-FFF2-40B4-BE49-F238E27FC236}">
                <a16:creationId xmlns:a16="http://schemas.microsoft.com/office/drawing/2014/main" id="{B11359A2-1A55-058D-3779-4AFB8DA8D3E8}"/>
              </a:ext>
            </a:extLst>
          </p:cNvPr>
          <p:cNvPicPr>
            <a:picLocks noChangeAspect="1"/>
          </p:cNvPicPr>
          <p:nvPr/>
        </p:nvPicPr>
        <p:blipFill>
          <a:blip r:embed="rId4"/>
          <a:stretch>
            <a:fillRect/>
          </a:stretch>
        </p:blipFill>
        <p:spPr>
          <a:xfrm>
            <a:off x="270954" y="702966"/>
            <a:ext cx="3928967" cy="2946725"/>
          </a:xfrm>
          <a:prstGeom prst="rect">
            <a:avLst/>
          </a:prstGeom>
          <a:ln>
            <a:solidFill>
              <a:schemeClr val="accent5"/>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10">
            <a:extLst>
              <a:ext uri="{FF2B5EF4-FFF2-40B4-BE49-F238E27FC236}">
                <a16:creationId xmlns:a16="http://schemas.microsoft.com/office/drawing/2014/main" id="{492BBDB8-C96D-1934-FC43-32F6B5AD8E91}"/>
              </a:ext>
            </a:extLst>
          </p:cNvPr>
          <p:cNvSpPr>
            <a:spLocks noChangeArrowheads="1"/>
          </p:cNvSpPr>
          <p:nvPr/>
        </p:nvSpPr>
        <p:spPr bwMode="auto">
          <a:xfrm>
            <a:off x="4401970" y="2058813"/>
            <a:ext cx="4539984" cy="1240795"/>
          </a:xfrm>
          <a:prstGeom prst="roundRect">
            <a:avLst>
              <a:gd name="adj" fmla="val 6001"/>
            </a:avLst>
          </a:prstGeom>
          <a:solidFill>
            <a:srgbClr val="FFFFFF"/>
          </a:solidFill>
          <a:ln w="25400" algn="ctr">
            <a:solidFill>
              <a:schemeClr val="accent1"/>
            </a:solidFill>
            <a:prstDash val="sysDot"/>
            <a:round/>
            <a:headEnd/>
            <a:tailEnd/>
          </a:ln>
        </p:spPr>
        <p:txBody>
          <a:bodyPr/>
          <a:lstStyle/>
          <a:p>
            <a:pPr algn="just">
              <a:lnSpc>
                <a:spcPct val="120000"/>
              </a:lnSpc>
              <a:defRPr/>
            </a:pPr>
            <a:endParaRPr lang="en-US" altLang="ja-JP" sz="1050" spc="-300" dirty="0">
              <a:latin typeface="Meiryo" panose="020B0604030504040204" pitchFamily="34" charset="-128"/>
              <a:ea typeface="Meiryo" panose="020B0604030504040204" pitchFamily="34" charset="-128"/>
            </a:endParaRPr>
          </a:p>
          <a:p>
            <a:pPr algn="just">
              <a:lnSpc>
                <a:spcPct val="120000"/>
              </a:lnSpc>
              <a:defRPr/>
            </a:pPr>
            <a:r>
              <a:rPr lang="ja-JP" altLang="en-US" sz="1050" dirty="0">
                <a:latin typeface="Meiryo" panose="020B0604030504040204" pitchFamily="34" charset="-128"/>
                <a:ea typeface="Meiryo" panose="020B0604030504040204" pitchFamily="34" charset="-128"/>
              </a:rPr>
              <a:t>　</a:t>
            </a:r>
            <a:r>
              <a:rPr lang="ja-JP" altLang="en-US" sz="1050" spc="-300" dirty="0">
                <a:latin typeface="Meiryo" panose="020B0604030504040204" pitchFamily="34" charset="-128"/>
                <a:ea typeface="Meiryo" panose="020B0604030504040204" pitchFamily="34" charset="-128"/>
              </a:rPr>
              <a:t>市</a:t>
            </a:r>
            <a:r>
              <a:rPr lang="ja-JP" altLang="en-US" sz="1050" dirty="0">
                <a:latin typeface="Meiryo" panose="020B0604030504040204" pitchFamily="34" charset="-128"/>
                <a:ea typeface="Meiryo" panose="020B0604030504040204" pitchFamily="34" charset="-128"/>
              </a:rPr>
              <a:t>（区</a:t>
            </a:r>
            <a:r>
              <a:rPr lang="ja-JP" altLang="en-US" sz="1050" spc="-30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町村は，私たちに一番身近な地方公共団体です。</a:t>
            </a:r>
            <a:endParaRPr lang="en-US" altLang="ja-JP" sz="1050" dirty="0">
              <a:latin typeface="Meiryo" panose="020B0604030504040204" pitchFamily="34" charset="-128"/>
              <a:ea typeface="Meiryo" panose="020B0604030504040204" pitchFamily="34" charset="-128"/>
            </a:endParaRPr>
          </a:p>
          <a:p>
            <a:pPr algn="just">
              <a:lnSpc>
                <a:spcPct val="120000"/>
              </a:lnSpc>
              <a:defRPr/>
            </a:pPr>
            <a:r>
              <a:rPr lang="ja-JP" altLang="en-US" sz="1050" dirty="0">
                <a:latin typeface="Meiryo" panose="020B0604030504040204" pitchFamily="34" charset="-128"/>
                <a:ea typeface="Meiryo" panose="020B0604030504040204" pitchFamily="34" charset="-128"/>
              </a:rPr>
              <a:t>　私たち住民にとって身近に必要とされるものは</a:t>
            </a:r>
            <a:r>
              <a:rPr lang="ja-JP" altLang="en-US" sz="1050" spc="-300" dirty="0">
                <a:latin typeface="Meiryo" panose="020B0604030504040204" pitchFamily="34" charset="-128"/>
                <a:ea typeface="Meiryo" panose="020B0604030504040204" pitchFamily="34" charset="-128"/>
              </a:rPr>
              <a:t>市</a:t>
            </a:r>
            <a:r>
              <a:rPr lang="ja-JP" altLang="en-US" sz="1050" dirty="0">
                <a:latin typeface="Meiryo" panose="020B0604030504040204" pitchFamily="34" charset="-128"/>
                <a:ea typeface="Meiryo" panose="020B0604030504040204" pitchFamily="34" charset="-128"/>
              </a:rPr>
              <a:t>（区</a:t>
            </a:r>
            <a:r>
              <a:rPr lang="ja-JP" altLang="en-US" sz="1050" spc="-30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町村が行い、</a:t>
            </a:r>
            <a:r>
              <a:rPr lang="ja-JP" altLang="en-US" sz="1050" spc="-300" dirty="0">
                <a:latin typeface="Meiryo" panose="020B0604030504040204" pitchFamily="34" charset="-128"/>
                <a:ea typeface="Meiryo" panose="020B0604030504040204" pitchFamily="34" charset="-128"/>
              </a:rPr>
              <a:t>市</a:t>
            </a:r>
            <a:r>
              <a:rPr lang="ja-JP" altLang="en-US" sz="1050" dirty="0">
                <a:latin typeface="Meiryo" panose="020B0604030504040204" pitchFamily="34" charset="-128"/>
                <a:ea typeface="Meiryo" panose="020B0604030504040204" pitchFamily="34" charset="-128"/>
              </a:rPr>
              <a:t>（区</a:t>
            </a:r>
            <a:r>
              <a:rPr lang="ja-JP" altLang="en-US" sz="1050" spc="-300" dirty="0">
                <a:latin typeface="Meiryo" panose="020B0604030504040204" pitchFamily="34" charset="-128"/>
                <a:ea typeface="Meiryo" panose="020B0604030504040204" pitchFamily="34" charset="-128"/>
              </a:rPr>
              <a:t>）</a:t>
            </a:r>
            <a:r>
              <a:rPr lang="ja-JP" altLang="en-US" sz="1050" dirty="0">
                <a:latin typeface="Meiryo" panose="020B0604030504040204" pitchFamily="34" charset="-128"/>
                <a:ea typeface="Meiryo" panose="020B0604030504040204" pitchFamily="34" charset="-128"/>
              </a:rPr>
              <a:t>町村単位で行えない広域で、統一した処理を必要とする大規模事業や警察活動などは都道府県が行っています。</a:t>
            </a:r>
          </a:p>
        </p:txBody>
      </p:sp>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80000" y="0"/>
            <a:ext cx="6026150" cy="573088"/>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奈良県では税金をどう使っているの？（児童用Ｐ</a:t>
            </a:r>
            <a:r>
              <a:rPr lang="en-US" altLang="ja-JP" sz="1500" b="1" dirty="0">
                <a:solidFill>
                  <a:schemeClr val="bg1"/>
                </a:solidFill>
                <a:latin typeface="メイリオ" panose="020B0604030504040204" pitchFamily="50" charset="-128"/>
                <a:ea typeface="メイリオ" panose="020B0604030504040204" pitchFamily="50" charset="-128"/>
              </a:rPr>
              <a:t>13 </a:t>
            </a:r>
            <a:r>
              <a:rPr lang="ja-JP" altLang="en-US" sz="1500" b="1" dirty="0">
                <a:solidFill>
                  <a:schemeClr val="bg1"/>
                </a:solidFill>
                <a:latin typeface="メイリオ" panose="020B0604030504040204" pitchFamily="50" charset="-128"/>
                <a:ea typeface="メイリオ" panose="020B0604030504040204" pitchFamily="50" charset="-128"/>
              </a:rPr>
              <a:t>）</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dirty="0">
                <a:solidFill>
                  <a:schemeClr val="bg1"/>
                </a:solidFill>
                <a:latin typeface="メイリオ" panose="020B0604030504040204" pitchFamily="50" charset="-128"/>
                <a:ea typeface="メイリオ" panose="020B0604030504040204" pitchFamily="50" charset="-128"/>
              </a:rPr>
              <a:t>奈良県の地方消費税収入はどれくらい？（児童用Ｐ</a:t>
            </a:r>
            <a:r>
              <a:rPr lang="en-US" altLang="ja-JP" sz="1500" b="1" dirty="0">
                <a:solidFill>
                  <a:schemeClr val="bg1"/>
                </a:solidFill>
                <a:latin typeface="メイリオ" panose="020B0604030504040204" pitchFamily="50" charset="-128"/>
                <a:ea typeface="メイリオ" panose="020B0604030504040204" pitchFamily="50" charset="-128"/>
              </a:rPr>
              <a:t>14 </a:t>
            </a:r>
            <a:r>
              <a:rPr lang="ja-JP" altLang="en-US" sz="1500" b="1" dirty="0">
                <a:solidFill>
                  <a:schemeClr val="bg1"/>
                </a:solidFill>
                <a:latin typeface="メイリオ" panose="020B0604030504040204" pitchFamily="50" charset="-128"/>
                <a:ea typeface="メイリオ" panose="020B0604030504040204" pitchFamily="50" charset="-128"/>
              </a:rPr>
              <a:t>）</a:t>
            </a:r>
          </a:p>
        </p:txBody>
      </p:sp>
      <p:sp>
        <p:nvSpPr>
          <p:cNvPr id="23" name="Rectangle 13">
            <a:extLst>
              <a:ext uri="{FF2B5EF4-FFF2-40B4-BE49-F238E27FC236}">
                <a16:creationId xmlns:a16="http://schemas.microsoft.com/office/drawing/2014/main" id="{466921F9-3ADF-41EE-A931-4FAFAD33E572}"/>
              </a:ext>
            </a:extLst>
          </p:cNvPr>
          <p:cNvSpPr>
            <a:spLocks noChangeArrowheads="1"/>
          </p:cNvSpPr>
          <p:nvPr/>
        </p:nvSpPr>
        <p:spPr bwMode="auto">
          <a:xfrm>
            <a:off x="4401970" y="3801531"/>
            <a:ext cx="1752600" cy="738664"/>
          </a:xfrm>
          <a:prstGeom prst="rect">
            <a:avLst/>
          </a:prstGeom>
          <a:noFill/>
          <a:ln w="9525">
            <a:noFill/>
            <a:miter lim="800000"/>
            <a:headEnd/>
            <a:tailEnd/>
          </a:ln>
        </p:spPr>
        <p:txBody>
          <a:bodyPr>
            <a:spAutoFit/>
          </a:bodyPr>
          <a:lstStyle/>
          <a:p>
            <a:r>
              <a:rPr lang="ja-JP" altLang="en-US" sz="1050" b="1">
                <a:solidFill>
                  <a:schemeClr val="accent5">
                    <a:lumMod val="75000"/>
                  </a:schemeClr>
                </a:solidFill>
                <a:latin typeface="Meiryo" panose="020B0604030504040204" pitchFamily="34" charset="-128"/>
                <a:ea typeface="Meiryo" panose="020B0604030504040204" pitchFamily="34" charset="-128"/>
              </a:rPr>
              <a:t>まちづくり</a:t>
            </a:r>
            <a:endParaRPr lang="ja-JP" altLang="en-US" sz="1050" b="1" dirty="0">
              <a:solidFill>
                <a:schemeClr val="accent5">
                  <a:lumMod val="75000"/>
                </a:schemeClr>
              </a:solidFill>
              <a:latin typeface="Meiryo" panose="020B0604030504040204" pitchFamily="34" charset="-128"/>
              <a:ea typeface="Meiryo" panose="020B0604030504040204" pitchFamily="34" charset="-128"/>
            </a:endParaRPr>
          </a:p>
          <a:p>
            <a:r>
              <a:rPr lang="ja-JP" altLang="en-US" sz="1050" dirty="0">
                <a:latin typeface="Meiryo" panose="020B0604030504040204" pitchFamily="34" charset="-128"/>
                <a:ea typeface="Meiryo" panose="020B0604030504040204" pitchFamily="34" charset="-128"/>
              </a:rPr>
              <a:t>・道路の建設・整備</a:t>
            </a:r>
          </a:p>
          <a:p>
            <a:r>
              <a:rPr lang="ja-JP" altLang="en-US" sz="1050" dirty="0">
                <a:latin typeface="Meiryo" panose="020B0604030504040204" pitchFamily="34" charset="-128"/>
                <a:ea typeface="Meiryo" panose="020B0604030504040204" pitchFamily="34" charset="-128"/>
              </a:rPr>
              <a:t>・港湾の整備</a:t>
            </a:r>
          </a:p>
          <a:p>
            <a:r>
              <a:rPr lang="ja-JP" altLang="en-US" sz="1050" dirty="0">
                <a:latin typeface="Meiryo" panose="020B0604030504040204" pitchFamily="34" charset="-128"/>
                <a:ea typeface="Meiryo" panose="020B0604030504040204" pitchFamily="34" charset="-128"/>
              </a:rPr>
              <a:t>・上下水道</a:t>
            </a:r>
            <a:r>
              <a:rPr lang="ja-JP" altLang="en-US" sz="1050">
                <a:latin typeface="Meiryo" panose="020B0604030504040204" pitchFamily="34" charset="-128"/>
                <a:ea typeface="Meiryo" panose="020B0604030504040204" pitchFamily="34" charset="-128"/>
              </a:rPr>
              <a:t>の整備</a:t>
            </a:r>
            <a:endParaRPr lang="ja-JP" altLang="en-US" sz="1050" dirty="0">
              <a:latin typeface="Meiryo" panose="020B0604030504040204" pitchFamily="34" charset="-128"/>
              <a:ea typeface="Meiryo" panose="020B0604030504040204" pitchFamily="34" charset="-128"/>
            </a:endParaRPr>
          </a:p>
        </p:txBody>
      </p:sp>
      <p:sp>
        <p:nvSpPr>
          <p:cNvPr id="13" name="Rectangle 27">
            <a:extLst>
              <a:ext uri="{FF2B5EF4-FFF2-40B4-BE49-F238E27FC236}">
                <a16:creationId xmlns:a16="http://schemas.microsoft.com/office/drawing/2014/main" id="{1542EF2B-0F04-498F-B6E1-C940FB34F06D}"/>
              </a:ext>
            </a:extLst>
          </p:cNvPr>
          <p:cNvSpPr>
            <a:spLocks noChangeArrowheads="1"/>
          </p:cNvSpPr>
          <p:nvPr/>
        </p:nvSpPr>
        <p:spPr bwMode="auto">
          <a:xfrm>
            <a:off x="4352496" y="5969333"/>
            <a:ext cx="4539984" cy="67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20000"/>
              </a:lnSpc>
              <a:spcBef>
                <a:spcPct val="0"/>
              </a:spcBef>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景気</a:t>
            </a:r>
            <a:r>
              <a:rPr lang="ja-JP" altLang="en-US" sz="1100" dirty="0">
                <a:latin typeface="Meiryo" panose="020B0604030504040204" pitchFamily="34" charset="-128"/>
                <a:ea typeface="Meiryo" panose="020B0604030504040204" pitchFamily="34" charset="-128"/>
              </a:rPr>
              <a:t>や人口構成の変化に左右されにくく、税収が安定している</a:t>
            </a:r>
            <a:endParaRPr lang="en-US" altLang="ja-JP" sz="1100" dirty="0">
              <a:latin typeface="Meiryo" panose="020B0604030504040204" pitchFamily="34" charset="-128"/>
              <a:ea typeface="Meiryo" panose="020B0604030504040204" pitchFamily="34" charset="-128"/>
            </a:endParaRPr>
          </a:p>
          <a:p>
            <a:pPr marL="171450" indent="-171450" eaLnBrk="1" hangingPunct="1">
              <a:lnSpc>
                <a:spcPct val="120000"/>
              </a:lnSpc>
              <a:spcBef>
                <a:spcPct val="0"/>
              </a:spcBef>
              <a:buFont typeface="Arial" panose="020B0604020202020204" pitchFamily="34" charset="0"/>
              <a:buChar char="•"/>
            </a:pPr>
            <a:r>
              <a:rPr lang="ja-JP" altLang="en-US" sz="1050">
                <a:latin typeface="Meiryo" panose="020B0604030504040204" pitchFamily="34" charset="-128"/>
                <a:ea typeface="Meiryo" panose="020B0604030504040204" pitchFamily="34" charset="-128"/>
              </a:rPr>
              <a:t>働く</a:t>
            </a:r>
            <a:r>
              <a:rPr lang="ja-JP" altLang="en-US" sz="1050" dirty="0">
                <a:latin typeface="Meiryo" panose="020B0604030504040204" pitchFamily="34" charset="-128"/>
                <a:ea typeface="Meiryo" panose="020B0604030504040204" pitchFamily="34" charset="-128"/>
              </a:rPr>
              <a:t>世代など特定の人に負担が集中することなく、経済活動に中立的</a:t>
            </a:r>
            <a:endParaRPr lang="en-US" altLang="ja-JP" sz="1050" dirty="0">
              <a:latin typeface="Meiryo" panose="020B0604030504040204" pitchFamily="34" charset="-128"/>
              <a:ea typeface="Meiryo" panose="020B0604030504040204" pitchFamily="34" charset="-128"/>
            </a:endParaRPr>
          </a:p>
          <a:p>
            <a:pPr marL="171450" indent="-171450" eaLnBrk="1" hangingPunct="1">
              <a:lnSpc>
                <a:spcPct val="120000"/>
              </a:lnSpc>
              <a:spcBef>
                <a:spcPct val="0"/>
              </a:spcBef>
              <a:buFont typeface="Arial" panose="020B0604020202020204" pitchFamily="34" charset="0"/>
              <a:buChar char="•"/>
            </a:pPr>
            <a:r>
              <a:rPr lang="ja-JP" altLang="en-US" sz="1050">
                <a:latin typeface="Meiryo" panose="020B0604030504040204" pitchFamily="34" charset="-128"/>
                <a:ea typeface="Meiryo" panose="020B0604030504040204" pitchFamily="34" charset="-128"/>
              </a:rPr>
              <a:t>高い</a:t>
            </a:r>
            <a:r>
              <a:rPr lang="ja-JP" altLang="en-US" sz="1050" dirty="0">
                <a:latin typeface="Meiryo" panose="020B0604030504040204" pitchFamily="34" charset="-128"/>
                <a:ea typeface="Meiryo" panose="020B0604030504040204" pitchFamily="34" charset="-128"/>
              </a:rPr>
              <a:t>財源調達力がある</a:t>
            </a:r>
            <a:endParaRPr lang="en-US" altLang="ja-JP" sz="900" dirty="0">
              <a:latin typeface="Meiryo" panose="020B0604030504040204" pitchFamily="34" charset="-128"/>
              <a:ea typeface="Meiryo" panose="020B0604030504040204" pitchFamily="34" charset="-128"/>
            </a:endParaRPr>
          </a:p>
        </p:txBody>
      </p:sp>
      <p:sp>
        <p:nvSpPr>
          <p:cNvPr id="17" name="Rectangle 27">
            <a:extLst>
              <a:ext uri="{FF2B5EF4-FFF2-40B4-BE49-F238E27FC236}">
                <a16:creationId xmlns:a16="http://schemas.microsoft.com/office/drawing/2014/main" id="{9556FCAA-1E78-41EF-9402-36635462CF3B}"/>
              </a:ext>
            </a:extLst>
          </p:cNvPr>
          <p:cNvSpPr>
            <a:spLocks noChangeArrowheads="1"/>
          </p:cNvSpPr>
          <p:nvPr/>
        </p:nvSpPr>
        <p:spPr bwMode="auto">
          <a:xfrm>
            <a:off x="4352496" y="4882004"/>
            <a:ext cx="4539984" cy="69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100">
                <a:latin typeface="Meiryo" panose="020B0604030504040204" pitchFamily="34" charset="-128"/>
                <a:ea typeface="Meiryo" panose="020B0604030504040204" pitchFamily="34" charset="-128"/>
              </a:rPr>
              <a:t>　地方</a:t>
            </a:r>
            <a:r>
              <a:rPr lang="ja-JP" altLang="en-US" sz="1100" dirty="0">
                <a:latin typeface="Meiryo" panose="020B0604030504040204" pitchFamily="34" charset="-128"/>
                <a:ea typeface="Meiryo" panose="020B0604030504040204" pitchFamily="34" charset="-128"/>
              </a:rPr>
              <a:t>消費税は、消費一般に広く公平に負担を求める税金です。</a:t>
            </a:r>
            <a:endParaRPr lang="en-US" altLang="ja-JP" sz="11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100">
                <a:latin typeface="Meiryo" panose="020B0604030504040204" pitchFamily="34" charset="-128"/>
                <a:ea typeface="Meiryo" panose="020B0604030504040204" pitchFamily="34" charset="-128"/>
              </a:rPr>
              <a:t>　地方</a:t>
            </a:r>
            <a:r>
              <a:rPr lang="ja-JP" altLang="en-US" sz="1100" dirty="0">
                <a:latin typeface="Meiryo" panose="020B0604030504040204" pitchFamily="34" charset="-128"/>
                <a:ea typeface="Meiryo" panose="020B0604030504040204" pitchFamily="34" charset="-128"/>
              </a:rPr>
              <a:t>分権の推進、地域福祉の充実等のため、地方税源の充実を図る観点から、平成９年４月に消費譲与税に代えて導入されました。</a:t>
            </a:r>
            <a:endParaRPr lang="en-US" altLang="ja-JP" sz="1050" dirty="0">
              <a:latin typeface="Meiryo" panose="020B0604030504040204" pitchFamily="34" charset="-128"/>
              <a:ea typeface="Meiryo" panose="020B0604030504040204" pitchFamily="34" charset="-128"/>
            </a:endParaRPr>
          </a:p>
        </p:txBody>
      </p:sp>
      <p:sp>
        <p:nvSpPr>
          <p:cNvPr id="28" name="Rectangle 17">
            <a:extLst>
              <a:ext uri="{FF2B5EF4-FFF2-40B4-BE49-F238E27FC236}">
                <a16:creationId xmlns:a16="http://schemas.microsoft.com/office/drawing/2014/main" id="{52356335-985F-4099-994F-569341BF3C1D}"/>
              </a:ext>
            </a:extLst>
          </p:cNvPr>
          <p:cNvSpPr>
            <a:spLocks noChangeArrowheads="1"/>
          </p:cNvSpPr>
          <p:nvPr/>
        </p:nvSpPr>
        <p:spPr bwMode="auto">
          <a:xfrm>
            <a:off x="4352496" y="1098474"/>
            <a:ext cx="4791504" cy="1015663"/>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奈良県の</a:t>
            </a:r>
            <a:r>
              <a:rPr lang="ja-JP" altLang="en-US" sz="1200">
                <a:latin typeface="Meiryo" panose="020B0604030504040204" pitchFamily="34" charset="-128"/>
                <a:ea typeface="Meiryo" panose="020B0604030504040204" pitchFamily="34" charset="-128"/>
              </a:rPr>
              <a:t>地方消費税収が</a:t>
            </a:r>
            <a:r>
              <a:rPr lang="ja-JP" altLang="en-US" sz="1200" dirty="0">
                <a:latin typeface="Meiryo" panose="020B0604030504040204" pitchFamily="34" charset="-128"/>
                <a:ea typeface="Meiryo" panose="020B0604030504040204" pitchFamily="34" charset="-128"/>
              </a:rPr>
              <a:t>全国最下位にもかかわらず、奈良県民の県外購入割合が全国１位であることを踏まえ、地方消費税の簡単な仕組みを理解することで、私たち住民にとって「県内消費」は住みよい豊かな町づくりとなることを確認させる。</a:t>
            </a:r>
          </a:p>
          <a:p>
            <a:endParaRPr lang="en-US" altLang="ja-JP" sz="1200" dirty="0">
              <a:latin typeface="Meiryo" panose="020B0604030504040204" pitchFamily="34" charset="-128"/>
              <a:ea typeface="Meiryo" panose="020B0604030504040204" pitchFamily="34" charset="-128"/>
            </a:endParaRPr>
          </a:p>
        </p:txBody>
      </p:sp>
      <p:sp>
        <p:nvSpPr>
          <p:cNvPr id="3" name="スライド番号プレースホルダー 8">
            <a:extLst>
              <a:ext uri="{FF2B5EF4-FFF2-40B4-BE49-F238E27FC236}">
                <a16:creationId xmlns:a16="http://schemas.microsoft.com/office/drawing/2014/main" id="{CCFC37B7-DADA-00DF-96AB-7E20128E168B}"/>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12</a:t>
            </a:fld>
            <a:endParaRPr kumimoji="1" lang="ja-JP" altLang="en-US"/>
          </a:p>
        </p:txBody>
      </p:sp>
      <p:sp>
        <p:nvSpPr>
          <p:cNvPr id="8" name="AutoShape 10">
            <a:extLst>
              <a:ext uri="{FF2B5EF4-FFF2-40B4-BE49-F238E27FC236}">
                <a16:creationId xmlns:a16="http://schemas.microsoft.com/office/drawing/2014/main" id="{7CBCBAF2-D6CB-372F-8F3C-947BDADD32EE}"/>
              </a:ext>
            </a:extLst>
          </p:cNvPr>
          <p:cNvSpPr>
            <a:spLocks noChangeArrowheads="1"/>
          </p:cNvSpPr>
          <p:nvPr/>
        </p:nvSpPr>
        <p:spPr bwMode="auto">
          <a:xfrm>
            <a:off x="4361768" y="3568334"/>
            <a:ext cx="1938424"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地方税の使いみち</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sp>
        <p:nvSpPr>
          <p:cNvPr id="11" name="AutoShape 10">
            <a:extLst>
              <a:ext uri="{FF2B5EF4-FFF2-40B4-BE49-F238E27FC236}">
                <a16:creationId xmlns:a16="http://schemas.microsoft.com/office/drawing/2014/main" id="{FACC4589-2D5F-EE24-A403-7E105B0D4D65}"/>
              </a:ext>
            </a:extLst>
          </p:cNvPr>
          <p:cNvSpPr>
            <a:spLocks noChangeArrowheads="1"/>
          </p:cNvSpPr>
          <p:nvPr/>
        </p:nvSpPr>
        <p:spPr bwMode="auto">
          <a:xfrm>
            <a:off x="4352496" y="463773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地方消費税</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sp>
        <p:nvSpPr>
          <p:cNvPr id="12" name="AutoShape 10">
            <a:extLst>
              <a:ext uri="{FF2B5EF4-FFF2-40B4-BE49-F238E27FC236}">
                <a16:creationId xmlns:a16="http://schemas.microsoft.com/office/drawing/2014/main" id="{DD1B1036-C33B-7CB7-1A77-9EF2E0D89D57}"/>
              </a:ext>
            </a:extLst>
          </p:cNvPr>
          <p:cNvSpPr>
            <a:spLocks noChangeArrowheads="1"/>
          </p:cNvSpPr>
          <p:nvPr/>
        </p:nvSpPr>
        <p:spPr bwMode="auto">
          <a:xfrm>
            <a:off x="4352496" y="5731456"/>
            <a:ext cx="2398126"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消費税及び地方消費税の特徴</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0" name="図 19">
            <a:extLst>
              <a:ext uri="{FF2B5EF4-FFF2-40B4-BE49-F238E27FC236}">
                <a16:creationId xmlns:a16="http://schemas.microsoft.com/office/drawing/2014/main" id="{8ADC150F-22ED-40C9-A195-62722A1F9D9A}"/>
              </a:ext>
            </a:extLst>
          </p:cNvPr>
          <p:cNvPicPr>
            <a:picLocks noChangeAspect="1"/>
          </p:cNvPicPr>
          <p:nvPr/>
        </p:nvPicPr>
        <p:blipFill>
          <a:blip r:embed="rId4"/>
          <a:stretch>
            <a:fillRect/>
          </a:stretch>
        </p:blipFill>
        <p:spPr>
          <a:xfrm>
            <a:off x="4588354" y="1956773"/>
            <a:ext cx="457240" cy="231668"/>
          </a:xfrm>
          <a:prstGeom prst="rect">
            <a:avLst/>
          </a:prstGeom>
        </p:spPr>
      </p:pic>
      <p:sp>
        <p:nvSpPr>
          <p:cNvPr id="18" name="角丸四角形 17">
            <a:extLst>
              <a:ext uri="{FF2B5EF4-FFF2-40B4-BE49-F238E27FC236}">
                <a16:creationId xmlns:a16="http://schemas.microsoft.com/office/drawing/2014/main" id="{E81979BF-FB20-B382-D6D3-7280FD93D7F8}"/>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24" name="Rectangle 13">
            <a:extLst>
              <a:ext uri="{FF2B5EF4-FFF2-40B4-BE49-F238E27FC236}">
                <a16:creationId xmlns:a16="http://schemas.microsoft.com/office/drawing/2014/main" id="{530D6D2E-052A-889E-42D5-042163A901AF}"/>
              </a:ext>
            </a:extLst>
          </p:cNvPr>
          <p:cNvSpPr>
            <a:spLocks noChangeArrowheads="1"/>
          </p:cNvSpPr>
          <p:nvPr/>
        </p:nvSpPr>
        <p:spPr bwMode="auto">
          <a:xfrm>
            <a:off x="5899376" y="3815464"/>
            <a:ext cx="1415882" cy="738664"/>
          </a:xfrm>
          <a:prstGeom prst="rect">
            <a:avLst/>
          </a:prstGeom>
          <a:noFill/>
          <a:ln w="9525">
            <a:noFill/>
            <a:miter lim="800000"/>
            <a:headEnd/>
            <a:tailEnd/>
          </a:ln>
        </p:spPr>
        <p:txBody>
          <a:bodyPr wrap="square">
            <a:spAutoFit/>
          </a:bodyPr>
          <a:lstStyle/>
          <a:p>
            <a:r>
              <a:rPr lang="ja-JP" altLang="en-US" sz="1050" b="1">
                <a:solidFill>
                  <a:schemeClr val="accent5">
                    <a:lumMod val="75000"/>
                  </a:schemeClr>
                </a:solidFill>
                <a:latin typeface="Meiryo" panose="020B0604030504040204" pitchFamily="34" charset="-128"/>
                <a:ea typeface="Meiryo" panose="020B0604030504040204" pitchFamily="34" charset="-128"/>
              </a:rPr>
              <a:t>住民</a:t>
            </a:r>
            <a:r>
              <a:rPr lang="ja-JP" altLang="en-US" sz="1050" b="1" dirty="0">
                <a:solidFill>
                  <a:schemeClr val="accent5">
                    <a:lumMod val="75000"/>
                  </a:schemeClr>
                </a:solidFill>
                <a:latin typeface="Meiryo" panose="020B0604030504040204" pitchFamily="34" charset="-128"/>
                <a:ea typeface="Meiryo" panose="020B0604030504040204" pitchFamily="34" charset="-128"/>
              </a:rPr>
              <a:t>の安全を守る</a:t>
            </a:r>
          </a:p>
          <a:p>
            <a:r>
              <a:rPr lang="ja-JP" altLang="en-US" sz="1050" dirty="0">
                <a:latin typeface="Meiryo" panose="020B0604030504040204" pitchFamily="34" charset="-128"/>
                <a:ea typeface="Meiryo" panose="020B0604030504040204" pitchFamily="34" charset="-128"/>
              </a:rPr>
              <a:t>・警察官</a:t>
            </a:r>
          </a:p>
          <a:p>
            <a:r>
              <a:rPr lang="ja-JP" altLang="en-US" sz="1050" dirty="0">
                <a:latin typeface="Meiryo" panose="020B0604030504040204" pitchFamily="34" charset="-128"/>
                <a:ea typeface="Meiryo" panose="020B0604030504040204" pitchFamily="34" charset="-128"/>
              </a:rPr>
              <a:t>・消防員</a:t>
            </a:r>
          </a:p>
          <a:p>
            <a:r>
              <a:rPr lang="ja-JP" altLang="en-US"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自然災害</a:t>
            </a:r>
            <a:endParaRPr lang="ja-JP" altLang="en-US" sz="1050" dirty="0">
              <a:latin typeface="Meiryo" panose="020B0604030504040204" pitchFamily="34" charset="-128"/>
              <a:ea typeface="Meiryo" panose="020B0604030504040204" pitchFamily="34" charset="-128"/>
            </a:endParaRPr>
          </a:p>
        </p:txBody>
      </p:sp>
      <p:sp>
        <p:nvSpPr>
          <p:cNvPr id="25" name="Rectangle 13">
            <a:extLst>
              <a:ext uri="{FF2B5EF4-FFF2-40B4-BE49-F238E27FC236}">
                <a16:creationId xmlns:a16="http://schemas.microsoft.com/office/drawing/2014/main" id="{6AB2E7CD-865B-5112-FE92-BF9B7AE96C15}"/>
              </a:ext>
            </a:extLst>
          </p:cNvPr>
          <p:cNvSpPr>
            <a:spLocks noChangeArrowheads="1"/>
          </p:cNvSpPr>
          <p:nvPr/>
        </p:nvSpPr>
        <p:spPr bwMode="auto">
          <a:xfrm>
            <a:off x="7361160" y="3815464"/>
            <a:ext cx="1415882" cy="738664"/>
          </a:xfrm>
          <a:prstGeom prst="rect">
            <a:avLst/>
          </a:prstGeom>
          <a:noFill/>
          <a:ln w="9525">
            <a:noFill/>
            <a:miter lim="800000"/>
            <a:headEnd/>
            <a:tailEnd/>
          </a:ln>
        </p:spPr>
        <p:txBody>
          <a:bodyPr wrap="square">
            <a:spAutoFit/>
          </a:bodyPr>
          <a:lstStyle/>
          <a:p>
            <a:r>
              <a:rPr lang="ja-JP" altLang="en-US" sz="1050" b="1">
                <a:solidFill>
                  <a:schemeClr val="accent5">
                    <a:lumMod val="75000"/>
                  </a:schemeClr>
                </a:solidFill>
                <a:latin typeface="Meiryo" panose="020B0604030504040204" pitchFamily="34" charset="-128"/>
                <a:ea typeface="Meiryo" panose="020B0604030504040204" pitchFamily="34" charset="-128"/>
              </a:rPr>
              <a:t>快適</a:t>
            </a:r>
            <a:r>
              <a:rPr lang="ja-JP" altLang="en-US" sz="1050" b="1" dirty="0">
                <a:solidFill>
                  <a:schemeClr val="accent5">
                    <a:lumMod val="75000"/>
                  </a:schemeClr>
                </a:solidFill>
                <a:latin typeface="Meiryo" panose="020B0604030504040204" pitchFamily="34" charset="-128"/>
                <a:ea typeface="Meiryo" panose="020B0604030504040204" pitchFamily="34" charset="-128"/>
              </a:rPr>
              <a:t>な暮らし</a:t>
            </a:r>
          </a:p>
          <a:p>
            <a:r>
              <a:rPr lang="ja-JP" altLang="en-US" sz="1050" dirty="0">
                <a:latin typeface="Meiryo" panose="020B0604030504040204" pitchFamily="34" charset="-128"/>
                <a:ea typeface="Meiryo" panose="020B0604030504040204" pitchFamily="34" charset="-128"/>
              </a:rPr>
              <a:t>・自然環境保護</a:t>
            </a:r>
          </a:p>
          <a:p>
            <a:r>
              <a:rPr lang="ja-JP" altLang="en-US" sz="1050" dirty="0">
                <a:latin typeface="Meiryo" panose="020B0604030504040204" pitchFamily="34" charset="-128"/>
                <a:ea typeface="Meiryo" panose="020B0604030504040204" pitchFamily="34" charset="-128"/>
              </a:rPr>
              <a:t>・ゴミの収集</a:t>
            </a:r>
          </a:p>
          <a:p>
            <a:r>
              <a:rPr lang="ja-JP" altLang="en-US" sz="1050" dirty="0">
                <a:latin typeface="Meiryo" panose="020B0604030504040204" pitchFamily="34" charset="-128"/>
                <a:ea typeface="Meiryo" panose="020B0604030504040204" pitchFamily="34" charset="-128"/>
              </a:rPr>
              <a:t>・リサイクル活動</a:t>
            </a:r>
          </a:p>
        </p:txBody>
      </p:sp>
      <p:pic>
        <p:nvPicPr>
          <p:cNvPr id="2" name="図 1">
            <a:extLst>
              <a:ext uri="{FF2B5EF4-FFF2-40B4-BE49-F238E27FC236}">
                <a16:creationId xmlns:a16="http://schemas.microsoft.com/office/drawing/2014/main" id="{FF400626-3187-2D06-2275-58BC75D0CCBC}"/>
              </a:ext>
            </a:extLst>
          </p:cNvPr>
          <p:cNvPicPr>
            <a:picLocks noChangeAspect="1"/>
          </p:cNvPicPr>
          <p:nvPr/>
        </p:nvPicPr>
        <p:blipFill>
          <a:blip r:embed="rId5"/>
          <a:stretch>
            <a:fillRect/>
          </a:stretch>
        </p:blipFill>
        <p:spPr>
          <a:xfrm>
            <a:off x="266484" y="663575"/>
            <a:ext cx="3883966" cy="2912975"/>
          </a:xfrm>
          <a:prstGeom prst="rect">
            <a:avLst/>
          </a:prstGeom>
          <a:ln>
            <a:solidFill>
              <a:schemeClr val="accent5"/>
            </a:solidFill>
          </a:ln>
        </p:spPr>
      </p:pic>
      <p:pic>
        <p:nvPicPr>
          <p:cNvPr id="4" name="図 3">
            <a:extLst>
              <a:ext uri="{FF2B5EF4-FFF2-40B4-BE49-F238E27FC236}">
                <a16:creationId xmlns:a16="http://schemas.microsoft.com/office/drawing/2014/main" id="{4EF95FC8-A49C-E547-367A-FD0E093A7F53}"/>
              </a:ext>
            </a:extLst>
          </p:cNvPr>
          <p:cNvPicPr>
            <a:picLocks noChangeAspect="1"/>
          </p:cNvPicPr>
          <p:nvPr/>
        </p:nvPicPr>
        <p:blipFill>
          <a:blip r:embed="rId6"/>
          <a:stretch>
            <a:fillRect/>
          </a:stretch>
        </p:blipFill>
        <p:spPr>
          <a:xfrm>
            <a:off x="274904" y="3737858"/>
            <a:ext cx="3875546" cy="2906660"/>
          </a:xfrm>
          <a:prstGeom prst="rect">
            <a:avLst/>
          </a:prstGeom>
          <a:ln>
            <a:solidFill>
              <a:schemeClr val="accent5"/>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147813"/>
            <a:ext cx="6154602" cy="2233515"/>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私たちの暮らしは、みんなが納めた税金で安全や快適さ、豊かさに満ちあふれています。</a:t>
            </a:r>
          </a:p>
          <a:p>
            <a:pPr algn="just">
              <a:lnSpc>
                <a:spcPct val="128000"/>
              </a:lnSpc>
            </a:pPr>
            <a:r>
              <a:rPr lang="ja-JP" altLang="en-US" sz="1050" dirty="0">
                <a:latin typeface="メイリオ" panose="020B0604030504040204" pitchFamily="50" charset="-128"/>
                <a:ea typeface="メイリオ" panose="020B0604030504040204" pitchFamily="50" charset="-128"/>
              </a:rPr>
              <a:t>　今回学んだ「税金」のことで、児童が疑問に思ったこと、もっと良く知りたいことを書き出させ、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dirty="0">
                <a:latin typeface="メイリオ" panose="020B0604030504040204" pitchFamily="50" charset="-128"/>
                <a:ea typeface="メイリオ" panose="020B0604030504040204" pitchFamily="50" charset="-128"/>
              </a:rPr>
              <a:t>・　まちの中で私たちの暮らしに役立っているものを探させる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など、更に税のことについて興味や関心を持たせてください。</a:t>
            </a: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68092" y="4072505"/>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8" y="1085506"/>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F21AE068-B351-491B-B2B9-6E5D56080B63}"/>
              </a:ext>
            </a:extLst>
          </p:cNvPr>
          <p:cNvPicPr>
            <a:picLocks noChangeAspect="1"/>
          </p:cNvPicPr>
          <p:nvPr/>
        </p:nvPicPr>
        <p:blipFill>
          <a:blip r:embed="rId6"/>
          <a:stretch>
            <a:fillRect/>
          </a:stretch>
        </p:blipFill>
        <p:spPr>
          <a:xfrm>
            <a:off x="234042" y="685801"/>
            <a:ext cx="3657600" cy="2743200"/>
          </a:xfrm>
          <a:prstGeom prst="rect">
            <a:avLst/>
          </a:prstGeom>
          <a:ln>
            <a:solidFill>
              <a:schemeClr val="accent5"/>
            </a:solidFill>
          </a:ln>
        </p:spPr>
      </p:pic>
    </p:spTree>
    <p:extLst>
      <p:ext uri="{BB962C8B-B14F-4D97-AF65-F5344CB8AC3E}">
        <p14:creationId xmlns:p14="http://schemas.microsoft.com/office/powerpoint/2010/main" val="255908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14</a:t>
            </a:fld>
            <a:endParaRPr kumimoji="1" lang="ja-JP" altLang="en-US"/>
          </a:p>
        </p:txBody>
      </p:sp>
      <p:pic>
        <p:nvPicPr>
          <p:cNvPr id="6" name="Picture 2">
            <a:extLst>
              <a:ext uri="{FF2B5EF4-FFF2-40B4-BE49-F238E27FC236}">
                <a16:creationId xmlns:a16="http://schemas.microsoft.com/office/drawing/2014/main" id="{74EF8A1A-3898-87C8-3C25-8B682D4C4C2D}"/>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9" name="Rectangle 3">
            <a:extLst>
              <a:ext uri="{FF2B5EF4-FFF2-40B4-BE49-F238E27FC236}">
                <a16:creationId xmlns:a16="http://schemas.microsoft.com/office/drawing/2014/main" id="{F72BBE90-E410-9D12-0F29-8BC28F26FAC4}"/>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17</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4" name="AutoShape 9">
            <a:extLst>
              <a:ext uri="{FF2B5EF4-FFF2-40B4-BE49-F238E27FC236}">
                <a16:creationId xmlns:a16="http://schemas.microsoft.com/office/drawing/2014/main" id="{4FBD3AD8-19DD-139B-D984-96680A96774C}"/>
              </a:ext>
            </a:extLst>
          </p:cNvPr>
          <p:cNvSpPr>
            <a:spLocks noChangeArrowheads="1"/>
          </p:cNvSpPr>
          <p:nvPr/>
        </p:nvSpPr>
        <p:spPr bwMode="auto">
          <a:xfrm>
            <a:off x="4211961" y="715267"/>
            <a:ext cx="4464496" cy="1129557"/>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さらに税のことについて興味や関心を持つためのツールとして、税金クイズを掲載しました。</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　児童のＩＣＴ端末に配信するなどして活用してください。</a:t>
            </a:r>
          </a:p>
        </p:txBody>
      </p:sp>
      <p:sp>
        <p:nvSpPr>
          <p:cNvPr id="15" name="AutoShape 9">
            <a:extLst>
              <a:ext uri="{FF2B5EF4-FFF2-40B4-BE49-F238E27FC236}">
                <a16:creationId xmlns:a16="http://schemas.microsoft.com/office/drawing/2014/main" id="{DD2A6D3F-1C51-6BFF-F9C8-2CD24E5F0409}"/>
              </a:ext>
            </a:extLst>
          </p:cNvPr>
          <p:cNvSpPr>
            <a:spLocks noChangeArrowheads="1"/>
          </p:cNvSpPr>
          <p:nvPr/>
        </p:nvSpPr>
        <p:spPr bwMode="auto">
          <a:xfrm>
            <a:off x="4211961" y="2026691"/>
            <a:ext cx="4464496" cy="898253"/>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nSpc>
                <a:spcPct val="128000"/>
              </a:lnSpc>
            </a:pPr>
            <a:r>
              <a:rPr lang="ja-JP" altLang="en-US" sz="1000" b="1" spc="50">
                <a:solidFill>
                  <a:schemeClr val="accent1">
                    <a:lumMod val="50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1">
                  <a:lumMod val="50000"/>
                </a:schemeClr>
              </a:solidFill>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　財務省</a:t>
            </a:r>
            <a:r>
              <a:rPr lang="en-US" altLang="ja-JP" sz="1050" spc="50" dirty="0">
                <a:latin typeface="メイリオ" panose="020B0604030504040204" pitchFamily="50" charset="-128"/>
                <a:ea typeface="メイリオ" panose="020B0604030504040204" pitchFamily="50" charset="-128"/>
              </a:rPr>
              <a:t>×</a:t>
            </a:r>
            <a:r>
              <a:rPr lang="en-US" altLang="ja-JP" sz="1050" spc="50" dirty="0" err="1">
                <a:latin typeface="メイリオ" panose="020B0604030504040204" pitchFamily="50" charset="-128"/>
                <a:ea typeface="メイリオ" panose="020B0604030504040204" pitchFamily="50" charset="-128"/>
              </a:rPr>
              <a:t>QuizKnock</a:t>
            </a:r>
            <a:r>
              <a:rPr lang="ja-JP" altLang="en-US" sz="1050" spc="50">
                <a:latin typeface="メイリオ" panose="020B0604030504040204" pitchFamily="50" charset="-128"/>
                <a:ea typeface="メイリオ" panose="020B0604030504040204" pitchFamily="50" charset="-128"/>
              </a:rPr>
              <a:t> クイズで全知全納！？</a:t>
            </a:r>
            <a:endParaRPr lang="en-US" altLang="ja-JP" sz="1050" spc="50" dirty="0">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税制マスター</a:t>
            </a:r>
            <a:endParaRPr kumimoji="1" lang="ja-JP" altLang="en-US" sz="1050" spc="50" dirty="0">
              <a:latin typeface="メイリオ" panose="020B0604030504040204" pitchFamily="50" charset="-128"/>
              <a:ea typeface="メイリオ" panose="020B0604030504040204" pitchFamily="50" charset="-128"/>
            </a:endParaRPr>
          </a:p>
        </p:txBody>
      </p:sp>
      <p:pic>
        <p:nvPicPr>
          <p:cNvPr id="16" name="図 15">
            <a:hlinkClick r:id="rId4"/>
            <a:extLst>
              <a:ext uri="{FF2B5EF4-FFF2-40B4-BE49-F238E27FC236}">
                <a16:creationId xmlns:a16="http://schemas.microsoft.com/office/drawing/2014/main" id="{EBAD6139-BBF1-7646-6858-DFFAC6AC23B7}"/>
              </a:ext>
            </a:extLst>
          </p:cNvPr>
          <p:cNvPicPr>
            <a:picLocks noChangeAspect="1"/>
          </p:cNvPicPr>
          <p:nvPr/>
        </p:nvPicPr>
        <p:blipFill>
          <a:blip r:embed="rId5"/>
          <a:stretch>
            <a:fillRect/>
          </a:stretch>
        </p:blipFill>
        <p:spPr>
          <a:xfrm>
            <a:off x="7805743" y="2194732"/>
            <a:ext cx="586196" cy="586196"/>
          </a:xfrm>
          <a:prstGeom prst="rect">
            <a:avLst/>
          </a:prstGeom>
        </p:spPr>
      </p:pic>
      <p:pic>
        <p:nvPicPr>
          <p:cNvPr id="2" name="図 1">
            <a:extLst>
              <a:ext uri="{FF2B5EF4-FFF2-40B4-BE49-F238E27FC236}">
                <a16:creationId xmlns:a16="http://schemas.microsoft.com/office/drawing/2014/main" id="{376F56F4-C8DF-9AAB-5EA3-10E55DC5878E}"/>
              </a:ext>
            </a:extLst>
          </p:cNvPr>
          <p:cNvPicPr>
            <a:picLocks noChangeAspect="1"/>
          </p:cNvPicPr>
          <p:nvPr/>
        </p:nvPicPr>
        <p:blipFill>
          <a:blip r:embed="rId6"/>
          <a:stretch>
            <a:fillRect/>
          </a:stretch>
        </p:blipFill>
        <p:spPr>
          <a:xfrm>
            <a:off x="223187" y="638864"/>
            <a:ext cx="3891377" cy="2919859"/>
          </a:xfrm>
          <a:prstGeom prst="rect">
            <a:avLst/>
          </a:prstGeom>
          <a:ln>
            <a:solidFill>
              <a:schemeClr val="accent5"/>
            </a:solidFill>
          </a:ln>
        </p:spPr>
      </p:pic>
      <p:pic>
        <p:nvPicPr>
          <p:cNvPr id="5" name="図 4">
            <a:extLst>
              <a:ext uri="{FF2B5EF4-FFF2-40B4-BE49-F238E27FC236}">
                <a16:creationId xmlns:a16="http://schemas.microsoft.com/office/drawing/2014/main" id="{E81FEC9F-977A-F86C-A6CE-5A1FA50281EB}"/>
              </a:ext>
            </a:extLst>
          </p:cNvPr>
          <p:cNvPicPr>
            <a:picLocks noChangeAspect="1"/>
          </p:cNvPicPr>
          <p:nvPr/>
        </p:nvPicPr>
        <p:blipFill>
          <a:blip r:embed="rId7"/>
          <a:stretch>
            <a:fillRect/>
          </a:stretch>
        </p:blipFill>
        <p:spPr>
          <a:xfrm>
            <a:off x="228364" y="3750651"/>
            <a:ext cx="3886200" cy="2912353"/>
          </a:xfrm>
          <a:prstGeom prst="rect">
            <a:avLst/>
          </a:prstGeom>
          <a:ln>
            <a:solidFill>
              <a:schemeClr val="accent5"/>
            </a:solidFill>
          </a:ln>
        </p:spPr>
      </p:pic>
    </p:spTree>
    <p:extLst>
      <p:ext uri="{BB962C8B-B14F-4D97-AF65-F5344CB8AC3E}">
        <p14:creationId xmlns:p14="http://schemas.microsoft.com/office/powerpoint/2010/main" val="39868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15</a:t>
            </a:fld>
            <a:endParaRPr kumimoji="1" lang="ja-JP" altLang="en-US"/>
          </a:p>
        </p:txBody>
      </p:sp>
      <p:sp>
        <p:nvSpPr>
          <p:cNvPr id="3" name="Rectangle 3">
            <a:extLst>
              <a:ext uri="{FF2B5EF4-FFF2-40B4-BE49-F238E27FC236}">
                <a16:creationId xmlns:a16="http://schemas.microsoft.com/office/drawing/2014/main" id="{A923BA36-5A6F-F55D-8D09-6EFC7CEEAD38}"/>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税金クイズの答え＆説明（児童用Ｐ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18</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20</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6" name="AutoShape 9">
            <a:extLst>
              <a:ext uri="{FF2B5EF4-FFF2-40B4-BE49-F238E27FC236}">
                <a16:creationId xmlns:a16="http://schemas.microsoft.com/office/drawing/2014/main" id="{D8A47AAE-8AF3-04CA-691A-6D97F29AA16D}"/>
              </a:ext>
            </a:extLst>
          </p:cNvPr>
          <p:cNvSpPr>
            <a:spLocks noChangeArrowheads="1"/>
          </p:cNvSpPr>
          <p:nvPr/>
        </p:nvSpPr>
        <p:spPr bwMode="auto">
          <a:xfrm>
            <a:off x="4355977" y="3917815"/>
            <a:ext cx="4522284" cy="735322"/>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税金クイズの解答と解説です。</a:t>
            </a:r>
            <a:endParaRPr lang="en-US" altLang="ja-JP" sz="105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4FEDD860-A8B6-4BC9-E23E-CAE35DCDCBD2}"/>
              </a:ext>
            </a:extLst>
          </p:cNvPr>
          <p:cNvPicPr>
            <a:picLocks noChangeAspect="1"/>
          </p:cNvPicPr>
          <p:nvPr/>
        </p:nvPicPr>
        <p:blipFill>
          <a:blip r:embed="rId4"/>
          <a:stretch>
            <a:fillRect/>
          </a:stretch>
        </p:blipFill>
        <p:spPr>
          <a:xfrm>
            <a:off x="202049" y="702966"/>
            <a:ext cx="3972169" cy="2980481"/>
          </a:xfrm>
          <a:prstGeom prst="rect">
            <a:avLst/>
          </a:prstGeom>
          <a:ln>
            <a:solidFill>
              <a:srgbClr val="4E97C5"/>
            </a:solidFill>
          </a:ln>
        </p:spPr>
      </p:pic>
      <p:pic>
        <p:nvPicPr>
          <p:cNvPr id="8" name="図 7">
            <a:extLst>
              <a:ext uri="{FF2B5EF4-FFF2-40B4-BE49-F238E27FC236}">
                <a16:creationId xmlns:a16="http://schemas.microsoft.com/office/drawing/2014/main" id="{2B2A2652-DD56-84AA-013A-8D2E6080BAD7}"/>
              </a:ext>
            </a:extLst>
          </p:cNvPr>
          <p:cNvPicPr>
            <a:picLocks noChangeAspect="1"/>
          </p:cNvPicPr>
          <p:nvPr/>
        </p:nvPicPr>
        <p:blipFill>
          <a:blip r:embed="rId5"/>
          <a:stretch>
            <a:fillRect/>
          </a:stretch>
        </p:blipFill>
        <p:spPr>
          <a:xfrm>
            <a:off x="217479" y="3795784"/>
            <a:ext cx="3972169" cy="2980481"/>
          </a:xfrm>
          <a:prstGeom prst="rect">
            <a:avLst/>
          </a:prstGeom>
          <a:ln>
            <a:solidFill>
              <a:srgbClr val="4E97C5"/>
            </a:solidFill>
          </a:ln>
        </p:spPr>
      </p:pic>
      <p:pic>
        <p:nvPicPr>
          <p:cNvPr id="9" name="図 8">
            <a:extLst>
              <a:ext uri="{FF2B5EF4-FFF2-40B4-BE49-F238E27FC236}">
                <a16:creationId xmlns:a16="http://schemas.microsoft.com/office/drawing/2014/main" id="{ACCA53A3-E575-C51A-ED84-8A2C3C744353}"/>
              </a:ext>
            </a:extLst>
          </p:cNvPr>
          <p:cNvPicPr>
            <a:picLocks noChangeAspect="1"/>
          </p:cNvPicPr>
          <p:nvPr/>
        </p:nvPicPr>
        <p:blipFill>
          <a:blip r:embed="rId6"/>
          <a:stretch>
            <a:fillRect/>
          </a:stretch>
        </p:blipFill>
        <p:spPr>
          <a:xfrm>
            <a:off x="4501355" y="696629"/>
            <a:ext cx="3951842" cy="2965229"/>
          </a:xfrm>
          <a:prstGeom prst="rect">
            <a:avLst/>
          </a:prstGeom>
          <a:ln>
            <a:solidFill>
              <a:srgbClr val="4E97C5"/>
            </a:solidFill>
          </a:ln>
        </p:spPr>
      </p:pic>
    </p:spTree>
    <p:extLst>
      <p:ext uri="{BB962C8B-B14F-4D97-AF65-F5344CB8AC3E}">
        <p14:creationId xmlns:p14="http://schemas.microsoft.com/office/powerpoint/2010/main" val="118929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a:t>
            </a:r>
            <a:r>
              <a:rPr lang="ja-JP" altLang="en-US" sz="1500" b="1" kern="0">
                <a:solidFill>
                  <a:schemeClr val="bg1"/>
                </a:solidFill>
                <a:latin typeface="メイリオ" panose="020B0604030504040204" pitchFamily="50" charset="-128"/>
                <a:ea typeface="メイリオ" panose="020B0604030504040204" pitchFamily="50" charset="-128"/>
                <a:cs typeface="+mj-cs"/>
              </a:rPr>
              <a:t>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21</a:t>
            </a:r>
            <a:r>
              <a:rPr lang="ja-JP" altLang="en-US" sz="1500" b="1" kern="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7" name="テキスト ボックス 26">
            <a:extLst>
              <a:ext uri="{FF2B5EF4-FFF2-40B4-BE49-F238E27FC236}">
                <a16:creationId xmlns:a16="http://schemas.microsoft.com/office/drawing/2014/main" id="{D0805EE7-041E-49C4-9EEB-6D4A669D1CBE}"/>
              </a:ext>
            </a:extLst>
          </p:cNvPr>
          <p:cNvSpPr txBox="1"/>
          <p:nvPr userDrawn="1"/>
        </p:nvSpPr>
        <p:spPr>
          <a:xfrm>
            <a:off x="369116" y="5642223"/>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（編集・発行）奈良県租税教育推進連絡協議会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userDrawn="1"/>
        </p:nvSpPr>
        <p:spPr>
          <a:xfrm>
            <a:off x="1293041" y="5928237"/>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630-8567</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奈良市登大路町</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81</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奈良税務署内</a:t>
            </a:r>
            <a:endPar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9AE168-211A-4869-8F80-E2F914F32202}"/>
              </a:ext>
            </a:extLst>
          </p:cNvPr>
          <p:cNvSpPr txBox="1"/>
          <p:nvPr userDrawn="1"/>
        </p:nvSpPr>
        <p:spPr>
          <a:xfrm>
            <a:off x="1414973" y="6185606"/>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dirty="0">
                <a:solidFill>
                  <a:prstClr val="black"/>
                </a:solidFill>
                <a:latin typeface="メイリオ" panose="020B0604030504040204" pitchFamily="50" charset="-128"/>
                <a:ea typeface="メイリオ" panose="020B0604030504040204" pitchFamily="50" charset="-128"/>
              </a:rPr>
              <a:t>奈良県</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租税教育推進連絡協議会は、奈良県内の教育委員会や小学校・中学校・高等学校の教育関係者と、</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国・県・</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市町村の税務関係者が協力して、租税教育の推進を図るために設けられた組織です。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6011C28-3B6E-48C5-BB16-BDDEE9D9AA34}"/>
              </a:ext>
            </a:extLst>
          </p:cNvPr>
          <p:cNvSpPr txBox="1"/>
          <p:nvPr/>
        </p:nvSpPr>
        <p:spPr>
          <a:xfrm>
            <a:off x="508291" y="6559712"/>
            <a:ext cx="5143829" cy="261610"/>
          </a:xfrm>
          <a:prstGeom prst="rect">
            <a:avLst/>
          </a:prstGeom>
          <a:noFill/>
        </p:spPr>
        <p:txBody>
          <a:bodyPr wrap="square" rtlCol="0">
            <a:spAutoFit/>
          </a:bodyPr>
          <a:lstStyle/>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奈良県租税教育推進連絡協議会ホームページ　 </a:t>
            </a:r>
            <a:r>
              <a:rPr kumimoji="1" lang="en-US" altLang="ja-JP" sz="1100" dirty="0">
                <a:latin typeface="メイリオ" panose="020B0604030504040204" pitchFamily="50" charset="-128"/>
                <a:ea typeface="メイリオ" panose="020B0604030504040204" pitchFamily="50" charset="-128"/>
                <a:hlinkClick r:id="rId4">
                  <a:extLst>
                    <a:ext uri="{A12FA001-AC4F-418D-AE19-62706E023703}">
                      <ahyp:hlinkClr xmlns:ahyp="http://schemas.microsoft.com/office/drawing/2018/hyperlinkcolor" val="tx"/>
                    </a:ext>
                  </a:extLst>
                </a:hlinkClick>
              </a:rPr>
              <a:t>https://sosuikyo.jp/</a:t>
            </a:r>
            <a:endParaRPr kumimoji="1" lang="en-US" altLang="ja-JP" sz="1100" dirty="0">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D4B5DF7D-4122-18FF-DB91-2AE8516AB298}"/>
              </a:ext>
            </a:extLst>
          </p:cNvPr>
          <p:cNvPicPr>
            <a:picLocks noChangeAspect="1"/>
          </p:cNvPicPr>
          <p:nvPr/>
        </p:nvPicPr>
        <p:blipFill>
          <a:blip r:embed="rId5"/>
          <a:stretch>
            <a:fillRect/>
          </a:stretch>
        </p:blipFill>
        <p:spPr>
          <a:xfrm>
            <a:off x="7336771" y="5551777"/>
            <a:ext cx="1051654" cy="1051654"/>
          </a:xfrm>
          <a:prstGeom prst="rect">
            <a:avLst/>
          </a:prstGeom>
        </p:spPr>
      </p:pic>
      <p:sp>
        <p:nvSpPr>
          <p:cNvPr id="5" name="AutoShape 43">
            <a:extLst>
              <a:ext uri="{FF2B5EF4-FFF2-40B4-BE49-F238E27FC236}">
                <a16:creationId xmlns:a16="http://schemas.microsoft.com/office/drawing/2014/main" id="{C40AF007-4D1D-239A-9828-8AD0DFBFE58D}"/>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6" name="Rectangle 135">
            <a:extLst>
              <a:ext uri="{FF2B5EF4-FFF2-40B4-BE49-F238E27FC236}">
                <a16:creationId xmlns:a16="http://schemas.microsoft.com/office/drawing/2014/main" id="{E4382516-9BFA-3171-92B2-7C967460D060}"/>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7" name="テキスト ボックス 6">
            <a:extLst>
              <a:ext uri="{FF2B5EF4-FFF2-40B4-BE49-F238E27FC236}">
                <a16:creationId xmlns:a16="http://schemas.microsoft.com/office/drawing/2014/main" id="{822D6D76-6925-D2AB-8104-3BD8CC165B02}"/>
              </a:ext>
            </a:extLst>
          </p:cNvPr>
          <p:cNvSpPr txBox="1"/>
          <p:nvPr/>
        </p:nvSpPr>
        <p:spPr>
          <a:xfrm>
            <a:off x="438702" y="4281590"/>
            <a:ext cx="5053327"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080A4E42-04A7-CA62-229D-4D4841600390}"/>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cxnSp>
        <p:nvCxnSpPr>
          <p:cNvPr id="15" name="直線コネクタ 14">
            <a:extLst>
              <a:ext uri="{FF2B5EF4-FFF2-40B4-BE49-F238E27FC236}">
                <a16:creationId xmlns:a16="http://schemas.microsoft.com/office/drawing/2014/main" id="{35C6CF72-F0C3-00E6-E709-73873B093062}"/>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16" name="スライド番号プレースホルダー 8">
            <a:extLst>
              <a:ext uri="{FF2B5EF4-FFF2-40B4-BE49-F238E27FC236}">
                <a16:creationId xmlns:a16="http://schemas.microsoft.com/office/drawing/2014/main" id="{B58F8885-2928-5DF0-007C-F5A42632C799}"/>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16</a:t>
            </a:fld>
            <a:endParaRPr kumimoji="1" lang="ja-JP" altLang="en-US"/>
          </a:p>
        </p:txBody>
      </p:sp>
      <p:graphicFrame>
        <p:nvGraphicFramePr>
          <p:cNvPr id="4" name="表 3">
            <a:extLst>
              <a:ext uri="{FF2B5EF4-FFF2-40B4-BE49-F238E27FC236}">
                <a16:creationId xmlns:a16="http://schemas.microsoft.com/office/drawing/2014/main" id="{5479C259-EB62-39AF-BE0C-D7A993F3BF47}"/>
              </a:ext>
            </a:extLst>
          </p:cNvPr>
          <p:cNvGraphicFramePr>
            <a:graphicFrameLocks noGrp="1"/>
          </p:cNvGraphicFramePr>
          <p:nvPr>
            <p:extLst>
              <p:ext uri="{D42A27DB-BD31-4B8C-83A1-F6EECF244321}">
                <p14:modId xmlns:p14="http://schemas.microsoft.com/office/powerpoint/2010/main" val="3678355939"/>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7" name="図 16">
            <a:hlinkClick r:id="rId6"/>
            <a:extLst>
              <a:ext uri="{FF2B5EF4-FFF2-40B4-BE49-F238E27FC236}">
                <a16:creationId xmlns:a16="http://schemas.microsoft.com/office/drawing/2014/main" id="{0A8F5D7D-FFB6-2AFB-3B58-5A98D794E01B}"/>
              </a:ext>
            </a:extLst>
          </p:cNvPr>
          <p:cNvPicPr>
            <a:picLocks noChangeAspect="1"/>
          </p:cNvPicPr>
          <p:nvPr/>
        </p:nvPicPr>
        <p:blipFill rotWithShape="1">
          <a:blip r:embed="rId7"/>
          <a:srcRect l="1" r="1884"/>
          <a:stretch/>
        </p:blipFill>
        <p:spPr>
          <a:xfrm>
            <a:off x="5233025" y="1626388"/>
            <a:ext cx="703162" cy="692329"/>
          </a:xfrm>
          <a:prstGeom prst="rect">
            <a:avLst/>
          </a:prstGeom>
        </p:spPr>
      </p:pic>
      <p:pic>
        <p:nvPicPr>
          <p:cNvPr id="18" name="図 17">
            <a:hlinkClick r:id="rId8"/>
            <a:extLst>
              <a:ext uri="{FF2B5EF4-FFF2-40B4-BE49-F238E27FC236}">
                <a16:creationId xmlns:a16="http://schemas.microsoft.com/office/drawing/2014/main" id="{8621E378-482D-1260-4CBE-3F1257573D58}"/>
              </a:ext>
            </a:extLst>
          </p:cNvPr>
          <p:cNvPicPr>
            <a:picLocks noChangeAspect="1"/>
          </p:cNvPicPr>
          <p:nvPr/>
        </p:nvPicPr>
        <p:blipFill>
          <a:blip r:embed="rId9"/>
          <a:stretch>
            <a:fillRect/>
          </a:stretch>
        </p:blipFill>
        <p:spPr>
          <a:xfrm>
            <a:off x="5233025" y="2884392"/>
            <a:ext cx="703162" cy="700361"/>
          </a:xfrm>
          <a:prstGeom prst="rect">
            <a:avLst/>
          </a:prstGeom>
        </p:spPr>
      </p:pic>
      <p:pic>
        <p:nvPicPr>
          <p:cNvPr id="19" name="図 18">
            <a:hlinkClick r:id="rId10"/>
            <a:extLst>
              <a:ext uri="{FF2B5EF4-FFF2-40B4-BE49-F238E27FC236}">
                <a16:creationId xmlns:a16="http://schemas.microsoft.com/office/drawing/2014/main" id="{F7CF981A-164F-207E-C834-649FB637256F}"/>
              </a:ext>
            </a:extLst>
          </p:cNvPr>
          <p:cNvPicPr>
            <a:picLocks noChangeAspect="1"/>
          </p:cNvPicPr>
          <p:nvPr/>
        </p:nvPicPr>
        <p:blipFill rotWithShape="1">
          <a:blip r:embed="rId11"/>
          <a:srcRect l="1643" r="4504" b="3339"/>
          <a:stretch/>
        </p:blipFill>
        <p:spPr>
          <a:xfrm>
            <a:off x="7320953" y="2910872"/>
            <a:ext cx="703162" cy="689362"/>
          </a:xfrm>
          <a:prstGeom prst="rect">
            <a:avLst/>
          </a:prstGeom>
        </p:spPr>
      </p:pic>
      <p:pic>
        <p:nvPicPr>
          <p:cNvPr id="21" name="図 20">
            <a:hlinkClick r:id="rId12"/>
            <a:extLst>
              <a:ext uri="{FF2B5EF4-FFF2-40B4-BE49-F238E27FC236}">
                <a16:creationId xmlns:a16="http://schemas.microsoft.com/office/drawing/2014/main" id="{43CD3655-E0B5-BB9C-9344-795144A3237F}"/>
              </a:ext>
            </a:extLst>
          </p:cNvPr>
          <p:cNvPicPr>
            <a:picLocks noChangeAspect="1"/>
          </p:cNvPicPr>
          <p:nvPr/>
        </p:nvPicPr>
        <p:blipFill rotWithShape="1">
          <a:blip r:embed="rId13"/>
          <a:srcRect l="2698" r="3112"/>
          <a:stretch/>
        </p:blipFill>
        <p:spPr>
          <a:xfrm>
            <a:off x="7309387" y="1611776"/>
            <a:ext cx="703162" cy="718886"/>
          </a:xfrm>
          <a:prstGeom prst="rect">
            <a:avLst/>
          </a:prstGeom>
        </p:spPr>
      </p:pic>
      <p:pic>
        <p:nvPicPr>
          <p:cNvPr id="10" name="図 9">
            <a:extLst>
              <a:ext uri="{FF2B5EF4-FFF2-40B4-BE49-F238E27FC236}">
                <a16:creationId xmlns:a16="http://schemas.microsoft.com/office/drawing/2014/main" id="{5E27DDD3-7917-7572-7939-03718D543A36}"/>
              </a:ext>
            </a:extLst>
          </p:cNvPr>
          <p:cNvPicPr>
            <a:picLocks noChangeAspect="1"/>
          </p:cNvPicPr>
          <p:nvPr/>
        </p:nvPicPr>
        <p:blipFill>
          <a:blip r:embed="rId14"/>
          <a:stretch>
            <a:fillRect/>
          </a:stretch>
        </p:blipFill>
        <p:spPr>
          <a:xfrm>
            <a:off x="432445" y="650552"/>
            <a:ext cx="4038039" cy="3024858"/>
          </a:xfrm>
          <a:prstGeom prst="rect">
            <a:avLst/>
          </a:prstGeom>
          <a:ln>
            <a:solidFill>
              <a:schemeClr val="accent5"/>
            </a:solidFill>
          </a:ln>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3841429315"/>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a:t>
                      </a:r>
                      <a:r>
                        <a:rPr lang="ja-JP" altLang="en-US" sz="1050">
                          <a:latin typeface="MS Gothic" panose="020B0609070205080204" pitchFamily="49" charset="-128"/>
                          <a:ea typeface="MS Gothic" panose="020B0609070205080204" pitchFamily="49" charset="-128"/>
                        </a:rPr>
                        <a:t>だろうか</a:t>
                      </a:r>
                      <a:endParaRPr lang="en-US" altLang="ja-JP" sz="1050" dirty="0">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10</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050" dirty="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奈良県では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P10</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P11</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79512"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01119EF5-F189-4C7C-970B-12EB6151CDBC}"/>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基本的に、差替えは授業</a:t>
            </a:r>
            <a:r>
              <a:rPr lang="ja-JP" altLang="en-US" sz="1100" dirty="0">
                <a:latin typeface="メイリオ" panose="020B0604030504040204" pitchFamily="50" charset="-128"/>
                <a:ea typeface="メイリオ" panose="020B0604030504040204" pitchFamily="50" charset="-128"/>
              </a:rPr>
              <a:t>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児童用スライドＰ６～</a:t>
            </a:r>
            <a:r>
              <a:rPr lang="en-US" altLang="ja-JP" sz="1100" dirty="0">
                <a:latin typeface="メイリオ" panose="020B0604030504040204" pitchFamily="50" charset="-128"/>
                <a:ea typeface="メイリオ" panose="020B0604030504040204" pitchFamily="50" charset="-128"/>
              </a:rPr>
              <a:t>10</a:t>
            </a:r>
            <a:r>
              <a:rPr lang="ja-JP" altLang="en-US" sz="110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15</a:t>
            </a:r>
            <a:r>
              <a:rPr lang="ja-JP" altLang="en-US" sz="1100">
                <a:latin typeface="メイリオ" panose="020B0604030504040204" pitchFamily="50" charset="-128"/>
                <a:ea typeface="メイリオ" panose="020B0604030504040204" pitchFamily="50" charset="-128"/>
              </a:rPr>
              <a:t>について</a:t>
            </a:r>
            <a:r>
              <a:rPr lang="ja-JP" altLang="en-US" sz="1100" dirty="0">
                <a:latin typeface="メイリオ" panose="020B0604030504040204" pitchFamily="50" charset="-128"/>
                <a:ea typeface="メイリオ" panose="020B0604030504040204" pitchFamily="50" charset="-128"/>
              </a:rPr>
              <a:t>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a:solidFill>
                  <a:schemeClr val="accent5">
                    <a:lumMod val="50000"/>
                  </a:schemeClr>
                </a:solidFill>
                <a:latin typeface="メイリオ" panose="020B0604030504040204" pitchFamily="50" charset="-128"/>
                <a:ea typeface="メイリオ" panose="020B0604030504040204" pitchFamily="50" charset="-128"/>
              </a:rPr>
              <a:t>この教材</a:t>
            </a:r>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13,031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1,346</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3,400</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783 </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1,800</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18,607</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1,148</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6,145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5,852</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3,081</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18,291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３兆</a:t>
            </a:r>
            <a:r>
              <a:rPr lang="en-US" altLang="ja-JP" sz="1050" u="sng" dirty="0">
                <a:latin typeface="メイリオ" panose="020B0604030504040204" pitchFamily="50" charset="-128"/>
                <a:ea typeface="メイリオ" panose="020B0604030504040204" pitchFamily="50" charset="-128"/>
              </a:rPr>
              <a:t>5,192</a:t>
            </a:r>
            <a:r>
              <a:rPr lang="ja-JP" altLang="en-US" sz="1050" u="sng" dirty="0">
                <a:latin typeface="メイリオ" panose="020B0604030504040204" pitchFamily="50" charset="-128"/>
                <a:ea typeface="メイリオ" panose="020B0604030504040204" pitchFamily="50" charset="-128"/>
              </a:rPr>
              <a:t>億円（国民１人当たり　年間　約２万８千円）</a:t>
            </a:r>
            <a:endParaRPr lang="en-US" altLang="ja-JP" sz="1050" u="sng"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a:t>
            </a:r>
            <a:r>
              <a:rPr lang="en-US" altLang="ja-JP" sz="1050" u="sng" dirty="0">
                <a:latin typeface="メイリオ" panose="020B0604030504040204" pitchFamily="50" charset="-128"/>
                <a:ea typeface="メイリオ" panose="020B0604030504040204" pitchFamily="50" charset="-128"/>
              </a:rPr>
              <a:t>18</a:t>
            </a:r>
            <a:r>
              <a:rPr lang="ja-JP" altLang="en-US" sz="1050" u="sng" dirty="0">
                <a:latin typeface="メイリオ" panose="020B0604030504040204" pitchFamily="50" charset="-128"/>
                <a:ea typeface="メイリオ" panose="020B0604030504040204" pitchFamily="50" charset="-128"/>
              </a:rPr>
              <a:t>兆</a:t>
            </a:r>
            <a:r>
              <a:rPr lang="en-US" altLang="ja-JP" sz="1050" u="sng" dirty="0">
                <a:latin typeface="メイリオ" panose="020B0604030504040204" pitchFamily="50" charset="-128"/>
                <a:ea typeface="メイリオ" panose="020B0604030504040204" pitchFamily="50" charset="-128"/>
              </a:rPr>
              <a:t>331</a:t>
            </a:r>
            <a:r>
              <a:rPr lang="ja-JP" altLang="en-US" sz="1050" u="sng" dirty="0">
                <a:latin typeface="メイリオ" panose="020B0604030504040204" pitchFamily="50" charset="-128"/>
                <a:ea typeface="メイリオ" panose="020B0604030504040204" pitchFamily="50" charset="-128"/>
              </a:rPr>
              <a:t>億円（国民１人当たり　年間　約</a:t>
            </a:r>
            <a:r>
              <a:rPr lang="en-US" altLang="ja-JP" sz="1050" u="sng" dirty="0">
                <a:latin typeface="メイリオ" panose="020B0604030504040204" pitchFamily="50" charset="-128"/>
                <a:ea typeface="メイリオ" panose="020B0604030504040204" pitchFamily="50" charset="-128"/>
              </a:rPr>
              <a:t>14</a:t>
            </a:r>
            <a:r>
              <a:rPr lang="ja-JP" altLang="en-US" sz="1050" u="sng" dirty="0">
                <a:latin typeface="メイリオ" panose="020B0604030504040204" pitchFamily="50" charset="-128"/>
                <a:ea typeface="メイリオ" panose="020B0604030504040204" pitchFamily="50" charset="-128"/>
              </a:rPr>
              <a:t>万５千円）</a:t>
            </a:r>
            <a:endParaRPr lang="en-US" altLang="ja-JP" sz="1050" u="sng"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約２兆</a:t>
            </a:r>
            <a:r>
              <a:rPr lang="en-US" altLang="ja-JP" sz="1050" u="sng" dirty="0">
                <a:latin typeface="メイリオ" panose="020B0604030504040204" pitchFamily="50" charset="-128"/>
                <a:ea typeface="メイリオ" panose="020B0604030504040204" pitchFamily="50" charset="-128"/>
              </a:rPr>
              <a:t>9,285</a:t>
            </a:r>
            <a:r>
              <a:rPr lang="ja-JP" altLang="en-US" sz="1050" u="sng" dirty="0">
                <a:latin typeface="メイリオ" panose="020B0604030504040204" pitchFamily="50" charset="-128"/>
                <a:ea typeface="メイリオ" panose="020B0604030504040204" pitchFamily="50" charset="-128"/>
              </a:rPr>
              <a:t>億円（国民１人当たり　年間　約２万３千円）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AutoShape 10">
            <a:extLst>
              <a:ext uri="{FF2B5EF4-FFF2-40B4-BE49-F238E27FC236}">
                <a16:creationId xmlns:a16="http://schemas.microsoft.com/office/drawing/2014/main" id="{CAE088FB-775A-4DC3-B840-81186B877F07}"/>
              </a:ext>
            </a:extLst>
          </p:cNvPr>
          <p:cNvSpPr>
            <a:spLocks noChangeArrowheads="1"/>
          </p:cNvSpPr>
          <p:nvPr/>
        </p:nvSpPr>
        <p:spPr bwMode="auto">
          <a:xfrm>
            <a:off x="4277882" y="5566477"/>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消防費（令和６年度）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２兆</a:t>
            </a:r>
            <a:r>
              <a:rPr lang="en-US" altLang="ja-JP" sz="1050" u="sng" dirty="0">
                <a:latin typeface="メイリオ" panose="020B0604030504040204" pitchFamily="50" charset="-128"/>
                <a:ea typeface="メイリオ" panose="020B0604030504040204" pitchFamily="50" charset="-128"/>
              </a:rPr>
              <a:t>2,889</a:t>
            </a:r>
            <a:r>
              <a:rPr lang="ja-JP" altLang="en-US" sz="1050" u="sng" dirty="0">
                <a:latin typeface="メイリオ" panose="020B0604030504040204" pitchFamily="50" charset="-128"/>
                <a:ea typeface="メイリオ" panose="020B0604030504040204" pitchFamily="50" charset="-128"/>
              </a:rPr>
              <a:t>億円（国民１人当たり　年間　約１万８千円）</a:t>
            </a:r>
            <a:endParaRPr lang="en-US" altLang="ja-JP" sz="1050" u="sng"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F6DB92BC-85C2-27A0-4386-3923D4A7B71F}"/>
              </a:ext>
            </a:extLst>
          </p:cNvPr>
          <p:cNvPicPr>
            <a:picLocks noChangeAspect="1"/>
          </p:cNvPicPr>
          <p:nvPr/>
        </p:nvPicPr>
        <p:blipFill>
          <a:blip r:embed="rId3"/>
          <a:stretch>
            <a:fillRect/>
          </a:stretch>
        </p:blipFill>
        <p:spPr>
          <a:xfrm>
            <a:off x="243736" y="758867"/>
            <a:ext cx="3752200" cy="2814150"/>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86104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p>
        </p:txBody>
      </p:sp>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4065063"/>
            <a:ext cx="4169516" cy="660081"/>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（令和５年度</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小学校　約８万円（年額 約</a:t>
            </a:r>
            <a:r>
              <a:rPr lang="en-US" altLang="ja-JP" sz="1050" dirty="0">
                <a:latin typeface="メイリオ" panose="020B0604030504040204" pitchFamily="50" charset="-128"/>
                <a:ea typeface="メイリオ" panose="020B0604030504040204" pitchFamily="50" charset="-128"/>
              </a:rPr>
              <a:t>96</a:t>
            </a:r>
            <a:r>
              <a:rPr lang="ja-JP" altLang="en-US" sz="1050" dirty="0">
                <a:latin typeface="メイリオ" panose="020B0604030504040204" pitchFamily="50" charset="-128"/>
                <a:ea typeface="メイリオ" panose="020B0604030504040204" pitchFamily="50" charset="-128"/>
              </a:rPr>
              <a:t>万８千円）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中学生　約９万円（年額 約</a:t>
            </a:r>
            <a:r>
              <a:rPr lang="en-US" altLang="ja-JP" sz="1050" dirty="0">
                <a:latin typeface="メイリオ" panose="020B0604030504040204" pitchFamily="50" charset="-128"/>
                <a:ea typeface="メイリオ" panose="020B0604030504040204" pitchFamily="50" charset="-128"/>
              </a:rPr>
              <a:t>108</a:t>
            </a:r>
            <a:r>
              <a:rPr lang="ja-JP" altLang="en-US" sz="1050" dirty="0">
                <a:latin typeface="メイリオ" panose="020B0604030504040204" pitchFamily="50" charset="-128"/>
                <a:ea typeface="メイリオ" panose="020B0604030504040204" pitchFamily="50" charset="-128"/>
              </a:rPr>
              <a:t>万３千円）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高校生　約８万８千円（年額 約</a:t>
            </a:r>
            <a:r>
              <a:rPr lang="en-US" altLang="ja-JP" sz="1050" dirty="0">
                <a:latin typeface="メイリオ" panose="020B0604030504040204" pitchFamily="50" charset="-128"/>
                <a:ea typeface="メイリオ" panose="020B0604030504040204" pitchFamily="50" charset="-128"/>
              </a:rPr>
              <a:t>106</a:t>
            </a:r>
            <a:r>
              <a:rPr lang="ja-JP" altLang="en-US" sz="1050" dirty="0">
                <a:latin typeface="メイリオ" panose="020B0604030504040204" pitchFamily="50" charset="-128"/>
                <a:ea typeface="メイリオ" panose="020B0604030504040204" pitchFamily="50" charset="-128"/>
              </a:rPr>
              <a:t>万４千円）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251694"/>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251694"/>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7,118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4,378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712</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8,198</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772816"/>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1998130"/>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・・・６兆</a:t>
            </a:r>
            <a:r>
              <a:rPr lang="en-US" altLang="ja-JP" sz="1200" dirty="0">
                <a:latin typeface="メイリオ" panose="020B0604030504040204" pitchFamily="50" charset="-128"/>
                <a:ea typeface="メイリオ" panose="020B0604030504040204" pitchFamily="50" charset="-128"/>
              </a:rPr>
              <a:t>406</a:t>
            </a:r>
            <a:r>
              <a:rPr lang="ja-JP" altLang="en-US" sz="1200" dirty="0">
                <a:latin typeface="メイリオ" panose="020B0604030504040204" pitchFamily="50" charset="-128"/>
                <a:ea typeface="メイリオ" panose="020B0604030504040204" pitchFamily="50" charset="-128"/>
              </a:rPr>
              <a:t>億円</a:t>
            </a:r>
          </a:p>
        </p:txBody>
      </p:sp>
      <p:sp>
        <p:nvSpPr>
          <p:cNvPr id="26" name="Rectangle 8">
            <a:extLst>
              <a:ext uri="{FF2B5EF4-FFF2-40B4-BE49-F238E27FC236}">
                <a16:creationId xmlns:a16="http://schemas.microsoft.com/office/drawing/2014/main" id="{E326287F-4B69-4741-BB3F-26A8E490ABF5}"/>
              </a:ext>
            </a:extLst>
          </p:cNvPr>
          <p:cNvSpPr>
            <a:spLocks noChangeArrowheads="1"/>
          </p:cNvSpPr>
          <p:nvPr/>
        </p:nvSpPr>
        <p:spPr bwMode="auto">
          <a:xfrm>
            <a:off x="4057244" y="3068960"/>
            <a:ext cx="508675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義務教育諸学校の児童生徒が使用する教科書を無償配付するための費用</a:t>
            </a:r>
            <a:endParaRPr lang="en-US" altLang="ja-JP" sz="11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　（令和７年度当初予算）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200" b="1"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472</a:t>
            </a:r>
            <a:r>
              <a:rPr lang="ja-JP" altLang="en-US" sz="1050" dirty="0">
                <a:latin typeface="メイリオ" panose="020B0604030504040204" pitchFamily="50" charset="-128"/>
                <a:ea typeface="メイリオ" panose="020B0604030504040204" pitchFamily="50" charset="-128"/>
              </a:rPr>
              <a:t>億円</a:t>
            </a:r>
            <a:endParaRPr lang="en-US" altLang="ja-JP" sz="11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2715E69A-D85A-ABBA-CFCA-79BEE96466ED}"/>
              </a:ext>
            </a:extLst>
          </p:cNvPr>
          <p:cNvPicPr>
            <a:picLocks noChangeAspect="1"/>
          </p:cNvPicPr>
          <p:nvPr/>
        </p:nvPicPr>
        <p:blipFill>
          <a:blip r:embed="rId4"/>
          <a:stretch>
            <a:fillRect/>
          </a:stretch>
        </p:blipFill>
        <p:spPr>
          <a:xfrm>
            <a:off x="258724" y="784034"/>
            <a:ext cx="3666907" cy="2750180"/>
          </a:xfrm>
          <a:prstGeom prst="rect">
            <a:avLst/>
          </a:prstGeom>
          <a:ln>
            <a:solidFill>
              <a:schemeClr val="accent5"/>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Autofit/>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dirty="0">
                <a:latin typeface="メイリオ" panose="020B0604030504040204" pitchFamily="50" charset="-128"/>
                <a:ea typeface="メイリオ" panose="020B0604030504040204" pitchFamily="50" charset="-128"/>
              </a:rPr>
              <a:t>　国民主権と関連付けて、納めた税が、国の予算として決められる仕組みを学び、我が国の政治が民主政治の考え方に基づいて国民生活の安定と向上を図るために大切な働きをしていることを考えるようにする。</a:t>
            </a: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948775"/>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843413"/>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439986"/>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299472"/>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243</TotalTime>
  <Words>4495</Words>
  <Application>Microsoft Macintosh PowerPoint</Application>
  <PresentationFormat>画面に合わせる (4:3)</PresentationFormat>
  <Paragraphs>424</Paragraphs>
  <Slides>16</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HG丸ｺﾞｼｯｸM-PRO</vt:lpstr>
      <vt:lpstr>Meiryo UI</vt:lpstr>
      <vt:lpstr>ＭＳ ゴシック</vt:lpstr>
      <vt:lpstr>ＭＳ ゴシック</vt:lpstr>
      <vt:lpstr>Times</vt:lpstr>
      <vt:lpstr>メイリオ</vt:lpstr>
      <vt:lpstr>メイリオ</vt:lpstr>
      <vt:lpstr>Arial</vt:lpstr>
      <vt:lpstr>Calibri</vt:lpstr>
      <vt:lpstr>Calibri Light</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奈良県では税金をどう使っているの？（児童用Ｐ13 ） 奈良県の地方消費税収入はどれくらい？（児童用Ｐ14 ）</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小川 絵里衣</cp:lastModifiedBy>
  <cp:revision>48</cp:revision>
  <cp:lastPrinted>2025-03-31T05:27:13Z</cp:lastPrinted>
  <dcterms:created xsi:type="dcterms:W3CDTF">2014-06-11T01:45:21Z</dcterms:created>
  <dcterms:modified xsi:type="dcterms:W3CDTF">2026-05-30T07:26:55Z</dcterms:modified>
</cp:coreProperties>
</file>