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317" r:id="rId2"/>
    <p:sldId id="328" r:id="rId3"/>
    <p:sldId id="282" r:id="rId4"/>
    <p:sldId id="331" r:id="rId5"/>
    <p:sldId id="334" r:id="rId6"/>
    <p:sldId id="335" r:id="rId7"/>
    <p:sldId id="336" r:id="rId8"/>
    <p:sldId id="321" r:id="rId9"/>
    <p:sldId id="302" r:id="rId10"/>
    <p:sldId id="337" r:id="rId11"/>
    <p:sldId id="310" r:id="rId12"/>
    <p:sldId id="319" r:id="rId13"/>
    <p:sldId id="329" r:id="rId14"/>
    <p:sldId id="332" r:id="rId15"/>
    <p:sldId id="333" r:id="rId16"/>
    <p:sldId id="316"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京都府（表紙・目次）" id="{808691E9-A5BB-42CC-BF0A-EA55E5CF45FF}">
          <p14:sldIdLst>
            <p14:sldId id="317"/>
            <p14:sldId id="328"/>
          </p14:sldIdLst>
        </p14:section>
        <p14:section name="共通" id="{29B5FC42-6154-744E-A3E3-B1E5B0BC79C9}">
          <p14:sldIdLst>
            <p14:sldId id="282"/>
            <p14:sldId id="331"/>
            <p14:sldId id="334"/>
            <p14:sldId id="335"/>
            <p14:sldId id="336"/>
            <p14:sldId id="321"/>
            <p14:sldId id="302"/>
            <p14:sldId id="337"/>
          </p14:sldIdLst>
        </p14:section>
        <p14:section name="京都府独自ページ" id="{60C790C1-6A5C-4A05-95A7-CB28857FC90F}">
          <p14:sldIdLst>
            <p14:sldId id="310"/>
            <p14:sldId id="319"/>
            <p14:sldId id="329"/>
          </p14:sldIdLst>
        </p14:section>
        <p14:section name="まとめ" id="{FD74924F-DC5D-234D-90E9-0F8DF5C9DFFD}">
          <p14:sldIdLst>
            <p14:sldId id="332"/>
            <p14:sldId id="333"/>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411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7DE3"/>
    <a:srgbClr val="4E97C5"/>
    <a:srgbClr val="255068"/>
    <a:srgbClr val="FFCC99"/>
    <a:srgbClr val="CCECFF"/>
    <a:srgbClr val="FF99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90411" autoAdjust="0"/>
  </p:normalViewPr>
  <p:slideViewPr>
    <p:cSldViewPr>
      <p:cViewPr varScale="1">
        <p:scale>
          <a:sx n="114" d="100"/>
          <a:sy n="114" d="100"/>
        </p:scale>
        <p:origin x="2160" y="184"/>
      </p:cViewPr>
      <p:guideLst>
        <p:guide orient="horz" pos="436"/>
        <p:guide orient="horz" pos="411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46135" cy="496253"/>
          </a:xfrm>
          <a:prstGeom prst="rect">
            <a:avLst/>
          </a:prstGeom>
        </p:spPr>
        <p:txBody>
          <a:bodyPr vert="horz" lIns="91620" tIns="45805" rIns="91620" bIns="458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4" y="4"/>
            <a:ext cx="2946135" cy="496253"/>
          </a:xfrm>
          <a:prstGeom prst="rect">
            <a:avLst/>
          </a:prstGeom>
        </p:spPr>
        <p:txBody>
          <a:bodyPr vert="horz" lIns="91620" tIns="45805" rIns="91620" bIns="45805" rtlCol="0"/>
          <a:lstStyle>
            <a:lvl1pPr algn="r">
              <a:defRPr sz="1200"/>
            </a:lvl1pPr>
          </a:lstStyle>
          <a:p>
            <a:pPr>
              <a:defRPr/>
            </a:pPr>
            <a:fld id="{A6EA2385-7B63-4C5D-91D8-2142DDD3B806}" type="datetimeFigureOut">
              <a:rPr lang="ja-JP" altLang="en-US"/>
              <a:pPr>
                <a:defRPr/>
              </a:pPr>
              <a:t>2026/5/30</a:t>
            </a:fld>
            <a:endParaRPr lang="ja-JP" altLang="en-US"/>
          </a:p>
        </p:txBody>
      </p:sp>
      <p:sp>
        <p:nvSpPr>
          <p:cNvPr id="4" name="フッター プレースホルダ 3"/>
          <p:cNvSpPr>
            <a:spLocks noGrp="1"/>
          </p:cNvSpPr>
          <p:nvPr>
            <p:ph type="ftr" sz="quarter" idx="2"/>
          </p:nvPr>
        </p:nvSpPr>
        <p:spPr>
          <a:xfrm>
            <a:off x="4" y="9428806"/>
            <a:ext cx="2946135" cy="496252"/>
          </a:xfrm>
          <a:prstGeom prst="rect">
            <a:avLst/>
          </a:prstGeom>
        </p:spPr>
        <p:txBody>
          <a:bodyPr vert="horz" lIns="91620" tIns="45805" rIns="91620" bIns="458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4" y="9428806"/>
            <a:ext cx="2946135" cy="496252"/>
          </a:xfrm>
          <a:prstGeom prst="rect">
            <a:avLst/>
          </a:prstGeom>
        </p:spPr>
        <p:txBody>
          <a:bodyPr vert="horz" lIns="91620" tIns="45805" rIns="91620" bIns="45805"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pPr algn="l"/>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4912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133730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151532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59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gn="l"/>
            <a:endParaRPr lang="ja-JP" altLang="ja-JP" dirty="0"/>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296559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8404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1626523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1078589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120669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390783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284246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288334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402014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86600" y="6510071"/>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24381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5328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343429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01313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hyperlink" Target="https://zaimusho.quizknoc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31.png"/><Relationship Id="rId3" Type="http://schemas.openxmlformats.org/officeDocument/2006/relationships/image" Target="../media/image1.wmf"/><Relationship Id="rId7" Type="http://schemas.openxmlformats.org/officeDocument/2006/relationships/image" Target="../media/image28.png"/><Relationship Id="rId12" Type="http://schemas.openxmlformats.org/officeDocument/2006/relationships/hyperlink" Target="https://www.nta.go.jp/taxes/kids/video/index.ht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nta.go.jp/taxes/kids/index.htm"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www.kyoto-sosuiren.com/index.html" TargetMode="External"/><Relationship Id="rId9" Type="http://schemas.openxmlformats.org/officeDocument/2006/relationships/image" Target="../media/image29.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マニュアル（京都府版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京都府</a:t>
            </a:r>
            <a:r>
              <a:rPr lang="ja-JP" altLang="en-US" sz="1100">
                <a:latin typeface="メイリオ" panose="020B0604030504040204" pitchFamily="50" charset="-128"/>
                <a:ea typeface="メイリオ" panose="020B0604030504040204" pitchFamily="50" charset="-128"/>
              </a:rPr>
              <a:t>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a:t>
            </a:r>
            <a:r>
              <a:rPr lang="ja-JP" altLang="en-US" sz="1100">
                <a:latin typeface="メイリオ" panose="020B0604030504040204" pitchFamily="50" charset="-128"/>
                <a:ea typeface="メイリオ" panose="020B0604030504040204" pitchFamily="50" charset="-128"/>
              </a:rPr>
              <a:t>、令和７年</a:t>
            </a:r>
            <a:r>
              <a:rPr lang="en-US" altLang="ja-JP" sz="1100" dirty="0">
                <a:latin typeface="メイリオ" panose="020B0604030504040204" pitchFamily="50" charset="-128"/>
                <a:ea typeface="メイリオ" panose="020B0604030504040204" pitchFamily="50" charset="-128"/>
              </a:rPr>
              <a:t>11</a:t>
            </a:r>
            <a:r>
              <a:rPr lang="ja-JP" altLang="en-US" sz="1100">
                <a:latin typeface="メイリオ" panose="020B0604030504040204" pitchFamily="50" charset="-128"/>
                <a:ea typeface="メイリオ" panose="020B0604030504040204" pitchFamily="50" charset="-128"/>
              </a:rPr>
              <a:t>月</a:t>
            </a:r>
            <a:r>
              <a:rPr lang="ja-JP" altLang="en-US" sz="1100" dirty="0">
                <a:latin typeface="メイリオ" panose="020B0604030504040204" pitchFamily="50" charset="-128"/>
                <a:ea typeface="メイリオ" panose="020B0604030504040204" pitchFamily="50" charset="-128"/>
              </a:rPr>
              <a:t>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4BBCA553-8069-B4FD-E8AA-C50AE279B0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4453" y="1031428"/>
            <a:ext cx="3802050" cy="2849301"/>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57545" y="2656717"/>
            <a:ext cx="1822210" cy="1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dirty="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③文教及び科学振興費</a:t>
            </a:r>
            <a:endParaRPr lang="en-US" altLang="ja-JP" sz="1050" dirty="0">
              <a:latin typeface="メイリオ" panose="020B0604030504040204" pitchFamily="50" charset="-128"/>
              <a:ea typeface="メイリオ" panose="020B0604030504040204" pitchFamily="50" charset="-128"/>
            </a:endParaRPr>
          </a:p>
          <a:p>
            <a:pPr>
              <a:lnSpc>
                <a:spcPct val="128000"/>
              </a:lnSpc>
              <a:buNone/>
            </a:pP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④地方交付税交付金等</a:t>
            </a:r>
            <a:endParaRPr lang="en-US" altLang="ja-JP" sz="1050" dirty="0">
              <a:latin typeface="メイリオ" panose="020B0604030504040204" pitchFamily="50" charset="-128"/>
              <a:ea typeface="メイリオ" panose="020B0604030504040204" pitchFamily="50" charset="-128"/>
            </a:endParaRP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⑤経済協力費（</a:t>
            </a:r>
            <a:r>
              <a:rPr lang="en-US" altLang="ja-JP" sz="1050" dirty="0">
                <a:latin typeface="メイリオ" panose="020B0604030504040204" pitchFamily="50" charset="-128"/>
                <a:ea typeface="メイリオ" panose="020B0604030504040204" pitchFamily="50" charset="-128"/>
              </a:rPr>
              <a:t>ODA</a:t>
            </a:r>
            <a:r>
              <a:rPr lang="ja-JP" altLang="en-US" sz="1050" dirty="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36912"/>
            <a:ext cx="3585086" cy="21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dirty="0">
                <a:latin typeface="メイリオ" panose="020B0604030504040204" pitchFamily="50" charset="-128"/>
                <a:ea typeface="メイリオ" panose="020B0604030504040204" pitchFamily="50" charset="-128"/>
              </a:rPr>
              <a:t>：医療給付費、年金の国庫負担分、介護保険給付費など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dirty="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宇宙輸送システム、再生医療研究費など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：地域によって公的サービスに格差が生じないよう、国　</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　が地方公共団体の財政力を調整するために支出</a:t>
            </a:r>
          </a:p>
          <a:p>
            <a:pPr>
              <a:lnSpc>
                <a:spcPct val="128000"/>
              </a:lnSpc>
              <a:buNone/>
            </a:pPr>
            <a:r>
              <a:rPr lang="ja-JP" altLang="en-US" sz="1050" dirty="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dirty="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233385" y="4054990"/>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1641130" y="4155147"/>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83</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7,350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68.5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9,902</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5,840</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233385" y="3912716"/>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233385" y="486537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国の支出（歳出）の内訳（令和８年度当初予算）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233385" y="4994852"/>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1641130" y="5073389"/>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39</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559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31.9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a:t>
            </a:r>
            <a:r>
              <a:rPr lang="en-US" altLang="ja-JP" sz="1050" dirty="0">
                <a:latin typeface="メイリオ" panose="020B0604030504040204" pitchFamily="50" charset="-128"/>
                <a:ea typeface="メイリオ" panose="020B0604030504040204" pitchFamily="50" charset="-128"/>
              </a:rPr>
              <a:t>1,078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5.0</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  </a:t>
            </a:r>
            <a:r>
              <a:rPr lang="en-US" altLang="ja-JP" sz="1050" dirty="0">
                <a:latin typeface="メイリオ" panose="020B0604030504040204" pitchFamily="50" charset="-128"/>
                <a:ea typeface="メイリオ" panose="020B0604030504040204" pitchFamily="50" charset="-128"/>
              </a:rPr>
              <a:t>406</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8,778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31</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2,758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25.6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9,513</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74F74D-FC96-4168-1FE0-C29A773E693D}"/>
              </a:ext>
            </a:extLst>
          </p:cNvPr>
          <p:cNvPicPr>
            <a:picLocks noChangeAspect="1"/>
          </p:cNvPicPr>
          <p:nvPr/>
        </p:nvPicPr>
        <p:blipFill>
          <a:blip r:embed="rId3"/>
          <a:stretch>
            <a:fillRect/>
          </a:stretch>
        </p:blipFill>
        <p:spPr>
          <a:xfrm>
            <a:off x="227030" y="770185"/>
            <a:ext cx="3763508" cy="2822631"/>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79512" y="36374"/>
            <a:ext cx="5283696" cy="5033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12</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京都府では税金をどう使っているの？（児童用Ｐ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13</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24" name="Rectangle 17">
            <a:extLst>
              <a:ext uri="{FF2B5EF4-FFF2-40B4-BE49-F238E27FC236}">
                <a16:creationId xmlns:a16="http://schemas.microsoft.com/office/drawing/2014/main" id="{B73E5786-573E-4B57-A737-430B7E11A01D}"/>
              </a:ext>
            </a:extLst>
          </p:cNvPr>
          <p:cNvSpPr>
            <a:spLocks noChangeArrowheads="1"/>
          </p:cNvSpPr>
          <p:nvPr/>
        </p:nvSpPr>
        <p:spPr bwMode="auto">
          <a:xfrm>
            <a:off x="4427984" y="2148324"/>
            <a:ext cx="4537199" cy="969496"/>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r>
              <a:rPr lang="ja-JP" altLang="en-US" sz="1200" dirty="0">
                <a:latin typeface="メイリオ" panose="020B0604030504040204" pitchFamily="50" charset="-128"/>
                <a:ea typeface="メイリオ" panose="020B0604030504040204" pitchFamily="50" charset="-128"/>
              </a:rPr>
              <a:t>。</a:t>
            </a:r>
          </a:p>
          <a:p>
            <a:endParaRPr lang="en-US" altLang="ja-JP" sz="1200" dirty="0">
              <a:latin typeface="メイリオ" panose="020B0604030504040204" pitchFamily="50" charset="-128"/>
              <a:ea typeface="メイリオ" panose="020B0604030504040204" pitchFamily="50" charset="-128"/>
            </a:endParaRPr>
          </a:p>
        </p:txBody>
      </p:sp>
      <p:sp>
        <p:nvSpPr>
          <p:cNvPr id="13" name="Rectangle 13">
            <a:extLst>
              <a:ext uri="{FF2B5EF4-FFF2-40B4-BE49-F238E27FC236}">
                <a16:creationId xmlns:a16="http://schemas.microsoft.com/office/drawing/2014/main" id="{857B5EFD-2BC0-4870-98FB-8E5F92CA2DC9}"/>
              </a:ext>
            </a:extLst>
          </p:cNvPr>
          <p:cNvSpPr>
            <a:spLocks noChangeArrowheads="1"/>
          </p:cNvSpPr>
          <p:nvPr/>
        </p:nvSpPr>
        <p:spPr bwMode="auto">
          <a:xfrm>
            <a:off x="4407202" y="4970329"/>
            <a:ext cx="2110268" cy="1546577"/>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まちづくり</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道路の建設・整備</a:t>
            </a:r>
          </a:p>
          <a:p>
            <a:r>
              <a:rPr lang="ja-JP" altLang="en-US" sz="1050" dirty="0">
                <a:latin typeface="メイリオ" panose="020B0604030504040204" pitchFamily="50" charset="-128"/>
                <a:ea typeface="メイリオ" panose="020B0604030504040204" pitchFamily="50" charset="-128"/>
              </a:rPr>
              <a:t>・　上下水道の整備　　など</a:t>
            </a:r>
            <a:endParaRPr lang="en-US" altLang="ja-JP" sz="1050"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住民の安全を守る</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自然災害</a:t>
            </a:r>
            <a:r>
              <a:rPr lang="ja-JP" altLang="en-US" sz="1050">
                <a:latin typeface="メイリオ" panose="020B0604030504040204" pitchFamily="50" charset="-128"/>
                <a:ea typeface="メイリオ" panose="020B0604030504040204" pitchFamily="50" charset="-128"/>
              </a:rPr>
              <a:t>からの</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救助</a:t>
            </a:r>
            <a:r>
              <a:rPr lang="ja-JP" altLang="en-US" sz="1050" dirty="0">
                <a:latin typeface="メイリオ" panose="020B0604030504040204" pitchFamily="50" charset="-128"/>
                <a:ea typeface="メイリオ" panose="020B0604030504040204" pitchFamily="50" charset="-128"/>
              </a:rPr>
              <a:t>活動や復興作業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警察官や消防員　　など</a:t>
            </a:r>
          </a:p>
          <a:p>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p:txBody>
      </p:sp>
      <p:sp>
        <p:nvSpPr>
          <p:cNvPr id="14" name="Rectangle 13">
            <a:extLst>
              <a:ext uri="{FF2B5EF4-FFF2-40B4-BE49-F238E27FC236}">
                <a16:creationId xmlns:a16="http://schemas.microsoft.com/office/drawing/2014/main" id="{29E6167F-BE2E-46B1-B8DF-1BF6D3E9431C}"/>
              </a:ext>
            </a:extLst>
          </p:cNvPr>
          <p:cNvSpPr>
            <a:spLocks noChangeArrowheads="1"/>
          </p:cNvSpPr>
          <p:nvPr/>
        </p:nvSpPr>
        <p:spPr bwMode="auto">
          <a:xfrm>
            <a:off x="6621696" y="4976361"/>
            <a:ext cx="2232943" cy="1708160"/>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快適な暮らし</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自然環境保護</a:t>
            </a:r>
          </a:p>
          <a:p>
            <a:r>
              <a:rPr lang="ja-JP" altLang="en-US" sz="1050" dirty="0">
                <a:latin typeface="メイリオ" panose="020B0604030504040204" pitchFamily="50" charset="-128"/>
                <a:ea typeface="メイリオ" panose="020B0604030504040204" pitchFamily="50" charset="-128"/>
              </a:rPr>
              <a:t>・　ゴミの収集</a:t>
            </a:r>
          </a:p>
          <a:p>
            <a:r>
              <a:rPr lang="ja-JP" altLang="en-US" sz="1050" dirty="0">
                <a:latin typeface="メイリオ" panose="020B0604030504040204" pitchFamily="50" charset="-128"/>
                <a:ea typeface="メイリオ" panose="020B0604030504040204" pitchFamily="50" charset="-128"/>
              </a:rPr>
              <a:t>・　リサイクル</a:t>
            </a:r>
            <a:r>
              <a:rPr lang="ja-JP" altLang="en-US" sz="1050">
                <a:latin typeface="メイリオ" panose="020B0604030504040204" pitchFamily="50" charset="-128"/>
                <a:ea typeface="メイリオ" panose="020B0604030504040204" pitchFamily="50" charset="-128"/>
              </a:rPr>
              <a:t>活動　　など</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学校教育</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先生の給料</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机</a:t>
            </a:r>
            <a:r>
              <a:rPr lang="ja-JP" altLang="en-US" sz="1050">
                <a:latin typeface="メイリオ" panose="020B0604030504040204" pitchFamily="50" charset="-128"/>
                <a:ea typeface="メイリオ" panose="020B0604030504040204" pitchFamily="50" charset="-128"/>
              </a:rPr>
              <a:t>・いす</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実験</a:t>
            </a:r>
            <a:r>
              <a:rPr lang="ja-JP" altLang="en-US" sz="1050" dirty="0">
                <a:latin typeface="メイリオ" panose="020B0604030504040204" pitchFamily="50" charset="-128"/>
                <a:ea typeface="メイリオ" panose="020B0604030504040204" pitchFamily="50" charset="-128"/>
              </a:rPr>
              <a:t>器具の購入</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校舎の修理　　　など</a:t>
            </a:r>
            <a:endParaRPr lang="en-US" altLang="ja-JP" sz="105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F5E7C10A-235A-F1C8-2867-228A69522288}"/>
              </a:ext>
            </a:extLst>
          </p:cNvPr>
          <p:cNvSpPr/>
          <p:nvPr/>
        </p:nvSpPr>
        <p:spPr>
          <a:xfrm>
            <a:off x="4401970" y="69269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F36E7AE-C75E-FC1C-7EDF-C430A30F6812}"/>
              </a:ext>
            </a:extLst>
          </p:cNvPr>
          <p:cNvSpPr/>
          <p:nvPr/>
        </p:nvSpPr>
        <p:spPr>
          <a:xfrm>
            <a:off x="4401970" y="179172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17">
            <a:extLst>
              <a:ext uri="{FF2B5EF4-FFF2-40B4-BE49-F238E27FC236}">
                <a16:creationId xmlns:a16="http://schemas.microsoft.com/office/drawing/2014/main" id="{BCBB1C0B-6BC0-9831-EAAE-791961111978}"/>
              </a:ext>
            </a:extLst>
          </p:cNvPr>
          <p:cNvSpPr>
            <a:spLocks noChangeArrowheads="1"/>
          </p:cNvSpPr>
          <p:nvPr/>
        </p:nvSpPr>
        <p:spPr bwMode="auto">
          <a:xfrm>
            <a:off x="4427984" y="980728"/>
            <a:ext cx="4537199" cy="769441"/>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税には国に納められる税金（国税）のほかに、地方公共団体に納められる税金（地方税）があることを理解させる。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国や地方公共団体は税をどのように使い、どのように役立てているのかを理解</a:t>
            </a:r>
            <a:r>
              <a:rPr lang="ja-JP" altLang="en-US" sz="1100">
                <a:latin typeface="メイリオ" panose="020B0604030504040204" pitchFamily="50" charset="-128"/>
                <a:ea typeface="メイリオ" panose="020B0604030504040204" pitchFamily="50" charset="-128"/>
              </a:rPr>
              <a:t>させる。</a:t>
            </a:r>
            <a:endParaRPr lang="en-US" altLang="ja-JP" sz="11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8C53180E-8F98-BE29-B6B8-A8697D108458}"/>
              </a:ext>
            </a:extLst>
          </p:cNvPr>
          <p:cNvSpPr>
            <a:spLocks noChangeArrowheads="1"/>
          </p:cNvSpPr>
          <p:nvPr/>
        </p:nvSpPr>
        <p:spPr bwMode="auto">
          <a:xfrm>
            <a:off x="4401970" y="4725144"/>
            <a:ext cx="182621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2" name="スライド番号プレースホルダー 16">
            <a:extLst>
              <a:ext uri="{FF2B5EF4-FFF2-40B4-BE49-F238E27FC236}">
                <a16:creationId xmlns:a16="http://schemas.microsoft.com/office/drawing/2014/main" id="{3D6FBF5D-AD7A-3269-4E61-EE6BF52BDE3D}"/>
              </a:ext>
            </a:extLst>
          </p:cNvPr>
          <p:cNvSpPr>
            <a:spLocks noGrp="1"/>
          </p:cNvSpPr>
          <p:nvPr>
            <p:ph type="sldNum" sz="quarter" idx="12"/>
          </p:nvPr>
        </p:nvSpPr>
        <p:spPr>
          <a:xfrm>
            <a:off x="7086600" y="6510071"/>
            <a:ext cx="2057400" cy="365125"/>
          </a:xfrm>
        </p:spPr>
        <p:txBody>
          <a:bodyPr/>
          <a:lstStyle/>
          <a:p>
            <a:fld id="{DA64F27D-EE7A-4450-9D17-42857AE164F0}" type="slidenum">
              <a:rPr kumimoji="1" lang="ja-JP" altLang="en-US" smtClean="0"/>
              <a:t>11</a:t>
            </a:fld>
            <a:endParaRPr kumimoji="1" lang="ja-JP" altLang="en-US"/>
          </a:p>
        </p:txBody>
      </p:sp>
      <p:pic>
        <p:nvPicPr>
          <p:cNvPr id="20" name="図 19">
            <a:extLst>
              <a:ext uri="{FF2B5EF4-FFF2-40B4-BE49-F238E27FC236}">
                <a16:creationId xmlns:a16="http://schemas.microsoft.com/office/drawing/2014/main" id="{138B69F5-159A-5137-5CFB-D3528865E3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6122" y="3710841"/>
            <a:ext cx="3826480" cy="2880001"/>
          </a:xfrm>
          <a:prstGeom prst="rect">
            <a:avLst/>
          </a:prstGeom>
          <a:ln>
            <a:solidFill>
              <a:schemeClr val="accent5"/>
            </a:solidFill>
          </a:ln>
        </p:spPr>
      </p:pic>
      <p:sp>
        <p:nvSpPr>
          <p:cNvPr id="6" name="AutoShape 10">
            <a:extLst>
              <a:ext uri="{FF2B5EF4-FFF2-40B4-BE49-F238E27FC236}">
                <a16:creationId xmlns:a16="http://schemas.microsoft.com/office/drawing/2014/main" id="{885AD8A8-F08D-8C66-6B02-874B761CC0CC}"/>
              </a:ext>
            </a:extLst>
          </p:cNvPr>
          <p:cNvSpPr>
            <a:spLocks noChangeArrowheads="1"/>
          </p:cNvSpPr>
          <p:nvPr/>
        </p:nvSpPr>
        <p:spPr bwMode="auto">
          <a:xfrm>
            <a:off x="4489779" y="3198389"/>
            <a:ext cx="4364860" cy="1310731"/>
          </a:xfrm>
          <a:prstGeom prst="roundRect">
            <a:avLst>
              <a:gd name="adj" fmla="val 8093"/>
            </a:avLst>
          </a:prstGeom>
          <a:solidFill>
            <a:srgbClr val="FFFFFF"/>
          </a:solidFill>
          <a:ln w="25400" algn="ctr">
            <a:solidFill>
              <a:schemeClr val="accent1"/>
            </a:solidFill>
            <a:prstDash val="sysDot"/>
            <a:round/>
            <a:headEnd/>
            <a:tailEnd/>
          </a:ln>
        </p:spPr>
        <p:txBody>
          <a:bodyPr lIns="108000" rIns="108000" anchor="t" anchorCtr="0"/>
          <a:lstStyle/>
          <a:p>
            <a:pPr algn="just">
              <a:lnSpc>
                <a:spcPct val="120000"/>
              </a:lnSpc>
              <a:defRPr/>
            </a:pPr>
            <a:endParaRPr lang="ja-JP" altLang="en-US" sz="28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9787684E-D77B-B5DA-B0FB-D82D97898243}"/>
              </a:ext>
            </a:extLst>
          </p:cNvPr>
          <p:cNvPicPr>
            <a:picLocks noChangeAspect="1"/>
          </p:cNvPicPr>
          <p:nvPr/>
        </p:nvPicPr>
        <p:blipFill>
          <a:blip r:embed="rId5"/>
          <a:stretch>
            <a:fillRect/>
          </a:stretch>
        </p:blipFill>
        <p:spPr>
          <a:xfrm>
            <a:off x="4686213" y="3068861"/>
            <a:ext cx="457240" cy="231668"/>
          </a:xfrm>
          <a:prstGeom prst="rect">
            <a:avLst/>
          </a:prstGeom>
        </p:spPr>
      </p:pic>
      <p:sp>
        <p:nvSpPr>
          <p:cNvPr id="12" name="Rectangle 14">
            <a:extLst>
              <a:ext uri="{FF2B5EF4-FFF2-40B4-BE49-F238E27FC236}">
                <a16:creationId xmlns:a16="http://schemas.microsoft.com/office/drawing/2014/main" id="{14BB1188-A378-2E6B-DADB-059333A05BD8}"/>
              </a:ext>
            </a:extLst>
          </p:cNvPr>
          <p:cNvSpPr>
            <a:spLocks noChangeArrowheads="1"/>
          </p:cNvSpPr>
          <p:nvPr/>
        </p:nvSpPr>
        <p:spPr bwMode="auto">
          <a:xfrm>
            <a:off x="4572001" y="3356992"/>
            <a:ext cx="4122434" cy="1053750"/>
          </a:xfrm>
          <a:prstGeom prst="rect">
            <a:avLst/>
          </a:prstGeom>
          <a:noFill/>
          <a:ln w="9525">
            <a:noFill/>
            <a:miter lim="800000"/>
            <a:headEnd/>
            <a:tailEnd/>
          </a:ln>
        </p:spPr>
        <p:txBody>
          <a:bodyPr wrap="square">
            <a:spAutoFit/>
          </a:bodyPr>
          <a:lstStyle/>
          <a:p>
            <a:pPr algn="just">
              <a:lnSpc>
                <a:spcPct val="120000"/>
              </a:lnSpc>
              <a:defRPr/>
            </a:pPr>
            <a:r>
              <a:rPr lang="ja-JP" altLang="en-US" sz="1050" dirty="0">
                <a:latin typeface="メイリオ" panose="020B0604030504040204" pitchFamily="50" charset="-128"/>
                <a:ea typeface="メイリオ" panose="020B0604030504040204" pitchFamily="50" charset="-128"/>
              </a:rPr>
              <a:t>　地方公共団体は、私たちの日常生活に密接に結び付いています。</a:t>
            </a:r>
            <a:endParaRPr lang="en-US" altLang="ja-JP" sz="1050" dirty="0">
              <a:latin typeface="メイリオ" panose="020B0604030504040204" pitchFamily="50" charset="-128"/>
              <a:ea typeface="メイリオ" panose="020B0604030504040204" pitchFamily="50" charset="-128"/>
            </a:endParaRPr>
          </a:p>
          <a:p>
            <a:pPr algn="just">
              <a:lnSpc>
                <a:spcPct val="120000"/>
              </a:lnSpc>
              <a:defRPr/>
            </a:pPr>
            <a:r>
              <a:rPr lang="ja-JP" altLang="en-US" sz="1050" dirty="0">
                <a:latin typeface="メイリオ" panose="020B0604030504040204" pitchFamily="50" charset="-128"/>
                <a:ea typeface="メイリオ" panose="020B0604030504040204" pitchFamily="50" charset="-128"/>
              </a:rPr>
              <a:t>　しかし、その地域の経済状況などによって、財政力に違いがあるので、公共サービスに格差が生じないよう、国が各地方公共団体の財政力を調整するために「地方交付税交付金等」を支出しています。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8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038D112-9706-9AB8-F480-421C37F61BAE}"/>
              </a:ext>
            </a:extLst>
          </p:cNvPr>
          <p:cNvPicPr>
            <a:picLocks noChangeAspect="1"/>
          </p:cNvPicPr>
          <p:nvPr/>
        </p:nvPicPr>
        <p:blipFill>
          <a:blip r:embed="rId6"/>
          <a:stretch>
            <a:fillRect/>
          </a:stretch>
        </p:blipFill>
        <p:spPr>
          <a:xfrm>
            <a:off x="280199" y="702966"/>
            <a:ext cx="3824100" cy="2868075"/>
          </a:xfrm>
          <a:prstGeom prst="rect">
            <a:avLst/>
          </a:prstGeom>
          <a:ln>
            <a:solidFill>
              <a:schemeClr val="accent5"/>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80000" y="108000"/>
            <a:ext cx="6508750" cy="414338"/>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京都府の取組みを知ってる？（児童用Ｐ</a:t>
            </a:r>
            <a:r>
              <a:rPr lang="en-US" altLang="ja-JP" sz="1500" b="1" dirty="0">
                <a:solidFill>
                  <a:schemeClr val="bg1"/>
                </a:solidFill>
                <a:latin typeface="メイリオ" panose="020B0604030504040204" pitchFamily="50" charset="-128"/>
                <a:ea typeface="メイリオ" panose="020B0604030504040204" pitchFamily="50" charset="-128"/>
              </a:rPr>
              <a:t>14</a:t>
            </a:r>
            <a:r>
              <a:rPr lang="ja-JP" altLang="en-US" sz="1500" b="1" dirty="0">
                <a:solidFill>
                  <a:schemeClr val="bg1"/>
                </a:solidFill>
                <a:latin typeface="メイリオ" panose="020B0604030504040204" pitchFamily="50" charset="-128"/>
                <a:ea typeface="メイリオ" panose="020B0604030504040204" pitchFamily="50" charset="-128"/>
              </a:rPr>
              <a:t>）</a:t>
            </a:r>
          </a:p>
        </p:txBody>
      </p:sp>
      <p:sp>
        <p:nvSpPr>
          <p:cNvPr id="10" name="AutoShape 10">
            <a:extLst>
              <a:ext uri="{FF2B5EF4-FFF2-40B4-BE49-F238E27FC236}">
                <a16:creationId xmlns:a16="http://schemas.microsoft.com/office/drawing/2014/main" id="{6BEA118F-14F1-4DA0-9144-6412D924B6E5}"/>
              </a:ext>
            </a:extLst>
          </p:cNvPr>
          <p:cNvSpPr>
            <a:spLocks noChangeArrowheads="1"/>
          </p:cNvSpPr>
          <p:nvPr/>
        </p:nvSpPr>
        <p:spPr bwMode="auto">
          <a:xfrm>
            <a:off x="4499993" y="847817"/>
            <a:ext cx="4259882" cy="1211237"/>
          </a:xfrm>
          <a:prstGeom prst="roundRect">
            <a:avLst>
              <a:gd name="adj" fmla="val 10788"/>
            </a:avLst>
          </a:prstGeom>
          <a:solidFill>
            <a:srgbClr val="FFFFFF"/>
          </a:solidFill>
          <a:ln w="25400" algn="ctr">
            <a:solidFill>
              <a:schemeClr val="accent1"/>
            </a:solidFill>
            <a:prstDash val="sysDot"/>
            <a:round/>
            <a:headEnd/>
            <a:tailEnd/>
          </a:ln>
        </p:spPr>
        <p:txBody>
          <a:bodyPr/>
          <a:lstStyle/>
          <a:p>
            <a:pPr>
              <a:lnSpc>
                <a:spcPct val="120000"/>
              </a:lnSpc>
              <a:defRPr/>
            </a:pPr>
            <a:endParaRPr lang="ja-JP" altLang="en-US" sz="2800" dirty="0">
              <a:latin typeface="メイリオ" panose="020B0604030504040204" pitchFamily="50" charset="-128"/>
              <a:ea typeface="メイリオ" panose="020B0604030504040204" pitchFamily="50" charset="-128"/>
            </a:endParaRPr>
          </a:p>
        </p:txBody>
      </p:sp>
      <p:sp>
        <p:nvSpPr>
          <p:cNvPr id="20" name="Rectangle 13">
            <a:extLst>
              <a:ext uri="{FF2B5EF4-FFF2-40B4-BE49-F238E27FC236}">
                <a16:creationId xmlns:a16="http://schemas.microsoft.com/office/drawing/2014/main" id="{928EA3D2-E404-41CF-9A2A-62D536B3825F}"/>
              </a:ext>
            </a:extLst>
          </p:cNvPr>
          <p:cNvSpPr>
            <a:spLocks noChangeArrowheads="1"/>
          </p:cNvSpPr>
          <p:nvPr/>
        </p:nvSpPr>
        <p:spPr bwMode="auto">
          <a:xfrm>
            <a:off x="251430" y="4091272"/>
            <a:ext cx="3576892"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メイリオ" panose="020B0604030504040204" pitchFamily="50" charset="-128"/>
                <a:ea typeface="メイリオ" panose="020B0604030504040204" pitchFamily="50" charset="-128"/>
              </a:rPr>
              <a:t>納める額　　　　　　　　</a:t>
            </a: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年額　</a:t>
            </a:r>
            <a:r>
              <a:rPr lang="en-US" altLang="ja-JP" sz="1100" dirty="0">
                <a:latin typeface="メイリオ" panose="020B0604030504040204" pitchFamily="50" charset="-128"/>
                <a:ea typeface="メイリオ" panose="020B0604030504040204" pitchFamily="50" charset="-128"/>
              </a:rPr>
              <a:t>600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100">
                <a:latin typeface="メイリオ" panose="020B0604030504040204" pitchFamily="50" charset="-128"/>
                <a:ea typeface="メイリオ" panose="020B0604030504040204" pitchFamily="50" charset="-128"/>
              </a:rPr>
              <a:t>年間</a:t>
            </a:r>
            <a:r>
              <a:rPr lang="ja-JP" altLang="en-US" sz="1100" dirty="0">
                <a:latin typeface="メイリオ" panose="020B0604030504040204" pitchFamily="50" charset="-128"/>
                <a:ea typeface="メイリオ" panose="020B0604030504040204" pitchFamily="50" charset="-128"/>
              </a:rPr>
              <a:t>税収額（令和</a:t>
            </a:r>
            <a:r>
              <a:rPr lang="ja-JP" altLang="en-US" sz="1100">
                <a:latin typeface="メイリオ" panose="020B0604030504040204" pitchFamily="50" charset="-128"/>
                <a:ea typeface="メイリオ" panose="020B0604030504040204" pitchFamily="50" charset="-128"/>
              </a:rPr>
              <a:t>６年度）</a:t>
            </a: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約　７億円</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100">
                <a:latin typeface="メイリオ" panose="020B0604030504040204" pitchFamily="50" charset="-128"/>
                <a:ea typeface="メイリオ" panose="020B0604030504040204" pitchFamily="50" charset="-128"/>
              </a:rPr>
              <a:t>納税方法　　　　　　　　</a:t>
            </a: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個人</a:t>
            </a:r>
            <a:r>
              <a:rPr lang="ja-JP" altLang="en-US" sz="1100" dirty="0">
                <a:latin typeface="メイリオ" panose="020B0604030504040204" pitchFamily="50" charset="-128"/>
                <a:ea typeface="メイリオ" panose="020B0604030504040204" pitchFamily="50" charset="-128"/>
              </a:rPr>
              <a:t>の府民税に上乗せ</a:t>
            </a:r>
          </a:p>
        </p:txBody>
      </p:sp>
      <p:sp>
        <p:nvSpPr>
          <p:cNvPr id="23" name="AutoShape 10">
            <a:extLst>
              <a:ext uri="{FF2B5EF4-FFF2-40B4-BE49-F238E27FC236}">
                <a16:creationId xmlns:a16="http://schemas.microsoft.com/office/drawing/2014/main" id="{87B9892A-D73A-4E4C-A3F3-00824D545E80}"/>
              </a:ext>
            </a:extLst>
          </p:cNvPr>
          <p:cNvSpPr>
            <a:spLocks noChangeArrowheads="1"/>
          </p:cNvSpPr>
          <p:nvPr/>
        </p:nvSpPr>
        <p:spPr bwMode="auto">
          <a:xfrm>
            <a:off x="4524842" y="2273481"/>
            <a:ext cx="4259882" cy="1352083"/>
          </a:xfrm>
          <a:prstGeom prst="roundRect">
            <a:avLst>
              <a:gd name="adj" fmla="val 8970"/>
            </a:avLst>
          </a:prstGeom>
          <a:solidFill>
            <a:srgbClr val="FFFFFF"/>
          </a:solidFill>
          <a:ln w="25400" algn="ctr">
            <a:solidFill>
              <a:schemeClr val="accent1"/>
            </a:solidFill>
            <a:prstDash val="sysDot"/>
            <a:round/>
            <a:headEnd/>
            <a:tailEnd/>
          </a:ln>
        </p:spPr>
        <p:txBody>
          <a:bodyPr/>
          <a:lstStyle/>
          <a:p>
            <a:pPr algn="just">
              <a:lnSpc>
                <a:spcPct val="120000"/>
              </a:lnSpc>
            </a:pPr>
            <a:endParaRPr lang="en-US" altLang="ja-JP" sz="1000" dirty="0">
              <a:latin typeface="メイリオ" panose="020B0604030504040204" pitchFamily="50" charset="-128"/>
              <a:ea typeface="メイリオ" panose="020B0604030504040204" pitchFamily="50" charset="-128"/>
            </a:endParaRPr>
          </a:p>
        </p:txBody>
      </p:sp>
      <p:sp>
        <p:nvSpPr>
          <p:cNvPr id="24" name="Rectangle 14">
            <a:extLst>
              <a:ext uri="{FF2B5EF4-FFF2-40B4-BE49-F238E27FC236}">
                <a16:creationId xmlns:a16="http://schemas.microsoft.com/office/drawing/2014/main" id="{F06F0F5E-2B53-4016-BBB1-F41F5A915644}"/>
              </a:ext>
            </a:extLst>
          </p:cNvPr>
          <p:cNvSpPr>
            <a:spLocks noChangeArrowheads="1"/>
          </p:cNvSpPr>
          <p:nvPr/>
        </p:nvSpPr>
        <p:spPr bwMode="auto">
          <a:xfrm>
            <a:off x="4607748" y="2445661"/>
            <a:ext cx="4140716" cy="1053750"/>
          </a:xfrm>
          <a:prstGeom prst="rect">
            <a:avLst/>
          </a:prstGeom>
          <a:noFill/>
          <a:ln w="9525">
            <a:noFill/>
            <a:miter lim="800000"/>
            <a:headEnd/>
            <a:tailEnd/>
          </a:ln>
        </p:spPr>
        <p:txBody>
          <a:bodyPr wrap="square">
            <a:spAutoFit/>
          </a:bodyPr>
          <a:lstStyle/>
          <a:p>
            <a:pPr algn="just">
              <a:lnSpc>
                <a:spcPct val="120000"/>
              </a:lnSpc>
            </a:pPr>
            <a:r>
              <a:rPr lang="ja-JP" altLang="en-US" sz="1050" dirty="0">
                <a:latin typeface="メイリオ" panose="020B0604030504040204" pitchFamily="50" charset="-128"/>
                <a:ea typeface="メイリオ" panose="020B0604030504040204" pitchFamily="50" charset="-128"/>
              </a:rPr>
              <a:t>　森林は、木材を生産し、生き物を育み、水資源を蓄え、土砂災害を防ぐなどといった私たちの生活にかかすことのできない機能を果たしています。</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dirty="0">
                <a:latin typeface="メイリオ" panose="020B0604030504040204" pitchFamily="50" charset="-128"/>
                <a:ea typeface="メイリオ" panose="020B0604030504040204" pitchFamily="50" charset="-128"/>
              </a:rPr>
              <a:t>　この貴重な森林を守り育て、より豊かなものとして未来に引き継いでいくため、「豊かな森を育てる府民税」ができました。</a:t>
            </a:r>
          </a:p>
        </p:txBody>
      </p:sp>
      <p:sp>
        <p:nvSpPr>
          <p:cNvPr id="15" name="Rectangle 14">
            <a:extLst>
              <a:ext uri="{FF2B5EF4-FFF2-40B4-BE49-F238E27FC236}">
                <a16:creationId xmlns:a16="http://schemas.microsoft.com/office/drawing/2014/main" id="{89D804EA-8ED9-40DB-9E14-F1333DC1DB0E}"/>
              </a:ext>
            </a:extLst>
          </p:cNvPr>
          <p:cNvSpPr>
            <a:spLocks noChangeArrowheads="1"/>
          </p:cNvSpPr>
          <p:nvPr/>
        </p:nvSpPr>
        <p:spPr bwMode="auto">
          <a:xfrm>
            <a:off x="4572001" y="1062244"/>
            <a:ext cx="4100510" cy="859851"/>
          </a:xfrm>
          <a:prstGeom prst="rect">
            <a:avLst/>
          </a:prstGeom>
          <a:noFill/>
          <a:ln w="9525">
            <a:noFill/>
            <a:miter lim="800000"/>
            <a:headEnd/>
            <a:tailEnd/>
          </a:ln>
        </p:spPr>
        <p:txBody>
          <a:bodyPr wrap="square">
            <a:spAutoFit/>
          </a:bodyPr>
          <a:lstStyle/>
          <a:p>
            <a:pPr algn="just">
              <a:lnSpc>
                <a:spcPct val="120000"/>
              </a:lnSpc>
            </a:pPr>
            <a:r>
              <a:rPr lang="ja-JP" altLang="en-US" sz="1050" dirty="0">
                <a:latin typeface="メイリオ" panose="020B0604030504040204" pitchFamily="50" charset="-128"/>
                <a:ea typeface="メイリオ" panose="020B0604030504040204" pitchFamily="50" charset="-128"/>
              </a:rPr>
              <a:t>　市（区）町村は、私たちに一番身近な地方公共団体です。私たち住民にとって身近に必要とされるものは市（区）町村が行い、市（区）町村単位で行えない広域で、統一した処理を必要とする大規模事業や警察活動などは都道府県が行っています。</a:t>
            </a:r>
            <a:endParaRPr lang="ja-JP" altLang="en-US" sz="1050" dirty="0">
              <a:highlight>
                <a:srgbClr val="FFFF00"/>
              </a:highlight>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251C0569-C755-4BE6-A8A6-646EAE8F9A11}"/>
              </a:ext>
            </a:extLst>
          </p:cNvPr>
          <p:cNvPicPr>
            <a:picLocks noChangeAspect="1"/>
          </p:cNvPicPr>
          <p:nvPr/>
        </p:nvPicPr>
        <p:blipFill>
          <a:blip r:embed="rId4"/>
          <a:stretch>
            <a:fillRect/>
          </a:stretch>
        </p:blipFill>
        <p:spPr>
          <a:xfrm>
            <a:off x="4644008" y="764704"/>
            <a:ext cx="457240" cy="231668"/>
          </a:xfrm>
          <a:prstGeom prst="rect">
            <a:avLst/>
          </a:prstGeom>
        </p:spPr>
      </p:pic>
      <p:pic>
        <p:nvPicPr>
          <p:cNvPr id="22" name="図 21">
            <a:extLst>
              <a:ext uri="{FF2B5EF4-FFF2-40B4-BE49-F238E27FC236}">
                <a16:creationId xmlns:a16="http://schemas.microsoft.com/office/drawing/2014/main" id="{DB2AF1D0-2455-45C8-B6B6-A2ADC7B077FD}"/>
              </a:ext>
            </a:extLst>
          </p:cNvPr>
          <p:cNvPicPr>
            <a:picLocks noChangeAspect="1"/>
          </p:cNvPicPr>
          <p:nvPr/>
        </p:nvPicPr>
        <p:blipFill>
          <a:blip r:embed="rId4"/>
          <a:stretch>
            <a:fillRect/>
          </a:stretch>
        </p:blipFill>
        <p:spPr>
          <a:xfrm>
            <a:off x="4644008" y="2196704"/>
            <a:ext cx="457240" cy="231668"/>
          </a:xfrm>
          <a:prstGeom prst="rect">
            <a:avLst/>
          </a:prstGeom>
        </p:spPr>
      </p:pic>
      <p:sp>
        <p:nvSpPr>
          <p:cNvPr id="6" name="AutoShape 10">
            <a:extLst>
              <a:ext uri="{FF2B5EF4-FFF2-40B4-BE49-F238E27FC236}">
                <a16:creationId xmlns:a16="http://schemas.microsoft.com/office/drawing/2014/main" id="{7740D875-A45C-1F15-FE3D-997B6094A841}"/>
              </a:ext>
            </a:extLst>
          </p:cNvPr>
          <p:cNvSpPr>
            <a:spLocks noChangeArrowheads="1"/>
          </p:cNvSpPr>
          <p:nvPr/>
        </p:nvSpPr>
        <p:spPr bwMode="auto">
          <a:xfrm>
            <a:off x="196120" y="3840601"/>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200" b="1">
                <a:solidFill>
                  <a:schemeClr val="accent5">
                    <a:lumMod val="50000"/>
                  </a:schemeClr>
                </a:solidFill>
                <a:latin typeface="Meiryo" panose="020B0604030504040204" pitchFamily="34" charset="-128"/>
                <a:ea typeface="Meiryo" panose="020B0604030504040204" pitchFamily="34" charset="-128"/>
              </a:rPr>
              <a:t>「豊かな森を育てる府民税」</a:t>
            </a:r>
            <a:endParaRPr lang="ja-JP" altLang="en-US" sz="24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2" name="スライド番号プレースホルダー 16">
            <a:extLst>
              <a:ext uri="{FF2B5EF4-FFF2-40B4-BE49-F238E27FC236}">
                <a16:creationId xmlns:a16="http://schemas.microsoft.com/office/drawing/2014/main" id="{C3D15E59-D02F-BA95-36D9-B827C58BDFC8}"/>
              </a:ext>
            </a:extLst>
          </p:cNvPr>
          <p:cNvSpPr>
            <a:spLocks noGrp="1"/>
          </p:cNvSpPr>
          <p:nvPr>
            <p:ph type="sldNum" sz="quarter" idx="12"/>
          </p:nvPr>
        </p:nvSpPr>
        <p:spPr>
          <a:xfrm>
            <a:off x="7086600" y="6510071"/>
            <a:ext cx="2057400" cy="365125"/>
          </a:xfrm>
        </p:spPr>
        <p:txBody>
          <a:bodyPr/>
          <a:lstStyle/>
          <a:p>
            <a:fld id="{DA64F27D-EE7A-4450-9D17-42857AE164F0}"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226D2CB9-78E6-9017-F118-723ED86C201D}"/>
              </a:ext>
            </a:extLst>
          </p:cNvPr>
          <p:cNvPicPr>
            <a:picLocks noChangeAspect="1"/>
          </p:cNvPicPr>
          <p:nvPr/>
        </p:nvPicPr>
        <p:blipFill>
          <a:blip r:embed="rId5"/>
          <a:stretch>
            <a:fillRect/>
          </a:stretch>
        </p:blipFill>
        <p:spPr>
          <a:xfrm>
            <a:off x="251430" y="764704"/>
            <a:ext cx="3866115" cy="2899586"/>
          </a:xfrm>
          <a:prstGeom prst="rect">
            <a:avLst/>
          </a:prstGeom>
          <a:ln>
            <a:solidFill>
              <a:schemeClr val="accent5"/>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147813"/>
            <a:ext cx="6154602" cy="2233515"/>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05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68092" y="4072505"/>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8" y="1085506"/>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F21AE068-B351-491B-B2B9-6E5D56080B63}"/>
              </a:ext>
            </a:extLst>
          </p:cNvPr>
          <p:cNvPicPr>
            <a:picLocks noChangeAspect="1"/>
          </p:cNvPicPr>
          <p:nvPr/>
        </p:nvPicPr>
        <p:blipFill>
          <a:blip r:embed="rId6"/>
          <a:stretch>
            <a:fillRect/>
          </a:stretch>
        </p:blipFill>
        <p:spPr>
          <a:xfrm>
            <a:off x="234042" y="685801"/>
            <a:ext cx="3657600" cy="2743200"/>
          </a:xfrm>
          <a:prstGeom prst="rect">
            <a:avLst/>
          </a:prstGeom>
          <a:ln>
            <a:solidFill>
              <a:schemeClr val="accent5"/>
            </a:solidFill>
          </a:ln>
        </p:spPr>
      </p:pic>
    </p:spTree>
    <p:extLst>
      <p:ext uri="{BB962C8B-B14F-4D97-AF65-F5344CB8AC3E}">
        <p14:creationId xmlns:p14="http://schemas.microsoft.com/office/powerpoint/2010/main" val="255908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pic>
        <p:nvPicPr>
          <p:cNvPr id="6" name="Picture 2">
            <a:extLst>
              <a:ext uri="{FF2B5EF4-FFF2-40B4-BE49-F238E27FC236}">
                <a16:creationId xmlns:a16="http://schemas.microsoft.com/office/drawing/2014/main" id="{74EF8A1A-3898-87C8-3C25-8B682D4C4C2D}"/>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9" name="Rectangle 3">
            <a:extLst>
              <a:ext uri="{FF2B5EF4-FFF2-40B4-BE49-F238E27FC236}">
                <a16:creationId xmlns:a16="http://schemas.microsoft.com/office/drawing/2014/main" id="{F72BBE90-E410-9D12-0F29-8BC28F26FAC4}"/>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17</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4" name="AutoShape 9">
            <a:extLst>
              <a:ext uri="{FF2B5EF4-FFF2-40B4-BE49-F238E27FC236}">
                <a16:creationId xmlns:a16="http://schemas.microsoft.com/office/drawing/2014/main" id="{4FBD3AD8-19DD-139B-D984-96680A96774C}"/>
              </a:ext>
            </a:extLst>
          </p:cNvPr>
          <p:cNvSpPr>
            <a:spLocks noChangeArrowheads="1"/>
          </p:cNvSpPr>
          <p:nvPr/>
        </p:nvSpPr>
        <p:spPr bwMode="auto">
          <a:xfrm>
            <a:off x="4211961" y="715267"/>
            <a:ext cx="4464496" cy="1129557"/>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さらに税のことについて興味や関心を持つためのツールとして、税金クイズを掲載しました。</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　児童のＩＣＴ端末に配信するなどして活用してください。</a:t>
            </a:r>
          </a:p>
        </p:txBody>
      </p:sp>
      <p:sp>
        <p:nvSpPr>
          <p:cNvPr id="15" name="AutoShape 9">
            <a:extLst>
              <a:ext uri="{FF2B5EF4-FFF2-40B4-BE49-F238E27FC236}">
                <a16:creationId xmlns:a16="http://schemas.microsoft.com/office/drawing/2014/main" id="{DD2A6D3F-1C51-6BFF-F9C8-2CD24E5F0409}"/>
              </a:ext>
            </a:extLst>
          </p:cNvPr>
          <p:cNvSpPr>
            <a:spLocks noChangeArrowheads="1"/>
          </p:cNvSpPr>
          <p:nvPr/>
        </p:nvSpPr>
        <p:spPr bwMode="auto">
          <a:xfrm>
            <a:off x="4211961" y="2026691"/>
            <a:ext cx="4464496" cy="898253"/>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nSpc>
                <a:spcPct val="128000"/>
              </a:lnSpc>
            </a:pPr>
            <a:r>
              <a:rPr lang="ja-JP" altLang="en-US" sz="1000" b="1" spc="50">
                <a:solidFill>
                  <a:schemeClr val="accent1">
                    <a:lumMod val="50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1">
                  <a:lumMod val="50000"/>
                </a:schemeClr>
              </a:solidFill>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　財務省</a:t>
            </a:r>
            <a:r>
              <a:rPr lang="en-US" altLang="ja-JP" sz="1050" spc="50" dirty="0">
                <a:latin typeface="メイリオ" panose="020B0604030504040204" pitchFamily="50" charset="-128"/>
                <a:ea typeface="メイリオ" panose="020B0604030504040204" pitchFamily="50" charset="-128"/>
              </a:rPr>
              <a:t>×</a:t>
            </a:r>
            <a:r>
              <a:rPr lang="en-US" altLang="ja-JP" sz="1050" spc="50" dirty="0" err="1">
                <a:latin typeface="メイリオ" panose="020B0604030504040204" pitchFamily="50" charset="-128"/>
                <a:ea typeface="メイリオ" panose="020B0604030504040204" pitchFamily="50" charset="-128"/>
              </a:rPr>
              <a:t>QuizKnock</a:t>
            </a:r>
            <a:r>
              <a:rPr lang="ja-JP" altLang="en-US" sz="1050" spc="50">
                <a:latin typeface="メイリオ" panose="020B0604030504040204" pitchFamily="50" charset="-128"/>
                <a:ea typeface="メイリオ" panose="020B0604030504040204" pitchFamily="50" charset="-128"/>
              </a:rPr>
              <a:t> クイズで全知全納！？</a:t>
            </a:r>
            <a:endParaRPr lang="en-US" altLang="ja-JP" sz="1050" spc="50" dirty="0">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税制マスター</a:t>
            </a:r>
            <a:endParaRPr kumimoji="1" lang="ja-JP" altLang="en-US" sz="1050" spc="50" dirty="0">
              <a:latin typeface="メイリオ" panose="020B0604030504040204" pitchFamily="50" charset="-128"/>
              <a:ea typeface="メイリオ" panose="020B0604030504040204" pitchFamily="50" charset="-128"/>
            </a:endParaRPr>
          </a:p>
        </p:txBody>
      </p:sp>
      <p:pic>
        <p:nvPicPr>
          <p:cNvPr id="16" name="図 15">
            <a:hlinkClick r:id="rId4"/>
            <a:extLst>
              <a:ext uri="{FF2B5EF4-FFF2-40B4-BE49-F238E27FC236}">
                <a16:creationId xmlns:a16="http://schemas.microsoft.com/office/drawing/2014/main" id="{EBAD6139-BBF1-7646-6858-DFFAC6AC23B7}"/>
              </a:ext>
            </a:extLst>
          </p:cNvPr>
          <p:cNvPicPr>
            <a:picLocks noChangeAspect="1"/>
          </p:cNvPicPr>
          <p:nvPr/>
        </p:nvPicPr>
        <p:blipFill>
          <a:blip r:embed="rId5"/>
          <a:stretch>
            <a:fillRect/>
          </a:stretch>
        </p:blipFill>
        <p:spPr>
          <a:xfrm>
            <a:off x="7805743" y="2194732"/>
            <a:ext cx="586196" cy="586196"/>
          </a:xfrm>
          <a:prstGeom prst="rect">
            <a:avLst/>
          </a:prstGeom>
        </p:spPr>
      </p:pic>
      <p:pic>
        <p:nvPicPr>
          <p:cNvPr id="2" name="図 1">
            <a:extLst>
              <a:ext uri="{FF2B5EF4-FFF2-40B4-BE49-F238E27FC236}">
                <a16:creationId xmlns:a16="http://schemas.microsoft.com/office/drawing/2014/main" id="{376F56F4-C8DF-9AAB-5EA3-10E55DC5878E}"/>
              </a:ext>
            </a:extLst>
          </p:cNvPr>
          <p:cNvPicPr>
            <a:picLocks noChangeAspect="1"/>
          </p:cNvPicPr>
          <p:nvPr/>
        </p:nvPicPr>
        <p:blipFill>
          <a:blip r:embed="rId6"/>
          <a:stretch>
            <a:fillRect/>
          </a:stretch>
        </p:blipFill>
        <p:spPr>
          <a:xfrm>
            <a:off x="223187" y="638864"/>
            <a:ext cx="3891377" cy="2919859"/>
          </a:xfrm>
          <a:prstGeom prst="rect">
            <a:avLst/>
          </a:prstGeom>
          <a:ln>
            <a:solidFill>
              <a:schemeClr val="accent5"/>
            </a:solidFill>
          </a:ln>
        </p:spPr>
      </p:pic>
      <p:pic>
        <p:nvPicPr>
          <p:cNvPr id="5" name="図 4">
            <a:extLst>
              <a:ext uri="{FF2B5EF4-FFF2-40B4-BE49-F238E27FC236}">
                <a16:creationId xmlns:a16="http://schemas.microsoft.com/office/drawing/2014/main" id="{B78E0FB7-11C8-3ACA-D5A9-EC00ADBAA818}"/>
              </a:ext>
            </a:extLst>
          </p:cNvPr>
          <p:cNvPicPr>
            <a:picLocks noChangeAspect="1"/>
          </p:cNvPicPr>
          <p:nvPr/>
        </p:nvPicPr>
        <p:blipFill>
          <a:blip r:embed="rId7"/>
          <a:stretch>
            <a:fillRect/>
          </a:stretch>
        </p:blipFill>
        <p:spPr>
          <a:xfrm>
            <a:off x="228364" y="3750651"/>
            <a:ext cx="3886200" cy="2912353"/>
          </a:xfrm>
          <a:prstGeom prst="rect">
            <a:avLst/>
          </a:prstGeom>
          <a:ln>
            <a:solidFill>
              <a:schemeClr val="accent5"/>
            </a:solidFill>
          </a:ln>
        </p:spPr>
      </p:pic>
    </p:spTree>
    <p:extLst>
      <p:ext uri="{BB962C8B-B14F-4D97-AF65-F5344CB8AC3E}">
        <p14:creationId xmlns:p14="http://schemas.microsoft.com/office/powerpoint/2010/main" val="39868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15</a:t>
            </a:fld>
            <a:endParaRPr kumimoji="1" lang="ja-JP" altLang="en-US"/>
          </a:p>
        </p:txBody>
      </p:sp>
      <p:sp>
        <p:nvSpPr>
          <p:cNvPr id="3" name="Rectangle 3">
            <a:extLst>
              <a:ext uri="{FF2B5EF4-FFF2-40B4-BE49-F238E27FC236}">
                <a16:creationId xmlns:a16="http://schemas.microsoft.com/office/drawing/2014/main" id="{A923BA36-5A6F-F55D-8D09-6EFC7CEEAD38}"/>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税金クイズの答え＆説明（児童用Ｐ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18</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20</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6" name="AutoShape 9">
            <a:extLst>
              <a:ext uri="{FF2B5EF4-FFF2-40B4-BE49-F238E27FC236}">
                <a16:creationId xmlns:a16="http://schemas.microsoft.com/office/drawing/2014/main" id="{D8A47AAE-8AF3-04CA-691A-6D97F29AA16D}"/>
              </a:ext>
            </a:extLst>
          </p:cNvPr>
          <p:cNvSpPr>
            <a:spLocks noChangeArrowheads="1"/>
          </p:cNvSpPr>
          <p:nvPr/>
        </p:nvSpPr>
        <p:spPr bwMode="auto">
          <a:xfrm>
            <a:off x="4355977" y="3917815"/>
            <a:ext cx="4522284" cy="735322"/>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税金クイズの解答と解説です。</a:t>
            </a:r>
            <a:endParaRPr lang="en-US" altLang="ja-JP" sz="105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4FEDD860-A8B6-4BC9-E23E-CAE35DCDCBD2}"/>
              </a:ext>
            </a:extLst>
          </p:cNvPr>
          <p:cNvPicPr>
            <a:picLocks noChangeAspect="1"/>
          </p:cNvPicPr>
          <p:nvPr/>
        </p:nvPicPr>
        <p:blipFill>
          <a:blip r:embed="rId4"/>
          <a:stretch>
            <a:fillRect/>
          </a:stretch>
        </p:blipFill>
        <p:spPr>
          <a:xfrm>
            <a:off x="202049" y="702966"/>
            <a:ext cx="3972169" cy="2980481"/>
          </a:xfrm>
          <a:prstGeom prst="rect">
            <a:avLst/>
          </a:prstGeom>
          <a:ln>
            <a:solidFill>
              <a:srgbClr val="4E97C5"/>
            </a:solidFill>
          </a:ln>
        </p:spPr>
      </p:pic>
      <p:pic>
        <p:nvPicPr>
          <p:cNvPr id="8" name="図 7">
            <a:extLst>
              <a:ext uri="{FF2B5EF4-FFF2-40B4-BE49-F238E27FC236}">
                <a16:creationId xmlns:a16="http://schemas.microsoft.com/office/drawing/2014/main" id="{2B2A2652-DD56-84AA-013A-8D2E6080BAD7}"/>
              </a:ext>
            </a:extLst>
          </p:cNvPr>
          <p:cNvPicPr>
            <a:picLocks noChangeAspect="1"/>
          </p:cNvPicPr>
          <p:nvPr/>
        </p:nvPicPr>
        <p:blipFill>
          <a:blip r:embed="rId5"/>
          <a:stretch>
            <a:fillRect/>
          </a:stretch>
        </p:blipFill>
        <p:spPr>
          <a:xfrm>
            <a:off x="217479" y="3795784"/>
            <a:ext cx="3972169" cy="2980481"/>
          </a:xfrm>
          <a:prstGeom prst="rect">
            <a:avLst/>
          </a:prstGeom>
          <a:ln>
            <a:solidFill>
              <a:srgbClr val="4E97C5"/>
            </a:solidFill>
          </a:ln>
        </p:spPr>
      </p:pic>
      <p:pic>
        <p:nvPicPr>
          <p:cNvPr id="9" name="図 8">
            <a:extLst>
              <a:ext uri="{FF2B5EF4-FFF2-40B4-BE49-F238E27FC236}">
                <a16:creationId xmlns:a16="http://schemas.microsoft.com/office/drawing/2014/main" id="{ACCA53A3-E575-C51A-ED84-8A2C3C744353}"/>
              </a:ext>
            </a:extLst>
          </p:cNvPr>
          <p:cNvPicPr>
            <a:picLocks noChangeAspect="1"/>
          </p:cNvPicPr>
          <p:nvPr/>
        </p:nvPicPr>
        <p:blipFill>
          <a:blip r:embed="rId6"/>
          <a:stretch>
            <a:fillRect/>
          </a:stretch>
        </p:blipFill>
        <p:spPr>
          <a:xfrm>
            <a:off x="4501355" y="696629"/>
            <a:ext cx="3951842" cy="2965229"/>
          </a:xfrm>
          <a:prstGeom prst="rect">
            <a:avLst/>
          </a:prstGeom>
          <a:ln>
            <a:solidFill>
              <a:srgbClr val="4E97C5"/>
            </a:solidFill>
          </a:ln>
        </p:spPr>
      </p:pic>
    </p:spTree>
    <p:extLst>
      <p:ext uri="{BB962C8B-B14F-4D97-AF65-F5344CB8AC3E}">
        <p14:creationId xmlns:p14="http://schemas.microsoft.com/office/powerpoint/2010/main" val="118929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a:t>
            </a:r>
            <a:r>
              <a:rPr lang="ja-JP" altLang="en-US" sz="1500" b="1" kern="0">
                <a:solidFill>
                  <a:schemeClr val="bg1"/>
                </a:solidFill>
                <a:latin typeface="メイリオ" panose="020B0604030504040204" pitchFamily="50" charset="-128"/>
                <a:ea typeface="メイリオ" panose="020B0604030504040204" pitchFamily="50" charset="-128"/>
                <a:cs typeface="+mj-cs"/>
              </a:rPr>
              <a:t>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21</a:t>
            </a:r>
            <a:r>
              <a:rPr lang="ja-JP" altLang="en-US" sz="1500" b="1" kern="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589240"/>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 京都府租税教育推進連絡協議会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507512" y="5875254"/>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602-8555</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京都市上京区一条通西洞院東入元真如堂町</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358</a:t>
            </a: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上京税務署内</a:t>
            </a: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695819" y="6132623"/>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solidFill>
                  <a:prstClr val="black"/>
                </a:solidFill>
                <a:latin typeface="メイリオ" panose="020B0604030504040204" pitchFamily="50" charset="-128"/>
                <a:ea typeface="メイリオ" panose="020B0604030504040204" pitchFamily="50" charset="-128"/>
              </a:rPr>
              <a:t>京都</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府租税教育推進連絡協議会は、京都府内の教育委員会や小学校・中学校・高等学校の教育関係者と、国・府・市町村の税務関係者が協力して、租税教育の推進を図るために設けられた組織です。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31" name="図 30">
            <a:hlinkClick r:id="rId4"/>
            <a:extLst>
              <a:ext uri="{FF2B5EF4-FFF2-40B4-BE49-F238E27FC236}">
                <a16:creationId xmlns:a16="http://schemas.microsoft.com/office/drawing/2014/main" id="{88ADBF5D-544E-4CB3-B82A-55F0608471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6488" y="5536294"/>
            <a:ext cx="1034066" cy="1034066"/>
          </a:xfrm>
          <a:prstGeom prst="rect">
            <a:avLst/>
          </a:prstGeom>
        </p:spPr>
      </p:pic>
      <p:sp>
        <p:nvSpPr>
          <p:cNvPr id="20" name="テキスト ボックス 19">
            <a:extLst>
              <a:ext uri="{FF2B5EF4-FFF2-40B4-BE49-F238E27FC236}">
                <a16:creationId xmlns:a16="http://schemas.microsoft.com/office/drawing/2014/main" id="{96011C28-3B6E-48C5-BB16-BDDEE9D9AA34}"/>
              </a:ext>
            </a:extLst>
          </p:cNvPr>
          <p:cNvSpPr txBox="1"/>
          <p:nvPr/>
        </p:nvSpPr>
        <p:spPr>
          <a:xfrm>
            <a:off x="254018" y="6578972"/>
            <a:ext cx="7853221" cy="261610"/>
          </a:xfrm>
          <a:prstGeom prst="rect">
            <a:avLst/>
          </a:prstGeom>
          <a:noFill/>
        </p:spPr>
        <p:txBody>
          <a:bodyPr wrap="square" rtlCol="0">
            <a:spAutoFit/>
          </a:bodyPr>
          <a:lstStyle/>
          <a:p>
            <a:r>
              <a:rPr kumimoji="1" lang="zh-TW" altLang="en-US" sz="1100" dirty="0">
                <a:solidFill>
                  <a:schemeClr val="accent5">
                    <a:lumMod val="50000"/>
                  </a:schemeClr>
                </a:solidFill>
                <a:latin typeface="メイリオ" panose="020B0604030504040204" pitchFamily="50" charset="-128"/>
                <a:ea typeface="メイリオ" panose="020B0604030504040204" pitchFamily="50" charset="-128"/>
              </a:rPr>
              <a:t>京都府租税教育推進連絡協議会</a:t>
            </a:r>
            <a:r>
              <a:rPr kumimoji="1" lang="ja-JP" altLang="en-US" sz="1100" dirty="0">
                <a:solidFill>
                  <a:schemeClr val="accent5">
                    <a:lumMod val="50000"/>
                  </a:schemeClr>
                </a:solidFill>
                <a:latin typeface="メイリオ" panose="020B0604030504040204" pitchFamily="50" charset="-128"/>
                <a:ea typeface="メイリオ" panose="020B0604030504040204" pitchFamily="50" charset="-128"/>
              </a:rPr>
              <a:t>ホームページ　</a:t>
            </a:r>
            <a:r>
              <a:rPr kumimoji="1" lang="en-US" altLang="ja-JP" sz="1100" dirty="0">
                <a:solidFill>
                  <a:schemeClr val="accent1">
                    <a:lumMod val="50000"/>
                  </a:schemeClr>
                </a:solidFill>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https://www.kyoto-sosuiren.com/index.html</a:t>
            </a:r>
            <a:endParaRPr kumimoji="1" lang="ja-JP" altLang="en-US" sz="1100" dirty="0">
              <a:solidFill>
                <a:schemeClr val="accent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AutoShape 43">
            <a:extLst>
              <a:ext uri="{FF2B5EF4-FFF2-40B4-BE49-F238E27FC236}">
                <a16:creationId xmlns:a16="http://schemas.microsoft.com/office/drawing/2014/main" id="{A92CBFF2-B1CB-DCD2-8571-3954F5E96034}"/>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5" name="Rectangle 135">
            <a:extLst>
              <a:ext uri="{FF2B5EF4-FFF2-40B4-BE49-F238E27FC236}">
                <a16:creationId xmlns:a16="http://schemas.microsoft.com/office/drawing/2014/main" id="{0293FAE7-C7C4-3D99-11A5-5AE6DEF39E01}"/>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6" name="テキスト ボックス 5">
            <a:extLst>
              <a:ext uri="{FF2B5EF4-FFF2-40B4-BE49-F238E27FC236}">
                <a16:creationId xmlns:a16="http://schemas.microsoft.com/office/drawing/2014/main" id="{41173779-04F6-F549-CD1E-11E2F148E1E6}"/>
              </a:ext>
            </a:extLst>
          </p:cNvPr>
          <p:cNvSpPr txBox="1"/>
          <p:nvPr/>
        </p:nvSpPr>
        <p:spPr>
          <a:xfrm>
            <a:off x="395536" y="4221088"/>
            <a:ext cx="5053326"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A97ADF89-9038-066D-AA1B-7CEB705CB26C}"/>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2" name="スライド番号プレースホルダー 16">
            <a:extLst>
              <a:ext uri="{FF2B5EF4-FFF2-40B4-BE49-F238E27FC236}">
                <a16:creationId xmlns:a16="http://schemas.microsoft.com/office/drawing/2014/main" id="{07A88344-593E-CF27-A813-A3B9B2A90F22}"/>
              </a:ext>
            </a:extLst>
          </p:cNvPr>
          <p:cNvSpPr>
            <a:spLocks noGrp="1"/>
          </p:cNvSpPr>
          <p:nvPr>
            <p:ph type="sldNum" sz="quarter" idx="12"/>
          </p:nvPr>
        </p:nvSpPr>
        <p:spPr>
          <a:xfrm>
            <a:off x="7086600" y="6510071"/>
            <a:ext cx="2057400" cy="365125"/>
          </a:xfrm>
        </p:spPr>
        <p:txBody>
          <a:bodyPr/>
          <a:lstStyle/>
          <a:p>
            <a:fld id="{DA64F27D-EE7A-4450-9D17-42857AE164F0}" type="slidenum">
              <a:rPr kumimoji="1" lang="ja-JP" altLang="en-US" smtClean="0"/>
              <a:t>16</a:t>
            </a:fld>
            <a:endParaRPr kumimoji="1" lang="ja-JP" altLang="en-US"/>
          </a:p>
        </p:txBody>
      </p:sp>
      <p:graphicFrame>
        <p:nvGraphicFramePr>
          <p:cNvPr id="21" name="表 20">
            <a:extLst>
              <a:ext uri="{FF2B5EF4-FFF2-40B4-BE49-F238E27FC236}">
                <a16:creationId xmlns:a16="http://schemas.microsoft.com/office/drawing/2014/main" id="{3507AFC7-6E3D-458A-244C-5B922E6FF87F}"/>
              </a:ext>
            </a:extLst>
          </p:cNvPr>
          <p:cNvGraphicFramePr>
            <a:graphicFrameLocks noGrp="1"/>
          </p:cNvGraphicFramePr>
          <p:nvPr>
            <p:extLst>
              <p:ext uri="{D42A27DB-BD31-4B8C-83A1-F6EECF244321}">
                <p14:modId xmlns:p14="http://schemas.microsoft.com/office/powerpoint/2010/main" val="1549223835"/>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22" name="図 21">
            <a:hlinkClick r:id="rId6"/>
            <a:extLst>
              <a:ext uri="{FF2B5EF4-FFF2-40B4-BE49-F238E27FC236}">
                <a16:creationId xmlns:a16="http://schemas.microsoft.com/office/drawing/2014/main" id="{C98081E1-C25E-C599-E4B3-8B144E5EEAFB}"/>
              </a:ext>
            </a:extLst>
          </p:cNvPr>
          <p:cNvPicPr>
            <a:picLocks noChangeAspect="1"/>
          </p:cNvPicPr>
          <p:nvPr/>
        </p:nvPicPr>
        <p:blipFill rotWithShape="1">
          <a:blip r:embed="rId7"/>
          <a:srcRect l="1" r="1884"/>
          <a:stretch/>
        </p:blipFill>
        <p:spPr>
          <a:xfrm>
            <a:off x="5233025" y="1626388"/>
            <a:ext cx="703162" cy="692329"/>
          </a:xfrm>
          <a:prstGeom prst="rect">
            <a:avLst/>
          </a:prstGeom>
        </p:spPr>
      </p:pic>
      <p:pic>
        <p:nvPicPr>
          <p:cNvPr id="23" name="図 22">
            <a:hlinkClick r:id="rId8"/>
            <a:extLst>
              <a:ext uri="{FF2B5EF4-FFF2-40B4-BE49-F238E27FC236}">
                <a16:creationId xmlns:a16="http://schemas.microsoft.com/office/drawing/2014/main" id="{B362AA74-663A-56E9-C5C4-F11CFF20BAA1}"/>
              </a:ext>
            </a:extLst>
          </p:cNvPr>
          <p:cNvPicPr>
            <a:picLocks noChangeAspect="1"/>
          </p:cNvPicPr>
          <p:nvPr/>
        </p:nvPicPr>
        <p:blipFill>
          <a:blip r:embed="rId9"/>
          <a:stretch>
            <a:fillRect/>
          </a:stretch>
        </p:blipFill>
        <p:spPr>
          <a:xfrm>
            <a:off x="5233025" y="2884392"/>
            <a:ext cx="703162" cy="700361"/>
          </a:xfrm>
          <a:prstGeom prst="rect">
            <a:avLst/>
          </a:prstGeom>
        </p:spPr>
      </p:pic>
      <p:pic>
        <p:nvPicPr>
          <p:cNvPr id="24" name="図 23">
            <a:hlinkClick r:id="rId10"/>
            <a:extLst>
              <a:ext uri="{FF2B5EF4-FFF2-40B4-BE49-F238E27FC236}">
                <a16:creationId xmlns:a16="http://schemas.microsoft.com/office/drawing/2014/main" id="{30F10478-7B62-CD58-A07C-A545E4E2699A}"/>
              </a:ext>
            </a:extLst>
          </p:cNvPr>
          <p:cNvPicPr>
            <a:picLocks noChangeAspect="1"/>
          </p:cNvPicPr>
          <p:nvPr/>
        </p:nvPicPr>
        <p:blipFill rotWithShape="1">
          <a:blip r:embed="rId11"/>
          <a:srcRect l="1643" r="4504" b="3339"/>
          <a:stretch/>
        </p:blipFill>
        <p:spPr>
          <a:xfrm>
            <a:off x="7320953" y="2910872"/>
            <a:ext cx="703162" cy="689362"/>
          </a:xfrm>
          <a:prstGeom prst="rect">
            <a:avLst/>
          </a:prstGeom>
        </p:spPr>
      </p:pic>
      <p:pic>
        <p:nvPicPr>
          <p:cNvPr id="25" name="図 24">
            <a:hlinkClick r:id="rId12"/>
            <a:extLst>
              <a:ext uri="{FF2B5EF4-FFF2-40B4-BE49-F238E27FC236}">
                <a16:creationId xmlns:a16="http://schemas.microsoft.com/office/drawing/2014/main" id="{856DE502-421E-441B-81F0-DF45B8BF4361}"/>
              </a:ext>
            </a:extLst>
          </p:cNvPr>
          <p:cNvPicPr>
            <a:picLocks noChangeAspect="1"/>
          </p:cNvPicPr>
          <p:nvPr/>
        </p:nvPicPr>
        <p:blipFill rotWithShape="1">
          <a:blip r:embed="rId13"/>
          <a:srcRect l="2698" r="3112"/>
          <a:stretch/>
        </p:blipFill>
        <p:spPr>
          <a:xfrm>
            <a:off x="7309387" y="1611776"/>
            <a:ext cx="703162" cy="718886"/>
          </a:xfrm>
          <a:prstGeom prst="rect">
            <a:avLst/>
          </a:prstGeom>
        </p:spPr>
      </p:pic>
      <p:pic>
        <p:nvPicPr>
          <p:cNvPr id="7" name="図 6">
            <a:extLst>
              <a:ext uri="{FF2B5EF4-FFF2-40B4-BE49-F238E27FC236}">
                <a16:creationId xmlns:a16="http://schemas.microsoft.com/office/drawing/2014/main" id="{032D4A28-0A9A-34A8-C470-B19463FA24B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69869" y="779170"/>
            <a:ext cx="3835056" cy="2877422"/>
          </a:xfrm>
          <a:prstGeom prst="rect">
            <a:avLst/>
          </a:prstGeom>
          <a:ln>
            <a:solidFill>
              <a:schemeClr val="accent5"/>
            </a:solidFill>
          </a:ln>
        </p:spPr>
      </p:pic>
      <p:sp>
        <p:nvSpPr>
          <p:cNvPr id="3" name="正方形/長方形 2">
            <a:extLst>
              <a:ext uri="{FF2B5EF4-FFF2-40B4-BE49-F238E27FC236}">
                <a16:creationId xmlns:a16="http://schemas.microsoft.com/office/drawing/2014/main" id="{932EB96C-4B7D-4562-CC0B-94C2F20C2DFB}"/>
              </a:ext>
            </a:extLst>
          </p:cNvPr>
          <p:cNvSpPr/>
          <p:nvPr/>
        </p:nvSpPr>
        <p:spPr>
          <a:xfrm>
            <a:off x="4470484" y="712436"/>
            <a:ext cx="4249738" cy="430887"/>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　国税庁及び財務省のホームページでは、税について次のようなコーナーを設けております。授業などで是非ご活用ください。</a:t>
            </a:r>
          </a:p>
        </p:txBody>
      </p:sp>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077" name="Rectangle 33"/>
          <p:cNvSpPr>
            <a:spLocks noGrp="1" noChangeArrowheads="1"/>
          </p:cNvSpPr>
          <p:nvPr>
            <p:ph type="title" idx="4294967295"/>
          </p:nvPr>
        </p:nvSpPr>
        <p:spPr>
          <a:xfrm>
            <a:off x="180000" y="73025"/>
            <a:ext cx="3911600"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graphicFrame>
        <p:nvGraphicFramePr>
          <p:cNvPr id="3" name="表 2">
            <a:extLst>
              <a:ext uri="{FF2B5EF4-FFF2-40B4-BE49-F238E27FC236}">
                <a16:creationId xmlns:a16="http://schemas.microsoft.com/office/drawing/2014/main" id="{BACBCDE0-F8F4-EBED-3EC2-40204777538F}"/>
              </a:ext>
            </a:extLst>
          </p:cNvPr>
          <p:cNvGraphicFramePr>
            <a:graphicFrameLocks noGrp="1"/>
          </p:cNvGraphicFramePr>
          <p:nvPr>
            <p:extLst>
              <p:ext uri="{D42A27DB-BD31-4B8C-83A1-F6EECF244321}">
                <p14:modId xmlns:p14="http://schemas.microsoft.com/office/powerpoint/2010/main" val="1437524187"/>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a:t>
                      </a:r>
                      <a:r>
                        <a:rPr lang="ja-JP" altLang="en-US" sz="1050">
                          <a:latin typeface="MS Gothic" panose="020B0609070205080204" pitchFamily="49" charset="-128"/>
                          <a:ea typeface="MS Gothic" panose="020B0609070205080204" pitchFamily="49" charset="-128"/>
                        </a:rPr>
                        <a:t>のだろうか</a:t>
                      </a:r>
                      <a:endParaRPr lang="en-US" altLang="ja-JP" sz="1050" dirty="0">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10</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a:t>
                      </a:r>
                      <a:r>
                        <a:rPr lang="ja-JP" altLang="en-US" sz="1050" b="1" u="none" baseline="0">
                          <a:uFill>
                            <a:solidFill>
                              <a:srgbClr val="4E97C5"/>
                            </a:solidFill>
                          </a:uFill>
                          <a:latin typeface="MS Gothic" panose="020B0609070205080204" pitchFamily="49" charset="-128"/>
                          <a:ea typeface="MS Gothic" panose="020B0609070205080204" pitchFamily="49" charset="-128"/>
                        </a:rPr>
                        <a:t>の財政</a:t>
                      </a:r>
                      <a:endParaRPr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ja-JP" altLang="en-US"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京都府では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P10</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P11</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4" name="AutoShape 10">
            <a:extLst>
              <a:ext uri="{FF2B5EF4-FFF2-40B4-BE49-F238E27FC236}">
                <a16:creationId xmlns:a16="http://schemas.microsoft.com/office/drawing/2014/main" id="{D7B7BCDF-F02E-6A5B-76BF-D49FA137E1CE}"/>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sp>
        <p:nvSpPr>
          <p:cNvPr id="6" name="Rectangle 39">
            <a:extLst>
              <a:ext uri="{FF2B5EF4-FFF2-40B4-BE49-F238E27FC236}">
                <a16:creationId xmlns:a16="http://schemas.microsoft.com/office/drawing/2014/main" id="{94A1E27F-7327-C6A5-DB80-2A9C64BAE1D2}"/>
              </a:ext>
            </a:extLst>
          </p:cNvPr>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8" name="AutoShape 43">
            <a:extLst>
              <a:ext uri="{FF2B5EF4-FFF2-40B4-BE49-F238E27FC236}">
                <a16:creationId xmlns:a16="http://schemas.microsoft.com/office/drawing/2014/main" id="{2697156C-6ABC-8107-45C1-D2235280C6FB}"/>
              </a:ext>
            </a:extLst>
          </p:cNvPr>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10" name="図 9">
            <a:hlinkClick r:id="rId4"/>
            <a:extLst>
              <a:ext uri="{FF2B5EF4-FFF2-40B4-BE49-F238E27FC236}">
                <a16:creationId xmlns:a16="http://schemas.microsoft.com/office/drawing/2014/main" id="{CDA96DE6-4DB2-8FB2-8871-4544B5FAAEA2}"/>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1" name="図 2">
            <a:extLst>
              <a:ext uri="{FF2B5EF4-FFF2-40B4-BE49-F238E27FC236}">
                <a16:creationId xmlns:a16="http://schemas.microsoft.com/office/drawing/2014/main" id="{A1F3B2B8-69AB-AEF6-A33C-A7F8BE4E13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420F10F6-DF28-2D70-0D44-B00986D48015}"/>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13" name="Rectangle 42">
            <a:extLst>
              <a:ext uri="{FF2B5EF4-FFF2-40B4-BE49-F238E27FC236}">
                <a16:creationId xmlns:a16="http://schemas.microsoft.com/office/drawing/2014/main" id="{A262DE64-CF70-EFAC-902F-172B84222627}"/>
              </a:ext>
            </a:extLst>
          </p:cNvPr>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基本的に、差替えは授業</a:t>
            </a:r>
            <a:r>
              <a:rPr lang="ja-JP" altLang="en-US" sz="1100" dirty="0">
                <a:latin typeface="メイリオ" panose="020B0604030504040204" pitchFamily="50" charset="-128"/>
                <a:ea typeface="メイリオ" panose="020B0604030504040204" pitchFamily="50" charset="-128"/>
              </a:rPr>
              <a:t>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児童用スライドＰ６～</a:t>
            </a:r>
            <a:r>
              <a:rPr lang="en-US" altLang="ja-JP" sz="1100" dirty="0">
                <a:latin typeface="メイリオ" panose="020B0604030504040204" pitchFamily="50" charset="-128"/>
                <a:ea typeface="メイリオ" panose="020B0604030504040204" pitchFamily="50" charset="-128"/>
              </a:rPr>
              <a:t>10</a:t>
            </a:r>
            <a:r>
              <a:rPr lang="ja-JP" altLang="en-US" sz="110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15</a:t>
            </a:r>
            <a:r>
              <a:rPr lang="ja-JP" altLang="en-US" sz="1100">
                <a:latin typeface="メイリオ" panose="020B0604030504040204" pitchFamily="50" charset="-128"/>
                <a:ea typeface="メイリオ" panose="020B0604030504040204" pitchFamily="50" charset="-128"/>
              </a:rPr>
              <a:t>に</a:t>
            </a:r>
            <a:r>
              <a:rPr lang="ja-JP" altLang="en-US" sz="1100" dirty="0">
                <a:latin typeface="メイリオ" panose="020B0604030504040204" pitchFamily="50" charset="-128"/>
                <a:ea typeface="メイリオ" panose="020B0604030504040204" pitchFamily="50" charset="-128"/>
              </a:rPr>
              <a:t>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14" name="Rectangle 41">
            <a:extLst>
              <a:ext uri="{FF2B5EF4-FFF2-40B4-BE49-F238E27FC236}">
                <a16:creationId xmlns:a16="http://schemas.microsoft.com/office/drawing/2014/main" id="{5FDDA18C-7BF0-1747-320F-A0C07798B9FA}"/>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a:solidFill>
                  <a:schemeClr val="accent5">
                    <a:lumMod val="50000"/>
                  </a:schemeClr>
                </a:solidFill>
                <a:latin typeface="メイリオ" panose="020B0604030504040204" pitchFamily="50" charset="-128"/>
                <a:ea typeface="メイリオ" panose="020B0604030504040204" pitchFamily="50" charset="-128"/>
              </a:rPr>
              <a:t>この教材</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を活用されるに当たってのお願い</a:t>
            </a:r>
          </a:p>
        </p:txBody>
      </p:sp>
      <p:sp>
        <p:nvSpPr>
          <p:cNvPr id="15" name="Rectangle 48">
            <a:extLst>
              <a:ext uri="{FF2B5EF4-FFF2-40B4-BE49-F238E27FC236}">
                <a16:creationId xmlns:a16="http://schemas.microsoft.com/office/drawing/2014/main" id="{3C868E29-6A7E-AC6A-6CB8-814122086EBD}"/>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13,031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1,346</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3,400</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783 </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1,800</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18,607</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1,148</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6,145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5,852</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3,081</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18,291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３兆</a:t>
            </a:r>
            <a:r>
              <a:rPr lang="en-US" altLang="ja-JP" sz="1050" u="sng" dirty="0">
                <a:latin typeface="メイリオ" panose="020B0604030504040204" pitchFamily="50" charset="-128"/>
                <a:ea typeface="メイリオ" panose="020B0604030504040204" pitchFamily="50" charset="-128"/>
              </a:rPr>
              <a:t>5,192</a:t>
            </a:r>
            <a:r>
              <a:rPr lang="ja-JP" altLang="en-US" sz="1050" u="sng" dirty="0">
                <a:latin typeface="メイリオ" panose="020B0604030504040204" pitchFamily="50" charset="-128"/>
                <a:ea typeface="メイリオ" panose="020B0604030504040204" pitchFamily="50" charset="-128"/>
              </a:rPr>
              <a:t>億円（国民１人当たり　年間　約２万８千円）</a:t>
            </a:r>
            <a:endParaRPr lang="en-US" altLang="ja-JP" sz="1050" u="sng"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a:t>
            </a:r>
            <a:r>
              <a:rPr lang="en-US" altLang="ja-JP" sz="1050" u="sng" dirty="0">
                <a:latin typeface="メイリオ" panose="020B0604030504040204" pitchFamily="50" charset="-128"/>
                <a:ea typeface="メイリオ" panose="020B0604030504040204" pitchFamily="50" charset="-128"/>
              </a:rPr>
              <a:t>18</a:t>
            </a:r>
            <a:r>
              <a:rPr lang="ja-JP" altLang="en-US" sz="1050" u="sng" dirty="0">
                <a:latin typeface="メイリオ" panose="020B0604030504040204" pitchFamily="50" charset="-128"/>
                <a:ea typeface="メイリオ" panose="020B0604030504040204" pitchFamily="50" charset="-128"/>
              </a:rPr>
              <a:t>兆</a:t>
            </a:r>
            <a:r>
              <a:rPr lang="en-US" altLang="ja-JP" sz="1050" u="sng" dirty="0">
                <a:latin typeface="メイリオ" panose="020B0604030504040204" pitchFamily="50" charset="-128"/>
                <a:ea typeface="メイリオ" panose="020B0604030504040204" pitchFamily="50" charset="-128"/>
              </a:rPr>
              <a:t>331</a:t>
            </a:r>
            <a:r>
              <a:rPr lang="ja-JP" altLang="en-US" sz="1050" u="sng" dirty="0">
                <a:latin typeface="メイリオ" panose="020B0604030504040204" pitchFamily="50" charset="-128"/>
                <a:ea typeface="メイリオ" panose="020B0604030504040204" pitchFamily="50" charset="-128"/>
              </a:rPr>
              <a:t>億円（国民１人当たり　年間　約</a:t>
            </a:r>
            <a:r>
              <a:rPr lang="en-US" altLang="ja-JP" sz="1050" u="sng" dirty="0">
                <a:latin typeface="メイリオ" panose="020B0604030504040204" pitchFamily="50" charset="-128"/>
                <a:ea typeface="メイリオ" panose="020B0604030504040204" pitchFamily="50" charset="-128"/>
              </a:rPr>
              <a:t>14</a:t>
            </a:r>
            <a:r>
              <a:rPr lang="ja-JP" altLang="en-US" sz="1050" u="sng" dirty="0">
                <a:latin typeface="メイリオ" panose="020B0604030504040204" pitchFamily="50" charset="-128"/>
                <a:ea typeface="メイリオ" panose="020B0604030504040204" pitchFamily="50" charset="-128"/>
              </a:rPr>
              <a:t>万５千円）</a:t>
            </a:r>
            <a:endParaRPr lang="en-US" altLang="ja-JP" sz="1050" u="sng"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約２兆</a:t>
            </a:r>
            <a:r>
              <a:rPr lang="en-US" altLang="ja-JP" sz="1050" u="sng" dirty="0">
                <a:latin typeface="メイリオ" panose="020B0604030504040204" pitchFamily="50" charset="-128"/>
                <a:ea typeface="メイリオ" panose="020B0604030504040204" pitchFamily="50" charset="-128"/>
              </a:rPr>
              <a:t>9,285</a:t>
            </a:r>
            <a:r>
              <a:rPr lang="ja-JP" altLang="en-US" sz="1050" u="sng" dirty="0">
                <a:latin typeface="メイリオ" panose="020B0604030504040204" pitchFamily="50" charset="-128"/>
                <a:ea typeface="メイリオ" panose="020B0604030504040204" pitchFamily="50" charset="-128"/>
              </a:rPr>
              <a:t>億円（国民１人当たり　年間　約２万３千円）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AutoShape 10">
            <a:extLst>
              <a:ext uri="{FF2B5EF4-FFF2-40B4-BE49-F238E27FC236}">
                <a16:creationId xmlns:a16="http://schemas.microsoft.com/office/drawing/2014/main" id="{CAE088FB-775A-4DC3-B840-81186B877F07}"/>
              </a:ext>
            </a:extLst>
          </p:cNvPr>
          <p:cNvSpPr>
            <a:spLocks noChangeArrowheads="1"/>
          </p:cNvSpPr>
          <p:nvPr/>
        </p:nvSpPr>
        <p:spPr bwMode="auto">
          <a:xfrm>
            <a:off x="4277882" y="5566477"/>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消防費（令和６年度）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２兆</a:t>
            </a:r>
            <a:r>
              <a:rPr lang="en-US" altLang="ja-JP" sz="1050" u="sng" dirty="0">
                <a:latin typeface="メイリオ" panose="020B0604030504040204" pitchFamily="50" charset="-128"/>
                <a:ea typeface="メイリオ" panose="020B0604030504040204" pitchFamily="50" charset="-128"/>
              </a:rPr>
              <a:t>2,889</a:t>
            </a:r>
            <a:r>
              <a:rPr lang="ja-JP" altLang="en-US" sz="1050" u="sng" dirty="0">
                <a:latin typeface="メイリオ" panose="020B0604030504040204" pitchFamily="50" charset="-128"/>
                <a:ea typeface="メイリオ" panose="020B0604030504040204" pitchFamily="50" charset="-128"/>
              </a:rPr>
              <a:t>億円（国民１人当たり　年間　約１万８千円）</a:t>
            </a:r>
            <a:endParaRPr lang="en-US" altLang="ja-JP" sz="1050" u="sng"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F6DB92BC-85C2-27A0-4386-3923D4A7B71F}"/>
              </a:ext>
            </a:extLst>
          </p:cNvPr>
          <p:cNvPicPr>
            <a:picLocks noChangeAspect="1"/>
          </p:cNvPicPr>
          <p:nvPr/>
        </p:nvPicPr>
        <p:blipFill>
          <a:blip r:embed="rId3"/>
          <a:stretch>
            <a:fillRect/>
          </a:stretch>
        </p:blipFill>
        <p:spPr>
          <a:xfrm>
            <a:off x="243736" y="758867"/>
            <a:ext cx="3752200" cy="2814150"/>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86104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p>
        </p:txBody>
      </p:sp>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4065063"/>
            <a:ext cx="4169516" cy="660081"/>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（令和５年度</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小学校　約８万円（年額 約</a:t>
            </a:r>
            <a:r>
              <a:rPr lang="en-US" altLang="ja-JP" sz="1050" dirty="0">
                <a:latin typeface="メイリオ" panose="020B0604030504040204" pitchFamily="50" charset="-128"/>
                <a:ea typeface="メイリオ" panose="020B0604030504040204" pitchFamily="50" charset="-128"/>
              </a:rPr>
              <a:t>96</a:t>
            </a:r>
            <a:r>
              <a:rPr lang="ja-JP" altLang="en-US" sz="1050" dirty="0">
                <a:latin typeface="メイリオ" panose="020B0604030504040204" pitchFamily="50" charset="-128"/>
                <a:ea typeface="メイリオ" panose="020B0604030504040204" pitchFamily="50" charset="-128"/>
              </a:rPr>
              <a:t>万８千円）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中学生　約９万円（年額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万３千円）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約８万８千円（年額 約</a:t>
            </a:r>
            <a:r>
              <a:rPr lang="en-US" altLang="ja-JP" sz="1050" dirty="0">
                <a:latin typeface="メイリオ" panose="020B0604030504040204" pitchFamily="50" charset="-128"/>
                <a:ea typeface="メイリオ" panose="020B0604030504040204" pitchFamily="50" charset="-128"/>
              </a:rPr>
              <a:t>106</a:t>
            </a:r>
            <a:r>
              <a:rPr lang="ja-JP" altLang="en-US" sz="1050" dirty="0">
                <a:latin typeface="メイリオ" panose="020B0604030504040204" pitchFamily="50" charset="-128"/>
                <a:ea typeface="メイリオ" panose="020B0604030504040204" pitchFamily="50" charset="-128"/>
              </a:rPr>
              <a:t>万４千円）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251694"/>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251694"/>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7,118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4,378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712</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8,198</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772816"/>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1998130"/>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・・・６兆</a:t>
            </a:r>
            <a:r>
              <a:rPr lang="en-US" altLang="ja-JP" sz="1200" dirty="0">
                <a:latin typeface="メイリオ" panose="020B0604030504040204" pitchFamily="50" charset="-128"/>
                <a:ea typeface="メイリオ" panose="020B0604030504040204" pitchFamily="50" charset="-128"/>
              </a:rPr>
              <a:t>406</a:t>
            </a:r>
            <a:r>
              <a:rPr lang="ja-JP" altLang="en-US" sz="1200" dirty="0">
                <a:latin typeface="メイリオ" panose="020B0604030504040204" pitchFamily="50" charset="-128"/>
                <a:ea typeface="メイリオ" panose="020B0604030504040204" pitchFamily="50" charset="-128"/>
              </a:rPr>
              <a:t>億円</a:t>
            </a:r>
          </a:p>
        </p:txBody>
      </p:sp>
      <p:sp>
        <p:nvSpPr>
          <p:cNvPr id="26" name="Rectangle 8">
            <a:extLst>
              <a:ext uri="{FF2B5EF4-FFF2-40B4-BE49-F238E27FC236}">
                <a16:creationId xmlns:a16="http://schemas.microsoft.com/office/drawing/2014/main" id="{E326287F-4B69-4741-BB3F-26A8E490ABF5}"/>
              </a:ext>
            </a:extLst>
          </p:cNvPr>
          <p:cNvSpPr>
            <a:spLocks noChangeArrowheads="1"/>
          </p:cNvSpPr>
          <p:nvPr/>
        </p:nvSpPr>
        <p:spPr bwMode="auto">
          <a:xfrm>
            <a:off x="4057244" y="3068960"/>
            <a:ext cx="508675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義務教育諸学校の児童生徒が使用する教科書を無償配付するための費用</a:t>
            </a:r>
            <a:endParaRPr lang="en-US" altLang="ja-JP" sz="11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　（令和７年度当初予算）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200" b="1"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472</a:t>
            </a:r>
            <a:r>
              <a:rPr lang="ja-JP" altLang="en-US" sz="105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2715E69A-D85A-ABBA-CFCA-79BEE96466ED}"/>
              </a:ext>
            </a:extLst>
          </p:cNvPr>
          <p:cNvPicPr>
            <a:picLocks noChangeAspect="1"/>
          </p:cNvPicPr>
          <p:nvPr/>
        </p:nvPicPr>
        <p:blipFill>
          <a:blip r:embed="rId4"/>
          <a:stretch>
            <a:fillRect/>
          </a:stretch>
        </p:blipFill>
        <p:spPr>
          <a:xfrm>
            <a:off x="258724" y="784034"/>
            <a:ext cx="3666907" cy="2750180"/>
          </a:xfrm>
          <a:prstGeom prst="rect">
            <a:avLst/>
          </a:prstGeom>
          <a:ln>
            <a:solidFill>
              <a:schemeClr val="accent5"/>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Autofit/>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dirty="0">
                <a:latin typeface="メイリオ" panose="020B0604030504040204" pitchFamily="50" charset="-128"/>
                <a:ea typeface="メイリオ" panose="020B0604030504040204" pitchFamily="50" charset="-128"/>
              </a:rPr>
              <a:t>　国民主権と関連付けて、納めた税が、国の予算として決められる仕組みを学び、我が国の政治が民主政治の考え方に基づいて国民生活の安定と向上を図るために大切な働きをしていることを考えるようにする。</a:t>
            </a: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948775"/>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843413"/>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439986"/>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299472"/>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4403</Words>
  <Application>Microsoft Macintosh PowerPoint</Application>
  <PresentationFormat>画面に合わせる (4:3)</PresentationFormat>
  <Paragraphs>371</Paragraphs>
  <Slides>16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HG丸ｺﾞｼｯｸM-PRO</vt:lpstr>
      <vt:lpstr>Meiryo UI</vt:lpstr>
      <vt:lpstr>MS Gothic</vt:lpstr>
      <vt:lpstr>Times</vt:lpstr>
      <vt:lpstr>メイリオ</vt:lpstr>
      <vt:lpstr>メイリオ</vt:lpstr>
      <vt:lpstr>Arial</vt:lpstr>
      <vt:lpstr>Calibri</vt:lpstr>
      <vt:lpstr>Calibri Light</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京都府の取組みを知ってる？（児童用Ｐ14）</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2026-05-30T07:25:18Z</dcterms:modified>
</cp:coreProperties>
</file>