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handoutMasterIdLst>
    <p:handoutMasterId r:id="rId19"/>
  </p:handoutMasterIdLst>
  <p:sldIdLst>
    <p:sldId id="317" r:id="rId2"/>
    <p:sldId id="330" r:id="rId3"/>
    <p:sldId id="282" r:id="rId4"/>
    <p:sldId id="331" r:id="rId5"/>
    <p:sldId id="334" r:id="rId6"/>
    <p:sldId id="335" r:id="rId7"/>
    <p:sldId id="336" r:id="rId8"/>
    <p:sldId id="321" r:id="rId9"/>
    <p:sldId id="302" r:id="rId10"/>
    <p:sldId id="337" r:id="rId11"/>
    <p:sldId id="310" r:id="rId12"/>
    <p:sldId id="319" r:id="rId13"/>
    <p:sldId id="329" r:id="rId14"/>
    <p:sldId id="332" r:id="rId15"/>
    <p:sldId id="333" r:id="rId16"/>
    <p:sldId id="324"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28922712-DCF6-4440-B9B1-E7330C44D275}">
          <p14:sldIdLst>
            <p14:sldId id="317"/>
            <p14:sldId id="330"/>
          </p14:sldIdLst>
        </p14:section>
        <p14:section name="共通" id="{6541D6CB-99E7-4A76-97D2-C6351E251E23}">
          <p14:sldIdLst>
            <p14:sldId id="282"/>
            <p14:sldId id="331"/>
            <p14:sldId id="334"/>
            <p14:sldId id="335"/>
            <p14:sldId id="336"/>
            <p14:sldId id="321"/>
            <p14:sldId id="302"/>
            <p14:sldId id="337"/>
          </p14:sldIdLst>
        </p14:section>
        <p14:section name="独自ページ" id="{C42778F5-C666-8A45-853F-7B6611CCD978}">
          <p14:sldIdLst>
            <p14:sldId id="310"/>
            <p14:sldId id="319"/>
          </p14:sldIdLst>
        </p14:section>
        <p14:section name="まとめ" id="{3C3CF58B-63C3-9A41-9F2C-8C5CD9CCF816}">
          <p14:sldIdLst>
            <p14:sldId id="329"/>
            <p14:sldId id="332"/>
            <p14:sldId id="333"/>
            <p14:sldId id="324"/>
          </p14:sldIdLst>
        </p14:section>
      </p14:sectionLst>
    </p:ext>
    <p:ext uri="{EFAFB233-063F-42B5-8137-9DF3F51BA10A}">
      <p15:sldGuideLst xmlns:p15="http://schemas.microsoft.com/office/powerpoint/2012/main">
        <p15:guide id="1" orient="horz" pos="436" userDrawn="1">
          <p15:clr>
            <a:srgbClr val="A4A3A4"/>
          </p15:clr>
        </p15:guide>
        <p15:guide id="2" orient="horz" pos="2840" userDrawn="1">
          <p15:clr>
            <a:srgbClr val="A4A3A4"/>
          </p15:clr>
        </p15:guide>
        <p15:guide id="3" pos="2653" userDrawn="1">
          <p15:clr>
            <a:srgbClr val="A4A3A4"/>
          </p15:clr>
        </p15:guide>
        <p15:guide id="4"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4E97C5"/>
    <a:srgbClr val="3D7DE3"/>
    <a:srgbClr val="255068"/>
    <a:srgbClr val="FFCC99"/>
    <a:srgbClr val="CCECFF"/>
    <a:srgbClr val="94FF80"/>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0" autoAdjust="0"/>
    <p:restoredTop sz="93784" autoAdjust="0"/>
  </p:normalViewPr>
  <p:slideViewPr>
    <p:cSldViewPr>
      <p:cViewPr varScale="1">
        <p:scale>
          <a:sx n="127" d="100"/>
          <a:sy n="127" d="100"/>
        </p:scale>
        <p:origin x="888" y="192"/>
      </p:cViewPr>
      <p:guideLst>
        <p:guide orient="horz" pos="436"/>
        <p:guide orient="horz" pos="2840"/>
        <p:guide pos="2653"/>
        <p:guide pos="15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3"/>
            <a:ext cx="2946135" cy="496253"/>
          </a:xfrm>
          <a:prstGeom prst="rect">
            <a:avLst/>
          </a:prstGeom>
        </p:spPr>
        <p:txBody>
          <a:bodyPr vert="horz" lIns="91629" tIns="45809" rIns="91629" bIns="45809"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3" y="3"/>
            <a:ext cx="2946135" cy="496253"/>
          </a:xfrm>
          <a:prstGeom prst="rect">
            <a:avLst/>
          </a:prstGeom>
        </p:spPr>
        <p:txBody>
          <a:bodyPr vert="horz" lIns="91629" tIns="45809" rIns="91629" bIns="45809" rtlCol="0"/>
          <a:lstStyle>
            <a:lvl1pPr algn="r">
              <a:defRPr sz="1200"/>
            </a:lvl1pPr>
          </a:lstStyle>
          <a:p>
            <a:pPr>
              <a:defRPr/>
            </a:pPr>
            <a:fld id="{A6EA2385-7B63-4C5D-91D8-2142DDD3B806}" type="datetimeFigureOut">
              <a:rPr lang="ja-JP" altLang="en-US"/>
              <a:pPr>
                <a:defRPr/>
              </a:pPr>
              <a:t>2026/6/1</a:t>
            </a:fld>
            <a:endParaRPr lang="ja-JP" altLang="en-US"/>
          </a:p>
        </p:txBody>
      </p:sp>
      <p:sp>
        <p:nvSpPr>
          <p:cNvPr id="4" name="フッター プレースホルダ 3"/>
          <p:cNvSpPr>
            <a:spLocks noGrp="1"/>
          </p:cNvSpPr>
          <p:nvPr>
            <p:ph type="ftr" sz="quarter" idx="2"/>
          </p:nvPr>
        </p:nvSpPr>
        <p:spPr>
          <a:xfrm>
            <a:off x="3" y="9428806"/>
            <a:ext cx="2946135" cy="496252"/>
          </a:xfrm>
          <a:prstGeom prst="rect">
            <a:avLst/>
          </a:prstGeom>
        </p:spPr>
        <p:txBody>
          <a:bodyPr vert="horz" lIns="91629" tIns="45809" rIns="91629" bIns="45809"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3" y="9428806"/>
            <a:ext cx="2946135" cy="496252"/>
          </a:xfrm>
          <a:prstGeom prst="rect">
            <a:avLst/>
          </a:prstGeom>
        </p:spPr>
        <p:txBody>
          <a:bodyPr vert="horz" lIns="91629" tIns="45809" rIns="91629" bIns="45809"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3" y="3"/>
            <a:ext cx="2946135" cy="496253"/>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9" tIns="45809" rIns="91629" bIns="458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3" y="9428806"/>
            <a:ext cx="2946135" cy="496252"/>
          </a:xfrm>
          <a:prstGeom prst="rect">
            <a:avLst/>
          </a:prstGeom>
          <a:noFill/>
          <a:ln w="9525">
            <a:noFill/>
            <a:miter lim="800000"/>
            <a:headEnd/>
            <a:tailEnd/>
          </a:ln>
          <a:effectLst/>
        </p:spPr>
        <p:txBody>
          <a:bodyPr vert="horz" wrap="square" lIns="91629" tIns="45809" rIns="91629" bIns="45809"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pPr algn="l"/>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54912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1337305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97144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p>
            <a:endParaRPr lang="ja-JP" altLang="en-US" dirty="0"/>
          </a:p>
        </p:txBody>
      </p:sp>
    </p:spTree>
    <p:extLst>
      <p:ext uri="{BB962C8B-B14F-4D97-AF65-F5344CB8AC3E}">
        <p14:creationId xmlns:p14="http://schemas.microsoft.com/office/powerpoint/2010/main" val="151532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598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lgn="l"/>
            <a:endParaRPr lang="ja-JP" altLang="ja-JP" dirty="0"/>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C73D0EC-A5A8-48C8-ACAD-EB38D1D3CD4C}" type="slidenum">
              <a:rPr lang="en-US" altLang="ja-JP" smtClean="0"/>
              <a:pPr>
                <a:defRPr/>
              </a:pPr>
              <a:t>‹#›</a:t>
            </a:fld>
            <a:endParaRPr lang="en-US" altLang="ja-JP"/>
          </a:p>
        </p:txBody>
      </p:sp>
    </p:spTree>
    <p:extLst>
      <p:ext uri="{BB962C8B-B14F-4D97-AF65-F5344CB8AC3E}">
        <p14:creationId xmlns:p14="http://schemas.microsoft.com/office/powerpoint/2010/main" val="114713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BAA8F7-E57E-4C2E-A13D-A21D167B8504}" type="slidenum">
              <a:rPr lang="en-US" altLang="ja-JP" smtClean="0"/>
              <a:pPr>
                <a:defRPr/>
              </a:pPr>
              <a:t>‹#›</a:t>
            </a:fld>
            <a:endParaRPr lang="en-US" altLang="ja-JP"/>
          </a:p>
        </p:txBody>
      </p:sp>
    </p:spTree>
    <p:extLst>
      <p:ext uri="{BB962C8B-B14F-4D97-AF65-F5344CB8AC3E}">
        <p14:creationId xmlns:p14="http://schemas.microsoft.com/office/powerpoint/2010/main" val="420615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42160858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24230264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79DF130-1A6D-4770-B8CC-33D26F1B6847}" type="slidenum">
              <a:rPr lang="en-US" altLang="ja-JP" smtClean="0"/>
              <a:pPr>
                <a:defRPr/>
              </a:pPr>
              <a:t>‹#›</a:t>
            </a:fld>
            <a:endParaRPr lang="en-US" altLang="ja-JP"/>
          </a:p>
        </p:txBody>
      </p:sp>
    </p:spTree>
    <p:extLst>
      <p:ext uri="{BB962C8B-B14F-4D97-AF65-F5344CB8AC3E}">
        <p14:creationId xmlns:p14="http://schemas.microsoft.com/office/powerpoint/2010/main" val="242173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C63651C-64FF-4F7D-B539-C55759A52589}" type="slidenum">
              <a:rPr lang="en-US" altLang="ja-JP" smtClean="0"/>
              <a:pPr>
                <a:defRPr/>
              </a:pPr>
              <a:t>‹#›</a:t>
            </a:fld>
            <a:endParaRPr lang="en-US" altLang="ja-JP"/>
          </a:p>
        </p:txBody>
      </p:sp>
    </p:spTree>
    <p:extLst>
      <p:ext uri="{BB962C8B-B14F-4D97-AF65-F5344CB8AC3E}">
        <p14:creationId xmlns:p14="http://schemas.microsoft.com/office/powerpoint/2010/main" val="112372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D28CD55-539F-48E5-9B45-E24B74889EC2}" type="slidenum">
              <a:rPr lang="en-US" altLang="ja-JP" smtClean="0"/>
              <a:pPr>
                <a:defRPr/>
              </a:pPr>
              <a:t>‹#›</a:t>
            </a:fld>
            <a:endParaRPr lang="en-US" altLang="ja-JP"/>
          </a:p>
        </p:txBody>
      </p:sp>
    </p:spTree>
    <p:extLst>
      <p:ext uri="{BB962C8B-B14F-4D97-AF65-F5344CB8AC3E}">
        <p14:creationId xmlns:p14="http://schemas.microsoft.com/office/powerpoint/2010/main" val="299494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1B643E0D-C1BA-4585-AF10-ABAF2B90BABC}" type="slidenum">
              <a:rPr lang="en-US" altLang="ja-JP" smtClean="0"/>
              <a:pPr>
                <a:defRPr/>
              </a:pPr>
              <a:t>‹#›</a:t>
            </a:fld>
            <a:endParaRPr lang="en-US" altLang="ja-JP"/>
          </a:p>
        </p:txBody>
      </p:sp>
    </p:spTree>
    <p:extLst>
      <p:ext uri="{BB962C8B-B14F-4D97-AF65-F5344CB8AC3E}">
        <p14:creationId xmlns:p14="http://schemas.microsoft.com/office/powerpoint/2010/main" val="121920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47AAAC12-D340-4657-803D-846B7E1AEE13}" type="slidenum">
              <a:rPr lang="en-US" altLang="ja-JP" smtClean="0"/>
              <a:pPr>
                <a:defRPr/>
              </a:pPr>
              <a:t>‹#›</a:t>
            </a:fld>
            <a:endParaRPr lang="en-US" altLang="ja-JP"/>
          </a:p>
        </p:txBody>
      </p:sp>
    </p:spTree>
    <p:extLst>
      <p:ext uri="{BB962C8B-B14F-4D97-AF65-F5344CB8AC3E}">
        <p14:creationId xmlns:p14="http://schemas.microsoft.com/office/powerpoint/2010/main" val="325085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a:xfrm>
            <a:off x="7059422" y="6492875"/>
            <a:ext cx="2057400" cy="365125"/>
          </a:xfrm>
        </p:spPr>
        <p:txBody>
          <a:bodyPr/>
          <a:lstStyle/>
          <a:p>
            <a:pPr>
              <a:defRPr/>
            </a:pPr>
            <a:fld id="{0F15D928-CB95-41FC-BF27-CBBC7AECCF05}" type="slidenum">
              <a:rPr lang="en-US" altLang="ja-JP" smtClean="0"/>
              <a:pPr>
                <a:defRPr/>
              </a:pPr>
              <a:t>‹#›</a:t>
            </a:fld>
            <a:endParaRPr lang="en-US" altLang="ja-JP"/>
          </a:p>
        </p:txBody>
      </p:sp>
    </p:spTree>
    <p:extLst>
      <p:ext uri="{BB962C8B-B14F-4D97-AF65-F5344CB8AC3E}">
        <p14:creationId xmlns:p14="http://schemas.microsoft.com/office/powerpoint/2010/main" val="133456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25CA3934-10EB-4C1C-889A-E309BD1EB865}" type="slidenum">
              <a:rPr lang="en-US" altLang="ja-JP" smtClean="0"/>
              <a:pPr>
                <a:defRPr/>
              </a:pPr>
              <a:t>‹#›</a:t>
            </a:fld>
            <a:endParaRPr lang="en-US" altLang="ja-JP"/>
          </a:p>
        </p:txBody>
      </p:sp>
    </p:spTree>
    <p:extLst>
      <p:ext uri="{BB962C8B-B14F-4D97-AF65-F5344CB8AC3E}">
        <p14:creationId xmlns:p14="http://schemas.microsoft.com/office/powerpoint/2010/main" val="271815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9B3A474-B90C-463F-BAA2-52E30AC591BB}" type="slidenum">
              <a:rPr lang="en-US" altLang="ja-JP" smtClean="0"/>
              <a:pPr>
                <a:defRPr/>
              </a:pPr>
              <a:t>‹#›</a:t>
            </a:fld>
            <a:endParaRPr lang="en-US" altLang="ja-JP"/>
          </a:p>
        </p:txBody>
      </p:sp>
    </p:spTree>
    <p:extLst>
      <p:ext uri="{BB962C8B-B14F-4D97-AF65-F5344CB8AC3E}">
        <p14:creationId xmlns:p14="http://schemas.microsoft.com/office/powerpoint/2010/main" val="402858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2307324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nta.go.jp/taxes/kids/video/index.htm#webtaxtv"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hyperlink" Target="https://zaimusho.quizknock.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hyperlink" Target="https://www.mof.go.jp/tax_policy/publication/brochure/zeikin_drill/index.html" TargetMode="External"/><Relationship Id="rId3" Type="http://schemas.openxmlformats.org/officeDocument/2006/relationships/image" Target="../media/image1.wmf"/><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mof.go.jp/kids/2018/" TargetMode="Externa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hyperlink" Target="https://www.nta.go.jp/taxes/kids/video/index.htm" TargetMode="External"/><Relationship Id="rId4" Type="http://schemas.openxmlformats.org/officeDocument/2006/relationships/hyperlink" Target="https://www.nta.go.jp/taxes/kids/index.htm" TargetMode="Externa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31900" y="-103809"/>
            <a:ext cx="6680200"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マニュアル（兵庫県版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00136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a:t>
            </a:r>
            <a:r>
              <a:rPr kumimoji="1" lang="ja-JP" altLang="en-US" sz="1100">
                <a:latin typeface="Meiryo" panose="020B0604030504040204" pitchFamily="34" charset="-128"/>
                <a:ea typeface="Meiryo" panose="020B0604030504040204" pitchFamily="34" charset="-128"/>
              </a:rPr>
              <a:t>兵庫</a:t>
            </a:r>
            <a:r>
              <a:rPr lang="ja-JP" altLang="en-US" sz="1100">
                <a:latin typeface="メイリオ" panose="020B0604030504040204" pitchFamily="50" charset="-128"/>
                <a:ea typeface="メイリオ" panose="020B0604030504040204" pitchFamily="50" charset="-128"/>
              </a:rPr>
              <a:t>県</a:t>
            </a:r>
            <a:r>
              <a:rPr lang="ja-JP" altLang="en-US" sz="1100" dirty="0">
                <a:latin typeface="メイリオ" panose="020B0604030504040204" pitchFamily="50" charset="-128"/>
                <a:ea typeface="メイリオ" panose="020B0604030504040204" pitchFamily="50" charset="-128"/>
              </a:rPr>
              <a:t>租税教育推進連絡協議会では、教育関係者並びに税務関係者が協力して租税教育を推進し、その効果を高めることを目的に活動を行っております。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a:t>
            </a:r>
            <a:r>
              <a:rPr lang="ja-JP" altLang="en-US" sz="1100">
                <a:latin typeface="メイリオ" panose="020B0604030504040204" pitchFamily="50" charset="-128"/>
                <a:ea typeface="メイリオ" panose="020B0604030504040204" pitchFamily="50" charset="-128"/>
              </a:rPr>
              <a:t>、令和７年</a:t>
            </a:r>
            <a:r>
              <a:rPr lang="en-US" altLang="ja-JP" sz="1100" dirty="0">
                <a:latin typeface="メイリオ" panose="020B0604030504040204" pitchFamily="50" charset="-128"/>
                <a:ea typeface="メイリオ" panose="020B0604030504040204" pitchFamily="50" charset="-128"/>
              </a:rPr>
              <a:t>11</a:t>
            </a:r>
            <a:r>
              <a:rPr lang="ja-JP" altLang="en-US" sz="1100">
                <a:latin typeface="メイリオ" panose="020B0604030504040204" pitchFamily="50" charset="-128"/>
                <a:ea typeface="メイリオ" panose="020B0604030504040204" pitchFamily="50" charset="-128"/>
              </a:rPr>
              <a:t>月</a:t>
            </a:r>
            <a:r>
              <a:rPr lang="ja-JP" altLang="en-US" sz="1100" dirty="0">
                <a:latin typeface="メイリオ" panose="020B0604030504040204" pitchFamily="50" charset="-128"/>
                <a:ea typeface="メイリオ" panose="020B0604030504040204" pitchFamily="50" charset="-128"/>
              </a:rPr>
              <a:t>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55D0871E-024D-C1E1-0F0C-ABD6C40AAA6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1047" y="1041823"/>
            <a:ext cx="3791030" cy="2845503"/>
          </a:xfrm>
          <a:prstGeom prst="rect">
            <a:avLst/>
          </a:prstGeom>
          <a:ln>
            <a:solidFill>
              <a:schemeClr val="accent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57545" y="2656717"/>
            <a:ext cx="1822210" cy="1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dirty="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③文教及び科学振興費</a:t>
            </a:r>
            <a:endParaRPr lang="en-US" altLang="ja-JP" sz="1050" dirty="0">
              <a:latin typeface="メイリオ" panose="020B0604030504040204" pitchFamily="50" charset="-128"/>
              <a:ea typeface="メイリオ" panose="020B0604030504040204" pitchFamily="50" charset="-128"/>
            </a:endParaRPr>
          </a:p>
          <a:p>
            <a:pPr>
              <a:lnSpc>
                <a:spcPct val="128000"/>
              </a:lnSpc>
              <a:buNone/>
            </a:pP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④地方交付税交付金等</a:t>
            </a:r>
            <a:endParaRPr lang="en-US" altLang="ja-JP" sz="1050" dirty="0">
              <a:latin typeface="メイリオ" panose="020B0604030504040204" pitchFamily="50" charset="-128"/>
              <a:ea typeface="メイリオ" panose="020B0604030504040204" pitchFamily="50" charset="-128"/>
            </a:endParaRP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⑤経済協力費（</a:t>
            </a:r>
            <a:r>
              <a:rPr lang="en-US" altLang="ja-JP" sz="1050" dirty="0">
                <a:latin typeface="メイリオ" panose="020B0604030504040204" pitchFamily="50" charset="-128"/>
                <a:ea typeface="メイリオ" panose="020B0604030504040204" pitchFamily="50" charset="-128"/>
              </a:rPr>
              <a:t>ODA</a:t>
            </a:r>
            <a:r>
              <a:rPr lang="ja-JP" altLang="en-US" sz="1050" dirty="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36912"/>
            <a:ext cx="3585086" cy="21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dirty="0">
                <a:latin typeface="メイリオ" panose="020B0604030504040204" pitchFamily="50" charset="-128"/>
                <a:ea typeface="メイリオ" panose="020B0604030504040204" pitchFamily="50" charset="-128"/>
              </a:rPr>
              <a:t>：医療給付費、年金の国庫負担分、介護保険給付費など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dirty="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宇宙輸送システム、再生医療研究費など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：地域によって公的サービスに格差が生じないよう、国　</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　が地方公共団体の財政力を調整するために支出</a:t>
            </a:r>
          </a:p>
          <a:p>
            <a:pPr>
              <a:lnSpc>
                <a:spcPct val="128000"/>
              </a:lnSpc>
              <a:buNone/>
            </a:pPr>
            <a:r>
              <a:rPr lang="ja-JP" altLang="en-US" sz="1050" dirty="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dirty="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233385" y="4054990"/>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1641130" y="4155147"/>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83</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7,350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68.5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9,902</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29</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5,840</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233385" y="3912716"/>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233385" y="486537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国の支出（歳出）の内訳（令和８年度当初予算）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233385" y="4994852"/>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1641130" y="5073389"/>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39</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559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31.9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a:t>
            </a:r>
            <a:r>
              <a:rPr lang="en-US" altLang="ja-JP" sz="1050" dirty="0">
                <a:latin typeface="メイリオ" panose="020B0604030504040204" pitchFamily="50" charset="-128"/>
                <a:ea typeface="メイリオ" panose="020B0604030504040204" pitchFamily="50" charset="-128"/>
              </a:rPr>
              <a:t>1,078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5.0</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  </a:t>
            </a:r>
            <a:r>
              <a:rPr lang="en-US" altLang="ja-JP" sz="1050" dirty="0">
                <a:latin typeface="メイリオ" panose="020B0604030504040204" pitchFamily="50" charset="-128"/>
                <a:ea typeface="メイリオ" panose="020B0604030504040204" pitchFamily="50" charset="-128"/>
              </a:rPr>
              <a:t>406</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20</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8,778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17.1</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31</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2,758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25.6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9,513</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E774F74D-FC96-4168-1FE0-C29A773E693D}"/>
              </a:ext>
            </a:extLst>
          </p:cNvPr>
          <p:cNvPicPr>
            <a:picLocks noChangeAspect="1"/>
          </p:cNvPicPr>
          <p:nvPr/>
        </p:nvPicPr>
        <p:blipFill>
          <a:blip r:embed="rId3"/>
          <a:stretch>
            <a:fillRect/>
          </a:stretch>
        </p:blipFill>
        <p:spPr>
          <a:xfrm>
            <a:off x="227030" y="770185"/>
            <a:ext cx="3763508" cy="2822631"/>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80000" y="44624"/>
            <a:ext cx="5283696" cy="503342"/>
          </a:xfrm>
          <a:prstGeom prst="rect">
            <a:avLst/>
          </a:prstGeom>
          <a:noFill/>
          <a:ln w="9525">
            <a:noFill/>
            <a:miter lim="800000"/>
            <a:headEnd/>
            <a:tailEnd/>
          </a:ln>
        </p:spPr>
        <p:txBody>
          <a:bodyPr anchor="ctr"/>
          <a:lstStyle/>
          <a:p>
            <a:pPr>
              <a:defRPr/>
            </a:pPr>
            <a:r>
              <a:rPr lang="ja-JP" altLang="en-US" sz="1500" b="1" kern="0" dirty="0">
                <a:solidFill>
                  <a:schemeClr val="bg1"/>
                </a:solidFill>
                <a:latin typeface="Meiryo" panose="020B0604030504040204" pitchFamily="34" charset="-128"/>
                <a:ea typeface="Meiryo" panose="020B0604030504040204" pitchFamily="34" charset="-128"/>
                <a:cs typeface="+mj-cs"/>
              </a:rPr>
              <a:t>税金の使いみちはどうやって決めるの？（児童用Ｐ</a:t>
            </a:r>
            <a:r>
              <a:rPr lang="en-US" altLang="ja-JP" sz="1500" b="1" kern="0" dirty="0">
                <a:solidFill>
                  <a:schemeClr val="bg1"/>
                </a:solidFill>
                <a:latin typeface="Meiryo" panose="020B0604030504040204" pitchFamily="34" charset="-128"/>
                <a:ea typeface="Meiryo" panose="020B0604030504040204" pitchFamily="34" charset="-128"/>
                <a:cs typeface="+mj-cs"/>
              </a:rPr>
              <a:t>12</a:t>
            </a:r>
            <a:r>
              <a:rPr lang="ja-JP" altLang="en-US" sz="1500" b="1" kern="0" dirty="0">
                <a:solidFill>
                  <a:schemeClr val="bg1"/>
                </a:solidFill>
                <a:latin typeface="Meiryo" panose="020B0604030504040204" pitchFamily="34" charset="-128"/>
                <a:ea typeface="Meiryo" panose="020B0604030504040204" pitchFamily="34" charset="-128"/>
                <a:cs typeface="+mj-cs"/>
              </a:rPr>
              <a:t>）</a:t>
            </a:r>
            <a:endParaRPr lang="en-US" altLang="ja-JP" sz="1500" b="1" kern="0" dirty="0">
              <a:solidFill>
                <a:schemeClr val="bg1"/>
              </a:solidFill>
              <a:latin typeface="Meiryo" panose="020B0604030504040204" pitchFamily="34" charset="-128"/>
              <a:ea typeface="Meiryo" panose="020B0604030504040204" pitchFamily="34" charset="-128"/>
              <a:cs typeface="+mj-cs"/>
            </a:endParaRPr>
          </a:p>
          <a:p>
            <a:pPr>
              <a:defRPr/>
            </a:pPr>
            <a:r>
              <a:rPr lang="ja-JP" altLang="en-US" sz="1500" b="1" kern="0" dirty="0">
                <a:solidFill>
                  <a:schemeClr val="bg1"/>
                </a:solidFill>
                <a:latin typeface="Meiryo" panose="020B0604030504040204" pitchFamily="34" charset="-128"/>
                <a:ea typeface="Meiryo" panose="020B0604030504040204" pitchFamily="34" charset="-128"/>
                <a:cs typeface="+mj-cs"/>
              </a:rPr>
              <a:t>兵庫県では税金をどう使っているの？（児童用Ｐ</a:t>
            </a:r>
            <a:r>
              <a:rPr lang="en-US" altLang="ja-JP" sz="1500" b="1" kern="0" dirty="0">
                <a:solidFill>
                  <a:schemeClr val="bg1"/>
                </a:solidFill>
                <a:latin typeface="Meiryo" panose="020B0604030504040204" pitchFamily="34" charset="-128"/>
                <a:ea typeface="Meiryo" panose="020B0604030504040204" pitchFamily="34" charset="-128"/>
                <a:cs typeface="+mj-cs"/>
              </a:rPr>
              <a:t>13</a:t>
            </a:r>
            <a:r>
              <a:rPr lang="ja-JP" altLang="en-US" sz="1500" b="1" kern="0" dirty="0">
                <a:solidFill>
                  <a:schemeClr val="bg1"/>
                </a:solidFill>
                <a:latin typeface="Meiryo" panose="020B0604030504040204" pitchFamily="34" charset="-128"/>
                <a:ea typeface="Meiryo" panose="020B0604030504040204" pitchFamily="34" charset="-128"/>
                <a:cs typeface="+mj-cs"/>
              </a:rPr>
              <a:t>）</a:t>
            </a:r>
          </a:p>
        </p:txBody>
      </p:sp>
      <p:sp>
        <p:nvSpPr>
          <p:cNvPr id="7" name="AutoShape 10">
            <a:extLst>
              <a:ext uri="{FF2B5EF4-FFF2-40B4-BE49-F238E27FC236}">
                <a16:creationId xmlns:a16="http://schemas.microsoft.com/office/drawing/2014/main" id="{269AF02A-B17B-93C8-BC45-3D7135BF6F22}"/>
              </a:ext>
            </a:extLst>
          </p:cNvPr>
          <p:cNvSpPr>
            <a:spLocks noChangeArrowheads="1"/>
          </p:cNvSpPr>
          <p:nvPr/>
        </p:nvSpPr>
        <p:spPr bwMode="auto">
          <a:xfrm>
            <a:off x="4489779" y="3198389"/>
            <a:ext cx="4364860" cy="1310731"/>
          </a:xfrm>
          <a:prstGeom prst="roundRect">
            <a:avLst>
              <a:gd name="adj" fmla="val 8093"/>
            </a:avLst>
          </a:prstGeom>
          <a:solidFill>
            <a:srgbClr val="FFFFFF"/>
          </a:solidFill>
          <a:ln w="25400" algn="ctr">
            <a:solidFill>
              <a:schemeClr val="accent1"/>
            </a:solidFill>
            <a:prstDash val="sysDot"/>
            <a:round/>
            <a:headEnd/>
            <a:tailEnd/>
          </a:ln>
        </p:spPr>
        <p:txBody>
          <a:bodyPr lIns="108000" rIns="108000" anchor="t" anchorCtr="0"/>
          <a:lstStyle/>
          <a:p>
            <a:pPr algn="just">
              <a:lnSpc>
                <a:spcPct val="120000"/>
              </a:lnSpc>
              <a:defRPr/>
            </a:pPr>
            <a:endParaRPr lang="ja-JP" altLang="en-US" sz="28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61C95798-ADAE-625D-5F73-434C0D9FDA9A}"/>
              </a:ext>
            </a:extLst>
          </p:cNvPr>
          <p:cNvPicPr>
            <a:picLocks noChangeAspect="1"/>
          </p:cNvPicPr>
          <p:nvPr/>
        </p:nvPicPr>
        <p:blipFill>
          <a:blip r:embed="rId4"/>
          <a:stretch>
            <a:fillRect/>
          </a:stretch>
        </p:blipFill>
        <p:spPr>
          <a:xfrm>
            <a:off x="4686213" y="3068861"/>
            <a:ext cx="457240" cy="231668"/>
          </a:xfrm>
          <a:prstGeom prst="rect">
            <a:avLst/>
          </a:prstGeom>
        </p:spPr>
      </p:pic>
      <p:sp>
        <p:nvSpPr>
          <p:cNvPr id="10" name="Rectangle 17">
            <a:extLst>
              <a:ext uri="{FF2B5EF4-FFF2-40B4-BE49-F238E27FC236}">
                <a16:creationId xmlns:a16="http://schemas.microsoft.com/office/drawing/2014/main" id="{9572F2D7-9CD6-D33D-04E6-F3EDAD4BCD8C}"/>
              </a:ext>
            </a:extLst>
          </p:cNvPr>
          <p:cNvSpPr>
            <a:spLocks noChangeArrowheads="1"/>
          </p:cNvSpPr>
          <p:nvPr/>
        </p:nvSpPr>
        <p:spPr bwMode="auto">
          <a:xfrm>
            <a:off x="4427984" y="2148324"/>
            <a:ext cx="4537199" cy="969496"/>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r>
              <a:rPr lang="ja-JP" altLang="en-US" sz="1200" dirty="0">
                <a:latin typeface="メイリオ" panose="020B0604030504040204" pitchFamily="50" charset="-128"/>
                <a:ea typeface="メイリオ" panose="020B0604030504040204" pitchFamily="50" charset="-128"/>
              </a:rPr>
              <a:t>。</a:t>
            </a:r>
          </a:p>
          <a:p>
            <a:endParaRPr lang="en-US" altLang="ja-JP" sz="1200" dirty="0">
              <a:latin typeface="メイリオ" panose="020B0604030504040204" pitchFamily="50" charset="-128"/>
              <a:ea typeface="メイリオ" panose="020B0604030504040204" pitchFamily="50" charset="-128"/>
            </a:endParaRPr>
          </a:p>
        </p:txBody>
      </p:sp>
      <p:sp>
        <p:nvSpPr>
          <p:cNvPr id="11" name="Rectangle 13">
            <a:extLst>
              <a:ext uri="{FF2B5EF4-FFF2-40B4-BE49-F238E27FC236}">
                <a16:creationId xmlns:a16="http://schemas.microsoft.com/office/drawing/2014/main" id="{E9F87B14-96E8-C774-455D-812B17C8602D}"/>
              </a:ext>
            </a:extLst>
          </p:cNvPr>
          <p:cNvSpPr>
            <a:spLocks noChangeArrowheads="1"/>
          </p:cNvSpPr>
          <p:nvPr/>
        </p:nvSpPr>
        <p:spPr bwMode="auto">
          <a:xfrm>
            <a:off x="4407202" y="4970329"/>
            <a:ext cx="2110268" cy="1546577"/>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まちづくり</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道路の建設・整備</a:t>
            </a:r>
          </a:p>
          <a:p>
            <a:r>
              <a:rPr lang="ja-JP" altLang="en-US" sz="1050" dirty="0">
                <a:latin typeface="メイリオ" panose="020B0604030504040204" pitchFamily="50" charset="-128"/>
                <a:ea typeface="メイリオ" panose="020B0604030504040204" pitchFamily="50" charset="-128"/>
              </a:rPr>
              <a:t>・　上下水道の整備　　など</a:t>
            </a:r>
            <a:endParaRPr lang="en-US" altLang="ja-JP" sz="1050"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住民の安全を守る</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自然災害</a:t>
            </a:r>
            <a:r>
              <a:rPr lang="ja-JP" altLang="en-US" sz="1050">
                <a:latin typeface="メイリオ" panose="020B0604030504040204" pitchFamily="50" charset="-128"/>
                <a:ea typeface="メイリオ" panose="020B0604030504040204" pitchFamily="50" charset="-128"/>
              </a:rPr>
              <a:t>からの</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救助</a:t>
            </a:r>
            <a:r>
              <a:rPr lang="ja-JP" altLang="en-US" sz="1050" dirty="0">
                <a:latin typeface="メイリオ" panose="020B0604030504040204" pitchFamily="50" charset="-128"/>
                <a:ea typeface="メイリオ" panose="020B0604030504040204" pitchFamily="50" charset="-128"/>
              </a:rPr>
              <a:t>活動や復興作業</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警察官や消防員　　など</a:t>
            </a:r>
          </a:p>
          <a:p>
            <a:r>
              <a:rPr lang="ja-JP" altLang="en-US" sz="1050" dirty="0">
                <a:latin typeface="メイリオ" panose="020B0604030504040204" pitchFamily="50" charset="-128"/>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p:txBody>
      </p:sp>
      <p:sp>
        <p:nvSpPr>
          <p:cNvPr id="16" name="Rectangle 13">
            <a:extLst>
              <a:ext uri="{FF2B5EF4-FFF2-40B4-BE49-F238E27FC236}">
                <a16:creationId xmlns:a16="http://schemas.microsoft.com/office/drawing/2014/main" id="{633E9CDA-975A-FA7B-3F1E-DFFD17D2A379}"/>
              </a:ext>
            </a:extLst>
          </p:cNvPr>
          <p:cNvSpPr>
            <a:spLocks noChangeArrowheads="1"/>
          </p:cNvSpPr>
          <p:nvPr/>
        </p:nvSpPr>
        <p:spPr bwMode="auto">
          <a:xfrm>
            <a:off x="6621696" y="4976361"/>
            <a:ext cx="2232943" cy="1708160"/>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快適な暮らし</a:t>
            </a:r>
            <a:r>
              <a:rPr lang="en-US" altLang="ja-JP" sz="1050" dirty="0">
                <a:latin typeface="メイリオ" panose="020B0604030504040204" pitchFamily="50" charset="-128"/>
                <a:ea typeface="メイリオ" panose="020B0604030504040204" pitchFamily="50" charset="-128"/>
              </a:rPr>
              <a:t>】</a:t>
            </a:r>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自然環境保護</a:t>
            </a:r>
          </a:p>
          <a:p>
            <a:r>
              <a:rPr lang="ja-JP" altLang="en-US" sz="1050" dirty="0">
                <a:latin typeface="メイリオ" panose="020B0604030504040204" pitchFamily="50" charset="-128"/>
                <a:ea typeface="メイリオ" panose="020B0604030504040204" pitchFamily="50" charset="-128"/>
              </a:rPr>
              <a:t>・　ゴミの収集</a:t>
            </a:r>
          </a:p>
          <a:p>
            <a:r>
              <a:rPr lang="ja-JP" altLang="en-US" sz="1050" dirty="0">
                <a:latin typeface="メイリオ" panose="020B0604030504040204" pitchFamily="50" charset="-128"/>
                <a:ea typeface="メイリオ" panose="020B0604030504040204" pitchFamily="50" charset="-128"/>
              </a:rPr>
              <a:t>・　リサイクル</a:t>
            </a:r>
            <a:r>
              <a:rPr lang="ja-JP" altLang="en-US" sz="1050">
                <a:latin typeface="メイリオ" panose="020B0604030504040204" pitchFamily="50" charset="-128"/>
                <a:ea typeface="メイリオ" panose="020B0604030504040204" pitchFamily="50" charset="-128"/>
              </a:rPr>
              <a:t>活動　　など</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学校教育</a:t>
            </a:r>
            <a:r>
              <a:rPr lang="en-US" altLang="ja-JP" sz="1050" dirty="0">
                <a:latin typeface="メイリオ" panose="020B0604030504040204" pitchFamily="50" charset="-128"/>
                <a:ea typeface="メイリオ" panose="020B0604030504040204" pitchFamily="50" charset="-128"/>
              </a:rPr>
              <a:t>】</a:t>
            </a:r>
          </a:p>
          <a:p>
            <a:r>
              <a:rPr lang="ja-JP" altLang="en-US" sz="1050" dirty="0">
                <a:latin typeface="メイリオ" panose="020B0604030504040204" pitchFamily="50" charset="-128"/>
                <a:ea typeface="メイリオ" panose="020B0604030504040204" pitchFamily="50" charset="-128"/>
              </a:rPr>
              <a:t>・　先生の給料</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机</a:t>
            </a:r>
            <a:r>
              <a:rPr lang="ja-JP" altLang="en-US" sz="1050">
                <a:latin typeface="メイリオ" panose="020B0604030504040204" pitchFamily="50" charset="-128"/>
                <a:ea typeface="メイリオ" panose="020B0604030504040204" pitchFamily="50" charset="-128"/>
              </a:rPr>
              <a:t>・いす</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実験</a:t>
            </a:r>
            <a:r>
              <a:rPr lang="ja-JP" altLang="en-US" sz="1050" dirty="0">
                <a:latin typeface="メイリオ" panose="020B0604030504040204" pitchFamily="50" charset="-128"/>
                <a:ea typeface="メイリオ" panose="020B0604030504040204" pitchFamily="50" charset="-128"/>
              </a:rPr>
              <a:t>器具の購入</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校舎の修理　　　など</a:t>
            </a:r>
            <a:endParaRPr lang="en-US" altLang="ja-JP" sz="1050" dirty="0">
              <a:latin typeface="メイリオ" panose="020B0604030504040204" pitchFamily="50" charset="-128"/>
              <a:ea typeface="メイリオ" panose="020B0604030504040204" pitchFamily="50" charset="-128"/>
            </a:endParaRPr>
          </a:p>
        </p:txBody>
      </p:sp>
      <p:sp>
        <p:nvSpPr>
          <p:cNvPr id="20" name="角丸四角形 19">
            <a:extLst>
              <a:ext uri="{FF2B5EF4-FFF2-40B4-BE49-F238E27FC236}">
                <a16:creationId xmlns:a16="http://schemas.microsoft.com/office/drawing/2014/main" id="{E2385906-8C00-5E80-9FF2-6E9D96BFEE66}"/>
              </a:ext>
            </a:extLst>
          </p:cNvPr>
          <p:cNvSpPr/>
          <p:nvPr/>
        </p:nvSpPr>
        <p:spPr>
          <a:xfrm>
            <a:off x="4401970" y="69269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21" name="角丸四角形 20">
            <a:extLst>
              <a:ext uri="{FF2B5EF4-FFF2-40B4-BE49-F238E27FC236}">
                <a16:creationId xmlns:a16="http://schemas.microsoft.com/office/drawing/2014/main" id="{1F47F741-7741-3247-E43E-7DBCED600919}"/>
              </a:ext>
            </a:extLst>
          </p:cNvPr>
          <p:cNvSpPr/>
          <p:nvPr/>
        </p:nvSpPr>
        <p:spPr>
          <a:xfrm>
            <a:off x="4401970" y="179172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学習内容</a:t>
            </a:r>
          </a:p>
        </p:txBody>
      </p:sp>
      <p:sp>
        <p:nvSpPr>
          <p:cNvPr id="22" name="Rectangle 17">
            <a:extLst>
              <a:ext uri="{FF2B5EF4-FFF2-40B4-BE49-F238E27FC236}">
                <a16:creationId xmlns:a16="http://schemas.microsoft.com/office/drawing/2014/main" id="{6C8672EB-5DF6-B72D-DEA3-03D09FC85970}"/>
              </a:ext>
            </a:extLst>
          </p:cNvPr>
          <p:cNvSpPr>
            <a:spLocks noChangeArrowheads="1"/>
          </p:cNvSpPr>
          <p:nvPr/>
        </p:nvSpPr>
        <p:spPr bwMode="auto">
          <a:xfrm>
            <a:off x="4427984" y="980728"/>
            <a:ext cx="4537199" cy="769441"/>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税には国に納められる税金（国税）のほかに、地方公共団体に納められる税金（地方税）があることを理解させる。</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国や地方公共団体は税をどのように使い、どのように役立てているのかを理解</a:t>
            </a:r>
            <a:r>
              <a:rPr lang="ja-JP" altLang="en-US" sz="1100">
                <a:latin typeface="メイリオ" panose="020B0604030504040204" pitchFamily="50" charset="-128"/>
                <a:ea typeface="メイリオ" panose="020B0604030504040204" pitchFamily="50" charset="-128"/>
              </a:rPr>
              <a:t>させる。</a:t>
            </a:r>
            <a:endParaRPr lang="en-US" altLang="ja-JP" sz="1100" dirty="0">
              <a:latin typeface="メイリオ" panose="020B0604030504040204" pitchFamily="50" charset="-128"/>
              <a:ea typeface="メイリオ" panose="020B0604030504040204" pitchFamily="50" charset="-128"/>
            </a:endParaRPr>
          </a:p>
        </p:txBody>
      </p:sp>
      <p:sp>
        <p:nvSpPr>
          <p:cNvPr id="23" name="AutoShape 10">
            <a:extLst>
              <a:ext uri="{FF2B5EF4-FFF2-40B4-BE49-F238E27FC236}">
                <a16:creationId xmlns:a16="http://schemas.microsoft.com/office/drawing/2014/main" id="{2118827C-6BB4-A769-B8DE-72A350F806DE}"/>
              </a:ext>
            </a:extLst>
          </p:cNvPr>
          <p:cNvSpPr>
            <a:spLocks noChangeArrowheads="1"/>
          </p:cNvSpPr>
          <p:nvPr/>
        </p:nvSpPr>
        <p:spPr bwMode="auto">
          <a:xfrm>
            <a:off x="4401970" y="4725144"/>
            <a:ext cx="1826214"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地方税の主な使いみち</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
        <p:nvSpPr>
          <p:cNvPr id="26" name="スライド番号プレースホルダー 3">
            <a:extLst>
              <a:ext uri="{FF2B5EF4-FFF2-40B4-BE49-F238E27FC236}">
                <a16:creationId xmlns:a16="http://schemas.microsoft.com/office/drawing/2014/main" id="{0BD08341-7667-249E-B596-11693B708F63}"/>
              </a:ext>
            </a:extLst>
          </p:cNvPr>
          <p:cNvSpPr>
            <a:spLocks noGrp="1"/>
          </p:cNvSpPr>
          <p:nvPr>
            <p:ph type="sldNum" sz="quarter" idx="12"/>
          </p:nvPr>
        </p:nvSpPr>
        <p:spPr>
          <a:xfrm>
            <a:off x="7059422" y="6492875"/>
            <a:ext cx="2057400" cy="365125"/>
          </a:xfrm>
        </p:spPr>
        <p:txBody>
          <a:bodyPr/>
          <a:lstStyle/>
          <a:p>
            <a:fld id="{DA64F27D-EE7A-4450-9D17-42857AE164F0}" type="slidenum">
              <a:rPr kumimoji="1" lang="ja-JP" altLang="en-US" smtClean="0"/>
              <a:t>11</a:t>
            </a:fld>
            <a:endParaRPr kumimoji="1" lang="ja-JP" altLang="en-US"/>
          </a:p>
        </p:txBody>
      </p:sp>
      <p:sp>
        <p:nvSpPr>
          <p:cNvPr id="9" name="Rectangle 14">
            <a:extLst>
              <a:ext uri="{FF2B5EF4-FFF2-40B4-BE49-F238E27FC236}">
                <a16:creationId xmlns:a16="http://schemas.microsoft.com/office/drawing/2014/main" id="{FDD466BE-1094-8B8B-F393-15DB611ECD6A}"/>
              </a:ext>
            </a:extLst>
          </p:cNvPr>
          <p:cNvSpPr>
            <a:spLocks noChangeArrowheads="1"/>
          </p:cNvSpPr>
          <p:nvPr/>
        </p:nvSpPr>
        <p:spPr bwMode="auto">
          <a:xfrm>
            <a:off x="4649983" y="3356992"/>
            <a:ext cx="4098481" cy="1053750"/>
          </a:xfrm>
          <a:prstGeom prst="rect">
            <a:avLst/>
          </a:prstGeom>
          <a:noFill/>
          <a:ln w="9525">
            <a:noFill/>
            <a:miter lim="800000"/>
            <a:headEnd/>
            <a:tailEnd/>
          </a:ln>
        </p:spPr>
        <p:txBody>
          <a:bodyPr wrap="square">
            <a:spAutoFit/>
          </a:bodyPr>
          <a:lstStyle/>
          <a:p>
            <a:pPr algn="just">
              <a:lnSpc>
                <a:spcPct val="120000"/>
              </a:lnSpc>
              <a:defRPr/>
            </a:pPr>
            <a:r>
              <a:rPr lang="ja-JP" altLang="en-US" sz="1050" dirty="0">
                <a:latin typeface="メイリオ" panose="020B0604030504040204" pitchFamily="50" charset="-128"/>
                <a:ea typeface="メイリオ" panose="020B0604030504040204" pitchFamily="50" charset="-128"/>
              </a:rPr>
              <a:t>　地方公共団体は、私たちの日常生活に密接に結び付いています。</a:t>
            </a:r>
            <a:endParaRPr lang="en-US" altLang="ja-JP" sz="1050" dirty="0">
              <a:latin typeface="メイリオ" panose="020B0604030504040204" pitchFamily="50" charset="-128"/>
              <a:ea typeface="メイリオ" panose="020B0604030504040204" pitchFamily="50" charset="-128"/>
            </a:endParaRPr>
          </a:p>
          <a:p>
            <a:pPr algn="just">
              <a:lnSpc>
                <a:spcPct val="120000"/>
              </a:lnSpc>
              <a:defRPr/>
            </a:pPr>
            <a:r>
              <a:rPr lang="ja-JP" altLang="en-US" sz="1050" dirty="0">
                <a:latin typeface="メイリオ" panose="020B0604030504040204" pitchFamily="50" charset="-128"/>
                <a:ea typeface="メイリオ" panose="020B0604030504040204" pitchFamily="50" charset="-128"/>
              </a:rPr>
              <a:t>　しかし、その地域の経済状況などによって、財政力に違いがあるので、公共サービスに格差が生じないよう、国が各地方公共団体の財政力を調整するために「地方交付税交付金等」を支出しています。</a:t>
            </a:r>
            <a:endParaRPr lang="ja-JP" altLang="en-US" sz="2800" dirty="0">
              <a:latin typeface="メイリオ" panose="020B0604030504040204" pitchFamily="50" charset="-128"/>
              <a:ea typeface="メイリオ" panose="020B0604030504040204" pitchFamily="50" charset="-128"/>
            </a:endParaRPr>
          </a:p>
        </p:txBody>
      </p:sp>
      <p:pic>
        <p:nvPicPr>
          <p:cNvPr id="15" name="図 14" descr="グラフィカル ユーザー インターフェイス, テキスト, Web サイト&#10;&#10;AI によって生成されたコンテンツは間違っている可能性があります。">
            <a:extLst>
              <a:ext uri="{FF2B5EF4-FFF2-40B4-BE49-F238E27FC236}">
                <a16:creationId xmlns:a16="http://schemas.microsoft.com/office/drawing/2014/main" id="{EADF6597-7143-E311-03F1-44DFE67FB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985" y="3758415"/>
            <a:ext cx="3977270" cy="2982953"/>
          </a:xfrm>
          <a:prstGeom prst="rect">
            <a:avLst/>
          </a:prstGeom>
          <a:ln>
            <a:solidFill>
              <a:schemeClr val="accent5"/>
            </a:solidFill>
          </a:ln>
        </p:spPr>
      </p:pic>
      <p:pic>
        <p:nvPicPr>
          <p:cNvPr id="2" name="図 1">
            <a:extLst>
              <a:ext uri="{FF2B5EF4-FFF2-40B4-BE49-F238E27FC236}">
                <a16:creationId xmlns:a16="http://schemas.microsoft.com/office/drawing/2014/main" id="{3FCC0DD9-1F3D-B3A3-B3BA-B053DF360722}"/>
              </a:ext>
            </a:extLst>
          </p:cNvPr>
          <p:cNvPicPr>
            <a:picLocks noChangeAspect="1"/>
          </p:cNvPicPr>
          <p:nvPr/>
        </p:nvPicPr>
        <p:blipFill>
          <a:blip r:embed="rId6"/>
          <a:stretch>
            <a:fillRect/>
          </a:stretch>
        </p:blipFill>
        <p:spPr>
          <a:xfrm>
            <a:off x="246985" y="656847"/>
            <a:ext cx="3982097" cy="2982953"/>
          </a:xfrm>
          <a:prstGeom prst="rect">
            <a:avLst/>
          </a:prstGeom>
          <a:ln>
            <a:solidFill>
              <a:schemeClr val="accent5"/>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51200" y="151200"/>
            <a:ext cx="6445250" cy="371291"/>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兵庫県の取組み「県民緑税」を知ってる？（児童用Ｐ</a:t>
            </a:r>
            <a:r>
              <a:rPr lang="en-US" altLang="ja-JP" sz="1500" b="1" dirty="0">
                <a:solidFill>
                  <a:schemeClr val="bg1"/>
                </a:solidFill>
                <a:latin typeface="メイリオ" panose="020B0604030504040204" pitchFamily="50" charset="-128"/>
                <a:ea typeface="メイリオ" panose="020B0604030504040204" pitchFamily="50" charset="-128"/>
              </a:rPr>
              <a:t>14</a:t>
            </a:r>
            <a:r>
              <a:rPr lang="ja-JP" altLang="en-US" sz="1500" b="1" dirty="0">
                <a:solidFill>
                  <a:schemeClr val="bg1"/>
                </a:solidFill>
                <a:latin typeface="メイリオ" panose="020B0604030504040204" pitchFamily="50" charset="-128"/>
                <a:ea typeface="メイリオ" panose="020B0604030504040204" pitchFamily="50" charset="-128"/>
              </a:rPr>
              <a:t>）</a:t>
            </a:r>
          </a:p>
        </p:txBody>
      </p:sp>
      <p:sp>
        <p:nvSpPr>
          <p:cNvPr id="18" name="Rectangle 8">
            <a:extLst>
              <a:ext uri="{FF2B5EF4-FFF2-40B4-BE49-F238E27FC236}">
                <a16:creationId xmlns:a16="http://schemas.microsoft.com/office/drawing/2014/main" id="{73988BC8-18DD-472F-B5A3-348F18FD3E70}"/>
              </a:ext>
            </a:extLst>
          </p:cNvPr>
          <p:cNvSpPr>
            <a:spLocks noChangeArrowheads="1"/>
          </p:cNvSpPr>
          <p:nvPr/>
        </p:nvSpPr>
        <p:spPr bwMode="auto">
          <a:xfrm>
            <a:off x="284416" y="5071101"/>
            <a:ext cx="4765643" cy="139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spcBef>
                <a:spcPct val="0"/>
              </a:spcBef>
              <a:spcAft>
                <a:spcPts val="0"/>
              </a:spcAft>
              <a:buClr>
                <a:schemeClr val="tx1"/>
              </a:buClr>
              <a:buFont typeface="Arial" panose="020B0604020202020204" pitchFamily="34" charset="0"/>
              <a:buChar char="•"/>
            </a:pPr>
            <a:r>
              <a:rPr lang="ja-JP" altLang="en-US" sz="1100">
                <a:latin typeface="Meiryo" panose="020B0604030504040204" pitchFamily="34" charset="-128"/>
                <a:ea typeface="Meiryo" panose="020B0604030504040204" pitchFamily="34" charset="-128"/>
                <a:cs typeface="メイリオ" panose="020B0604030504040204" pitchFamily="50" charset="-128"/>
              </a:rPr>
              <a:t>納める</a:t>
            </a:r>
            <a:r>
              <a:rPr lang="ja-JP" altLang="en-US" sz="1100" dirty="0">
                <a:latin typeface="Meiryo" panose="020B0604030504040204" pitchFamily="34" charset="-128"/>
                <a:ea typeface="Meiryo" panose="020B0604030504040204" pitchFamily="34" charset="-128"/>
                <a:cs typeface="メイリオ" panose="020B0604030504040204" pitchFamily="50" charset="-128"/>
              </a:rPr>
              <a:t>方</a:t>
            </a:r>
            <a:r>
              <a:rPr lang="en-US" altLang="ja-JP" sz="1100" dirty="0">
                <a:latin typeface="Meiryo" panose="020B0604030504040204" pitchFamily="34" charset="-128"/>
                <a:ea typeface="Meiryo" panose="020B0604030504040204" pitchFamily="34" charset="-128"/>
                <a:cs typeface="メイリオ" panose="020B0604030504040204" pitchFamily="50" charset="-128"/>
              </a:rPr>
              <a:t>	</a:t>
            </a:r>
          </a:p>
          <a:p>
            <a:pPr marL="171450" indent="-171450" eaLnBrk="1" hangingPunct="1">
              <a:spcBef>
                <a:spcPct val="0"/>
              </a:spcBef>
              <a:spcAft>
                <a:spcPts val="0"/>
              </a:spcAft>
              <a:buClr>
                <a:schemeClr val="tx1"/>
              </a:buClr>
              <a:buFont typeface="Arial" panose="020B0604020202020204" pitchFamily="34" charset="0"/>
              <a:buChar char="•"/>
            </a:pP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marL="171450" indent="-171450" eaLnBrk="1" hangingPunct="1">
              <a:spcBef>
                <a:spcPct val="0"/>
              </a:spcBef>
              <a:spcAft>
                <a:spcPts val="0"/>
              </a:spcAft>
              <a:buClr>
                <a:schemeClr val="tx1"/>
              </a:buClr>
              <a:buFont typeface="Arial" panose="020B0604020202020204" pitchFamily="34" charset="0"/>
              <a:buChar char="•"/>
            </a:pP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marL="171450" indent="-171450" eaLnBrk="1" hangingPunct="1">
              <a:spcBef>
                <a:spcPct val="0"/>
              </a:spcBef>
              <a:spcAft>
                <a:spcPts val="0"/>
              </a:spcAft>
              <a:buClr>
                <a:schemeClr val="tx1"/>
              </a:buClr>
              <a:buFont typeface="Arial" panose="020B0604020202020204" pitchFamily="34" charset="0"/>
              <a:buChar char="•"/>
            </a:pPr>
            <a:r>
              <a:rPr lang="ja-JP" altLang="en-US" sz="1100" dirty="0">
                <a:latin typeface="Meiryo" panose="020B0604030504040204" pitchFamily="34" charset="-128"/>
                <a:ea typeface="Meiryo" panose="020B0604030504040204" pitchFamily="34" charset="-128"/>
                <a:cs typeface="メイリオ" panose="020B0604030504040204" pitchFamily="50" charset="-128"/>
              </a:rPr>
              <a:t>納める額</a:t>
            </a:r>
            <a:r>
              <a:rPr lang="en-US" altLang="ja-JP" sz="1100" dirty="0">
                <a:latin typeface="Meiryo" panose="020B0604030504040204" pitchFamily="34" charset="-128"/>
                <a:ea typeface="Meiryo" panose="020B0604030504040204" pitchFamily="34" charset="-128"/>
                <a:cs typeface="メイリオ" panose="020B0604030504040204" pitchFamily="50" charset="-128"/>
              </a:rPr>
              <a:t>	</a:t>
            </a:r>
          </a:p>
          <a:p>
            <a:pPr marL="171450" indent="-171450" eaLnBrk="1" hangingPunct="1">
              <a:spcBef>
                <a:spcPct val="0"/>
              </a:spcBef>
              <a:spcAft>
                <a:spcPts val="0"/>
              </a:spcAft>
              <a:buClr>
                <a:schemeClr val="tx1"/>
              </a:buClr>
              <a:buFont typeface="Arial" panose="020B0604020202020204" pitchFamily="34" charset="0"/>
              <a:buChar char="•"/>
            </a:pP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marL="171450" indent="-171450" eaLnBrk="1" hangingPunct="1">
              <a:spcBef>
                <a:spcPct val="0"/>
              </a:spcBef>
              <a:spcAft>
                <a:spcPts val="0"/>
              </a:spcAft>
              <a:buClr>
                <a:schemeClr val="tx1"/>
              </a:buClr>
              <a:buFont typeface="Arial" panose="020B0604020202020204" pitchFamily="34" charset="0"/>
              <a:buChar char="•"/>
            </a:pP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marL="171450" indent="-171450" eaLnBrk="1" hangingPunct="1">
              <a:spcBef>
                <a:spcPct val="0"/>
              </a:spcBef>
              <a:spcAft>
                <a:spcPts val="0"/>
              </a:spcAft>
              <a:buClr>
                <a:schemeClr val="tx1"/>
              </a:buClr>
              <a:buFont typeface="Arial" panose="020B0604020202020204" pitchFamily="34" charset="0"/>
              <a:buChar char="•"/>
            </a:pPr>
            <a:r>
              <a:rPr lang="ja-JP" altLang="en-US" sz="1100" dirty="0">
                <a:latin typeface="Meiryo" panose="020B0604030504040204" pitchFamily="34" charset="-128"/>
                <a:ea typeface="Meiryo" panose="020B0604030504040204" pitchFamily="34" charset="-128"/>
                <a:cs typeface="メイリオ" panose="020B0604030504040204" pitchFamily="50" charset="-128"/>
              </a:rPr>
              <a:t>県民緑税の使いみちは、県民緑税条例で定められています。</a:t>
            </a: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p:txBody>
      </p:sp>
      <p:sp>
        <p:nvSpPr>
          <p:cNvPr id="6" name="AutoShape 10">
            <a:extLst>
              <a:ext uri="{FF2B5EF4-FFF2-40B4-BE49-F238E27FC236}">
                <a16:creationId xmlns:a16="http://schemas.microsoft.com/office/drawing/2014/main" id="{19F17A7F-E68A-89E5-F8EA-0F449D2D67A7}"/>
              </a:ext>
            </a:extLst>
          </p:cNvPr>
          <p:cNvSpPr>
            <a:spLocks noChangeArrowheads="1"/>
          </p:cNvSpPr>
          <p:nvPr/>
        </p:nvSpPr>
        <p:spPr bwMode="auto">
          <a:xfrm>
            <a:off x="5304773" y="847818"/>
            <a:ext cx="3623199" cy="1405620"/>
          </a:xfrm>
          <a:prstGeom prst="roundRect">
            <a:avLst>
              <a:gd name="adj" fmla="val 6488"/>
            </a:avLst>
          </a:prstGeom>
          <a:solidFill>
            <a:srgbClr val="FFFFFF"/>
          </a:solidFill>
          <a:ln w="25400" algn="ctr">
            <a:solidFill>
              <a:schemeClr val="accent1"/>
            </a:solidFill>
            <a:prstDash val="sysDot"/>
            <a:round/>
            <a:headEnd/>
            <a:tailEnd/>
          </a:ln>
        </p:spPr>
        <p:txBody>
          <a:bodyPr/>
          <a:lstStyle/>
          <a:p>
            <a:pPr>
              <a:lnSpc>
                <a:spcPct val="120000"/>
              </a:lnSpc>
              <a:defRPr/>
            </a:pPr>
            <a:endParaRPr lang="ja-JP" altLang="en-US" sz="2800" dirty="0">
              <a:latin typeface="メイリオ" panose="020B0604030504040204" pitchFamily="50" charset="-128"/>
              <a:ea typeface="メイリオ" panose="020B0604030504040204" pitchFamily="50" charset="-128"/>
            </a:endParaRPr>
          </a:p>
        </p:txBody>
      </p:sp>
      <p:sp>
        <p:nvSpPr>
          <p:cNvPr id="7" name="Rectangle 14">
            <a:extLst>
              <a:ext uri="{FF2B5EF4-FFF2-40B4-BE49-F238E27FC236}">
                <a16:creationId xmlns:a16="http://schemas.microsoft.com/office/drawing/2014/main" id="{6B5982CF-7CB9-01FE-70D4-DE5B0B7E28C8}"/>
              </a:ext>
            </a:extLst>
          </p:cNvPr>
          <p:cNvSpPr>
            <a:spLocks noChangeArrowheads="1"/>
          </p:cNvSpPr>
          <p:nvPr/>
        </p:nvSpPr>
        <p:spPr bwMode="auto">
          <a:xfrm>
            <a:off x="5436096" y="1062244"/>
            <a:ext cx="3404512" cy="1053750"/>
          </a:xfrm>
          <a:prstGeom prst="rect">
            <a:avLst/>
          </a:prstGeom>
          <a:noFill/>
          <a:ln w="9525">
            <a:noFill/>
            <a:miter lim="800000"/>
            <a:headEnd/>
            <a:tailEnd/>
          </a:ln>
        </p:spPr>
        <p:txBody>
          <a:bodyPr wrap="square">
            <a:spAutoFit/>
          </a:bodyPr>
          <a:lstStyle/>
          <a:p>
            <a:pPr algn="just">
              <a:lnSpc>
                <a:spcPct val="120000"/>
              </a:lnSpc>
            </a:pPr>
            <a:r>
              <a:rPr lang="ja-JP" altLang="en-US" sz="1050" dirty="0">
                <a:latin typeface="メイリオ" panose="020B0604030504040204" pitchFamily="50" charset="-128"/>
                <a:ea typeface="メイリオ" panose="020B0604030504040204" pitchFamily="50" charset="-128"/>
              </a:rPr>
              <a:t>　市（区）町村は、私たちに一番身近な地方公共団体です。私たち住民にとって身近に必要とされるものは市（区）町村が行い、市（区）町村単位で行えない広域で、統一した処理を必要とする大規模事業や警察活動などは都道府県が行っています。</a:t>
            </a:r>
            <a:endParaRPr lang="ja-JP" altLang="en-US" sz="1050" dirty="0">
              <a:highlight>
                <a:srgbClr val="FFFF00"/>
              </a:highlight>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EC263E63-3AF1-C419-92E0-92F3A047C3E8}"/>
              </a:ext>
            </a:extLst>
          </p:cNvPr>
          <p:cNvPicPr>
            <a:picLocks noChangeAspect="1"/>
          </p:cNvPicPr>
          <p:nvPr/>
        </p:nvPicPr>
        <p:blipFill>
          <a:blip r:embed="rId4"/>
          <a:stretch>
            <a:fillRect/>
          </a:stretch>
        </p:blipFill>
        <p:spPr>
          <a:xfrm>
            <a:off x="5457800" y="768101"/>
            <a:ext cx="457240" cy="231668"/>
          </a:xfrm>
          <a:prstGeom prst="rect">
            <a:avLst/>
          </a:prstGeom>
        </p:spPr>
      </p:pic>
      <p:sp>
        <p:nvSpPr>
          <p:cNvPr id="9" name="AutoShape 10">
            <a:extLst>
              <a:ext uri="{FF2B5EF4-FFF2-40B4-BE49-F238E27FC236}">
                <a16:creationId xmlns:a16="http://schemas.microsoft.com/office/drawing/2014/main" id="{0160ED5B-7F5F-42F4-2612-1A7C15371237}"/>
              </a:ext>
            </a:extLst>
          </p:cNvPr>
          <p:cNvSpPr>
            <a:spLocks noChangeArrowheads="1"/>
          </p:cNvSpPr>
          <p:nvPr/>
        </p:nvSpPr>
        <p:spPr bwMode="auto">
          <a:xfrm>
            <a:off x="5304772" y="2499048"/>
            <a:ext cx="3623200" cy="2010071"/>
          </a:xfrm>
          <a:prstGeom prst="roundRect">
            <a:avLst>
              <a:gd name="adj" fmla="val 6816"/>
            </a:avLst>
          </a:prstGeom>
          <a:solidFill>
            <a:srgbClr val="FFFFFF"/>
          </a:solidFill>
          <a:ln w="25400" algn="ctr">
            <a:solidFill>
              <a:schemeClr val="accent1"/>
            </a:solidFill>
            <a:prstDash val="sysDot"/>
            <a:round/>
            <a:headEnd/>
            <a:tailEnd/>
          </a:ln>
        </p:spPr>
        <p:txBody>
          <a:bodyPr/>
          <a:lstStyle/>
          <a:p>
            <a:pPr>
              <a:lnSpc>
                <a:spcPct val="120000"/>
              </a:lnSpc>
              <a:defRPr/>
            </a:pPr>
            <a:endParaRPr lang="ja-JP" altLang="en-US" sz="2800" dirty="0">
              <a:latin typeface="メイリオ" panose="020B0604030504040204" pitchFamily="50" charset="-128"/>
              <a:ea typeface="メイリオ" panose="020B0604030504040204" pitchFamily="50" charset="-128"/>
            </a:endParaRPr>
          </a:p>
        </p:txBody>
      </p:sp>
      <p:sp>
        <p:nvSpPr>
          <p:cNvPr id="11" name="Rectangle 14">
            <a:extLst>
              <a:ext uri="{FF2B5EF4-FFF2-40B4-BE49-F238E27FC236}">
                <a16:creationId xmlns:a16="http://schemas.microsoft.com/office/drawing/2014/main" id="{3B486E0B-E5BF-A3C1-7213-F883C2C5F704}"/>
              </a:ext>
            </a:extLst>
          </p:cNvPr>
          <p:cNvSpPr>
            <a:spLocks noChangeArrowheads="1"/>
          </p:cNvSpPr>
          <p:nvPr/>
        </p:nvSpPr>
        <p:spPr bwMode="auto">
          <a:xfrm>
            <a:off x="5457800" y="2713476"/>
            <a:ext cx="3382808" cy="1635448"/>
          </a:xfrm>
          <a:prstGeom prst="rect">
            <a:avLst/>
          </a:prstGeom>
          <a:noFill/>
          <a:ln w="9525">
            <a:noFill/>
            <a:miter lim="800000"/>
            <a:headEnd/>
            <a:tailEnd/>
          </a:ln>
        </p:spPr>
        <p:txBody>
          <a:bodyPr wrap="square">
            <a:spAutoFit/>
          </a:bodyPr>
          <a:lstStyle/>
          <a:p>
            <a:pPr algn="just">
              <a:lnSpc>
                <a:spcPct val="120000"/>
              </a:lnSpc>
            </a:pPr>
            <a:r>
              <a:rPr lang="ja-JP" altLang="en-US" sz="1050">
                <a:latin typeface="Meiryo" panose="020B0604030504040204" pitchFamily="34" charset="-128"/>
                <a:ea typeface="Meiryo" panose="020B0604030504040204" pitchFamily="34" charset="-128"/>
              </a:rPr>
              <a:t>　森林や里山、公園や街路樹などの「緑」は、土砂災害防止機能や水源かん養機能、二酸化炭素の吸収による地球温暖化防止機能や安らぎの空間の創出など、多様な公益的機能を有しており、わたしたちの生活に密接にかかわっています。</a:t>
            </a:r>
            <a:endParaRPr lang="en-US" altLang="ja-JP" sz="1050" dirty="0">
              <a:latin typeface="Meiryo" panose="020B0604030504040204" pitchFamily="34" charset="-128"/>
              <a:ea typeface="Meiryo" panose="020B0604030504040204" pitchFamily="34" charset="-128"/>
            </a:endParaRPr>
          </a:p>
          <a:p>
            <a:pPr algn="just">
              <a:lnSpc>
                <a:spcPct val="120000"/>
              </a:lnSpc>
            </a:pPr>
            <a:r>
              <a:rPr lang="ja-JP" altLang="en-US" sz="1050">
                <a:latin typeface="Meiryo" panose="020B0604030504040204" pitchFamily="34" charset="-128"/>
                <a:ea typeface="Meiryo" panose="020B0604030504040204" pitchFamily="34" charset="-128"/>
              </a:rPr>
              <a:t>　兵庫県では、県民共通の財産である「緑」の保全・再生を県民総参加で取り組む仕組みとして、平成</a:t>
            </a:r>
            <a:r>
              <a:rPr lang="en-US" altLang="ja-JP" sz="1050" dirty="0">
                <a:latin typeface="Meiryo" panose="020B0604030504040204" pitchFamily="34" charset="-128"/>
                <a:ea typeface="Meiryo" panose="020B0604030504040204" pitchFamily="34" charset="-128"/>
              </a:rPr>
              <a:t>18</a:t>
            </a:r>
            <a:r>
              <a:rPr lang="ja-JP" altLang="en-US" sz="1050">
                <a:latin typeface="Meiryo" panose="020B0604030504040204" pitchFamily="34" charset="-128"/>
                <a:ea typeface="Meiryo" panose="020B0604030504040204" pitchFamily="34" charset="-128"/>
              </a:rPr>
              <a:t>年度から「県民緑税」を導入しています。</a:t>
            </a:r>
            <a:endParaRPr lang="ja-JP" altLang="en-US" sz="1050" dirty="0">
              <a:latin typeface="Meiryo" panose="020B0604030504040204" pitchFamily="34" charset="-128"/>
              <a:ea typeface="Meiryo" panose="020B0604030504040204" pitchFamily="34" charset="-128"/>
            </a:endParaRPr>
          </a:p>
        </p:txBody>
      </p:sp>
      <p:pic>
        <p:nvPicPr>
          <p:cNvPr id="12" name="図 11">
            <a:extLst>
              <a:ext uri="{FF2B5EF4-FFF2-40B4-BE49-F238E27FC236}">
                <a16:creationId xmlns:a16="http://schemas.microsoft.com/office/drawing/2014/main" id="{2C683005-CCDF-3DD1-7EBB-AD9BD702A2D6}"/>
              </a:ext>
            </a:extLst>
          </p:cNvPr>
          <p:cNvPicPr>
            <a:picLocks noChangeAspect="1"/>
          </p:cNvPicPr>
          <p:nvPr/>
        </p:nvPicPr>
        <p:blipFill>
          <a:blip r:embed="rId4"/>
          <a:stretch>
            <a:fillRect/>
          </a:stretch>
        </p:blipFill>
        <p:spPr>
          <a:xfrm>
            <a:off x="5472218" y="2415936"/>
            <a:ext cx="457240" cy="231668"/>
          </a:xfrm>
          <a:prstGeom prst="rect">
            <a:avLst/>
          </a:prstGeom>
        </p:spPr>
      </p:pic>
      <p:sp>
        <p:nvSpPr>
          <p:cNvPr id="15" name="AutoShape 10">
            <a:extLst>
              <a:ext uri="{FF2B5EF4-FFF2-40B4-BE49-F238E27FC236}">
                <a16:creationId xmlns:a16="http://schemas.microsoft.com/office/drawing/2014/main" id="{F0167102-D540-47CE-2ACA-784E5EED7331}"/>
              </a:ext>
            </a:extLst>
          </p:cNvPr>
          <p:cNvSpPr>
            <a:spLocks noChangeArrowheads="1"/>
          </p:cNvSpPr>
          <p:nvPr/>
        </p:nvSpPr>
        <p:spPr bwMode="auto">
          <a:xfrm>
            <a:off x="212533" y="4755342"/>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200" b="1">
                <a:solidFill>
                  <a:schemeClr val="accent5">
                    <a:lumMod val="50000"/>
                  </a:schemeClr>
                </a:solidFill>
                <a:latin typeface="Meiryo" panose="020B0604030504040204" pitchFamily="34" charset="-128"/>
                <a:ea typeface="Meiryo" panose="020B0604030504040204" pitchFamily="34" charset="-128"/>
              </a:rPr>
              <a:t>「県民緑税」のしくみ</a:t>
            </a:r>
            <a:endParaRPr lang="ja-JP" altLang="en-US" sz="24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19" name="Rectangle 8">
            <a:extLst>
              <a:ext uri="{FF2B5EF4-FFF2-40B4-BE49-F238E27FC236}">
                <a16:creationId xmlns:a16="http://schemas.microsoft.com/office/drawing/2014/main" id="{7A7DD629-76CB-D4B3-2B89-D10D356F6445}"/>
              </a:ext>
            </a:extLst>
          </p:cNvPr>
          <p:cNvSpPr>
            <a:spLocks noChangeArrowheads="1"/>
          </p:cNvSpPr>
          <p:nvPr/>
        </p:nvSpPr>
        <p:spPr bwMode="auto">
          <a:xfrm>
            <a:off x="1229388" y="5071101"/>
            <a:ext cx="3527690" cy="139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0"/>
              </a:spcAft>
              <a:buClr>
                <a:schemeClr val="tx1"/>
              </a:buClr>
              <a:buNone/>
            </a:pPr>
            <a:r>
              <a:rPr lang="ja-JP" altLang="en-US" sz="1100">
                <a:latin typeface="Meiryo" panose="020B0604030504040204" pitchFamily="34" charset="-128"/>
                <a:ea typeface="Meiryo" panose="020B0604030504040204" pitchFamily="34" charset="-128"/>
                <a:cs typeface="メイリオ" panose="020B0604030504040204" pitchFamily="50" charset="-128"/>
              </a:rPr>
              <a:t>個人</a:t>
            </a:r>
            <a:r>
              <a:rPr lang="ja-JP" altLang="en-US" sz="1100" dirty="0">
                <a:latin typeface="Meiryo" panose="020B0604030504040204" pitchFamily="34" charset="-128"/>
                <a:ea typeface="Meiryo" panose="020B0604030504040204" pitchFamily="34" charset="-128"/>
                <a:cs typeface="メイリオ" panose="020B0604030504040204" pitchFamily="50" charset="-128"/>
              </a:rPr>
              <a:t>：１月１日現在で兵庫県内に住所等を有する人　　</a:t>
            </a: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eaLnBrk="1" hangingPunct="1">
              <a:spcBef>
                <a:spcPct val="0"/>
              </a:spcBef>
              <a:spcAft>
                <a:spcPts val="0"/>
              </a:spcAft>
              <a:buClr>
                <a:schemeClr val="tx1"/>
              </a:buClr>
              <a:buNone/>
            </a:pPr>
            <a:r>
              <a:rPr lang="ja-JP" altLang="en-US" sz="1100">
                <a:latin typeface="Meiryo" panose="020B0604030504040204" pitchFamily="34" charset="-128"/>
                <a:ea typeface="Meiryo" panose="020B0604030504040204" pitchFamily="34" charset="-128"/>
                <a:cs typeface="メイリオ" panose="020B0604030504040204" pitchFamily="50" charset="-128"/>
              </a:rPr>
              <a:t>法人</a:t>
            </a:r>
            <a:r>
              <a:rPr lang="ja-JP" altLang="en-US" sz="1100" dirty="0">
                <a:latin typeface="Meiryo" panose="020B0604030504040204" pitchFamily="34" charset="-128"/>
                <a:ea typeface="Meiryo" panose="020B0604030504040204" pitchFamily="34" charset="-128"/>
                <a:cs typeface="メイリオ" panose="020B0604030504040204" pitchFamily="50" charset="-128"/>
              </a:rPr>
              <a:t>：県内に事務所、事業所等を有する法人等</a:t>
            </a: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eaLnBrk="1" hangingPunct="1">
              <a:spcBef>
                <a:spcPct val="0"/>
              </a:spcBef>
              <a:spcAft>
                <a:spcPts val="0"/>
              </a:spcAft>
              <a:buClr>
                <a:schemeClr val="tx1"/>
              </a:buClr>
              <a:buNone/>
            </a:pP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eaLnBrk="1" hangingPunct="1">
              <a:spcBef>
                <a:spcPct val="0"/>
              </a:spcBef>
              <a:spcAft>
                <a:spcPts val="0"/>
              </a:spcAft>
              <a:buClr>
                <a:schemeClr val="tx1"/>
              </a:buClr>
              <a:buNone/>
            </a:pPr>
            <a:r>
              <a:rPr lang="ja-JP" altLang="en-US" sz="1100">
                <a:latin typeface="Meiryo" panose="020B0604030504040204" pitchFamily="34" charset="-128"/>
                <a:ea typeface="Meiryo" panose="020B0604030504040204" pitchFamily="34" charset="-128"/>
                <a:cs typeface="メイリオ" panose="020B0604030504040204" pitchFamily="50" charset="-128"/>
              </a:rPr>
              <a:t>個人</a:t>
            </a:r>
            <a:r>
              <a:rPr lang="ja-JP" altLang="en-US" sz="1100" dirty="0">
                <a:latin typeface="Meiryo" panose="020B0604030504040204" pitchFamily="34" charset="-128"/>
                <a:ea typeface="Meiryo" panose="020B0604030504040204" pitchFamily="34" charset="-128"/>
                <a:cs typeface="メイリオ" panose="020B0604030504040204" pitchFamily="50" charset="-128"/>
              </a:rPr>
              <a:t>：年</a:t>
            </a:r>
            <a:r>
              <a:rPr lang="en-US" altLang="ja-JP" sz="1100" dirty="0">
                <a:latin typeface="Meiryo" panose="020B0604030504040204" pitchFamily="34" charset="-128"/>
                <a:ea typeface="Meiryo" panose="020B0604030504040204" pitchFamily="34" charset="-128"/>
                <a:cs typeface="メイリオ" panose="020B0604030504040204" pitchFamily="50" charset="-128"/>
              </a:rPr>
              <a:t>800</a:t>
            </a:r>
            <a:r>
              <a:rPr lang="ja-JP" altLang="en-US" sz="1100" dirty="0">
                <a:latin typeface="Meiryo" panose="020B0604030504040204" pitchFamily="34" charset="-128"/>
                <a:ea typeface="Meiryo" panose="020B0604030504040204" pitchFamily="34" charset="-128"/>
                <a:cs typeface="メイリオ" panose="020B0604030504040204" pitchFamily="50" charset="-128"/>
              </a:rPr>
              <a:t>円</a:t>
            </a: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a:p>
            <a:pPr>
              <a:spcBef>
                <a:spcPct val="0"/>
              </a:spcBef>
              <a:spcAft>
                <a:spcPts val="0"/>
              </a:spcAft>
              <a:buClr>
                <a:schemeClr val="tx1"/>
              </a:buClr>
              <a:buNone/>
            </a:pPr>
            <a:r>
              <a:rPr lang="ja-JP" altLang="en-US" sz="1100">
                <a:latin typeface="Meiryo" panose="020B0604030504040204" pitchFamily="34" charset="-128"/>
                <a:ea typeface="Meiryo" panose="020B0604030504040204" pitchFamily="34" charset="-128"/>
                <a:cs typeface="メイリオ" panose="020B0604030504040204" pitchFamily="50" charset="-128"/>
              </a:rPr>
              <a:t>法人</a:t>
            </a:r>
            <a:r>
              <a:rPr lang="ja-JP" altLang="en-US" sz="1100" dirty="0">
                <a:latin typeface="Meiryo" panose="020B0604030504040204" pitchFamily="34" charset="-128"/>
                <a:ea typeface="Meiryo" panose="020B0604030504040204" pitchFamily="34" charset="-128"/>
                <a:cs typeface="メイリオ" panose="020B0604030504040204" pitchFamily="50" charset="-128"/>
              </a:rPr>
              <a:t>：資本金等の額に応じて年</a:t>
            </a:r>
            <a:r>
              <a:rPr lang="en-US" altLang="ja-JP" sz="1100" dirty="0">
                <a:latin typeface="Meiryo" panose="020B0604030504040204" pitchFamily="34" charset="-128"/>
                <a:ea typeface="Meiryo" panose="020B0604030504040204" pitchFamily="34" charset="-128"/>
                <a:cs typeface="メイリオ" panose="020B0604030504040204" pitchFamily="50" charset="-128"/>
              </a:rPr>
              <a:t>2,000</a:t>
            </a:r>
            <a:r>
              <a:rPr lang="ja-JP" altLang="en-US" sz="1100" dirty="0">
                <a:latin typeface="Meiryo" panose="020B0604030504040204" pitchFamily="34" charset="-128"/>
                <a:ea typeface="Meiryo" panose="020B0604030504040204" pitchFamily="34" charset="-128"/>
                <a:cs typeface="メイリオ" panose="020B0604030504040204" pitchFamily="50" charset="-128"/>
              </a:rPr>
              <a:t>円～</a:t>
            </a:r>
            <a:r>
              <a:rPr lang="en-US" altLang="ja-JP" sz="1100" dirty="0">
                <a:latin typeface="Meiryo" panose="020B0604030504040204" pitchFamily="34" charset="-128"/>
                <a:ea typeface="Meiryo" panose="020B0604030504040204" pitchFamily="34" charset="-128"/>
                <a:cs typeface="メイリオ" panose="020B0604030504040204" pitchFamily="50" charset="-128"/>
              </a:rPr>
              <a:t>80,000</a:t>
            </a:r>
            <a:r>
              <a:rPr lang="ja-JP" altLang="en-US" sz="1100">
                <a:latin typeface="Meiryo" panose="020B0604030504040204" pitchFamily="34" charset="-128"/>
                <a:ea typeface="Meiryo" panose="020B0604030504040204" pitchFamily="34" charset="-128"/>
                <a:cs typeface="メイリオ" panose="020B0604030504040204" pitchFamily="50" charset="-128"/>
              </a:rPr>
              <a:t>円</a:t>
            </a:r>
            <a:endParaRPr lang="en-US" altLang="ja-JP" sz="1100" dirty="0">
              <a:latin typeface="Meiryo" panose="020B0604030504040204" pitchFamily="34" charset="-128"/>
              <a:ea typeface="Meiryo" panose="020B0604030504040204" pitchFamily="34" charset="-128"/>
              <a:cs typeface="メイリオ" panose="020B0604030504040204" pitchFamily="50" charset="-128"/>
            </a:endParaRPr>
          </a:p>
        </p:txBody>
      </p:sp>
      <p:sp>
        <p:nvSpPr>
          <p:cNvPr id="20" name="スライド番号プレースホルダー 3">
            <a:extLst>
              <a:ext uri="{FF2B5EF4-FFF2-40B4-BE49-F238E27FC236}">
                <a16:creationId xmlns:a16="http://schemas.microsoft.com/office/drawing/2014/main" id="{2FC8C8B1-8876-46E6-163A-5440864A4852}"/>
              </a:ext>
            </a:extLst>
          </p:cNvPr>
          <p:cNvSpPr>
            <a:spLocks noGrp="1"/>
          </p:cNvSpPr>
          <p:nvPr>
            <p:ph type="sldNum" sz="quarter" idx="12"/>
          </p:nvPr>
        </p:nvSpPr>
        <p:spPr>
          <a:xfrm>
            <a:off x="7059422" y="6492875"/>
            <a:ext cx="2057400" cy="365125"/>
          </a:xfrm>
        </p:spPr>
        <p:txBody>
          <a:bodyPr/>
          <a:lstStyle/>
          <a:p>
            <a:fld id="{DA64F27D-EE7A-4450-9D17-42857AE164F0}" type="slidenum">
              <a:rPr kumimoji="1" lang="ja-JP" altLang="en-US" smtClean="0"/>
              <a:t>12</a:t>
            </a:fld>
            <a:endParaRPr kumimoji="1" lang="ja-JP" altLang="en-US"/>
          </a:p>
        </p:txBody>
      </p:sp>
      <p:pic>
        <p:nvPicPr>
          <p:cNvPr id="5" name="図 4" descr="マップ&#10;&#10;AI によって生成されたコンテンツは間違っている可能性があります。">
            <a:extLst>
              <a:ext uri="{FF2B5EF4-FFF2-40B4-BE49-F238E27FC236}">
                <a16:creationId xmlns:a16="http://schemas.microsoft.com/office/drawing/2014/main" id="{115AA877-3689-F0DB-6437-A96B1577E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549" y="763282"/>
            <a:ext cx="5024859" cy="3768644"/>
          </a:xfrm>
          <a:prstGeom prst="rect">
            <a:avLst/>
          </a:prstGeom>
          <a:ln>
            <a:solidFill>
              <a:schemeClr val="accent5"/>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827474" y="4147813"/>
            <a:ext cx="6154602" cy="2233515"/>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私たちの暮らしは、みんなが納めた税金で安全や快適さ、豊かさに満ちあふれています。</a:t>
            </a:r>
          </a:p>
          <a:p>
            <a:pPr algn="just">
              <a:lnSpc>
                <a:spcPct val="128000"/>
              </a:lnSpc>
            </a:pPr>
            <a:r>
              <a:rPr lang="ja-JP" altLang="en-US" sz="1050" dirty="0">
                <a:latin typeface="メイリオ" panose="020B0604030504040204" pitchFamily="50" charset="-128"/>
                <a:ea typeface="メイリオ" panose="020B0604030504040204" pitchFamily="50" charset="-128"/>
              </a:rPr>
              <a:t>　今回学んだ「税金」のことで、児童が疑問に思ったこと、もっと良く知りたいことを書き出させ、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dirty="0">
                <a:latin typeface="メイリオ" panose="020B0604030504040204" pitchFamily="50" charset="-128"/>
                <a:ea typeface="メイリオ" panose="020B0604030504040204" pitchFamily="50" charset="-128"/>
              </a:rPr>
              <a:t>・　まちの中で私たちの暮らしに役立っているものを探させる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など、更に税のことについて興味や関心を持たせてください。</a:t>
            </a: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3068092" y="4072505"/>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13</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8" y="1085506"/>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が使いみちを決め</a:t>
            </a:r>
            <a:r>
              <a:rPr lang="ja-JP" altLang="en-US" sz="1100" dirty="0">
                <a:latin typeface="メイリオ" panose="020B0604030504040204" pitchFamily="50" charset="-128"/>
                <a:ea typeface="メイリオ" panose="020B0604030504040204" pitchFamily="50" charset="-128"/>
              </a:rPr>
              <a:t>、公共施設・公共設備・公共サービスとなって、私たちに返ってきます。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F21AE068-B351-491B-B2B9-6E5D56080B63}"/>
              </a:ext>
            </a:extLst>
          </p:cNvPr>
          <p:cNvPicPr>
            <a:picLocks noChangeAspect="1"/>
          </p:cNvPicPr>
          <p:nvPr/>
        </p:nvPicPr>
        <p:blipFill>
          <a:blip r:embed="rId6"/>
          <a:stretch>
            <a:fillRect/>
          </a:stretch>
        </p:blipFill>
        <p:spPr>
          <a:xfrm>
            <a:off x="234042" y="685801"/>
            <a:ext cx="3657600" cy="2743200"/>
          </a:xfrm>
          <a:prstGeom prst="rect">
            <a:avLst/>
          </a:prstGeom>
          <a:ln>
            <a:solidFill>
              <a:schemeClr val="accent5"/>
            </a:solidFill>
          </a:ln>
        </p:spPr>
      </p:pic>
    </p:spTree>
    <p:extLst>
      <p:ext uri="{BB962C8B-B14F-4D97-AF65-F5344CB8AC3E}">
        <p14:creationId xmlns:p14="http://schemas.microsoft.com/office/powerpoint/2010/main" val="255908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14</a:t>
            </a:fld>
            <a:endParaRPr kumimoji="1" lang="ja-JP" altLang="en-US"/>
          </a:p>
        </p:txBody>
      </p:sp>
      <p:pic>
        <p:nvPicPr>
          <p:cNvPr id="6" name="Picture 2">
            <a:extLst>
              <a:ext uri="{FF2B5EF4-FFF2-40B4-BE49-F238E27FC236}">
                <a16:creationId xmlns:a16="http://schemas.microsoft.com/office/drawing/2014/main" id="{74EF8A1A-3898-87C8-3C25-8B682D4C4C2D}"/>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9" name="Rectangle 3">
            <a:extLst>
              <a:ext uri="{FF2B5EF4-FFF2-40B4-BE49-F238E27FC236}">
                <a16:creationId xmlns:a16="http://schemas.microsoft.com/office/drawing/2014/main" id="{F72BBE90-E410-9D12-0F29-8BC28F26FAC4}"/>
              </a:ext>
            </a:extLst>
          </p:cNvPr>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17</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4" name="AutoShape 9">
            <a:extLst>
              <a:ext uri="{FF2B5EF4-FFF2-40B4-BE49-F238E27FC236}">
                <a16:creationId xmlns:a16="http://schemas.microsoft.com/office/drawing/2014/main" id="{4FBD3AD8-19DD-139B-D984-96680A96774C}"/>
              </a:ext>
            </a:extLst>
          </p:cNvPr>
          <p:cNvSpPr>
            <a:spLocks noChangeArrowheads="1"/>
          </p:cNvSpPr>
          <p:nvPr/>
        </p:nvSpPr>
        <p:spPr bwMode="auto">
          <a:xfrm>
            <a:off x="4211961" y="715267"/>
            <a:ext cx="4464496" cy="1129557"/>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さらに税のことについて興味や関心を持つためのツールとして、税金クイズを掲載しました。</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　児童のＩＣＴ端末に配信するなどして活用してください。</a:t>
            </a:r>
          </a:p>
        </p:txBody>
      </p:sp>
      <p:sp>
        <p:nvSpPr>
          <p:cNvPr id="15" name="AutoShape 9">
            <a:extLst>
              <a:ext uri="{FF2B5EF4-FFF2-40B4-BE49-F238E27FC236}">
                <a16:creationId xmlns:a16="http://schemas.microsoft.com/office/drawing/2014/main" id="{DD2A6D3F-1C51-6BFF-F9C8-2CD24E5F0409}"/>
              </a:ext>
            </a:extLst>
          </p:cNvPr>
          <p:cNvSpPr>
            <a:spLocks noChangeArrowheads="1"/>
          </p:cNvSpPr>
          <p:nvPr/>
        </p:nvSpPr>
        <p:spPr bwMode="auto">
          <a:xfrm>
            <a:off x="4211961" y="2026691"/>
            <a:ext cx="4464496" cy="898253"/>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nSpc>
                <a:spcPct val="128000"/>
              </a:lnSpc>
            </a:pPr>
            <a:r>
              <a:rPr lang="ja-JP" altLang="en-US" sz="1000" b="1" spc="50">
                <a:solidFill>
                  <a:schemeClr val="accent1">
                    <a:lumMod val="50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1">
                  <a:lumMod val="50000"/>
                </a:schemeClr>
              </a:solidFill>
              <a:latin typeface="メイリオ" panose="020B0604030504040204" pitchFamily="50" charset="-128"/>
              <a:ea typeface="メイリオ" panose="020B0604030504040204" pitchFamily="50" charset="-128"/>
            </a:endParaRPr>
          </a:p>
          <a:p>
            <a:pPr>
              <a:lnSpc>
                <a:spcPct val="128000"/>
              </a:lnSpc>
            </a:pPr>
            <a:r>
              <a:rPr lang="ja-JP" altLang="en-US" sz="1050" spc="50">
                <a:latin typeface="メイリオ" panose="020B0604030504040204" pitchFamily="50" charset="-128"/>
                <a:ea typeface="メイリオ" panose="020B0604030504040204" pitchFamily="50" charset="-128"/>
              </a:rPr>
              <a:t>　財務省</a:t>
            </a:r>
            <a:r>
              <a:rPr lang="en-US" altLang="ja-JP" sz="1050" spc="50" dirty="0">
                <a:latin typeface="メイリオ" panose="020B0604030504040204" pitchFamily="50" charset="-128"/>
                <a:ea typeface="メイリオ" panose="020B0604030504040204" pitchFamily="50" charset="-128"/>
              </a:rPr>
              <a:t>×</a:t>
            </a:r>
            <a:r>
              <a:rPr lang="en-US" altLang="ja-JP" sz="1050" spc="50" dirty="0" err="1">
                <a:latin typeface="メイリオ" panose="020B0604030504040204" pitchFamily="50" charset="-128"/>
                <a:ea typeface="メイリオ" panose="020B0604030504040204" pitchFamily="50" charset="-128"/>
              </a:rPr>
              <a:t>QuizKnock</a:t>
            </a:r>
            <a:r>
              <a:rPr lang="ja-JP" altLang="en-US" sz="1050" spc="50">
                <a:latin typeface="メイリオ" panose="020B0604030504040204" pitchFamily="50" charset="-128"/>
                <a:ea typeface="メイリオ" panose="020B0604030504040204" pitchFamily="50" charset="-128"/>
              </a:rPr>
              <a:t> クイズで全知全納！？</a:t>
            </a:r>
            <a:endParaRPr lang="en-US" altLang="ja-JP" sz="1050" spc="50" dirty="0">
              <a:latin typeface="メイリオ" panose="020B0604030504040204" pitchFamily="50" charset="-128"/>
              <a:ea typeface="メイリオ" panose="020B0604030504040204" pitchFamily="50" charset="-128"/>
            </a:endParaRPr>
          </a:p>
          <a:p>
            <a:pPr>
              <a:lnSpc>
                <a:spcPct val="128000"/>
              </a:lnSpc>
            </a:pPr>
            <a:r>
              <a:rPr lang="ja-JP" altLang="en-US" sz="1050" spc="50">
                <a:latin typeface="メイリオ" panose="020B0604030504040204" pitchFamily="50" charset="-128"/>
                <a:ea typeface="メイリオ" panose="020B0604030504040204" pitchFamily="50" charset="-128"/>
              </a:rPr>
              <a:t>税制マスター</a:t>
            </a:r>
            <a:endParaRPr kumimoji="1" lang="ja-JP" altLang="en-US" sz="1050" spc="50" dirty="0">
              <a:latin typeface="メイリオ" panose="020B0604030504040204" pitchFamily="50" charset="-128"/>
              <a:ea typeface="メイリオ" panose="020B0604030504040204" pitchFamily="50" charset="-128"/>
            </a:endParaRPr>
          </a:p>
        </p:txBody>
      </p:sp>
      <p:pic>
        <p:nvPicPr>
          <p:cNvPr id="16" name="図 15">
            <a:hlinkClick r:id="rId4"/>
            <a:extLst>
              <a:ext uri="{FF2B5EF4-FFF2-40B4-BE49-F238E27FC236}">
                <a16:creationId xmlns:a16="http://schemas.microsoft.com/office/drawing/2014/main" id="{EBAD6139-BBF1-7646-6858-DFFAC6AC23B7}"/>
              </a:ext>
            </a:extLst>
          </p:cNvPr>
          <p:cNvPicPr>
            <a:picLocks noChangeAspect="1"/>
          </p:cNvPicPr>
          <p:nvPr/>
        </p:nvPicPr>
        <p:blipFill>
          <a:blip r:embed="rId5"/>
          <a:stretch>
            <a:fillRect/>
          </a:stretch>
        </p:blipFill>
        <p:spPr>
          <a:xfrm>
            <a:off x="7805743" y="2194732"/>
            <a:ext cx="586196" cy="586196"/>
          </a:xfrm>
          <a:prstGeom prst="rect">
            <a:avLst/>
          </a:prstGeom>
        </p:spPr>
      </p:pic>
      <p:pic>
        <p:nvPicPr>
          <p:cNvPr id="2" name="図 1">
            <a:extLst>
              <a:ext uri="{FF2B5EF4-FFF2-40B4-BE49-F238E27FC236}">
                <a16:creationId xmlns:a16="http://schemas.microsoft.com/office/drawing/2014/main" id="{376F56F4-C8DF-9AAB-5EA3-10E55DC5878E}"/>
              </a:ext>
            </a:extLst>
          </p:cNvPr>
          <p:cNvPicPr>
            <a:picLocks noChangeAspect="1"/>
          </p:cNvPicPr>
          <p:nvPr/>
        </p:nvPicPr>
        <p:blipFill>
          <a:blip r:embed="rId6"/>
          <a:stretch>
            <a:fillRect/>
          </a:stretch>
        </p:blipFill>
        <p:spPr>
          <a:xfrm>
            <a:off x="223187" y="638864"/>
            <a:ext cx="3891377" cy="2919859"/>
          </a:xfrm>
          <a:prstGeom prst="rect">
            <a:avLst/>
          </a:prstGeom>
          <a:ln>
            <a:solidFill>
              <a:schemeClr val="accent5"/>
            </a:solidFill>
          </a:ln>
        </p:spPr>
      </p:pic>
      <p:pic>
        <p:nvPicPr>
          <p:cNvPr id="5" name="図 4">
            <a:extLst>
              <a:ext uri="{FF2B5EF4-FFF2-40B4-BE49-F238E27FC236}">
                <a16:creationId xmlns:a16="http://schemas.microsoft.com/office/drawing/2014/main" id="{7CF59054-A05A-7AA0-0E0B-2FDECA238599}"/>
              </a:ext>
            </a:extLst>
          </p:cNvPr>
          <p:cNvPicPr>
            <a:picLocks noChangeAspect="1"/>
          </p:cNvPicPr>
          <p:nvPr/>
        </p:nvPicPr>
        <p:blipFill>
          <a:blip r:embed="rId7"/>
          <a:stretch>
            <a:fillRect/>
          </a:stretch>
        </p:blipFill>
        <p:spPr>
          <a:xfrm>
            <a:off x="228364" y="3750651"/>
            <a:ext cx="3886200" cy="2912353"/>
          </a:xfrm>
          <a:prstGeom prst="rect">
            <a:avLst/>
          </a:prstGeom>
          <a:ln>
            <a:solidFill>
              <a:schemeClr val="accent5"/>
            </a:solidFill>
          </a:ln>
        </p:spPr>
      </p:pic>
    </p:spTree>
    <p:extLst>
      <p:ext uri="{BB962C8B-B14F-4D97-AF65-F5344CB8AC3E}">
        <p14:creationId xmlns:p14="http://schemas.microsoft.com/office/powerpoint/2010/main" val="39868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15</a:t>
            </a:fld>
            <a:endParaRPr kumimoji="1" lang="ja-JP" altLang="en-US"/>
          </a:p>
        </p:txBody>
      </p:sp>
      <p:sp>
        <p:nvSpPr>
          <p:cNvPr id="3" name="Rectangle 3">
            <a:extLst>
              <a:ext uri="{FF2B5EF4-FFF2-40B4-BE49-F238E27FC236}">
                <a16:creationId xmlns:a16="http://schemas.microsoft.com/office/drawing/2014/main" id="{A923BA36-5A6F-F55D-8D09-6EFC7CEEAD38}"/>
              </a:ext>
            </a:extLst>
          </p:cNvPr>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税金クイズの答え＆説明（児童用Ｐ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18</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20</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6" name="AutoShape 9">
            <a:extLst>
              <a:ext uri="{FF2B5EF4-FFF2-40B4-BE49-F238E27FC236}">
                <a16:creationId xmlns:a16="http://schemas.microsoft.com/office/drawing/2014/main" id="{D8A47AAE-8AF3-04CA-691A-6D97F29AA16D}"/>
              </a:ext>
            </a:extLst>
          </p:cNvPr>
          <p:cNvSpPr>
            <a:spLocks noChangeArrowheads="1"/>
          </p:cNvSpPr>
          <p:nvPr/>
        </p:nvSpPr>
        <p:spPr bwMode="auto">
          <a:xfrm>
            <a:off x="4355977" y="3917815"/>
            <a:ext cx="4522284" cy="735322"/>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税金クイズの解答と解説です。</a:t>
            </a:r>
            <a:endParaRPr lang="en-US" altLang="ja-JP" sz="105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4FEDD860-A8B6-4BC9-E23E-CAE35DCDCBD2}"/>
              </a:ext>
            </a:extLst>
          </p:cNvPr>
          <p:cNvPicPr>
            <a:picLocks noChangeAspect="1"/>
          </p:cNvPicPr>
          <p:nvPr/>
        </p:nvPicPr>
        <p:blipFill>
          <a:blip r:embed="rId4"/>
          <a:stretch>
            <a:fillRect/>
          </a:stretch>
        </p:blipFill>
        <p:spPr>
          <a:xfrm>
            <a:off x="202049" y="702966"/>
            <a:ext cx="3972169" cy="2980481"/>
          </a:xfrm>
          <a:prstGeom prst="rect">
            <a:avLst/>
          </a:prstGeom>
          <a:ln>
            <a:solidFill>
              <a:srgbClr val="4E97C5"/>
            </a:solidFill>
          </a:ln>
        </p:spPr>
      </p:pic>
      <p:pic>
        <p:nvPicPr>
          <p:cNvPr id="8" name="図 7">
            <a:extLst>
              <a:ext uri="{FF2B5EF4-FFF2-40B4-BE49-F238E27FC236}">
                <a16:creationId xmlns:a16="http://schemas.microsoft.com/office/drawing/2014/main" id="{2B2A2652-DD56-84AA-013A-8D2E6080BAD7}"/>
              </a:ext>
            </a:extLst>
          </p:cNvPr>
          <p:cNvPicPr>
            <a:picLocks noChangeAspect="1"/>
          </p:cNvPicPr>
          <p:nvPr/>
        </p:nvPicPr>
        <p:blipFill>
          <a:blip r:embed="rId5"/>
          <a:stretch>
            <a:fillRect/>
          </a:stretch>
        </p:blipFill>
        <p:spPr>
          <a:xfrm>
            <a:off x="217479" y="3795784"/>
            <a:ext cx="3972169" cy="2980481"/>
          </a:xfrm>
          <a:prstGeom prst="rect">
            <a:avLst/>
          </a:prstGeom>
          <a:ln>
            <a:solidFill>
              <a:srgbClr val="4E97C5"/>
            </a:solidFill>
          </a:ln>
        </p:spPr>
      </p:pic>
      <p:pic>
        <p:nvPicPr>
          <p:cNvPr id="9" name="図 8">
            <a:extLst>
              <a:ext uri="{FF2B5EF4-FFF2-40B4-BE49-F238E27FC236}">
                <a16:creationId xmlns:a16="http://schemas.microsoft.com/office/drawing/2014/main" id="{ACCA53A3-E575-C51A-ED84-8A2C3C744353}"/>
              </a:ext>
            </a:extLst>
          </p:cNvPr>
          <p:cNvPicPr>
            <a:picLocks noChangeAspect="1"/>
          </p:cNvPicPr>
          <p:nvPr/>
        </p:nvPicPr>
        <p:blipFill>
          <a:blip r:embed="rId6"/>
          <a:stretch>
            <a:fillRect/>
          </a:stretch>
        </p:blipFill>
        <p:spPr>
          <a:xfrm>
            <a:off x="4501355" y="696629"/>
            <a:ext cx="3951842" cy="2965229"/>
          </a:xfrm>
          <a:prstGeom prst="rect">
            <a:avLst/>
          </a:prstGeom>
          <a:ln>
            <a:solidFill>
              <a:srgbClr val="4E97C5"/>
            </a:solidFill>
          </a:ln>
        </p:spPr>
      </p:pic>
    </p:spTree>
    <p:extLst>
      <p:ext uri="{BB962C8B-B14F-4D97-AF65-F5344CB8AC3E}">
        <p14:creationId xmlns:p14="http://schemas.microsoft.com/office/powerpoint/2010/main" val="118929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3">
            <a:extLst>
              <a:ext uri="{FF2B5EF4-FFF2-40B4-BE49-F238E27FC236}">
                <a16:creationId xmlns:a16="http://schemas.microsoft.com/office/drawing/2014/main" id="{DCD40430-8051-E045-ABC1-A91E75C67B53}"/>
              </a:ext>
            </a:extLst>
          </p:cNvPr>
          <p:cNvSpPr>
            <a:spLocks noChangeArrowheads="1"/>
          </p:cNvSpPr>
          <p:nvPr/>
        </p:nvSpPr>
        <p:spPr bwMode="auto">
          <a:xfrm>
            <a:off x="316444" y="3882380"/>
            <a:ext cx="5105999" cy="1511191"/>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a:t>
            </a:r>
            <a:r>
              <a:rPr lang="ja-JP" altLang="en-US" sz="1500" b="1" kern="0">
                <a:solidFill>
                  <a:schemeClr val="bg1"/>
                </a:solidFill>
                <a:latin typeface="メイリオ" panose="020B0604030504040204" pitchFamily="50" charset="-128"/>
                <a:ea typeface="メイリオ" panose="020B0604030504040204" pitchFamily="50" charset="-128"/>
                <a:cs typeface="+mj-cs"/>
              </a:rPr>
              <a:t>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21</a:t>
            </a:r>
            <a:r>
              <a:rPr lang="ja-JP" altLang="en-US" sz="1500" b="1" kern="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3" name="テキスト ボックス 22">
            <a:extLst>
              <a:ext uri="{FF2B5EF4-FFF2-40B4-BE49-F238E27FC236}">
                <a16:creationId xmlns:a16="http://schemas.microsoft.com/office/drawing/2014/main" id="{689FE266-3A25-4CA5-A42B-9D342B8B2090}"/>
              </a:ext>
            </a:extLst>
          </p:cNvPr>
          <p:cNvSpPr txBox="1"/>
          <p:nvPr userDrawn="1"/>
        </p:nvSpPr>
        <p:spPr>
          <a:xfrm>
            <a:off x="369116" y="5642223"/>
            <a:ext cx="396655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u="none" strike="noStrike" kern="0" cap="none" spc="-10" normalizeH="0" baseline="0" noProof="0" dirty="0">
                <a:ln>
                  <a:noFill/>
                </a:ln>
                <a:solidFill>
                  <a:prstClr val="black"/>
                </a:solidFill>
                <a:effectLst/>
                <a:uLnTx/>
                <a:uFillTx/>
                <a:latin typeface="Meiryo" panose="020B0604030504040204" pitchFamily="34" charset="-128"/>
                <a:ea typeface="Meiryo" panose="020B0604030504040204" pitchFamily="34" charset="-128"/>
              </a:rPr>
              <a:t>（編集・発行） </a:t>
            </a:r>
            <a:r>
              <a:rPr kumimoji="0" lang="ja-JP" altLang="en-US" sz="1400" kern="0" spc="-10" dirty="0">
                <a:latin typeface="Meiryo" panose="020B0604030504040204" pitchFamily="34" charset="-128"/>
                <a:ea typeface="Meiryo" panose="020B0604030504040204" pitchFamily="34" charset="-128"/>
              </a:rPr>
              <a:t>兵庫県</a:t>
            </a:r>
            <a:r>
              <a:rPr kumimoji="0" lang="ja-JP" altLang="en-US" sz="1400" u="none" strike="noStrike" kern="0" cap="none" spc="-10" normalizeH="0" baseline="0" noProof="0" dirty="0">
                <a:ln>
                  <a:noFill/>
                </a:ln>
                <a:effectLst/>
                <a:uLnTx/>
                <a:uFillTx/>
                <a:latin typeface="Meiryo" panose="020B0604030504040204" pitchFamily="34" charset="-128"/>
                <a:ea typeface="Meiryo" panose="020B0604030504040204" pitchFamily="34" charset="-128"/>
              </a:rPr>
              <a:t>租税教育推進連絡協議会</a:t>
            </a:r>
            <a:endParaRPr kumimoji="0" lang="en-US" altLang="ja-JP" sz="1400" u="none" strike="noStrike" kern="0" cap="none" spc="-10" normalizeH="0" baseline="0" noProof="0" dirty="0">
              <a:ln>
                <a:noFill/>
              </a:ln>
              <a:effectLst/>
              <a:uLnTx/>
              <a:uFillTx/>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F8C38257-313B-4FDB-A466-C6E1316DF9C0}"/>
              </a:ext>
            </a:extLst>
          </p:cNvPr>
          <p:cNvSpPr txBox="1"/>
          <p:nvPr userDrawn="1"/>
        </p:nvSpPr>
        <p:spPr>
          <a:xfrm>
            <a:off x="1293041" y="5928237"/>
            <a:ext cx="6433775" cy="25736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u="none" strike="noStrike" kern="0" cap="none" spc="-10" normalizeH="0" baseline="0" noProof="0">
                <a:ln>
                  <a:noFill/>
                </a:ln>
                <a:solidFill>
                  <a:prstClr val="black"/>
                </a:solidFill>
                <a:effectLst/>
                <a:uLnTx/>
                <a:uFillTx/>
                <a:latin typeface="Meiryo" panose="020B0604030504040204" pitchFamily="34" charset="-128"/>
                <a:ea typeface="Meiryo" panose="020B0604030504040204" pitchFamily="34" charset="-128"/>
              </a:rPr>
              <a:t>　</a:t>
            </a:r>
            <a:r>
              <a:rPr kumimoji="0" lang="zh-CN" altLang="en-US" sz="1200" u="none" strike="noStrike" kern="0" cap="none" spc="-10" normalizeH="0" baseline="0" noProof="0" dirty="0">
                <a:ln>
                  <a:noFill/>
                </a:ln>
                <a:effectLst/>
                <a:uLnTx/>
                <a:uFillTx/>
                <a:latin typeface="Meiryo" panose="020B0604030504040204" pitchFamily="34" charset="-128"/>
                <a:ea typeface="Meiryo" panose="020B0604030504040204" pitchFamily="34" charset="-128"/>
              </a:rPr>
              <a:t>〒</a:t>
            </a:r>
            <a:r>
              <a:rPr kumimoji="0" lang="ja-JP" altLang="en-US" sz="1200" u="none" strike="noStrike" kern="0" cap="none" spc="-10" normalizeH="0" baseline="0" noProof="0">
                <a:ln>
                  <a:noFill/>
                </a:ln>
                <a:effectLst/>
                <a:uLnTx/>
                <a:uFillTx/>
                <a:latin typeface="Meiryo" panose="020B0604030504040204" pitchFamily="34" charset="-128"/>
                <a:ea typeface="Meiryo" panose="020B0604030504040204" pitchFamily="34" charset="-128"/>
              </a:rPr>
              <a:t>６５０</a:t>
            </a:r>
            <a:r>
              <a:rPr kumimoji="0" lang="ja-JP" altLang="en-US" sz="1200" u="none" strike="noStrike" kern="0" cap="none" spc="-10" normalizeH="0" baseline="0" noProof="0" dirty="0">
                <a:ln>
                  <a:noFill/>
                </a:ln>
                <a:effectLst/>
                <a:uLnTx/>
                <a:uFillTx/>
                <a:latin typeface="Meiryo" panose="020B0604030504040204" pitchFamily="34" charset="-128"/>
                <a:ea typeface="Meiryo" panose="020B0604030504040204" pitchFamily="34" charset="-128"/>
              </a:rPr>
              <a:t>－</a:t>
            </a:r>
            <a:r>
              <a:rPr kumimoji="0" lang="en-US" altLang="ja-JP" sz="1200" u="none" strike="noStrike" kern="0" cap="none" spc="-10" normalizeH="0" baseline="0" noProof="0" dirty="0">
                <a:ln>
                  <a:noFill/>
                </a:ln>
                <a:effectLst/>
                <a:uLnTx/>
                <a:uFillTx/>
                <a:latin typeface="Meiryo" panose="020B0604030504040204" pitchFamily="34" charset="-128"/>
                <a:ea typeface="Meiryo" panose="020B0604030504040204" pitchFamily="34" charset="-128"/>
              </a:rPr>
              <a:t>8511</a:t>
            </a:r>
            <a:r>
              <a:rPr kumimoji="0" lang="zh-CN" altLang="en-US" sz="1200" u="none" strike="noStrike" kern="0" cap="none" spc="-10" normalizeH="0" baseline="0" noProof="0" dirty="0">
                <a:ln>
                  <a:noFill/>
                </a:ln>
                <a:effectLst/>
                <a:uLnTx/>
                <a:uFillTx/>
                <a:latin typeface="Meiryo" panose="020B0604030504040204" pitchFamily="34" charset="-128"/>
                <a:ea typeface="Meiryo" panose="020B0604030504040204" pitchFamily="34" charset="-128"/>
              </a:rPr>
              <a:t>　</a:t>
            </a:r>
            <a:r>
              <a:rPr kumimoji="0" lang="ja-JP" altLang="en-US" sz="1200" u="none" strike="noStrike" kern="0" cap="none" spc="-10" normalizeH="0" baseline="0" noProof="0" dirty="0">
                <a:ln>
                  <a:noFill/>
                </a:ln>
                <a:effectLst/>
                <a:uLnTx/>
                <a:uFillTx/>
                <a:latin typeface="Meiryo" panose="020B0604030504040204" pitchFamily="34" charset="-128"/>
                <a:ea typeface="Meiryo" panose="020B0604030504040204" pitchFamily="34" charset="-128"/>
              </a:rPr>
              <a:t>兵庫県神戸市中央区中山手通２丁目２番</a:t>
            </a:r>
            <a:r>
              <a:rPr kumimoji="0" lang="en-US" altLang="ja-JP" sz="1200" u="none" strike="noStrike" kern="0" cap="none" spc="-10" normalizeH="0" baseline="0" noProof="0" dirty="0">
                <a:ln>
                  <a:noFill/>
                </a:ln>
                <a:effectLst/>
                <a:uLnTx/>
                <a:uFillTx/>
                <a:latin typeface="Meiryo" panose="020B0604030504040204" pitchFamily="34" charset="-128"/>
                <a:ea typeface="Meiryo" panose="020B0604030504040204" pitchFamily="34" charset="-128"/>
              </a:rPr>
              <a:t>20</a:t>
            </a:r>
            <a:r>
              <a:rPr kumimoji="0" lang="ja-JP" altLang="en-US" sz="1200" u="none" strike="noStrike" kern="0" cap="none" spc="-10" normalizeH="0" baseline="0" noProof="0" dirty="0">
                <a:ln>
                  <a:noFill/>
                </a:ln>
                <a:effectLst/>
                <a:uLnTx/>
                <a:uFillTx/>
                <a:latin typeface="Meiryo" panose="020B0604030504040204" pitchFamily="34" charset="-128"/>
                <a:ea typeface="Meiryo" panose="020B0604030504040204" pitchFamily="34" charset="-128"/>
              </a:rPr>
              <a:t>号　神戸税務署内</a:t>
            </a:r>
            <a:endParaRPr kumimoji="0" lang="en-US" altLang="ja-JP" sz="1200" u="none" strike="noStrike" kern="0" cap="none" spc="-10" normalizeH="0" baseline="0" noProof="0" dirty="0">
              <a:ln>
                <a:noFill/>
              </a:ln>
              <a:effectLst/>
              <a:uLnTx/>
              <a:uFillTx/>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B3EE7775-414F-4E68-9168-9553732E158E}"/>
              </a:ext>
            </a:extLst>
          </p:cNvPr>
          <p:cNvSpPr txBox="1"/>
          <p:nvPr userDrawn="1"/>
        </p:nvSpPr>
        <p:spPr>
          <a:xfrm>
            <a:off x="1414973" y="6185606"/>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kern="0" spc="-10" dirty="0">
                <a:latin typeface="Meiryo" panose="020B0604030504040204" pitchFamily="34" charset="-128"/>
                <a:ea typeface="Meiryo" panose="020B0604030504040204" pitchFamily="34" charset="-128"/>
              </a:rPr>
              <a:t>兵庫県</a:t>
            </a:r>
            <a:r>
              <a:rPr kumimoji="0" lang="ja-JP" altLang="en-US" sz="1000" u="none" strike="noStrike" kern="0" cap="none" spc="-10" normalizeH="0" baseline="0" noProof="0" dirty="0">
                <a:ln>
                  <a:noFill/>
                </a:ln>
                <a:effectLst/>
                <a:uLnTx/>
                <a:uFillTx/>
                <a:latin typeface="Meiryo" panose="020B0604030504040204" pitchFamily="34" charset="-128"/>
                <a:ea typeface="Meiryo" panose="020B0604030504040204" pitchFamily="34" charset="-128"/>
              </a:rPr>
              <a:t>租税教育推進連絡協議会は、兵庫県内の教育委員会</a:t>
            </a:r>
            <a:r>
              <a:rPr kumimoji="0" lang="ja-JP" altLang="en-US" sz="1000" u="none" strike="noStrike" kern="0" cap="none" spc="-10" normalizeH="0" baseline="0" noProof="0" dirty="0">
                <a:ln>
                  <a:noFill/>
                </a:ln>
                <a:solidFill>
                  <a:prstClr val="black"/>
                </a:solidFill>
                <a:effectLst/>
                <a:uLnTx/>
                <a:uFillTx/>
                <a:latin typeface="Meiryo" panose="020B0604030504040204" pitchFamily="34" charset="-128"/>
                <a:ea typeface="Meiryo" panose="020B0604030504040204" pitchFamily="34" charset="-128"/>
              </a:rPr>
              <a:t>や小学校・中学校・高等学校の教育関係者と、</a:t>
            </a:r>
            <a:r>
              <a:rPr kumimoji="0" lang="ja-JP" altLang="en-US" sz="1000" u="none" strike="noStrike" kern="0" cap="none" spc="-10" normalizeH="0" baseline="0" noProof="0">
                <a:ln>
                  <a:noFill/>
                </a:ln>
                <a:solidFill>
                  <a:prstClr val="black"/>
                </a:solidFill>
                <a:effectLst/>
                <a:uLnTx/>
                <a:uFillTx/>
                <a:latin typeface="Meiryo" panose="020B0604030504040204" pitchFamily="34" charset="-128"/>
                <a:ea typeface="Meiryo" panose="020B0604030504040204" pitchFamily="34" charset="-128"/>
              </a:rPr>
              <a:t>国・県・</a:t>
            </a:r>
            <a:r>
              <a:rPr kumimoji="0" lang="ja-JP" altLang="en-US" sz="1000" u="none" strike="noStrike" kern="0" cap="none" spc="-10" normalizeH="0" baseline="0" noProof="0" dirty="0">
                <a:ln>
                  <a:noFill/>
                </a:ln>
                <a:solidFill>
                  <a:prstClr val="black"/>
                </a:solidFill>
                <a:effectLst/>
                <a:uLnTx/>
                <a:uFillTx/>
                <a:latin typeface="Meiryo" panose="020B0604030504040204" pitchFamily="34" charset="-128"/>
                <a:ea typeface="Meiryo" panose="020B0604030504040204" pitchFamily="34" charset="-128"/>
              </a:rPr>
              <a:t>市町の税務関係者が協力して、租税教育の推進を図るために設けられた組織です。</a:t>
            </a:r>
            <a:endParaRPr kumimoji="0" lang="en-US" altLang="ja-JP" sz="1000" u="none" strike="noStrike" kern="0" cap="none" spc="-1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sp>
        <p:nvSpPr>
          <p:cNvPr id="5" name="Rectangle 135">
            <a:extLst>
              <a:ext uri="{FF2B5EF4-FFF2-40B4-BE49-F238E27FC236}">
                <a16:creationId xmlns:a16="http://schemas.microsoft.com/office/drawing/2014/main" id="{B288CB6D-3564-677F-27E7-FF84D49B358D}"/>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6" name="テキスト ボックス 5">
            <a:extLst>
              <a:ext uri="{FF2B5EF4-FFF2-40B4-BE49-F238E27FC236}">
                <a16:creationId xmlns:a16="http://schemas.microsoft.com/office/drawing/2014/main" id="{4F564F29-F263-4E35-702E-D5C0917EB36A}"/>
              </a:ext>
            </a:extLst>
          </p:cNvPr>
          <p:cNvSpPr txBox="1"/>
          <p:nvPr/>
        </p:nvSpPr>
        <p:spPr>
          <a:xfrm>
            <a:off x="508291" y="4271041"/>
            <a:ext cx="4914152"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12D9428A-7028-7324-3AAB-3517F8FB538F}"/>
              </a:ext>
            </a:extLst>
          </p:cNvPr>
          <p:cNvSpPr/>
          <p:nvPr/>
        </p:nvSpPr>
        <p:spPr>
          <a:xfrm>
            <a:off x="4470484" y="712436"/>
            <a:ext cx="4249738" cy="430887"/>
          </a:xfrm>
          <a:prstGeom prst="rect">
            <a:avLst/>
          </a:prstGeom>
        </p:spPr>
        <p:txBody>
          <a:bodyPr wrap="square">
            <a:spAutoFit/>
          </a:bodyPr>
          <a:lstStyle/>
          <a:p>
            <a:r>
              <a:rPr lang="ja-JP" altLang="en-US" sz="1100">
                <a:latin typeface="メイリオ" panose="020B0604030504040204" pitchFamily="50" charset="-128"/>
                <a:ea typeface="メイリオ" panose="020B0604030504040204" pitchFamily="50" charset="-128"/>
              </a:rPr>
              <a:t>　国税庁</a:t>
            </a:r>
            <a:r>
              <a:rPr lang="ja-JP" altLang="en-US" sz="1100" dirty="0">
                <a:latin typeface="メイリオ" panose="020B0604030504040204" pitchFamily="50" charset="-128"/>
                <a:ea typeface="メイリオ" panose="020B0604030504040204" pitchFamily="50" charset="-128"/>
              </a:rPr>
              <a:t>及び財務省のホームページでは、税について次のようなコーナーを設けて</a:t>
            </a:r>
            <a:r>
              <a:rPr lang="ja-JP" altLang="en-US" sz="1100">
                <a:latin typeface="メイリオ" panose="020B0604030504040204" pitchFamily="50" charset="-128"/>
                <a:ea typeface="メイリオ" panose="020B0604030504040204" pitchFamily="50" charset="-128"/>
              </a:rPr>
              <a:t>おります。授業</a:t>
            </a:r>
            <a:r>
              <a:rPr lang="ja-JP" altLang="en-US" sz="1100" dirty="0">
                <a:latin typeface="メイリオ" panose="020B0604030504040204" pitchFamily="50" charset="-128"/>
                <a:ea typeface="メイリオ" panose="020B0604030504040204" pitchFamily="50" charset="-128"/>
              </a:rPr>
              <a:t>などで是非ご活用ください。</a:t>
            </a:r>
          </a:p>
        </p:txBody>
      </p:sp>
      <p:cxnSp>
        <p:nvCxnSpPr>
          <p:cNvPr id="14" name="直線コネクタ 13">
            <a:extLst>
              <a:ext uri="{FF2B5EF4-FFF2-40B4-BE49-F238E27FC236}">
                <a16:creationId xmlns:a16="http://schemas.microsoft.com/office/drawing/2014/main" id="{51D98CF2-DE56-D766-199F-0CC8EF546841}"/>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15" name="スライド番号プレースホルダー 3">
            <a:extLst>
              <a:ext uri="{FF2B5EF4-FFF2-40B4-BE49-F238E27FC236}">
                <a16:creationId xmlns:a16="http://schemas.microsoft.com/office/drawing/2014/main" id="{F8B731DE-278F-E530-9220-11433A86E25E}"/>
              </a:ext>
            </a:extLst>
          </p:cNvPr>
          <p:cNvSpPr>
            <a:spLocks noGrp="1"/>
          </p:cNvSpPr>
          <p:nvPr>
            <p:ph type="sldNum" sz="quarter" idx="12"/>
          </p:nvPr>
        </p:nvSpPr>
        <p:spPr>
          <a:xfrm>
            <a:off x="7059422" y="6492875"/>
            <a:ext cx="2057400" cy="365125"/>
          </a:xfrm>
        </p:spPr>
        <p:txBody>
          <a:bodyPr/>
          <a:lstStyle/>
          <a:p>
            <a:fld id="{DA64F27D-EE7A-4450-9D17-42857AE164F0}" type="slidenum">
              <a:rPr kumimoji="1" lang="ja-JP" altLang="en-US" smtClean="0"/>
              <a:t>16</a:t>
            </a:fld>
            <a:endParaRPr kumimoji="1" lang="ja-JP" altLang="en-US"/>
          </a:p>
        </p:txBody>
      </p:sp>
      <p:graphicFrame>
        <p:nvGraphicFramePr>
          <p:cNvPr id="16" name="表 15">
            <a:extLst>
              <a:ext uri="{FF2B5EF4-FFF2-40B4-BE49-F238E27FC236}">
                <a16:creationId xmlns:a16="http://schemas.microsoft.com/office/drawing/2014/main" id="{750B83FF-0AE4-11C3-A0DA-F0CB93D9CA68}"/>
              </a:ext>
            </a:extLst>
          </p:cNvPr>
          <p:cNvGraphicFramePr>
            <a:graphicFrameLocks noGrp="1"/>
          </p:cNvGraphicFramePr>
          <p:nvPr>
            <p:extLst>
              <p:ext uri="{D42A27DB-BD31-4B8C-83A1-F6EECF244321}">
                <p14:modId xmlns:p14="http://schemas.microsoft.com/office/powerpoint/2010/main" val="2828552901"/>
              </p:ext>
            </p:extLst>
          </p:nvPr>
        </p:nvGraphicFramePr>
        <p:xfrm>
          <a:off x="4562986" y="1136888"/>
          <a:ext cx="4157236" cy="2520000"/>
        </p:xfrm>
        <a:graphic>
          <a:graphicData uri="http://schemas.openxmlformats.org/drawingml/2006/table">
            <a:tbl>
              <a:tblPr firstRow="1" bandRow="1">
                <a:tableStyleId>{5C22544A-7EE6-4342-B048-85BDC9FD1C3A}</a:tableStyleId>
              </a:tblPr>
              <a:tblGrid>
                <a:gridCol w="2078618">
                  <a:extLst>
                    <a:ext uri="{9D8B030D-6E8A-4147-A177-3AD203B41FA5}">
                      <a16:colId xmlns:a16="http://schemas.microsoft.com/office/drawing/2014/main" val="1013310899"/>
                    </a:ext>
                  </a:extLst>
                </a:gridCol>
                <a:gridCol w="2078618">
                  <a:extLst>
                    <a:ext uri="{9D8B030D-6E8A-4147-A177-3AD203B41FA5}">
                      <a16:colId xmlns:a16="http://schemas.microsoft.com/office/drawing/2014/main" val="3340820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税の学習コーナー</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ビデオ（アニメ）</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algn="ct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うんこ税金ドリル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a:t>
                      </a:r>
                      <a:r>
                        <a:rPr kumimoji="1" lang="en" altLang="ja-JP" sz="1000" b="0" u="none" dirty="0">
                          <a:solidFill>
                            <a:schemeClr val="bg1"/>
                          </a:solidFill>
                          <a:latin typeface="MS Gothic" panose="020B0609070205080204" pitchFamily="49" charset="-128"/>
                          <a:ea typeface="MS Gothic" panose="020B0609070205080204" pitchFamily="49" charset="-128"/>
                        </a:rPr>
                        <a:t>HP</a:t>
                      </a:r>
                      <a:r>
                        <a:rPr kumimoji="1" lang="ja-JP" altLang="en" sz="1000" b="0" u="none">
                          <a:solidFill>
                            <a:schemeClr val="bg1"/>
                          </a:solidFill>
                          <a:latin typeface="MS Gothic" panose="020B0609070205080204" pitchFamily="49" charset="-128"/>
                          <a:ea typeface="MS Gothic" panose="020B0609070205080204" pitchFamily="49" charset="-128"/>
                        </a:rPr>
                        <a:t>）</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17" name="図 16">
            <a:hlinkClick r:id="rId4"/>
            <a:extLst>
              <a:ext uri="{FF2B5EF4-FFF2-40B4-BE49-F238E27FC236}">
                <a16:creationId xmlns:a16="http://schemas.microsoft.com/office/drawing/2014/main" id="{AA9BF871-298C-4813-D3D8-C231CCAE368F}"/>
              </a:ext>
            </a:extLst>
          </p:cNvPr>
          <p:cNvPicPr>
            <a:picLocks noChangeAspect="1"/>
          </p:cNvPicPr>
          <p:nvPr/>
        </p:nvPicPr>
        <p:blipFill rotWithShape="1">
          <a:blip r:embed="rId5"/>
          <a:srcRect l="1" r="1884"/>
          <a:stretch/>
        </p:blipFill>
        <p:spPr>
          <a:xfrm>
            <a:off x="5233025" y="1626388"/>
            <a:ext cx="703162" cy="692329"/>
          </a:xfrm>
          <a:prstGeom prst="rect">
            <a:avLst/>
          </a:prstGeom>
        </p:spPr>
      </p:pic>
      <p:pic>
        <p:nvPicPr>
          <p:cNvPr id="18" name="図 17">
            <a:hlinkClick r:id="rId6"/>
            <a:extLst>
              <a:ext uri="{FF2B5EF4-FFF2-40B4-BE49-F238E27FC236}">
                <a16:creationId xmlns:a16="http://schemas.microsoft.com/office/drawing/2014/main" id="{F4B66B20-63E9-A794-E750-084357D3C918}"/>
              </a:ext>
            </a:extLst>
          </p:cNvPr>
          <p:cNvPicPr>
            <a:picLocks noChangeAspect="1"/>
          </p:cNvPicPr>
          <p:nvPr/>
        </p:nvPicPr>
        <p:blipFill>
          <a:blip r:embed="rId7"/>
          <a:stretch>
            <a:fillRect/>
          </a:stretch>
        </p:blipFill>
        <p:spPr>
          <a:xfrm>
            <a:off x="5233025" y="2884392"/>
            <a:ext cx="703162" cy="700361"/>
          </a:xfrm>
          <a:prstGeom prst="rect">
            <a:avLst/>
          </a:prstGeom>
        </p:spPr>
      </p:pic>
      <p:pic>
        <p:nvPicPr>
          <p:cNvPr id="19" name="図 18">
            <a:hlinkClick r:id="rId8"/>
            <a:extLst>
              <a:ext uri="{FF2B5EF4-FFF2-40B4-BE49-F238E27FC236}">
                <a16:creationId xmlns:a16="http://schemas.microsoft.com/office/drawing/2014/main" id="{C501E133-D96A-EEAC-BD71-8D68D882E84A}"/>
              </a:ext>
            </a:extLst>
          </p:cNvPr>
          <p:cNvPicPr>
            <a:picLocks noChangeAspect="1"/>
          </p:cNvPicPr>
          <p:nvPr/>
        </p:nvPicPr>
        <p:blipFill rotWithShape="1">
          <a:blip r:embed="rId9"/>
          <a:srcRect l="1643" r="4504" b="3339"/>
          <a:stretch/>
        </p:blipFill>
        <p:spPr>
          <a:xfrm>
            <a:off x="7320953" y="2910872"/>
            <a:ext cx="703162" cy="689362"/>
          </a:xfrm>
          <a:prstGeom prst="rect">
            <a:avLst/>
          </a:prstGeom>
        </p:spPr>
      </p:pic>
      <p:pic>
        <p:nvPicPr>
          <p:cNvPr id="20" name="図 19">
            <a:hlinkClick r:id="rId10"/>
            <a:extLst>
              <a:ext uri="{FF2B5EF4-FFF2-40B4-BE49-F238E27FC236}">
                <a16:creationId xmlns:a16="http://schemas.microsoft.com/office/drawing/2014/main" id="{277F177A-8C87-87E2-F782-B1497021CF3F}"/>
              </a:ext>
            </a:extLst>
          </p:cNvPr>
          <p:cNvPicPr>
            <a:picLocks noChangeAspect="1"/>
          </p:cNvPicPr>
          <p:nvPr/>
        </p:nvPicPr>
        <p:blipFill rotWithShape="1">
          <a:blip r:embed="rId11"/>
          <a:srcRect l="2698" r="3112"/>
          <a:stretch/>
        </p:blipFill>
        <p:spPr>
          <a:xfrm>
            <a:off x="7309387" y="1611776"/>
            <a:ext cx="703162" cy="718886"/>
          </a:xfrm>
          <a:prstGeom prst="rect">
            <a:avLst/>
          </a:prstGeom>
        </p:spPr>
      </p:pic>
      <p:pic>
        <p:nvPicPr>
          <p:cNvPr id="3" name="図 2">
            <a:extLst>
              <a:ext uri="{FF2B5EF4-FFF2-40B4-BE49-F238E27FC236}">
                <a16:creationId xmlns:a16="http://schemas.microsoft.com/office/drawing/2014/main" id="{6B18F376-A979-640E-72B5-2E577FFC6507}"/>
              </a:ext>
            </a:extLst>
          </p:cNvPr>
          <p:cNvPicPr>
            <a:picLocks noChangeAspect="1"/>
          </p:cNvPicPr>
          <p:nvPr/>
        </p:nvPicPr>
        <p:blipFill>
          <a:blip r:embed="rId12"/>
          <a:stretch>
            <a:fillRect/>
          </a:stretch>
        </p:blipFill>
        <p:spPr>
          <a:xfrm>
            <a:off x="369116" y="688049"/>
            <a:ext cx="3966554" cy="2971310"/>
          </a:xfrm>
          <a:prstGeom prst="rect">
            <a:avLst/>
          </a:prstGeom>
          <a:ln>
            <a:solidFill>
              <a:schemeClr val="accent5"/>
            </a:solidFill>
          </a:ln>
        </p:spPr>
      </p:pic>
    </p:spTree>
    <p:extLst>
      <p:ext uri="{BB962C8B-B14F-4D97-AF65-F5344CB8AC3E}">
        <p14:creationId xmlns:p14="http://schemas.microsoft.com/office/powerpoint/2010/main" val="50759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75FFEF84-6594-49AA-A646-2BD0BEDFC7DA}"/>
              </a:ext>
            </a:extLst>
          </p:cNvPr>
          <p:cNvGraphicFramePr>
            <a:graphicFrameLocks noGrp="1"/>
          </p:cNvGraphicFramePr>
          <p:nvPr>
            <p:extLst>
              <p:ext uri="{D42A27DB-BD31-4B8C-83A1-F6EECF244321}">
                <p14:modId xmlns:p14="http://schemas.microsoft.com/office/powerpoint/2010/main" val="3209085481"/>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税金は何のためにあるの</a:t>
                      </a:r>
                      <a:r>
                        <a:rPr lang="ja-JP" altLang="en-US" sz="1050">
                          <a:latin typeface="MS Gothic" panose="020B0609070205080204" pitchFamily="49" charset="-128"/>
                          <a:ea typeface="MS Gothic" panose="020B0609070205080204" pitchFamily="49" charset="-128"/>
                        </a:rPr>
                        <a:t>だろうか</a:t>
                      </a:r>
                      <a:endParaRPr lang="en-US" altLang="ja-JP" sz="1050" dirty="0">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10</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国と地方の財政</a:t>
                      </a:r>
                    </a:p>
                    <a:p>
                      <a:r>
                        <a:rPr lang="ja-JP" altLang="en-US" sz="1050" dirty="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p>
                      <a:r>
                        <a:rPr kumimoji="1" lang="ja-JP" altLang="en-US" sz="1050" b="0" u="none">
                          <a:latin typeface="MS Gothic" panose="020B0609070205080204" pitchFamily="49" charset="-128"/>
                          <a:ea typeface="MS Gothic" panose="020B0609070205080204" pitchFamily="49" charset="-128"/>
                        </a:rPr>
                        <a:t>・　兵庫県では</a:t>
                      </a:r>
                      <a:r>
                        <a:rPr kumimoji="1" lang="ja-JP" altLang="en-US" sz="1050" b="0" u="none" dirty="0">
                          <a:latin typeface="MS Gothic" panose="020B0609070205080204" pitchFamily="49" charset="-128"/>
                          <a:ea typeface="MS Gothic" panose="020B0609070205080204" pitchFamily="49" charset="-128"/>
                        </a:rPr>
                        <a:t>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P10</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P11</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7" name="AutoShape 10">
            <a:extLst>
              <a:ext uri="{FF2B5EF4-FFF2-40B4-BE49-F238E27FC236}">
                <a16:creationId xmlns:a16="http://schemas.microsoft.com/office/drawing/2014/main" id="{44D63217-9613-E807-9F92-B0321D4B1293}"/>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3077" name="Rectangle 33"/>
          <p:cNvSpPr>
            <a:spLocks noGrp="1" noChangeArrowheads="1"/>
          </p:cNvSpPr>
          <p:nvPr>
            <p:ph type="title" idx="4294967295"/>
          </p:nvPr>
        </p:nvSpPr>
        <p:spPr>
          <a:xfrm>
            <a:off x="179512" y="72978"/>
            <a:ext cx="3911356"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sp>
        <p:nvSpPr>
          <p:cNvPr id="3078" name="Rectangle 39"/>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3081" name="AutoShape 43"/>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2" name="図 1">
            <a:hlinkClick r:id="rId4"/>
            <a:extLst>
              <a:ext uri="{FF2B5EF4-FFF2-40B4-BE49-F238E27FC236}">
                <a16:creationId xmlns:a16="http://schemas.microsoft.com/office/drawing/2014/main" id="{01119EF5-F189-4C7C-970B-12EB6151CDBC}"/>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1026" name="図 2">
            <a:extLst>
              <a:ext uri="{FF2B5EF4-FFF2-40B4-BE49-F238E27FC236}">
                <a16:creationId xmlns:a16="http://schemas.microsoft.com/office/drawing/2014/main" id="{8FBC08D9-C20E-4598-B37F-39B64D7746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D9B9BE31-2C42-49A4-8C6F-8B1A9361FDD8}"/>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3080" name="Rectangle 42"/>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基本的に、差替えは授業</a:t>
            </a:r>
            <a:r>
              <a:rPr lang="ja-JP" altLang="en-US" sz="1100" dirty="0">
                <a:latin typeface="メイリオ" panose="020B0604030504040204" pitchFamily="50" charset="-128"/>
                <a:ea typeface="メイリオ" panose="020B0604030504040204" pitchFamily="50" charset="-128"/>
              </a:rPr>
              <a:t>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児童用スライドＰ６～</a:t>
            </a:r>
            <a:r>
              <a:rPr lang="en-US" altLang="ja-JP" sz="1100" dirty="0">
                <a:latin typeface="メイリオ" panose="020B0604030504040204" pitchFamily="50" charset="-128"/>
                <a:ea typeface="メイリオ" panose="020B0604030504040204" pitchFamily="50" charset="-128"/>
              </a:rPr>
              <a:t>10</a:t>
            </a:r>
            <a:r>
              <a:rPr lang="ja-JP" altLang="en-US" sz="110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15</a:t>
            </a:r>
            <a:r>
              <a:rPr lang="ja-JP" altLang="en-US" sz="1100">
                <a:latin typeface="メイリオ" panose="020B0604030504040204" pitchFamily="50" charset="-128"/>
                <a:ea typeface="メイリオ" panose="020B0604030504040204" pitchFamily="50" charset="-128"/>
              </a:rPr>
              <a:t>に</a:t>
            </a:r>
            <a:r>
              <a:rPr lang="ja-JP" altLang="en-US" sz="1100" dirty="0">
                <a:latin typeface="メイリオ" panose="020B0604030504040204" pitchFamily="50" charset="-128"/>
                <a:ea typeface="メイリオ" panose="020B0604030504040204" pitchFamily="50" charset="-128"/>
              </a:rPr>
              <a:t>ついては、授業に取り入れていただきますようお願いします。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 name="Rectangle 41">
            <a:extLst>
              <a:ext uri="{FF2B5EF4-FFF2-40B4-BE49-F238E27FC236}">
                <a16:creationId xmlns:a16="http://schemas.microsoft.com/office/drawing/2014/main" id="{4240E90D-98F4-4CCC-A6B6-B417442CE17F}"/>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a:solidFill>
                  <a:schemeClr val="accent5">
                    <a:lumMod val="50000"/>
                  </a:schemeClr>
                </a:solidFill>
                <a:latin typeface="メイリオ" panose="020B0604030504040204" pitchFamily="50" charset="-128"/>
                <a:ea typeface="メイリオ" panose="020B0604030504040204" pitchFamily="50" charset="-128"/>
              </a:rPr>
              <a:t>この教材</a:t>
            </a:r>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を活用されるに当たってのお願い</a:t>
            </a:r>
          </a:p>
        </p:txBody>
      </p:sp>
      <p:sp>
        <p:nvSpPr>
          <p:cNvPr id="4" name="Rectangle 48">
            <a:extLst>
              <a:ext uri="{FF2B5EF4-FFF2-40B4-BE49-F238E27FC236}">
                <a16:creationId xmlns:a16="http://schemas.microsoft.com/office/drawing/2014/main" id="{819F1164-455F-09D6-B69A-0F435F709ED9}"/>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13,031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1,346</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3,400</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783 </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1,800</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18,607</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1,148</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6,145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5,852</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3,081</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18,291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３兆</a:t>
            </a:r>
            <a:r>
              <a:rPr lang="en-US" altLang="ja-JP" sz="1050" u="sng" dirty="0">
                <a:latin typeface="メイリオ" panose="020B0604030504040204" pitchFamily="50" charset="-128"/>
                <a:ea typeface="メイリオ" panose="020B0604030504040204" pitchFamily="50" charset="-128"/>
              </a:rPr>
              <a:t>5,192</a:t>
            </a:r>
            <a:r>
              <a:rPr lang="ja-JP" altLang="en-US" sz="1050" u="sng" dirty="0">
                <a:latin typeface="メイリオ" panose="020B0604030504040204" pitchFamily="50" charset="-128"/>
                <a:ea typeface="メイリオ" panose="020B0604030504040204" pitchFamily="50" charset="-128"/>
              </a:rPr>
              <a:t>億円（国民１人当たり　年間　約２万８千円）</a:t>
            </a:r>
            <a:endParaRPr lang="en-US" altLang="ja-JP" sz="1050" u="sng"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a:t>
            </a:r>
            <a:r>
              <a:rPr lang="en-US" altLang="ja-JP" sz="1050" u="sng" dirty="0">
                <a:latin typeface="メイリオ" panose="020B0604030504040204" pitchFamily="50" charset="-128"/>
                <a:ea typeface="メイリオ" panose="020B0604030504040204" pitchFamily="50" charset="-128"/>
              </a:rPr>
              <a:t>18</a:t>
            </a:r>
            <a:r>
              <a:rPr lang="ja-JP" altLang="en-US" sz="1050" u="sng" dirty="0">
                <a:latin typeface="メイリオ" panose="020B0604030504040204" pitchFamily="50" charset="-128"/>
                <a:ea typeface="メイリオ" panose="020B0604030504040204" pitchFamily="50" charset="-128"/>
              </a:rPr>
              <a:t>兆</a:t>
            </a:r>
            <a:r>
              <a:rPr lang="en-US" altLang="ja-JP" sz="1050" u="sng" dirty="0">
                <a:latin typeface="メイリオ" panose="020B0604030504040204" pitchFamily="50" charset="-128"/>
                <a:ea typeface="メイリオ" panose="020B0604030504040204" pitchFamily="50" charset="-128"/>
              </a:rPr>
              <a:t>331</a:t>
            </a:r>
            <a:r>
              <a:rPr lang="ja-JP" altLang="en-US" sz="1050" u="sng" dirty="0">
                <a:latin typeface="メイリオ" panose="020B0604030504040204" pitchFamily="50" charset="-128"/>
                <a:ea typeface="メイリオ" panose="020B0604030504040204" pitchFamily="50" charset="-128"/>
              </a:rPr>
              <a:t>億円（国民１人当たり　年間　約</a:t>
            </a:r>
            <a:r>
              <a:rPr lang="en-US" altLang="ja-JP" sz="1050" u="sng" dirty="0">
                <a:latin typeface="メイリオ" panose="020B0604030504040204" pitchFamily="50" charset="-128"/>
                <a:ea typeface="メイリオ" panose="020B0604030504040204" pitchFamily="50" charset="-128"/>
              </a:rPr>
              <a:t>14</a:t>
            </a:r>
            <a:r>
              <a:rPr lang="ja-JP" altLang="en-US" sz="1050" u="sng" dirty="0">
                <a:latin typeface="メイリオ" panose="020B0604030504040204" pitchFamily="50" charset="-128"/>
                <a:ea typeface="メイリオ" panose="020B0604030504040204" pitchFamily="50" charset="-128"/>
              </a:rPr>
              <a:t>万５千円）</a:t>
            </a:r>
            <a:endParaRPr lang="en-US" altLang="ja-JP" sz="1050" u="sng"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約２兆</a:t>
            </a:r>
            <a:r>
              <a:rPr lang="en-US" altLang="ja-JP" sz="1050" u="sng" dirty="0">
                <a:latin typeface="メイリオ" panose="020B0604030504040204" pitchFamily="50" charset="-128"/>
                <a:ea typeface="メイリオ" panose="020B0604030504040204" pitchFamily="50" charset="-128"/>
              </a:rPr>
              <a:t>9,285</a:t>
            </a:r>
            <a:r>
              <a:rPr lang="ja-JP" altLang="en-US" sz="1050" u="sng" dirty="0">
                <a:latin typeface="メイリオ" panose="020B0604030504040204" pitchFamily="50" charset="-128"/>
                <a:ea typeface="メイリオ" panose="020B0604030504040204" pitchFamily="50" charset="-128"/>
              </a:rPr>
              <a:t>億円（国民１人当たり　年間　約２万３千円）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AutoShape 10">
            <a:extLst>
              <a:ext uri="{FF2B5EF4-FFF2-40B4-BE49-F238E27FC236}">
                <a16:creationId xmlns:a16="http://schemas.microsoft.com/office/drawing/2014/main" id="{CAE088FB-775A-4DC3-B840-81186B877F07}"/>
              </a:ext>
            </a:extLst>
          </p:cNvPr>
          <p:cNvSpPr>
            <a:spLocks noChangeArrowheads="1"/>
          </p:cNvSpPr>
          <p:nvPr/>
        </p:nvSpPr>
        <p:spPr bwMode="auto">
          <a:xfrm>
            <a:off x="4277882" y="5566477"/>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消防費（令和６年度）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２兆</a:t>
            </a:r>
            <a:r>
              <a:rPr lang="en-US" altLang="ja-JP" sz="1050" u="sng" dirty="0">
                <a:latin typeface="メイリオ" panose="020B0604030504040204" pitchFamily="50" charset="-128"/>
                <a:ea typeface="メイリオ" panose="020B0604030504040204" pitchFamily="50" charset="-128"/>
              </a:rPr>
              <a:t>2,889</a:t>
            </a:r>
            <a:r>
              <a:rPr lang="ja-JP" altLang="en-US" sz="1050" u="sng" dirty="0">
                <a:latin typeface="メイリオ" panose="020B0604030504040204" pitchFamily="50" charset="-128"/>
                <a:ea typeface="メイリオ" panose="020B0604030504040204" pitchFamily="50" charset="-128"/>
              </a:rPr>
              <a:t>億円（国民１人当たり　年間　約１万８千円）</a:t>
            </a:r>
            <a:endParaRPr lang="en-US" altLang="ja-JP" sz="1050" u="sng"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F6DB92BC-85C2-27A0-4386-3923D4A7B71F}"/>
              </a:ext>
            </a:extLst>
          </p:cNvPr>
          <p:cNvPicPr>
            <a:picLocks noChangeAspect="1"/>
          </p:cNvPicPr>
          <p:nvPr/>
        </p:nvPicPr>
        <p:blipFill>
          <a:blip r:embed="rId3"/>
          <a:stretch>
            <a:fillRect/>
          </a:stretch>
        </p:blipFill>
        <p:spPr>
          <a:xfrm>
            <a:off x="243736" y="758867"/>
            <a:ext cx="3752200" cy="2814150"/>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86104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p>
        </p:txBody>
      </p:sp>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4065063"/>
            <a:ext cx="4169516" cy="660081"/>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児童・生徒１人当たり国等の月額教育費負担額</a:t>
            </a:r>
            <a:r>
              <a:rPr lang="ja-JP" altLang="en-US" sz="1050" b="1">
                <a:solidFill>
                  <a:schemeClr val="accent1">
                    <a:lumMod val="50000"/>
                  </a:schemeClr>
                </a:solidFill>
                <a:latin typeface="メイリオ" panose="020B0604030504040204" pitchFamily="50" charset="-128"/>
                <a:ea typeface="メイリオ" panose="020B0604030504040204" pitchFamily="50" charset="-128"/>
              </a:rPr>
              <a:t>（令和５年度</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小学校　約８万円（年額 約</a:t>
            </a:r>
            <a:r>
              <a:rPr lang="en-US" altLang="ja-JP" sz="1050" dirty="0">
                <a:latin typeface="メイリオ" panose="020B0604030504040204" pitchFamily="50" charset="-128"/>
                <a:ea typeface="メイリオ" panose="020B0604030504040204" pitchFamily="50" charset="-128"/>
              </a:rPr>
              <a:t>96</a:t>
            </a:r>
            <a:r>
              <a:rPr lang="ja-JP" altLang="en-US" sz="1050" dirty="0">
                <a:latin typeface="メイリオ" panose="020B0604030504040204" pitchFamily="50" charset="-128"/>
                <a:ea typeface="メイリオ" panose="020B0604030504040204" pitchFamily="50" charset="-128"/>
              </a:rPr>
              <a:t>万８千円）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中学生　約９万円（年額 約</a:t>
            </a:r>
            <a:r>
              <a:rPr lang="en-US" altLang="ja-JP" sz="1050" dirty="0">
                <a:latin typeface="メイリオ" panose="020B0604030504040204" pitchFamily="50" charset="-128"/>
                <a:ea typeface="メイリオ" panose="020B0604030504040204" pitchFamily="50" charset="-128"/>
              </a:rPr>
              <a:t>108</a:t>
            </a:r>
            <a:r>
              <a:rPr lang="ja-JP" altLang="en-US" sz="1050" dirty="0">
                <a:latin typeface="メイリオ" panose="020B0604030504040204" pitchFamily="50" charset="-128"/>
                <a:ea typeface="メイリオ" panose="020B0604030504040204" pitchFamily="50" charset="-128"/>
              </a:rPr>
              <a:t>万３千円）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高校生　約８万８千円（年額 約</a:t>
            </a:r>
            <a:r>
              <a:rPr lang="en-US" altLang="ja-JP" sz="1050" dirty="0">
                <a:latin typeface="メイリオ" panose="020B0604030504040204" pitchFamily="50" charset="-128"/>
                <a:ea typeface="メイリオ" panose="020B0604030504040204" pitchFamily="50" charset="-128"/>
              </a:rPr>
              <a:t>106</a:t>
            </a:r>
            <a:r>
              <a:rPr lang="ja-JP" altLang="en-US" sz="1050" dirty="0">
                <a:latin typeface="メイリオ" panose="020B0604030504040204" pitchFamily="50" charset="-128"/>
                <a:ea typeface="メイリオ" panose="020B0604030504040204" pitchFamily="50" charset="-128"/>
              </a:rPr>
              <a:t>万４千円）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251694"/>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251694"/>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7,118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4,378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712</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8,198</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772816"/>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1998130"/>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・・・６兆</a:t>
            </a:r>
            <a:r>
              <a:rPr lang="en-US" altLang="ja-JP" sz="1200" dirty="0">
                <a:latin typeface="メイリオ" panose="020B0604030504040204" pitchFamily="50" charset="-128"/>
                <a:ea typeface="メイリオ" panose="020B0604030504040204" pitchFamily="50" charset="-128"/>
              </a:rPr>
              <a:t>406</a:t>
            </a:r>
            <a:r>
              <a:rPr lang="ja-JP" altLang="en-US" sz="1200" dirty="0">
                <a:latin typeface="メイリオ" panose="020B0604030504040204" pitchFamily="50" charset="-128"/>
                <a:ea typeface="メイリオ" panose="020B0604030504040204" pitchFamily="50" charset="-128"/>
              </a:rPr>
              <a:t>億円</a:t>
            </a:r>
          </a:p>
        </p:txBody>
      </p:sp>
      <p:sp>
        <p:nvSpPr>
          <p:cNvPr id="26" name="Rectangle 8">
            <a:extLst>
              <a:ext uri="{FF2B5EF4-FFF2-40B4-BE49-F238E27FC236}">
                <a16:creationId xmlns:a16="http://schemas.microsoft.com/office/drawing/2014/main" id="{E326287F-4B69-4741-BB3F-26A8E490ABF5}"/>
              </a:ext>
            </a:extLst>
          </p:cNvPr>
          <p:cNvSpPr>
            <a:spLocks noChangeArrowheads="1"/>
          </p:cNvSpPr>
          <p:nvPr/>
        </p:nvSpPr>
        <p:spPr bwMode="auto">
          <a:xfrm>
            <a:off x="4057244" y="3068960"/>
            <a:ext cx="508675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義務教育諸学校の児童生徒が使用する教科書を無償配付するための費用</a:t>
            </a:r>
            <a:endParaRPr lang="en-US" altLang="ja-JP" sz="11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　（令和７年度当初予算）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200" b="1"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472</a:t>
            </a:r>
            <a:r>
              <a:rPr lang="ja-JP" altLang="en-US" sz="1050" dirty="0">
                <a:latin typeface="メイリオ" panose="020B0604030504040204" pitchFamily="50" charset="-128"/>
                <a:ea typeface="メイリオ" panose="020B0604030504040204" pitchFamily="50" charset="-128"/>
              </a:rPr>
              <a:t>億円</a:t>
            </a:r>
            <a:endParaRPr lang="en-US" altLang="ja-JP" sz="11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2715E69A-D85A-ABBA-CFCA-79BEE96466ED}"/>
              </a:ext>
            </a:extLst>
          </p:cNvPr>
          <p:cNvPicPr>
            <a:picLocks noChangeAspect="1"/>
          </p:cNvPicPr>
          <p:nvPr/>
        </p:nvPicPr>
        <p:blipFill>
          <a:blip r:embed="rId4"/>
          <a:stretch>
            <a:fillRect/>
          </a:stretch>
        </p:blipFill>
        <p:spPr>
          <a:xfrm>
            <a:off x="258724" y="784034"/>
            <a:ext cx="3666907" cy="2750180"/>
          </a:xfrm>
          <a:prstGeom prst="rect">
            <a:avLst/>
          </a:prstGeom>
          <a:ln>
            <a:solidFill>
              <a:schemeClr val="accent5"/>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Autofit/>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dirty="0">
                <a:latin typeface="メイリオ" panose="020B0604030504040204" pitchFamily="50" charset="-128"/>
                <a:ea typeface="メイリオ" panose="020B0604030504040204" pitchFamily="50" charset="-128"/>
              </a:rPr>
              <a:t>　国民主権と関連付けて、納めた税が、国の予算として決められる仕組みを学び、我が国の政治が民主政治の考え方に基づいて国民生活の安定と向上を図るために大切な働きをしていることを考えるようにする。</a:t>
            </a: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948775"/>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843413"/>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439986"/>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299472"/>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4452</Words>
  <Application>Microsoft Macintosh PowerPoint</Application>
  <PresentationFormat>画面に合わせる (4:3)</PresentationFormat>
  <Paragraphs>379</Paragraphs>
  <Slides>16</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HG丸ｺﾞｼｯｸM-PRO</vt:lpstr>
      <vt:lpstr>Meiryo UI</vt:lpstr>
      <vt:lpstr>MS Gothic</vt:lpstr>
      <vt:lpstr>Times</vt:lpstr>
      <vt:lpstr>メイリオ</vt:lpstr>
      <vt:lpstr>メイリオ</vt:lpstr>
      <vt:lpstr>Arial</vt:lpstr>
      <vt:lpstr>Calibri</vt:lpstr>
      <vt:lpstr>Calibri Light</vt:lpstr>
      <vt:lpstr>Wingdings</vt:lpstr>
      <vt:lpstr>講師用テーマ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兵庫県の取組み「県民緑税」を知ってる？（児童用Ｐ14）</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2026-06-01T03:38:04Z</dcterms:modified>
</cp:coreProperties>
</file>