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26"/>
  </p:notesMasterIdLst>
  <p:handoutMasterIdLst>
    <p:handoutMasterId r:id="rId27"/>
  </p:handoutMasterIdLst>
  <p:sldIdLst>
    <p:sldId id="366" r:id="rId5"/>
    <p:sldId id="258" r:id="rId6"/>
    <p:sldId id="354" r:id="rId7"/>
    <p:sldId id="350" r:id="rId8"/>
    <p:sldId id="353" r:id="rId9"/>
    <p:sldId id="1236" r:id="rId10"/>
    <p:sldId id="1242" r:id="rId11"/>
    <p:sldId id="1243" r:id="rId12"/>
    <p:sldId id="341" r:id="rId13"/>
    <p:sldId id="352" r:id="rId14"/>
    <p:sldId id="1244" r:id="rId15"/>
    <p:sldId id="369" r:id="rId16"/>
    <p:sldId id="361" r:id="rId17"/>
    <p:sldId id="362" r:id="rId18"/>
    <p:sldId id="284" r:id="rId19"/>
    <p:sldId id="1237" r:id="rId20"/>
    <p:sldId id="1245" r:id="rId21"/>
    <p:sldId id="1239" r:id="rId22"/>
    <p:sldId id="1240" r:id="rId23"/>
    <p:sldId id="1241" r:id="rId24"/>
    <p:sldId id="364" r:id="rId25"/>
  </p:sldIdLst>
  <p:sldSz cx="9144000" cy="6858000" type="screen4x3"/>
  <p:notesSz cx="6735763" cy="9866313"/>
  <p:embeddedFontLst>
    <p:embeddedFont>
      <p:font typeface="HGPｺﾞｼｯｸM" panose="020B0600000000000000" pitchFamily="34" charset="-128"/>
      <p:regular r:id="rId28"/>
    </p:embeddedFont>
    <p:embeddedFont>
      <p:font typeface="BIZ UDPゴシック" panose="020B0400000000000000" pitchFamily="34" charset="-128"/>
      <p:regular r:id="rId29"/>
      <p:bold r:id="rId30"/>
    </p:embeddedFont>
    <p:embeddedFont>
      <p:font typeface="HGPｺﾞｼｯｸE" panose="020B0900000000000000" pitchFamily="34" charset="-128"/>
      <p:regular r:id="rId31"/>
    </p:embeddedFont>
    <p:embeddedFont>
      <p:font typeface="HGP創英角ｺﾞｼｯｸUB" panose="020B0900000000000000" pitchFamily="34" charset="-128"/>
      <p:regular r:id="rId32"/>
    </p:embeddedFont>
    <p:embeddedFont>
      <p:font typeface="HGSｺﾞｼｯｸE" panose="020B0900000000000000" pitchFamily="34" charset="-128"/>
      <p:regular r:id="rId33"/>
    </p:embeddedFont>
    <p:embeddedFont>
      <p:font typeface="ＭＳ Ｐゴシック" panose="020B0600070205080204" pitchFamily="34" charset="-128"/>
      <p:regular r:id="rId34"/>
    </p:embeddedFont>
    <p:embeddedFont>
      <p:font typeface="Times" panose="02020603050405020304" pitchFamily="18"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和歌山県（表紙）" id="{E6585469-230B-4BAD-9C77-3F77597F0653}">
          <p14:sldIdLst>
            <p14:sldId id="366"/>
          </p14:sldIdLst>
        </p14:section>
        <p14:section name="共通" id="{A107F953-6DEC-4BA4-BD25-39E110DED85E}">
          <p14:sldIdLst>
            <p14:sldId id="258"/>
            <p14:sldId id="354"/>
            <p14:sldId id="350"/>
            <p14:sldId id="353"/>
            <p14:sldId id="1236"/>
            <p14:sldId id="1242"/>
            <p14:sldId id="1243"/>
            <p14:sldId id="341"/>
            <p14:sldId id="352"/>
            <p14:sldId id="1244"/>
          </p14:sldIdLst>
        </p14:section>
        <p14:section name="和歌山県独自ページ" id="{991A028B-E7D0-40C4-A750-EE916B0F4B47}">
          <p14:sldIdLst>
            <p14:sldId id="369"/>
            <p14:sldId id="361"/>
            <p14:sldId id="362"/>
          </p14:sldIdLst>
        </p14:section>
        <p14:section name="共通" id="{39F437A6-7682-44AD-9DCC-3C28507FBE81}">
          <p14:sldIdLst>
            <p14:sldId id="284"/>
            <p14:sldId id="1237"/>
            <p14:sldId id="1245"/>
            <p14:sldId id="1239"/>
            <p14:sldId id="1240"/>
            <p14:sldId id="1241"/>
          </p14:sldIdLst>
        </p14:section>
        <p14:section name="和歌山県　最終ページ" id="{6BE084FB-D29A-428A-8645-D20D941C34A2}">
          <p14:sldIdLst>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8764"/>
    <a:srgbClr val="EB75B1"/>
    <a:srgbClr val="B8F993"/>
    <a:srgbClr val="F36C62"/>
    <a:srgbClr val="AEAEAE"/>
    <a:srgbClr val="FFABAB"/>
    <a:srgbClr val="A79CDA"/>
    <a:srgbClr val="D2D2D2"/>
    <a:srgbClr val="92D14F"/>
    <a:srgbClr val="FFFF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7" autoAdjust="0"/>
    <p:restoredTop sz="93973" autoAdjust="0"/>
  </p:normalViewPr>
  <p:slideViewPr>
    <p:cSldViewPr snapToGrid="0">
      <p:cViewPr varScale="1">
        <p:scale>
          <a:sx n="119" d="100"/>
          <a:sy n="119" d="100"/>
        </p:scale>
        <p:origin x="2224"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24"/>
    </p:cViewPr>
  </p:sorterViewPr>
  <p:notesViewPr>
    <p:cSldViewPr snapToGrid="0">
      <p:cViewPr varScale="1">
        <p:scale>
          <a:sx n="79" d="100"/>
          <a:sy n="79" d="100"/>
        </p:scale>
        <p:origin x="365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68.5</c:v>
                </c:pt>
                <c:pt idx="1">
                  <c:v>24.2</c:v>
                </c:pt>
                <c:pt idx="2">
                  <c:v>7.4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その他</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31.9</c:v>
                </c:pt>
                <c:pt idx="1">
                  <c:v>5</c:v>
                </c:pt>
                <c:pt idx="2">
                  <c:v>4.9000000000000004</c:v>
                </c:pt>
                <c:pt idx="3">
                  <c:v>15.5</c:v>
                </c:pt>
                <c:pt idx="4">
                  <c:v>17.100000000000001</c:v>
                </c:pt>
                <c:pt idx="5">
                  <c:v>25.6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c:v>
                      </c:pt>
                      <c:pt idx="1">
                        <c:v>道路や住宅などの 整備のために</c:v>
                      </c:pt>
                      <c:pt idx="2">
                        <c:v>教育や科学技術をさかんにするために</c:v>
                      </c:pt>
                      <c:pt idx="3">
                        <c:v>そのほか</c:v>
                      </c:pt>
                      <c:pt idx="4">
                        <c:v>都道府県や市区町村の財政をおぎなうために</c:v>
                      </c:pt>
                      <c:pt idx="5">
                        <c:v>国の借金を返したり利子を払ったりするために</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8BF8-435F-BFFB-71AE1A48DE9D}"/>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8BF8-435F-BFFB-71AE1A48DE9D}"/>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8BF8-435F-BFFB-71AE1A48DE9D}"/>
              </c:ext>
            </c:extLst>
          </c:dPt>
          <c:dPt>
            <c:idx val="3"/>
            <c:bubble3D val="0"/>
            <c:spPr>
              <a:solidFill>
                <a:srgbClr val="A79CDA"/>
              </a:solidFill>
              <a:ln w="6350">
                <a:solidFill>
                  <a:schemeClr val="bg1"/>
                </a:solidFill>
              </a:ln>
              <a:effectLst/>
            </c:spPr>
            <c:extLst>
              <c:ext xmlns:c16="http://schemas.microsoft.com/office/drawing/2014/chart" uri="{C3380CC4-5D6E-409C-BE32-E72D297353CC}">
                <c16:uniqueId val="{00000007-8BF8-435F-BFFB-71AE1A48DE9D}"/>
              </c:ext>
            </c:extLst>
          </c:dPt>
          <c:dPt>
            <c:idx val="4"/>
            <c:bubble3D val="0"/>
            <c:spPr>
              <a:solidFill>
                <a:srgbClr val="FFABAB"/>
              </a:solidFill>
              <a:ln w="6350">
                <a:solidFill>
                  <a:schemeClr val="bg1"/>
                </a:solidFill>
              </a:ln>
              <a:effectLst/>
            </c:spPr>
            <c:extLst>
              <c:ext xmlns:c16="http://schemas.microsoft.com/office/drawing/2014/chart" uri="{C3380CC4-5D6E-409C-BE32-E72D297353CC}">
                <c16:uniqueId val="{00000009-8BF8-435F-BFFB-71AE1A48DE9D}"/>
              </c:ext>
            </c:extLst>
          </c:dPt>
          <c:dPt>
            <c:idx val="5"/>
            <c:bubble3D val="0"/>
            <c:spPr>
              <a:solidFill>
                <a:srgbClr val="AEAEAE"/>
              </a:solidFill>
              <a:ln w="6350">
                <a:solidFill>
                  <a:schemeClr val="bg1"/>
                </a:solidFill>
              </a:ln>
              <a:effectLst/>
            </c:spPr>
            <c:extLst>
              <c:ext xmlns:c16="http://schemas.microsoft.com/office/drawing/2014/chart" uri="{C3380CC4-5D6E-409C-BE32-E72D297353CC}">
                <c16:uniqueId val="{0000000B-8BF8-435F-BFFB-71AE1A48DE9D}"/>
              </c:ext>
            </c:extLst>
          </c:dPt>
          <c:dPt>
            <c:idx val="6"/>
            <c:bubble3D val="0"/>
            <c:spPr>
              <a:solidFill>
                <a:srgbClr val="F36C62"/>
              </a:solidFill>
              <a:ln w="6350">
                <a:solidFill>
                  <a:schemeClr val="bg1"/>
                </a:solidFill>
              </a:ln>
              <a:effectLst/>
            </c:spPr>
            <c:extLst>
              <c:ext xmlns:c16="http://schemas.microsoft.com/office/drawing/2014/chart" uri="{C3380CC4-5D6E-409C-BE32-E72D297353CC}">
                <c16:uniqueId val="{0000000D-8BF8-435F-BFFB-71AE1A48DE9D}"/>
              </c:ext>
            </c:extLst>
          </c:dPt>
          <c:dPt>
            <c:idx val="7"/>
            <c:bubble3D val="0"/>
            <c:spPr>
              <a:solidFill>
                <a:srgbClr val="B8F993"/>
              </a:solidFill>
              <a:ln w="6350">
                <a:solidFill>
                  <a:schemeClr val="bg1"/>
                </a:solidFill>
              </a:ln>
              <a:effectLst/>
            </c:spPr>
            <c:extLst>
              <c:ext xmlns:c16="http://schemas.microsoft.com/office/drawing/2014/chart" uri="{C3380CC4-5D6E-409C-BE32-E72D297353CC}">
                <c16:uniqueId val="{0000000F-8BF8-435F-BFFB-71AE1A48DE9D}"/>
              </c:ext>
            </c:extLst>
          </c:dPt>
          <c:dPt>
            <c:idx val="8"/>
            <c:bubble3D val="0"/>
            <c:spPr>
              <a:solidFill>
                <a:srgbClr val="EB75B1"/>
              </a:solidFill>
              <a:ln w="6350">
                <a:solidFill>
                  <a:schemeClr val="bg1"/>
                </a:solidFill>
              </a:ln>
              <a:effectLst/>
            </c:spPr>
            <c:extLst>
              <c:ext xmlns:c16="http://schemas.microsoft.com/office/drawing/2014/chart" uri="{C3380CC4-5D6E-409C-BE32-E72D297353CC}">
                <c16:uniqueId val="{00000011-D083-4DA0-B0F8-E659C7FB56E7}"/>
              </c:ext>
            </c:extLst>
          </c:dPt>
          <c:dPt>
            <c:idx val="9"/>
            <c:bubble3D val="0"/>
            <c:spPr>
              <a:solidFill>
                <a:srgbClr val="C38764"/>
              </a:solidFill>
              <a:ln w="6350">
                <a:solidFill>
                  <a:schemeClr val="bg1"/>
                </a:solidFill>
              </a:ln>
              <a:effectLst/>
            </c:spPr>
            <c:extLst>
              <c:ext xmlns:c16="http://schemas.microsoft.com/office/drawing/2014/chart" uri="{C3380CC4-5D6E-409C-BE32-E72D297353CC}">
                <c16:uniqueId val="{00000013-D083-4DA0-B0F8-E659C7FB56E7}"/>
              </c:ext>
            </c:extLst>
          </c:dPt>
          <c:val>
            <c:numRef>
              <c:f>Sheet1!$B$2:$B$11</c:f>
              <c:numCache>
                <c:formatCode>General</c:formatCode>
                <c:ptCount val="10"/>
                <c:pt idx="0">
                  <c:v>19.7</c:v>
                </c:pt>
                <c:pt idx="1">
                  <c:v>14.4</c:v>
                </c:pt>
                <c:pt idx="2">
                  <c:v>13.5</c:v>
                </c:pt>
                <c:pt idx="3">
                  <c:v>13.1</c:v>
                </c:pt>
                <c:pt idx="4">
                  <c:v>11</c:v>
                </c:pt>
                <c:pt idx="5">
                  <c:v>5</c:v>
                </c:pt>
                <c:pt idx="6">
                  <c:v>3.7</c:v>
                </c:pt>
                <c:pt idx="7">
                  <c:v>2.7</c:v>
                </c:pt>
                <c:pt idx="8">
                  <c:v>1.3</c:v>
                </c:pt>
                <c:pt idx="9">
                  <c:v>15.6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教育費</c:v>
                      </c:pt>
                      <c:pt idx="1">
                        <c:v>商工費</c:v>
                      </c:pt>
                      <c:pt idx="2">
                        <c:v>民生費</c:v>
                      </c:pt>
                      <c:pt idx="3">
                        <c:v>公債費</c:v>
                      </c:pt>
                      <c:pt idx="4">
                        <c:v>土木費</c:v>
                      </c:pt>
                      <c:pt idx="5">
                        <c:v>警察費</c:v>
                      </c:pt>
                      <c:pt idx="6">
                        <c:v>農林水産業費</c:v>
                      </c:pt>
                      <c:pt idx="7">
                        <c:v>衛生費</c:v>
                      </c:pt>
                      <c:pt idx="8">
                        <c:v>災害復興費</c:v>
                      </c:pt>
                      <c:pt idx="9">
                        <c:v>その他</c:v>
                      </c:pt>
                    </c:strCache>
                  </c:strRef>
                </c15:cat>
              </c15:filteredCategoryTitle>
            </c:ext>
            <c:ext xmlns:c16="http://schemas.microsoft.com/office/drawing/2014/chart" uri="{C3380CC4-5D6E-409C-BE32-E72D297353CC}">
              <c16:uniqueId val="{00000010-8BF8-435F-BFFB-71AE1A48DE9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5931-FE4B-84FC-E1006F84161F}"/>
              </c:ext>
            </c:extLst>
          </c:dPt>
          <c:dPt>
            <c:idx val="1"/>
            <c:bubble3D val="0"/>
            <c:spPr>
              <a:solidFill>
                <a:srgbClr val="92D14F"/>
              </a:solidFill>
              <a:ln w="6350">
                <a:solidFill>
                  <a:schemeClr val="bg1"/>
                </a:solidFill>
              </a:ln>
              <a:effectLst/>
            </c:spPr>
            <c:extLst>
              <c:ext xmlns:c16="http://schemas.microsoft.com/office/drawing/2014/chart" uri="{C3380CC4-5D6E-409C-BE32-E72D297353CC}">
                <c16:uniqueId val="{00000003-5931-FE4B-84FC-E1006F84161F}"/>
              </c:ext>
            </c:extLst>
          </c:dPt>
          <c:dPt>
            <c:idx val="2"/>
            <c:bubble3D val="0"/>
            <c:spPr>
              <a:solidFill>
                <a:srgbClr val="D2D2D2"/>
              </a:solidFill>
              <a:ln w="6350">
                <a:solidFill>
                  <a:schemeClr val="bg1"/>
                </a:solidFill>
              </a:ln>
              <a:effectLst/>
            </c:spPr>
            <c:extLst>
              <c:ext xmlns:c16="http://schemas.microsoft.com/office/drawing/2014/chart" uri="{C3380CC4-5D6E-409C-BE32-E72D297353CC}">
                <c16:uniqueId val="{00000005-5931-FE4B-84FC-E1006F84161F}"/>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5931-FE4B-84FC-E1006F84161F}"/>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5931-FE4B-84FC-E1006F84161F}"/>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5931-FE4B-84FC-E1006F84161F}"/>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5931-FE4B-84FC-E1006F84161F}"/>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5931-FE4B-84FC-E1006F84161F}"/>
              </c:ext>
            </c:extLst>
          </c:dPt>
          <c:val>
            <c:numRef>
              <c:f>Sheet1!$B$2:$B$4</c:f>
              <c:numCache>
                <c:formatCode>General</c:formatCode>
                <c:ptCount val="3"/>
                <c:pt idx="0">
                  <c:v>44.8</c:v>
                </c:pt>
                <c:pt idx="1">
                  <c:v>47.1</c:v>
                </c:pt>
                <c:pt idx="2">
                  <c:v>8.1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県税などの自主財源</c:v>
                      </c:pt>
                      <c:pt idx="1">
                        <c:v>国から入るお金</c:v>
                      </c:pt>
                      <c:pt idx="2">
                        <c:v>県の借金</c:v>
                      </c:pt>
                    </c:strCache>
                  </c:strRef>
                </c15:cat>
              </c15:filteredCategoryTitle>
            </c:ext>
            <c:ext xmlns:c16="http://schemas.microsoft.com/office/drawing/2014/chart" uri="{C3380CC4-5D6E-409C-BE32-E72D297353CC}">
              <c16:uniqueId val="{00000010-5931-FE4B-84FC-E1006F84161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3B63B0-5D18-44F7-1734-B909B924FC06}"/>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2AD93A6C-2DDB-83DB-AE04-26FFC596570E}"/>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485A8FA-5CC2-40B4-90FF-50E52AF9D939}" type="datetimeFigureOut">
              <a:rPr kumimoji="1" lang="ja-JP" altLang="en-US" smtClean="0"/>
              <a:t>2026/5/29</a:t>
            </a:fld>
            <a:endParaRPr kumimoji="1" lang="ja-JP" altLang="en-US" dirty="0"/>
          </a:p>
        </p:txBody>
      </p:sp>
      <p:sp>
        <p:nvSpPr>
          <p:cNvPr id="4" name="フッター プレースホルダー 3">
            <a:extLst>
              <a:ext uri="{FF2B5EF4-FFF2-40B4-BE49-F238E27FC236}">
                <a16:creationId xmlns:a16="http://schemas.microsoft.com/office/drawing/2014/main" id="{E5A77F41-C415-886E-0560-2942FB6F677D}"/>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4D377BD-916F-3599-B534-F4E8E96E6E97}"/>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BC69C88-0F3B-49AA-871C-B96455EA39DB}" type="slidenum">
              <a:rPr kumimoji="1" lang="ja-JP" altLang="en-US" smtClean="0"/>
              <a:t>‹#›</a:t>
            </a:fld>
            <a:endParaRPr kumimoji="1" lang="ja-JP" altLang="en-US" dirty="0"/>
          </a:p>
        </p:txBody>
      </p:sp>
    </p:spTree>
    <p:extLst>
      <p:ext uri="{BB962C8B-B14F-4D97-AF65-F5344CB8AC3E}">
        <p14:creationId xmlns:p14="http://schemas.microsoft.com/office/powerpoint/2010/main" val="35616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C1590E8-BF0F-4D58-AE9F-87B6FEB1C323}" type="datetimeFigureOut">
              <a:rPr kumimoji="1" lang="ja-JP" altLang="en-US" smtClean="0"/>
              <a:t>2026/5/29</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8C61421-7068-4014-B7E3-2EFBDFFF2B57}" type="slidenum">
              <a:rPr kumimoji="1" lang="ja-JP" altLang="en-US" smtClean="0"/>
              <a:t>‹#›</a:t>
            </a:fld>
            <a:endParaRPr kumimoji="1" lang="ja-JP" altLang="en-US"/>
          </a:p>
        </p:txBody>
      </p:sp>
    </p:spTree>
    <p:extLst>
      <p:ext uri="{BB962C8B-B14F-4D97-AF65-F5344CB8AC3E}">
        <p14:creationId xmlns:p14="http://schemas.microsoft.com/office/powerpoint/2010/main" val="359098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568161C-ABBB-4AD2-A587-D7C64F4E4BF3}" type="slidenum">
              <a:rPr lang="ja-JP" altLang="en-US" smtClean="0"/>
              <a:pPr>
                <a:defRPr/>
              </a:pPr>
              <a:t>1</a:t>
            </a:fld>
            <a:endParaRPr lang="ja-JP" altLang="en-US"/>
          </a:p>
        </p:txBody>
      </p:sp>
    </p:spTree>
    <p:extLst>
      <p:ext uri="{BB962C8B-B14F-4D97-AF65-F5344CB8AC3E}">
        <p14:creationId xmlns:p14="http://schemas.microsoft.com/office/powerpoint/2010/main" val="1760274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10</a:t>
            </a:fld>
            <a:endParaRPr kumimoji="1" lang="ja-JP" altLang="en-US"/>
          </a:p>
        </p:txBody>
      </p:sp>
    </p:spTree>
    <p:extLst>
      <p:ext uri="{BB962C8B-B14F-4D97-AF65-F5344CB8AC3E}">
        <p14:creationId xmlns:p14="http://schemas.microsoft.com/office/powerpoint/2010/main" val="131856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11</a:t>
            </a:fld>
            <a:endParaRPr lang="ja-JP" altLang="en-US"/>
          </a:p>
        </p:txBody>
      </p:sp>
    </p:spTree>
    <p:extLst>
      <p:ext uri="{BB962C8B-B14F-4D97-AF65-F5344CB8AC3E}">
        <p14:creationId xmlns:p14="http://schemas.microsoft.com/office/powerpoint/2010/main" val="1541673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Tree>
    <p:extLst>
      <p:ext uri="{BB962C8B-B14F-4D97-AF65-F5344CB8AC3E}">
        <p14:creationId xmlns:p14="http://schemas.microsoft.com/office/powerpoint/2010/main" val="205332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13</a:t>
            </a:fld>
            <a:endParaRPr lang="ja-JP" altLang="en-US"/>
          </a:p>
        </p:txBody>
      </p:sp>
    </p:spTree>
    <p:extLst>
      <p:ext uri="{BB962C8B-B14F-4D97-AF65-F5344CB8AC3E}">
        <p14:creationId xmlns:p14="http://schemas.microsoft.com/office/powerpoint/2010/main" val="3824898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14</a:t>
            </a:fld>
            <a:endParaRPr lang="ja-JP" altLang="en-US"/>
          </a:p>
        </p:txBody>
      </p:sp>
    </p:spTree>
    <p:extLst>
      <p:ext uri="{BB962C8B-B14F-4D97-AF65-F5344CB8AC3E}">
        <p14:creationId xmlns:p14="http://schemas.microsoft.com/office/powerpoint/2010/main" val="1268792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15</a:t>
            </a:fld>
            <a:endParaRPr kumimoji="1" lang="ja-JP" altLang="en-US"/>
          </a:p>
        </p:txBody>
      </p:sp>
    </p:spTree>
    <p:extLst>
      <p:ext uri="{BB962C8B-B14F-4D97-AF65-F5344CB8AC3E}">
        <p14:creationId xmlns:p14="http://schemas.microsoft.com/office/powerpoint/2010/main" val="2524172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2884016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3103911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18</a:t>
            </a:fld>
            <a:endParaRPr lang="en-US" altLang="ja-JP"/>
          </a:p>
        </p:txBody>
      </p:sp>
    </p:spTree>
    <p:extLst>
      <p:ext uri="{BB962C8B-B14F-4D97-AF65-F5344CB8AC3E}">
        <p14:creationId xmlns:p14="http://schemas.microsoft.com/office/powerpoint/2010/main" val="3069464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19</a:t>
            </a:fld>
            <a:endParaRPr lang="en-US" altLang="ja-JP"/>
          </a:p>
        </p:txBody>
      </p:sp>
    </p:spTree>
    <p:extLst>
      <p:ext uri="{BB962C8B-B14F-4D97-AF65-F5344CB8AC3E}">
        <p14:creationId xmlns:p14="http://schemas.microsoft.com/office/powerpoint/2010/main" val="295042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2</a:t>
            </a:fld>
            <a:endParaRPr kumimoji="1" lang="ja-JP" altLang="en-US"/>
          </a:p>
        </p:txBody>
      </p:sp>
    </p:spTree>
    <p:extLst>
      <p:ext uri="{BB962C8B-B14F-4D97-AF65-F5344CB8AC3E}">
        <p14:creationId xmlns:p14="http://schemas.microsoft.com/office/powerpoint/2010/main" val="11617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20</a:t>
            </a:fld>
            <a:endParaRPr lang="en-US" altLang="ja-JP"/>
          </a:p>
        </p:txBody>
      </p:sp>
    </p:spTree>
    <p:extLst>
      <p:ext uri="{BB962C8B-B14F-4D97-AF65-F5344CB8AC3E}">
        <p14:creationId xmlns:p14="http://schemas.microsoft.com/office/powerpoint/2010/main" val="2986903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327A2-6245-B783-9DF6-0BEC10D360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45C3FE-2BFB-B85F-C00B-DBA362966E6E}"/>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CEAE2461-DD93-FEAF-3333-21755AEA279E}"/>
              </a:ext>
            </a:extLst>
          </p:cNvPr>
          <p:cNvSpPr>
            <a:spLocks noGrp="1"/>
          </p:cNvSpPr>
          <p:nvPr>
            <p:ph type="sldNum" sz="quarter" idx="10"/>
          </p:nvPr>
        </p:nvSpPr>
        <p:spPr/>
        <p:txBody>
          <a:bodyPr/>
          <a:lstStyle/>
          <a:p>
            <a:pPr>
              <a:defRPr/>
            </a:pPr>
            <a:fld id="{9568161C-ABBB-4AD2-A587-D7C64F4E4BF3}" type="slidenum">
              <a:rPr lang="ja-JP" altLang="en-US" smtClean="0"/>
              <a:pPr>
                <a:defRPr/>
              </a:pPr>
              <a:t>21</a:t>
            </a:fld>
            <a:endParaRPr lang="ja-JP" altLang="en-US"/>
          </a:p>
        </p:txBody>
      </p:sp>
      <p:sp>
        <p:nvSpPr>
          <p:cNvPr id="5" name="ノート プレースホルダー 4">
            <a:extLst>
              <a:ext uri="{FF2B5EF4-FFF2-40B4-BE49-F238E27FC236}">
                <a16:creationId xmlns:a16="http://schemas.microsoft.com/office/drawing/2014/main" id="{56EA6270-8016-5FC1-F402-8814F56262A9}"/>
              </a:ext>
            </a:extLst>
          </p:cNvPr>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304772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3</a:t>
            </a:fld>
            <a:endParaRPr lang="ja-JP" altLang="en-US"/>
          </a:p>
        </p:txBody>
      </p:sp>
      <p:sp>
        <p:nvSpPr>
          <p:cNvPr id="5" name="ノート プレースホルダー 4"/>
          <p:cNvSpPr>
            <a:spLocks noGrp="1"/>
          </p:cNvSpPr>
          <p:nvPr>
            <p:ph type="body" sz="quarter" idx="11"/>
          </p:nvPr>
        </p:nvSpPr>
        <p:spPr/>
        <p:txBody>
          <a:bodyPr/>
          <a:lstStyle/>
          <a:p>
            <a:endParaRPr lang="en-US" altLang="ja-JP" dirty="0"/>
          </a:p>
        </p:txBody>
      </p:sp>
    </p:spTree>
    <p:extLst>
      <p:ext uri="{BB962C8B-B14F-4D97-AF65-F5344CB8AC3E}">
        <p14:creationId xmlns:p14="http://schemas.microsoft.com/office/powerpoint/2010/main" val="248400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4</a:t>
            </a:fld>
            <a:endParaRPr kumimoji="1" lang="ja-JP" altLang="en-US"/>
          </a:p>
        </p:txBody>
      </p:sp>
    </p:spTree>
    <p:extLst>
      <p:ext uri="{BB962C8B-B14F-4D97-AF65-F5344CB8AC3E}">
        <p14:creationId xmlns:p14="http://schemas.microsoft.com/office/powerpoint/2010/main" val="409347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5</a:t>
            </a:fld>
            <a:endParaRPr kumimoji="1" lang="ja-JP" altLang="en-US"/>
          </a:p>
        </p:txBody>
      </p:sp>
    </p:spTree>
    <p:extLst>
      <p:ext uri="{BB962C8B-B14F-4D97-AF65-F5344CB8AC3E}">
        <p14:creationId xmlns:p14="http://schemas.microsoft.com/office/powerpoint/2010/main" val="50530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6</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18730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7</a:t>
            </a:fld>
            <a:endParaRPr kumimoji="1" lang="ja-JP" altLang="en-US"/>
          </a:p>
        </p:txBody>
      </p:sp>
    </p:spTree>
    <p:extLst>
      <p:ext uri="{BB962C8B-B14F-4D97-AF65-F5344CB8AC3E}">
        <p14:creationId xmlns:p14="http://schemas.microsoft.com/office/powerpoint/2010/main" val="2754752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C61421-7068-4014-B7E3-2EFBDFFF2B57}" type="slidenum">
              <a:rPr kumimoji="1" lang="ja-JP" altLang="en-US" smtClean="0"/>
              <a:t>8</a:t>
            </a:fld>
            <a:endParaRPr kumimoji="1" lang="ja-JP" altLang="en-US"/>
          </a:p>
        </p:txBody>
      </p:sp>
    </p:spTree>
    <p:extLst>
      <p:ext uri="{BB962C8B-B14F-4D97-AF65-F5344CB8AC3E}">
        <p14:creationId xmlns:p14="http://schemas.microsoft.com/office/powerpoint/2010/main" val="256764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9</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57738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D86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2" name="正方形/長方形 1">
            <a:extLst>
              <a:ext uri="{FF2B5EF4-FFF2-40B4-BE49-F238E27FC236}">
                <a16:creationId xmlns:a16="http://schemas.microsoft.com/office/drawing/2014/main" id="{8115EE78-7D9C-9A76-D7ED-E2CF51757C16}"/>
              </a:ext>
            </a:extLst>
          </p:cNvPr>
          <p:cNvSpPr/>
          <p:nvPr userDrawn="1"/>
        </p:nvSpPr>
        <p:spPr>
          <a:xfrm>
            <a:off x="0" y="6489828"/>
            <a:ext cx="9144000" cy="261610"/>
          </a:xfrm>
          <a:prstGeom prst="rect">
            <a:avLst/>
          </a:prstGeom>
          <a:solidFill>
            <a:schemeClr val="accent5">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3" name="正方形/長方形 2">
            <a:extLst>
              <a:ext uri="{FF2B5EF4-FFF2-40B4-BE49-F238E27FC236}">
                <a16:creationId xmlns:a16="http://schemas.microsoft.com/office/drawing/2014/main" id="{CF28CDD6-6765-D8F8-4DEC-05AF230D0529}"/>
              </a:ext>
            </a:extLst>
          </p:cNvPr>
          <p:cNvSpPr/>
          <p:nvPr userDrawn="1"/>
        </p:nvSpPr>
        <p:spPr>
          <a:xfrm>
            <a:off x="0" y="6743093"/>
            <a:ext cx="9144000" cy="1149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四角形: 上の 2 つの角を丸める 12">
            <a:extLst>
              <a:ext uri="{FF2B5EF4-FFF2-40B4-BE49-F238E27FC236}">
                <a16:creationId xmlns:a16="http://schemas.microsoft.com/office/drawing/2014/main" id="{9AFB0F8F-9B61-B272-2257-CDBB94ABFAC3}"/>
              </a:ext>
            </a:extLst>
          </p:cNvPr>
          <p:cNvSpPr/>
          <p:nvPr userDrawn="1"/>
        </p:nvSpPr>
        <p:spPr>
          <a:xfrm>
            <a:off x="8532440" y="6488990"/>
            <a:ext cx="611560" cy="254103"/>
          </a:xfrm>
          <a:prstGeom prst="round2SameRect">
            <a:avLst>
              <a:gd name="adj1" fmla="val 21588"/>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6">
            <a:extLst>
              <a:ext uri="{FF2B5EF4-FFF2-40B4-BE49-F238E27FC236}">
                <a16:creationId xmlns:a16="http://schemas.microsoft.com/office/drawing/2014/main" id="{A5010C27-7ED4-A4F0-E3D2-4263D7D38007}"/>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18" name="グループ化 17">
            <a:extLst>
              <a:ext uri="{FF2B5EF4-FFF2-40B4-BE49-F238E27FC236}">
                <a16:creationId xmlns:a16="http://schemas.microsoft.com/office/drawing/2014/main" id="{0CE8C7DB-B40B-DD27-5C49-C35692C4F0E1}"/>
              </a:ext>
            </a:extLst>
          </p:cNvPr>
          <p:cNvGrpSpPr/>
          <p:nvPr userDrawn="1"/>
        </p:nvGrpSpPr>
        <p:grpSpPr>
          <a:xfrm>
            <a:off x="-61200" y="6023226"/>
            <a:ext cx="971480" cy="850816"/>
            <a:chOff x="-61202" y="5996309"/>
            <a:chExt cx="971480" cy="850816"/>
          </a:xfrm>
        </p:grpSpPr>
        <p:sp>
          <p:nvSpPr>
            <p:cNvPr id="19" name="フリーフォーム: 図形 3">
              <a:extLst>
                <a:ext uri="{FF2B5EF4-FFF2-40B4-BE49-F238E27FC236}">
                  <a16:creationId xmlns:a16="http://schemas.microsoft.com/office/drawing/2014/main" id="{1A7C174E-BA74-80F9-5187-169D241E6FC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0" name="フリーフォーム: 図形 5">
              <a:extLst>
                <a:ext uri="{FF2B5EF4-FFF2-40B4-BE49-F238E27FC236}">
                  <a16:creationId xmlns:a16="http://schemas.microsoft.com/office/drawing/2014/main" id="{E58ED513-B101-0D45-F6B8-F82DB48C1147}"/>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1" name="テキスト ボックス 20">
              <a:extLst>
                <a:ext uri="{FF2B5EF4-FFF2-40B4-BE49-F238E27FC236}">
                  <a16:creationId xmlns:a16="http://schemas.microsoft.com/office/drawing/2014/main" id="{FFFC1B21-C38A-CA07-922A-52E3F78B814C}"/>
                </a:ext>
              </a:extLst>
            </p:cNvPr>
            <p:cNvSpPr txBox="1"/>
            <p:nvPr userDrawn="1"/>
          </p:nvSpPr>
          <p:spPr>
            <a:xfrm>
              <a:off x="-61202" y="6190839"/>
              <a:ext cx="903942" cy="584775"/>
            </a:xfrm>
            <a:prstGeom prst="rect">
              <a:avLst/>
            </a:prstGeom>
            <a:noFill/>
          </p:spPr>
          <p:txBody>
            <a:bodyPr wrap="square" rtlCol="0">
              <a:noAutofit/>
            </a:bodyPr>
            <a:lstStyle/>
            <a:p>
              <a:pPr algn="ctr"/>
              <a:r>
                <a:rPr kumimoji="1" lang="ja-JP" altLang="en-US" sz="1600" b="1" i="0" spc="50" baseline="0" dirty="0">
                  <a:solidFill>
                    <a:schemeClr val="accent5">
                      <a:lumMod val="75000"/>
                    </a:schemeClr>
                  </a:solidFill>
                </a:rPr>
                <a:t>もっと</a:t>
              </a:r>
              <a:endParaRPr kumimoji="1" lang="en-US" altLang="ja-JP" sz="1600" b="1" i="0" spc="50" baseline="0" dirty="0">
                <a:solidFill>
                  <a:schemeClr val="accent5">
                    <a:lumMod val="75000"/>
                  </a:schemeClr>
                </a:solidFill>
              </a:endParaRPr>
            </a:p>
            <a:p>
              <a:pPr algn="ctr"/>
              <a:r>
                <a:rPr kumimoji="1" lang="ja-JP" altLang="en-US" sz="1600" b="1" i="0" spc="50" baseline="0" dirty="0">
                  <a:solidFill>
                    <a:schemeClr val="accent5">
                      <a:lumMod val="75000"/>
                    </a:schemeClr>
                  </a:solidFill>
                </a:rPr>
                <a:t>くわしく</a:t>
              </a:r>
            </a:p>
          </p:txBody>
        </p:sp>
      </p:grpSp>
    </p:spTree>
    <p:extLst>
      <p:ext uri="{BB962C8B-B14F-4D97-AF65-F5344CB8AC3E}">
        <p14:creationId xmlns:p14="http://schemas.microsoft.com/office/powerpoint/2010/main" val="32658008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61200" y="6023226"/>
            <a:ext cx="971480" cy="850816"/>
            <a:chOff x="-61202" y="5996309"/>
            <a:chExt cx="971480"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61202" y="6190839"/>
              <a:ext cx="903942"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355255909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61200" y="6023226"/>
            <a:ext cx="971480" cy="850816"/>
            <a:chOff x="-61202" y="5996309"/>
            <a:chExt cx="971480"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61202" y="6190839"/>
              <a:ext cx="903942"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0358146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7435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9F6D496-2996-E633-4E93-1F1ED59FE457}"/>
              </a:ext>
            </a:extLst>
          </p:cNvPr>
          <p:cNvSpPr/>
          <p:nvPr userDrawn="1"/>
        </p:nvSpPr>
        <p:spPr>
          <a:xfrm>
            <a:off x="0" y="6754244"/>
            <a:ext cx="9144000" cy="1149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AEB6BAD6-7E26-C83E-38D7-43D7065DD666}"/>
              </a:ext>
            </a:extLst>
          </p:cNvPr>
          <p:cNvSpPr/>
          <p:nvPr userDrawn="1"/>
        </p:nvSpPr>
        <p:spPr>
          <a:xfrm>
            <a:off x="8532440" y="6500141"/>
            <a:ext cx="611560" cy="254103"/>
          </a:xfrm>
          <a:prstGeom prst="round2SameRect">
            <a:avLst>
              <a:gd name="adj1" fmla="val 21588"/>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5199218C-681C-CB48-206B-0D7E31813E95}"/>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正方形/長方形 14">
            <a:extLst>
              <a:ext uri="{FF2B5EF4-FFF2-40B4-BE49-F238E27FC236}">
                <a16:creationId xmlns:a16="http://schemas.microsoft.com/office/drawing/2014/main" id="{F8711449-C0DC-F8F7-B663-953865503E07}"/>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16" name="グラフィックス 15">
            <a:extLst>
              <a:ext uri="{FF2B5EF4-FFF2-40B4-BE49-F238E27FC236}">
                <a16:creationId xmlns:a16="http://schemas.microsoft.com/office/drawing/2014/main" id="{F0D69B1A-9F0C-D913-672F-D94DB128B066}"/>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Tree>
    <p:extLst>
      <p:ext uri="{BB962C8B-B14F-4D97-AF65-F5344CB8AC3E}">
        <p14:creationId xmlns:p14="http://schemas.microsoft.com/office/powerpoint/2010/main" val="336749001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EA0BBB46-5922-D81A-EBEC-CAD67225EE73}"/>
              </a:ext>
            </a:extLst>
          </p:cNvPr>
          <p:cNvSpPr/>
          <p:nvPr userDrawn="1"/>
        </p:nvSpPr>
        <p:spPr>
          <a:xfrm>
            <a:off x="0" y="6500979"/>
            <a:ext cx="9144000" cy="261610"/>
          </a:xfrm>
          <a:prstGeom prst="rect">
            <a:avLst/>
          </a:prstGeom>
          <a:solidFill>
            <a:srgbClr val="D9E1FB"/>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12" name="正方形/長方形 11">
            <a:extLst>
              <a:ext uri="{FF2B5EF4-FFF2-40B4-BE49-F238E27FC236}">
                <a16:creationId xmlns:a16="http://schemas.microsoft.com/office/drawing/2014/main" id="{89F6D496-2996-E633-4E93-1F1ED59FE457}"/>
              </a:ext>
            </a:extLst>
          </p:cNvPr>
          <p:cNvSpPr/>
          <p:nvPr userDrawn="1"/>
        </p:nvSpPr>
        <p:spPr>
          <a:xfrm>
            <a:off x="0" y="6754244"/>
            <a:ext cx="9144000" cy="1149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AEB6BAD6-7E26-C83E-38D7-43D7065DD666}"/>
              </a:ext>
            </a:extLst>
          </p:cNvPr>
          <p:cNvSpPr/>
          <p:nvPr userDrawn="1"/>
        </p:nvSpPr>
        <p:spPr>
          <a:xfrm>
            <a:off x="8532440" y="6500141"/>
            <a:ext cx="611560" cy="254103"/>
          </a:xfrm>
          <a:prstGeom prst="round2SameRect">
            <a:avLst>
              <a:gd name="adj1" fmla="val 21588"/>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5199218C-681C-CB48-206B-0D7E31813E95}"/>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正方形/長方形 14">
            <a:extLst>
              <a:ext uri="{FF2B5EF4-FFF2-40B4-BE49-F238E27FC236}">
                <a16:creationId xmlns:a16="http://schemas.microsoft.com/office/drawing/2014/main" id="{F8711449-C0DC-F8F7-B663-953865503E07}"/>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16" name="グラフィックス 15">
            <a:extLst>
              <a:ext uri="{FF2B5EF4-FFF2-40B4-BE49-F238E27FC236}">
                <a16:creationId xmlns:a16="http://schemas.microsoft.com/office/drawing/2014/main" id="{F0D69B1A-9F0C-D913-672F-D94DB128B066}"/>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Tree>
    <p:extLst>
      <p:ext uri="{BB962C8B-B14F-4D97-AF65-F5344CB8AC3E}">
        <p14:creationId xmlns:p14="http://schemas.microsoft.com/office/powerpoint/2010/main" val="348991576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8071741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7880764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50503" y="6007184"/>
            <a:ext cx="960783" cy="850816"/>
            <a:chOff x="-50505" y="5996309"/>
            <a:chExt cx="960783"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50505" y="6190839"/>
              <a:ext cx="882564"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347688865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47273244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23835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903893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010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4669873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3" r:id="rId10"/>
    <p:sldLayoutId id="2147483669" r:id="rId11"/>
    <p:sldLayoutId id="2147483670" r:id="rId12"/>
    <p:sldLayoutId id="2147483671" r:id="rId13"/>
    <p:sldLayoutId id="2147483674" r:id="rId14"/>
    <p:sldLayoutId id="2147483675"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14.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50.png"/><Relationship Id="rId7" Type="http://schemas.openxmlformats.org/officeDocument/2006/relationships/image" Target="../media/image53.jp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2.png"/><Relationship Id="rId5" Type="http://schemas.openxmlformats.org/officeDocument/2006/relationships/hyperlink" Target="http://www.pref.wakayama.lg.jp/prefg/070700/kikin/shisaku.html" TargetMode="External"/><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hyperlink" Target="https://www.nta.go.jp/publication/webtaxtv/201503/webtaxtv_wb.htm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16.xml"/><Relationship Id="rId7" Type="http://schemas.openxmlformats.org/officeDocument/2006/relationships/image" Target="../media/image59.pn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hyperlink" Target="https://www.nta.go.jp/about/organization/kantoshinetsu/cgi-bin/quiz/quizindex.cgi" TargetMode="External"/><Relationship Id="rId4" Type="http://schemas.openxmlformats.org/officeDocument/2006/relationships/image" Target="../media/image28.pn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17.xml"/><Relationship Id="rId7" Type="http://schemas.openxmlformats.org/officeDocument/2006/relationships/image" Target="../media/image64.pn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28.png"/><Relationship Id="rId9"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9.png"/><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71.png"/><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70.png"/><Relationship Id="rId5" Type="http://schemas.openxmlformats.org/officeDocument/2006/relationships/image" Target="../media/image64.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image" Target="../media/image72.png"/><Relationship Id="rId5" Type="http://schemas.openxmlformats.org/officeDocument/2006/relationships/image" Target="../media/image66.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hyperlink" Target="https://www.mof.go.jp/kids/2018/" TargetMode="External"/><Relationship Id="rId13" Type="http://schemas.openxmlformats.org/officeDocument/2006/relationships/image" Target="../media/image77.png"/><Relationship Id="rId3" Type="http://schemas.openxmlformats.org/officeDocument/2006/relationships/image" Target="../media/image1.svg"/><Relationship Id="rId7" Type="http://schemas.openxmlformats.org/officeDocument/2006/relationships/image" Target="../media/image74.png"/><Relationship Id="rId12" Type="http://schemas.openxmlformats.org/officeDocument/2006/relationships/hyperlink" Target="https://www.nta.go.jp/taxes/kids/video/index.htm" TargetMode="External"/><Relationship Id="rId17" Type="http://schemas.openxmlformats.org/officeDocument/2006/relationships/image" Target="../media/image81.png"/><Relationship Id="rId2" Type="http://schemas.openxmlformats.org/officeDocument/2006/relationships/notesSlide" Target="../notesSlides/notesSlide21.xml"/><Relationship Id="rId16"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hyperlink" Target="https://www.nta.go.jp/taxes/kids/index.htm" TargetMode="External"/><Relationship Id="rId11" Type="http://schemas.openxmlformats.org/officeDocument/2006/relationships/image" Target="../media/image76.png"/><Relationship Id="rId5" Type="http://schemas.openxmlformats.org/officeDocument/2006/relationships/image" Target="../media/image73.png"/><Relationship Id="rId15" Type="http://schemas.openxmlformats.org/officeDocument/2006/relationships/image" Target="../media/image79.png"/><Relationship Id="rId10" Type="http://schemas.openxmlformats.org/officeDocument/2006/relationships/hyperlink" Target="https://www.mof.go.jp/tax_policy/publication/brochure/zeikin_drill/index.html" TargetMode="External"/><Relationship Id="rId4" Type="http://schemas.openxmlformats.org/officeDocument/2006/relationships/hyperlink" Target="https://wakayama-sozeikyoiku.jp/" TargetMode="External"/><Relationship Id="rId9" Type="http://schemas.openxmlformats.org/officeDocument/2006/relationships/image" Target="../media/image75.png"/><Relationship Id="rId14" Type="http://schemas.openxmlformats.org/officeDocument/2006/relationships/image" Target="../media/image7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mof.go.jp/kids/2018"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mof.go.jp/tax_policy/publication/brochure/zeikin_drill/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FB684E-B985-AB5C-82FA-27528B2DFEF2}"/>
              </a:ext>
            </a:extLst>
          </p:cNvPr>
          <p:cNvSpPr txBox="1"/>
          <p:nvPr/>
        </p:nvSpPr>
        <p:spPr>
          <a:xfrm>
            <a:off x="1345915" y="5408445"/>
            <a:ext cx="6369978" cy="369332"/>
          </a:xfrm>
          <a:prstGeom prst="rect">
            <a:avLst/>
          </a:prstGeom>
          <a:solidFill>
            <a:srgbClr val="FFFFCC"/>
          </a:solidFill>
        </p:spPr>
        <p:txBody>
          <a:bodyPr wrap="square" rtlCol="0">
            <a:spAutoFit/>
          </a:bodyPr>
          <a:lstStyle/>
          <a:p>
            <a:pPr algn="ctr"/>
            <a:r>
              <a:rPr kumimoji="1" lang="ja-JP" altLang="en-US">
                <a:solidFill>
                  <a:srgbClr val="E37F2D"/>
                </a:solidFill>
                <a:latin typeface="BIZ UDPゴシック" panose="020B0400000000000000" pitchFamily="50" charset="-128"/>
                <a:ea typeface="BIZ UDPゴシック" panose="020B0400000000000000" pitchFamily="50" charset="-128"/>
              </a:rPr>
              <a:t>－　令和</a:t>
            </a:r>
            <a:r>
              <a:rPr kumimoji="1" lang="en-US" altLang="ja-JP" dirty="0">
                <a:solidFill>
                  <a:srgbClr val="E37F2D"/>
                </a:solidFill>
                <a:latin typeface="BIZ UDPゴシック" panose="020B0400000000000000" pitchFamily="50" charset="-128"/>
                <a:ea typeface="BIZ UDPゴシック" panose="020B0400000000000000" pitchFamily="50" charset="-128"/>
              </a:rPr>
              <a:t>8</a:t>
            </a:r>
            <a:r>
              <a:rPr kumimoji="1" lang="ja-JP" altLang="en-US">
                <a:solidFill>
                  <a:srgbClr val="E37F2D"/>
                </a:solidFill>
                <a:latin typeface="BIZ UDPゴシック" panose="020B0400000000000000" pitchFamily="50" charset="-128"/>
                <a:ea typeface="BIZ UDPゴシック" panose="020B0400000000000000" pitchFamily="50" charset="-128"/>
              </a:rPr>
              <a:t>年度 ・ </a:t>
            </a:r>
            <a:r>
              <a:rPr kumimoji="1" lang="ja-JP" altLang="en-US" spc="-10">
                <a:solidFill>
                  <a:srgbClr val="E37F2D"/>
                </a:solidFill>
                <a:latin typeface="BIZ UDPゴシック" panose="020B0400000000000000" pitchFamily="50" charset="-128"/>
                <a:ea typeface="BIZ UDPゴシック" panose="020B0400000000000000" pitchFamily="50" charset="-128"/>
              </a:rPr>
              <a:t>和歌山</a:t>
            </a:r>
            <a:r>
              <a:rPr kumimoji="1" lang="ja-JP" altLang="en-US">
                <a:solidFill>
                  <a:srgbClr val="E37F2D"/>
                </a:solidFill>
                <a:latin typeface="BIZ UDPゴシック" panose="020B0400000000000000" pitchFamily="50" charset="-128"/>
                <a:ea typeface="BIZ UDPゴシック" panose="020B0400000000000000" pitchFamily="50" charset="-128"/>
              </a:rPr>
              <a:t>県版　</a:t>
            </a:r>
            <a:r>
              <a:rPr kumimoji="1" lang="ja-JP" altLang="en-US" dirty="0">
                <a:solidFill>
                  <a:srgbClr val="E37F2D"/>
                </a:solidFill>
                <a:latin typeface="BIZ UDPゴシック" panose="020B0400000000000000" pitchFamily="50" charset="-128"/>
                <a:ea typeface="BIZ UDPゴシック" panose="020B0400000000000000" pitchFamily="50" charset="-128"/>
              </a:rPr>
              <a:t>－</a:t>
            </a:r>
          </a:p>
        </p:txBody>
      </p:sp>
      <p:sp>
        <p:nvSpPr>
          <p:cNvPr id="4" name="正方形/長方形 3">
            <a:extLst>
              <a:ext uri="{FF2B5EF4-FFF2-40B4-BE49-F238E27FC236}">
                <a16:creationId xmlns:a16="http://schemas.microsoft.com/office/drawing/2014/main" id="{843B806B-2298-4CB8-B289-FF4D8C07BA99}"/>
              </a:ext>
            </a:extLst>
          </p:cNvPr>
          <p:cNvSpPr/>
          <p:nvPr/>
        </p:nvSpPr>
        <p:spPr>
          <a:xfrm>
            <a:off x="3287730" y="6400800"/>
            <a:ext cx="2432180" cy="369332"/>
          </a:xfrm>
          <a:prstGeom prst="rect">
            <a:avLst/>
          </a:prstGeom>
          <a:solidFill>
            <a:srgbClr val="FFF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A75E531B-B9C5-477E-8CC6-69808C0032CA}"/>
              </a:ext>
            </a:extLst>
          </p:cNvPr>
          <p:cNvSpPr/>
          <p:nvPr/>
        </p:nvSpPr>
        <p:spPr>
          <a:xfrm>
            <a:off x="3142762" y="6323856"/>
            <a:ext cx="2858475" cy="523220"/>
          </a:xfrm>
          <a:prstGeom prst="rect">
            <a:avLst/>
          </a:prstGeom>
        </p:spPr>
        <p:txBody>
          <a:bodyPr wrap="none">
            <a:spAutoFit/>
          </a:bodyPr>
          <a:lstStyle/>
          <a:p>
            <a:pPr algn="ctr"/>
            <a:r>
              <a:rPr lang="ja-JP" altLang="en-US" sz="1400" spc="-10" dirty="0">
                <a:solidFill>
                  <a:srgbClr val="E37F2D"/>
                </a:solidFill>
                <a:latin typeface="BIZ UDPゴシック" panose="020B0400000000000000" pitchFamily="50" charset="-128"/>
                <a:ea typeface="BIZ UDPゴシック" panose="020B0400000000000000" pitchFamily="50" charset="-128"/>
              </a:rPr>
              <a:t>小学生用租税教育教材</a:t>
            </a:r>
            <a:endParaRPr lang="en-US" altLang="ja-JP" sz="1400" spc="-10" dirty="0">
              <a:solidFill>
                <a:srgbClr val="E37F2D"/>
              </a:solidFill>
              <a:latin typeface="BIZ UDPゴシック" panose="020B0400000000000000" pitchFamily="50" charset="-128"/>
              <a:ea typeface="BIZ UDPゴシック" panose="020B0400000000000000" pitchFamily="50" charset="-128"/>
            </a:endParaRPr>
          </a:p>
          <a:p>
            <a:pPr algn="ctr"/>
            <a:r>
              <a:rPr kumimoji="1" lang="ja-JP" altLang="en-US" sz="1400" spc="-10" dirty="0">
                <a:solidFill>
                  <a:srgbClr val="E37F2D"/>
                </a:solidFill>
                <a:latin typeface="BIZ UDPゴシック" panose="020B0400000000000000" pitchFamily="50" charset="-128"/>
                <a:ea typeface="BIZ UDPゴシック" panose="020B0400000000000000" pitchFamily="50" charset="-128"/>
              </a:rPr>
              <a:t>和歌山</a:t>
            </a:r>
            <a:r>
              <a:rPr lang="ja-JP" altLang="en-US" sz="1400" spc="-10" dirty="0">
                <a:solidFill>
                  <a:srgbClr val="E37F2D"/>
                </a:solidFill>
                <a:latin typeface="BIZ UDPゴシック" panose="020B0400000000000000" pitchFamily="50" charset="-128"/>
                <a:ea typeface="BIZ UDPゴシック" panose="020B0400000000000000" pitchFamily="50" charset="-128"/>
              </a:rPr>
              <a:t>県租税教育推進連絡協議会</a:t>
            </a:r>
            <a:endParaRPr lang="ja-JP" altLang="en-US" sz="1400" dirty="0">
              <a:solidFill>
                <a:srgbClr val="E37F2D"/>
              </a:solidFill>
              <a:latin typeface="BIZ UDPゴシック" panose="020B0400000000000000" pitchFamily="50" charset="-128"/>
              <a:ea typeface="BIZ UDPゴシック" panose="020B0400000000000000"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6265192" y="1398637"/>
            <a:ext cx="2697447" cy="4009516"/>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36" name="正方形/長方形 35">
            <a:extLst>
              <a:ext uri="{FF2B5EF4-FFF2-40B4-BE49-F238E27FC236}">
                <a16:creationId xmlns:a16="http://schemas.microsoft.com/office/drawing/2014/main" id="{9A23F97A-5065-E83E-4198-7094F3342CAC}"/>
              </a:ext>
            </a:extLst>
          </p:cNvPr>
          <p:cNvSpPr/>
          <p:nvPr/>
        </p:nvSpPr>
        <p:spPr bwMode="auto">
          <a:xfrm>
            <a:off x="6267166" y="1398637"/>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都道府県・市町村</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274551" y="1398637"/>
            <a:ext cx="2697447" cy="4009516"/>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274551" y="1398637"/>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a:defRPr/>
            </a:pPr>
            <a:r>
              <a:rPr lang="en-US" altLang="ja-JP" dirty="0"/>
              <a:t>10</a:t>
            </a:r>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grpSp>
        <p:nvGrpSpPr>
          <p:cNvPr id="52" name="グループ化 51">
            <a:extLst>
              <a:ext uri="{FF2B5EF4-FFF2-40B4-BE49-F238E27FC236}">
                <a16:creationId xmlns:a16="http://schemas.microsoft.com/office/drawing/2014/main" id="{432E5319-C66E-8E3F-FFC9-9327750474CF}"/>
              </a:ext>
            </a:extLst>
          </p:cNvPr>
          <p:cNvGrpSpPr/>
          <p:nvPr/>
        </p:nvGrpSpPr>
        <p:grpSpPr>
          <a:xfrm>
            <a:off x="3389448" y="4667928"/>
            <a:ext cx="2454312" cy="1649842"/>
            <a:chOff x="3366125" y="4623324"/>
            <a:chExt cx="2454312" cy="1649842"/>
          </a:xfrm>
        </p:grpSpPr>
        <p:pic>
          <p:nvPicPr>
            <p:cNvPr id="11" name="図 10">
              <a:extLst>
                <a:ext uri="{FF2B5EF4-FFF2-40B4-BE49-F238E27FC236}">
                  <a16:creationId xmlns:a16="http://schemas.microsoft.com/office/drawing/2014/main" id="{CEB9B930-5908-867F-40C8-F61B7534D4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12776" y="4623324"/>
              <a:ext cx="1761010" cy="1343915"/>
            </a:xfrm>
            <a:prstGeom prst="rect">
              <a:avLst/>
            </a:prstGeom>
          </p:spPr>
        </p:pic>
        <p:sp>
          <p:nvSpPr>
            <p:cNvPr id="12" name="四角形: 角を丸くする 11">
              <a:extLst>
                <a:ext uri="{FF2B5EF4-FFF2-40B4-BE49-F238E27FC236}">
                  <a16:creationId xmlns:a16="http://schemas.microsoft.com/office/drawing/2014/main" id="{9D963939-5C84-58DA-020E-B66E2CE7BD38}"/>
                </a:ext>
              </a:extLst>
            </p:cNvPr>
            <p:cNvSpPr/>
            <p:nvPr/>
          </p:nvSpPr>
          <p:spPr bwMode="auto">
            <a:xfrm>
              <a:off x="3366125" y="6011216"/>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国　民</a:t>
              </a:r>
              <a:endParaRPr kumimoji="1" lang="ja-JP" altLang="en-US" sz="1200" i="0" u="none" strike="noStrike" cap="none" normalizeH="0" baseline="0" dirty="0">
                <a:ln>
                  <a:noFill/>
                </a:ln>
                <a:solidFill>
                  <a:schemeClr val="bg1"/>
                </a:solidFill>
                <a:effectLst/>
                <a:latin typeface="+mn-ea"/>
                <a:ea typeface="+mn-ea"/>
              </a:endParaRPr>
            </a:p>
          </p:txBody>
        </p:sp>
      </p:grpSp>
      <p:pic>
        <p:nvPicPr>
          <p:cNvPr id="14" name="図 13">
            <a:extLst>
              <a:ext uri="{FF2B5EF4-FFF2-40B4-BE49-F238E27FC236}">
                <a16:creationId xmlns:a16="http://schemas.microsoft.com/office/drawing/2014/main" id="{AA5E12EC-B2D4-30A5-F145-AEF44C2944A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27468" y="4220291"/>
            <a:ext cx="1572895" cy="1179773"/>
          </a:xfrm>
          <a:prstGeom prst="rect">
            <a:avLst/>
          </a:prstGeom>
        </p:spPr>
      </p:pic>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6596044" y="39592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9" name="図 8">
            <a:extLst>
              <a:ext uri="{FF2B5EF4-FFF2-40B4-BE49-F238E27FC236}">
                <a16:creationId xmlns:a16="http://schemas.microsoft.com/office/drawing/2014/main" id="{EF049104-00F7-534C-BABE-14D909E17B4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33634" y="4277205"/>
            <a:ext cx="1579281" cy="1046564"/>
          </a:xfrm>
          <a:prstGeom prst="rect">
            <a:avLst/>
          </a:prstGeom>
        </p:spPr>
      </p:pic>
      <p:sp>
        <p:nvSpPr>
          <p:cNvPr id="16" name="四角形: 角を丸くする 15">
            <a:extLst>
              <a:ext uri="{FF2B5EF4-FFF2-40B4-BE49-F238E27FC236}">
                <a16:creationId xmlns:a16="http://schemas.microsoft.com/office/drawing/2014/main" id="{32111A0A-D9DE-9E4A-0A01-CADEAAAAFE08}"/>
              </a:ext>
            </a:extLst>
          </p:cNvPr>
          <p:cNvSpPr/>
          <p:nvPr/>
        </p:nvSpPr>
        <p:spPr bwMode="auto">
          <a:xfrm>
            <a:off x="605403" y="395929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604474" y="1970636"/>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8" name="図 17" descr="建物, 障子, ウィンドウ, 時計 が含まれている画像&#10;&#10;自動的に生成された説明">
            <a:extLst>
              <a:ext uri="{FF2B5EF4-FFF2-40B4-BE49-F238E27FC236}">
                <a16:creationId xmlns:a16="http://schemas.microsoft.com/office/drawing/2014/main" id="{39723599-2025-BDA2-3D90-5051892786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692" y="2367034"/>
            <a:ext cx="1351165" cy="987761"/>
          </a:xfrm>
          <a:prstGeom prst="rect">
            <a:avLst/>
          </a:prstGeom>
        </p:spPr>
      </p:pic>
      <p:sp>
        <p:nvSpPr>
          <p:cNvPr id="25" name="矢印: 折線 24">
            <a:extLst>
              <a:ext uri="{FF2B5EF4-FFF2-40B4-BE49-F238E27FC236}">
                <a16:creationId xmlns:a16="http://schemas.microsoft.com/office/drawing/2014/main" id="{C04F0C98-18EA-6E10-8A0F-4F8D5996DE91}"/>
              </a:ext>
            </a:extLst>
          </p:cNvPr>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7" name="矢印: 折線 26">
            <a:extLst>
              <a:ext uri="{FF2B5EF4-FFF2-40B4-BE49-F238E27FC236}">
                <a16:creationId xmlns:a16="http://schemas.microsoft.com/office/drawing/2014/main" id="{6A3D39FB-99E5-3616-D335-B0B0A0FBB3E6}"/>
              </a:ext>
            </a:extLst>
          </p:cNvPr>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28" name="矢印: 折線 27">
            <a:extLst>
              <a:ext uri="{FF2B5EF4-FFF2-40B4-BE49-F238E27FC236}">
                <a16:creationId xmlns:a16="http://schemas.microsoft.com/office/drawing/2014/main" id="{CFC0A2BF-7A9E-B1AF-7E2F-5B2BA6569C23}"/>
              </a:ext>
            </a:extLst>
          </p:cNvPr>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6596044" y="196936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市区町村長・都道府県知事</a:t>
            </a:r>
            <a:endParaRPr kumimoji="1" lang="ja-JP" altLang="en-US" sz="1200" b="0" i="0" u="none" strike="noStrike" cap="none" normalizeH="0" baseline="0" dirty="0">
              <a:ln>
                <a:noFill/>
              </a:ln>
              <a:solidFill>
                <a:schemeClr val="bg1"/>
              </a:solidFill>
              <a:effectLst/>
              <a:latin typeface="+mn-ea"/>
              <a:ea typeface="+mn-ea"/>
            </a:endParaRPr>
          </a:p>
        </p:txBody>
      </p:sp>
      <p:pic>
        <p:nvPicPr>
          <p:cNvPr id="34" name="図 33">
            <a:extLst>
              <a:ext uri="{FF2B5EF4-FFF2-40B4-BE49-F238E27FC236}">
                <a16:creationId xmlns:a16="http://schemas.microsoft.com/office/drawing/2014/main" id="{CEC6CB36-55B2-5BFD-1315-2E86F150188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792285" y="2405857"/>
            <a:ext cx="1643261" cy="910114"/>
          </a:xfrm>
          <a:prstGeom prst="rect">
            <a:avLst/>
          </a:prstGeom>
        </p:spPr>
      </p:pic>
      <p:sp>
        <p:nvSpPr>
          <p:cNvPr id="39" name="二等辺三角形 38">
            <a:extLst>
              <a:ext uri="{FF2B5EF4-FFF2-40B4-BE49-F238E27FC236}">
                <a16:creationId xmlns:a16="http://schemas.microsoft.com/office/drawing/2014/main" id="{73A09FA1-33B8-7758-BF93-BC49190DDCED}"/>
              </a:ext>
            </a:extLst>
          </p:cNvPr>
          <p:cNvSpPr/>
          <p:nvPr/>
        </p:nvSpPr>
        <p:spPr>
          <a:xfrm rot="10800000">
            <a:off x="1057314" y="5416942"/>
            <a:ext cx="1131921" cy="254096"/>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65" name="グループ化 64">
            <a:extLst>
              <a:ext uri="{FF2B5EF4-FFF2-40B4-BE49-F238E27FC236}">
                <a16:creationId xmlns:a16="http://schemas.microsoft.com/office/drawing/2014/main" id="{ED79D065-4590-9E73-95BD-705919D5DCF2}"/>
              </a:ext>
            </a:extLst>
          </p:cNvPr>
          <p:cNvGrpSpPr/>
          <p:nvPr/>
        </p:nvGrpSpPr>
        <p:grpSpPr>
          <a:xfrm>
            <a:off x="1057314" y="3430579"/>
            <a:ext cx="1131921" cy="455443"/>
            <a:chOff x="1057313" y="3173604"/>
            <a:chExt cx="1131921" cy="455443"/>
          </a:xfrm>
        </p:grpSpPr>
        <p:sp>
          <p:nvSpPr>
            <p:cNvPr id="43" name="二等辺三角形 42">
              <a:extLst>
                <a:ext uri="{FF2B5EF4-FFF2-40B4-BE49-F238E27FC236}">
                  <a16:creationId xmlns:a16="http://schemas.microsoft.com/office/drawing/2014/main" id="{78CB898E-FD6B-4B5A-A9A5-2EA0B8E17025}"/>
                </a:ext>
              </a:extLst>
            </p:cNvPr>
            <p:cNvSpPr/>
            <p:nvPr/>
          </p:nvSpPr>
          <p:spPr>
            <a:xfrm rot="10800000">
              <a:off x="1057313" y="3382470"/>
              <a:ext cx="1131921" cy="246577"/>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35" name="テキスト ボックス 34">
              <a:extLst>
                <a:ext uri="{FF2B5EF4-FFF2-40B4-BE49-F238E27FC236}">
                  <a16:creationId xmlns:a16="http://schemas.microsoft.com/office/drawing/2014/main" id="{0589ED85-E024-54C3-C078-BED4CEF3523B}"/>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grpSp>
      <p:sp>
        <p:nvSpPr>
          <p:cNvPr id="44" name="二等辺三角形 43">
            <a:extLst>
              <a:ext uri="{FF2B5EF4-FFF2-40B4-BE49-F238E27FC236}">
                <a16:creationId xmlns:a16="http://schemas.microsoft.com/office/drawing/2014/main" id="{75BF3ECA-EA6A-2C0E-15E5-2530A01F387B}"/>
              </a:ext>
            </a:extLst>
          </p:cNvPr>
          <p:cNvSpPr/>
          <p:nvPr/>
        </p:nvSpPr>
        <p:spPr>
          <a:xfrm rot="10800000">
            <a:off x="7047953" y="5416942"/>
            <a:ext cx="1131921" cy="254096"/>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dirty="0">
              <a:solidFill>
                <a:schemeClr val="bg1"/>
              </a:solidFill>
              <a:latin typeface="+mn-ea"/>
            </a:endParaRPr>
          </a:p>
        </p:txBody>
      </p:sp>
      <p:sp>
        <p:nvSpPr>
          <p:cNvPr id="24" name="矢印: 折線 23">
            <a:extLst>
              <a:ext uri="{FF2B5EF4-FFF2-40B4-BE49-F238E27FC236}">
                <a16:creationId xmlns:a16="http://schemas.microsoft.com/office/drawing/2014/main" id="{E741516D-8970-F070-8314-E4E879021597}"/>
              </a:ext>
            </a:extLst>
          </p:cNvPr>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46" name="矢印: 折線 45">
            <a:extLst>
              <a:ext uri="{FF2B5EF4-FFF2-40B4-BE49-F238E27FC236}">
                <a16:creationId xmlns:a16="http://schemas.microsoft.com/office/drawing/2014/main" id="{0DA89158-7929-B613-2F20-FDA57930EC4D}"/>
              </a:ext>
            </a:extLst>
          </p:cNvPr>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70" name="グループ化 69">
            <a:extLst>
              <a:ext uri="{FF2B5EF4-FFF2-40B4-BE49-F238E27FC236}">
                <a16:creationId xmlns:a16="http://schemas.microsoft.com/office/drawing/2014/main" id="{A52335EC-F554-6A93-9926-BD46A59913AE}"/>
              </a:ext>
            </a:extLst>
          </p:cNvPr>
          <p:cNvGrpSpPr/>
          <p:nvPr/>
        </p:nvGrpSpPr>
        <p:grpSpPr>
          <a:xfrm>
            <a:off x="274551" y="5671510"/>
            <a:ext cx="2697447" cy="637215"/>
            <a:chOff x="274551" y="5671510"/>
            <a:chExt cx="2697447" cy="637215"/>
          </a:xfrm>
        </p:grpSpPr>
        <p:sp>
          <p:nvSpPr>
            <p:cNvPr id="19" name="正方形/長方形 18">
              <a:extLst>
                <a:ext uri="{FF2B5EF4-FFF2-40B4-BE49-F238E27FC236}">
                  <a16:creationId xmlns:a16="http://schemas.microsoft.com/office/drawing/2014/main" id="{A4554ED2-AEF6-932E-6FDA-6EC75DD1B87C}"/>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54F5428C-7051-C6FF-F2CF-59A923993550}"/>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8" name="テキスト ボックス 47">
              <a:extLst>
                <a:ext uri="{FF2B5EF4-FFF2-40B4-BE49-F238E27FC236}">
                  <a16:creationId xmlns:a16="http://schemas.microsoft.com/office/drawing/2014/main" id="{DCB5D93F-F31C-AB28-5B95-594815F0142F}"/>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71" name="グループ化 70">
            <a:extLst>
              <a:ext uri="{FF2B5EF4-FFF2-40B4-BE49-F238E27FC236}">
                <a16:creationId xmlns:a16="http://schemas.microsoft.com/office/drawing/2014/main" id="{2935E93B-B5FC-202C-633E-34B5EAD4BAF1}"/>
              </a:ext>
            </a:extLst>
          </p:cNvPr>
          <p:cNvGrpSpPr/>
          <p:nvPr/>
        </p:nvGrpSpPr>
        <p:grpSpPr>
          <a:xfrm>
            <a:off x="6263218" y="5671510"/>
            <a:ext cx="2697447" cy="637215"/>
            <a:chOff x="6263218" y="5671510"/>
            <a:chExt cx="2697447" cy="637215"/>
          </a:xfrm>
        </p:grpSpPr>
        <p:sp>
          <p:nvSpPr>
            <p:cNvPr id="40" name="正方形/長方形 39">
              <a:extLst>
                <a:ext uri="{FF2B5EF4-FFF2-40B4-BE49-F238E27FC236}">
                  <a16:creationId xmlns:a16="http://schemas.microsoft.com/office/drawing/2014/main" id="{147533CF-7DFC-47D2-02EB-8027F45A2FD9}"/>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41" name="正方形/長方形 40">
              <a:extLst>
                <a:ext uri="{FF2B5EF4-FFF2-40B4-BE49-F238E27FC236}">
                  <a16:creationId xmlns:a16="http://schemas.microsoft.com/office/drawing/2014/main" id="{5F7409B4-B405-D1E1-602A-22FFFA51DC1D}"/>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9" name="テキスト ボックス 48">
              <a:extLst>
                <a:ext uri="{FF2B5EF4-FFF2-40B4-BE49-F238E27FC236}">
                  <a16:creationId xmlns:a16="http://schemas.microsoft.com/office/drawing/2014/main" id="{25ADED3A-AADE-4542-EC55-6306A6F89F8F}"/>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63" name="グループ化 62">
            <a:extLst>
              <a:ext uri="{FF2B5EF4-FFF2-40B4-BE49-F238E27FC236}">
                <a16:creationId xmlns:a16="http://schemas.microsoft.com/office/drawing/2014/main" id="{41169B96-B5CB-5D08-B5BC-8E7E840D3FC3}"/>
              </a:ext>
            </a:extLst>
          </p:cNvPr>
          <p:cNvGrpSpPr/>
          <p:nvPr/>
        </p:nvGrpSpPr>
        <p:grpSpPr>
          <a:xfrm>
            <a:off x="2928279" y="3454930"/>
            <a:ext cx="1308371" cy="988990"/>
            <a:chOff x="2928279" y="3454930"/>
            <a:chExt cx="1308371" cy="988990"/>
          </a:xfrm>
        </p:grpSpPr>
        <p:sp>
          <p:nvSpPr>
            <p:cNvPr id="53" name="テキスト ボックス 52">
              <a:extLst>
                <a:ext uri="{FF2B5EF4-FFF2-40B4-BE49-F238E27FC236}">
                  <a16:creationId xmlns:a16="http://schemas.microsoft.com/office/drawing/2014/main" id="{AE32022B-FB8C-8327-8873-3BB794223A06}"/>
                </a:ext>
              </a:extLst>
            </p:cNvPr>
            <p:cNvSpPr txBox="1"/>
            <p:nvPr/>
          </p:nvSpPr>
          <p:spPr>
            <a:xfrm>
              <a:off x="3440617" y="3454930"/>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A68FFAF-6322-1D4D-1C9B-E6DBACB98C6D}"/>
                </a:ext>
              </a:extLst>
            </p:cNvPr>
            <p:cNvSpPr txBox="1"/>
            <p:nvPr/>
          </p:nvSpPr>
          <p:spPr>
            <a:xfrm>
              <a:off x="2928279" y="4033743"/>
              <a:ext cx="1308371" cy="410177"/>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4" name="グループ化 63">
            <a:extLst>
              <a:ext uri="{FF2B5EF4-FFF2-40B4-BE49-F238E27FC236}">
                <a16:creationId xmlns:a16="http://schemas.microsoft.com/office/drawing/2014/main" id="{CD9AD846-8D17-A717-9C91-4D8D0F0D4974}"/>
              </a:ext>
            </a:extLst>
          </p:cNvPr>
          <p:cNvGrpSpPr/>
          <p:nvPr/>
        </p:nvGrpSpPr>
        <p:grpSpPr>
          <a:xfrm>
            <a:off x="5189574" y="3442573"/>
            <a:ext cx="1170513" cy="1170624"/>
            <a:chOff x="5189574" y="3405502"/>
            <a:chExt cx="1170513" cy="1170624"/>
          </a:xfrm>
        </p:grpSpPr>
        <p:sp>
          <p:nvSpPr>
            <p:cNvPr id="51" name="テキスト ボックス 50">
              <a:extLst>
                <a:ext uri="{FF2B5EF4-FFF2-40B4-BE49-F238E27FC236}">
                  <a16:creationId xmlns:a16="http://schemas.microsoft.com/office/drawing/2014/main" id="{5D2811FE-0BF2-89A2-1F64-34B2F72A6CBC}"/>
                </a:ext>
              </a:extLst>
            </p:cNvPr>
            <p:cNvSpPr txBox="1"/>
            <p:nvPr/>
          </p:nvSpPr>
          <p:spPr>
            <a:xfrm>
              <a:off x="5421485" y="3405502"/>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6A5EC992-607B-0E45-4EE1-3CA093FF12EC}"/>
                </a:ext>
              </a:extLst>
            </p:cNvPr>
            <p:cNvSpPr txBox="1"/>
            <p:nvPr/>
          </p:nvSpPr>
          <p:spPr>
            <a:xfrm>
              <a:off x="5189574" y="3996672"/>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県・市町村議会</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2" name="グループ化 61">
            <a:extLst>
              <a:ext uri="{FF2B5EF4-FFF2-40B4-BE49-F238E27FC236}">
                <a16:creationId xmlns:a16="http://schemas.microsoft.com/office/drawing/2014/main" id="{5747A7DE-8D3B-DDDD-47C6-A2E47E5F1179}"/>
              </a:ext>
            </a:extLst>
          </p:cNvPr>
          <p:cNvGrpSpPr/>
          <p:nvPr/>
        </p:nvGrpSpPr>
        <p:grpSpPr>
          <a:xfrm>
            <a:off x="5189574" y="2576505"/>
            <a:ext cx="1170513" cy="831897"/>
            <a:chOff x="5189574" y="2180717"/>
            <a:chExt cx="1170513" cy="831897"/>
          </a:xfrm>
        </p:grpSpPr>
        <p:sp>
          <p:nvSpPr>
            <p:cNvPr id="50" name="テキスト ボックス 49">
              <a:extLst>
                <a:ext uri="{FF2B5EF4-FFF2-40B4-BE49-F238E27FC236}">
                  <a16:creationId xmlns:a16="http://schemas.microsoft.com/office/drawing/2014/main" id="{4D4E7DC5-16F5-57BC-12C4-DCB3C7C0B2AD}"/>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E15773EF-E9EF-9B06-D036-E0B5F19F50A2}"/>
                </a:ext>
              </a:extLst>
            </p:cNvPr>
            <p:cNvSpPr txBox="1"/>
            <p:nvPr/>
          </p:nvSpPr>
          <p:spPr>
            <a:xfrm>
              <a:off x="5189574" y="2433160"/>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県知事・市町村長</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を選びます</a:t>
              </a:r>
              <a:endParaRPr lang="en-US" altLang="ja-JP" sz="1000" dirty="0">
                <a:latin typeface="HGPｺﾞｼｯｸE" panose="020B0900000000000000" pitchFamily="50" charset="-128"/>
                <a:ea typeface="HGPｺﾞｼｯｸE" panose="020B0900000000000000" pitchFamily="50" charset="-128"/>
              </a:endParaRPr>
            </a:p>
          </p:txBody>
        </p:sp>
      </p:grpSp>
      <p:sp>
        <p:nvSpPr>
          <p:cNvPr id="57" name="テキスト ボックス 56">
            <a:extLst>
              <a:ext uri="{FF2B5EF4-FFF2-40B4-BE49-F238E27FC236}">
                <a16:creationId xmlns:a16="http://schemas.microsoft.com/office/drawing/2014/main" id="{DBF77143-1A43-786C-665E-751D07F6AB61}"/>
              </a:ext>
            </a:extLst>
          </p:cNvPr>
          <p:cNvSpPr txBox="1"/>
          <p:nvPr/>
        </p:nvSpPr>
        <p:spPr>
          <a:xfrm>
            <a:off x="3299404"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58" name="テキスト ボックス 57">
            <a:extLst>
              <a:ext uri="{FF2B5EF4-FFF2-40B4-BE49-F238E27FC236}">
                <a16:creationId xmlns:a16="http://schemas.microsoft.com/office/drawing/2014/main" id="{A98BF33D-AB7B-4216-2C63-0A79A8110628}"/>
              </a:ext>
            </a:extLst>
          </p:cNvPr>
          <p:cNvSpPr txBox="1"/>
          <p:nvPr/>
        </p:nvSpPr>
        <p:spPr>
          <a:xfrm>
            <a:off x="5169191"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7" name="グループ化 16">
            <a:extLst>
              <a:ext uri="{FF2B5EF4-FFF2-40B4-BE49-F238E27FC236}">
                <a16:creationId xmlns:a16="http://schemas.microsoft.com/office/drawing/2014/main" id="{6CB093FA-7B44-D371-6DAF-595448E4E0A0}"/>
              </a:ext>
            </a:extLst>
          </p:cNvPr>
          <p:cNvGrpSpPr/>
          <p:nvPr/>
        </p:nvGrpSpPr>
        <p:grpSpPr>
          <a:xfrm>
            <a:off x="7043247" y="3430579"/>
            <a:ext cx="1131921" cy="455443"/>
            <a:chOff x="1057313" y="3173604"/>
            <a:chExt cx="1131921" cy="455443"/>
          </a:xfrm>
        </p:grpSpPr>
        <p:sp>
          <p:nvSpPr>
            <p:cNvPr id="20" name="二等辺三角形 19">
              <a:extLst>
                <a:ext uri="{FF2B5EF4-FFF2-40B4-BE49-F238E27FC236}">
                  <a16:creationId xmlns:a16="http://schemas.microsoft.com/office/drawing/2014/main" id="{390505C6-EE46-FE0A-29B6-473EE8E6502A}"/>
                </a:ext>
              </a:extLst>
            </p:cNvPr>
            <p:cNvSpPr/>
            <p:nvPr/>
          </p:nvSpPr>
          <p:spPr>
            <a:xfrm rot="10800000">
              <a:off x="1057313" y="3382470"/>
              <a:ext cx="1131921" cy="246577"/>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1" name="テキスト ボックス 20">
              <a:extLst>
                <a:ext uri="{FF2B5EF4-FFF2-40B4-BE49-F238E27FC236}">
                  <a16:creationId xmlns:a16="http://schemas.microsoft.com/office/drawing/2014/main" id="{8F15EDEF-A246-7DA5-E508-93B623CF3696}"/>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29A8B9"/>
                  </a:solidFill>
                  <a:latin typeface="HGPｺﾞｼｯｸE" panose="020B0900000000000000" pitchFamily="50" charset="-128"/>
                  <a:ea typeface="HGPｺﾞｼｯｸE" panose="020B0900000000000000" pitchFamily="50" charset="-128"/>
                </a:rPr>
                <a:t>予算案の提出</a:t>
              </a:r>
            </a:p>
          </p:txBody>
        </p:sp>
      </p:grpSp>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107504" y="928155"/>
            <a:ext cx="8940452"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a:t>
            </a:r>
            <a:r>
              <a:rPr lang="ja-JP" altLang="en-US" sz="1500" b="1">
                <a:solidFill>
                  <a:prstClr val="black"/>
                </a:solidFill>
                <a:latin typeface="HGPｺﾞｼｯｸM" panose="020B0600000000000000" pitchFamily="50" charset="-128"/>
                <a:ea typeface="HGPｺﾞｼｯｸM" panose="020B0600000000000000" pitchFamily="50" charset="-128"/>
              </a:rPr>
              <a:t>の使いみち</a:t>
            </a:r>
            <a:r>
              <a:rPr lang="ja-JP" altLang="en-US" sz="1200" b="1">
                <a:solidFill>
                  <a:prstClr val="black"/>
                </a:solidFill>
                <a:latin typeface="HGPｺﾞｼｯｸM" panose="020B0600000000000000" pitchFamily="50" charset="-128"/>
                <a:ea typeface="HGPｺﾞｼｯｸM" panose="020B0600000000000000" pitchFamily="50" charset="-128"/>
              </a:rPr>
              <a:t>（</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22" name="テキスト ボックス 21">
            <a:extLst>
              <a:ext uri="{FF2B5EF4-FFF2-40B4-BE49-F238E27FC236}">
                <a16:creationId xmlns:a16="http://schemas.microsoft.com/office/drawing/2014/main" id="{C74CD76D-A118-104E-20F4-22261F009FE9}"/>
              </a:ext>
            </a:extLst>
          </p:cNvPr>
          <p:cNvSpPr txBox="1"/>
          <p:nvPr/>
        </p:nvSpPr>
        <p:spPr>
          <a:xfrm>
            <a:off x="2185099" y="926511"/>
            <a:ext cx="409086" cy="184666"/>
          </a:xfrm>
          <a:prstGeom prst="rect">
            <a:avLst/>
          </a:prstGeom>
          <a:noFill/>
        </p:spPr>
        <p:txBody>
          <a:bodyPr wrap="none" rtlCol="0">
            <a:spAutoFit/>
          </a:bodyPr>
          <a:lstStyle/>
          <a:p>
            <a:pPr>
              <a:spcBef>
                <a:spcPts val="0"/>
              </a:spcBef>
              <a:spcAft>
                <a:spcPts val="500"/>
              </a:spcAft>
            </a:pPr>
            <a:r>
              <a:rPr lang="ja-JP" altLang="en-US" sz="6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460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10" presetClass="entr" presetSubtype="0" fill="hold"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par>
                                <p:cTn id="83" presetID="10"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500"/>
                                        <p:tgtEl>
                                          <p:spTgt spid="5"/>
                                        </p:tgtEl>
                                      </p:cBhvr>
                                    </p:animEffect>
                                  </p:childTnLst>
                                </p:cTn>
                              </p:par>
                              <p:par>
                                <p:cTn id="89" presetID="10" presetClass="entr" presetSubtype="0"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8" grpId="0" animBg="1"/>
      <p:bldP spid="37" grpId="0" animBg="1"/>
      <p:bldP spid="15" grpId="0" animBg="1"/>
      <p:bldP spid="16" grpId="0" animBg="1"/>
      <p:bldP spid="10" grpId="0" animBg="1"/>
      <p:bldP spid="25" grpId="0" animBg="1"/>
      <p:bldP spid="27" grpId="0" animBg="1"/>
      <p:bldP spid="28" grpId="0" animBg="1"/>
      <p:bldP spid="5" grpId="0" animBg="1"/>
      <p:bldP spid="39" grpId="0" animBg="1"/>
      <p:bldP spid="44" grpId="0" animBg="1"/>
      <p:bldP spid="24" grpId="0" animBg="1"/>
      <p:bldP spid="46" grpId="0" animBg="1"/>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E6FF4B1-6996-DBA4-1A28-2DF8000B595D}"/>
              </a:ext>
            </a:extLst>
          </p:cNvPr>
          <p:cNvSpPr>
            <a:spLocks noGrp="1"/>
          </p:cNvSpPr>
          <p:nvPr>
            <p:ph type="sldNum" sz="quarter" idx="4"/>
          </p:nvPr>
        </p:nvSpPr>
        <p:spPr>
          <a:prstGeom prst="rect">
            <a:avLst/>
          </a:prstGeom>
        </p:spPr>
        <p:txBody>
          <a:bodyPr/>
          <a:lstStyle/>
          <a:p>
            <a:pPr>
              <a:defRPr/>
            </a:pPr>
            <a:r>
              <a:rPr lang="en-US" altLang="ja-JP" dirty="0"/>
              <a:t>11</a:t>
            </a:r>
          </a:p>
        </p:txBody>
      </p:sp>
      <p:sp>
        <p:nvSpPr>
          <p:cNvPr id="5" name="テキスト ボックス 4">
            <a:extLst>
              <a:ext uri="{FF2B5EF4-FFF2-40B4-BE49-F238E27FC236}">
                <a16:creationId xmlns:a16="http://schemas.microsoft.com/office/drawing/2014/main" id="{CAECE889-A175-348C-2ECD-15463DF5AC70}"/>
              </a:ext>
            </a:extLst>
          </p:cNvPr>
          <p:cNvSpPr txBox="1"/>
          <p:nvPr/>
        </p:nvSpPr>
        <p:spPr>
          <a:xfrm>
            <a:off x="139768" y="942237"/>
            <a:ext cx="4059125"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国の予算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８</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3600" dirty="0">
              <a:latin typeface="HGPｺﾞｼｯｸE" panose="020B0900000000000000" pitchFamily="50" charset="-128"/>
              <a:ea typeface="HGPｺﾞｼｯｸE" panose="020B0900000000000000" pitchFamily="50" charset="-128"/>
            </a:endParaRPr>
          </a:p>
        </p:txBody>
      </p:sp>
      <p:sp>
        <p:nvSpPr>
          <p:cNvPr id="3" name="Text Box 12">
            <a:extLst>
              <a:ext uri="{FF2B5EF4-FFF2-40B4-BE49-F238E27FC236}">
                <a16:creationId xmlns:a16="http://schemas.microsoft.com/office/drawing/2014/main" id="{DEF40EDE-5A0E-CB5A-42B3-1152E323FF34}"/>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grpSp>
        <p:nvGrpSpPr>
          <p:cNvPr id="7" name="グループ化 6">
            <a:extLst>
              <a:ext uri="{FF2B5EF4-FFF2-40B4-BE49-F238E27FC236}">
                <a16:creationId xmlns:a16="http://schemas.microsoft.com/office/drawing/2014/main" id="{D14297D8-1189-4A49-2682-A4973D221C78}"/>
              </a:ext>
            </a:extLst>
          </p:cNvPr>
          <p:cNvGrpSpPr/>
          <p:nvPr/>
        </p:nvGrpSpPr>
        <p:grpSpPr>
          <a:xfrm>
            <a:off x="100711" y="1707791"/>
            <a:ext cx="4135476" cy="3725326"/>
            <a:chOff x="100711" y="1707791"/>
            <a:chExt cx="4135476" cy="3725326"/>
          </a:xfrm>
        </p:grpSpPr>
        <p:graphicFrame>
          <p:nvGraphicFramePr>
            <p:cNvPr id="6" name="グラフ 5">
              <a:extLst>
                <a:ext uri="{FF2B5EF4-FFF2-40B4-BE49-F238E27FC236}">
                  <a16:creationId xmlns:a16="http://schemas.microsoft.com/office/drawing/2014/main" id="{1F211882-664E-954B-4D77-57F0EFB14B4E}"/>
                </a:ext>
              </a:extLst>
            </p:cNvPr>
            <p:cNvGraphicFramePr/>
            <p:nvPr/>
          </p:nvGraphicFramePr>
          <p:xfrm>
            <a:off x="525615" y="2131251"/>
            <a:ext cx="3710572" cy="3301866"/>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a:extLst>
                <a:ext uri="{FF2B5EF4-FFF2-40B4-BE49-F238E27FC236}">
                  <a16:creationId xmlns:a16="http://schemas.microsoft.com/office/drawing/2014/main" id="{007E2BF1-C17A-CF0E-5AF2-50231DADD27E}"/>
                </a:ext>
              </a:extLst>
            </p:cNvPr>
            <p:cNvSpPr txBox="1"/>
            <p:nvPr/>
          </p:nvSpPr>
          <p:spPr>
            <a:xfrm>
              <a:off x="1525578" y="4657648"/>
              <a:ext cx="1734926"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税金など </a:t>
              </a:r>
              <a:r>
                <a:rPr kumimoji="1" lang="en-US" altLang="ja-JP" sz="1600" dirty="0">
                  <a:latin typeface="HGPｺﾞｼｯｸE" panose="020B0900000000000000" pitchFamily="50" charset="-128"/>
                  <a:ea typeface="HGPｺﾞｼｯｸE" panose="020B0900000000000000" pitchFamily="50" charset="-128"/>
                </a:rPr>
                <a:t>68.5%</a:t>
              </a:r>
            </a:p>
          </p:txBody>
        </p:sp>
        <p:sp>
          <p:nvSpPr>
            <p:cNvPr id="16442" name="テキスト ボックス 16441">
              <a:extLst>
                <a:ext uri="{FF2B5EF4-FFF2-40B4-BE49-F238E27FC236}">
                  <a16:creationId xmlns:a16="http://schemas.microsoft.com/office/drawing/2014/main" id="{7C893A3C-ECC9-485E-8E6B-5B8F8F7DC633}"/>
                </a:ext>
              </a:extLst>
            </p:cNvPr>
            <p:cNvSpPr txBox="1"/>
            <p:nvPr/>
          </p:nvSpPr>
          <p:spPr>
            <a:xfrm>
              <a:off x="100711" y="3199386"/>
              <a:ext cx="1651728" cy="584775"/>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国の借金など</a:t>
              </a:r>
              <a:r>
                <a:rPr kumimoji="1" lang="ja-JP" altLang="en-US" sz="1600" dirty="0">
                  <a:ln w="5080">
                    <a:noFill/>
                  </a:ln>
                  <a:effectLst/>
                  <a:latin typeface="HGPｺﾞｼｯｸE" panose="020B0900000000000000" pitchFamily="50" charset="-128"/>
                  <a:ea typeface="HGPｺﾞｼｯｸE" panose="020B0900000000000000" pitchFamily="50" charset="-128"/>
                </a:rPr>
                <a:t> </a:t>
              </a:r>
              <a:r>
                <a:rPr kumimoji="1" lang="en-US" altLang="ja-JP" sz="1600" dirty="0">
                  <a:ln w="5080">
                    <a:noFill/>
                  </a:ln>
                  <a:effectLst/>
                  <a:latin typeface="HGPｺﾞｼｯｸE" panose="020B0900000000000000" pitchFamily="50" charset="-128"/>
                  <a:ea typeface="HGPｺﾞｼｯｸE" panose="020B0900000000000000" pitchFamily="50" charset="-128"/>
                </a:rPr>
                <a:t>24.2%</a:t>
              </a:r>
            </a:p>
          </p:txBody>
        </p:sp>
        <p:sp>
          <p:nvSpPr>
            <p:cNvPr id="16445" name="テキスト ボックス 16444">
              <a:extLst>
                <a:ext uri="{FF2B5EF4-FFF2-40B4-BE49-F238E27FC236}">
                  <a16:creationId xmlns:a16="http://schemas.microsoft.com/office/drawing/2014/main" id="{9168FF1A-AD68-C4C7-2724-8807FD646887}"/>
                </a:ext>
              </a:extLst>
            </p:cNvPr>
            <p:cNvSpPr txBox="1"/>
            <p:nvPr/>
          </p:nvSpPr>
          <p:spPr>
            <a:xfrm>
              <a:off x="1735359" y="1707791"/>
              <a:ext cx="1641815"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その他 </a:t>
              </a:r>
              <a:r>
                <a:rPr kumimoji="1" lang="en-US" altLang="ja-JP" sz="1600" dirty="0">
                  <a:latin typeface="HGPｺﾞｼｯｸE" panose="020B0900000000000000" pitchFamily="50" charset="-128"/>
                  <a:ea typeface="HGPｺﾞｼｯｸE" panose="020B0900000000000000" pitchFamily="50" charset="-128"/>
                </a:rPr>
                <a:t>7.4%</a:t>
              </a:r>
            </a:p>
          </p:txBody>
        </p:sp>
        <p:cxnSp>
          <p:nvCxnSpPr>
            <p:cNvPr id="16461" name="直線コネクタ 16460">
              <a:extLst>
                <a:ext uri="{FF2B5EF4-FFF2-40B4-BE49-F238E27FC236}">
                  <a16:creationId xmlns:a16="http://schemas.microsoft.com/office/drawing/2014/main" id="{AA5D3870-51D6-7129-210E-DC9C9A9BEA02}"/>
                </a:ext>
              </a:extLst>
            </p:cNvPr>
            <p:cNvCxnSpPr>
              <a:cxnSpLocks/>
            </p:cNvCxnSpPr>
            <p:nvPr/>
          </p:nvCxnSpPr>
          <p:spPr bwMode="auto">
            <a:xfrm flipV="1">
              <a:off x="1958502" y="2087255"/>
              <a:ext cx="141971" cy="361060"/>
            </a:xfrm>
            <a:prstGeom prst="line">
              <a:avLst/>
            </a:prstGeom>
            <a:noFill/>
            <a:ln w="12700" cap="flat" cmpd="sng" algn="ctr">
              <a:solidFill>
                <a:schemeClr val="tx1"/>
              </a:solidFill>
              <a:prstDash val="solid"/>
              <a:round/>
              <a:headEnd type="oval" w="med" len="med"/>
              <a:tailEnd type="none" w="med" len="med"/>
            </a:ln>
            <a:effectLst/>
          </p:spPr>
        </p:cxnSp>
        <p:grpSp>
          <p:nvGrpSpPr>
            <p:cNvPr id="16465" name="グループ化 16464">
              <a:extLst>
                <a:ext uri="{FF2B5EF4-FFF2-40B4-BE49-F238E27FC236}">
                  <a16:creationId xmlns:a16="http://schemas.microsoft.com/office/drawing/2014/main" id="{F4F61587-AACC-7FEC-F743-847A10399836}"/>
                </a:ext>
              </a:extLst>
            </p:cNvPr>
            <p:cNvGrpSpPr/>
            <p:nvPr/>
          </p:nvGrpSpPr>
          <p:grpSpPr>
            <a:xfrm>
              <a:off x="1706683" y="3131843"/>
              <a:ext cx="1348446" cy="1300682"/>
              <a:chOff x="1903536" y="3951980"/>
              <a:chExt cx="1609194" cy="1490552"/>
            </a:xfrm>
          </p:grpSpPr>
          <p:sp>
            <p:nvSpPr>
              <p:cNvPr id="16466" name="楕円 16465">
                <a:extLst>
                  <a:ext uri="{FF2B5EF4-FFF2-40B4-BE49-F238E27FC236}">
                    <a16:creationId xmlns:a16="http://schemas.microsoft.com/office/drawing/2014/main" id="{DB78A850-FB48-AD24-D59C-7687CE0EE7B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67" name="テキスト ボックス 16466">
                <a:extLst>
                  <a:ext uri="{FF2B5EF4-FFF2-40B4-BE49-F238E27FC236}">
                    <a16:creationId xmlns:a16="http://schemas.microsoft.com/office/drawing/2014/main" id="{2779DCA4-EA42-0CEA-9285-4963F970676D}"/>
                  </a:ext>
                </a:extLst>
              </p:cNvPr>
              <p:cNvSpPr txBox="1"/>
              <p:nvPr/>
            </p:nvSpPr>
            <p:spPr>
              <a:xfrm>
                <a:off x="1903536" y="4348234"/>
                <a:ext cx="1609194" cy="654636"/>
              </a:xfrm>
              <a:prstGeom prst="rect">
                <a:avLst/>
              </a:prstGeom>
              <a:noFill/>
            </p:spPr>
            <p:txBody>
              <a:bodyPr wrap="none" rtlCol="0">
                <a:spAutoFit/>
              </a:bodyPr>
              <a:lstStyle/>
              <a:p>
                <a:pPr algn="ctr" rtl="0">
                  <a:lnSpc>
                    <a:spcPct val="80000"/>
                  </a:lnSpc>
                  <a:spcBef>
                    <a:spcPts val="0"/>
                  </a:spcBef>
                  <a:spcAft>
                    <a:spcPts val="500"/>
                  </a:spcAft>
                </a:pPr>
                <a:r>
                  <a:rPr lang="ja-JP" altLang="en-US" dirty="0">
                    <a:solidFill>
                      <a:srgbClr val="000000"/>
                    </a:solidFill>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a:t>
                </a: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22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3,092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8" name="テキスト ボックス 7">
              <a:extLst>
                <a:ext uri="{FF2B5EF4-FFF2-40B4-BE49-F238E27FC236}">
                  <a16:creationId xmlns:a16="http://schemas.microsoft.com/office/drawing/2014/main" id="{44F8D8FA-1C1A-F2B4-DDFC-B61DE6B84043}"/>
                </a:ext>
              </a:extLst>
            </p:cNvPr>
            <p:cNvSpPr txBox="1"/>
            <p:nvPr/>
          </p:nvSpPr>
          <p:spPr>
            <a:xfrm>
              <a:off x="1844915" y="332648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さいにゅう</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9FF4CE8A-E4A7-F0E1-BAF7-4C5B1EA5491C}"/>
              </a:ext>
            </a:extLst>
          </p:cNvPr>
          <p:cNvGrpSpPr/>
          <p:nvPr/>
        </p:nvGrpSpPr>
        <p:grpSpPr>
          <a:xfrm>
            <a:off x="3858461" y="1509086"/>
            <a:ext cx="5285539" cy="4968351"/>
            <a:chOff x="3858461" y="1509086"/>
            <a:chExt cx="5285539" cy="4968351"/>
          </a:xfrm>
        </p:grpSpPr>
        <p:graphicFrame>
          <p:nvGraphicFramePr>
            <p:cNvPr id="22" name="グラフ 21">
              <a:extLst>
                <a:ext uri="{FF2B5EF4-FFF2-40B4-BE49-F238E27FC236}">
                  <a16:creationId xmlns:a16="http://schemas.microsoft.com/office/drawing/2014/main" id="{0053C5BC-1E99-D2B3-924F-3FCDE65DC321}"/>
                </a:ext>
              </a:extLst>
            </p:cNvPr>
            <p:cNvGraphicFramePr/>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16446" name="グループ化 16445">
              <a:extLst>
                <a:ext uri="{FF2B5EF4-FFF2-40B4-BE49-F238E27FC236}">
                  <a16:creationId xmlns:a16="http://schemas.microsoft.com/office/drawing/2014/main" id="{1BF70A08-A196-5F40-7F72-FDCE933B22B1}"/>
                </a:ext>
              </a:extLst>
            </p:cNvPr>
            <p:cNvGrpSpPr/>
            <p:nvPr/>
          </p:nvGrpSpPr>
          <p:grpSpPr>
            <a:xfrm>
              <a:off x="6071242" y="3131843"/>
              <a:ext cx="1383712" cy="1300682"/>
              <a:chOff x="1882491" y="3951980"/>
              <a:chExt cx="1651283" cy="1490552"/>
            </a:xfrm>
          </p:grpSpPr>
          <p:sp>
            <p:nvSpPr>
              <p:cNvPr id="16447" name="楕円 16446">
                <a:extLst>
                  <a:ext uri="{FF2B5EF4-FFF2-40B4-BE49-F238E27FC236}">
                    <a16:creationId xmlns:a16="http://schemas.microsoft.com/office/drawing/2014/main" id="{C8FC6A7F-7374-6C05-8687-4B7F9A2EBEA4}"/>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48" name="テキスト ボックス 16447">
                <a:extLst>
                  <a:ext uri="{FF2B5EF4-FFF2-40B4-BE49-F238E27FC236}">
                    <a16:creationId xmlns:a16="http://schemas.microsoft.com/office/drawing/2014/main" id="{5E5C9D7D-55BC-B188-CB0B-C6E40B269154}"/>
                  </a:ext>
                </a:extLst>
              </p:cNvPr>
              <p:cNvSpPr txBox="1"/>
              <p:nvPr/>
            </p:nvSpPr>
            <p:spPr>
              <a:xfrm>
                <a:off x="1882491" y="4348234"/>
                <a:ext cx="1651283"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a:t>
                </a: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22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ja-JP" sz="1300" i="0" u="none" strike="noStrike" dirty="0">
                    <a:solidFill>
                      <a:srgbClr val="000000"/>
                    </a:solidFill>
                    <a:effectLst/>
                    <a:latin typeface="HGPｺﾞｼｯｸE" panose="020B0900000000000000" pitchFamily="50" charset="-128"/>
                    <a:ea typeface="HGPｺﾞｼｯｸE" panose="020B0900000000000000" pitchFamily="50" charset="-128"/>
                  </a:rPr>
                  <a:t>3,092</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16449" name="テキスト ボックス 16448">
              <a:extLst>
                <a:ext uri="{FF2B5EF4-FFF2-40B4-BE49-F238E27FC236}">
                  <a16:creationId xmlns:a16="http://schemas.microsoft.com/office/drawing/2014/main" id="{E9548A6C-468B-DEF9-F86E-25880A8B4ABB}"/>
                </a:ext>
              </a:extLst>
            </p:cNvPr>
            <p:cNvSpPr txBox="1"/>
            <p:nvPr/>
          </p:nvSpPr>
          <p:spPr>
            <a:xfrm>
              <a:off x="6593048" y="1509086"/>
              <a:ext cx="226575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わたしたちの健康や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生活を守るために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31.9%</a:t>
              </a:r>
            </a:p>
          </p:txBody>
        </p:sp>
        <p:cxnSp>
          <p:nvCxnSpPr>
            <p:cNvPr id="16452" name="直線コネクタ 16451">
              <a:extLst>
                <a:ext uri="{FF2B5EF4-FFF2-40B4-BE49-F238E27FC236}">
                  <a16:creationId xmlns:a16="http://schemas.microsoft.com/office/drawing/2014/main" id="{15768988-0F90-7BC2-93A7-04010ECDAC86}"/>
                </a:ext>
              </a:extLst>
            </p:cNvPr>
            <p:cNvCxnSpPr>
              <a:cxnSpLocks/>
            </p:cNvCxnSpPr>
            <p:nvPr/>
          </p:nvCxnSpPr>
          <p:spPr bwMode="auto">
            <a:xfrm flipV="1">
              <a:off x="7535954" y="230078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55" name="テキスト ボックス 16454">
              <a:extLst>
                <a:ext uri="{FF2B5EF4-FFF2-40B4-BE49-F238E27FC236}">
                  <a16:creationId xmlns:a16="http://schemas.microsoft.com/office/drawing/2014/main" id="{F5F439A8-55AC-8100-98BA-AC6A52E2F5AC}"/>
                </a:ext>
              </a:extLst>
            </p:cNvPr>
            <p:cNvSpPr txBox="1"/>
            <p:nvPr/>
          </p:nvSpPr>
          <p:spPr>
            <a:xfrm>
              <a:off x="7646767" y="4826925"/>
              <a:ext cx="1497233"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道路や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住宅などの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整備のために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5.0%</a:t>
              </a:r>
            </a:p>
          </p:txBody>
        </p:sp>
        <p:sp>
          <p:nvSpPr>
            <p:cNvPr id="16456" name="テキスト ボックス 16455">
              <a:extLst>
                <a:ext uri="{FF2B5EF4-FFF2-40B4-BE49-F238E27FC236}">
                  <a16:creationId xmlns:a16="http://schemas.microsoft.com/office/drawing/2014/main" id="{079FE8AF-4948-DA72-C666-A1AC565E33F3}"/>
                </a:ext>
              </a:extLst>
            </p:cNvPr>
            <p:cNvSpPr txBox="1"/>
            <p:nvPr/>
          </p:nvSpPr>
          <p:spPr>
            <a:xfrm>
              <a:off x="5815130" y="5646440"/>
              <a:ext cx="191564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教育や科学技術を</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さかんにするために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4.9%</a:t>
              </a:r>
            </a:p>
          </p:txBody>
        </p:sp>
        <p:sp>
          <p:nvSpPr>
            <p:cNvPr id="16457" name="テキスト ボックス 16456">
              <a:extLst>
                <a:ext uri="{FF2B5EF4-FFF2-40B4-BE49-F238E27FC236}">
                  <a16:creationId xmlns:a16="http://schemas.microsoft.com/office/drawing/2014/main" id="{95ED75FA-765D-FF6D-1473-F48C4C13F37B}"/>
                </a:ext>
              </a:extLst>
            </p:cNvPr>
            <p:cNvSpPr txBox="1"/>
            <p:nvPr/>
          </p:nvSpPr>
          <p:spPr>
            <a:xfrm>
              <a:off x="3894799" y="4019279"/>
              <a:ext cx="1586019" cy="1323439"/>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都道府県や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市区町村の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財政をおぎなう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17.1%</a:t>
              </a:r>
            </a:p>
          </p:txBody>
        </p:sp>
        <p:sp>
          <p:nvSpPr>
            <p:cNvPr id="16458" name="テキスト ボックス 16457">
              <a:extLst>
                <a:ext uri="{FF2B5EF4-FFF2-40B4-BE49-F238E27FC236}">
                  <a16:creationId xmlns:a16="http://schemas.microsoft.com/office/drawing/2014/main" id="{9ECF22ED-06C8-6B4C-02F7-7E582FE42C43}"/>
                </a:ext>
              </a:extLst>
            </p:cNvPr>
            <p:cNvSpPr txBox="1"/>
            <p:nvPr/>
          </p:nvSpPr>
          <p:spPr>
            <a:xfrm>
              <a:off x="3858461" y="1752869"/>
              <a:ext cx="2494170" cy="1008609"/>
            </a:xfrm>
            <a:prstGeom prst="rect">
              <a:avLst/>
            </a:prstGeom>
            <a:noFill/>
          </p:spPr>
          <p:txBody>
            <a:bodyPr wrap="square" rtlCol="0">
              <a:spAutoFit/>
            </a:bodyPr>
            <a:lstStyle/>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国の借金を返したり</a:t>
              </a:r>
            </a:p>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利子を払ったりするために </a:t>
              </a:r>
              <a:r>
                <a:rPr kumimoji="1" lang="en-US" altLang="ja-JP" sz="1600" dirty="0">
                  <a:latin typeface="HGPｺﾞｼｯｸE" panose="020B0900000000000000" pitchFamily="50" charset="-128"/>
                  <a:ea typeface="HGPｺﾞｼｯｸE" panose="020B0900000000000000" pitchFamily="50" charset="-128"/>
                </a:rPr>
                <a:t>25.6%</a:t>
              </a:r>
            </a:p>
          </p:txBody>
        </p:sp>
        <p:sp>
          <p:nvSpPr>
            <p:cNvPr id="16463" name="テキスト ボックス 16462">
              <a:extLst>
                <a:ext uri="{FF2B5EF4-FFF2-40B4-BE49-F238E27FC236}">
                  <a16:creationId xmlns:a16="http://schemas.microsoft.com/office/drawing/2014/main" id="{F946D637-D990-E6FB-0D3B-415135B79147}"/>
                </a:ext>
              </a:extLst>
            </p:cNvPr>
            <p:cNvSpPr txBox="1"/>
            <p:nvPr/>
          </p:nvSpPr>
          <p:spPr>
            <a:xfrm>
              <a:off x="6046757" y="4624703"/>
              <a:ext cx="1324996"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15.5%</a:t>
              </a:r>
            </a:p>
          </p:txBody>
        </p:sp>
        <p:cxnSp>
          <p:nvCxnSpPr>
            <p:cNvPr id="16469" name="直線コネクタ 16468">
              <a:extLst>
                <a:ext uri="{FF2B5EF4-FFF2-40B4-BE49-F238E27FC236}">
                  <a16:creationId xmlns:a16="http://schemas.microsoft.com/office/drawing/2014/main" id="{B8E32218-47CE-2213-E4A3-D91CF93BFDD2}"/>
                </a:ext>
              </a:extLst>
            </p:cNvPr>
            <p:cNvCxnSpPr>
              <a:cxnSpLocks/>
            </p:cNvCxnSpPr>
            <p:nvPr/>
          </p:nvCxnSpPr>
          <p:spPr bwMode="auto">
            <a:xfrm flipH="1" flipV="1">
              <a:off x="5729051" y="2554315"/>
              <a:ext cx="145553" cy="295003"/>
            </a:xfrm>
            <a:prstGeom prst="line">
              <a:avLst/>
            </a:prstGeom>
            <a:noFill/>
            <a:ln w="12700" cap="flat" cmpd="sng" algn="ctr">
              <a:solidFill>
                <a:schemeClr val="tx1"/>
              </a:solidFill>
              <a:prstDash val="solid"/>
              <a:round/>
              <a:headEnd type="oval" w="med" len="med"/>
              <a:tailEnd type="none" w="med" len="med"/>
            </a:ln>
            <a:effectLst/>
          </p:spPr>
        </p:cxnSp>
        <p:cxnSp>
          <p:nvCxnSpPr>
            <p:cNvPr id="16473" name="直線コネクタ 16472">
              <a:extLst>
                <a:ext uri="{FF2B5EF4-FFF2-40B4-BE49-F238E27FC236}">
                  <a16:creationId xmlns:a16="http://schemas.microsoft.com/office/drawing/2014/main" id="{333C2E99-2AFE-8086-7FD5-710B20E58937}"/>
                </a:ext>
              </a:extLst>
            </p:cNvPr>
            <p:cNvCxnSpPr>
              <a:cxnSpLocks/>
            </p:cNvCxnSpPr>
            <p:nvPr/>
          </p:nvCxnSpPr>
          <p:spPr bwMode="auto">
            <a:xfrm flipH="1">
              <a:off x="5258122" y="4320702"/>
              <a:ext cx="231618" cy="208376"/>
            </a:xfrm>
            <a:prstGeom prst="line">
              <a:avLst/>
            </a:prstGeom>
            <a:noFill/>
            <a:ln w="12700" cap="flat" cmpd="sng" algn="ctr">
              <a:solidFill>
                <a:schemeClr val="tx1"/>
              </a:solidFill>
              <a:prstDash val="solid"/>
              <a:round/>
              <a:headEnd type="oval" w="med" len="med"/>
              <a:tailEnd type="none" w="med" len="med"/>
            </a:ln>
            <a:effectLst/>
          </p:spPr>
        </p:cxnSp>
        <p:cxnSp>
          <p:nvCxnSpPr>
            <p:cNvPr id="16478" name="直線コネクタ 16477">
              <a:extLst>
                <a:ext uri="{FF2B5EF4-FFF2-40B4-BE49-F238E27FC236}">
                  <a16:creationId xmlns:a16="http://schemas.microsoft.com/office/drawing/2014/main" id="{C8E44ECE-5C03-BD25-D9E2-450248ADE49F}"/>
                </a:ext>
              </a:extLst>
            </p:cNvPr>
            <p:cNvCxnSpPr>
              <a:cxnSpLocks/>
            </p:cNvCxnSpPr>
            <p:nvPr/>
          </p:nvCxnSpPr>
          <p:spPr bwMode="auto">
            <a:xfrm flipH="1">
              <a:off x="7307101" y="4866693"/>
              <a:ext cx="130219" cy="779747"/>
            </a:xfrm>
            <a:prstGeom prst="line">
              <a:avLst/>
            </a:prstGeom>
            <a:noFill/>
            <a:ln w="12700" cap="flat" cmpd="sng" algn="ctr">
              <a:solidFill>
                <a:schemeClr val="tx1"/>
              </a:solidFill>
              <a:prstDash val="solid"/>
              <a:round/>
              <a:headEnd type="oval" w="med" len="med"/>
              <a:tailEnd type="none" w="med" len="med"/>
            </a:ln>
            <a:effectLst/>
          </p:spPr>
        </p:cxnSp>
        <p:cxnSp>
          <p:nvCxnSpPr>
            <p:cNvPr id="16482" name="直線コネクタ 16481">
              <a:extLst>
                <a:ext uri="{FF2B5EF4-FFF2-40B4-BE49-F238E27FC236}">
                  <a16:creationId xmlns:a16="http://schemas.microsoft.com/office/drawing/2014/main" id="{8E5E076E-18D3-4AE5-3617-75EB549CF805}"/>
                </a:ext>
              </a:extLst>
            </p:cNvPr>
            <p:cNvCxnSpPr>
              <a:cxnSpLocks/>
            </p:cNvCxnSpPr>
            <p:nvPr/>
          </p:nvCxnSpPr>
          <p:spPr bwMode="auto">
            <a:xfrm>
              <a:off x="7725925" y="4529078"/>
              <a:ext cx="524940" cy="297847"/>
            </a:xfrm>
            <a:prstGeom prst="line">
              <a:avLst/>
            </a:prstGeom>
            <a:noFill/>
            <a:ln w="12700" cap="flat" cmpd="sng" algn="ctr">
              <a:solidFill>
                <a:schemeClr val="tx1"/>
              </a:solidFill>
              <a:prstDash val="solid"/>
              <a:round/>
              <a:headEnd type="oval" w="med" len="med"/>
              <a:tailEnd type="none" w="med" len="med"/>
            </a:ln>
            <a:effectLst/>
          </p:spPr>
        </p:cxnSp>
        <p:sp>
          <p:nvSpPr>
            <p:cNvPr id="40" name="テキスト ボックス 39">
              <a:extLst>
                <a:ext uri="{FF2B5EF4-FFF2-40B4-BE49-F238E27FC236}">
                  <a16:creationId xmlns:a16="http://schemas.microsoft.com/office/drawing/2014/main" id="{40E74D1F-A336-432F-9E5F-1E319BE99609}"/>
                </a:ext>
              </a:extLst>
            </p:cNvPr>
            <p:cNvSpPr txBox="1"/>
            <p:nvPr/>
          </p:nvSpPr>
          <p:spPr>
            <a:xfrm>
              <a:off x="4518383" y="2010675"/>
              <a:ext cx="616779" cy="200055"/>
            </a:xfrm>
            <a:prstGeom prst="rect">
              <a:avLst/>
            </a:prstGeom>
            <a:noFill/>
          </p:spPr>
          <p:txBody>
            <a:bodyPr wrap="square" rtlCol="0">
              <a:spAutoFit/>
            </a:bodyPr>
            <a:lstStyle/>
            <a:p>
              <a:r>
                <a:rPr lang="ja-JP" altLang="en-US" sz="700" b="1" dirty="0"/>
                <a:t>はら</a:t>
              </a:r>
              <a:endParaRPr kumimoji="1" lang="ja-JP" altLang="en-US" sz="700" b="1" dirty="0"/>
            </a:p>
          </p:txBody>
        </p:sp>
        <p:sp>
          <p:nvSpPr>
            <p:cNvPr id="9" name="テキスト ボックス 8">
              <a:extLst>
                <a:ext uri="{FF2B5EF4-FFF2-40B4-BE49-F238E27FC236}">
                  <a16:creationId xmlns:a16="http://schemas.microsoft.com/office/drawing/2014/main" id="{8DA58FA5-7E71-A738-3CC4-439F1065E2C4}"/>
                </a:ext>
              </a:extLst>
            </p:cNvPr>
            <p:cNvSpPr txBox="1"/>
            <p:nvPr/>
          </p:nvSpPr>
          <p:spPr>
            <a:xfrm>
              <a:off x="6230029" y="331533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さいしゅつ</a:t>
              </a:r>
              <a:endParaRPr lang="zh-CN" altLang="en-US" sz="800" dirty="0">
                <a:latin typeface="HGPｺﾞｼｯｸE" panose="020B0900000000000000" pitchFamily="50" charset="-128"/>
                <a:ea typeface="HGPｺﾞｼｯｸE" panose="020B0900000000000000" pitchFamily="50" charset="-128"/>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12</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17" name="テキスト ボックス 16">
            <a:extLst>
              <a:ext uri="{FF2B5EF4-FFF2-40B4-BE49-F238E27FC236}">
                <a16:creationId xmlns:a16="http://schemas.microsoft.com/office/drawing/2014/main" id="{782B4109-B4EB-4B91-A95C-D8EEB4F583E4}"/>
              </a:ext>
            </a:extLst>
          </p:cNvPr>
          <p:cNvSpPr txBox="1"/>
          <p:nvPr/>
        </p:nvSpPr>
        <p:spPr>
          <a:xfrm>
            <a:off x="139768" y="942237"/>
            <a:ext cx="5576850" cy="523220"/>
          </a:xfrm>
          <a:prstGeom prst="rect">
            <a:avLst/>
          </a:prstGeom>
          <a:noFill/>
        </p:spPr>
        <p:txBody>
          <a:bodyPr wrap="square" rtlCol="0">
            <a:spAutoFit/>
          </a:bodyPr>
          <a:lstStyle/>
          <a:p>
            <a:r>
              <a:rPr lang="ja-JP" altLang="en-US" sz="2800" dirty="0">
                <a:latin typeface="HGPｺﾞｼｯｸE" panose="020B0900000000000000" pitchFamily="50" charset="-128"/>
                <a:ea typeface="HGPｺﾞｼｯｸE" panose="020B0900000000000000" pitchFamily="50" charset="-128"/>
              </a:rPr>
              <a:t>和歌山県の予算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８</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2400" dirty="0">
              <a:latin typeface="HGPｺﾞｼｯｸE" panose="020B0900000000000000" pitchFamily="50" charset="-128"/>
              <a:ea typeface="HGPｺﾞｼｯｸE" panose="020B0900000000000000" pitchFamily="50" charset="-128"/>
            </a:endParaRPr>
          </a:p>
        </p:txBody>
      </p:sp>
      <p:pic>
        <p:nvPicPr>
          <p:cNvPr id="50" name="図 49">
            <a:extLst>
              <a:ext uri="{FF2B5EF4-FFF2-40B4-BE49-F238E27FC236}">
                <a16:creationId xmlns:a16="http://schemas.microsoft.com/office/drawing/2014/main" id="{C8264749-9309-411B-814D-D826CFD6057A}"/>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7806896" y="53080"/>
            <a:ext cx="1124642" cy="1685324"/>
          </a:xfrm>
          <a:prstGeom prst="rect">
            <a:avLst/>
          </a:prstGeom>
        </p:spPr>
      </p:pic>
      <p:sp>
        <p:nvSpPr>
          <p:cNvPr id="51" name="四角形: 角を丸くする 50">
            <a:extLst>
              <a:ext uri="{FF2B5EF4-FFF2-40B4-BE49-F238E27FC236}">
                <a16:creationId xmlns:a16="http://schemas.microsoft.com/office/drawing/2014/main" id="{F0B98090-71A2-47AC-ACF0-028824E69F38}"/>
              </a:ext>
            </a:extLst>
          </p:cNvPr>
          <p:cNvSpPr/>
          <p:nvPr/>
        </p:nvSpPr>
        <p:spPr bwMode="auto">
          <a:xfrm>
            <a:off x="7209028" y="1056661"/>
            <a:ext cx="1077116" cy="554787"/>
          </a:xfrm>
          <a:prstGeom prst="round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rPr>
              <a:t>和歌山県ＰＲ</a:t>
            </a:r>
            <a:endParaRPr kumimoji="1" lang="en-US" altLang="ja-JP" sz="900" b="0"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rPr>
              <a:t>キャラクター</a:t>
            </a:r>
            <a:endParaRPr kumimoji="1" lang="en-US" altLang="ja-JP" sz="900" b="0"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rPr>
              <a:t>「きいちゃん」</a:t>
            </a:r>
          </a:p>
        </p:txBody>
      </p:sp>
      <p:grpSp>
        <p:nvGrpSpPr>
          <p:cNvPr id="6" name="グループ化 5">
            <a:extLst>
              <a:ext uri="{FF2B5EF4-FFF2-40B4-BE49-F238E27FC236}">
                <a16:creationId xmlns:a16="http://schemas.microsoft.com/office/drawing/2014/main" id="{27C2D19B-89DA-F5ED-B88E-36B8D13836B9}"/>
              </a:ext>
            </a:extLst>
          </p:cNvPr>
          <p:cNvGrpSpPr/>
          <p:nvPr/>
        </p:nvGrpSpPr>
        <p:grpSpPr>
          <a:xfrm>
            <a:off x="3025105" y="1847501"/>
            <a:ext cx="6169598" cy="4591750"/>
            <a:chOff x="3091234" y="1800385"/>
            <a:chExt cx="6169598" cy="4591750"/>
          </a:xfrm>
        </p:grpSpPr>
        <p:graphicFrame>
          <p:nvGraphicFramePr>
            <p:cNvPr id="20" name="グラフ 19">
              <a:extLst>
                <a:ext uri="{FF2B5EF4-FFF2-40B4-BE49-F238E27FC236}">
                  <a16:creationId xmlns:a16="http://schemas.microsoft.com/office/drawing/2014/main" id="{703532FE-15D8-4B05-A0F0-C2D8C3CF0D09}"/>
                </a:ext>
              </a:extLst>
            </p:cNvPr>
            <p:cNvGraphicFramePr/>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グループ化 20">
              <a:extLst>
                <a:ext uri="{FF2B5EF4-FFF2-40B4-BE49-F238E27FC236}">
                  <a16:creationId xmlns:a16="http://schemas.microsoft.com/office/drawing/2014/main" id="{4FBAE316-2D53-4BC0-A514-784239602378}"/>
                </a:ext>
              </a:extLst>
            </p:cNvPr>
            <p:cNvGrpSpPr/>
            <p:nvPr/>
          </p:nvGrpSpPr>
          <p:grpSpPr>
            <a:xfrm>
              <a:off x="6148440" y="3131843"/>
              <a:ext cx="1299600" cy="1300682"/>
              <a:chOff x="1974615" y="3951980"/>
              <a:chExt cx="1550904" cy="1490552"/>
            </a:xfrm>
          </p:grpSpPr>
          <p:sp>
            <p:nvSpPr>
              <p:cNvPr id="40" name="楕円 39">
                <a:extLst>
                  <a:ext uri="{FF2B5EF4-FFF2-40B4-BE49-F238E27FC236}">
                    <a16:creationId xmlns:a16="http://schemas.microsoft.com/office/drawing/2014/main" id="{342FB507-B270-48AB-9F7D-7E74841E04C8}"/>
                  </a:ext>
                </a:extLst>
              </p:cNvPr>
              <p:cNvSpPr/>
              <p:nvPr/>
            </p:nvSpPr>
            <p:spPr bwMode="auto">
              <a:xfrm>
                <a:off x="1974615" y="3951980"/>
                <a:ext cx="1550904"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imes" charset="0"/>
                  <a:ea typeface="Osaka" charset="-128"/>
                </a:endParaRPr>
              </a:p>
            </p:txBody>
          </p:sp>
          <p:sp>
            <p:nvSpPr>
              <p:cNvPr id="41" name="テキスト ボックス 40">
                <a:extLst>
                  <a:ext uri="{FF2B5EF4-FFF2-40B4-BE49-F238E27FC236}">
                    <a16:creationId xmlns:a16="http://schemas.microsoft.com/office/drawing/2014/main" id="{A1EB61B8-F38E-49A1-9D6A-F9D0BE73A3EC}"/>
                  </a:ext>
                </a:extLst>
              </p:cNvPr>
              <p:cNvSpPr txBox="1"/>
              <p:nvPr/>
            </p:nvSpPr>
            <p:spPr>
              <a:xfrm>
                <a:off x="2035811" y="4425980"/>
                <a:ext cx="1368162"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ja-JP" sz="1300" dirty="0">
                    <a:solidFill>
                      <a:srgbClr val="000000"/>
                    </a:solidFill>
                    <a:latin typeface="HGPｺﾞｼｯｸE" panose="020B0900000000000000" pitchFamily="50" charset="-128"/>
                    <a:ea typeface="HGPｺﾞｼｯｸE" panose="020B0900000000000000" pitchFamily="50" charset="-128"/>
                  </a:rPr>
                  <a:t>6499</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25" name="テキスト ボックス 24">
              <a:extLst>
                <a:ext uri="{FF2B5EF4-FFF2-40B4-BE49-F238E27FC236}">
                  <a16:creationId xmlns:a16="http://schemas.microsoft.com/office/drawing/2014/main" id="{63E27417-6A69-401A-8393-CBCE09A56325}"/>
                </a:ext>
              </a:extLst>
            </p:cNvPr>
            <p:cNvSpPr txBox="1"/>
            <p:nvPr/>
          </p:nvSpPr>
          <p:spPr>
            <a:xfrm>
              <a:off x="6859595" y="2121964"/>
              <a:ext cx="1641815" cy="1323439"/>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みんなが勉強</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しやすいように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するため</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19.7%</a:t>
              </a:r>
            </a:p>
            <a:p>
              <a:pPr algn="ctr"/>
              <a:endParaRPr kumimoji="1" lang="en-US" altLang="ja-JP" sz="1600" dirty="0">
                <a:latin typeface="HGPｺﾞｼｯｸE" panose="020B0900000000000000" pitchFamily="50" charset="-128"/>
                <a:ea typeface="HGPｺﾞｼｯｸE" panose="020B0900000000000000" pitchFamily="50" charset="-128"/>
              </a:endParaRPr>
            </a:p>
          </p:txBody>
        </p:sp>
        <p:sp>
          <p:nvSpPr>
            <p:cNvPr id="26" name="テキスト ボックス 25">
              <a:extLst>
                <a:ext uri="{FF2B5EF4-FFF2-40B4-BE49-F238E27FC236}">
                  <a16:creationId xmlns:a16="http://schemas.microsoft.com/office/drawing/2014/main" id="{AEC01FCA-398F-4004-8A1D-4901F71537AF}"/>
                </a:ext>
              </a:extLst>
            </p:cNvPr>
            <p:cNvSpPr txBox="1"/>
            <p:nvPr/>
          </p:nvSpPr>
          <p:spPr>
            <a:xfrm>
              <a:off x="7291404" y="3453993"/>
              <a:ext cx="1969428"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商工業や観光など</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の産業をさかん</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にするため</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14.4%</a:t>
              </a:r>
            </a:p>
          </p:txBody>
        </p:sp>
        <p:sp>
          <p:nvSpPr>
            <p:cNvPr id="27" name="テキスト ボックス 26">
              <a:extLst>
                <a:ext uri="{FF2B5EF4-FFF2-40B4-BE49-F238E27FC236}">
                  <a16:creationId xmlns:a16="http://schemas.microsoft.com/office/drawing/2014/main" id="{36C1D088-1C74-4DD7-BC85-2531C0876618}"/>
                </a:ext>
              </a:extLst>
            </p:cNvPr>
            <p:cNvSpPr txBox="1"/>
            <p:nvPr/>
          </p:nvSpPr>
          <p:spPr>
            <a:xfrm>
              <a:off x="6885655" y="4579940"/>
              <a:ext cx="2081970"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体の不自由な人や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お年よりが安心して</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くらせるように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13.5%</a:t>
              </a:r>
            </a:p>
          </p:txBody>
        </p:sp>
        <p:sp>
          <p:nvSpPr>
            <p:cNvPr id="28" name="テキスト ボックス 27">
              <a:extLst>
                <a:ext uri="{FF2B5EF4-FFF2-40B4-BE49-F238E27FC236}">
                  <a16:creationId xmlns:a16="http://schemas.microsoft.com/office/drawing/2014/main" id="{1EB8913B-C812-43C8-99D3-2066507341D1}"/>
                </a:ext>
              </a:extLst>
            </p:cNvPr>
            <p:cNvSpPr txBox="1"/>
            <p:nvPr/>
          </p:nvSpPr>
          <p:spPr>
            <a:xfrm>
              <a:off x="3288680" y="3433522"/>
              <a:ext cx="1809283" cy="830997"/>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農・林・水産業を</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さかんにするため</a:t>
              </a:r>
              <a:endParaRPr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3</a:t>
              </a:r>
              <a:r>
                <a:rPr lang="en-US" altLang="ja-JP" sz="1600" dirty="0">
                  <a:latin typeface="HGPｺﾞｼｯｸE" panose="020B0900000000000000" pitchFamily="50" charset="-128"/>
                  <a:ea typeface="HGPｺﾞｼｯｸE" panose="020B0900000000000000" pitchFamily="50" charset="-128"/>
                </a:rPr>
                <a:t>.7</a:t>
              </a:r>
              <a:r>
                <a:rPr kumimoji="1" lang="en-US" altLang="ja-JP" sz="1600" dirty="0">
                  <a:latin typeface="HGPｺﾞｼｯｸE" panose="020B0900000000000000" pitchFamily="50" charset="-128"/>
                  <a:ea typeface="HGPｺﾞｼｯｸE" panose="020B0900000000000000" pitchFamily="50" charset="-128"/>
                </a:rPr>
                <a:t>%</a:t>
              </a:r>
            </a:p>
          </p:txBody>
        </p:sp>
        <p:sp>
          <p:nvSpPr>
            <p:cNvPr id="29" name="テキスト ボックス 28">
              <a:extLst>
                <a:ext uri="{FF2B5EF4-FFF2-40B4-BE49-F238E27FC236}">
                  <a16:creationId xmlns:a16="http://schemas.microsoft.com/office/drawing/2014/main" id="{A40CBDB3-0133-4867-BBAA-A900697871CC}"/>
                </a:ext>
              </a:extLst>
            </p:cNvPr>
            <p:cNvSpPr txBox="1"/>
            <p:nvPr/>
          </p:nvSpPr>
          <p:spPr>
            <a:xfrm>
              <a:off x="3091234" y="4463165"/>
              <a:ext cx="2288952" cy="830997"/>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犯罪をふせいだり</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くらしの安全を守るため</a:t>
              </a:r>
              <a:endParaRPr lang="en-US" altLang="ja-JP" sz="1600" dirty="0">
                <a:latin typeface="HGPｺﾞｼｯｸE" panose="020B0900000000000000" pitchFamily="50" charset="-128"/>
                <a:ea typeface="HGPｺﾞｼｯｸE" panose="020B0900000000000000" pitchFamily="50" charset="-128"/>
              </a:endParaRPr>
            </a:p>
            <a:p>
              <a:pPr algn="ctr"/>
              <a:r>
                <a:rPr lang="en-US" altLang="ja-JP" sz="1600" dirty="0">
                  <a:latin typeface="HGPｺﾞｼｯｸE" panose="020B0900000000000000" pitchFamily="50" charset="-128"/>
                  <a:ea typeface="HGPｺﾞｼｯｸE" panose="020B0900000000000000" pitchFamily="50" charset="-128"/>
                </a:rPr>
                <a:t>5</a:t>
              </a:r>
              <a:r>
                <a:rPr kumimoji="1" lang="en-US" altLang="ja-JP" sz="1600" dirty="0">
                  <a:latin typeface="HGPｺﾞｼｯｸE" panose="020B0900000000000000" pitchFamily="50" charset="-128"/>
                  <a:ea typeface="HGPｺﾞｼｯｸE" panose="020B0900000000000000" pitchFamily="50" charset="-128"/>
                </a:rPr>
                <a:t>.0%</a:t>
              </a:r>
            </a:p>
          </p:txBody>
        </p:sp>
        <p:sp>
          <p:nvSpPr>
            <p:cNvPr id="30" name="テキスト ボックス 29">
              <a:extLst>
                <a:ext uri="{FF2B5EF4-FFF2-40B4-BE49-F238E27FC236}">
                  <a16:creationId xmlns:a16="http://schemas.microsoft.com/office/drawing/2014/main" id="{AD7D3E14-D8B3-4ED4-B490-D31BD1E07422}"/>
                </a:ext>
              </a:extLst>
            </p:cNvPr>
            <p:cNvSpPr txBox="1"/>
            <p:nvPr/>
          </p:nvSpPr>
          <p:spPr>
            <a:xfrm>
              <a:off x="4523244" y="5314917"/>
              <a:ext cx="1476700"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道路・橋・住宅</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をつくったり</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するため</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11.0%</a:t>
              </a:r>
            </a:p>
          </p:txBody>
        </p:sp>
        <p:cxnSp>
          <p:nvCxnSpPr>
            <p:cNvPr id="32" name="直線コネクタ 31">
              <a:extLst>
                <a:ext uri="{FF2B5EF4-FFF2-40B4-BE49-F238E27FC236}">
                  <a16:creationId xmlns:a16="http://schemas.microsoft.com/office/drawing/2014/main" id="{9EE2C2C8-061D-4F1F-86A8-5435CF403F65}"/>
                </a:ext>
              </a:extLst>
            </p:cNvPr>
            <p:cNvCxnSpPr>
              <a:cxnSpLocks/>
            </p:cNvCxnSpPr>
            <p:nvPr/>
          </p:nvCxnSpPr>
          <p:spPr bwMode="auto">
            <a:xfrm flipH="1">
              <a:off x="5323868" y="4504816"/>
              <a:ext cx="276894" cy="822335"/>
            </a:xfrm>
            <a:prstGeom prst="line">
              <a:avLst/>
            </a:prstGeom>
            <a:noFill/>
            <a:ln w="12700" cap="flat" cmpd="sng" algn="ctr">
              <a:solidFill>
                <a:schemeClr val="tx1"/>
              </a:solidFill>
              <a:prstDash val="solid"/>
              <a:round/>
              <a:headEnd type="oval" w="med" len="med"/>
              <a:tailEnd type="none" w="med" len="med"/>
            </a:ln>
            <a:effectLst/>
          </p:spPr>
        </p:cxnSp>
        <p:cxnSp>
          <p:nvCxnSpPr>
            <p:cNvPr id="33" name="直線コネクタ 32">
              <a:extLst>
                <a:ext uri="{FF2B5EF4-FFF2-40B4-BE49-F238E27FC236}">
                  <a16:creationId xmlns:a16="http://schemas.microsoft.com/office/drawing/2014/main" id="{64A084A8-7862-4B78-AB19-35F2CC63288E}"/>
                </a:ext>
              </a:extLst>
            </p:cNvPr>
            <p:cNvCxnSpPr>
              <a:cxnSpLocks/>
            </p:cNvCxnSpPr>
            <p:nvPr/>
          </p:nvCxnSpPr>
          <p:spPr bwMode="auto">
            <a:xfrm flipH="1" flipV="1">
              <a:off x="4896334" y="3040260"/>
              <a:ext cx="565981" cy="151886"/>
            </a:xfrm>
            <a:prstGeom prst="line">
              <a:avLst/>
            </a:prstGeom>
            <a:noFill/>
            <a:ln w="12700" cap="flat" cmpd="sng" algn="ctr">
              <a:solidFill>
                <a:schemeClr val="tx1"/>
              </a:solidFill>
              <a:prstDash val="solid"/>
              <a:round/>
              <a:headEnd type="oval" w="med" len="med"/>
              <a:tailEnd type="none" w="med" len="med"/>
            </a:ln>
            <a:effectLst/>
          </p:spPr>
        </p:cxnSp>
        <p:cxnSp>
          <p:nvCxnSpPr>
            <p:cNvPr id="35" name="直線コネクタ 34">
              <a:extLst>
                <a:ext uri="{FF2B5EF4-FFF2-40B4-BE49-F238E27FC236}">
                  <a16:creationId xmlns:a16="http://schemas.microsoft.com/office/drawing/2014/main" id="{B539ACFF-CDCE-4C07-859E-CBEF0EABFDD3}"/>
                </a:ext>
              </a:extLst>
            </p:cNvPr>
            <p:cNvCxnSpPr>
              <a:cxnSpLocks/>
            </p:cNvCxnSpPr>
            <p:nvPr/>
          </p:nvCxnSpPr>
          <p:spPr bwMode="auto">
            <a:xfrm>
              <a:off x="6534390" y="5095516"/>
              <a:ext cx="0" cy="475084"/>
            </a:xfrm>
            <a:prstGeom prst="line">
              <a:avLst/>
            </a:prstGeom>
            <a:noFill/>
            <a:ln w="12700" cap="flat" cmpd="sng" algn="ctr">
              <a:solidFill>
                <a:schemeClr val="tx1"/>
              </a:solidFill>
              <a:prstDash val="solid"/>
              <a:round/>
              <a:headEnd type="oval" w="med" len="med"/>
              <a:tailEnd type="none" w="med" len="med"/>
            </a:ln>
            <a:effectLst/>
          </p:spPr>
        </p:cxnSp>
        <p:cxnSp>
          <p:nvCxnSpPr>
            <p:cNvPr id="37" name="直線コネクタ 36">
              <a:extLst>
                <a:ext uri="{FF2B5EF4-FFF2-40B4-BE49-F238E27FC236}">
                  <a16:creationId xmlns:a16="http://schemas.microsoft.com/office/drawing/2014/main" id="{C5AF825A-BFD0-4892-90B5-4FEE05872375}"/>
                </a:ext>
              </a:extLst>
            </p:cNvPr>
            <p:cNvCxnSpPr>
              <a:cxnSpLocks/>
            </p:cNvCxnSpPr>
            <p:nvPr/>
          </p:nvCxnSpPr>
          <p:spPr bwMode="auto">
            <a:xfrm flipH="1">
              <a:off x="4816244" y="3831087"/>
              <a:ext cx="537101" cy="611323"/>
            </a:xfrm>
            <a:prstGeom prst="line">
              <a:avLst/>
            </a:prstGeom>
            <a:noFill/>
            <a:ln w="12700" cap="flat" cmpd="sng" algn="ctr">
              <a:solidFill>
                <a:schemeClr val="tx1"/>
              </a:solidFill>
              <a:prstDash val="solid"/>
              <a:round/>
              <a:headEnd type="oval" w="med" len="med"/>
              <a:tailEnd type="none" w="med" len="med"/>
            </a:ln>
            <a:effectLst/>
          </p:spPr>
        </p:cxnSp>
        <p:sp>
          <p:nvSpPr>
            <p:cNvPr id="42" name="テキスト ボックス 41">
              <a:extLst>
                <a:ext uri="{FF2B5EF4-FFF2-40B4-BE49-F238E27FC236}">
                  <a16:creationId xmlns:a16="http://schemas.microsoft.com/office/drawing/2014/main" id="{2DFB3F9C-3B0E-43E7-9701-5B97E2273BCE}"/>
                </a:ext>
              </a:extLst>
            </p:cNvPr>
            <p:cNvSpPr txBox="1"/>
            <p:nvPr/>
          </p:nvSpPr>
          <p:spPr>
            <a:xfrm>
              <a:off x="5610893" y="2507649"/>
              <a:ext cx="1249027"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その他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15.6%</a:t>
              </a:r>
            </a:p>
          </p:txBody>
        </p:sp>
        <p:sp>
          <p:nvSpPr>
            <p:cNvPr id="43" name="テキスト ボックス 42">
              <a:extLst>
                <a:ext uri="{FF2B5EF4-FFF2-40B4-BE49-F238E27FC236}">
                  <a16:creationId xmlns:a16="http://schemas.microsoft.com/office/drawing/2014/main" id="{F2D407B3-F7AE-44F7-BA31-53EDD30BB7A8}"/>
                </a:ext>
              </a:extLst>
            </p:cNvPr>
            <p:cNvSpPr txBox="1"/>
            <p:nvPr/>
          </p:nvSpPr>
          <p:spPr>
            <a:xfrm>
              <a:off x="5847360" y="5570600"/>
              <a:ext cx="2025120"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県の借金を返したり</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するため</a:t>
              </a:r>
              <a:r>
                <a:rPr kumimoji="1" lang="en-US" altLang="ja-JP" sz="1600" dirty="0">
                  <a:latin typeface="HGPｺﾞｼｯｸE" panose="020B0900000000000000" pitchFamily="50" charset="-128"/>
                  <a:ea typeface="HGPｺﾞｼｯｸE" panose="020B0900000000000000" pitchFamily="50" charset="-128"/>
                </a:rPr>
                <a:t>13.1%</a:t>
              </a:r>
            </a:p>
          </p:txBody>
        </p:sp>
        <p:cxnSp>
          <p:nvCxnSpPr>
            <p:cNvPr id="44" name="直線コネクタ 43">
              <a:extLst>
                <a:ext uri="{FF2B5EF4-FFF2-40B4-BE49-F238E27FC236}">
                  <a16:creationId xmlns:a16="http://schemas.microsoft.com/office/drawing/2014/main" id="{D84C9AD8-0E90-47C2-8458-C3DAA92C520C}"/>
                </a:ext>
              </a:extLst>
            </p:cNvPr>
            <p:cNvCxnSpPr>
              <a:cxnSpLocks/>
            </p:cNvCxnSpPr>
            <p:nvPr/>
          </p:nvCxnSpPr>
          <p:spPr bwMode="auto">
            <a:xfrm flipH="1" flipV="1">
              <a:off x="5289510" y="2672191"/>
              <a:ext cx="240678" cy="350724"/>
            </a:xfrm>
            <a:prstGeom prst="line">
              <a:avLst/>
            </a:prstGeom>
            <a:noFill/>
            <a:ln w="12700" cap="flat" cmpd="sng" algn="ctr">
              <a:solidFill>
                <a:schemeClr val="tx1"/>
              </a:solidFill>
              <a:prstDash val="solid"/>
              <a:round/>
              <a:headEnd type="oval" w="med" len="med"/>
              <a:tailEnd type="none" w="med" len="med"/>
            </a:ln>
            <a:effectLst/>
          </p:spPr>
        </p:cxnSp>
        <p:cxnSp>
          <p:nvCxnSpPr>
            <p:cNvPr id="47" name="直線コネクタ 46">
              <a:extLst>
                <a:ext uri="{FF2B5EF4-FFF2-40B4-BE49-F238E27FC236}">
                  <a16:creationId xmlns:a16="http://schemas.microsoft.com/office/drawing/2014/main" id="{11134D57-EADC-442B-BDAE-27DB4043CE4F}"/>
                </a:ext>
              </a:extLst>
            </p:cNvPr>
            <p:cNvCxnSpPr>
              <a:cxnSpLocks/>
            </p:cNvCxnSpPr>
            <p:nvPr/>
          </p:nvCxnSpPr>
          <p:spPr bwMode="auto">
            <a:xfrm flipH="1">
              <a:off x="4944330" y="3493202"/>
              <a:ext cx="409015" cy="147632"/>
            </a:xfrm>
            <a:prstGeom prst="line">
              <a:avLst/>
            </a:prstGeom>
            <a:noFill/>
            <a:ln w="12700" cap="flat" cmpd="sng" algn="ctr">
              <a:solidFill>
                <a:schemeClr val="tx1"/>
              </a:solidFill>
              <a:prstDash val="solid"/>
              <a:round/>
              <a:headEnd type="oval" w="med" len="med"/>
              <a:tailEnd type="none" w="med" len="med"/>
            </a:ln>
            <a:effectLst/>
          </p:spPr>
        </p:cxnSp>
        <p:sp>
          <p:nvSpPr>
            <p:cNvPr id="48" name="テキスト ボックス 47">
              <a:extLst>
                <a:ext uri="{FF2B5EF4-FFF2-40B4-BE49-F238E27FC236}">
                  <a16:creationId xmlns:a16="http://schemas.microsoft.com/office/drawing/2014/main" id="{1630ED3B-D341-4C77-BB86-630E91356289}"/>
                </a:ext>
              </a:extLst>
            </p:cNvPr>
            <p:cNvSpPr txBox="1"/>
            <p:nvPr/>
          </p:nvSpPr>
          <p:spPr>
            <a:xfrm>
              <a:off x="3336336" y="2716631"/>
              <a:ext cx="1809283" cy="584775"/>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健康を守るため</a:t>
              </a:r>
              <a:r>
                <a:rPr kumimoji="1" lang="en-US" altLang="ja-JP" sz="1600" dirty="0">
                  <a:latin typeface="HGPｺﾞｼｯｸE" panose="020B0900000000000000" pitchFamily="50" charset="-128"/>
                  <a:ea typeface="HGPｺﾞｼｯｸE" panose="020B0900000000000000" pitchFamily="50" charset="-128"/>
                </a:rPr>
                <a:t>2</a:t>
              </a:r>
              <a:r>
                <a:rPr lang="en-US" altLang="ja-JP" sz="1600" dirty="0">
                  <a:latin typeface="HGPｺﾞｼｯｸE" panose="020B0900000000000000" pitchFamily="50" charset="-128"/>
                  <a:ea typeface="HGPｺﾞｼｯｸE" panose="020B0900000000000000" pitchFamily="50" charset="-128"/>
                </a:rPr>
                <a:t>.7</a:t>
              </a:r>
              <a:r>
                <a:rPr kumimoji="1" lang="en-US" altLang="ja-JP" sz="1600" dirty="0">
                  <a:latin typeface="HGPｺﾞｼｯｸE" panose="020B0900000000000000" pitchFamily="50" charset="-128"/>
                  <a:ea typeface="HGPｺﾞｼｯｸE" panose="020B0900000000000000" pitchFamily="50" charset="-128"/>
                </a:rPr>
                <a:t>%</a:t>
              </a:r>
            </a:p>
          </p:txBody>
        </p:sp>
        <p:sp>
          <p:nvSpPr>
            <p:cNvPr id="49" name="テキスト ボックス 48">
              <a:extLst>
                <a:ext uri="{FF2B5EF4-FFF2-40B4-BE49-F238E27FC236}">
                  <a16:creationId xmlns:a16="http://schemas.microsoft.com/office/drawing/2014/main" id="{89FB4311-8FBD-402D-B366-DF4768E75974}"/>
                </a:ext>
              </a:extLst>
            </p:cNvPr>
            <p:cNvSpPr txBox="1"/>
            <p:nvPr/>
          </p:nvSpPr>
          <p:spPr>
            <a:xfrm>
              <a:off x="4468603" y="1800385"/>
              <a:ext cx="164181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災害復興や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災害対策のため</a:t>
              </a:r>
              <a:r>
                <a:rPr kumimoji="1" lang="en-US" altLang="ja-JP" sz="1600" dirty="0">
                  <a:latin typeface="HGPｺﾞｼｯｸE" panose="020B0900000000000000" pitchFamily="50" charset="-128"/>
                  <a:ea typeface="HGPｺﾞｼｯｸE" panose="020B0900000000000000" pitchFamily="50" charset="-128"/>
                </a:rPr>
                <a:t>1.3%</a:t>
              </a:r>
            </a:p>
          </p:txBody>
        </p:sp>
        <p:sp>
          <p:nvSpPr>
            <p:cNvPr id="5" name="テキスト ボックス 4">
              <a:extLst>
                <a:ext uri="{FF2B5EF4-FFF2-40B4-BE49-F238E27FC236}">
                  <a16:creationId xmlns:a16="http://schemas.microsoft.com/office/drawing/2014/main" id="{F4B97759-689B-4138-DC9A-D33611E23712}"/>
                </a:ext>
              </a:extLst>
            </p:cNvPr>
            <p:cNvSpPr txBox="1"/>
            <p:nvPr/>
          </p:nvSpPr>
          <p:spPr>
            <a:xfrm>
              <a:off x="6236082" y="3393751"/>
              <a:ext cx="698950" cy="223067"/>
            </a:xfrm>
            <a:prstGeom prst="rect">
              <a:avLst/>
            </a:prstGeom>
            <a:noFill/>
          </p:spPr>
          <p:txBody>
            <a:bodyPr wrap="square" rtlCol="0">
              <a:spAutoFit/>
            </a:bodyPr>
            <a:lstStyle/>
            <a:p>
              <a:pPr algn="ctr"/>
              <a:r>
                <a:rPr lang="ja-JP" altLang="en-US" sz="800">
                  <a:latin typeface="HGPｺﾞｼｯｸE" panose="020B0900000000000000" pitchFamily="50" charset="-128"/>
                  <a:ea typeface="HGPｺﾞｼｯｸE" panose="020B0900000000000000" pitchFamily="50" charset="-128"/>
                </a:rPr>
                <a:t>さいしゅつ</a:t>
              </a:r>
              <a:endParaRPr kumimoji="1" lang="en-US" altLang="ja-JP" sz="800" dirty="0">
                <a:latin typeface="HGPｺﾞｼｯｸE" panose="020B0900000000000000" pitchFamily="50" charset="-128"/>
                <a:ea typeface="HGPｺﾞｼｯｸE" panose="020B0900000000000000" pitchFamily="50" charset="-128"/>
              </a:endParaRPr>
            </a:p>
          </p:txBody>
        </p:sp>
      </p:grpSp>
      <p:grpSp>
        <p:nvGrpSpPr>
          <p:cNvPr id="53" name="グループ化 52">
            <a:extLst>
              <a:ext uri="{FF2B5EF4-FFF2-40B4-BE49-F238E27FC236}">
                <a16:creationId xmlns:a16="http://schemas.microsoft.com/office/drawing/2014/main" id="{2727DA90-9ACB-D6FC-0869-8974899562C7}"/>
              </a:ext>
            </a:extLst>
          </p:cNvPr>
          <p:cNvGrpSpPr/>
          <p:nvPr/>
        </p:nvGrpSpPr>
        <p:grpSpPr>
          <a:xfrm>
            <a:off x="-162789" y="1699854"/>
            <a:ext cx="3764849" cy="3771092"/>
            <a:chOff x="-162789" y="1699854"/>
            <a:chExt cx="3764849" cy="3771092"/>
          </a:xfrm>
        </p:grpSpPr>
        <p:graphicFrame>
          <p:nvGraphicFramePr>
            <p:cNvPr id="8" name="グラフ 7">
              <a:extLst>
                <a:ext uri="{FF2B5EF4-FFF2-40B4-BE49-F238E27FC236}">
                  <a16:creationId xmlns:a16="http://schemas.microsoft.com/office/drawing/2014/main" id="{7C475406-0B63-AC11-9ECD-F2E8F87FCC3B}"/>
                </a:ext>
              </a:extLst>
            </p:cNvPr>
            <p:cNvGraphicFramePr/>
            <p:nvPr/>
          </p:nvGraphicFramePr>
          <p:xfrm>
            <a:off x="-162789" y="2169080"/>
            <a:ext cx="3710572" cy="3301866"/>
          </p:xfrm>
          <a:graphic>
            <a:graphicData uri="http://schemas.openxmlformats.org/drawingml/2006/chart">
              <c:chart xmlns:c="http://schemas.openxmlformats.org/drawingml/2006/chart" xmlns:r="http://schemas.openxmlformats.org/officeDocument/2006/relationships" r:id="rId5"/>
            </a:graphicData>
          </a:graphic>
        </p:graphicFrame>
        <p:sp>
          <p:nvSpPr>
            <p:cNvPr id="9" name="テキスト ボックス 8">
              <a:extLst>
                <a:ext uri="{FF2B5EF4-FFF2-40B4-BE49-F238E27FC236}">
                  <a16:creationId xmlns:a16="http://schemas.microsoft.com/office/drawing/2014/main" id="{6F4863DD-934B-E117-6C30-3F75D9114E06}"/>
                </a:ext>
              </a:extLst>
            </p:cNvPr>
            <p:cNvSpPr txBox="1"/>
            <p:nvPr/>
          </p:nvSpPr>
          <p:spPr>
            <a:xfrm>
              <a:off x="1867134" y="3289996"/>
              <a:ext cx="1734926"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県税など</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44.8%</a:t>
              </a:r>
            </a:p>
          </p:txBody>
        </p:sp>
        <p:sp>
          <p:nvSpPr>
            <p:cNvPr id="10" name="テキスト ボックス 9">
              <a:extLst>
                <a:ext uri="{FF2B5EF4-FFF2-40B4-BE49-F238E27FC236}">
                  <a16:creationId xmlns:a16="http://schemas.microsoft.com/office/drawing/2014/main" id="{BA5C5E2D-B7DB-3E55-1FD4-96DD57FFB35E}"/>
                </a:ext>
              </a:extLst>
            </p:cNvPr>
            <p:cNvSpPr txBox="1"/>
            <p:nvPr/>
          </p:nvSpPr>
          <p:spPr>
            <a:xfrm>
              <a:off x="22561" y="3861827"/>
              <a:ext cx="1516237" cy="830997"/>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国から</a:t>
              </a:r>
              <a:endParaRPr lang="en-US" altLang="ja-JP" sz="1600" dirty="0">
                <a:ln w="5080">
                  <a:noFill/>
                </a:ln>
                <a:latin typeface="HGPｺﾞｼｯｸE" panose="020B0900000000000000" pitchFamily="50" charset="-128"/>
                <a:ea typeface="HGPｺﾞｼｯｸE" panose="020B0900000000000000" pitchFamily="50" charset="-128"/>
              </a:endParaRPr>
            </a:p>
            <a:p>
              <a:pPr algn="ctr"/>
              <a:r>
                <a:rPr lang="ja-JP" altLang="en-US" sz="1600" dirty="0">
                  <a:ln w="5080">
                    <a:noFill/>
                  </a:ln>
                  <a:latin typeface="HGPｺﾞｼｯｸE" panose="020B0900000000000000" pitchFamily="50" charset="-128"/>
                  <a:ea typeface="HGPｺﾞｼｯｸE" panose="020B0900000000000000" pitchFamily="50" charset="-128"/>
                </a:rPr>
                <a:t>入るお金</a:t>
              </a:r>
              <a:r>
                <a:rPr kumimoji="1" lang="ja-JP" altLang="en-US" sz="1600" dirty="0">
                  <a:ln w="5080">
                    <a:noFill/>
                  </a:ln>
                  <a:effectLst/>
                  <a:latin typeface="HGPｺﾞｼｯｸE" panose="020B0900000000000000" pitchFamily="50" charset="-128"/>
                  <a:ea typeface="HGPｺﾞｼｯｸE" panose="020B0900000000000000" pitchFamily="50" charset="-128"/>
                </a:rPr>
                <a:t> </a:t>
              </a:r>
              <a:endParaRPr kumimoji="1" lang="en-US" altLang="ja-JP" sz="1600" dirty="0">
                <a:ln w="5080">
                  <a:noFill/>
                </a:ln>
                <a:effectLst/>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47.1%</a:t>
              </a:r>
            </a:p>
          </p:txBody>
        </p:sp>
        <p:sp>
          <p:nvSpPr>
            <p:cNvPr id="11" name="テキスト ボックス 10">
              <a:extLst>
                <a:ext uri="{FF2B5EF4-FFF2-40B4-BE49-F238E27FC236}">
                  <a16:creationId xmlns:a16="http://schemas.microsoft.com/office/drawing/2014/main" id="{9271A563-4C4F-8D17-01AC-02AACD962349}"/>
                </a:ext>
              </a:extLst>
            </p:cNvPr>
            <p:cNvSpPr txBox="1"/>
            <p:nvPr/>
          </p:nvSpPr>
          <p:spPr>
            <a:xfrm>
              <a:off x="50328" y="1699854"/>
              <a:ext cx="1641815" cy="584775"/>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県の借金</a:t>
              </a:r>
              <a:r>
                <a:rPr kumimoji="1" lang="ja-JP" altLang="en-US" sz="1600" dirty="0">
                  <a:latin typeface="HGPｺﾞｼｯｸE" panose="020B0900000000000000" pitchFamily="50" charset="-128"/>
                  <a:ea typeface="HGPｺﾞｼｯｸE" panose="020B0900000000000000" pitchFamily="50" charset="-128"/>
                </a:rPr>
                <a:t>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8</a:t>
              </a:r>
              <a:r>
                <a:rPr lang="en-US" altLang="ja-JP" sz="1600" dirty="0">
                  <a:latin typeface="HGPｺﾞｼｯｸE" panose="020B0900000000000000" pitchFamily="50" charset="-128"/>
                  <a:ea typeface="HGPｺﾞｼｯｸE" panose="020B0900000000000000" pitchFamily="50" charset="-128"/>
                </a:rPr>
                <a:t>.1</a:t>
              </a:r>
              <a:r>
                <a:rPr kumimoji="1" lang="en-US" altLang="ja-JP" sz="1600" dirty="0">
                  <a:latin typeface="HGPｺﾞｼｯｸE" panose="020B0900000000000000" pitchFamily="50" charset="-128"/>
                  <a:ea typeface="HGPｺﾞｼｯｸE" panose="020B0900000000000000" pitchFamily="50" charset="-128"/>
                </a:rPr>
                <a:t>%</a:t>
              </a:r>
            </a:p>
          </p:txBody>
        </p:sp>
        <p:grpSp>
          <p:nvGrpSpPr>
            <p:cNvPr id="12" name="グループ化 11">
              <a:extLst>
                <a:ext uri="{FF2B5EF4-FFF2-40B4-BE49-F238E27FC236}">
                  <a16:creationId xmlns:a16="http://schemas.microsoft.com/office/drawing/2014/main" id="{63945975-64BB-B003-2647-B69005EC84A6}"/>
                </a:ext>
              </a:extLst>
            </p:cNvPr>
            <p:cNvGrpSpPr/>
            <p:nvPr/>
          </p:nvGrpSpPr>
          <p:grpSpPr>
            <a:xfrm>
              <a:off x="1042343" y="3080304"/>
              <a:ext cx="1299600" cy="1299600"/>
              <a:chOff x="1276202" y="3801648"/>
              <a:chExt cx="1550907" cy="1489312"/>
            </a:xfrm>
          </p:grpSpPr>
          <p:sp>
            <p:nvSpPr>
              <p:cNvPr id="14" name="楕円 37">
                <a:extLst>
                  <a:ext uri="{FF2B5EF4-FFF2-40B4-BE49-F238E27FC236}">
                    <a16:creationId xmlns:a16="http://schemas.microsoft.com/office/drawing/2014/main" id="{81FC6C36-71B4-7C72-4AB3-F756BB4BA3AF}"/>
                  </a:ext>
                </a:extLst>
              </p:cNvPr>
              <p:cNvSpPr/>
              <p:nvPr/>
            </p:nvSpPr>
            <p:spPr bwMode="auto">
              <a:xfrm>
                <a:off x="1276202" y="3801648"/>
                <a:ext cx="1550907" cy="148931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15" name="テキスト ボックス 14">
                <a:extLst>
                  <a:ext uri="{FF2B5EF4-FFF2-40B4-BE49-F238E27FC236}">
                    <a16:creationId xmlns:a16="http://schemas.microsoft.com/office/drawing/2014/main" id="{700DA037-18C6-DFE5-4CF1-8F8D6A6FF219}"/>
                  </a:ext>
                </a:extLst>
              </p:cNvPr>
              <p:cNvSpPr txBox="1"/>
              <p:nvPr/>
            </p:nvSpPr>
            <p:spPr>
              <a:xfrm>
                <a:off x="1380920" y="4341015"/>
                <a:ext cx="1368163" cy="61664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endParaRPr lang="en-US" altLang="zh-TW" i="0" u="none" strike="noStrike" dirty="0">
                  <a:solidFill>
                    <a:srgbClr val="000000"/>
                  </a:solidFill>
                  <a:effectLst/>
                  <a:latin typeface="HGPｺﾞｼｯｸE" panose="020B0900000000000000" pitchFamily="50" charset="-128"/>
                  <a:ea typeface="HGPｺﾞｼｯｸE" panose="020B0900000000000000" pitchFamily="50" charset="-128"/>
                </a:endParaRPr>
              </a:p>
              <a:p>
                <a:pPr algn="ctr" rtl="0">
                  <a:lnSpc>
                    <a:spcPct val="80000"/>
                  </a:lnSpc>
                  <a:spcBef>
                    <a:spcPts val="0"/>
                  </a:spcBef>
                  <a:spcAft>
                    <a:spcPts val="500"/>
                  </a:spcAft>
                </a:pPr>
                <a:r>
                  <a:rPr lang="en-US" altLang="ja-JP" sz="1300" dirty="0">
                    <a:solidFill>
                      <a:srgbClr val="000000"/>
                    </a:solidFill>
                    <a:latin typeface="HGPｺﾞｼｯｸE" panose="020B0900000000000000" pitchFamily="50" charset="-128"/>
                    <a:ea typeface="HGPｺﾞｼｯｸE" panose="020B0900000000000000" pitchFamily="50" charset="-128"/>
                  </a:rPr>
                  <a:t>6499</a:t>
                </a:r>
                <a:r>
                  <a:rPr lang="zh-TW" altLang="en-US" sz="1300" dirty="0">
                    <a:solidFill>
                      <a:srgbClr val="000000"/>
                    </a:solidFill>
                    <a:latin typeface="HGPｺﾞｼｯｸE" panose="020B0900000000000000" pitchFamily="50" charset="-128"/>
                    <a:ea typeface="HGPｺﾞｼｯｸE" panose="020B0900000000000000" pitchFamily="50" charset="-128"/>
                  </a:rPr>
                  <a:t>億円</a:t>
                </a:r>
              </a:p>
            </p:txBody>
          </p:sp>
        </p:grpSp>
        <p:cxnSp>
          <p:nvCxnSpPr>
            <p:cNvPr id="18" name="直線コネクタ 17">
              <a:extLst>
                <a:ext uri="{FF2B5EF4-FFF2-40B4-BE49-F238E27FC236}">
                  <a16:creationId xmlns:a16="http://schemas.microsoft.com/office/drawing/2014/main" id="{5780ABD2-B622-C641-39A6-2B2000BAAFF2}"/>
                </a:ext>
              </a:extLst>
            </p:cNvPr>
            <p:cNvCxnSpPr>
              <a:cxnSpLocks/>
            </p:cNvCxnSpPr>
            <p:nvPr/>
          </p:nvCxnSpPr>
          <p:spPr bwMode="auto">
            <a:xfrm flipH="1" flipV="1">
              <a:off x="1136221" y="2147856"/>
              <a:ext cx="137227" cy="387091"/>
            </a:xfrm>
            <a:prstGeom prst="line">
              <a:avLst/>
            </a:prstGeom>
            <a:noFill/>
            <a:ln w="12700" cap="flat" cmpd="sng" algn="ctr">
              <a:solidFill>
                <a:schemeClr val="tx1"/>
              </a:solidFill>
              <a:prstDash val="solid"/>
              <a:round/>
              <a:headEnd type="oval" w="med" len="med"/>
              <a:tailEnd type="none" w="med" len="med"/>
            </a:ln>
            <a:effectLst/>
          </p:spPr>
        </p:cxnSp>
        <p:sp>
          <p:nvSpPr>
            <p:cNvPr id="52" name="テキスト ボックス 51">
              <a:extLst>
                <a:ext uri="{FF2B5EF4-FFF2-40B4-BE49-F238E27FC236}">
                  <a16:creationId xmlns:a16="http://schemas.microsoft.com/office/drawing/2014/main" id="{DFF7744F-3B1E-2E31-44C8-ECD618682E09}"/>
                </a:ext>
              </a:extLst>
            </p:cNvPr>
            <p:cNvSpPr txBox="1"/>
            <p:nvPr/>
          </p:nvSpPr>
          <p:spPr>
            <a:xfrm>
              <a:off x="1130093" y="3417992"/>
              <a:ext cx="698950" cy="223067"/>
            </a:xfrm>
            <a:prstGeom prst="rect">
              <a:avLst/>
            </a:prstGeom>
            <a:noFill/>
          </p:spPr>
          <p:txBody>
            <a:bodyPr wrap="square" rtlCol="0">
              <a:spAutoFit/>
            </a:bodyPr>
            <a:lstStyle/>
            <a:p>
              <a:pPr algn="ctr"/>
              <a:r>
                <a:rPr lang="ja-JP" altLang="en-US" sz="800">
                  <a:latin typeface="HGPｺﾞｼｯｸE" panose="020B0900000000000000" pitchFamily="50" charset="-128"/>
                  <a:ea typeface="HGPｺﾞｼｯｸE" panose="020B0900000000000000" pitchFamily="50" charset="-128"/>
                </a:rPr>
                <a:t>さいにゅう</a:t>
              </a:r>
              <a:endParaRPr kumimoji="1" lang="en-US" altLang="ja-JP" sz="8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213978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13</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71080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和歌山県で</a:t>
            </a:r>
            <a:r>
              <a:rPr lang="ja-JP" altLang="en-US">
                <a:solidFill>
                  <a:srgbClr val="FFFFFF"/>
                </a:solidFill>
                <a:latin typeface="HGPｺﾞｼｯｸE" panose="020B0900000000000000" pitchFamily="50" charset="-128"/>
                <a:ea typeface="HGPｺﾞｼｯｸE" panose="020B0900000000000000" pitchFamily="50" charset="-128"/>
              </a:rPr>
              <a:t>は税金を</a:t>
            </a:r>
            <a:r>
              <a:rPr lang="ja-JP" altLang="en-US" dirty="0">
                <a:solidFill>
                  <a:srgbClr val="FFFFFF"/>
                </a:solidFill>
                <a:latin typeface="HGPｺﾞｼｯｸE" panose="020B0900000000000000" pitchFamily="50" charset="-128"/>
                <a:ea typeface="HGPｺﾞｼｯｸE" panose="020B0900000000000000" pitchFamily="50" charset="-128"/>
              </a:rPr>
              <a:t>どう使っているの？</a:t>
            </a:r>
          </a:p>
        </p:txBody>
      </p:sp>
      <p:pic>
        <p:nvPicPr>
          <p:cNvPr id="17" name="図 16">
            <a:extLst>
              <a:ext uri="{FF2B5EF4-FFF2-40B4-BE49-F238E27FC236}">
                <a16:creationId xmlns:a16="http://schemas.microsoft.com/office/drawing/2014/main" id="{AA30F1A9-AD0B-48C1-AD39-89CF0002C57B}"/>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212907" y="4541043"/>
            <a:ext cx="1057636" cy="1584912"/>
          </a:xfrm>
          <a:prstGeom prst="rect">
            <a:avLst/>
          </a:prstGeom>
        </p:spPr>
      </p:pic>
      <p:sp>
        <p:nvSpPr>
          <p:cNvPr id="18" name="四角形: 角を丸くする 17">
            <a:extLst>
              <a:ext uri="{FF2B5EF4-FFF2-40B4-BE49-F238E27FC236}">
                <a16:creationId xmlns:a16="http://schemas.microsoft.com/office/drawing/2014/main" id="{1B8F9B8F-F0D6-48AA-86BE-D1CADA00910B}"/>
              </a:ext>
            </a:extLst>
          </p:cNvPr>
          <p:cNvSpPr/>
          <p:nvPr/>
        </p:nvSpPr>
        <p:spPr bwMode="auto">
          <a:xfrm>
            <a:off x="839740" y="6125955"/>
            <a:ext cx="1803969" cy="441644"/>
          </a:xfrm>
          <a:prstGeom prst="round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ea"/>
              </a:rPr>
              <a:t>和歌山県ＰＲキャラクター</a:t>
            </a:r>
            <a:endParaRPr kumimoji="1" lang="en-US" altLang="ja-JP" sz="1100" b="0" i="0" u="none" strike="noStrike" cap="none" normalizeH="0" baseline="0" dirty="0">
              <a:ln>
                <a:noFill/>
              </a:ln>
              <a:solidFill>
                <a:schemeClr val="tx1"/>
              </a:solidFill>
              <a:effectLst/>
              <a:latin typeface="+mn-ea"/>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100" dirty="0">
                <a:latin typeface="+mn-ea"/>
              </a:rPr>
              <a:t>　　　</a:t>
            </a:r>
            <a:r>
              <a:rPr kumimoji="1" lang="ja-JP" altLang="en-US" sz="1100" b="0" i="0" u="none" strike="noStrike" cap="none" normalizeH="0" baseline="0" dirty="0">
                <a:ln>
                  <a:noFill/>
                </a:ln>
                <a:solidFill>
                  <a:schemeClr val="tx1"/>
                </a:solidFill>
                <a:effectLst/>
                <a:latin typeface="+mn-ea"/>
              </a:rPr>
              <a:t>　「きいちゃん」</a:t>
            </a:r>
          </a:p>
        </p:txBody>
      </p:sp>
      <p:sp>
        <p:nvSpPr>
          <p:cNvPr id="3" name="Rectangle 26">
            <a:extLst>
              <a:ext uri="{FF2B5EF4-FFF2-40B4-BE49-F238E27FC236}">
                <a16:creationId xmlns:a16="http://schemas.microsoft.com/office/drawing/2014/main" id="{3B594CA4-EE07-3CFC-9049-AE60572D24A7}"/>
              </a:ext>
            </a:extLst>
          </p:cNvPr>
          <p:cNvSpPr>
            <a:spLocks noChangeArrowheads="1"/>
          </p:cNvSpPr>
          <p:nvPr/>
        </p:nvSpPr>
        <p:spPr bwMode="white">
          <a:xfrm>
            <a:off x="169629" y="845312"/>
            <a:ext cx="6957409" cy="4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ct val="150000"/>
              </a:lnSpc>
              <a:spcBef>
                <a:spcPct val="0"/>
              </a:spcBef>
              <a:buClrTx/>
              <a:buSzTx/>
              <a:buNone/>
              <a:tabLst/>
              <a:defRPr/>
            </a:pPr>
            <a:r>
              <a:rPr lang="ja-JP" altLang="en-US" sz="2000">
                <a:solidFill>
                  <a:srgbClr val="000000"/>
                </a:solidFill>
                <a:latin typeface="HGPｺﾞｼｯｸE" panose="020B0900000000000000" pitchFamily="50" charset="-128"/>
                <a:ea typeface="HGPｺﾞｼｯｸE" panose="020B0900000000000000" pitchFamily="50" charset="-128"/>
              </a:rPr>
              <a:t>和歌山県の</a:t>
            </a:r>
            <a:r>
              <a:rPr lang="ja-JP" altLang="en-US" sz="2000" dirty="0">
                <a:solidFill>
                  <a:srgbClr val="000000"/>
                </a:solidFill>
                <a:latin typeface="HGPｺﾞｼｯｸE" panose="020B0900000000000000" pitchFamily="50" charset="-128"/>
                <a:ea typeface="HGPｺﾞｼｯｸE" panose="020B0900000000000000" pitchFamily="50" charset="-128"/>
              </a:rPr>
              <a:t>税金は、こんなところにも使われています。</a:t>
            </a:r>
            <a:endParaRPr lang="en-US" altLang="ja-JP" sz="2000" dirty="0">
              <a:solidFill>
                <a:srgbClr val="000000"/>
              </a:solidFill>
              <a:latin typeface="HGPｺﾞｼｯｸE" panose="020B0900000000000000" pitchFamily="50" charset="-128"/>
              <a:ea typeface="HGPｺﾞｼｯｸE" panose="020B0900000000000000" pitchFamily="50" charset="-128"/>
            </a:endParaRPr>
          </a:p>
        </p:txBody>
      </p:sp>
      <p:cxnSp>
        <p:nvCxnSpPr>
          <p:cNvPr id="4" name="直線コネクタ 3">
            <a:extLst>
              <a:ext uri="{FF2B5EF4-FFF2-40B4-BE49-F238E27FC236}">
                <a16:creationId xmlns:a16="http://schemas.microsoft.com/office/drawing/2014/main" id="{0D00569D-37AC-F391-B000-4D32A388AA12}"/>
              </a:ext>
            </a:extLst>
          </p:cNvPr>
          <p:cNvCxnSpPr>
            <a:cxnSpLocks/>
          </p:cNvCxnSpPr>
          <p:nvPr/>
        </p:nvCxnSpPr>
        <p:spPr>
          <a:xfrm>
            <a:off x="179388" y="1444442"/>
            <a:ext cx="878522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04E8BB4E-4A08-BC2C-D008-98C6DA88277E}"/>
              </a:ext>
            </a:extLst>
          </p:cNvPr>
          <p:cNvGrpSpPr/>
          <p:nvPr/>
        </p:nvGrpSpPr>
        <p:grpSpPr>
          <a:xfrm>
            <a:off x="2731645" y="4537256"/>
            <a:ext cx="5729448" cy="1584912"/>
            <a:chOff x="2731645" y="4537256"/>
            <a:chExt cx="5729448" cy="1584912"/>
          </a:xfrm>
        </p:grpSpPr>
        <p:sp>
          <p:nvSpPr>
            <p:cNvPr id="6" name="角丸四角形 5">
              <a:extLst>
                <a:ext uri="{FF2B5EF4-FFF2-40B4-BE49-F238E27FC236}">
                  <a16:creationId xmlns:a16="http://schemas.microsoft.com/office/drawing/2014/main" id="{D5836C24-FEAF-C718-B1AA-C3722D6515C9}"/>
                </a:ext>
              </a:extLst>
            </p:cNvPr>
            <p:cNvSpPr/>
            <p:nvPr/>
          </p:nvSpPr>
          <p:spPr>
            <a:xfrm>
              <a:off x="2731645" y="4537256"/>
              <a:ext cx="5526052" cy="1584912"/>
            </a:xfrm>
            <a:prstGeom prst="roundRect">
              <a:avLst/>
            </a:prstGeom>
            <a:solidFill>
              <a:schemeClr val="accent5">
                <a:lumMod val="20000"/>
                <a:lumOff val="8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nchorCtr="1"/>
            <a:lstStyle/>
            <a:p>
              <a:pPr algn="ctr"/>
              <a:endParaRPr kumimoji="1" lang="ja-JP" altLang="en-US"/>
            </a:p>
          </p:txBody>
        </p:sp>
        <p:sp>
          <p:nvSpPr>
            <p:cNvPr id="8" name="Rectangle 26">
              <a:extLst>
                <a:ext uri="{FF2B5EF4-FFF2-40B4-BE49-F238E27FC236}">
                  <a16:creationId xmlns:a16="http://schemas.microsoft.com/office/drawing/2014/main" id="{2CE5DCC2-ED31-3FC9-E7FE-5DF593023615}"/>
                </a:ext>
              </a:extLst>
            </p:cNvPr>
            <p:cNvSpPr>
              <a:spLocks noChangeArrowheads="1"/>
            </p:cNvSpPr>
            <p:nvPr/>
          </p:nvSpPr>
          <p:spPr bwMode="white">
            <a:xfrm>
              <a:off x="2801908" y="4677498"/>
              <a:ext cx="5659185" cy="120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皆さんの住んでいる地域では、</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どんなところに税金が使われているか調べてみよう。</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知らなかった「和歌山県」について新しい発見があるかも。</a:t>
              </a:r>
            </a:p>
          </p:txBody>
        </p:sp>
        <p:sp>
          <p:nvSpPr>
            <p:cNvPr id="11" name="テキスト ボックス 10">
              <a:extLst>
                <a:ext uri="{FF2B5EF4-FFF2-40B4-BE49-F238E27FC236}">
                  <a16:creationId xmlns:a16="http://schemas.microsoft.com/office/drawing/2014/main" id="{4F04BADB-30F4-7DBD-6543-74E71909B109}"/>
                </a:ext>
              </a:extLst>
            </p:cNvPr>
            <p:cNvSpPr txBox="1"/>
            <p:nvPr/>
          </p:nvSpPr>
          <p:spPr>
            <a:xfrm>
              <a:off x="4698421" y="465804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ちいき</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30" name="グループ化 29">
            <a:extLst>
              <a:ext uri="{FF2B5EF4-FFF2-40B4-BE49-F238E27FC236}">
                <a16:creationId xmlns:a16="http://schemas.microsoft.com/office/drawing/2014/main" id="{0087054F-F81C-4D84-8F18-6B21935BA34F}"/>
              </a:ext>
            </a:extLst>
          </p:cNvPr>
          <p:cNvGrpSpPr/>
          <p:nvPr/>
        </p:nvGrpSpPr>
        <p:grpSpPr>
          <a:xfrm>
            <a:off x="196573" y="1608458"/>
            <a:ext cx="2921040" cy="2754324"/>
            <a:chOff x="196573" y="1608458"/>
            <a:chExt cx="2921040" cy="2754324"/>
          </a:xfrm>
        </p:grpSpPr>
        <p:sp>
          <p:nvSpPr>
            <p:cNvPr id="21" name="正方形/長方形 20">
              <a:extLst>
                <a:ext uri="{FF2B5EF4-FFF2-40B4-BE49-F238E27FC236}">
                  <a16:creationId xmlns:a16="http://schemas.microsoft.com/office/drawing/2014/main" id="{A61D6B17-8698-7191-D39A-EEFF905E6BB7}"/>
                </a:ext>
              </a:extLst>
            </p:cNvPr>
            <p:cNvSpPr/>
            <p:nvPr/>
          </p:nvSpPr>
          <p:spPr>
            <a:xfrm>
              <a:off x="211098" y="3429000"/>
              <a:ext cx="2906515" cy="933782"/>
            </a:xfrm>
            <a:prstGeom prst="rect">
              <a:avLst/>
            </a:prstGeom>
          </p:spPr>
          <p:txBody>
            <a:bodyPr wrap="square">
              <a:spAutoFit/>
            </a:bodyPr>
            <a:lstStyle/>
            <a:p>
              <a:pPr algn="ctr">
                <a:lnSpc>
                  <a:spcPts val="2320"/>
                </a:lnSpc>
              </a:pPr>
              <a:r>
                <a:rPr lang="ja-JP" altLang="en-US" sz="1600" b="1" dirty="0">
                  <a:latin typeface="+mn-ea"/>
                  <a:cs typeface="メイリオ" panose="020B0604030504040204" pitchFamily="50" charset="-128"/>
                </a:rPr>
                <a:t>上富田町給食センター</a:t>
              </a:r>
              <a:endParaRPr lang="en-US" altLang="ja-JP" sz="1600" b="1" dirty="0">
                <a:latin typeface="+mn-ea"/>
                <a:cs typeface="メイリオ" panose="020B0604030504040204" pitchFamily="50" charset="-128"/>
              </a:endParaRPr>
            </a:p>
            <a:p>
              <a:pPr algn="ctr">
                <a:lnSpc>
                  <a:spcPts val="2320"/>
                </a:lnSpc>
              </a:pPr>
              <a:r>
                <a:rPr lang="ja-JP" altLang="ja-JP" sz="1400" kern="1200" dirty="0">
                  <a:effectLst/>
                  <a:latin typeface="+mn-ea"/>
                  <a:cs typeface="メイリオ" panose="020B0604030504040204" pitchFamily="50" charset="-128"/>
                </a:rPr>
                <a:t>（平成</a:t>
              </a:r>
              <a:r>
                <a:rPr lang="en-US" altLang="ja-JP" sz="1400" kern="1200" dirty="0">
                  <a:effectLst/>
                  <a:latin typeface="+mn-ea"/>
                  <a:cs typeface="メイリオ" panose="020B0604030504040204" pitchFamily="50" charset="-128"/>
                </a:rPr>
                <a:t>30</a:t>
              </a:r>
              <a:r>
                <a:rPr lang="ja-JP" altLang="ja-JP" sz="1400" kern="1200" dirty="0">
                  <a:effectLst/>
                  <a:latin typeface="+mn-ea"/>
                  <a:cs typeface="メイリオ" panose="020B0604030504040204" pitchFamily="50" charset="-128"/>
                </a:rPr>
                <a:t>年</a:t>
              </a:r>
              <a:r>
                <a:rPr lang="ja-JP" altLang="en-US" sz="1400" kern="1200" dirty="0">
                  <a:effectLst/>
                  <a:latin typeface="+mn-ea"/>
                  <a:cs typeface="メイリオ" panose="020B0604030504040204" pitchFamily="50" charset="-128"/>
                </a:rPr>
                <a:t>４</a:t>
              </a:r>
              <a:r>
                <a:rPr lang="ja-JP" altLang="ja-JP" sz="1400" kern="1200" dirty="0">
                  <a:effectLst/>
                  <a:latin typeface="+mn-ea"/>
                  <a:cs typeface="メイリオ" panose="020B0604030504040204" pitchFamily="50" charset="-128"/>
                </a:rPr>
                <a:t>月</a:t>
              </a:r>
              <a:r>
                <a:rPr lang="ja-JP" altLang="en-US" sz="1400" kern="1200" dirty="0">
                  <a:effectLst/>
                  <a:latin typeface="+mn-ea"/>
                  <a:cs typeface="メイリオ" panose="020B0604030504040204" pitchFamily="50" charset="-128"/>
                </a:rPr>
                <a:t>完成</a:t>
              </a:r>
              <a:r>
                <a:rPr lang="ja-JP" altLang="ja-JP" sz="1400" kern="1200" dirty="0">
                  <a:effectLst/>
                  <a:latin typeface="+mn-ea"/>
                  <a:cs typeface="メイリオ" panose="020B0604030504040204" pitchFamily="50" charset="-128"/>
                </a:rPr>
                <a:t>）</a:t>
              </a:r>
              <a:endParaRPr lang="en-US" altLang="ja-JP" sz="1400" kern="1200" dirty="0">
                <a:effectLst/>
                <a:latin typeface="+mn-ea"/>
                <a:cs typeface="メイリオ" panose="020B0604030504040204" pitchFamily="50" charset="-128"/>
              </a:endParaRPr>
            </a:p>
            <a:p>
              <a:pPr algn="ctr">
                <a:lnSpc>
                  <a:spcPts val="2320"/>
                </a:lnSpc>
              </a:pPr>
              <a:r>
                <a:rPr lang="ja-JP" altLang="ja-JP" sz="1400" kern="1200" dirty="0">
                  <a:effectLst/>
                  <a:latin typeface="+mn-ea"/>
                  <a:cs typeface="メイリオ" panose="020B0604030504040204" pitchFamily="50" charset="-128"/>
                </a:rPr>
                <a:t>総</a:t>
              </a:r>
              <a:r>
                <a:rPr lang="ja-JP" altLang="en-US" sz="1400" kern="1200" dirty="0">
                  <a:effectLst/>
                  <a:latin typeface="+mn-ea"/>
                  <a:cs typeface="メイリオ" panose="020B0604030504040204" pitchFamily="50" charset="-128"/>
                </a:rPr>
                <a:t>工</a:t>
              </a:r>
              <a:r>
                <a:rPr lang="ja-JP" altLang="ja-JP" sz="1400" kern="1200" dirty="0">
                  <a:effectLst/>
                  <a:latin typeface="+mn-ea"/>
                  <a:cs typeface="メイリオ" panose="020B0604030504040204" pitchFamily="50" charset="-128"/>
                </a:rPr>
                <a:t>費：約</a:t>
              </a:r>
              <a:r>
                <a:rPr lang="ja-JP" altLang="en-US" sz="1400" dirty="0">
                  <a:latin typeface="+mn-ea"/>
                  <a:cs typeface="メイリオ" panose="020B0604030504040204" pitchFamily="50" charset="-128"/>
                </a:rPr>
                <a:t>９</a:t>
              </a:r>
              <a:r>
                <a:rPr lang="ja-JP" altLang="ja-JP" sz="1400" kern="1200" dirty="0">
                  <a:effectLst/>
                  <a:latin typeface="+mn-ea"/>
                  <a:cs typeface="メイリオ" panose="020B0604030504040204" pitchFamily="50" charset="-128"/>
                </a:rPr>
                <a:t>億円</a:t>
              </a:r>
              <a:endParaRPr lang="ja-JP" altLang="ja-JP" sz="1400" dirty="0">
                <a:effectLst/>
                <a:latin typeface="+mn-ea"/>
                <a:cs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E688F669-560B-7E73-B2AA-16B8807C44BE}"/>
                </a:ext>
              </a:extLst>
            </p:cNvPr>
            <p:cNvSpPr txBox="1"/>
            <p:nvPr/>
          </p:nvSpPr>
          <p:spPr>
            <a:xfrm>
              <a:off x="598836" y="3357892"/>
              <a:ext cx="1032256" cy="187708"/>
            </a:xfrm>
            <a:prstGeom prst="rect">
              <a:avLst/>
            </a:prstGeom>
            <a:noFill/>
          </p:spPr>
          <p:txBody>
            <a:bodyPr wrap="none" rtlCol="0">
              <a:noAutofit/>
            </a:bodyPr>
            <a:lstStyle/>
            <a:p>
              <a:pPr algn="ctr"/>
              <a:r>
                <a:rPr lang="ja-JP" altLang="en-US" sz="800" dirty="0">
                  <a:latin typeface="HGPｺﾞｼｯｸE" panose="020B0900000000000000" pitchFamily="50" charset="-128"/>
                  <a:ea typeface="HGPｺﾞｼｯｸE" panose="020B0900000000000000" pitchFamily="50" charset="-128"/>
                </a:rPr>
                <a:t>かみとんだちょう</a:t>
              </a:r>
              <a:endParaRPr lang="zh-CN" altLang="en-US" sz="800" dirty="0">
                <a:latin typeface="HGPｺﾞｼｯｸE" panose="020B0900000000000000" pitchFamily="50" charset="-128"/>
                <a:ea typeface="HGPｺﾞｼｯｸE" panose="020B0900000000000000" pitchFamily="50" charset="-128"/>
              </a:endParaRPr>
            </a:p>
          </p:txBody>
        </p:sp>
        <p:pic>
          <p:nvPicPr>
            <p:cNvPr id="29" name="図 28">
              <a:extLst>
                <a:ext uri="{FF2B5EF4-FFF2-40B4-BE49-F238E27FC236}">
                  <a16:creationId xmlns:a16="http://schemas.microsoft.com/office/drawing/2014/main" id="{F1E21E9E-2699-4474-AE6F-4083EA909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73" y="1608458"/>
              <a:ext cx="2907949" cy="1765193"/>
            </a:xfrm>
            <a:prstGeom prst="rect">
              <a:avLst/>
            </a:prstGeom>
          </p:spPr>
        </p:pic>
      </p:grpSp>
      <p:grpSp>
        <p:nvGrpSpPr>
          <p:cNvPr id="34" name="グループ化 33">
            <a:extLst>
              <a:ext uri="{FF2B5EF4-FFF2-40B4-BE49-F238E27FC236}">
                <a16:creationId xmlns:a16="http://schemas.microsoft.com/office/drawing/2014/main" id="{A51DB37C-7A32-4B1C-997D-0197498594EB}"/>
              </a:ext>
            </a:extLst>
          </p:cNvPr>
          <p:cNvGrpSpPr/>
          <p:nvPr/>
        </p:nvGrpSpPr>
        <p:grpSpPr>
          <a:xfrm>
            <a:off x="3227246" y="1608459"/>
            <a:ext cx="2644844" cy="3044915"/>
            <a:chOff x="3227246" y="1608459"/>
            <a:chExt cx="2644844" cy="3044915"/>
          </a:xfrm>
        </p:grpSpPr>
        <p:sp>
          <p:nvSpPr>
            <p:cNvPr id="24" name="正方形/長方形 23">
              <a:extLst>
                <a:ext uri="{FF2B5EF4-FFF2-40B4-BE49-F238E27FC236}">
                  <a16:creationId xmlns:a16="http://schemas.microsoft.com/office/drawing/2014/main" id="{1D0D2B2F-AB9F-809A-B917-E76C5D3CF9FE}"/>
                </a:ext>
              </a:extLst>
            </p:cNvPr>
            <p:cNvSpPr/>
            <p:nvPr/>
          </p:nvSpPr>
          <p:spPr>
            <a:xfrm>
              <a:off x="3245770" y="3429000"/>
              <a:ext cx="2566749" cy="1224374"/>
            </a:xfrm>
            <a:prstGeom prst="rect">
              <a:avLst/>
            </a:prstGeom>
          </p:spPr>
          <p:txBody>
            <a:bodyPr wrap="square">
              <a:spAutoFit/>
            </a:bodyPr>
            <a:lstStyle/>
            <a:p>
              <a:pPr algn="ctr" fontAlgn="base">
                <a:lnSpc>
                  <a:spcPts val="2320"/>
                </a:lnSpc>
                <a:spcAft>
                  <a:spcPts val="0"/>
                </a:spcAft>
              </a:pPr>
              <a:r>
                <a:rPr lang="ja-JP" altLang="en-US" sz="1600" b="1" dirty="0">
                  <a:latin typeface="+mn-ea"/>
                  <a:cs typeface="メイリオ" panose="020B0604030504040204" pitchFamily="50" charset="-128"/>
                </a:rPr>
                <a:t>海南ｎｏｂｉｎｏｓ</a:t>
              </a:r>
              <a:endParaRPr lang="en-US" altLang="ja-JP" sz="1600" b="1" dirty="0">
                <a:latin typeface="+mn-ea"/>
                <a:cs typeface="メイリオ" panose="020B0604030504040204" pitchFamily="50" charset="-128"/>
              </a:endParaRPr>
            </a:p>
            <a:p>
              <a:pPr algn="ctr" fontAlgn="base">
                <a:lnSpc>
                  <a:spcPts val="2320"/>
                </a:lnSpc>
              </a:pPr>
              <a:r>
                <a:rPr lang="ja-JP" altLang="ja-JP" sz="1400" kern="1200" dirty="0">
                  <a:effectLst/>
                  <a:latin typeface="+mn-ea"/>
                  <a:cs typeface="メイリオ" panose="020B0604030504040204" pitchFamily="50" charset="-128"/>
                </a:rPr>
                <a:t>（</a:t>
              </a:r>
              <a:r>
                <a:rPr lang="ja-JP" altLang="en-US" sz="1400" kern="1200" dirty="0">
                  <a:effectLst/>
                  <a:latin typeface="+mn-ea"/>
                  <a:cs typeface="メイリオ" panose="020B0604030504040204" pitchFamily="50" charset="-128"/>
                </a:rPr>
                <a:t>令和２</a:t>
              </a:r>
              <a:r>
                <a:rPr lang="ja-JP" altLang="ja-JP" sz="1400" kern="1200" dirty="0">
                  <a:effectLst/>
                  <a:latin typeface="+mn-ea"/>
                  <a:cs typeface="メイリオ" panose="020B0604030504040204" pitchFamily="50" charset="-128"/>
                </a:rPr>
                <a:t>年</a:t>
              </a:r>
              <a:r>
                <a:rPr lang="ja-JP" altLang="en-US" sz="1400" kern="1200" dirty="0">
                  <a:effectLst/>
                  <a:latin typeface="+mn-ea"/>
                  <a:cs typeface="メイリオ" panose="020B0604030504040204" pitchFamily="50" charset="-128"/>
                </a:rPr>
                <a:t>６</a:t>
              </a:r>
              <a:r>
                <a:rPr lang="ja-JP" altLang="ja-JP" sz="1400" kern="1200" dirty="0">
                  <a:effectLst/>
                  <a:latin typeface="+mn-ea"/>
                  <a:cs typeface="メイリオ" panose="020B0604030504040204" pitchFamily="50" charset="-128"/>
                </a:rPr>
                <a:t>月</a:t>
              </a:r>
              <a:r>
                <a:rPr lang="ja-JP" altLang="en-US" sz="1400" dirty="0">
                  <a:latin typeface="+mn-ea"/>
                  <a:cs typeface="メイリオ" panose="020B0604030504040204" pitchFamily="50" charset="-128"/>
                </a:rPr>
                <a:t>業務開始</a:t>
              </a:r>
              <a:r>
                <a:rPr lang="ja-JP" altLang="ja-JP" sz="1400" kern="1200" dirty="0">
                  <a:effectLst/>
                  <a:latin typeface="+mn-ea"/>
                  <a:cs typeface="メイリオ" panose="020B0604030504040204" pitchFamily="50" charset="-128"/>
                </a:rPr>
                <a:t>）</a:t>
              </a:r>
              <a:endParaRPr lang="en-US" altLang="ja-JP" sz="1400" kern="1200" dirty="0">
                <a:effectLst/>
                <a:latin typeface="+mn-ea"/>
                <a:cs typeface="メイリオ" panose="020B0604030504040204" pitchFamily="50" charset="-128"/>
              </a:endParaRPr>
            </a:p>
            <a:p>
              <a:pPr algn="ctr" fontAlgn="base">
                <a:lnSpc>
                  <a:spcPts val="2320"/>
                </a:lnSpc>
              </a:pPr>
              <a:r>
                <a:rPr lang="ja-JP" altLang="ja-JP" sz="1400" kern="1200" dirty="0">
                  <a:effectLst/>
                  <a:latin typeface="+mn-ea"/>
                  <a:cs typeface="メイリオ" panose="020B0604030504040204" pitchFamily="50" charset="-128"/>
                </a:rPr>
                <a:t>総事業費：約</a:t>
              </a:r>
              <a:r>
                <a:rPr lang="en-US" altLang="ja-JP" sz="1400" kern="1200" dirty="0">
                  <a:effectLst/>
                  <a:latin typeface="+mn-ea"/>
                  <a:cs typeface="メイリオ" panose="020B0604030504040204" pitchFamily="50" charset="-128"/>
                </a:rPr>
                <a:t>36</a:t>
              </a:r>
              <a:r>
                <a:rPr lang="ja-JP" altLang="ja-JP" sz="1400" kern="1200" dirty="0">
                  <a:effectLst/>
                  <a:latin typeface="+mn-ea"/>
                  <a:cs typeface="メイリオ" panose="020B0604030504040204" pitchFamily="50" charset="-128"/>
                </a:rPr>
                <a:t>億</a:t>
              </a:r>
              <a:r>
                <a:rPr lang="ja-JP" altLang="en-US" sz="1400" kern="1200" dirty="0">
                  <a:effectLst/>
                  <a:latin typeface="+mn-ea"/>
                  <a:cs typeface="メイリオ" panose="020B0604030504040204" pitchFamily="50" charset="-128"/>
                </a:rPr>
                <a:t>９千万</a:t>
              </a:r>
              <a:r>
                <a:rPr lang="ja-JP" altLang="ja-JP" sz="1400" kern="1200" dirty="0">
                  <a:effectLst/>
                  <a:latin typeface="+mn-ea"/>
                  <a:cs typeface="メイリオ" panose="020B0604030504040204" pitchFamily="50" charset="-128"/>
                </a:rPr>
                <a:t>円</a:t>
              </a:r>
              <a:endParaRPr lang="en-US" altLang="ja-JP" sz="1400" dirty="0">
                <a:latin typeface="+mn-ea"/>
                <a:cs typeface="メイリオ" panose="020B0604030504040204" pitchFamily="50" charset="-128"/>
              </a:endParaRPr>
            </a:p>
            <a:p>
              <a:pPr algn="ctr" fontAlgn="base">
                <a:lnSpc>
                  <a:spcPts val="2320"/>
                </a:lnSpc>
                <a:spcAft>
                  <a:spcPts val="0"/>
                </a:spcAft>
              </a:pPr>
              <a:endParaRPr lang="en-US" altLang="ja-JP" sz="1200" b="1" dirty="0">
                <a:latin typeface="+mn-ea"/>
                <a:cs typeface="メイリオ" panose="020B0604030504040204" pitchFamily="50" charset="-128"/>
              </a:endParaRPr>
            </a:p>
          </p:txBody>
        </p:sp>
        <p:pic>
          <p:nvPicPr>
            <p:cNvPr id="23" name="図 22">
              <a:extLst>
                <a:ext uri="{FF2B5EF4-FFF2-40B4-BE49-F238E27FC236}">
                  <a16:creationId xmlns:a16="http://schemas.microsoft.com/office/drawing/2014/main" id="{02B9AE8B-DBB4-4A9E-88FC-480880F80B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7246" y="1608459"/>
              <a:ext cx="2644844" cy="1764640"/>
            </a:xfrm>
            <a:prstGeom prst="rect">
              <a:avLst/>
            </a:prstGeom>
          </p:spPr>
        </p:pic>
        <p:sp>
          <p:nvSpPr>
            <p:cNvPr id="31" name="テキスト ボックス 30">
              <a:extLst>
                <a:ext uri="{FF2B5EF4-FFF2-40B4-BE49-F238E27FC236}">
                  <a16:creationId xmlns:a16="http://schemas.microsoft.com/office/drawing/2014/main" id="{4219AF25-7C1C-40D1-94BD-A98BD4DFAF87}"/>
                </a:ext>
              </a:extLst>
            </p:cNvPr>
            <p:cNvSpPr txBox="1"/>
            <p:nvPr/>
          </p:nvSpPr>
          <p:spPr>
            <a:xfrm>
              <a:off x="4242122" y="3364555"/>
              <a:ext cx="1032256" cy="187708"/>
            </a:xfrm>
            <a:prstGeom prst="rect">
              <a:avLst/>
            </a:prstGeom>
            <a:noFill/>
          </p:spPr>
          <p:txBody>
            <a:bodyPr wrap="none" rtlCol="0">
              <a:noAutofit/>
            </a:bodyPr>
            <a:lstStyle/>
            <a:p>
              <a:pPr algn="ctr"/>
              <a:r>
                <a:rPr lang="ja-JP" altLang="en-US" sz="800" dirty="0">
                  <a:latin typeface="HGPｺﾞｼｯｸE" panose="020B0900000000000000" pitchFamily="50" charset="-128"/>
                  <a:ea typeface="HGPｺﾞｼｯｸE" panose="020B0900000000000000" pitchFamily="50" charset="-128"/>
                </a:rPr>
                <a:t>ノビノス</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35" name="グループ化 34">
            <a:extLst>
              <a:ext uri="{FF2B5EF4-FFF2-40B4-BE49-F238E27FC236}">
                <a16:creationId xmlns:a16="http://schemas.microsoft.com/office/drawing/2014/main" id="{AC18401A-BE44-4A1D-AC6B-A6F2F5B0F8EA}"/>
              </a:ext>
            </a:extLst>
          </p:cNvPr>
          <p:cNvGrpSpPr/>
          <p:nvPr/>
        </p:nvGrpSpPr>
        <p:grpSpPr>
          <a:xfrm>
            <a:off x="5944623" y="1610972"/>
            <a:ext cx="2968564" cy="2751810"/>
            <a:chOff x="5944623" y="1610972"/>
            <a:chExt cx="2968564" cy="2751810"/>
          </a:xfrm>
        </p:grpSpPr>
        <p:sp>
          <p:nvSpPr>
            <p:cNvPr id="25" name="正方形/長方形 24">
              <a:extLst>
                <a:ext uri="{FF2B5EF4-FFF2-40B4-BE49-F238E27FC236}">
                  <a16:creationId xmlns:a16="http://schemas.microsoft.com/office/drawing/2014/main" id="{1C92F34C-23F2-C89F-F80E-E0571C22E8BB}"/>
                </a:ext>
              </a:extLst>
            </p:cNvPr>
            <p:cNvSpPr/>
            <p:nvPr/>
          </p:nvSpPr>
          <p:spPr>
            <a:xfrm>
              <a:off x="5944623" y="3429000"/>
              <a:ext cx="2968564" cy="933782"/>
            </a:xfrm>
            <a:prstGeom prst="rect">
              <a:avLst/>
            </a:prstGeom>
          </p:spPr>
          <p:txBody>
            <a:bodyPr wrap="square">
              <a:spAutoFit/>
            </a:bodyPr>
            <a:lstStyle/>
            <a:p>
              <a:pPr algn="ctr" fontAlgn="base">
                <a:lnSpc>
                  <a:spcPts val="2320"/>
                </a:lnSpc>
                <a:spcAft>
                  <a:spcPts val="0"/>
                </a:spcAft>
              </a:pPr>
              <a:r>
                <a:rPr lang="ja-JP" altLang="en-US" sz="1600" b="1" dirty="0">
                  <a:latin typeface="+mn-ea"/>
                  <a:cs typeface="メイリオ" panose="020B0604030504040204" pitchFamily="50" charset="-128"/>
                </a:rPr>
                <a:t>那智勝浦町津波避難タワー</a:t>
              </a:r>
              <a:endParaRPr lang="en-US" altLang="ja-JP" sz="1600" b="1" dirty="0">
                <a:latin typeface="+mn-ea"/>
                <a:cs typeface="メイリオ" panose="020B0604030504040204" pitchFamily="50" charset="-128"/>
              </a:endParaRPr>
            </a:p>
            <a:p>
              <a:pPr algn="ctr" fontAlgn="base">
                <a:lnSpc>
                  <a:spcPts val="2320"/>
                </a:lnSpc>
              </a:pPr>
              <a:r>
                <a:rPr lang="ja-JP" altLang="ja-JP" sz="1400" kern="1200" dirty="0">
                  <a:effectLst/>
                  <a:latin typeface="+mn-ea"/>
                  <a:cs typeface="メイリオ" panose="020B0604030504040204" pitchFamily="50" charset="-128"/>
                </a:rPr>
                <a:t>（</a:t>
              </a:r>
              <a:r>
                <a:rPr lang="ja-JP" altLang="en-US" sz="1400" kern="1200" dirty="0">
                  <a:effectLst/>
                  <a:latin typeface="+mn-ea"/>
                  <a:cs typeface="メイリオ" panose="020B0604030504040204" pitchFamily="50" charset="-128"/>
                </a:rPr>
                <a:t>令和７</a:t>
              </a:r>
              <a:r>
                <a:rPr lang="ja-JP" altLang="ja-JP" sz="1400" kern="1200" dirty="0">
                  <a:effectLst/>
                  <a:latin typeface="+mn-ea"/>
                  <a:cs typeface="メイリオ" panose="020B0604030504040204" pitchFamily="50" charset="-128"/>
                </a:rPr>
                <a:t>年</a:t>
              </a:r>
              <a:r>
                <a:rPr lang="en-US" altLang="ja-JP" sz="1400" dirty="0">
                  <a:latin typeface="+mn-ea"/>
                  <a:cs typeface="メイリオ" panose="020B0604030504040204" pitchFamily="50" charset="-128"/>
                </a:rPr>
                <a:t>12</a:t>
              </a:r>
              <a:r>
                <a:rPr lang="ja-JP" altLang="ja-JP" sz="1400" kern="1200" dirty="0">
                  <a:effectLst/>
                  <a:latin typeface="+mn-ea"/>
                  <a:cs typeface="メイリオ" panose="020B0604030504040204" pitchFamily="50" charset="-128"/>
                </a:rPr>
                <a:t>月</a:t>
              </a:r>
              <a:r>
                <a:rPr lang="ja-JP" altLang="en-US" sz="1400" dirty="0">
                  <a:latin typeface="+mn-ea"/>
                  <a:cs typeface="メイリオ" panose="020B0604030504040204" pitchFamily="50" charset="-128"/>
                </a:rPr>
                <a:t>完成</a:t>
              </a:r>
              <a:r>
                <a:rPr lang="ja-JP" altLang="ja-JP" sz="1400" kern="1200" dirty="0">
                  <a:effectLst/>
                  <a:latin typeface="+mn-ea"/>
                  <a:cs typeface="メイリオ" panose="020B0604030504040204" pitchFamily="50" charset="-128"/>
                </a:rPr>
                <a:t>）</a:t>
              </a:r>
              <a:endParaRPr lang="en-US" altLang="ja-JP" sz="1400" kern="1200" dirty="0">
                <a:effectLst/>
                <a:latin typeface="+mn-ea"/>
                <a:cs typeface="メイリオ" panose="020B0604030504040204" pitchFamily="50" charset="-128"/>
              </a:endParaRPr>
            </a:p>
            <a:p>
              <a:pPr algn="ctr" fontAlgn="base">
                <a:lnSpc>
                  <a:spcPts val="2320"/>
                </a:lnSpc>
              </a:pPr>
              <a:r>
                <a:rPr lang="ja-JP" altLang="ja-JP" sz="1400" kern="1200" dirty="0">
                  <a:effectLst/>
                  <a:latin typeface="+mn-ea"/>
                  <a:cs typeface="メイリオ" panose="020B0604030504040204" pitchFamily="50" charset="-128"/>
                </a:rPr>
                <a:t>総事業費：約</a:t>
              </a:r>
              <a:r>
                <a:rPr lang="ja-JP" altLang="en-US" sz="1400" kern="1200" dirty="0">
                  <a:effectLst/>
                  <a:latin typeface="+mn-ea"/>
                  <a:cs typeface="メイリオ" panose="020B0604030504040204" pitchFamily="50" charset="-128"/>
                </a:rPr>
                <a:t>４</a:t>
              </a:r>
              <a:r>
                <a:rPr lang="ja-JP" altLang="ja-JP" sz="1400" kern="1200" dirty="0">
                  <a:effectLst/>
                  <a:latin typeface="+mn-ea"/>
                  <a:cs typeface="メイリオ" panose="020B0604030504040204" pitchFamily="50" charset="-128"/>
                </a:rPr>
                <a:t>億</a:t>
              </a:r>
              <a:r>
                <a:rPr lang="ja-JP" altLang="en-US" sz="1400" kern="1200" dirty="0">
                  <a:effectLst/>
                  <a:latin typeface="+mn-ea"/>
                  <a:cs typeface="メイリオ" panose="020B0604030504040204" pitchFamily="50" charset="-128"/>
                </a:rPr>
                <a:t>８千万</a:t>
              </a:r>
              <a:r>
                <a:rPr lang="ja-JP" altLang="ja-JP" sz="1400" kern="1200" dirty="0">
                  <a:effectLst/>
                  <a:latin typeface="+mn-ea"/>
                  <a:cs typeface="メイリオ" panose="020B0604030504040204" pitchFamily="50" charset="-128"/>
                </a:rPr>
                <a:t>円</a:t>
              </a:r>
              <a:endParaRPr lang="ja-JP" altLang="ja-JP" sz="1400" dirty="0">
                <a:effectLst/>
                <a:latin typeface="+mn-ea"/>
                <a:cs typeface="ＭＳ Ｐゴシック" panose="020B0600070205080204" pitchFamily="50" charset="-128"/>
              </a:endParaRPr>
            </a:p>
          </p:txBody>
        </p:sp>
        <p:pic>
          <p:nvPicPr>
            <p:cNvPr id="20" name="図 19">
              <a:extLst>
                <a:ext uri="{FF2B5EF4-FFF2-40B4-BE49-F238E27FC236}">
                  <a16:creationId xmlns:a16="http://schemas.microsoft.com/office/drawing/2014/main" id="{CA4AAF31-798D-4656-A782-43C8642CEC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5286" y="1610972"/>
              <a:ext cx="2644844" cy="1762127"/>
            </a:xfrm>
            <a:prstGeom prst="rect">
              <a:avLst/>
            </a:prstGeom>
          </p:spPr>
        </p:pic>
        <p:sp>
          <p:nvSpPr>
            <p:cNvPr id="32" name="テキスト ボックス 31">
              <a:extLst>
                <a:ext uri="{FF2B5EF4-FFF2-40B4-BE49-F238E27FC236}">
                  <a16:creationId xmlns:a16="http://schemas.microsoft.com/office/drawing/2014/main" id="{1C51AD62-84C4-4B2E-AFD2-91835F2BCEE3}"/>
                </a:ext>
              </a:extLst>
            </p:cNvPr>
            <p:cNvSpPr txBox="1"/>
            <p:nvPr/>
          </p:nvSpPr>
          <p:spPr>
            <a:xfrm>
              <a:off x="6160010" y="3349837"/>
              <a:ext cx="1142834" cy="202426"/>
            </a:xfrm>
            <a:prstGeom prst="rect">
              <a:avLst/>
            </a:prstGeom>
            <a:noFill/>
          </p:spPr>
          <p:txBody>
            <a:bodyPr wrap="none" rtlCol="0">
              <a:noAutofit/>
            </a:bodyPr>
            <a:lstStyle/>
            <a:p>
              <a:pPr algn="ctr"/>
              <a:r>
                <a:rPr lang="ja-JP" altLang="en-US" sz="800" dirty="0">
                  <a:latin typeface="HGPｺﾞｼｯｸE" panose="020B0900000000000000" pitchFamily="50" charset="-128"/>
                  <a:ea typeface="HGPｺﾞｼｯｸE" panose="020B0900000000000000" pitchFamily="50" charset="-128"/>
                </a:rPr>
                <a:t>なちかつうらちょう</a:t>
              </a:r>
              <a:endParaRPr lang="zh-CN" altLang="en-US" sz="800" dirty="0">
                <a:latin typeface="HGPｺﾞｼｯｸE" panose="020B0900000000000000" pitchFamily="50" charset="-128"/>
                <a:ea typeface="HGPｺﾞｼｯｸE" panose="020B0900000000000000" pitchFamily="50" charset="-128"/>
              </a:endParaRPr>
            </a:p>
          </p:txBody>
        </p:sp>
        <p:sp>
          <p:nvSpPr>
            <p:cNvPr id="33" name="テキスト ボックス 32">
              <a:extLst>
                <a:ext uri="{FF2B5EF4-FFF2-40B4-BE49-F238E27FC236}">
                  <a16:creationId xmlns:a16="http://schemas.microsoft.com/office/drawing/2014/main" id="{9EEBEA07-2B97-4241-BF56-5D11D7AE6F82}"/>
                </a:ext>
              </a:extLst>
            </p:cNvPr>
            <p:cNvSpPr txBox="1"/>
            <p:nvPr/>
          </p:nvSpPr>
          <p:spPr>
            <a:xfrm>
              <a:off x="7099696" y="3353051"/>
              <a:ext cx="1142834" cy="202426"/>
            </a:xfrm>
            <a:prstGeom prst="rect">
              <a:avLst/>
            </a:prstGeom>
            <a:noFill/>
          </p:spPr>
          <p:txBody>
            <a:bodyPr wrap="none" rtlCol="0">
              <a:noAutofit/>
            </a:bodyPr>
            <a:lstStyle/>
            <a:p>
              <a:pPr algn="ctr"/>
              <a:r>
                <a:rPr lang="ja-JP" altLang="en-US" sz="800" dirty="0">
                  <a:latin typeface="HGPｺﾞｼｯｸE" panose="020B0900000000000000" pitchFamily="50" charset="-128"/>
                  <a:ea typeface="HGPｺﾞｼｯｸE" panose="020B0900000000000000" pitchFamily="50" charset="-128"/>
                </a:rPr>
                <a:t>つなみひなん</a:t>
              </a:r>
              <a:endParaRPr lang="zh-CN" altLang="en-US" sz="8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81713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a:xfrm>
            <a:off x="8628484" y="6574636"/>
            <a:ext cx="419472" cy="189374"/>
          </a:xfrm>
          <a:prstGeom prst="rect">
            <a:avLst/>
          </a:prstGeom>
        </p:spPr>
        <p:txBody>
          <a:bodyPr/>
          <a:lstStyle/>
          <a:p>
            <a:pPr>
              <a:defRPr/>
            </a:pPr>
            <a:fld id="{12C3962C-59A4-486A-8D44-A9781E017F69}" type="slidenum">
              <a:rPr lang="en-US" altLang="ja-JP" smtClean="0"/>
              <a:pPr>
                <a:defRPr/>
              </a:pPr>
              <a:t>14</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6175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「紀の国森づくり税」って知ってる？</a:t>
            </a:r>
          </a:p>
        </p:txBody>
      </p:sp>
      <p:sp>
        <p:nvSpPr>
          <p:cNvPr id="9" name="AutoShape 353">
            <a:extLst>
              <a:ext uri="{FF2B5EF4-FFF2-40B4-BE49-F238E27FC236}">
                <a16:creationId xmlns:a16="http://schemas.microsoft.com/office/drawing/2014/main" id="{269A08AA-84AD-4543-979C-44AAD3A4E2DB}"/>
              </a:ext>
            </a:extLst>
          </p:cNvPr>
          <p:cNvSpPr>
            <a:spLocks noChangeArrowheads="1"/>
          </p:cNvSpPr>
          <p:nvPr/>
        </p:nvSpPr>
        <p:spPr bwMode="auto">
          <a:xfrm>
            <a:off x="447472" y="2671635"/>
            <a:ext cx="8181012" cy="435694"/>
          </a:xfrm>
          <a:prstGeom prst="roundRect">
            <a:avLst>
              <a:gd name="adj" fmla="val 0"/>
            </a:avLst>
          </a:prstGeom>
          <a:solidFill>
            <a:schemeClr val="accent5">
              <a:lumMod val="20000"/>
              <a:lumOff val="80000"/>
            </a:schemeClr>
          </a:solidFill>
          <a:ln>
            <a:noFill/>
          </a:ln>
          <a:effectLst/>
        </p:spPr>
        <p:txBody>
          <a:bodyPr wrap="none" anchor="ctr"/>
          <a:lstStyle/>
          <a:p>
            <a:pPr algn="ctr" defTabSz="838413" eaLnBrk="1" hangingPunct="1">
              <a:spcBef>
                <a:spcPct val="20000"/>
              </a:spcBef>
              <a:defRPr/>
            </a:pPr>
            <a:r>
              <a:rPr lang="ja-JP" altLang="en-US" sz="1600">
                <a:solidFill>
                  <a:prstClr val="black"/>
                </a:solidFill>
                <a:latin typeface="HGSｺﾞｼｯｸE" panose="020B0900000000000000" pitchFamily="50" charset="-128"/>
                <a:ea typeface="HGSｺﾞｼｯｸE" panose="020B0900000000000000" pitchFamily="50" charset="-128"/>
              </a:rPr>
              <a:t>紀の国森づくり税を活用した取組事例</a:t>
            </a:r>
            <a:endParaRPr lang="ja-JP" altLang="en-US" sz="1600" dirty="0">
              <a:solidFill>
                <a:prstClr val="black"/>
              </a:solidFill>
              <a:latin typeface="HGSｺﾞｼｯｸE" panose="020B0900000000000000" pitchFamily="50" charset="-128"/>
              <a:ea typeface="HGSｺﾞｼｯｸE" panose="020B0900000000000000" pitchFamily="50" charset="-128"/>
            </a:endParaRPr>
          </a:p>
        </p:txBody>
      </p:sp>
      <p:pic>
        <p:nvPicPr>
          <p:cNvPr id="19" name="図 18">
            <a:extLst>
              <a:ext uri="{FF2B5EF4-FFF2-40B4-BE49-F238E27FC236}">
                <a16:creationId xmlns:a16="http://schemas.microsoft.com/office/drawing/2014/main" id="{AA1A1C1D-7F8C-4975-83F2-A6C3633013FF}"/>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7509182" y="2306714"/>
            <a:ext cx="1455430" cy="1406146"/>
          </a:xfrm>
          <a:prstGeom prst="rect">
            <a:avLst/>
          </a:prstGeom>
        </p:spPr>
      </p:pic>
      <p:sp>
        <p:nvSpPr>
          <p:cNvPr id="20" name="正方形/長方形 19">
            <a:extLst>
              <a:ext uri="{FF2B5EF4-FFF2-40B4-BE49-F238E27FC236}">
                <a16:creationId xmlns:a16="http://schemas.microsoft.com/office/drawing/2014/main" id="{948EAB90-B956-443F-A3AD-1485F7B5E8E7}"/>
              </a:ext>
            </a:extLst>
          </p:cNvPr>
          <p:cNvSpPr/>
          <p:nvPr/>
        </p:nvSpPr>
        <p:spPr bwMode="auto">
          <a:xfrm>
            <a:off x="6519467" y="3280513"/>
            <a:ext cx="1499468" cy="56603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ea"/>
              </a:rPr>
              <a:t>紀の国森づくり大使</a:t>
            </a:r>
            <a:endParaRPr kumimoji="1" lang="en-US" altLang="ja-JP" sz="1100" b="0" i="0" u="none" strike="noStrike" cap="none" normalizeH="0" baseline="0" dirty="0">
              <a:ln>
                <a:noFill/>
              </a:ln>
              <a:solidFill>
                <a:schemeClr val="tx1"/>
              </a:solidFill>
              <a:effectLst/>
              <a:latin typeface="+mn-ea"/>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a:latin typeface="+mn-ea"/>
              </a:rPr>
              <a:t>「キノピー」</a:t>
            </a:r>
            <a:endParaRPr kumimoji="1" lang="ja-JP" altLang="en-US" sz="1100" b="0" i="0" u="none" strike="noStrike" cap="none" normalizeH="0" baseline="0" dirty="0">
              <a:ln>
                <a:noFill/>
              </a:ln>
              <a:solidFill>
                <a:schemeClr val="tx1"/>
              </a:solidFill>
              <a:effectLst/>
              <a:latin typeface="+mn-ea"/>
            </a:endParaRPr>
          </a:p>
        </p:txBody>
      </p:sp>
      <p:pic>
        <p:nvPicPr>
          <p:cNvPr id="22" name="図 21" descr="次代につなぐ紀の国の森">
            <a:extLst>
              <a:ext uri="{FF2B5EF4-FFF2-40B4-BE49-F238E27FC236}">
                <a16:creationId xmlns:a16="http://schemas.microsoft.com/office/drawing/2014/main" id="{E6C33C67-56DE-4F3F-938A-18D3556A03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2197" y="3120416"/>
            <a:ext cx="4089307" cy="683712"/>
          </a:xfrm>
          <a:prstGeom prst="rect">
            <a:avLst/>
          </a:prstGeom>
          <a:noFill/>
          <a:ln>
            <a:noFill/>
          </a:ln>
        </p:spPr>
      </p:pic>
      <p:sp>
        <p:nvSpPr>
          <p:cNvPr id="23" name="テキスト ボックス 22">
            <a:extLst>
              <a:ext uri="{FF2B5EF4-FFF2-40B4-BE49-F238E27FC236}">
                <a16:creationId xmlns:a16="http://schemas.microsoft.com/office/drawing/2014/main" id="{5361A70C-DB00-471F-B01F-29DC79FA79FD}"/>
              </a:ext>
            </a:extLst>
          </p:cNvPr>
          <p:cNvSpPr txBox="1"/>
          <p:nvPr/>
        </p:nvSpPr>
        <p:spPr>
          <a:xfrm>
            <a:off x="1151640" y="6490946"/>
            <a:ext cx="6386844" cy="261610"/>
          </a:xfrm>
          <a:prstGeom prst="rect">
            <a:avLst/>
          </a:prstGeom>
          <a:noFill/>
        </p:spPr>
        <p:txBody>
          <a:bodyPr wrap="square" rtlCol="0">
            <a:spAutoFit/>
          </a:bodyPr>
          <a:lstStyle/>
          <a:p>
            <a:r>
              <a:rPr kumimoji="1" lang="ja-JP" altLang="en-US" sz="1100" b="1" dirty="0">
                <a:solidFill>
                  <a:schemeClr val="accent5">
                    <a:lumMod val="75000"/>
                  </a:schemeClr>
                </a:solidFill>
                <a:latin typeface="ＭＳ Ｐゴシック" panose="020B0600070205080204" pitchFamily="50" charset="-128"/>
                <a:ea typeface="ＭＳ Ｐゴシック" panose="020B0600070205080204" pitchFamily="50" charset="-128"/>
              </a:rPr>
              <a:t>紀の国森づくり基金活用事業  </a:t>
            </a:r>
            <a:r>
              <a:rPr kumimoji="1"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http://www.pref.wakayama.lg.jp/prefg/070700/kikin/shisaku.html</a:t>
            </a:r>
            <a:endParaRPr kumimoji="1" lang="en-US" altLang="ja-JP" sz="1100" dirty="0">
              <a:latin typeface="Arial" panose="020B0604020202020204" pitchFamily="34" charset="0"/>
              <a:cs typeface="Arial" panose="020B0604020202020204" pitchFamily="34" charset="0"/>
            </a:endParaRPr>
          </a:p>
        </p:txBody>
      </p:sp>
      <p:sp>
        <p:nvSpPr>
          <p:cNvPr id="3" name="Rectangle 26">
            <a:extLst>
              <a:ext uri="{FF2B5EF4-FFF2-40B4-BE49-F238E27FC236}">
                <a16:creationId xmlns:a16="http://schemas.microsoft.com/office/drawing/2014/main" id="{38F44141-C713-2301-B434-2B0A333A60AA}"/>
              </a:ext>
            </a:extLst>
          </p:cNvPr>
          <p:cNvSpPr>
            <a:spLocks noChangeArrowheads="1"/>
          </p:cNvSpPr>
          <p:nvPr/>
        </p:nvSpPr>
        <p:spPr bwMode="white">
          <a:xfrm>
            <a:off x="169629" y="889322"/>
            <a:ext cx="6957409" cy="4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buNone/>
            </a:pPr>
            <a:r>
              <a:rPr lang="ja-JP" altLang="en-US" sz="2000">
                <a:solidFill>
                  <a:schemeClr val="accent5">
                    <a:lumMod val="75000"/>
                  </a:schemeClr>
                </a:solidFill>
                <a:latin typeface="+mn-ea"/>
                <a:ea typeface="+mn-ea"/>
              </a:rPr>
              <a:t>和歌山県の取組「紀の国森づくり税」</a:t>
            </a:r>
            <a:endParaRPr lang="ja-JP" altLang="en-US" sz="2000" dirty="0">
              <a:solidFill>
                <a:schemeClr val="accent5">
                  <a:lumMod val="75000"/>
                </a:schemeClr>
              </a:solidFill>
              <a:latin typeface="+mn-ea"/>
              <a:ea typeface="+mn-ea"/>
            </a:endParaRPr>
          </a:p>
        </p:txBody>
      </p:sp>
      <p:cxnSp>
        <p:nvCxnSpPr>
          <p:cNvPr id="4" name="直線コネクタ 3">
            <a:extLst>
              <a:ext uri="{FF2B5EF4-FFF2-40B4-BE49-F238E27FC236}">
                <a16:creationId xmlns:a16="http://schemas.microsoft.com/office/drawing/2014/main" id="{5D5777BF-71C1-32D4-DF96-CE27323639A3}"/>
              </a:ext>
            </a:extLst>
          </p:cNvPr>
          <p:cNvCxnSpPr>
            <a:cxnSpLocks/>
          </p:cNvCxnSpPr>
          <p:nvPr/>
        </p:nvCxnSpPr>
        <p:spPr>
          <a:xfrm>
            <a:off x="179388" y="1444442"/>
            <a:ext cx="878522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FE307F34-54EC-5DAC-F6CE-7F3D909B0EA4}"/>
              </a:ext>
            </a:extLst>
          </p:cNvPr>
          <p:cNvGrpSpPr/>
          <p:nvPr/>
        </p:nvGrpSpPr>
        <p:grpSpPr>
          <a:xfrm>
            <a:off x="-61200" y="6007184"/>
            <a:ext cx="971480" cy="850816"/>
            <a:chOff x="-61202" y="5996309"/>
            <a:chExt cx="971480" cy="850816"/>
          </a:xfrm>
        </p:grpSpPr>
        <p:sp>
          <p:nvSpPr>
            <p:cNvPr id="15" name="フリーフォーム: 図形 3">
              <a:extLst>
                <a:ext uri="{FF2B5EF4-FFF2-40B4-BE49-F238E27FC236}">
                  <a16:creationId xmlns:a16="http://schemas.microsoft.com/office/drawing/2014/main" id="{CB90EE1D-E3B1-7963-EE66-C2A6B88D214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 name="フリーフォーム: 図形 5">
              <a:extLst>
                <a:ext uri="{FF2B5EF4-FFF2-40B4-BE49-F238E27FC236}">
                  <a16:creationId xmlns:a16="http://schemas.microsoft.com/office/drawing/2014/main" id="{DE3AB649-FE04-235F-5142-F0360527744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7" name="テキスト ボックス 16">
              <a:extLst>
                <a:ext uri="{FF2B5EF4-FFF2-40B4-BE49-F238E27FC236}">
                  <a16:creationId xmlns:a16="http://schemas.microsoft.com/office/drawing/2014/main" id="{EC20EE28-0D47-965C-51BB-FB4A0AA9504B}"/>
                </a:ext>
              </a:extLst>
            </p:cNvPr>
            <p:cNvSpPr txBox="1"/>
            <p:nvPr userDrawn="1"/>
          </p:nvSpPr>
          <p:spPr>
            <a:xfrm>
              <a:off x="-61202" y="6190839"/>
              <a:ext cx="903942" cy="584775"/>
            </a:xfrm>
            <a:prstGeom prst="rect">
              <a:avLst/>
            </a:prstGeom>
            <a:noFill/>
          </p:spPr>
          <p:txBody>
            <a:bodyPr wrap="square" rtlCol="0">
              <a:noAutofit/>
            </a:bodyPr>
            <a:lstStyle/>
            <a:p>
              <a:pPr algn="ctr"/>
              <a:r>
                <a:rPr kumimoji="1" lang="ja-JP" altLang="en-US" sz="1600" b="1" i="0" spc="50" baseline="0" dirty="0">
                  <a:solidFill>
                    <a:schemeClr val="accent5">
                      <a:lumMod val="75000"/>
                    </a:schemeClr>
                  </a:solidFill>
                </a:rPr>
                <a:t>もっと</a:t>
              </a:r>
              <a:endParaRPr kumimoji="1" lang="en-US" altLang="ja-JP" sz="1600" b="1" i="0" spc="50" baseline="0" dirty="0">
                <a:solidFill>
                  <a:schemeClr val="accent5">
                    <a:lumMod val="75000"/>
                  </a:schemeClr>
                </a:solidFill>
              </a:endParaRPr>
            </a:p>
            <a:p>
              <a:pPr algn="ctr"/>
              <a:r>
                <a:rPr kumimoji="1" lang="ja-JP" altLang="en-US" sz="1600" b="1" i="0" spc="50" baseline="0" dirty="0">
                  <a:solidFill>
                    <a:schemeClr val="accent5">
                      <a:lumMod val="75000"/>
                    </a:schemeClr>
                  </a:solidFill>
                </a:rPr>
                <a:t>くわしく</a:t>
              </a:r>
            </a:p>
          </p:txBody>
        </p:sp>
      </p:grpSp>
      <p:grpSp>
        <p:nvGrpSpPr>
          <p:cNvPr id="29" name="グループ化 28">
            <a:extLst>
              <a:ext uri="{FF2B5EF4-FFF2-40B4-BE49-F238E27FC236}">
                <a16:creationId xmlns:a16="http://schemas.microsoft.com/office/drawing/2014/main" id="{ADE9EE94-3C8B-A3E7-623D-55485131B458}"/>
              </a:ext>
            </a:extLst>
          </p:cNvPr>
          <p:cNvGrpSpPr/>
          <p:nvPr/>
        </p:nvGrpSpPr>
        <p:grpSpPr>
          <a:xfrm>
            <a:off x="199285" y="1444442"/>
            <a:ext cx="8765327" cy="1010790"/>
            <a:chOff x="199285" y="1444442"/>
            <a:chExt cx="8765327" cy="1010790"/>
          </a:xfrm>
        </p:grpSpPr>
        <p:sp>
          <p:nvSpPr>
            <p:cNvPr id="6" name="Rectangle 26">
              <a:extLst>
                <a:ext uri="{FF2B5EF4-FFF2-40B4-BE49-F238E27FC236}">
                  <a16:creationId xmlns:a16="http://schemas.microsoft.com/office/drawing/2014/main" id="{794DA7D3-052F-3D7B-522B-4ED07E2194CA}"/>
                </a:ext>
              </a:extLst>
            </p:cNvPr>
            <p:cNvSpPr>
              <a:spLocks noChangeArrowheads="1"/>
            </p:cNvSpPr>
            <p:nvPr/>
          </p:nvSpPr>
          <p:spPr bwMode="white">
            <a:xfrm>
              <a:off x="199285" y="1444442"/>
              <a:ext cx="8765327" cy="101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ts val="2500"/>
                </a:lnSpc>
                <a:buNone/>
              </a:pPr>
              <a:r>
                <a:rPr lang="ja-JP" altLang="en-US" sz="1700">
                  <a:latin typeface="+mn-ea"/>
                  <a:ea typeface="+mn-ea"/>
                </a:rPr>
                <a:t>和歌山県の森林は、</a:t>
              </a:r>
              <a:r>
                <a:rPr lang="en-US" altLang="ja-JP" sz="1700" dirty="0">
                  <a:latin typeface="+mn-ea"/>
                  <a:ea typeface="+mn-ea"/>
                </a:rPr>
                <a:t>36</a:t>
              </a:r>
              <a:r>
                <a:rPr lang="ja-JP" altLang="en-US" sz="1700">
                  <a:latin typeface="+mn-ea"/>
                  <a:ea typeface="+mn-ea"/>
                </a:rPr>
                <a:t>万ヘクタール、県土の</a:t>
              </a:r>
              <a:r>
                <a:rPr lang="en-US" altLang="ja-JP" sz="1700" dirty="0">
                  <a:latin typeface="+mn-ea"/>
                  <a:ea typeface="+mn-ea"/>
                </a:rPr>
                <a:t>77</a:t>
              </a:r>
              <a:r>
                <a:rPr lang="ja-JP" altLang="en-US" sz="1700">
                  <a:latin typeface="+mn-ea"/>
                  <a:ea typeface="+mn-ea"/>
                </a:rPr>
                <a:t>％を占めています。</a:t>
              </a:r>
              <a:br>
                <a:rPr lang="en-US" altLang="ja-JP" sz="1700" dirty="0">
                  <a:latin typeface="+mn-ea"/>
                  <a:ea typeface="+mn-ea"/>
                </a:rPr>
              </a:br>
              <a:r>
                <a:rPr lang="ja-JP" altLang="en-US" sz="1700">
                  <a:latin typeface="+mn-ea"/>
                  <a:ea typeface="+mn-ea"/>
                </a:rPr>
                <a:t>県民の財産として守り育て、次の世代へ引き継いでいくため、小中学生に森林を育てる意識を育んでもらうための紀の国緑育推進事業など、さまざまな取組を実施しています。</a:t>
              </a:r>
              <a:endParaRPr lang="ja-JP" altLang="en-US" sz="1700" dirty="0">
                <a:solidFill>
                  <a:srgbClr val="000000"/>
                </a:solidFill>
                <a:latin typeface="+mn-ea"/>
                <a:ea typeface="+mn-ea"/>
              </a:endParaRPr>
            </a:p>
          </p:txBody>
        </p:sp>
        <p:sp>
          <p:nvSpPr>
            <p:cNvPr id="7" name="テキスト ボックス 6">
              <a:extLst>
                <a:ext uri="{FF2B5EF4-FFF2-40B4-BE49-F238E27FC236}">
                  <a16:creationId xmlns:a16="http://schemas.microsoft.com/office/drawing/2014/main" id="{B7A2B49F-6059-E664-271C-BF85641AF6A2}"/>
                </a:ext>
              </a:extLst>
            </p:cNvPr>
            <p:cNvSpPr txBox="1"/>
            <p:nvPr/>
          </p:nvSpPr>
          <p:spPr>
            <a:xfrm>
              <a:off x="4278192" y="1718922"/>
              <a:ext cx="293808"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つ</a:t>
              </a:r>
              <a:endParaRPr lang="zh-CN" altLang="en-US" sz="800" dirty="0">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E83F2E40-3781-DF44-F6D0-0175606E6EB5}"/>
                </a:ext>
              </a:extLst>
            </p:cNvPr>
            <p:cNvSpPr txBox="1"/>
            <p:nvPr/>
          </p:nvSpPr>
          <p:spPr>
            <a:xfrm>
              <a:off x="3058989" y="2016139"/>
              <a:ext cx="481875" cy="265543"/>
            </a:xfrm>
            <a:prstGeom prst="rect">
              <a:avLst/>
            </a:prstGeom>
            <a:noFill/>
          </p:spPr>
          <p:txBody>
            <a:bodyPr wrap="none" rtlCol="0">
              <a:noAutofit/>
            </a:bodyPr>
            <a:lstStyle/>
            <a:p>
              <a:pPr algn="just"/>
              <a:r>
                <a:rPr lang="zh-CN" altLang="en-US" sz="800" dirty="0">
                  <a:latin typeface="HGPｺﾞｼｯｸE" panose="020B0900000000000000" pitchFamily="50" charset="-128"/>
                  <a:ea typeface="HGPｺﾞｼｯｸE" panose="020B0900000000000000" pitchFamily="50" charset="-128"/>
                </a:rPr>
                <a:t>すい</a:t>
              </a:r>
              <a:r>
                <a:rPr lang="ja-JP" altLang="en-US" sz="800">
                  <a:latin typeface="HGPｺﾞｼｯｸE" panose="020B0900000000000000" pitchFamily="50" charset="-128"/>
                  <a:ea typeface="HGPｺﾞｼｯｸE" panose="020B0900000000000000" pitchFamily="50" charset="-128"/>
                </a:rPr>
                <a:t>しん</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25" name="グループ化 24">
            <a:extLst>
              <a:ext uri="{FF2B5EF4-FFF2-40B4-BE49-F238E27FC236}">
                <a16:creationId xmlns:a16="http://schemas.microsoft.com/office/drawing/2014/main" id="{DACB406F-DC9D-EB9C-9075-BDA7C1EA9982}"/>
              </a:ext>
            </a:extLst>
          </p:cNvPr>
          <p:cNvGrpSpPr/>
          <p:nvPr/>
        </p:nvGrpSpPr>
        <p:grpSpPr>
          <a:xfrm>
            <a:off x="447472" y="3769559"/>
            <a:ext cx="2427731" cy="2599202"/>
            <a:chOff x="447472" y="3769559"/>
            <a:chExt cx="2427731" cy="2599202"/>
          </a:xfrm>
        </p:grpSpPr>
        <p:sp>
          <p:nvSpPr>
            <p:cNvPr id="24" name="正方形/長方形 23">
              <a:extLst>
                <a:ext uri="{FF2B5EF4-FFF2-40B4-BE49-F238E27FC236}">
                  <a16:creationId xmlns:a16="http://schemas.microsoft.com/office/drawing/2014/main" id="{E20484F8-0A84-489E-90C3-6C2198E9358F}"/>
                </a:ext>
              </a:extLst>
            </p:cNvPr>
            <p:cNvSpPr/>
            <p:nvPr/>
          </p:nvSpPr>
          <p:spPr>
            <a:xfrm>
              <a:off x="447472" y="5665299"/>
              <a:ext cx="2427731" cy="703462"/>
            </a:xfrm>
            <a:prstGeom prst="rect">
              <a:avLst/>
            </a:prstGeom>
          </p:spPr>
          <p:txBody>
            <a:bodyPr wrap="square">
              <a:spAutoFit/>
            </a:bodyPr>
            <a:lstStyle/>
            <a:p>
              <a:pPr algn="ctr">
                <a:lnSpc>
                  <a:spcPts val="2520"/>
                </a:lnSpc>
              </a:pPr>
              <a:r>
                <a:rPr lang="ja-JP" altLang="ja-JP" sz="1600" b="1">
                  <a:latin typeface="+mn-ea"/>
                </a:rPr>
                <a:t>紀の国緑育推進事業</a:t>
              </a:r>
              <a:endParaRPr lang="en-US" altLang="ja-JP" sz="1600" b="1" dirty="0">
                <a:latin typeface="+mn-ea"/>
              </a:endParaRPr>
            </a:p>
            <a:p>
              <a:pPr algn="ctr">
                <a:lnSpc>
                  <a:spcPts val="2520"/>
                </a:lnSpc>
              </a:pPr>
              <a:r>
                <a:rPr lang="ja-JP" altLang="ja-JP" sz="1400"/>
                <a:t>森林・林業教室 </a:t>
              </a:r>
              <a:endParaRPr lang="ja-JP" altLang="en-US" sz="1400" b="1" dirty="0">
                <a:latin typeface="+mn-ea"/>
              </a:endParaRPr>
            </a:p>
          </p:txBody>
        </p:sp>
        <p:pic>
          <p:nvPicPr>
            <p:cNvPr id="21" name="図 20">
              <a:extLst>
                <a:ext uri="{FF2B5EF4-FFF2-40B4-BE49-F238E27FC236}">
                  <a16:creationId xmlns:a16="http://schemas.microsoft.com/office/drawing/2014/main" id="{A746C9E5-5EE5-A70F-E42D-622C5ED275E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472" y="3769559"/>
              <a:ext cx="2423347" cy="1819729"/>
            </a:xfrm>
            <a:prstGeom prst="rect">
              <a:avLst/>
            </a:prstGeom>
            <a:noFill/>
            <a:ln>
              <a:noFill/>
            </a:ln>
          </p:spPr>
        </p:pic>
        <p:sp>
          <p:nvSpPr>
            <p:cNvPr id="26" name="テキスト ボックス 25">
              <a:extLst>
                <a:ext uri="{FF2B5EF4-FFF2-40B4-BE49-F238E27FC236}">
                  <a16:creationId xmlns:a16="http://schemas.microsoft.com/office/drawing/2014/main" id="{56D31909-E9E7-232F-EC05-6B59284F1222}"/>
                </a:ext>
              </a:extLst>
            </p:cNvPr>
            <p:cNvSpPr txBox="1"/>
            <p:nvPr/>
          </p:nvSpPr>
          <p:spPr>
            <a:xfrm>
              <a:off x="1701246" y="5587677"/>
              <a:ext cx="481875" cy="265543"/>
            </a:xfrm>
            <a:prstGeom prst="rect">
              <a:avLst/>
            </a:prstGeom>
            <a:noFill/>
          </p:spPr>
          <p:txBody>
            <a:bodyPr wrap="none" rtlCol="0">
              <a:noAutofit/>
            </a:bodyPr>
            <a:lstStyle/>
            <a:p>
              <a:pPr algn="just"/>
              <a:r>
                <a:rPr lang="zh-CN" altLang="en-US" sz="800" dirty="0">
                  <a:latin typeface="HGPｺﾞｼｯｸE" panose="020B0900000000000000" pitchFamily="50" charset="-128"/>
                  <a:ea typeface="HGPｺﾞｼｯｸE" panose="020B0900000000000000" pitchFamily="50" charset="-128"/>
                </a:rPr>
                <a:t>すい</a:t>
              </a:r>
              <a:r>
                <a:rPr lang="ja-JP" altLang="en-US" sz="800">
                  <a:latin typeface="HGPｺﾞｼｯｸE" panose="020B0900000000000000" pitchFamily="50" charset="-128"/>
                  <a:ea typeface="HGPｺﾞｼｯｸE" panose="020B0900000000000000" pitchFamily="50" charset="-128"/>
                </a:rPr>
                <a:t>しん</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28" name="グループ化 27">
            <a:extLst>
              <a:ext uri="{FF2B5EF4-FFF2-40B4-BE49-F238E27FC236}">
                <a16:creationId xmlns:a16="http://schemas.microsoft.com/office/drawing/2014/main" id="{E7D880BB-4913-6D7B-7BC2-11EE16396616}"/>
              </a:ext>
            </a:extLst>
          </p:cNvPr>
          <p:cNvGrpSpPr/>
          <p:nvPr/>
        </p:nvGrpSpPr>
        <p:grpSpPr>
          <a:xfrm>
            <a:off x="5401942" y="3773952"/>
            <a:ext cx="3136878" cy="2564295"/>
            <a:chOff x="5401942" y="3773952"/>
            <a:chExt cx="3136878" cy="2564295"/>
          </a:xfrm>
        </p:grpSpPr>
        <p:pic>
          <p:nvPicPr>
            <p:cNvPr id="8" name="図 7">
              <a:extLst>
                <a:ext uri="{FF2B5EF4-FFF2-40B4-BE49-F238E27FC236}">
                  <a16:creationId xmlns:a16="http://schemas.microsoft.com/office/drawing/2014/main" id="{31D16EC7-1590-004A-5829-137902FB52B0}"/>
                </a:ext>
              </a:extLst>
            </p:cNvPr>
            <p:cNvPicPr>
              <a:picLocks noChangeAspect="1"/>
            </p:cNvPicPr>
            <p:nvPr/>
          </p:nvPicPr>
          <p:blipFill rotWithShape="1">
            <a:blip r:embed="rId7">
              <a:extLst>
                <a:ext uri="{28A0092B-C50C-407E-A947-70E740481C1C}">
                  <a14:useLocalDpi xmlns:a14="http://schemas.microsoft.com/office/drawing/2010/main" val="0"/>
                </a:ext>
              </a:extLst>
            </a:blip>
            <a:srcRect r="13107"/>
            <a:stretch/>
          </p:blipFill>
          <p:spPr>
            <a:xfrm>
              <a:off x="5525824" y="3773952"/>
              <a:ext cx="2810512" cy="1819728"/>
            </a:xfrm>
            <a:prstGeom prst="rect">
              <a:avLst/>
            </a:prstGeom>
            <a:ln>
              <a:noFill/>
            </a:ln>
            <a:effectLst/>
          </p:spPr>
        </p:pic>
        <p:sp>
          <p:nvSpPr>
            <p:cNvPr id="11" name="正方形/長方形 10">
              <a:extLst>
                <a:ext uri="{FF2B5EF4-FFF2-40B4-BE49-F238E27FC236}">
                  <a16:creationId xmlns:a16="http://schemas.microsoft.com/office/drawing/2014/main" id="{1E95196D-8E9C-02A9-0602-0B9E3AA74EEC}"/>
                </a:ext>
              </a:extLst>
            </p:cNvPr>
            <p:cNvSpPr/>
            <p:nvPr/>
          </p:nvSpPr>
          <p:spPr>
            <a:xfrm>
              <a:off x="5401942" y="5654534"/>
              <a:ext cx="3136878" cy="683713"/>
            </a:xfrm>
            <a:prstGeom prst="rect">
              <a:avLst/>
            </a:prstGeom>
          </p:spPr>
          <p:txBody>
            <a:bodyPr wrap="square">
              <a:spAutoFit/>
            </a:bodyPr>
            <a:lstStyle/>
            <a:p>
              <a:pPr algn="ctr">
                <a:lnSpc>
                  <a:spcPts val="2520"/>
                </a:lnSpc>
              </a:pPr>
              <a:r>
                <a:rPr lang="ja-JP" altLang="ja-JP" sz="1600" b="1" dirty="0">
                  <a:latin typeface="+mn-ea"/>
                  <a:cs typeface="Times New Roman" panose="02020603050405020304" pitchFamily="18" charset="0"/>
                </a:rPr>
                <a:t>ごまさんふれあい再生の森事業</a:t>
              </a:r>
              <a:endParaRPr lang="en-US" altLang="ja-JP" sz="1600" b="1" dirty="0">
                <a:latin typeface="+mn-ea"/>
                <a:cs typeface="Times New Roman" panose="02020603050405020304" pitchFamily="18" charset="0"/>
              </a:endParaRPr>
            </a:p>
            <a:p>
              <a:pPr algn="ctr">
                <a:lnSpc>
                  <a:spcPts val="2520"/>
                </a:lnSpc>
              </a:pPr>
              <a:r>
                <a:rPr lang="ja-JP" altLang="ja-JP" sz="1400" dirty="0">
                  <a:latin typeface="+mn-ea"/>
                </a:rPr>
                <a:t>護摩壇山での学習会</a:t>
              </a:r>
              <a:endParaRPr lang="ja-JP" altLang="en-US" sz="1400" b="1" dirty="0">
                <a:latin typeface="+mn-ea"/>
              </a:endParaRPr>
            </a:p>
          </p:txBody>
        </p:sp>
        <p:sp>
          <p:nvSpPr>
            <p:cNvPr id="14" name="テキスト ボックス 13">
              <a:extLst>
                <a:ext uri="{FF2B5EF4-FFF2-40B4-BE49-F238E27FC236}">
                  <a16:creationId xmlns:a16="http://schemas.microsoft.com/office/drawing/2014/main" id="{8D12C8BD-A23E-977C-DFA5-8B848B989FD3}"/>
                </a:ext>
              </a:extLst>
            </p:cNvPr>
            <p:cNvSpPr txBox="1"/>
            <p:nvPr/>
          </p:nvSpPr>
          <p:spPr>
            <a:xfrm>
              <a:off x="6203084" y="5947412"/>
              <a:ext cx="797650" cy="265543"/>
            </a:xfrm>
            <a:prstGeom prst="rect">
              <a:avLst/>
            </a:prstGeom>
            <a:noFill/>
          </p:spPr>
          <p:txBody>
            <a:bodyPr wrap="none" rtlCol="0">
              <a:noAutofit/>
            </a:bodyPr>
            <a:lstStyle/>
            <a:p>
              <a:pPr algn="just"/>
              <a:r>
                <a:rPr lang="ja-JP" altLang="en-US" sz="700">
                  <a:latin typeface="HGPｺﾞｼｯｸE" panose="020B0900000000000000" pitchFamily="50" charset="-128"/>
                  <a:ea typeface="HGPｺﾞｼｯｸE" panose="020B0900000000000000" pitchFamily="50" charset="-128"/>
                </a:rPr>
                <a:t>ごまだんざん</a:t>
              </a:r>
              <a:endParaRPr lang="zh-CN" altLang="en-US" sz="700" dirty="0">
                <a:latin typeface="HGPｺﾞｼｯｸE" panose="020B0900000000000000" pitchFamily="50" charset="-128"/>
                <a:ea typeface="HGPｺﾞｼｯｸE" panose="020B0900000000000000" pitchFamily="50" charset="-128"/>
              </a:endParaRPr>
            </a:p>
          </p:txBody>
        </p:sp>
      </p:grpSp>
      <p:grpSp>
        <p:nvGrpSpPr>
          <p:cNvPr id="27" name="グループ化 26">
            <a:extLst>
              <a:ext uri="{FF2B5EF4-FFF2-40B4-BE49-F238E27FC236}">
                <a16:creationId xmlns:a16="http://schemas.microsoft.com/office/drawing/2014/main" id="{66159DF6-8247-CE1B-58DB-E49ACC420A39}"/>
              </a:ext>
            </a:extLst>
          </p:cNvPr>
          <p:cNvGrpSpPr/>
          <p:nvPr/>
        </p:nvGrpSpPr>
        <p:grpSpPr>
          <a:xfrm>
            <a:off x="2974211" y="3773952"/>
            <a:ext cx="2428905" cy="2564295"/>
            <a:chOff x="2974211" y="3773952"/>
            <a:chExt cx="2428905" cy="2564295"/>
          </a:xfrm>
        </p:grpSpPr>
        <p:pic>
          <p:nvPicPr>
            <p:cNvPr id="5" name="図 4">
              <a:extLst>
                <a:ext uri="{FF2B5EF4-FFF2-40B4-BE49-F238E27FC236}">
                  <a16:creationId xmlns:a16="http://schemas.microsoft.com/office/drawing/2014/main" id="{9C2A0A9D-CB7F-9525-C6A7-DC5D27E1074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974211" y="3773952"/>
              <a:ext cx="2427731" cy="1819727"/>
            </a:xfrm>
            <a:prstGeom prst="rect">
              <a:avLst/>
            </a:prstGeom>
            <a:ln>
              <a:noFill/>
            </a:ln>
            <a:effectLst/>
          </p:spPr>
        </p:pic>
        <p:sp>
          <p:nvSpPr>
            <p:cNvPr id="12" name="正方形/長方形 11">
              <a:extLst>
                <a:ext uri="{FF2B5EF4-FFF2-40B4-BE49-F238E27FC236}">
                  <a16:creationId xmlns:a16="http://schemas.microsoft.com/office/drawing/2014/main" id="{A8610F2D-C58B-19A6-70AF-5410CA0D05B3}"/>
                </a:ext>
              </a:extLst>
            </p:cNvPr>
            <p:cNvSpPr/>
            <p:nvPr/>
          </p:nvSpPr>
          <p:spPr>
            <a:xfrm>
              <a:off x="2975385" y="5654534"/>
              <a:ext cx="2427731" cy="683713"/>
            </a:xfrm>
            <a:prstGeom prst="rect">
              <a:avLst/>
            </a:prstGeom>
          </p:spPr>
          <p:txBody>
            <a:bodyPr wrap="square">
              <a:spAutoFit/>
            </a:bodyPr>
            <a:lstStyle/>
            <a:p>
              <a:pPr algn="ctr">
                <a:lnSpc>
                  <a:spcPts val="2520"/>
                </a:lnSpc>
              </a:pPr>
              <a:r>
                <a:rPr lang="zh-TW" altLang="en-US" sz="1600" b="1" dirty="0">
                  <a:latin typeface="+mn-ea"/>
                  <a:cs typeface="Times New Roman" panose="02020603050405020304" pitchFamily="18" charset="0"/>
                </a:rPr>
                <a:t>森林被害調査</a:t>
              </a:r>
              <a:endParaRPr lang="en-US" altLang="ja-JP" sz="1600" b="1" dirty="0">
                <a:latin typeface="+mn-ea"/>
                <a:cs typeface="Times New Roman" panose="02020603050405020304" pitchFamily="18" charset="0"/>
              </a:endParaRPr>
            </a:p>
            <a:p>
              <a:pPr algn="ctr">
                <a:lnSpc>
                  <a:spcPts val="2520"/>
                </a:lnSpc>
              </a:pPr>
              <a:r>
                <a:rPr lang="ja-JP" altLang="en-US" sz="1400" dirty="0">
                  <a:latin typeface="+mn-ea"/>
                </a:rPr>
                <a:t>県内各地のニホンジカの様子</a:t>
              </a:r>
              <a:endParaRPr lang="ja-JP" altLang="en-US" sz="1400" b="1" dirty="0">
                <a:latin typeface="+mn-ea"/>
              </a:endParaRPr>
            </a:p>
          </p:txBody>
        </p:sp>
        <p:sp>
          <p:nvSpPr>
            <p:cNvPr id="18" name="テキスト ボックス 17">
              <a:extLst>
                <a:ext uri="{FF2B5EF4-FFF2-40B4-BE49-F238E27FC236}">
                  <a16:creationId xmlns:a16="http://schemas.microsoft.com/office/drawing/2014/main" id="{8A126CCA-683A-BDBA-FA1D-8430E0F12277}"/>
                </a:ext>
              </a:extLst>
            </p:cNvPr>
            <p:cNvSpPr txBox="1"/>
            <p:nvPr/>
          </p:nvSpPr>
          <p:spPr>
            <a:xfrm>
              <a:off x="3955997" y="5589289"/>
              <a:ext cx="452302"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ひがい</a:t>
              </a:r>
              <a:endParaRPr lang="zh-CN" altLang="en-US" sz="8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264677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挿絵 が含まれている画像&#10;&#10;自動的に生成された説明">
            <a:extLst>
              <a:ext uri="{FF2B5EF4-FFF2-40B4-BE49-F238E27FC236}">
                <a16:creationId xmlns:a16="http://schemas.microsoft.com/office/drawing/2014/main" id="{D46391B4-ED55-9D87-6DBA-31A6272C192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56040" y="479362"/>
            <a:ext cx="1833650" cy="1899978"/>
          </a:xfrm>
          <a:prstGeom prst="rect">
            <a:avLst/>
          </a:prstGeom>
        </p:spPr>
      </p:pic>
      <p:sp>
        <p:nvSpPr>
          <p:cNvPr id="2" name="スライド番号プレースホルダー 1">
            <a:extLst>
              <a:ext uri="{FF2B5EF4-FFF2-40B4-BE49-F238E27FC236}">
                <a16:creationId xmlns:a16="http://schemas.microsoft.com/office/drawing/2014/main" id="{1E35A135-4258-D4A9-4F27-C89B4F3B6673}"/>
              </a:ext>
            </a:extLst>
          </p:cNvPr>
          <p:cNvSpPr>
            <a:spLocks noGrp="1"/>
          </p:cNvSpPr>
          <p:nvPr>
            <p:ph type="sldNum" sz="quarter" idx="4"/>
          </p:nvPr>
        </p:nvSpPr>
        <p:spPr/>
        <p:txBody>
          <a:bodyPr/>
          <a:lstStyle/>
          <a:p>
            <a:pPr>
              <a:defRPr/>
            </a:pPr>
            <a:fld id="{A21AC8FD-592B-4297-9EAB-520742DB55C5}" type="slidenum">
              <a:rPr lang="en-US" altLang="ja-JP" smtClean="0"/>
              <a:pPr>
                <a:defRPr/>
              </a:pPr>
              <a:t>15</a:t>
            </a:fld>
            <a:endParaRPr lang="en-US" altLang="ja-JP"/>
          </a:p>
        </p:txBody>
      </p:sp>
      <p:sp>
        <p:nvSpPr>
          <p:cNvPr id="6" name="Text Box 12">
            <a:extLst>
              <a:ext uri="{FF2B5EF4-FFF2-40B4-BE49-F238E27FC236}">
                <a16:creationId xmlns:a16="http://schemas.microsoft.com/office/drawing/2014/main" id="{38B9F707-1541-7628-19F8-BEC1890FC9EC}"/>
              </a:ext>
            </a:extLst>
          </p:cNvPr>
          <p:cNvSpPr txBox="1">
            <a:spLocks noChangeArrowheads="1"/>
          </p:cNvSpPr>
          <p:nvPr/>
        </p:nvSpPr>
        <p:spPr bwMode="auto">
          <a:xfrm>
            <a:off x="843129" y="75788"/>
            <a:ext cx="334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税金は大切なもの</a:t>
            </a:r>
          </a:p>
        </p:txBody>
      </p:sp>
      <p:sp>
        <p:nvSpPr>
          <p:cNvPr id="7" name="Rectangle 26">
            <a:extLst>
              <a:ext uri="{FF2B5EF4-FFF2-40B4-BE49-F238E27FC236}">
                <a16:creationId xmlns:a16="http://schemas.microsoft.com/office/drawing/2014/main" id="{E29C6857-79CD-28D7-38B3-025F7F0D9D39}"/>
              </a:ext>
            </a:extLst>
          </p:cNvPr>
          <p:cNvSpPr>
            <a:spLocks noChangeArrowheads="1"/>
          </p:cNvSpPr>
          <p:nvPr/>
        </p:nvSpPr>
        <p:spPr bwMode="white">
          <a:xfrm>
            <a:off x="188489" y="957023"/>
            <a:ext cx="8776123" cy="194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300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rPr>
              <a:t>納税は国民の義務</a:t>
            </a:r>
          </a:p>
          <a:p>
            <a:pPr marL="0" marR="0" lvl="0" indent="0" defTabSz="914400" eaLnBrk="1" latinLnBrk="0" hangingPunct="1">
              <a:lnSpc>
                <a:spcPct val="14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税金がないと、わたしたちの生活は成り立たなくなります。</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税金は、社会の一員として暮らしていくために支払わなければならない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会費のようなものです。税金を納めることは、</a:t>
            </a:r>
            <a:r>
              <a:rPr lang="ja-JP" altLang="en-US" sz="1700" spc="-90" dirty="0">
                <a:solidFill>
                  <a:srgbClr val="000000"/>
                </a:solidFill>
                <a:latin typeface="HGPｺﾞｼｯｸE" panose="020B0900000000000000" pitchFamily="50" charset="-128"/>
                <a:ea typeface="HGPｺﾞｼｯｸE" panose="020B0900000000000000" pitchFamily="50" charset="-128"/>
              </a:rPr>
              <a:t>国民の義務として憲法に定められています。</a:t>
            </a:r>
          </a:p>
          <a:p>
            <a:pPr marL="0" marR="0" lvl="0" indent="0" defTabSz="914400" eaLnBrk="1" latinLnBrk="0" hangingPunct="1">
              <a:lnSpc>
                <a:spcPct val="123000"/>
              </a:lnSpc>
              <a:spcBef>
                <a:spcPct val="0"/>
              </a:spcBef>
              <a:buClrTx/>
              <a:buSzTx/>
              <a:buNone/>
              <a:tabLst/>
              <a:defRPr/>
            </a:pPr>
            <a:endParaRPr lang="ja-JP" altLang="en-US" sz="1700" dirty="0">
              <a:solidFill>
                <a:srgbClr val="000000"/>
              </a:solidFill>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142CA426-BC5D-D1A5-CBDA-1622FDEC62CD}"/>
              </a:ext>
            </a:extLst>
          </p:cNvPr>
          <p:cNvSpPr txBox="1"/>
          <p:nvPr/>
        </p:nvSpPr>
        <p:spPr>
          <a:xfrm>
            <a:off x="878183" y="6504991"/>
            <a:ext cx="7853221" cy="261610"/>
          </a:xfrm>
          <a:prstGeom prst="rect">
            <a:avLst/>
          </a:prstGeom>
          <a:noFill/>
        </p:spPr>
        <p:txBody>
          <a:bodyPr wrap="square" rtlCol="0">
            <a:spAutoFit/>
          </a:bodyPr>
          <a:lstStyle/>
          <a:p>
            <a:r>
              <a:rPr kumimoji="1" lang="ja-JP" altLang="en-US" sz="1100" dirty="0">
                <a:solidFill>
                  <a:srgbClr val="EE7612"/>
                </a:solidFill>
                <a:latin typeface="+mn-ea"/>
                <a:ea typeface="+mn-ea"/>
              </a:rPr>
              <a:t>ふりかえろう</a:t>
            </a:r>
            <a:r>
              <a:rPr kumimoji="1" lang="ja-JP" altLang="en-US" sz="1100" b="1"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https://www.nta.go.jp/publication/webtaxtv/201503/webtaxtv_wb.html</a:t>
            </a:r>
            <a:r>
              <a:rPr kumimoji="1" lang="ja-JP" altLang="en-US" sz="1100" dirty="0">
                <a:latin typeface="+mn-lt"/>
                <a:ea typeface="+mn-ea"/>
              </a:rPr>
              <a:t>　</a:t>
            </a:r>
            <a:r>
              <a:rPr lang="ja-JP" altLang="en-US" sz="1100" dirty="0">
                <a:latin typeface="+mn-lt"/>
                <a:ea typeface="+mn-ea"/>
              </a:rPr>
              <a:t>（</a:t>
            </a:r>
            <a:r>
              <a:rPr lang="en-US" altLang="ja-JP" sz="1100" dirty="0">
                <a:latin typeface="+mn-lt"/>
                <a:ea typeface="+mn-ea"/>
              </a:rPr>
              <a:t>Web-TAX-TV</a:t>
            </a:r>
            <a:r>
              <a:rPr lang="ja-JP" altLang="en-US" sz="1100" dirty="0">
                <a:latin typeface="+mn-lt"/>
                <a:ea typeface="+mn-ea"/>
              </a:rPr>
              <a:t>）</a:t>
            </a:r>
          </a:p>
        </p:txBody>
      </p:sp>
      <p:pic>
        <p:nvPicPr>
          <p:cNvPr id="18" name="図 17">
            <a:extLst>
              <a:ext uri="{FF2B5EF4-FFF2-40B4-BE49-F238E27FC236}">
                <a16:creationId xmlns:a16="http://schemas.microsoft.com/office/drawing/2014/main" id="{B1EC4643-9EAF-3A26-C6B4-8329764535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6986464" y="4005064"/>
            <a:ext cx="829622" cy="2307922"/>
          </a:xfrm>
          <a:prstGeom prst="rect">
            <a:avLst/>
          </a:prstGeom>
        </p:spPr>
      </p:pic>
      <p:pic>
        <p:nvPicPr>
          <p:cNvPr id="25" name="図 24" descr="人形, おもちゃ, 挿絵 が含まれている画像&#10;&#10;自動的に生成された説明">
            <a:extLst>
              <a:ext uri="{FF2B5EF4-FFF2-40B4-BE49-F238E27FC236}">
                <a16:creationId xmlns:a16="http://schemas.microsoft.com/office/drawing/2014/main" id="{51D215D7-D4C1-2B53-E221-C8B7098518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4118" y="3982175"/>
            <a:ext cx="1096023" cy="2445469"/>
          </a:xfrm>
          <a:prstGeom prst="rect">
            <a:avLst/>
          </a:prstGeom>
        </p:spPr>
      </p:pic>
      <p:grpSp>
        <p:nvGrpSpPr>
          <p:cNvPr id="3" name="グループ化 2">
            <a:extLst>
              <a:ext uri="{FF2B5EF4-FFF2-40B4-BE49-F238E27FC236}">
                <a16:creationId xmlns:a16="http://schemas.microsoft.com/office/drawing/2014/main" id="{DB56C191-E437-19CB-6C59-9E357037B098}"/>
              </a:ext>
            </a:extLst>
          </p:cNvPr>
          <p:cNvGrpSpPr/>
          <p:nvPr/>
        </p:nvGrpSpPr>
        <p:grpSpPr>
          <a:xfrm>
            <a:off x="2393317" y="4144482"/>
            <a:ext cx="2002369" cy="966077"/>
            <a:chOff x="2393317" y="4144482"/>
            <a:chExt cx="2002369" cy="966077"/>
          </a:xfrm>
        </p:grpSpPr>
        <p:sp>
          <p:nvSpPr>
            <p:cNvPr id="26" name="吹き出し: 円形 25">
              <a:extLst>
                <a:ext uri="{FF2B5EF4-FFF2-40B4-BE49-F238E27FC236}">
                  <a16:creationId xmlns:a16="http://schemas.microsoft.com/office/drawing/2014/main" id="{6EB0F155-AA12-08DD-2CF8-A46B29AA0307}"/>
                </a:ext>
              </a:extLst>
            </p:cNvPr>
            <p:cNvSpPr/>
            <p:nvPr/>
          </p:nvSpPr>
          <p:spPr>
            <a:xfrm>
              <a:off x="2393317" y="4144482"/>
              <a:ext cx="2002369" cy="966077"/>
            </a:xfrm>
            <a:prstGeom prst="wedgeEllipseCallout">
              <a:avLst>
                <a:gd name="adj1" fmla="val -46982"/>
                <a:gd name="adj2" fmla="val 48074"/>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7" name="Text Box 18"/>
            <p:cNvSpPr txBox="1">
              <a:spLocks noChangeArrowheads="1"/>
            </p:cNvSpPr>
            <p:nvPr/>
          </p:nvSpPr>
          <p:spPr bwMode="auto">
            <a:xfrm>
              <a:off x="2648405" y="4288401"/>
              <a:ext cx="14246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税金がなぜ必要かもう一度</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考えてみよう</a:t>
              </a:r>
            </a:p>
          </p:txBody>
        </p:sp>
      </p:grpSp>
      <p:grpSp>
        <p:nvGrpSpPr>
          <p:cNvPr id="4" name="グループ化 3">
            <a:extLst>
              <a:ext uri="{FF2B5EF4-FFF2-40B4-BE49-F238E27FC236}">
                <a16:creationId xmlns:a16="http://schemas.microsoft.com/office/drawing/2014/main" id="{DE2DB2C9-F2B4-9247-CD4E-3AEA219108A2}"/>
              </a:ext>
            </a:extLst>
          </p:cNvPr>
          <p:cNvGrpSpPr/>
          <p:nvPr/>
        </p:nvGrpSpPr>
        <p:grpSpPr>
          <a:xfrm>
            <a:off x="4617976" y="3948279"/>
            <a:ext cx="2132708" cy="1325425"/>
            <a:chOff x="4617976" y="3948279"/>
            <a:chExt cx="2132708" cy="1325425"/>
          </a:xfrm>
        </p:grpSpPr>
        <p:sp>
          <p:nvSpPr>
            <p:cNvPr id="30" name="吹き出し: 円形 29">
              <a:extLst>
                <a:ext uri="{FF2B5EF4-FFF2-40B4-BE49-F238E27FC236}">
                  <a16:creationId xmlns:a16="http://schemas.microsoft.com/office/drawing/2014/main" id="{EED52A0B-D826-03BB-1685-296CD01ABC5D}"/>
                </a:ext>
              </a:extLst>
            </p:cNvPr>
            <p:cNvSpPr/>
            <p:nvPr/>
          </p:nvSpPr>
          <p:spPr>
            <a:xfrm>
              <a:off x="4617976" y="3948279"/>
              <a:ext cx="2132708" cy="1325425"/>
            </a:xfrm>
            <a:prstGeom prst="wedgeEllipseCallout">
              <a:avLst>
                <a:gd name="adj1" fmla="val 52207"/>
                <a:gd name="adj2" fmla="val 35937"/>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21" name="Text Box 18">
              <a:extLst>
                <a:ext uri="{FF2B5EF4-FFF2-40B4-BE49-F238E27FC236}">
                  <a16:creationId xmlns:a16="http://schemas.microsoft.com/office/drawing/2014/main" id="{FE9ED80E-CC33-5EA2-00E2-59984B34A703}"/>
                </a:ext>
              </a:extLst>
            </p:cNvPr>
            <p:cNvSpPr txBox="1">
              <a:spLocks noChangeArrowheads="1"/>
            </p:cNvSpPr>
            <p:nvPr/>
          </p:nvSpPr>
          <p:spPr bwMode="auto">
            <a:xfrm>
              <a:off x="4937109" y="4125256"/>
              <a:ext cx="16826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誰がどのように</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税金の使いみちを決めているか</a:t>
              </a:r>
              <a:endParaRPr lang="en-US" altLang="ja-JP" sz="1400" dirty="0">
                <a:ea typeface="HGPｺﾞｼｯｸE" panose="020B0900000000000000" pitchFamily="50" charset="-128"/>
              </a:endParaRPr>
            </a:p>
            <a:p>
              <a:pPr eaLnBrk="1" hangingPunct="1">
                <a:spcBef>
                  <a:spcPct val="0"/>
                </a:spcBef>
                <a:buFontTx/>
                <a:buNone/>
              </a:pPr>
              <a:r>
                <a:rPr lang="ja-JP" altLang="en-US" sz="1400" dirty="0">
                  <a:ea typeface="HGPｺﾞｼｯｸE" panose="020B0900000000000000" pitchFamily="50" charset="-128"/>
                </a:rPr>
                <a:t>調べてみよう</a:t>
              </a:r>
            </a:p>
          </p:txBody>
        </p:sp>
      </p:grpSp>
      <p:sp>
        <p:nvSpPr>
          <p:cNvPr id="11" name="テキスト ボックス 10">
            <a:extLst>
              <a:ext uri="{FF2B5EF4-FFF2-40B4-BE49-F238E27FC236}">
                <a16:creationId xmlns:a16="http://schemas.microsoft.com/office/drawing/2014/main" id="{FAE08AB7-98A5-86F1-A8E3-34E814022077}"/>
              </a:ext>
            </a:extLst>
          </p:cNvPr>
          <p:cNvSpPr txBox="1"/>
          <p:nvPr/>
        </p:nvSpPr>
        <p:spPr>
          <a:xfrm>
            <a:off x="312599" y="848581"/>
            <a:ext cx="780213" cy="276999"/>
          </a:xfrm>
          <a:prstGeom prst="rect">
            <a:avLst/>
          </a:prstGeom>
          <a:noFill/>
        </p:spPr>
        <p:txBody>
          <a:bodyPr wrap="square">
            <a:spAutoFit/>
          </a:bodyPr>
          <a:lstStyle/>
          <a:p>
            <a:pPr algn="ctr"/>
            <a:r>
              <a:rPr lang="ja-JP" altLang="en-US" sz="1200" dirty="0">
                <a:solidFill>
                  <a:srgbClr val="EE7612"/>
                </a:solidFill>
                <a:latin typeface="HGPｺﾞｼｯｸE" panose="020B0900000000000000" pitchFamily="50" charset="-128"/>
                <a:ea typeface="HGPｺﾞｼｯｸE" panose="020B0900000000000000" pitchFamily="50" charset="-128"/>
              </a:rPr>
              <a:t>のうぜい</a:t>
            </a:r>
          </a:p>
        </p:txBody>
      </p:sp>
      <p:grpSp>
        <p:nvGrpSpPr>
          <p:cNvPr id="23" name="グループ化 22">
            <a:extLst>
              <a:ext uri="{FF2B5EF4-FFF2-40B4-BE49-F238E27FC236}">
                <a16:creationId xmlns:a16="http://schemas.microsoft.com/office/drawing/2014/main" id="{CC84299F-E4BC-99D9-8C63-3E53539084C2}"/>
              </a:ext>
            </a:extLst>
          </p:cNvPr>
          <p:cNvGrpSpPr/>
          <p:nvPr/>
        </p:nvGrpSpPr>
        <p:grpSpPr>
          <a:xfrm>
            <a:off x="179388" y="2759671"/>
            <a:ext cx="8927631" cy="992193"/>
            <a:chOff x="179388" y="2759671"/>
            <a:chExt cx="8927631" cy="992193"/>
          </a:xfrm>
        </p:grpSpPr>
        <p:grpSp>
          <p:nvGrpSpPr>
            <p:cNvPr id="30724" name="グループ化 30723">
              <a:extLst>
                <a:ext uri="{FF2B5EF4-FFF2-40B4-BE49-F238E27FC236}">
                  <a16:creationId xmlns:a16="http://schemas.microsoft.com/office/drawing/2014/main" id="{18A4471C-C0CD-5A2F-A3CD-BCF3FF25AB4C}"/>
                </a:ext>
              </a:extLst>
            </p:cNvPr>
            <p:cNvGrpSpPr/>
            <p:nvPr/>
          </p:nvGrpSpPr>
          <p:grpSpPr>
            <a:xfrm>
              <a:off x="179388" y="2759671"/>
              <a:ext cx="8927631" cy="992193"/>
              <a:chOff x="179388" y="2615771"/>
              <a:chExt cx="8927631" cy="992193"/>
            </a:xfrm>
          </p:grpSpPr>
          <p:sp>
            <p:nvSpPr>
              <p:cNvPr id="12" name="正方形/長方形 11">
                <a:extLst>
                  <a:ext uri="{FF2B5EF4-FFF2-40B4-BE49-F238E27FC236}">
                    <a16:creationId xmlns:a16="http://schemas.microsoft.com/office/drawing/2014/main" id="{60ED18C7-EE4A-5C3A-168A-79E957B96D16}"/>
                  </a:ext>
                </a:extLst>
              </p:cNvPr>
              <p:cNvSpPr/>
              <p:nvPr/>
            </p:nvSpPr>
            <p:spPr bwMode="auto">
              <a:xfrm>
                <a:off x="179388" y="2615771"/>
                <a:ext cx="8776123" cy="992192"/>
              </a:xfrm>
              <a:prstGeom prst="rect">
                <a:avLst/>
              </a:prstGeom>
              <a:solidFill>
                <a:srgbClr val="FFFFFF"/>
              </a:solidFill>
              <a:ln w="9525" cap="flat" cmpd="sng" algn="ctr">
                <a:solidFill>
                  <a:srgbClr val="FB96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000000"/>
                  </a:solidFill>
                  <a:effectLst/>
                  <a:uLnTx/>
                  <a:uFillTx/>
                  <a:latin typeface="+mn-ea"/>
                </a:endParaRPr>
              </a:p>
            </p:txBody>
          </p:sp>
          <p:sp>
            <p:nvSpPr>
              <p:cNvPr id="13" name="正方形/長方形 12">
                <a:extLst>
                  <a:ext uri="{FF2B5EF4-FFF2-40B4-BE49-F238E27FC236}">
                    <a16:creationId xmlns:a16="http://schemas.microsoft.com/office/drawing/2014/main" id="{74A55676-92D5-1603-9678-E12EA3E2FB47}"/>
                  </a:ext>
                </a:extLst>
              </p:cNvPr>
              <p:cNvSpPr/>
              <p:nvPr/>
            </p:nvSpPr>
            <p:spPr bwMode="auto">
              <a:xfrm>
                <a:off x="179389" y="2615771"/>
                <a:ext cx="2019701" cy="992193"/>
              </a:xfrm>
              <a:prstGeom prst="rect">
                <a:avLst/>
              </a:prstGeom>
              <a:solidFill>
                <a:srgbClr val="FB964B"/>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spc="120" dirty="0">
                    <a:solidFill>
                      <a:srgbClr val="FFFFFF"/>
                    </a:solidFill>
                    <a:latin typeface="HGPｺﾞｼｯｸE"/>
                    <a:ea typeface="HGPｺﾞｼｯｸE"/>
                  </a:rPr>
                  <a:t>日本国憲法</a:t>
                </a:r>
                <a:endParaRPr lang="en-US" altLang="ja-JP" sz="2000" spc="120" dirty="0">
                  <a:solidFill>
                    <a:srgbClr val="FFFFFF"/>
                  </a:solidFill>
                  <a:latin typeface="HGPｺﾞｼｯｸE"/>
                  <a:ea typeface="HGPｺﾞｼｯｸE"/>
                </a:endParaRPr>
              </a:p>
              <a:p>
                <a:pPr algn="ctr" eaLnBrk="1" hangingPunct="1"/>
                <a:r>
                  <a:rPr lang="ja-JP" altLang="en-US" spc="120" dirty="0">
                    <a:solidFill>
                      <a:srgbClr val="FFFFFF"/>
                    </a:solidFill>
                    <a:latin typeface="HGPｺﾞｼｯｸE"/>
                    <a:ea typeface="HGPｺﾞｼｯｸE"/>
                  </a:rPr>
                  <a:t>第</a:t>
                </a:r>
                <a:r>
                  <a:rPr lang="ja-JP" altLang="en-US" sz="2000" spc="120" dirty="0">
                    <a:solidFill>
                      <a:srgbClr val="FFFFFF"/>
                    </a:solidFill>
                    <a:latin typeface="HGPｺﾞｼｯｸE"/>
                    <a:ea typeface="HGPｺﾞｼｯｸE"/>
                  </a:rPr>
                  <a:t>３０</a:t>
                </a:r>
                <a:r>
                  <a:rPr lang="ja-JP" altLang="en-US" spc="120" dirty="0">
                    <a:solidFill>
                      <a:srgbClr val="FFFFFF"/>
                    </a:solidFill>
                    <a:latin typeface="HGPｺﾞｼｯｸE"/>
                    <a:ea typeface="HGPｺﾞｼｯｸE"/>
                  </a:rPr>
                  <a:t>条</a:t>
                </a:r>
                <a:endParaRPr lang="ja-JP" altLang="en-US" sz="2000" spc="120" dirty="0">
                  <a:solidFill>
                    <a:srgbClr val="FFFFFF"/>
                  </a:solidFill>
                  <a:latin typeface="HGPｺﾞｼｯｸE"/>
                  <a:ea typeface="HGPｺﾞｼｯｸE"/>
                </a:endParaRPr>
              </a:p>
            </p:txBody>
          </p:sp>
          <p:sp>
            <p:nvSpPr>
              <p:cNvPr id="14" name="Rectangle 36">
                <a:extLst>
                  <a:ext uri="{FF2B5EF4-FFF2-40B4-BE49-F238E27FC236}">
                    <a16:creationId xmlns:a16="http://schemas.microsoft.com/office/drawing/2014/main" id="{866DA002-FF9C-911A-59C5-56CF9329E6AA}"/>
                  </a:ext>
                </a:extLst>
              </p:cNvPr>
              <p:cNvSpPr>
                <a:spLocks noChangeArrowheads="1"/>
              </p:cNvSpPr>
              <p:nvPr/>
            </p:nvSpPr>
            <p:spPr bwMode="auto">
              <a:xfrm>
                <a:off x="2145818" y="2755207"/>
                <a:ext cx="6961201" cy="78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838413" eaLnBrk="1" hangingPunct="1">
                  <a:lnSpc>
                    <a:spcPct val="120000"/>
                  </a:lnSpc>
                  <a:defRPr/>
                </a:pPr>
                <a:r>
                  <a:rPr lang="ja-JP" altLang="en-US" sz="2100" spc="130" dirty="0">
                    <a:solidFill>
                      <a:srgbClr val="EE7612"/>
                    </a:solidFill>
                    <a:latin typeface="HGPｺﾞｼｯｸE"/>
                    <a:ea typeface="HGPｺﾞｼｯｸE"/>
                  </a:rPr>
                  <a:t>国民は、法律の定めるところにより、納税の義務を負ふ。</a:t>
                </a:r>
                <a:endParaRPr lang="en-US" altLang="ja-JP" sz="2100" spc="130" dirty="0">
                  <a:solidFill>
                    <a:srgbClr val="EE7612"/>
                  </a:solidFill>
                  <a:latin typeface="HGPｺﾞｼｯｸE"/>
                  <a:ea typeface="HGPｺﾞｼｯｸE"/>
                </a:endParaRPr>
              </a:p>
              <a:p>
                <a:pPr algn="ctr" defTabSz="838413" eaLnBrk="1" hangingPunct="1">
                  <a:lnSpc>
                    <a:spcPct val="120000"/>
                  </a:lnSpc>
                  <a:defRPr/>
                </a:pPr>
                <a:r>
                  <a:rPr lang="ja-JP" altLang="en-US" sz="1900" spc="180" dirty="0">
                    <a:solidFill>
                      <a:srgbClr val="EE7612"/>
                    </a:solidFill>
                    <a:latin typeface="HGPｺﾞｼｯｸE"/>
                    <a:ea typeface="HGPｺﾞｼｯｸE"/>
                  </a:rPr>
                  <a:t>（納税の義務）</a:t>
                </a:r>
              </a:p>
            </p:txBody>
          </p:sp>
        </p:grpSp>
        <p:sp>
          <p:nvSpPr>
            <p:cNvPr id="15" name="テキスト ボックス 14">
              <a:extLst>
                <a:ext uri="{FF2B5EF4-FFF2-40B4-BE49-F238E27FC236}">
                  <a16:creationId xmlns:a16="http://schemas.microsoft.com/office/drawing/2014/main" id="{08D18058-FEBB-EFEA-54A4-C0346946B27D}"/>
                </a:ext>
              </a:extLst>
            </p:cNvPr>
            <p:cNvSpPr txBox="1"/>
            <p:nvPr/>
          </p:nvSpPr>
          <p:spPr>
            <a:xfrm>
              <a:off x="6476223" y="2829892"/>
              <a:ext cx="780213" cy="200055"/>
            </a:xfrm>
            <a:prstGeom prst="rect">
              <a:avLst/>
            </a:prstGeom>
            <a:noFill/>
          </p:spPr>
          <p:txBody>
            <a:bodyPr wrap="square">
              <a:spAutoFit/>
            </a:bodyPr>
            <a:lstStyle/>
            <a:p>
              <a:pPr algn="ctr"/>
              <a:r>
                <a:rPr lang="ja-JP" altLang="en-US" sz="700" dirty="0">
                  <a:solidFill>
                    <a:srgbClr val="EE7612"/>
                  </a:solidFill>
                  <a:latin typeface="HGPｺﾞｼｯｸE" panose="020B0900000000000000" pitchFamily="50" charset="-128"/>
                  <a:ea typeface="HGPｺﾞｼｯｸE" panose="020B0900000000000000" pitchFamily="50" charset="-128"/>
                </a:rPr>
                <a:t>のうぜい</a:t>
              </a:r>
            </a:p>
          </p:txBody>
        </p:sp>
        <p:sp>
          <p:nvSpPr>
            <p:cNvPr id="17" name="テキスト ボックス 16">
              <a:extLst>
                <a:ext uri="{FF2B5EF4-FFF2-40B4-BE49-F238E27FC236}">
                  <a16:creationId xmlns:a16="http://schemas.microsoft.com/office/drawing/2014/main" id="{4A173C14-67AA-C559-471D-BBE7043A9278}"/>
                </a:ext>
              </a:extLst>
            </p:cNvPr>
            <p:cNvSpPr txBox="1"/>
            <p:nvPr/>
          </p:nvSpPr>
          <p:spPr>
            <a:xfrm>
              <a:off x="4845460" y="3238184"/>
              <a:ext cx="780213" cy="200055"/>
            </a:xfrm>
            <a:prstGeom prst="rect">
              <a:avLst/>
            </a:prstGeom>
            <a:noFill/>
          </p:spPr>
          <p:txBody>
            <a:bodyPr wrap="square">
              <a:spAutoFit/>
            </a:bodyPr>
            <a:lstStyle/>
            <a:p>
              <a:pPr algn="ctr"/>
              <a:r>
                <a:rPr lang="ja-JP" altLang="en-US" sz="700" dirty="0">
                  <a:solidFill>
                    <a:srgbClr val="EE7612"/>
                  </a:solidFill>
                  <a:latin typeface="HGPｺﾞｼｯｸE" panose="020B0900000000000000" pitchFamily="50" charset="-128"/>
                  <a:ea typeface="HGPｺﾞｼｯｸE" panose="020B0900000000000000" pitchFamily="50" charset="-128"/>
                </a:rPr>
                <a:t>のうぜい</a:t>
              </a:r>
            </a:p>
          </p:txBody>
        </p:sp>
      </p:grpSp>
      <p:sp>
        <p:nvSpPr>
          <p:cNvPr id="5" name="テキスト ボックス 4">
            <a:extLst>
              <a:ext uri="{FF2B5EF4-FFF2-40B4-BE49-F238E27FC236}">
                <a16:creationId xmlns:a16="http://schemas.microsoft.com/office/drawing/2014/main" id="{337CCB1E-8967-D4B2-10BE-A9B047CA5F43}"/>
              </a:ext>
            </a:extLst>
          </p:cNvPr>
          <p:cNvSpPr txBox="1"/>
          <p:nvPr/>
        </p:nvSpPr>
        <p:spPr>
          <a:xfrm>
            <a:off x="2882898" y="2119849"/>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おさ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1000"/>
                                        <p:tgtEl>
                                          <p:spTgt spid="23"/>
                                        </p:tgtEl>
                                      </p:cBhvr>
                                    </p:animEffect>
                                  </p:childTnLst>
                                </p:cTn>
                              </p:par>
                            </p:childTnLst>
                          </p:cTn>
                        </p:par>
                        <p:par>
                          <p:cTn id="22" fill="hold">
                            <p:stCondLst>
                              <p:cond delay="1000"/>
                            </p:stCondLst>
                            <p:childTnLst>
                              <p:par>
                                <p:cTn id="23" presetID="10" presetClass="entr" presetSubtype="0" fill="hold" nodeType="afterEffect">
                                  <p:stCondLst>
                                    <p:cond delay="2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600"/>
                                        <p:tgtEl>
                                          <p:spTgt spid="25"/>
                                        </p:tgtEl>
                                      </p:cBhvr>
                                    </p:animEffect>
                                  </p:childTnLst>
                                </p:cTn>
                              </p:par>
                              <p:par>
                                <p:cTn id="26" presetID="10" presetClass="entr" presetSubtype="0" fill="hold" nodeType="withEffect">
                                  <p:stCondLst>
                                    <p:cond delay="2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600"/>
                                        <p:tgtEl>
                                          <p:spTgt spid="18"/>
                                        </p:tgtEl>
                                      </p:cBhvr>
                                    </p:animEffect>
                                  </p:childTnLst>
                                </p:cTn>
                              </p:par>
                            </p:childTnLst>
                          </p:cTn>
                        </p:par>
                        <p:par>
                          <p:cTn id="29" fill="hold">
                            <p:stCondLst>
                              <p:cond delay="18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23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353">
            <a:extLst>
              <a:ext uri="{FF2B5EF4-FFF2-40B4-BE49-F238E27FC236}">
                <a16:creationId xmlns:a16="http://schemas.microsoft.com/office/drawing/2014/main" id="{3A930015-9E02-EDF9-E13D-84860D50D3BE}"/>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税金に関するクイズです。どれくらいわかりますか？</a:t>
            </a:r>
          </a:p>
        </p:txBody>
      </p:sp>
      <p:pic>
        <p:nvPicPr>
          <p:cNvPr id="37" name="図 36" descr="挿絵 が含まれている画像&#10;&#10;自動的に生成された説明">
            <a:extLst>
              <a:ext uri="{FF2B5EF4-FFF2-40B4-BE49-F238E27FC236}">
                <a16:creationId xmlns:a16="http://schemas.microsoft.com/office/drawing/2014/main" id="{9B3B9316-8D34-F0FE-6BB5-7664B436387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4740" y="765663"/>
            <a:ext cx="922620" cy="955994"/>
          </a:xfrm>
          <a:prstGeom prst="rect">
            <a:avLst/>
          </a:prstGeom>
        </p:spPr>
      </p:pic>
      <p:grpSp>
        <p:nvGrpSpPr>
          <p:cNvPr id="38" name="グループ化 37">
            <a:extLst>
              <a:ext uri="{FF2B5EF4-FFF2-40B4-BE49-F238E27FC236}">
                <a16:creationId xmlns:a16="http://schemas.microsoft.com/office/drawing/2014/main" id="{2B5AA053-2324-B5FD-5D23-4A61352922CF}"/>
              </a:ext>
            </a:extLst>
          </p:cNvPr>
          <p:cNvGrpSpPr/>
          <p:nvPr/>
        </p:nvGrpSpPr>
        <p:grpSpPr>
          <a:xfrm>
            <a:off x="323849" y="1696869"/>
            <a:ext cx="8506443" cy="1359652"/>
            <a:chOff x="323849" y="1696869"/>
            <a:chExt cx="8506443" cy="1359652"/>
          </a:xfrm>
        </p:grpSpPr>
        <p:grpSp>
          <p:nvGrpSpPr>
            <p:cNvPr id="39" name="グループ化 38">
              <a:extLst>
                <a:ext uri="{FF2B5EF4-FFF2-40B4-BE49-F238E27FC236}">
                  <a16:creationId xmlns:a16="http://schemas.microsoft.com/office/drawing/2014/main" id="{926186A5-C965-339E-43C1-B9AA31119648}"/>
                </a:ext>
              </a:extLst>
            </p:cNvPr>
            <p:cNvGrpSpPr/>
            <p:nvPr/>
          </p:nvGrpSpPr>
          <p:grpSpPr>
            <a:xfrm>
              <a:off x="323849" y="1696869"/>
              <a:ext cx="8506443" cy="1359652"/>
              <a:chOff x="323849" y="1747926"/>
              <a:chExt cx="8506443" cy="1238665"/>
            </a:xfrm>
          </p:grpSpPr>
          <p:grpSp>
            <p:nvGrpSpPr>
              <p:cNvPr id="41" name="グループ化 40">
                <a:extLst>
                  <a:ext uri="{FF2B5EF4-FFF2-40B4-BE49-F238E27FC236}">
                    <a16:creationId xmlns:a16="http://schemas.microsoft.com/office/drawing/2014/main" id="{5CCAD313-E495-F7B8-5452-B8639F3D07D6}"/>
                  </a:ext>
                </a:extLst>
              </p:cNvPr>
              <p:cNvGrpSpPr/>
              <p:nvPr/>
            </p:nvGrpSpPr>
            <p:grpSpPr>
              <a:xfrm>
                <a:off x="323849" y="1747926"/>
                <a:ext cx="8506443" cy="1195966"/>
                <a:chOff x="323849" y="1803354"/>
                <a:chExt cx="8506443" cy="731558"/>
              </a:xfrm>
            </p:grpSpPr>
            <p:sp>
              <p:nvSpPr>
                <p:cNvPr id="43" name="正方形/長方形 42">
                  <a:extLst>
                    <a:ext uri="{FF2B5EF4-FFF2-40B4-BE49-F238E27FC236}">
                      <a16:creationId xmlns:a16="http://schemas.microsoft.com/office/drawing/2014/main" id="{0D72BFFA-F756-BBFB-77CC-289D9F0D8827}"/>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0" name="正方形/長方形 59">
                  <a:extLst>
                    <a:ext uri="{FF2B5EF4-FFF2-40B4-BE49-F238E27FC236}">
                      <a16:creationId xmlns:a16="http://schemas.microsoft.com/office/drawing/2014/main" id="{82EF165F-2C53-D1B3-F34A-978E03ED0DB2}"/>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a:t>
                  </a:r>
                  <a:r>
                    <a:rPr lang="ja-JP" altLang="en-US" spc="120" dirty="0">
                      <a:solidFill>
                        <a:schemeClr val="bg1"/>
                      </a:solidFill>
                      <a:latin typeface="+mn-ea"/>
                    </a:rPr>
                    <a:t>１</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42" name="テキスト ボックス 41">
                <a:extLst>
                  <a:ext uri="{FF2B5EF4-FFF2-40B4-BE49-F238E27FC236}">
                    <a16:creationId xmlns:a16="http://schemas.microsoft.com/office/drawing/2014/main" id="{20C9A652-77F3-33A3-224F-51617BF5F0C1}"/>
                  </a:ext>
                </a:extLst>
              </p:cNvPr>
              <p:cNvSpPr txBox="1"/>
              <p:nvPr/>
            </p:nvSpPr>
            <p:spPr>
              <a:xfrm>
                <a:off x="1168239" y="1761582"/>
                <a:ext cx="7651910" cy="1225009"/>
              </a:xfrm>
              <a:prstGeom prst="rect">
                <a:avLst/>
              </a:prstGeom>
              <a:noFill/>
            </p:spPr>
            <p:txBody>
              <a:bodyPr wrap="square" rtlCol="0">
                <a:spAutoFit/>
              </a:bodyPr>
              <a:lstStyle/>
              <a:p>
                <a:pPr>
                  <a:lnSpc>
                    <a:spcPts val="2500"/>
                  </a:lnSpc>
                </a:pPr>
                <a:r>
                  <a:rPr kumimoji="1" lang="ja-JP" altLang="en-US" dirty="0"/>
                  <a:t>　町にはいろいろな自動車が走っていますが、税金で購入されている自動車はどれでしょうか？</a:t>
                </a:r>
                <a:endParaRPr kumimoji="1" lang="en-US" altLang="ja-JP" dirty="0"/>
              </a:p>
              <a:p>
                <a:pPr>
                  <a:lnSpc>
                    <a:spcPts val="2500"/>
                  </a:lnSpc>
                </a:pPr>
                <a:endParaRPr kumimoji="1" lang="en-US" altLang="ja-JP" dirty="0"/>
              </a:p>
              <a:p>
                <a:pPr>
                  <a:lnSpc>
                    <a:spcPts val="2500"/>
                  </a:lnSpc>
                </a:pPr>
                <a:r>
                  <a:rPr kumimoji="1" lang="ja-JP" altLang="en-US" dirty="0"/>
                  <a:t>　①　パトカー　　②　トラック　　③　タクシー</a:t>
                </a:r>
              </a:p>
            </p:txBody>
          </p:sp>
        </p:grpSp>
        <p:pic>
          <p:nvPicPr>
            <p:cNvPr id="40" name="図 39">
              <a:extLst>
                <a:ext uri="{FF2B5EF4-FFF2-40B4-BE49-F238E27FC236}">
                  <a16:creationId xmlns:a16="http://schemas.microsoft.com/office/drawing/2014/main" id="{4EA10755-42E4-2A89-F805-514D987B0F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7425" y="1967077"/>
              <a:ext cx="1257300" cy="1054100"/>
            </a:xfrm>
            <a:prstGeom prst="rect">
              <a:avLst/>
            </a:prstGeom>
          </p:spPr>
        </p:pic>
      </p:grpSp>
      <p:grpSp>
        <p:nvGrpSpPr>
          <p:cNvPr id="61" name="グループ化 60">
            <a:extLst>
              <a:ext uri="{FF2B5EF4-FFF2-40B4-BE49-F238E27FC236}">
                <a16:creationId xmlns:a16="http://schemas.microsoft.com/office/drawing/2014/main" id="{59666956-2B00-2158-8573-6D56C2E71FB6}"/>
              </a:ext>
            </a:extLst>
          </p:cNvPr>
          <p:cNvGrpSpPr/>
          <p:nvPr/>
        </p:nvGrpSpPr>
        <p:grpSpPr>
          <a:xfrm>
            <a:off x="318776" y="3106168"/>
            <a:ext cx="8506443" cy="1558242"/>
            <a:chOff x="318776" y="3106168"/>
            <a:chExt cx="8506443" cy="1558242"/>
          </a:xfrm>
        </p:grpSpPr>
        <p:grpSp>
          <p:nvGrpSpPr>
            <p:cNvPr id="62" name="グループ化 61">
              <a:extLst>
                <a:ext uri="{FF2B5EF4-FFF2-40B4-BE49-F238E27FC236}">
                  <a16:creationId xmlns:a16="http://schemas.microsoft.com/office/drawing/2014/main" id="{2D8DBD92-28E3-2F94-F23D-FDD8D6A7A7A8}"/>
                </a:ext>
              </a:extLst>
            </p:cNvPr>
            <p:cNvGrpSpPr/>
            <p:nvPr/>
          </p:nvGrpSpPr>
          <p:grpSpPr>
            <a:xfrm>
              <a:off x="318776" y="3106168"/>
              <a:ext cx="8506443" cy="1418763"/>
              <a:chOff x="318776" y="3095658"/>
              <a:chExt cx="8506443" cy="1195965"/>
            </a:xfrm>
          </p:grpSpPr>
          <p:grpSp>
            <p:nvGrpSpPr>
              <p:cNvPr id="64" name="グループ化 63">
                <a:extLst>
                  <a:ext uri="{FF2B5EF4-FFF2-40B4-BE49-F238E27FC236}">
                    <a16:creationId xmlns:a16="http://schemas.microsoft.com/office/drawing/2014/main" id="{8D8B0C73-5DF0-1C63-DF08-82A94AE0B934}"/>
                  </a:ext>
                </a:extLst>
              </p:cNvPr>
              <p:cNvGrpSpPr/>
              <p:nvPr/>
            </p:nvGrpSpPr>
            <p:grpSpPr>
              <a:xfrm>
                <a:off x="318776" y="3095659"/>
                <a:ext cx="8506443" cy="1195964"/>
                <a:chOff x="323849" y="1803354"/>
                <a:chExt cx="8506443" cy="940749"/>
              </a:xfrm>
            </p:grpSpPr>
            <p:sp>
              <p:nvSpPr>
                <p:cNvPr id="66" name="正方形/長方形 65">
                  <a:extLst>
                    <a:ext uri="{FF2B5EF4-FFF2-40B4-BE49-F238E27FC236}">
                      <a16:creationId xmlns:a16="http://schemas.microsoft.com/office/drawing/2014/main" id="{E8DF2E02-E9D8-B5CD-F46F-4D7D7CD60CA6}"/>
                    </a:ext>
                  </a:extLst>
                </p:cNvPr>
                <p:cNvSpPr/>
                <p:nvPr/>
              </p:nvSpPr>
              <p:spPr bwMode="auto">
                <a:xfrm>
                  <a:off x="323849" y="1803354"/>
                  <a:ext cx="8506443" cy="940748"/>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7" name="正方形/長方形 66">
                  <a:extLst>
                    <a:ext uri="{FF2B5EF4-FFF2-40B4-BE49-F238E27FC236}">
                      <a16:creationId xmlns:a16="http://schemas.microsoft.com/office/drawing/2014/main" id="{58E02442-92E1-0059-95B5-FAF187F2B6C9}"/>
                    </a:ext>
                  </a:extLst>
                </p:cNvPr>
                <p:cNvSpPr/>
                <p:nvPr/>
              </p:nvSpPr>
              <p:spPr bwMode="auto">
                <a:xfrm>
                  <a:off x="323851" y="1803354"/>
                  <a:ext cx="849460" cy="94074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a:t>
                  </a:r>
                  <a:r>
                    <a:rPr lang="ja-JP" altLang="en-US" spc="120" dirty="0">
                      <a:solidFill>
                        <a:schemeClr val="bg1"/>
                      </a:solidFill>
                      <a:latin typeface="+mn-ea"/>
                    </a:rPr>
                    <a:t>２</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65" name="テキスト ボックス 64">
                <a:extLst>
                  <a:ext uri="{FF2B5EF4-FFF2-40B4-BE49-F238E27FC236}">
                    <a16:creationId xmlns:a16="http://schemas.microsoft.com/office/drawing/2014/main" id="{F38C979B-73C1-8B69-61BC-D48AA6765205}"/>
                  </a:ext>
                </a:extLst>
              </p:cNvPr>
              <p:cNvSpPr txBox="1"/>
              <p:nvPr/>
            </p:nvSpPr>
            <p:spPr>
              <a:xfrm>
                <a:off x="1168238" y="3095658"/>
                <a:ext cx="7651911" cy="1133501"/>
              </a:xfrm>
              <a:prstGeom prst="rect">
                <a:avLst/>
              </a:prstGeom>
              <a:noFill/>
            </p:spPr>
            <p:txBody>
              <a:bodyPr wrap="square" rtlCol="0">
                <a:spAutoFit/>
              </a:bodyPr>
              <a:lstStyle/>
              <a:p>
                <a:pPr>
                  <a:lnSpc>
                    <a:spcPts val="2500"/>
                  </a:lnSpc>
                </a:pPr>
                <a:r>
                  <a:rPr kumimoji="1" lang="ja-JP" altLang="en-US" dirty="0"/>
                  <a:t>　税金には、いろいろな種類があります。現在、日本で適用されている税金は全部で何種類あるでしょうか？</a:t>
                </a:r>
                <a:endParaRPr kumimoji="1" lang="en-US" altLang="ja-JP" dirty="0"/>
              </a:p>
              <a:p>
                <a:pPr>
                  <a:lnSpc>
                    <a:spcPts val="2500"/>
                  </a:lnSpc>
                </a:pPr>
                <a:endParaRPr kumimoji="1" lang="en-US" altLang="ja-JP" dirty="0"/>
              </a:p>
              <a:p>
                <a:pPr>
                  <a:lnSpc>
                    <a:spcPts val="2500"/>
                  </a:lnSpc>
                </a:pPr>
                <a:r>
                  <a:rPr kumimoji="1" lang="ja-JP" altLang="en-US" dirty="0"/>
                  <a:t>　①　約</a:t>
                </a:r>
                <a:r>
                  <a:rPr kumimoji="1" lang="en-US" altLang="ja-JP" dirty="0"/>
                  <a:t>25</a:t>
                </a:r>
                <a:r>
                  <a:rPr kumimoji="1" lang="ja-JP" altLang="en-US" dirty="0"/>
                  <a:t>種類　　②　約</a:t>
                </a:r>
                <a:r>
                  <a:rPr kumimoji="1" lang="en-US" altLang="ja-JP" dirty="0"/>
                  <a:t>50</a:t>
                </a:r>
                <a:r>
                  <a:rPr kumimoji="1" lang="ja-JP" altLang="en-US" dirty="0"/>
                  <a:t>種類　　③約</a:t>
                </a:r>
                <a:r>
                  <a:rPr kumimoji="1" lang="en-US" altLang="ja-JP" dirty="0"/>
                  <a:t>1,500</a:t>
                </a:r>
                <a:r>
                  <a:rPr kumimoji="1" lang="ja-JP" altLang="en-US" dirty="0"/>
                  <a:t>種類</a:t>
                </a:r>
              </a:p>
            </p:txBody>
          </p:sp>
        </p:grpSp>
        <p:pic>
          <p:nvPicPr>
            <p:cNvPr id="63" name="図 62">
              <a:extLst>
                <a:ext uri="{FF2B5EF4-FFF2-40B4-BE49-F238E27FC236}">
                  <a16:creationId xmlns:a16="http://schemas.microsoft.com/office/drawing/2014/main" id="{C105DBF9-0B07-06DB-DE57-9A223C2475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754" y="3418487"/>
              <a:ext cx="1255971" cy="1245923"/>
            </a:xfrm>
            <a:prstGeom prst="rect">
              <a:avLst/>
            </a:prstGeom>
          </p:spPr>
        </p:pic>
      </p:grpSp>
      <p:grpSp>
        <p:nvGrpSpPr>
          <p:cNvPr id="68" name="グループ化 67">
            <a:extLst>
              <a:ext uri="{FF2B5EF4-FFF2-40B4-BE49-F238E27FC236}">
                <a16:creationId xmlns:a16="http://schemas.microsoft.com/office/drawing/2014/main" id="{708F27AE-1993-07C3-EE7F-83069A42317A}"/>
              </a:ext>
            </a:extLst>
          </p:cNvPr>
          <p:cNvGrpSpPr/>
          <p:nvPr/>
        </p:nvGrpSpPr>
        <p:grpSpPr>
          <a:xfrm>
            <a:off x="323849" y="4578605"/>
            <a:ext cx="8558135" cy="1850530"/>
            <a:chOff x="323849" y="4578605"/>
            <a:chExt cx="8558135" cy="1850530"/>
          </a:xfrm>
        </p:grpSpPr>
        <p:grpSp>
          <p:nvGrpSpPr>
            <p:cNvPr id="69" name="グループ化 68">
              <a:extLst>
                <a:ext uri="{FF2B5EF4-FFF2-40B4-BE49-F238E27FC236}">
                  <a16:creationId xmlns:a16="http://schemas.microsoft.com/office/drawing/2014/main" id="{06349796-268D-9852-4B86-DE935507C636}"/>
                </a:ext>
              </a:extLst>
            </p:cNvPr>
            <p:cNvGrpSpPr/>
            <p:nvPr/>
          </p:nvGrpSpPr>
          <p:grpSpPr>
            <a:xfrm>
              <a:off x="323849" y="4621443"/>
              <a:ext cx="8558135" cy="1451236"/>
              <a:chOff x="318776" y="4443390"/>
              <a:chExt cx="8558135" cy="1223339"/>
            </a:xfrm>
          </p:grpSpPr>
          <p:grpSp>
            <p:nvGrpSpPr>
              <p:cNvPr id="75" name="グループ化 74">
                <a:extLst>
                  <a:ext uri="{FF2B5EF4-FFF2-40B4-BE49-F238E27FC236}">
                    <a16:creationId xmlns:a16="http://schemas.microsoft.com/office/drawing/2014/main" id="{5554AAA4-5C6C-D520-8599-8AC29970408F}"/>
                  </a:ext>
                </a:extLst>
              </p:cNvPr>
              <p:cNvGrpSpPr/>
              <p:nvPr/>
            </p:nvGrpSpPr>
            <p:grpSpPr>
              <a:xfrm>
                <a:off x="318776" y="4443390"/>
                <a:ext cx="8506443" cy="1195963"/>
                <a:chOff x="323849" y="1803354"/>
                <a:chExt cx="8506443" cy="962489"/>
              </a:xfrm>
            </p:grpSpPr>
            <p:sp>
              <p:nvSpPr>
                <p:cNvPr id="77" name="正方形/長方形 76">
                  <a:extLst>
                    <a:ext uri="{FF2B5EF4-FFF2-40B4-BE49-F238E27FC236}">
                      <a16:creationId xmlns:a16="http://schemas.microsoft.com/office/drawing/2014/main" id="{568CFB27-8313-69E5-2FA5-C381007E3717}"/>
                    </a:ext>
                  </a:extLst>
                </p:cNvPr>
                <p:cNvSpPr/>
                <p:nvPr/>
              </p:nvSpPr>
              <p:spPr bwMode="auto">
                <a:xfrm>
                  <a:off x="323849" y="1803354"/>
                  <a:ext cx="8506443" cy="962489"/>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8" name="正方形/長方形 77">
                  <a:extLst>
                    <a:ext uri="{FF2B5EF4-FFF2-40B4-BE49-F238E27FC236}">
                      <a16:creationId xmlns:a16="http://schemas.microsoft.com/office/drawing/2014/main" id="{12634C2A-DDE0-0CE4-F3EE-9D4854BC1DE8}"/>
                    </a:ext>
                  </a:extLst>
                </p:cNvPr>
                <p:cNvSpPr/>
                <p:nvPr/>
              </p:nvSpPr>
              <p:spPr bwMode="auto">
                <a:xfrm>
                  <a:off x="323851" y="1803354"/>
                  <a:ext cx="849460" cy="96248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a:t>
                  </a:r>
                  <a:r>
                    <a:rPr lang="ja-JP" altLang="en-US" spc="120" dirty="0">
                      <a:solidFill>
                        <a:schemeClr val="bg1"/>
                      </a:solidFill>
                      <a:latin typeface="+mn-ea"/>
                    </a:rPr>
                    <a:t>３</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76" name="テキスト ボックス 75">
                <a:extLst>
                  <a:ext uri="{FF2B5EF4-FFF2-40B4-BE49-F238E27FC236}">
                    <a16:creationId xmlns:a16="http://schemas.microsoft.com/office/drawing/2014/main" id="{E63233DD-3839-1776-A80A-31025E5D008D}"/>
                  </a:ext>
                </a:extLst>
              </p:cNvPr>
              <p:cNvSpPr txBox="1"/>
              <p:nvPr/>
            </p:nvSpPr>
            <p:spPr>
              <a:xfrm>
                <a:off x="1224999" y="4492688"/>
                <a:ext cx="7651912" cy="1174041"/>
              </a:xfrm>
              <a:prstGeom prst="rect">
                <a:avLst/>
              </a:prstGeom>
              <a:noFill/>
            </p:spPr>
            <p:txBody>
              <a:bodyPr wrap="square" rtlCol="0">
                <a:spAutoFit/>
              </a:bodyPr>
              <a:lstStyle/>
              <a:p>
                <a:pPr>
                  <a:lnSpc>
                    <a:spcPts val="2500"/>
                  </a:lnSpc>
                </a:pPr>
                <a:r>
                  <a:rPr kumimoji="1" lang="ja-JP" altLang="en-US" dirty="0"/>
                  <a:t>　利用すると消費税以外に税金がかかるスポーツ施設があります。そのスポーツ施設はどれでしょうか？</a:t>
                </a:r>
                <a:endParaRPr kumimoji="1" lang="en-US" altLang="ja-JP" dirty="0"/>
              </a:p>
              <a:p>
                <a:pPr>
                  <a:lnSpc>
                    <a:spcPts val="2500"/>
                  </a:lnSpc>
                </a:pPr>
                <a:endParaRPr kumimoji="1" lang="en-US" altLang="ja-JP" dirty="0"/>
              </a:p>
              <a:p>
                <a:pPr>
                  <a:lnSpc>
                    <a:spcPts val="2500"/>
                  </a:lnSpc>
                </a:pPr>
                <a:r>
                  <a:rPr kumimoji="1" lang="ja-JP" altLang="en-US"/>
                  <a:t>　</a:t>
                </a:r>
                <a:r>
                  <a:rPr kumimoji="1" lang="ja-JP" altLang="en-US" dirty="0"/>
                  <a:t>①　ゴルフ場　　②　野球場　　③　サッカー場</a:t>
                </a:r>
              </a:p>
            </p:txBody>
          </p:sp>
        </p:grpSp>
        <p:pic>
          <p:nvPicPr>
            <p:cNvPr id="70" name="図 69">
              <a:extLst>
                <a:ext uri="{FF2B5EF4-FFF2-40B4-BE49-F238E27FC236}">
                  <a16:creationId xmlns:a16="http://schemas.microsoft.com/office/drawing/2014/main" id="{D361E495-2A2A-E902-1F56-902FB59D1E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61931">
              <a:off x="6390233" y="4887532"/>
              <a:ext cx="528549" cy="1541603"/>
            </a:xfrm>
            <a:prstGeom prst="rect">
              <a:avLst/>
            </a:prstGeom>
          </p:spPr>
        </p:pic>
        <p:pic>
          <p:nvPicPr>
            <p:cNvPr id="71" name="図 70">
              <a:extLst>
                <a:ext uri="{FF2B5EF4-FFF2-40B4-BE49-F238E27FC236}">
                  <a16:creationId xmlns:a16="http://schemas.microsoft.com/office/drawing/2014/main" id="{35863A0F-5AA1-3EBA-B3A9-19D05FD1B2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8045" y="4976727"/>
              <a:ext cx="650560" cy="1369201"/>
            </a:xfrm>
            <a:prstGeom prst="rect">
              <a:avLst/>
            </a:prstGeom>
          </p:spPr>
        </p:pic>
        <p:pic>
          <p:nvPicPr>
            <p:cNvPr id="72" name="図 71">
              <a:extLst>
                <a:ext uri="{FF2B5EF4-FFF2-40B4-BE49-F238E27FC236}">
                  <a16:creationId xmlns:a16="http://schemas.microsoft.com/office/drawing/2014/main" id="{4548F741-22E0-EFCC-B855-7EA52EF59D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94500" y="5177940"/>
              <a:ext cx="802575" cy="768663"/>
            </a:xfrm>
            <a:prstGeom prst="rect">
              <a:avLst/>
            </a:prstGeom>
          </p:spPr>
        </p:pic>
        <p:sp>
          <p:nvSpPr>
            <p:cNvPr id="73" name="テキスト ボックス 72">
              <a:extLst>
                <a:ext uri="{FF2B5EF4-FFF2-40B4-BE49-F238E27FC236}">
                  <a16:creationId xmlns:a16="http://schemas.microsoft.com/office/drawing/2014/main" id="{FC6158CC-83D0-ADF6-32F1-341132A56511}"/>
                </a:ext>
              </a:extLst>
            </p:cNvPr>
            <p:cNvSpPr txBox="1"/>
            <p:nvPr/>
          </p:nvSpPr>
          <p:spPr>
            <a:xfrm>
              <a:off x="2444486" y="4585108"/>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しょうひぜい</a:t>
              </a:r>
              <a:endParaRPr kumimoji="1" lang="ja-JP" altLang="en-US" sz="800" dirty="0">
                <a:latin typeface="HGPｺﾞｼｯｸE" panose="020B0900000000000000" pitchFamily="50" charset="-128"/>
                <a:ea typeface="HGPｺﾞｼｯｸE" panose="020B0900000000000000" pitchFamily="50" charset="-128"/>
              </a:endParaRPr>
            </a:p>
          </p:txBody>
        </p:sp>
        <p:sp>
          <p:nvSpPr>
            <p:cNvPr id="74" name="テキスト ボックス 73">
              <a:extLst>
                <a:ext uri="{FF2B5EF4-FFF2-40B4-BE49-F238E27FC236}">
                  <a16:creationId xmlns:a16="http://schemas.microsoft.com/office/drawing/2014/main" id="{D440CD27-AAE2-EE0A-746A-B7384D70C47C}"/>
                </a:ext>
              </a:extLst>
            </p:cNvPr>
            <p:cNvSpPr txBox="1"/>
            <p:nvPr/>
          </p:nvSpPr>
          <p:spPr>
            <a:xfrm>
              <a:off x="5888260" y="4578605"/>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しせつ</a:t>
              </a:r>
              <a:endParaRPr kumimoji="1" lang="ja-JP" altLang="en-US" sz="800" dirty="0">
                <a:latin typeface="HGPｺﾞｼｯｸE" panose="020B0900000000000000" pitchFamily="50" charset="-128"/>
                <a:ea typeface="HGPｺﾞｼｯｸE" panose="020B0900000000000000" pitchFamily="50" charset="-128"/>
              </a:endParaRPr>
            </a:p>
          </p:txBody>
        </p:sp>
      </p:grpSp>
      <p:sp>
        <p:nvSpPr>
          <p:cNvPr id="10" name="Rectangle 14">
            <a:extLst>
              <a:ext uri="{FF2B5EF4-FFF2-40B4-BE49-F238E27FC236}">
                <a16:creationId xmlns:a16="http://schemas.microsoft.com/office/drawing/2014/main" id="{CC023543-3890-F7E6-B2C1-8F9A0DE88694}"/>
              </a:ext>
            </a:extLst>
          </p:cNvPr>
          <p:cNvSpPr txBox="1">
            <a:spLocks noChangeArrowheads="1"/>
          </p:cNvSpPr>
          <p:nvPr/>
        </p:nvSpPr>
        <p:spPr bwMode="auto">
          <a:xfrm>
            <a:off x="792000" y="3600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a:solidFill>
                  <a:schemeClr val="bg1"/>
                </a:solidFill>
                <a:latin typeface="HGP創英角ｺﾞｼｯｸUB" panose="020B0900000000000000" pitchFamily="50" charset="-128"/>
                <a:ea typeface="HGP創英角ｺﾞｼｯｸUB" panose="020B0900000000000000" pitchFamily="50" charset="-128"/>
              </a:rPr>
              <a:t>解いてみよう</a:t>
            </a:r>
            <a:endParaRPr lang="en-US" altLang="ja-JP" sz="1400" kern="0" dirty="0">
              <a:solidFill>
                <a:schemeClr val="bg1"/>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a:solidFill>
                  <a:schemeClr val="bg1"/>
                </a:solidFill>
                <a:latin typeface="HGP創英角ｺﾞｼｯｸUB" panose="020B0900000000000000" pitchFamily="50" charset="-128"/>
                <a:ea typeface="HGP創英角ｺﾞｼｯｸUB" panose="020B0900000000000000" pitchFamily="50" charset="-128"/>
              </a:rPr>
              <a:t>税金</a:t>
            </a:r>
            <a:r>
              <a:rPr lang="ja-JP" altLang="en-US" sz="2400" kern="0" dirty="0">
                <a:solidFill>
                  <a:schemeClr val="bg1"/>
                </a:solidFill>
                <a:latin typeface="HGP創英角ｺﾞｼｯｸUB" panose="020B0900000000000000" pitchFamily="50" charset="-128"/>
                <a:ea typeface="HGP創英角ｺﾞｼｯｸUB" panose="020B0900000000000000" pitchFamily="50" charset="-128"/>
              </a:rPr>
              <a:t>クイズ</a:t>
            </a:r>
          </a:p>
        </p:txBody>
      </p:sp>
      <p:sp>
        <p:nvSpPr>
          <p:cNvPr id="3" name="スライド番号プレースホルダー 1">
            <a:extLst>
              <a:ext uri="{FF2B5EF4-FFF2-40B4-BE49-F238E27FC236}">
                <a16:creationId xmlns:a16="http://schemas.microsoft.com/office/drawing/2014/main" id="{27295968-F696-9C59-240D-975F2596231A}"/>
              </a:ext>
            </a:extLst>
          </p:cNvPr>
          <p:cNvSpPr>
            <a:spLocks noGrp="1"/>
          </p:cNvSpPr>
          <p:nvPr>
            <p:ph type="sldNum" sz="quarter" idx="4"/>
          </p:nvPr>
        </p:nvSpPr>
        <p:spPr/>
        <p:txBody>
          <a:bodyPr/>
          <a:lstStyle/>
          <a:p>
            <a:pPr>
              <a:defRPr/>
            </a:pPr>
            <a:fld id="{A21AC8FD-592B-4297-9EAB-520742DB55C5}" type="slidenum">
              <a:rPr lang="en-US" altLang="ja-JP" smtClean="0"/>
              <a:pPr>
                <a:defRPr/>
              </a:pPr>
              <a:t>16</a:t>
            </a:fld>
            <a:endParaRPr lang="en-US" altLang="ja-JP"/>
          </a:p>
        </p:txBody>
      </p:sp>
      <p:grpSp>
        <p:nvGrpSpPr>
          <p:cNvPr id="4" name="グループ化 3">
            <a:extLst>
              <a:ext uri="{FF2B5EF4-FFF2-40B4-BE49-F238E27FC236}">
                <a16:creationId xmlns:a16="http://schemas.microsoft.com/office/drawing/2014/main" id="{57A56F62-772F-7191-F066-24766132270A}"/>
              </a:ext>
            </a:extLst>
          </p:cNvPr>
          <p:cNvGrpSpPr/>
          <p:nvPr/>
        </p:nvGrpSpPr>
        <p:grpSpPr>
          <a:xfrm>
            <a:off x="-40564" y="6027568"/>
            <a:ext cx="939693" cy="850816"/>
            <a:chOff x="-40564" y="6007184"/>
            <a:chExt cx="939693" cy="850816"/>
          </a:xfrm>
        </p:grpSpPr>
        <p:sp>
          <p:nvSpPr>
            <p:cNvPr id="5" name="フリーフォーム: 図形 3">
              <a:extLst>
                <a:ext uri="{FF2B5EF4-FFF2-40B4-BE49-F238E27FC236}">
                  <a16:creationId xmlns:a16="http://schemas.microsoft.com/office/drawing/2014/main" id="{EBA8FB11-250B-72CF-F342-CEC387E3947B}"/>
                </a:ext>
              </a:extLst>
            </p:cNvPr>
            <p:cNvSpPr/>
            <p:nvPr userDrawn="1"/>
          </p:nvSpPr>
          <p:spPr>
            <a:xfrm rot="5400000">
              <a:off x="29733" y="6024355"/>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EB545410-36A3-3DCE-DDDA-5ABFD5E948F8}"/>
                </a:ext>
              </a:extLst>
            </p:cNvPr>
            <p:cNvSpPr/>
            <p:nvPr userDrawn="1"/>
          </p:nvSpPr>
          <p:spPr>
            <a:xfrm rot="5400000">
              <a:off x="18582" y="5977453"/>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テキスト ボックス 6">
              <a:extLst>
                <a:ext uri="{FF2B5EF4-FFF2-40B4-BE49-F238E27FC236}">
                  <a16:creationId xmlns:a16="http://schemas.microsoft.com/office/drawing/2014/main" id="{81034468-8BDA-1A70-4BCF-6F7E4D6D9C5A}"/>
                </a:ext>
              </a:extLst>
            </p:cNvPr>
            <p:cNvSpPr txBox="1"/>
            <p:nvPr userDrawn="1"/>
          </p:nvSpPr>
          <p:spPr>
            <a:xfrm>
              <a:off x="-40564" y="6201714"/>
              <a:ext cx="825671" cy="584775"/>
            </a:xfrm>
            <a:prstGeom prst="rect">
              <a:avLst/>
            </a:prstGeom>
            <a:noFill/>
          </p:spPr>
          <p:txBody>
            <a:bodyPr wrap="square" rtlCol="0">
              <a:noAutofit/>
            </a:bodyPr>
            <a:lstStyle/>
            <a:p>
              <a:pPr algn="ctr"/>
              <a:r>
                <a:rPr kumimoji="1" lang="ja-JP" altLang="en-US" sz="1600" b="1" i="0" spc="50" baseline="0" dirty="0">
                  <a:solidFill>
                    <a:schemeClr val="accent6">
                      <a:lumMod val="75000"/>
                    </a:schemeClr>
                  </a:solidFill>
                </a:rPr>
                <a:t>もっと</a:t>
              </a:r>
              <a:endParaRPr kumimoji="1" lang="en-US" altLang="ja-JP" sz="1600" b="1" i="0" spc="50" baseline="0" dirty="0">
                <a:solidFill>
                  <a:schemeClr val="accent6">
                    <a:lumMod val="75000"/>
                  </a:schemeClr>
                </a:solidFill>
              </a:endParaRPr>
            </a:p>
            <a:p>
              <a:pPr algn="ctr"/>
              <a:r>
                <a:rPr kumimoji="1" lang="ja-JP" altLang="en-US" sz="1600" b="1" i="0" spc="50" baseline="0" dirty="0">
                  <a:solidFill>
                    <a:schemeClr val="accent6">
                      <a:lumMod val="75000"/>
                    </a:schemeClr>
                  </a:solidFill>
                </a:rPr>
                <a:t>くわしく</a:t>
              </a:r>
            </a:p>
          </p:txBody>
        </p:sp>
      </p:grpSp>
      <p:sp>
        <p:nvSpPr>
          <p:cNvPr id="8" name="テキスト ボックス 7">
            <a:extLst>
              <a:ext uri="{FF2B5EF4-FFF2-40B4-BE49-F238E27FC236}">
                <a16:creationId xmlns:a16="http://schemas.microsoft.com/office/drawing/2014/main" id="{EDD8DE40-AE90-E9F3-C0E9-C6DF277F56DC}"/>
              </a:ext>
            </a:extLst>
          </p:cNvPr>
          <p:cNvSpPr txBox="1"/>
          <p:nvPr/>
        </p:nvSpPr>
        <p:spPr>
          <a:xfrm>
            <a:off x="848212" y="6518284"/>
            <a:ext cx="7848863" cy="430887"/>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lang="en-US" altLang="ja-JP" sz="1100" b="1" dirty="0">
                <a:solidFill>
                  <a:srgbClr val="005BAD"/>
                </a:solidFill>
                <a:latin typeface="ＭＳ Ｐゴシック" panose="020B0600070205080204" pitchFamily="50" charset="-128"/>
                <a:ea typeface="ＭＳ Ｐゴシック" panose="020B0600070205080204" pitchFamily="50" charset="-128"/>
              </a:rPr>
              <a:t>ZEI</a:t>
            </a:r>
            <a:r>
              <a:rPr lang="ja-JP" altLang="en-US" sz="1100" b="1" dirty="0">
                <a:solidFill>
                  <a:srgbClr val="005BAD"/>
                </a:solidFill>
                <a:latin typeface="ＭＳ Ｐゴシック" panose="020B0600070205080204" pitchFamily="50" charset="-128"/>
                <a:ea typeface="ＭＳ Ｐゴシック" panose="020B0600070205080204" pitchFamily="50" charset="-128"/>
              </a:rPr>
              <a:t>君の税金クイズ　</a:t>
            </a:r>
            <a:r>
              <a:rPr lang="en-US" altLang="ja-JP" sz="1100" dirty="0">
                <a:hlinkClick r:id="rId10"/>
              </a:rPr>
              <a:t>https://www.nta.go.jp/about/organization/kantoshinetsu/cgi-bin/quiz/quizindex.cgi</a:t>
            </a:r>
            <a:endParaRPr lang="en-US" altLang="ja-JP" sz="1100" dirty="0">
              <a:latin typeface="Arial" panose="020B0604020202020204" pitchFamily="34" charset="0"/>
              <a:cs typeface="Arial" panose="020B0604020202020204" pitchFamily="34" charset="0"/>
            </a:endParaRPr>
          </a:p>
          <a:p>
            <a:endParaRPr kumimoji="1" lang="en-US" altLang="ja-JP" sz="11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7899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353">
            <a:extLst>
              <a:ext uri="{FF2B5EF4-FFF2-40B4-BE49-F238E27FC236}">
                <a16:creationId xmlns:a16="http://schemas.microsoft.com/office/drawing/2014/main" id="{5A0D248C-5EC5-024C-4BD5-E40E9C2A3836}"/>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税金に関するクイズです。どれくらいわかりますか？</a:t>
            </a:r>
          </a:p>
        </p:txBody>
      </p:sp>
      <p:pic>
        <p:nvPicPr>
          <p:cNvPr id="42" name="図 41" descr="挿絵 が含まれている画像&#10;&#10;自動的に生成された説明">
            <a:extLst>
              <a:ext uri="{FF2B5EF4-FFF2-40B4-BE49-F238E27FC236}">
                <a16:creationId xmlns:a16="http://schemas.microsoft.com/office/drawing/2014/main" id="{BAF0FC1C-DFD3-B9BD-9B0C-5A54BA4567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4740" y="765663"/>
            <a:ext cx="922620" cy="955994"/>
          </a:xfrm>
          <a:prstGeom prst="rect">
            <a:avLst/>
          </a:prstGeom>
        </p:spPr>
      </p:pic>
      <p:grpSp>
        <p:nvGrpSpPr>
          <p:cNvPr id="43" name="グループ化 42">
            <a:extLst>
              <a:ext uri="{FF2B5EF4-FFF2-40B4-BE49-F238E27FC236}">
                <a16:creationId xmlns:a16="http://schemas.microsoft.com/office/drawing/2014/main" id="{FB434098-3F6F-9F34-7DF9-222C61B7BE25}"/>
              </a:ext>
            </a:extLst>
          </p:cNvPr>
          <p:cNvGrpSpPr/>
          <p:nvPr/>
        </p:nvGrpSpPr>
        <p:grpSpPr>
          <a:xfrm>
            <a:off x="313706" y="1483969"/>
            <a:ext cx="8506443" cy="1159700"/>
            <a:chOff x="313706" y="1483969"/>
            <a:chExt cx="8506443" cy="1159700"/>
          </a:xfrm>
        </p:grpSpPr>
        <p:grpSp>
          <p:nvGrpSpPr>
            <p:cNvPr id="65" name="グループ化 64">
              <a:extLst>
                <a:ext uri="{FF2B5EF4-FFF2-40B4-BE49-F238E27FC236}">
                  <a16:creationId xmlns:a16="http://schemas.microsoft.com/office/drawing/2014/main" id="{EDA4B33C-72A7-B8AC-520E-F22514080D73}"/>
                </a:ext>
              </a:extLst>
            </p:cNvPr>
            <p:cNvGrpSpPr/>
            <p:nvPr/>
          </p:nvGrpSpPr>
          <p:grpSpPr>
            <a:xfrm>
              <a:off x="313706" y="1680549"/>
              <a:ext cx="8506443" cy="963120"/>
              <a:chOff x="318776" y="4443389"/>
              <a:chExt cx="8506443" cy="963120"/>
            </a:xfrm>
          </p:grpSpPr>
          <p:grpSp>
            <p:nvGrpSpPr>
              <p:cNvPr id="68" name="グループ化 67">
                <a:extLst>
                  <a:ext uri="{FF2B5EF4-FFF2-40B4-BE49-F238E27FC236}">
                    <a16:creationId xmlns:a16="http://schemas.microsoft.com/office/drawing/2014/main" id="{798973B6-F6F3-B572-52F2-B48B6F1B3876}"/>
                  </a:ext>
                </a:extLst>
              </p:cNvPr>
              <p:cNvGrpSpPr/>
              <p:nvPr/>
            </p:nvGrpSpPr>
            <p:grpSpPr>
              <a:xfrm>
                <a:off x="318776" y="4443389"/>
                <a:ext cx="8506443" cy="909014"/>
                <a:chOff x="323849" y="1803354"/>
                <a:chExt cx="8506443" cy="731558"/>
              </a:xfrm>
            </p:grpSpPr>
            <p:sp>
              <p:nvSpPr>
                <p:cNvPr id="70" name="正方形/長方形 69">
                  <a:extLst>
                    <a:ext uri="{FF2B5EF4-FFF2-40B4-BE49-F238E27FC236}">
                      <a16:creationId xmlns:a16="http://schemas.microsoft.com/office/drawing/2014/main" id="{572373EB-6AE0-4D26-29C1-2E9F53995C66}"/>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1" name="正方形/長方形 70">
                  <a:extLst>
                    <a:ext uri="{FF2B5EF4-FFF2-40B4-BE49-F238E27FC236}">
                      <a16:creationId xmlns:a16="http://schemas.microsoft.com/office/drawing/2014/main" id="{9F76BB3B-9B3A-D1FF-D0AC-E6E8C469663B}"/>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問４</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69" name="テキスト ボックス 68">
                <a:extLst>
                  <a:ext uri="{FF2B5EF4-FFF2-40B4-BE49-F238E27FC236}">
                    <a16:creationId xmlns:a16="http://schemas.microsoft.com/office/drawing/2014/main" id="{3E607BDF-0CC0-5DC5-34B5-0C71F78853D3}"/>
                  </a:ext>
                </a:extLst>
              </p:cNvPr>
              <p:cNvSpPr txBox="1"/>
              <p:nvPr/>
            </p:nvSpPr>
            <p:spPr>
              <a:xfrm>
                <a:off x="1168236" y="4483179"/>
                <a:ext cx="7651911" cy="923330"/>
              </a:xfrm>
              <a:prstGeom prst="rect">
                <a:avLst/>
              </a:prstGeom>
              <a:noFill/>
            </p:spPr>
            <p:txBody>
              <a:bodyPr wrap="square" rtlCol="0">
                <a:spAutoFit/>
              </a:bodyPr>
              <a:lstStyle/>
              <a:p>
                <a:r>
                  <a:rPr kumimoji="1" lang="ja-JP" altLang="en-US" dirty="0"/>
                  <a:t>　所得税は何歳から納めるようになるでしょう</a:t>
                </a:r>
                <a:r>
                  <a:rPr kumimoji="1" lang="ja-JP" altLang="en-US"/>
                  <a:t>か？</a:t>
                </a:r>
                <a:endParaRPr kumimoji="1" lang="en-US" altLang="ja-JP" dirty="0"/>
              </a:p>
              <a:p>
                <a:endParaRPr kumimoji="1" lang="en-US" altLang="ja-JP" dirty="0"/>
              </a:p>
              <a:p>
                <a:r>
                  <a:rPr kumimoji="1" lang="ja-JP" altLang="en-US"/>
                  <a:t>　</a:t>
                </a:r>
                <a:r>
                  <a:rPr kumimoji="1" lang="ja-JP" altLang="en-US" dirty="0"/>
                  <a:t>①　</a:t>
                </a:r>
                <a:r>
                  <a:rPr kumimoji="1" lang="en-US" altLang="ja-JP" dirty="0"/>
                  <a:t>18</a:t>
                </a:r>
                <a:r>
                  <a:rPr kumimoji="1" lang="ja-JP" altLang="en-US" dirty="0"/>
                  <a:t>歳　　②　</a:t>
                </a:r>
                <a:r>
                  <a:rPr kumimoji="1" lang="en-US" altLang="ja-JP" dirty="0"/>
                  <a:t>20</a:t>
                </a:r>
                <a:r>
                  <a:rPr kumimoji="1" lang="ja-JP" altLang="en-US" dirty="0"/>
                  <a:t>歳　　③　年齢は関係ない</a:t>
                </a:r>
              </a:p>
            </p:txBody>
          </p:sp>
        </p:grpSp>
        <p:pic>
          <p:nvPicPr>
            <p:cNvPr id="66" name="図 65">
              <a:extLst>
                <a:ext uri="{FF2B5EF4-FFF2-40B4-BE49-F238E27FC236}">
                  <a16:creationId xmlns:a16="http://schemas.microsoft.com/office/drawing/2014/main" id="{56393307-6112-EA53-9213-9E6E931CC6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776" y="1483969"/>
              <a:ext cx="1089460" cy="1127028"/>
            </a:xfrm>
            <a:prstGeom prst="rect">
              <a:avLst/>
            </a:prstGeom>
          </p:spPr>
        </p:pic>
        <p:sp>
          <p:nvSpPr>
            <p:cNvPr id="67" name="テキスト ボックス 66">
              <a:extLst>
                <a:ext uri="{FF2B5EF4-FFF2-40B4-BE49-F238E27FC236}">
                  <a16:creationId xmlns:a16="http://schemas.microsoft.com/office/drawing/2014/main" id="{5C6E6C80-D43A-E074-DA56-E5D0D7F0983E}"/>
                </a:ext>
              </a:extLst>
            </p:cNvPr>
            <p:cNvSpPr txBox="1"/>
            <p:nvPr/>
          </p:nvSpPr>
          <p:spPr>
            <a:xfrm>
              <a:off x="1349142" y="1630142"/>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しょとくぜい</a:t>
              </a:r>
              <a:endParaRPr kumimoji="1" lang="ja-JP" altLang="en-US" sz="800" dirty="0">
                <a:latin typeface="HGPｺﾞｼｯｸE" panose="020B0900000000000000" pitchFamily="50" charset="-128"/>
                <a:ea typeface="HGPｺﾞｼｯｸE" panose="020B0900000000000000" pitchFamily="50" charset="-128"/>
              </a:endParaRPr>
            </a:p>
          </p:txBody>
        </p:sp>
      </p:grpSp>
      <p:grpSp>
        <p:nvGrpSpPr>
          <p:cNvPr id="72" name="グループ化 71">
            <a:extLst>
              <a:ext uri="{FF2B5EF4-FFF2-40B4-BE49-F238E27FC236}">
                <a16:creationId xmlns:a16="http://schemas.microsoft.com/office/drawing/2014/main" id="{7861EEED-98E8-E8FE-70EF-B6121D1A9D7A}"/>
              </a:ext>
            </a:extLst>
          </p:cNvPr>
          <p:cNvGrpSpPr/>
          <p:nvPr/>
        </p:nvGrpSpPr>
        <p:grpSpPr>
          <a:xfrm>
            <a:off x="308634" y="3681946"/>
            <a:ext cx="8506443" cy="1152712"/>
            <a:chOff x="308634" y="3681946"/>
            <a:chExt cx="8506443" cy="1152712"/>
          </a:xfrm>
        </p:grpSpPr>
        <p:grpSp>
          <p:nvGrpSpPr>
            <p:cNvPr id="73" name="グループ化 72">
              <a:extLst>
                <a:ext uri="{FF2B5EF4-FFF2-40B4-BE49-F238E27FC236}">
                  <a16:creationId xmlns:a16="http://schemas.microsoft.com/office/drawing/2014/main" id="{DC501ACB-CD79-4AE0-A6B6-F05AB506BB1D}"/>
                </a:ext>
              </a:extLst>
            </p:cNvPr>
            <p:cNvGrpSpPr/>
            <p:nvPr/>
          </p:nvGrpSpPr>
          <p:grpSpPr>
            <a:xfrm>
              <a:off x="308634" y="3737508"/>
              <a:ext cx="8506443" cy="972714"/>
              <a:chOff x="323849" y="1747926"/>
              <a:chExt cx="8506443" cy="972714"/>
            </a:xfrm>
          </p:grpSpPr>
          <p:grpSp>
            <p:nvGrpSpPr>
              <p:cNvPr id="77" name="グループ化 76">
                <a:extLst>
                  <a:ext uri="{FF2B5EF4-FFF2-40B4-BE49-F238E27FC236}">
                    <a16:creationId xmlns:a16="http://schemas.microsoft.com/office/drawing/2014/main" id="{9818C53E-E999-E858-8354-26E41A932446}"/>
                  </a:ext>
                </a:extLst>
              </p:cNvPr>
              <p:cNvGrpSpPr/>
              <p:nvPr/>
            </p:nvGrpSpPr>
            <p:grpSpPr>
              <a:xfrm>
                <a:off x="323849" y="1747926"/>
                <a:ext cx="8506443" cy="946839"/>
                <a:chOff x="323849" y="1803354"/>
                <a:chExt cx="8506443" cy="579170"/>
              </a:xfrm>
            </p:grpSpPr>
            <p:sp>
              <p:nvSpPr>
                <p:cNvPr id="79" name="正方形/長方形 78">
                  <a:extLst>
                    <a:ext uri="{FF2B5EF4-FFF2-40B4-BE49-F238E27FC236}">
                      <a16:creationId xmlns:a16="http://schemas.microsoft.com/office/drawing/2014/main" id="{D33761BB-B3DD-BBB0-EDC2-4B8EE40DD382}"/>
                    </a:ext>
                  </a:extLst>
                </p:cNvPr>
                <p:cNvSpPr/>
                <p:nvPr/>
              </p:nvSpPr>
              <p:spPr bwMode="auto">
                <a:xfrm>
                  <a:off x="323849" y="1803354"/>
                  <a:ext cx="8506443" cy="579170"/>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0" name="正方形/長方形 79">
                  <a:extLst>
                    <a:ext uri="{FF2B5EF4-FFF2-40B4-BE49-F238E27FC236}">
                      <a16:creationId xmlns:a16="http://schemas.microsoft.com/office/drawing/2014/main" id="{18E61AC5-F303-E719-077D-D75C64FDB10E}"/>
                    </a:ext>
                  </a:extLst>
                </p:cNvPr>
                <p:cNvSpPr/>
                <p:nvPr/>
              </p:nvSpPr>
              <p:spPr bwMode="auto">
                <a:xfrm>
                  <a:off x="323851" y="1803354"/>
                  <a:ext cx="849460" cy="579170"/>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問６</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78" name="テキスト ボックス 77">
                <a:extLst>
                  <a:ext uri="{FF2B5EF4-FFF2-40B4-BE49-F238E27FC236}">
                    <a16:creationId xmlns:a16="http://schemas.microsoft.com/office/drawing/2014/main" id="{BB7960B0-BA6C-12AC-12E4-C32F660B8B41}"/>
                  </a:ext>
                </a:extLst>
              </p:cNvPr>
              <p:cNvSpPr txBox="1"/>
              <p:nvPr/>
            </p:nvSpPr>
            <p:spPr>
              <a:xfrm>
                <a:off x="1168239" y="1797310"/>
                <a:ext cx="7651910" cy="923330"/>
              </a:xfrm>
              <a:prstGeom prst="rect">
                <a:avLst/>
              </a:prstGeom>
              <a:noFill/>
            </p:spPr>
            <p:txBody>
              <a:bodyPr wrap="square" rtlCol="0">
                <a:spAutoFit/>
              </a:bodyPr>
              <a:lstStyle/>
              <a:p>
                <a:r>
                  <a:rPr kumimoji="1" lang="ja-JP" altLang="en-US" dirty="0"/>
                  <a:t>　消費税の軽減税率（８％）の対象にならないものはどれでしょうか？</a:t>
                </a:r>
                <a:endParaRPr kumimoji="1" lang="en-US" altLang="ja-JP" dirty="0"/>
              </a:p>
              <a:p>
                <a:endParaRPr kumimoji="1" lang="en-US" altLang="ja-JP" dirty="0"/>
              </a:p>
              <a:p>
                <a:r>
                  <a:rPr kumimoji="1" lang="ja-JP" altLang="en-US" dirty="0"/>
                  <a:t>　①　しょうゆ　　②　酢　　③　みりん</a:t>
                </a:r>
              </a:p>
            </p:txBody>
          </p:sp>
        </p:grpSp>
        <p:pic>
          <p:nvPicPr>
            <p:cNvPr id="74" name="図 73">
              <a:extLst>
                <a:ext uri="{FF2B5EF4-FFF2-40B4-BE49-F238E27FC236}">
                  <a16:creationId xmlns:a16="http://schemas.microsoft.com/office/drawing/2014/main" id="{00E9A4AF-10B3-793F-E5D2-ADA021649E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3776" y="4044875"/>
              <a:ext cx="965290" cy="789783"/>
            </a:xfrm>
            <a:prstGeom prst="rect">
              <a:avLst/>
            </a:prstGeom>
          </p:spPr>
        </p:pic>
        <p:sp>
          <p:nvSpPr>
            <p:cNvPr id="75" name="テキスト ボックス 74">
              <a:extLst>
                <a:ext uri="{FF2B5EF4-FFF2-40B4-BE49-F238E27FC236}">
                  <a16:creationId xmlns:a16="http://schemas.microsoft.com/office/drawing/2014/main" id="{ED0C2D55-098D-CAEE-16C0-603526B3F87F}"/>
                </a:ext>
              </a:extLst>
            </p:cNvPr>
            <p:cNvSpPr txBox="1"/>
            <p:nvPr/>
          </p:nvSpPr>
          <p:spPr>
            <a:xfrm>
              <a:off x="1312783" y="3684626"/>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しょうひぜい</a:t>
              </a:r>
              <a:endParaRPr kumimoji="1" lang="ja-JP" altLang="en-US" sz="800" dirty="0">
                <a:latin typeface="HGPｺﾞｼｯｸE" panose="020B0900000000000000" pitchFamily="50" charset="-128"/>
                <a:ea typeface="HGPｺﾞｼｯｸE" panose="020B0900000000000000" pitchFamily="50" charset="-128"/>
              </a:endParaRPr>
            </a:p>
          </p:txBody>
        </p:sp>
        <p:sp>
          <p:nvSpPr>
            <p:cNvPr id="76" name="テキスト ボックス 75">
              <a:extLst>
                <a:ext uri="{FF2B5EF4-FFF2-40B4-BE49-F238E27FC236}">
                  <a16:creationId xmlns:a16="http://schemas.microsoft.com/office/drawing/2014/main" id="{97CAF4B1-8F6A-2135-A448-300D53241843}"/>
                </a:ext>
              </a:extLst>
            </p:cNvPr>
            <p:cNvSpPr txBox="1"/>
            <p:nvPr/>
          </p:nvSpPr>
          <p:spPr>
            <a:xfrm>
              <a:off x="2242263" y="3681946"/>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けいげんぜいりつ</a:t>
              </a:r>
              <a:endParaRPr kumimoji="1" lang="ja-JP" altLang="en-US" sz="800" dirty="0">
                <a:latin typeface="HGPｺﾞｼｯｸE" panose="020B0900000000000000" pitchFamily="50" charset="-128"/>
                <a:ea typeface="HGPｺﾞｼｯｸE" panose="020B0900000000000000" pitchFamily="50" charset="-128"/>
              </a:endParaRPr>
            </a:p>
          </p:txBody>
        </p:sp>
      </p:grpSp>
      <p:grpSp>
        <p:nvGrpSpPr>
          <p:cNvPr id="81" name="グループ化 80">
            <a:extLst>
              <a:ext uri="{FF2B5EF4-FFF2-40B4-BE49-F238E27FC236}">
                <a16:creationId xmlns:a16="http://schemas.microsoft.com/office/drawing/2014/main" id="{52B84FAC-B104-4818-7345-DD7298ABAC77}"/>
              </a:ext>
            </a:extLst>
          </p:cNvPr>
          <p:cNvGrpSpPr/>
          <p:nvPr/>
        </p:nvGrpSpPr>
        <p:grpSpPr>
          <a:xfrm>
            <a:off x="313706" y="2604141"/>
            <a:ext cx="8548725" cy="1054222"/>
            <a:chOff x="313706" y="2604141"/>
            <a:chExt cx="8548725" cy="1054222"/>
          </a:xfrm>
        </p:grpSpPr>
        <p:grpSp>
          <p:nvGrpSpPr>
            <p:cNvPr id="82" name="グループ化 81">
              <a:extLst>
                <a:ext uri="{FF2B5EF4-FFF2-40B4-BE49-F238E27FC236}">
                  <a16:creationId xmlns:a16="http://schemas.microsoft.com/office/drawing/2014/main" id="{F899017C-BBFB-D317-40CC-935A9AAAB173}"/>
                </a:ext>
              </a:extLst>
            </p:cNvPr>
            <p:cNvGrpSpPr/>
            <p:nvPr/>
          </p:nvGrpSpPr>
          <p:grpSpPr>
            <a:xfrm>
              <a:off x="313706" y="2691683"/>
              <a:ext cx="8506443" cy="966680"/>
              <a:chOff x="318776" y="3095659"/>
              <a:chExt cx="8506443" cy="1252115"/>
            </a:xfrm>
          </p:grpSpPr>
          <p:grpSp>
            <p:nvGrpSpPr>
              <p:cNvPr id="85" name="グループ化 84">
                <a:extLst>
                  <a:ext uri="{FF2B5EF4-FFF2-40B4-BE49-F238E27FC236}">
                    <a16:creationId xmlns:a16="http://schemas.microsoft.com/office/drawing/2014/main" id="{474FF1C5-FD49-3190-D9F6-B132B42647DB}"/>
                  </a:ext>
                </a:extLst>
              </p:cNvPr>
              <p:cNvGrpSpPr/>
              <p:nvPr/>
            </p:nvGrpSpPr>
            <p:grpSpPr>
              <a:xfrm>
                <a:off x="318776" y="3095659"/>
                <a:ext cx="8506443" cy="1195964"/>
                <a:chOff x="323849" y="1803354"/>
                <a:chExt cx="8506443" cy="940749"/>
              </a:xfrm>
            </p:grpSpPr>
            <p:sp>
              <p:nvSpPr>
                <p:cNvPr id="87" name="正方形/長方形 86">
                  <a:extLst>
                    <a:ext uri="{FF2B5EF4-FFF2-40B4-BE49-F238E27FC236}">
                      <a16:creationId xmlns:a16="http://schemas.microsoft.com/office/drawing/2014/main" id="{4020A47C-8AD0-3141-9237-57868A8D4D03}"/>
                    </a:ext>
                  </a:extLst>
                </p:cNvPr>
                <p:cNvSpPr/>
                <p:nvPr/>
              </p:nvSpPr>
              <p:spPr bwMode="auto">
                <a:xfrm>
                  <a:off x="323849" y="1803354"/>
                  <a:ext cx="8506443" cy="940748"/>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8" name="正方形/長方形 87">
                  <a:extLst>
                    <a:ext uri="{FF2B5EF4-FFF2-40B4-BE49-F238E27FC236}">
                      <a16:creationId xmlns:a16="http://schemas.microsoft.com/office/drawing/2014/main" id="{434F10F5-0C00-764F-B700-5E618B72049D}"/>
                    </a:ext>
                  </a:extLst>
                </p:cNvPr>
                <p:cNvSpPr/>
                <p:nvPr/>
              </p:nvSpPr>
              <p:spPr bwMode="auto">
                <a:xfrm>
                  <a:off x="323851" y="1803354"/>
                  <a:ext cx="849460" cy="94074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a:t>
                  </a:r>
                  <a:r>
                    <a:rPr lang="ja-JP" altLang="en-US" spc="120" dirty="0">
                      <a:solidFill>
                        <a:schemeClr val="bg1"/>
                      </a:solidFill>
                      <a:latin typeface="+mn-ea"/>
                    </a:rPr>
                    <a:t>５</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86" name="テキスト ボックス 85">
                <a:extLst>
                  <a:ext uri="{FF2B5EF4-FFF2-40B4-BE49-F238E27FC236}">
                    <a16:creationId xmlns:a16="http://schemas.microsoft.com/office/drawing/2014/main" id="{66D4FC52-90F1-A32F-217A-92B8D1382484}"/>
                  </a:ext>
                </a:extLst>
              </p:cNvPr>
              <p:cNvSpPr txBox="1"/>
              <p:nvPr/>
            </p:nvSpPr>
            <p:spPr>
              <a:xfrm>
                <a:off x="1168238" y="3151809"/>
                <a:ext cx="7651911" cy="1195965"/>
              </a:xfrm>
              <a:prstGeom prst="rect">
                <a:avLst/>
              </a:prstGeom>
              <a:noFill/>
            </p:spPr>
            <p:txBody>
              <a:bodyPr wrap="square" rtlCol="0">
                <a:spAutoFit/>
              </a:bodyPr>
              <a:lstStyle/>
              <a:p>
                <a:r>
                  <a:rPr kumimoji="1" lang="ja-JP" altLang="en-US" dirty="0"/>
                  <a:t>　所得税がかかるものはどれでしょうか？</a:t>
                </a:r>
                <a:endParaRPr kumimoji="1" lang="en-US" altLang="ja-JP" dirty="0"/>
              </a:p>
              <a:p>
                <a:endParaRPr kumimoji="1" lang="en-US" altLang="ja-JP" dirty="0"/>
              </a:p>
              <a:p>
                <a:r>
                  <a:rPr kumimoji="1" lang="ja-JP" altLang="en-US" dirty="0"/>
                  <a:t>　</a:t>
                </a:r>
                <a:r>
                  <a:rPr kumimoji="1" lang="ja-JP" altLang="en-US"/>
                  <a:t>①　ノーベル賞の</a:t>
                </a:r>
                <a:r>
                  <a:rPr kumimoji="1" lang="ja-JP" altLang="en-US" dirty="0"/>
                  <a:t>賞金　　②　宝くじの当選金　　③　クイズの懸賞金</a:t>
                </a:r>
              </a:p>
            </p:txBody>
          </p:sp>
        </p:grpSp>
        <p:pic>
          <p:nvPicPr>
            <p:cNvPr id="83" name="図 82">
              <a:extLst>
                <a:ext uri="{FF2B5EF4-FFF2-40B4-BE49-F238E27FC236}">
                  <a16:creationId xmlns:a16="http://schemas.microsoft.com/office/drawing/2014/main" id="{30FF98AC-562A-553D-9715-C15D443A67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3236" y="2604141"/>
              <a:ext cx="1309195" cy="745234"/>
            </a:xfrm>
            <a:prstGeom prst="rect">
              <a:avLst/>
            </a:prstGeom>
          </p:spPr>
        </p:pic>
        <p:sp>
          <p:nvSpPr>
            <p:cNvPr id="84" name="テキスト ボックス 83">
              <a:extLst>
                <a:ext uri="{FF2B5EF4-FFF2-40B4-BE49-F238E27FC236}">
                  <a16:creationId xmlns:a16="http://schemas.microsoft.com/office/drawing/2014/main" id="{66695EA8-E737-EB57-3975-A8939E146EEC}"/>
                </a:ext>
              </a:extLst>
            </p:cNvPr>
            <p:cNvSpPr txBox="1"/>
            <p:nvPr/>
          </p:nvSpPr>
          <p:spPr>
            <a:xfrm>
              <a:off x="7096232" y="3171436"/>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けんしょうきん</a:t>
              </a:r>
              <a:endParaRPr kumimoji="1" lang="ja-JP" altLang="en-US" sz="800" dirty="0">
                <a:latin typeface="HGPｺﾞｼｯｸE" panose="020B0900000000000000" pitchFamily="50" charset="-128"/>
                <a:ea typeface="HGPｺﾞｼｯｸE" panose="020B0900000000000000" pitchFamily="50" charset="-128"/>
              </a:endParaRPr>
            </a:p>
          </p:txBody>
        </p:sp>
      </p:grpSp>
      <p:grpSp>
        <p:nvGrpSpPr>
          <p:cNvPr id="89" name="グループ化 88">
            <a:extLst>
              <a:ext uri="{FF2B5EF4-FFF2-40B4-BE49-F238E27FC236}">
                <a16:creationId xmlns:a16="http://schemas.microsoft.com/office/drawing/2014/main" id="{818F2FE1-4938-4FB0-4434-A4163A631132}"/>
              </a:ext>
            </a:extLst>
          </p:cNvPr>
          <p:cNvGrpSpPr/>
          <p:nvPr/>
        </p:nvGrpSpPr>
        <p:grpSpPr>
          <a:xfrm>
            <a:off x="308941" y="4811605"/>
            <a:ext cx="8495993" cy="1454847"/>
            <a:chOff x="308941" y="4811605"/>
            <a:chExt cx="8495993" cy="1454847"/>
          </a:xfrm>
        </p:grpSpPr>
        <p:grpSp>
          <p:nvGrpSpPr>
            <p:cNvPr id="90" name="グループ化 89">
              <a:extLst>
                <a:ext uri="{FF2B5EF4-FFF2-40B4-BE49-F238E27FC236}">
                  <a16:creationId xmlns:a16="http://schemas.microsoft.com/office/drawing/2014/main" id="{79976411-C320-E9B0-0BDB-AF038CC64932}"/>
                </a:ext>
              </a:extLst>
            </p:cNvPr>
            <p:cNvGrpSpPr/>
            <p:nvPr/>
          </p:nvGrpSpPr>
          <p:grpSpPr>
            <a:xfrm>
              <a:off x="308941" y="4811605"/>
              <a:ext cx="8495993" cy="1288387"/>
              <a:chOff x="323849" y="1747925"/>
              <a:chExt cx="8506443" cy="1288387"/>
            </a:xfrm>
          </p:grpSpPr>
          <p:grpSp>
            <p:nvGrpSpPr>
              <p:cNvPr id="95" name="グループ化 94">
                <a:extLst>
                  <a:ext uri="{FF2B5EF4-FFF2-40B4-BE49-F238E27FC236}">
                    <a16:creationId xmlns:a16="http://schemas.microsoft.com/office/drawing/2014/main" id="{E119D86F-04CD-BF5C-384A-FE2B98109B68}"/>
                  </a:ext>
                </a:extLst>
              </p:cNvPr>
              <p:cNvGrpSpPr/>
              <p:nvPr/>
            </p:nvGrpSpPr>
            <p:grpSpPr>
              <a:xfrm>
                <a:off x="323849" y="1747925"/>
                <a:ext cx="8506443" cy="1265699"/>
                <a:chOff x="323849" y="1803354"/>
                <a:chExt cx="8506443" cy="774213"/>
              </a:xfrm>
            </p:grpSpPr>
            <p:sp>
              <p:nvSpPr>
                <p:cNvPr id="97" name="正方形/長方形 96">
                  <a:extLst>
                    <a:ext uri="{FF2B5EF4-FFF2-40B4-BE49-F238E27FC236}">
                      <a16:creationId xmlns:a16="http://schemas.microsoft.com/office/drawing/2014/main" id="{9A11F52C-BCCB-3158-F745-E36932873B31}"/>
                    </a:ext>
                  </a:extLst>
                </p:cNvPr>
                <p:cNvSpPr/>
                <p:nvPr/>
              </p:nvSpPr>
              <p:spPr bwMode="auto">
                <a:xfrm>
                  <a:off x="323849" y="1803354"/>
                  <a:ext cx="8506443" cy="774213"/>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98" name="正方形/長方形 97">
                  <a:extLst>
                    <a:ext uri="{FF2B5EF4-FFF2-40B4-BE49-F238E27FC236}">
                      <a16:creationId xmlns:a16="http://schemas.microsoft.com/office/drawing/2014/main" id="{EFA67DE3-A6D9-5633-B9E5-F79AA6577A1D}"/>
                    </a:ext>
                  </a:extLst>
                </p:cNvPr>
                <p:cNvSpPr/>
                <p:nvPr/>
              </p:nvSpPr>
              <p:spPr bwMode="auto">
                <a:xfrm>
                  <a:off x="323851" y="1803354"/>
                  <a:ext cx="849460" cy="769680"/>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問</a:t>
                  </a:r>
                  <a:r>
                    <a:rPr lang="ja-JP" altLang="en-US" spc="120" dirty="0">
                      <a:solidFill>
                        <a:schemeClr val="bg1"/>
                      </a:solidFill>
                      <a:latin typeface="+mn-ea"/>
                    </a:rPr>
                    <a:t>７</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96" name="テキスト ボックス 95">
                <a:extLst>
                  <a:ext uri="{FF2B5EF4-FFF2-40B4-BE49-F238E27FC236}">
                    <a16:creationId xmlns:a16="http://schemas.microsoft.com/office/drawing/2014/main" id="{0D59352F-2BDC-DCA8-DFB2-204319313C3E}"/>
                  </a:ext>
                </a:extLst>
              </p:cNvPr>
              <p:cNvSpPr txBox="1"/>
              <p:nvPr/>
            </p:nvSpPr>
            <p:spPr>
              <a:xfrm>
                <a:off x="1168239" y="1835983"/>
                <a:ext cx="7662053" cy="1200329"/>
              </a:xfrm>
              <a:prstGeom prst="rect">
                <a:avLst/>
              </a:prstGeom>
              <a:noFill/>
            </p:spPr>
            <p:txBody>
              <a:bodyPr wrap="square" rtlCol="0">
                <a:spAutoFit/>
              </a:bodyPr>
              <a:lstStyle/>
              <a:p>
                <a:r>
                  <a:rPr kumimoji="1" lang="ja-JP" altLang="en-US" dirty="0"/>
                  <a:t>　国の税金に関する法律や税金の使いみちを決めている機関はどこでしょうか？</a:t>
                </a:r>
                <a:endParaRPr kumimoji="1" lang="en-US" altLang="ja-JP" dirty="0"/>
              </a:p>
              <a:p>
                <a:endParaRPr kumimoji="1" lang="en-US" altLang="ja-JP" dirty="0"/>
              </a:p>
              <a:p>
                <a:r>
                  <a:rPr kumimoji="1" lang="ja-JP" altLang="en-US" dirty="0"/>
                  <a:t>　①　国税庁　　②　財務省　　③　国会</a:t>
                </a:r>
              </a:p>
            </p:txBody>
          </p:sp>
        </p:grpSp>
        <p:pic>
          <p:nvPicPr>
            <p:cNvPr id="91" name="図 90">
              <a:extLst>
                <a:ext uri="{FF2B5EF4-FFF2-40B4-BE49-F238E27FC236}">
                  <a16:creationId xmlns:a16="http://schemas.microsoft.com/office/drawing/2014/main" id="{07408F71-1662-47E0-AAD2-8857722A45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2832" y="5168234"/>
              <a:ext cx="1234683" cy="1098218"/>
            </a:xfrm>
            <a:prstGeom prst="rect">
              <a:avLst/>
            </a:prstGeom>
          </p:spPr>
        </p:pic>
        <p:pic>
          <p:nvPicPr>
            <p:cNvPr id="92" name="図 91">
              <a:extLst>
                <a:ext uri="{FF2B5EF4-FFF2-40B4-BE49-F238E27FC236}">
                  <a16:creationId xmlns:a16="http://schemas.microsoft.com/office/drawing/2014/main" id="{0158293B-649D-926D-CAD4-711F752645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37515" y="5147611"/>
              <a:ext cx="1513304" cy="1118841"/>
            </a:xfrm>
            <a:prstGeom prst="rect">
              <a:avLst/>
            </a:prstGeom>
          </p:spPr>
        </p:pic>
        <p:sp>
          <p:nvSpPr>
            <p:cNvPr id="93" name="テキスト ボックス 92">
              <a:extLst>
                <a:ext uri="{FF2B5EF4-FFF2-40B4-BE49-F238E27FC236}">
                  <a16:creationId xmlns:a16="http://schemas.microsoft.com/office/drawing/2014/main" id="{705C16AF-54D1-5826-61B4-E37F552042C9}"/>
                </a:ext>
              </a:extLst>
            </p:cNvPr>
            <p:cNvSpPr txBox="1"/>
            <p:nvPr/>
          </p:nvSpPr>
          <p:spPr>
            <a:xfrm>
              <a:off x="1694989" y="5611469"/>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こくぜいちょう</a:t>
              </a:r>
              <a:endParaRPr kumimoji="1" lang="ja-JP" altLang="en-US" sz="800" dirty="0">
                <a:latin typeface="HGPｺﾞｼｯｸE" panose="020B0900000000000000" pitchFamily="50" charset="-128"/>
                <a:ea typeface="HGPｺﾞｼｯｸE" panose="020B0900000000000000" pitchFamily="50" charset="-128"/>
              </a:endParaRPr>
            </a:p>
          </p:txBody>
        </p:sp>
        <p:sp>
          <p:nvSpPr>
            <p:cNvPr id="94" name="テキスト ボックス 93">
              <a:extLst>
                <a:ext uri="{FF2B5EF4-FFF2-40B4-BE49-F238E27FC236}">
                  <a16:creationId xmlns:a16="http://schemas.microsoft.com/office/drawing/2014/main" id="{2F32B923-8C81-72B3-2C9B-3DE2675FCCBE}"/>
                </a:ext>
              </a:extLst>
            </p:cNvPr>
            <p:cNvSpPr txBox="1"/>
            <p:nvPr/>
          </p:nvSpPr>
          <p:spPr>
            <a:xfrm>
              <a:off x="3066283" y="5615022"/>
              <a:ext cx="84946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ざいむしょう</a:t>
              </a:r>
              <a:endParaRPr kumimoji="1" lang="ja-JP" altLang="en-US" sz="800" dirty="0">
                <a:latin typeface="HGPｺﾞｼｯｸE" panose="020B0900000000000000" pitchFamily="50" charset="-128"/>
                <a:ea typeface="HGPｺﾞｼｯｸE" panose="020B0900000000000000" pitchFamily="50" charset="-128"/>
              </a:endParaRPr>
            </a:p>
          </p:txBody>
        </p:sp>
      </p:grpSp>
      <p:sp>
        <p:nvSpPr>
          <p:cNvPr id="3" name="Rectangle 14">
            <a:extLst>
              <a:ext uri="{FF2B5EF4-FFF2-40B4-BE49-F238E27FC236}">
                <a16:creationId xmlns:a16="http://schemas.microsoft.com/office/drawing/2014/main" id="{B6A11D83-B842-ACC2-80AD-68512C8439C0}"/>
              </a:ext>
            </a:extLst>
          </p:cNvPr>
          <p:cNvSpPr txBox="1">
            <a:spLocks noChangeArrowheads="1"/>
          </p:cNvSpPr>
          <p:nvPr/>
        </p:nvSpPr>
        <p:spPr bwMode="auto">
          <a:xfrm>
            <a:off x="792000" y="3600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a:solidFill>
                  <a:schemeClr val="bg1"/>
                </a:solidFill>
                <a:latin typeface="HGP創英角ｺﾞｼｯｸUB" panose="020B0900000000000000" pitchFamily="50" charset="-128"/>
                <a:ea typeface="HGP創英角ｺﾞｼｯｸUB" panose="020B0900000000000000" pitchFamily="50" charset="-128"/>
              </a:rPr>
              <a:t>解いてみよう</a:t>
            </a:r>
            <a:endParaRPr lang="en-US" altLang="ja-JP" sz="1400" kern="0" dirty="0">
              <a:solidFill>
                <a:schemeClr val="bg1"/>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a:solidFill>
                  <a:schemeClr val="bg1"/>
                </a:solidFill>
                <a:latin typeface="HGP創英角ｺﾞｼｯｸUB" panose="020B0900000000000000" pitchFamily="50" charset="-128"/>
                <a:ea typeface="HGP創英角ｺﾞｼｯｸUB" panose="020B0900000000000000" pitchFamily="50" charset="-128"/>
              </a:rPr>
              <a:t>税金</a:t>
            </a:r>
            <a:r>
              <a:rPr lang="ja-JP" altLang="en-US" sz="2400" kern="0" dirty="0">
                <a:solidFill>
                  <a:schemeClr val="bg1"/>
                </a:solidFill>
                <a:latin typeface="HGP創英角ｺﾞｼｯｸUB" panose="020B0900000000000000" pitchFamily="50" charset="-128"/>
                <a:ea typeface="HGP創英角ｺﾞｼｯｸUB" panose="020B0900000000000000" pitchFamily="50" charset="-128"/>
              </a:rPr>
              <a:t>クイズ</a:t>
            </a:r>
          </a:p>
        </p:txBody>
      </p:sp>
      <p:sp>
        <p:nvSpPr>
          <p:cNvPr id="4" name="スライド番号プレースホルダー 1">
            <a:extLst>
              <a:ext uri="{FF2B5EF4-FFF2-40B4-BE49-F238E27FC236}">
                <a16:creationId xmlns:a16="http://schemas.microsoft.com/office/drawing/2014/main" id="{F9B67D26-0906-CEC4-E0BB-E1DD35FF3579}"/>
              </a:ext>
            </a:extLst>
          </p:cNvPr>
          <p:cNvSpPr>
            <a:spLocks noGrp="1"/>
          </p:cNvSpPr>
          <p:nvPr>
            <p:ph type="sldNum" sz="quarter" idx="4"/>
          </p:nvPr>
        </p:nvSpPr>
        <p:spPr>
          <a:xfrm>
            <a:off x="8628484" y="6574636"/>
            <a:ext cx="419472" cy="189374"/>
          </a:xfrm>
        </p:spPr>
        <p:txBody>
          <a:bodyPr/>
          <a:lstStyle/>
          <a:p>
            <a:pPr>
              <a:defRPr/>
            </a:pPr>
            <a:fld id="{A21AC8FD-592B-4297-9EAB-520742DB55C5}" type="slidenum">
              <a:rPr lang="en-US" altLang="ja-JP" smtClean="0"/>
              <a:pPr>
                <a:defRPr/>
              </a:pPr>
              <a:t>17</a:t>
            </a:fld>
            <a:endParaRPr lang="en-US" altLang="ja-JP"/>
          </a:p>
        </p:txBody>
      </p:sp>
    </p:spTree>
    <p:custDataLst>
      <p:tags r:id="rId1"/>
    </p:custDataLst>
    <p:extLst>
      <p:ext uri="{BB962C8B-B14F-4D97-AF65-F5344CB8AC3E}">
        <p14:creationId xmlns:p14="http://schemas.microsoft.com/office/powerpoint/2010/main" val="181880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353">
            <a:extLst>
              <a:ext uri="{FF2B5EF4-FFF2-40B4-BE49-F238E27FC236}">
                <a16:creationId xmlns:a16="http://schemas.microsoft.com/office/drawing/2014/main" id="{A9C66BBD-A4FD-2B5B-7866-603E996FAE5D}"/>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税金に関するクイズの答えと説明です。どれくらいできたかな？</a:t>
            </a:r>
          </a:p>
        </p:txBody>
      </p:sp>
      <p:pic>
        <p:nvPicPr>
          <p:cNvPr id="28" name="図 27" descr="挿絵 が含まれている画像&#10;&#10;自動的に生成された説明">
            <a:extLst>
              <a:ext uri="{FF2B5EF4-FFF2-40B4-BE49-F238E27FC236}">
                <a16:creationId xmlns:a16="http://schemas.microsoft.com/office/drawing/2014/main" id="{1BBB7B0D-0EB3-84D7-EBAB-69740FAE55D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4740" y="765663"/>
            <a:ext cx="922620" cy="955994"/>
          </a:xfrm>
          <a:prstGeom prst="rect">
            <a:avLst/>
          </a:prstGeom>
        </p:spPr>
      </p:pic>
      <p:grpSp>
        <p:nvGrpSpPr>
          <p:cNvPr id="29" name="グループ化 28">
            <a:extLst>
              <a:ext uri="{FF2B5EF4-FFF2-40B4-BE49-F238E27FC236}">
                <a16:creationId xmlns:a16="http://schemas.microsoft.com/office/drawing/2014/main" id="{7EFD79D9-AE9C-6AFD-F0D8-32B2450C1E2E}"/>
              </a:ext>
            </a:extLst>
          </p:cNvPr>
          <p:cNvGrpSpPr/>
          <p:nvPr/>
        </p:nvGrpSpPr>
        <p:grpSpPr>
          <a:xfrm>
            <a:off x="318776" y="4259115"/>
            <a:ext cx="8506443" cy="1980286"/>
            <a:chOff x="318776" y="4229619"/>
            <a:chExt cx="8506443" cy="1980286"/>
          </a:xfrm>
        </p:grpSpPr>
        <p:grpSp>
          <p:nvGrpSpPr>
            <p:cNvPr id="30" name="グループ化 29">
              <a:extLst>
                <a:ext uri="{FF2B5EF4-FFF2-40B4-BE49-F238E27FC236}">
                  <a16:creationId xmlns:a16="http://schemas.microsoft.com/office/drawing/2014/main" id="{2E7D59FD-94BE-2FDE-4A32-A20239F024C2}"/>
                </a:ext>
              </a:extLst>
            </p:cNvPr>
            <p:cNvGrpSpPr/>
            <p:nvPr/>
          </p:nvGrpSpPr>
          <p:grpSpPr>
            <a:xfrm>
              <a:off x="318776" y="4229619"/>
              <a:ext cx="8506443" cy="1980286"/>
              <a:chOff x="318776" y="4429312"/>
              <a:chExt cx="8506443" cy="1980286"/>
            </a:xfrm>
          </p:grpSpPr>
          <p:grpSp>
            <p:nvGrpSpPr>
              <p:cNvPr id="32" name="グループ化 31">
                <a:extLst>
                  <a:ext uri="{FF2B5EF4-FFF2-40B4-BE49-F238E27FC236}">
                    <a16:creationId xmlns:a16="http://schemas.microsoft.com/office/drawing/2014/main" id="{922AD7C1-772D-EF86-8A75-94DE13E81DC6}"/>
                  </a:ext>
                </a:extLst>
              </p:cNvPr>
              <p:cNvGrpSpPr/>
              <p:nvPr/>
            </p:nvGrpSpPr>
            <p:grpSpPr>
              <a:xfrm>
                <a:off x="318776" y="4443388"/>
                <a:ext cx="8506443" cy="1966209"/>
                <a:chOff x="323849" y="1803353"/>
                <a:chExt cx="8506443" cy="1582369"/>
              </a:xfrm>
            </p:grpSpPr>
            <p:sp>
              <p:nvSpPr>
                <p:cNvPr id="34" name="正方形/長方形 33">
                  <a:extLst>
                    <a:ext uri="{FF2B5EF4-FFF2-40B4-BE49-F238E27FC236}">
                      <a16:creationId xmlns:a16="http://schemas.microsoft.com/office/drawing/2014/main" id="{7F7E2E79-EC66-2250-EBAE-E788E8E46B48}"/>
                    </a:ext>
                  </a:extLst>
                </p:cNvPr>
                <p:cNvSpPr/>
                <p:nvPr/>
              </p:nvSpPr>
              <p:spPr bwMode="auto">
                <a:xfrm>
                  <a:off x="323849" y="1803353"/>
                  <a:ext cx="8506443" cy="1582369"/>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5" name="正方形/長方形 34">
                  <a:extLst>
                    <a:ext uri="{FF2B5EF4-FFF2-40B4-BE49-F238E27FC236}">
                      <a16:creationId xmlns:a16="http://schemas.microsoft.com/office/drawing/2014/main" id="{281168DA-E771-CCF9-F464-CC81D7DEA549}"/>
                    </a:ext>
                  </a:extLst>
                </p:cNvPr>
                <p:cNvSpPr/>
                <p:nvPr/>
              </p:nvSpPr>
              <p:spPr bwMode="auto">
                <a:xfrm>
                  <a:off x="323851" y="1803353"/>
                  <a:ext cx="849460" cy="158236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答３</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3" name="テキスト ボックス 32">
                <a:extLst>
                  <a:ext uri="{FF2B5EF4-FFF2-40B4-BE49-F238E27FC236}">
                    <a16:creationId xmlns:a16="http://schemas.microsoft.com/office/drawing/2014/main" id="{7DBA9308-437E-078B-6153-34CF5119C0C3}"/>
                  </a:ext>
                </a:extLst>
              </p:cNvPr>
              <p:cNvSpPr txBox="1"/>
              <p:nvPr/>
            </p:nvSpPr>
            <p:spPr>
              <a:xfrm>
                <a:off x="1168238" y="4429312"/>
                <a:ext cx="6556866" cy="1980286"/>
              </a:xfrm>
              <a:prstGeom prst="rect">
                <a:avLst/>
              </a:prstGeom>
              <a:noFill/>
            </p:spPr>
            <p:txBody>
              <a:bodyPr wrap="square" rtlCol="0">
                <a:spAutoFit/>
              </a:bodyPr>
              <a:lstStyle/>
              <a:p>
                <a:pPr>
                  <a:lnSpc>
                    <a:spcPts val="2500"/>
                  </a:lnSpc>
                </a:pPr>
                <a:r>
                  <a:rPr kumimoji="1" lang="ja-JP" altLang="en-US" dirty="0"/>
                  <a:t>　答え　①ゴルフ場　　</a:t>
                </a:r>
                <a:endParaRPr kumimoji="1" lang="en-US" altLang="ja-JP" dirty="0"/>
              </a:p>
              <a:p>
                <a:pPr>
                  <a:lnSpc>
                    <a:spcPts val="2500"/>
                  </a:lnSpc>
                </a:pPr>
                <a:endParaRPr kumimoji="1" lang="en-US" altLang="ja-JP" dirty="0"/>
              </a:p>
              <a:p>
                <a:pPr>
                  <a:lnSpc>
                    <a:spcPts val="2500"/>
                  </a:lnSpc>
                </a:pPr>
                <a:r>
                  <a:rPr kumimoji="1" lang="ja-JP" altLang="en-US" dirty="0"/>
                  <a:t>　</a:t>
                </a:r>
                <a:r>
                  <a:rPr kumimoji="1" lang="ja-JP" altLang="en-US" sz="1600" dirty="0"/>
                  <a:t>ゴルフ場を利用すると「ゴルフ場利用税」という税金がかかります。これは都道府県に納める地方税です。都道府県やゴルフ場により納める税額は異なりますが、１人１日につき</a:t>
                </a:r>
                <a:r>
                  <a:rPr kumimoji="1" lang="en-US" altLang="ja-JP" sz="1600" dirty="0"/>
                  <a:t>800</a:t>
                </a:r>
                <a:r>
                  <a:rPr kumimoji="1" lang="ja-JP" altLang="en-US" sz="1600" dirty="0"/>
                  <a:t>円が標準で、上限</a:t>
                </a:r>
                <a:r>
                  <a:rPr kumimoji="1" lang="en-US" altLang="ja-JP" sz="1600" dirty="0"/>
                  <a:t>1,200</a:t>
                </a:r>
                <a:r>
                  <a:rPr kumimoji="1" lang="ja-JP" altLang="en-US" sz="1600" dirty="0"/>
                  <a:t>円です。年齢が</a:t>
                </a:r>
                <a:r>
                  <a:rPr kumimoji="1" lang="en-US" altLang="ja-JP" sz="1600" dirty="0"/>
                  <a:t>18</a:t>
                </a:r>
                <a:r>
                  <a:rPr kumimoji="1" lang="ja-JP" altLang="en-US" sz="1600" dirty="0"/>
                  <a:t>歳未満の人などは非課税とされています。</a:t>
                </a:r>
                <a:endParaRPr kumimoji="1" lang="ja-JP" altLang="en-US" dirty="0"/>
              </a:p>
            </p:txBody>
          </p:sp>
        </p:grpSp>
        <p:pic>
          <p:nvPicPr>
            <p:cNvPr id="31" name="図 30">
              <a:extLst>
                <a:ext uri="{FF2B5EF4-FFF2-40B4-BE49-F238E27FC236}">
                  <a16:creationId xmlns:a16="http://schemas.microsoft.com/office/drawing/2014/main" id="{90617AD9-47F6-022D-E303-16D329B306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9365" y="4467002"/>
              <a:ext cx="1190631" cy="1427704"/>
            </a:xfrm>
            <a:prstGeom prst="rect">
              <a:avLst/>
            </a:prstGeom>
          </p:spPr>
        </p:pic>
      </p:grpSp>
      <p:grpSp>
        <p:nvGrpSpPr>
          <p:cNvPr id="61" name="グループ化 60">
            <a:extLst>
              <a:ext uri="{FF2B5EF4-FFF2-40B4-BE49-F238E27FC236}">
                <a16:creationId xmlns:a16="http://schemas.microsoft.com/office/drawing/2014/main" id="{28CA92A2-1072-10F0-8446-C356CE289D1D}"/>
              </a:ext>
            </a:extLst>
          </p:cNvPr>
          <p:cNvGrpSpPr/>
          <p:nvPr/>
        </p:nvGrpSpPr>
        <p:grpSpPr>
          <a:xfrm>
            <a:off x="323849" y="1511409"/>
            <a:ext cx="8575785" cy="1499511"/>
            <a:chOff x="323849" y="1511409"/>
            <a:chExt cx="8575785" cy="1499511"/>
          </a:xfrm>
        </p:grpSpPr>
        <p:grpSp>
          <p:nvGrpSpPr>
            <p:cNvPr id="62" name="グループ化 61">
              <a:extLst>
                <a:ext uri="{FF2B5EF4-FFF2-40B4-BE49-F238E27FC236}">
                  <a16:creationId xmlns:a16="http://schemas.microsoft.com/office/drawing/2014/main" id="{A0050CF8-4E7D-9E10-4AB3-9C860E152698}"/>
                </a:ext>
              </a:extLst>
            </p:cNvPr>
            <p:cNvGrpSpPr/>
            <p:nvPr/>
          </p:nvGrpSpPr>
          <p:grpSpPr>
            <a:xfrm>
              <a:off x="323849" y="1671835"/>
              <a:ext cx="8506443" cy="1339085"/>
              <a:chOff x="323849" y="1724849"/>
              <a:chExt cx="8506443" cy="1263388"/>
            </a:xfrm>
          </p:grpSpPr>
          <p:grpSp>
            <p:nvGrpSpPr>
              <p:cNvPr id="66" name="グループ化 65">
                <a:extLst>
                  <a:ext uri="{FF2B5EF4-FFF2-40B4-BE49-F238E27FC236}">
                    <a16:creationId xmlns:a16="http://schemas.microsoft.com/office/drawing/2014/main" id="{22D406A0-B07C-AA0D-46A4-4F2C323DF3EE}"/>
                  </a:ext>
                </a:extLst>
              </p:cNvPr>
              <p:cNvGrpSpPr/>
              <p:nvPr/>
            </p:nvGrpSpPr>
            <p:grpSpPr>
              <a:xfrm>
                <a:off x="323849" y="1747926"/>
                <a:ext cx="8506443" cy="1195966"/>
                <a:chOff x="323849" y="1803354"/>
                <a:chExt cx="8506443" cy="731558"/>
              </a:xfrm>
            </p:grpSpPr>
            <p:sp>
              <p:nvSpPr>
                <p:cNvPr id="68" name="正方形/長方形 67">
                  <a:extLst>
                    <a:ext uri="{FF2B5EF4-FFF2-40B4-BE49-F238E27FC236}">
                      <a16:creationId xmlns:a16="http://schemas.microsoft.com/office/drawing/2014/main" id="{B9288BDF-C434-D12E-E08B-DB541D4483DE}"/>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9" name="正方形/長方形 68">
                  <a:extLst>
                    <a:ext uri="{FF2B5EF4-FFF2-40B4-BE49-F238E27FC236}">
                      <a16:creationId xmlns:a16="http://schemas.microsoft.com/office/drawing/2014/main" id="{8883EC61-2181-D40D-E6EC-3BFD0438EA4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答１</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67" name="テキスト ボックス 66">
                <a:extLst>
                  <a:ext uri="{FF2B5EF4-FFF2-40B4-BE49-F238E27FC236}">
                    <a16:creationId xmlns:a16="http://schemas.microsoft.com/office/drawing/2014/main" id="{C9667C32-C8B4-C047-4EC8-2EAD5103B87E}"/>
                  </a:ext>
                </a:extLst>
              </p:cNvPr>
              <p:cNvSpPr txBox="1"/>
              <p:nvPr/>
            </p:nvSpPr>
            <p:spPr>
              <a:xfrm>
                <a:off x="1168239" y="1724849"/>
                <a:ext cx="6556864" cy="1263388"/>
              </a:xfrm>
              <a:prstGeom prst="rect">
                <a:avLst/>
              </a:prstGeom>
              <a:noFill/>
            </p:spPr>
            <p:txBody>
              <a:bodyPr wrap="square" rtlCol="0">
                <a:spAutoFit/>
              </a:bodyPr>
              <a:lstStyle/>
              <a:p>
                <a:pPr>
                  <a:lnSpc>
                    <a:spcPts val="2500"/>
                  </a:lnSpc>
                </a:pPr>
                <a:r>
                  <a:rPr kumimoji="1" lang="ja-JP" altLang="en-US" dirty="0"/>
                  <a:t>　答え　①パトカー　</a:t>
                </a:r>
                <a:endParaRPr kumimoji="1" lang="en-US" altLang="ja-JP" dirty="0"/>
              </a:p>
              <a:p>
                <a:pPr>
                  <a:lnSpc>
                    <a:spcPts val="2500"/>
                  </a:lnSpc>
                </a:pPr>
                <a:endParaRPr kumimoji="1" lang="en-US" altLang="ja-JP" dirty="0"/>
              </a:p>
              <a:p>
                <a:pPr>
                  <a:lnSpc>
                    <a:spcPts val="2500"/>
                  </a:lnSpc>
                </a:pPr>
                <a:r>
                  <a:rPr kumimoji="1" lang="ja-JP" altLang="en-US" dirty="0"/>
                  <a:t>　</a:t>
                </a:r>
                <a:r>
                  <a:rPr kumimoji="1" lang="ja-JP" altLang="en-US" sz="1600" dirty="0"/>
                  <a:t>このほかにも、救急車、消防車、市区町村等の保有する清掃車、</a:t>
                </a:r>
                <a:endParaRPr kumimoji="1" lang="en-US" altLang="ja-JP" sz="1600" dirty="0"/>
              </a:p>
              <a:p>
                <a:pPr>
                  <a:lnSpc>
                    <a:spcPts val="2500"/>
                  </a:lnSpc>
                </a:pPr>
                <a:r>
                  <a:rPr kumimoji="1" lang="ja-JP" altLang="en-US" sz="1600" dirty="0"/>
                  <a:t>ごみ運搬車など、税金で購入されている自動車には様々な種類があります。</a:t>
                </a:r>
              </a:p>
            </p:txBody>
          </p:sp>
        </p:grpSp>
        <p:pic>
          <p:nvPicPr>
            <p:cNvPr id="63" name="図 62">
              <a:extLst>
                <a:ext uri="{FF2B5EF4-FFF2-40B4-BE49-F238E27FC236}">
                  <a16:creationId xmlns:a16="http://schemas.microsoft.com/office/drawing/2014/main" id="{861DB129-864A-F65D-303C-8D14B5B5EA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9726" y="1511409"/>
              <a:ext cx="1569908" cy="1076796"/>
            </a:xfrm>
            <a:prstGeom prst="rect">
              <a:avLst/>
            </a:prstGeom>
          </p:spPr>
        </p:pic>
        <p:sp>
          <p:nvSpPr>
            <p:cNvPr id="64" name="テキスト ボックス 63">
              <a:extLst>
                <a:ext uri="{FF2B5EF4-FFF2-40B4-BE49-F238E27FC236}">
                  <a16:creationId xmlns:a16="http://schemas.microsoft.com/office/drawing/2014/main" id="{726423EA-1B60-2EC6-647D-651E3D7DBB9B}"/>
                </a:ext>
              </a:extLst>
            </p:cNvPr>
            <p:cNvSpPr txBox="1"/>
            <p:nvPr/>
          </p:nvSpPr>
          <p:spPr>
            <a:xfrm>
              <a:off x="1454757" y="2557074"/>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うんぱんしゃ</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65" name="テキスト ボックス 64">
              <a:extLst>
                <a:ext uri="{FF2B5EF4-FFF2-40B4-BE49-F238E27FC236}">
                  <a16:creationId xmlns:a16="http://schemas.microsoft.com/office/drawing/2014/main" id="{F9425E86-A8C1-B20B-E010-AC9AA8A92A25}"/>
                </a:ext>
              </a:extLst>
            </p:cNvPr>
            <p:cNvSpPr txBox="1"/>
            <p:nvPr/>
          </p:nvSpPr>
          <p:spPr>
            <a:xfrm>
              <a:off x="5938445" y="2224231"/>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せいそうしゃ</a:t>
              </a:r>
              <a:endParaRPr kumimoji="1" lang="en-US" altLang="ja-JP" sz="800" dirty="0">
                <a:latin typeface="HGPｺﾞｼｯｸE" panose="020B0900000000000000" pitchFamily="50" charset="-128"/>
                <a:ea typeface="HGPｺﾞｼｯｸE" panose="020B0900000000000000" pitchFamily="50" charset="-128"/>
              </a:endParaRPr>
            </a:p>
          </p:txBody>
        </p:sp>
      </p:grpSp>
      <p:grpSp>
        <p:nvGrpSpPr>
          <p:cNvPr id="70" name="グループ化 69">
            <a:extLst>
              <a:ext uri="{FF2B5EF4-FFF2-40B4-BE49-F238E27FC236}">
                <a16:creationId xmlns:a16="http://schemas.microsoft.com/office/drawing/2014/main" id="{EC02E211-62CD-9E15-1642-57D81E1F732D}"/>
              </a:ext>
            </a:extLst>
          </p:cNvPr>
          <p:cNvGrpSpPr/>
          <p:nvPr/>
        </p:nvGrpSpPr>
        <p:grpSpPr>
          <a:xfrm>
            <a:off x="318776" y="3030561"/>
            <a:ext cx="8506443" cy="1192558"/>
            <a:chOff x="318776" y="3001065"/>
            <a:chExt cx="8506443" cy="1192558"/>
          </a:xfrm>
        </p:grpSpPr>
        <p:grpSp>
          <p:nvGrpSpPr>
            <p:cNvPr id="71" name="グループ化 70">
              <a:extLst>
                <a:ext uri="{FF2B5EF4-FFF2-40B4-BE49-F238E27FC236}">
                  <a16:creationId xmlns:a16="http://schemas.microsoft.com/office/drawing/2014/main" id="{00059514-71D3-E707-9FAC-30C45F5EB453}"/>
                </a:ext>
              </a:extLst>
            </p:cNvPr>
            <p:cNvGrpSpPr/>
            <p:nvPr/>
          </p:nvGrpSpPr>
          <p:grpSpPr>
            <a:xfrm>
              <a:off x="318776" y="3001065"/>
              <a:ext cx="8506443" cy="1192558"/>
              <a:chOff x="318776" y="3095658"/>
              <a:chExt cx="8506443" cy="923328"/>
            </a:xfrm>
          </p:grpSpPr>
          <p:grpSp>
            <p:nvGrpSpPr>
              <p:cNvPr id="75" name="グループ化 74">
                <a:extLst>
                  <a:ext uri="{FF2B5EF4-FFF2-40B4-BE49-F238E27FC236}">
                    <a16:creationId xmlns:a16="http://schemas.microsoft.com/office/drawing/2014/main" id="{DAB97B3D-257D-3B28-1114-48D7A8197680}"/>
                  </a:ext>
                </a:extLst>
              </p:cNvPr>
              <p:cNvGrpSpPr/>
              <p:nvPr/>
            </p:nvGrpSpPr>
            <p:grpSpPr>
              <a:xfrm>
                <a:off x="318776" y="3095658"/>
                <a:ext cx="8506443" cy="923328"/>
                <a:chOff x="323849" y="1803354"/>
                <a:chExt cx="8506443" cy="726293"/>
              </a:xfrm>
            </p:grpSpPr>
            <p:sp>
              <p:nvSpPr>
                <p:cNvPr id="77" name="正方形/長方形 76">
                  <a:extLst>
                    <a:ext uri="{FF2B5EF4-FFF2-40B4-BE49-F238E27FC236}">
                      <a16:creationId xmlns:a16="http://schemas.microsoft.com/office/drawing/2014/main" id="{765D2CD3-AEFA-83C7-8353-6786FA2466A6}"/>
                    </a:ext>
                  </a:extLst>
                </p:cNvPr>
                <p:cNvSpPr/>
                <p:nvPr/>
              </p:nvSpPr>
              <p:spPr bwMode="auto">
                <a:xfrm>
                  <a:off x="323849" y="1803354"/>
                  <a:ext cx="8506443" cy="726293"/>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8" name="正方形/長方形 77">
                  <a:extLst>
                    <a:ext uri="{FF2B5EF4-FFF2-40B4-BE49-F238E27FC236}">
                      <a16:creationId xmlns:a16="http://schemas.microsoft.com/office/drawing/2014/main" id="{3548ED5C-F2F1-E076-ADFD-30DE9383401F}"/>
                    </a:ext>
                  </a:extLst>
                </p:cNvPr>
                <p:cNvSpPr/>
                <p:nvPr/>
              </p:nvSpPr>
              <p:spPr bwMode="auto">
                <a:xfrm>
                  <a:off x="323851" y="1803354"/>
                  <a:ext cx="849460" cy="72629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答２</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76" name="テキスト ボックス 75">
                <a:extLst>
                  <a:ext uri="{FF2B5EF4-FFF2-40B4-BE49-F238E27FC236}">
                    <a16:creationId xmlns:a16="http://schemas.microsoft.com/office/drawing/2014/main" id="{3EE89F3B-83A8-DE17-8C97-98AEEC3B4072}"/>
                  </a:ext>
                </a:extLst>
              </p:cNvPr>
              <p:cNvSpPr txBox="1"/>
              <p:nvPr/>
            </p:nvSpPr>
            <p:spPr>
              <a:xfrm>
                <a:off x="1168238" y="3144483"/>
                <a:ext cx="6556865" cy="714880"/>
              </a:xfrm>
              <a:prstGeom prst="rect">
                <a:avLst/>
              </a:prstGeom>
              <a:noFill/>
            </p:spPr>
            <p:txBody>
              <a:bodyPr wrap="square" rtlCol="0">
                <a:spAutoFit/>
              </a:bodyPr>
              <a:lstStyle/>
              <a:p>
                <a:r>
                  <a:rPr kumimoji="1" lang="ja-JP" altLang="en-US" dirty="0"/>
                  <a:t>　答え　②約</a:t>
                </a:r>
                <a:r>
                  <a:rPr kumimoji="1" lang="en-US" altLang="ja-JP" dirty="0"/>
                  <a:t>50</a:t>
                </a:r>
                <a:r>
                  <a:rPr kumimoji="1" lang="ja-JP" altLang="en-US" dirty="0"/>
                  <a:t>種類　</a:t>
                </a:r>
                <a:endParaRPr kumimoji="1" lang="en-US" altLang="ja-JP" dirty="0"/>
              </a:p>
              <a:p>
                <a:endParaRPr kumimoji="1" lang="en-US" altLang="ja-JP" dirty="0"/>
              </a:p>
              <a:p>
                <a:r>
                  <a:rPr kumimoji="1" lang="ja-JP" altLang="en-US" dirty="0"/>
                  <a:t>　</a:t>
                </a:r>
                <a:r>
                  <a:rPr kumimoji="1" lang="ja-JP" altLang="en-US" sz="1600" dirty="0"/>
                  <a:t>令和７年１月１日現在、国税が</a:t>
                </a:r>
                <a:r>
                  <a:rPr kumimoji="1" lang="en-US" altLang="ja-JP" sz="1600" dirty="0"/>
                  <a:t>25</a:t>
                </a:r>
                <a:r>
                  <a:rPr kumimoji="1" lang="ja-JP" altLang="en-US" sz="1600" dirty="0"/>
                  <a:t>種類、地方税が約</a:t>
                </a:r>
                <a:r>
                  <a:rPr kumimoji="1" lang="en-US" altLang="ja-JP" sz="1600" dirty="0"/>
                  <a:t>25</a:t>
                </a:r>
                <a:r>
                  <a:rPr kumimoji="1" lang="ja-JP" altLang="en-US" sz="1600" dirty="0"/>
                  <a:t>種類あります。</a:t>
                </a:r>
                <a:endParaRPr kumimoji="1" lang="ja-JP" altLang="en-US" dirty="0"/>
              </a:p>
            </p:txBody>
          </p:sp>
        </p:grpSp>
        <p:pic>
          <p:nvPicPr>
            <p:cNvPr id="72" name="図 71">
              <a:extLst>
                <a:ext uri="{FF2B5EF4-FFF2-40B4-BE49-F238E27FC236}">
                  <a16:creationId xmlns:a16="http://schemas.microsoft.com/office/drawing/2014/main" id="{68759C78-0978-B82A-16D7-030799673E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1682" y="3046916"/>
              <a:ext cx="1201495" cy="1139195"/>
            </a:xfrm>
            <a:prstGeom prst="rect">
              <a:avLst/>
            </a:prstGeom>
          </p:spPr>
        </p:pic>
        <p:sp>
          <p:nvSpPr>
            <p:cNvPr id="73" name="テキスト ボックス 72">
              <a:extLst>
                <a:ext uri="{FF2B5EF4-FFF2-40B4-BE49-F238E27FC236}">
                  <a16:creationId xmlns:a16="http://schemas.microsoft.com/office/drawing/2014/main" id="{08DE5374-D099-44B5-9690-869683A5D1BF}"/>
                </a:ext>
              </a:extLst>
            </p:cNvPr>
            <p:cNvSpPr txBox="1"/>
            <p:nvPr/>
          </p:nvSpPr>
          <p:spPr>
            <a:xfrm>
              <a:off x="3236258" y="3525791"/>
              <a:ext cx="652449"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こくぜい</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74" name="テキスト ボックス 73">
              <a:extLst>
                <a:ext uri="{FF2B5EF4-FFF2-40B4-BE49-F238E27FC236}">
                  <a16:creationId xmlns:a16="http://schemas.microsoft.com/office/drawing/2014/main" id="{55B61AB3-BD56-E806-1554-15A17AC92840}"/>
                </a:ext>
              </a:extLst>
            </p:cNvPr>
            <p:cNvSpPr txBox="1"/>
            <p:nvPr/>
          </p:nvSpPr>
          <p:spPr>
            <a:xfrm>
              <a:off x="4720237" y="3525791"/>
              <a:ext cx="652449"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ちほうぜい</a:t>
              </a:r>
              <a:endParaRPr kumimoji="1" lang="en-US" altLang="ja-JP" sz="800" dirty="0">
                <a:latin typeface="HGPｺﾞｼｯｸE" panose="020B0900000000000000" pitchFamily="50" charset="-128"/>
                <a:ea typeface="HGPｺﾞｼｯｸE" panose="020B0900000000000000" pitchFamily="50" charset="-128"/>
              </a:endParaRPr>
            </a:p>
          </p:txBody>
        </p:sp>
      </p:grpSp>
      <p:sp>
        <p:nvSpPr>
          <p:cNvPr id="2" name="Rectangle 14">
            <a:extLst>
              <a:ext uri="{FF2B5EF4-FFF2-40B4-BE49-F238E27FC236}">
                <a16:creationId xmlns:a16="http://schemas.microsoft.com/office/drawing/2014/main" id="{82D5BC67-73DE-D339-1FC0-F07C17F71064}"/>
              </a:ext>
            </a:extLst>
          </p:cNvPr>
          <p:cNvSpPr txBox="1">
            <a:spLocks noChangeArrowheads="1"/>
          </p:cNvSpPr>
          <p:nvPr/>
        </p:nvSpPr>
        <p:spPr bwMode="auto">
          <a:xfrm>
            <a:off x="792000" y="3600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a:solidFill>
                  <a:schemeClr val="bg1"/>
                </a:solidFill>
                <a:latin typeface="HGP創英角ｺﾞｼｯｸUB" panose="020B0900000000000000" pitchFamily="50" charset="-128"/>
                <a:ea typeface="HGP創英角ｺﾞｼｯｸUB" panose="020B0900000000000000" pitchFamily="50" charset="-128"/>
              </a:rPr>
              <a:t>解いてみよう</a:t>
            </a:r>
            <a:endParaRPr lang="en-US" altLang="ja-JP" sz="1400" kern="0" dirty="0">
              <a:solidFill>
                <a:schemeClr val="bg1"/>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a:solidFill>
                  <a:schemeClr val="bg1"/>
                </a:solidFill>
                <a:latin typeface="HGP創英角ｺﾞｼｯｸUB" panose="020B0900000000000000" pitchFamily="50" charset="-128"/>
                <a:ea typeface="HGP創英角ｺﾞｼｯｸUB" panose="020B0900000000000000" pitchFamily="50" charset="-128"/>
              </a:rPr>
              <a:t>税金</a:t>
            </a:r>
            <a:r>
              <a:rPr lang="ja-JP" altLang="en-US" sz="2400" kern="0" dirty="0">
                <a:solidFill>
                  <a:schemeClr val="bg1"/>
                </a:solidFill>
                <a:latin typeface="HGP創英角ｺﾞｼｯｸUB" panose="020B0900000000000000" pitchFamily="50" charset="-128"/>
                <a:ea typeface="HGP創英角ｺﾞｼｯｸUB" panose="020B0900000000000000" pitchFamily="50" charset="-128"/>
              </a:rPr>
              <a:t>クイズの答え＆説明</a:t>
            </a:r>
          </a:p>
        </p:txBody>
      </p:sp>
      <p:sp>
        <p:nvSpPr>
          <p:cNvPr id="3" name="スライド番号プレースホルダー 1">
            <a:extLst>
              <a:ext uri="{FF2B5EF4-FFF2-40B4-BE49-F238E27FC236}">
                <a16:creationId xmlns:a16="http://schemas.microsoft.com/office/drawing/2014/main" id="{FB333F27-582C-C149-FDC7-016C8278B6F0}"/>
              </a:ext>
            </a:extLst>
          </p:cNvPr>
          <p:cNvSpPr>
            <a:spLocks noGrp="1"/>
          </p:cNvSpPr>
          <p:nvPr>
            <p:ph type="sldNum" sz="quarter" idx="4"/>
          </p:nvPr>
        </p:nvSpPr>
        <p:spPr>
          <a:xfrm>
            <a:off x="8628484" y="6574636"/>
            <a:ext cx="419472" cy="189374"/>
          </a:xfrm>
        </p:spPr>
        <p:txBody>
          <a:bodyPr/>
          <a:lstStyle/>
          <a:p>
            <a:pPr>
              <a:defRPr/>
            </a:pPr>
            <a:fld id="{A21AC8FD-592B-4297-9EAB-520742DB55C5}" type="slidenum">
              <a:rPr lang="en-US" altLang="ja-JP" smtClean="0"/>
              <a:pPr>
                <a:defRPr/>
              </a:pPr>
              <a:t>18</a:t>
            </a:fld>
            <a:endParaRPr lang="en-US" altLang="ja-JP"/>
          </a:p>
        </p:txBody>
      </p:sp>
    </p:spTree>
    <p:custDataLst>
      <p:tags r:id="rId1"/>
    </p:custDataLst>
    <p:extLst>
      <p:ext uri="{BB962C8B-B14F-4D97-AF65-F5344CB8AC3E}">
        <p14:creationId xmlns:p14="http://schemas.microsoft.com/office/powerpoint/2010/main" val="217679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53">
            <a:extLst>
              <a:ext uri="{FF2B5EF4-FFF2-40B4-BE49-F238E27FC236}">
                <a16:creationId xmlns:a16="http://schemas.microsoft.com/office/drawing/2014/main" id="{EC64BDB2-B1E7-6CE5-2C6E-7C895661411A}"/>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税金に関するクイズの答えと説明です。どれくらいできたかな？</a:t>
            </a:r>
          </a:p>
        </p:txBody>
      </p:sp>
      <p:pic>
        <p:nvPicPr>
          <p:cNvPr id="11" name="図 10" descr="挿絵 が含まれている画像&#10;&#10;自動的に生成された説明">
            <a:extLst>
              <a:ext uri="{FF2B5EF4-FFF2-40B4-BE49-F238E27FC236}">
                <a16:creationId xmlns:a16="http://schemas.microsoft.com/office/drawing/2014/main" id="{A8AAC99C-62D8-82BF-67E6-F5493AF767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4740" y="765663"/>
            <a:ext cx="922620" cy="955994"/>
          </a:xfrm>
          <a:prstGeom prst="rect">
            <a:avLst/>
          </a:prstGeom>
        </p:spPr>
      </p:pic>
      <p:grpSp>
        <p:nvGrpSpPr>
          <p:cNvPr id="32" name="グループ化 31">
            <a:extLst>
              <a:ext uri="{FF2B5EF4-FFF2-40B4-BE49-F238E27FC236}">
                <a16:creationId xmlns:a16="http://schemas.microsoft.com/office/drawing/2014/main" id="{9FF05073-27A6-8FB1-036C-231BD7411E85}"/>
              </a:ext>
            </a:extLst>
          </p:cNvPr>
          <p:cNvGrpSpPr/>
          <p:nvPr/>
        </p:nvGrpSpPr>
        <p:grpSpPr>
          <a:xfrm>
            <a:off x="323851" y="3170566"/>
            <a:ext cx="8506443" cy="1250407"/>
            <a:chOff x="323851" y="3170566"/>
            <a:chExt cx="8506443" cy="1250407"/>
          </a:xfrm>
        </p:grpSpPr>
        <p:grpSp>
          <p:nvGrpSpPr>
            <p:cNvPr id="33" name="グループ化 32">
              <a:extLst>
                <a:ext uri="{FF2B5EF4-FFF2-40B4-BE49-F238E27FC236}">
                  <a16:creationId xmlns:a16="http://schemas.microsoft.com/office/drawing/2014/main" id="{1DF26456-98B2-F042-E5AD-0D97BDC66DE3}"/>
                </a:ext>
              </a:extLst>
            </p:cNvPr>
            <p:cNvGrpSpPr/>
            <p:nvPr/>
          </p:nvGrpSpPr>
          <p:grpSpPr>
            <a:xfrm>
              <a:off x="323851" y="3196989"/>
              <a:ext cx="8506443" cy="1223984"/>
              <a:chOff x="318776" y="3095659"/>
              <a:chExt cx="8506443" cy="1195964"/>
            </a:xfrm>
          </p:grpSpPr>
          <p:grpSp>
            <p:nvGrpSpPr>
              <p:cNvPr id="39" name="グループ化 38">
                <a:extLst>
                  <a:ext uri="{FF2B5EF4-FFF2-40B4-BE49-F238E27FC236}">
                    <a16:creationId xmlns:a16="http://schemas.microsoft.com/office/drawing/2014/main" id="{804FCC6D-9A7D-DA47-66A9-3EC068676B9C}"/>
                  </a:ext>
                </a:extLst>
              </p:cNvPr>
              <p:cNvGrpSpPr/>
              <p:nvPr/>
            </p:nvGrpSpPr>
            <p:grpSpPr>
              <a:xfrm>
                <a:off x="318776" y="3095659"/>
                <a:ext cx="8506443" cy="1195964"/>
                <a:chOff x="323849" y="1803354"/>
                <a:chExt cx="8506443" cy="940749"/>
              </a:xfrm>
            </p:grpSpPr>
            <p:sp>
              <p:nvSpPr>
                <p:cNvPr id="41" name="正方形/長方形 40">
                  <a:extLst>
                    <a:ext uri="{FF2B5EF4-FFF2-40B4-BE49-F238E27FC236}">
                      <a16:creationId xmlns:a16="http://schemas.microsoft.com/office/drawing/2014/main" id="{6A92969C-184A-6843-CFC6-89015269A740}"/>
                    </a:ext>
                  </a:extLst>
                </p:cNvPr>
                <p:cNvSpPr/>
                <p:nvPr/>
              </p:nvSpPr>
              <p:spPr bwMode="auto">
                <a:xfrm>
                  <a:off x="323849" y="1803354"/>
                  <a:ext cx="8506443" cy="940748"/>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2" name="正方形/長方形 41">
                  <a:extLst>
                    <a:ext uri="{FF2B5EF4-FFF2-40B4-BE49-F238E27FC236}">
                      <a16:creationId xmlns:a16="http://schemas.microsoft.com/office/drawing/2014/main" id="{B8BC1237-11E0-3EF6-10CB-7D12C594E9E2}"/>
                    </a:ext>
                  </a:extLst>
                </p:cNvPr>
                <p:cNvSpPr/>
                <p:nvPr/>
              </p:nvSpPr>
              <p:spPr bwMode="auto">
                <a:xfrm>
                  <a:off x="323851" y="1803354"/>
                  <a:ext cx="849460" cy="94074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答５</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40" name="テキスト ボックス 39">
                <a:extLst>
                  <a:ext uri="{FF2B5EF4-FFF2-40B4-BE49-F238E27FC236}">
                    <a16:creationId xmlns:a16="http://schemas.microsoft.com/office/drawing/2014/main" id="{65F62969-E65C-69B2-916D-C9C7C8C4FC78}"/>
                  </a:ext>
                </a:extLst>
              </p:cNvPr>
              <p:cNvSpPr txBox="1"/>
              <p:nvPr/>
            </p:nvSpPr>
            <p:spPr>
              <a:xfrm>
                <a:off x="1158092" y="3157276"/>
                <a:ext cx="6415092" cy="996046"/>
              </a:xfrm>
              <a:prstGeom prst="rect">
                <a:avLst/>
              </a:prstGeom>
              <a:noFill/>
            </p:spPr>
            <p:txBody>
              <a:bodyPr wrap="square" rtlCol="0">
                <a:spAutoFit/>
              </a:bodyPr>
              <a:lstStyle/>
              <a:p>
                <a:pPr>
                  <a:lnSpc>
                    <a:spcPts val="2500"/>
                  </a:lnSpc>
                </a:pPr>
                <a:r>
                  <a:rPr kumimoji="1" lang="ja-JP" altLang="en-US" dirty="0"/>
                  <a:t>　答え　③クイズの懸賞金</a:t>
                </a:r>
                <a:endParaRPr kumimoji="1" lang="en-US" altLang="ja-JP" dirty="0"/>
              </a:p>
              <a:p>
                <a:pPr>
                  <a:lnSpc>
                    <a:spcPts val="2500"/>
                  </a:lnSpc>
                </a:pPr>
                <a:endParaRPr kumimoji="1" lang="en-US" altLang="ja-JP" dirty="0"/>
              </a:p>
              <a:p>
                <a:pPr>
                  <a:lnSpc>
                    <a:spcPts val="2500"/>
                  </a:lnSpc>
                </a:pPr>
                <a:r>
                  <a:rPr kumimoji="1" lang="ja-JP" altLang="en-US" dirty="0"/>
                  <a:t>　</a:t>
                </a:r>
                <a:r>
                  <a:rPr kumimoji="1" lang="ja-JP" altLang="en-US" sz="1600" dirty="0"/>
                  <a:t>クイズの懸賞金は一時所得に当たり、所得税がかかります。</a:t>
                </a:r>
                <a:endParaRPr kumimoji="1" lang="ja-JP" altLang="en-US" dirty="0"/>
              </a:p>
            </p:txBody>
          </p:sp>
        </p:grpSp>
        <p:pic>
          <p:nvPicPr>
            <p:cNvPr id="34" name="図 33">
              <a:extLst>
                <a:ext uri="{FF2B5EF4-FFF2-40B4-BE49-F238E27FC236}">
                  <a16:creationId xmlns:a16="http://schemas.microsoft.com/office/drawing/2014/main" id="{DC0D4091-1917-B33F-143E-142BBDCBA6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8805" y="3219304"/>
              <a:ext cx="2051088" cy="1167542"/>
            </a:xfrm>
            <a:prstGeom prst="rect">
              <a:avLst/>
            </a:prstGeom>
          </p:spPr>
        </p:pic>
        <p:sp>
          <p:nvSpPr>
            <p:cNvPr id="38" name="テキスト ボックス 37">
              <a:extLst>
                <a:ext uri="{FF2B5EF4-FFF2-40B4-BE49-F238E27FC236}">
                  <a16:creationId xmlns:a16="http://schemas.microsoft.com/office/drawing/2014/main" id="{FA0CA2FA-E456-9E64-94A4-44E9771461C9}"/>
                </a:ext>
              </a:extLst>
            </p:cNvPr>
            <p:cNvSpPr txBox="1"/>
            <p:nvPr/>
          </p:nvSpPr>
          <p:spPr>
            <a:xfrm>
              <a:off x="2883965" y="3170566"/>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けんしょうきん</a:t>
              </a:r>
              <a:endParaRPr kumimoji="1" lang="en-US" altLang="ja-JP" sz="800" dirty="0">
                <a:latin typeface="HGPｺﾞｼｯｸE" panose="020B0900000000000000" pitchFamily="50" charset="-128"/>
                <a:ea typeface="HGPｺﾞｼｯｸE" panose="020B0900000000000000" pitchFamily="50" charset="-128"/>
              </a:endParaRPr>
            </a:p>
          </p:txBody>
        </p:sp>
      </p:grpSp>
      <p:grpSp>
        <p:nvGrpSpPr>
          <p:cNvPr id="43" name="グループ化 42">
            <a:extLst>
              <a:ext uri="{FF2B5EF4-FFF2-40B4-BE49-F238E27FC236}">
                <a16:creationId xmlns:a16="http://schemas.microsoft.com/office/drawing/2014/main" id="{5291AE03-7F8C-1468-CEFD-940EAB6C9563}"/>
              </a:ext>
            </a:extLst>
          </p:cNvPr>
          <p:cNvGrpSpPr/>
          <p:nvPr/>
        </p:nvGrpSpPr>
        <p:grpSpPr>
          <a:xfrm>
            <a:off x="323851" y="4483673"/>
            <a:ext cx="8506443" cy="1684892"/>
            <a:chOff x="323851" y="4483673"/>
            <a:chExt cx="8506443" cy="1684892"/>
          </a:xfrm>
        </p:grpSpPr>
        <p:grpSp>
          <p:nvGrpSpPr>
            <p:cNvPr id="60" name="グループ化 59">
              <a:extLst>
                <a:ext uri="{FF2B5EF4-FFF2-40B4-BE49-F238E27FC236}">
                  <a16:creationId xmlns:a16="http://schemas.microsoft.com/office/drawing/2014/main" id="{35E025F5-E177-78E4-EF10-67F2D50A72A9}"/>
                </a:ext>
              </a:extLst>
            </p:cNvPr>
            <p:cNvGrpSpPr/>
            <p:nvPr/>
          </p:nvGrpSpPr>
          <p:grpSpPr>
            <a:xfrm>
              <a:off x="323851" y="4506914"/>
              <a:ext cx="8506443" cy="1661651"/>
              <a:chOff x="323849" y="1745927"/>
              <a:chExt cx="8506443" cy="1690857"/>
            </a:xfrm>
          </p:grpSpPr>
          <p:grpSp>
            <p:nvGrpSpPr>
              <p:cNvPr id="64" name="グループ化 63">
                <a:extLst>
                  <a:ext uri="{FF2B5EF4-FFF2-40B4-BE49-F238E27FC236}">
                    <a16:creationId xmlns:a16="http://schemas.microsoft.com/office/drawing/2014/main" id="{8759967F-7A74-A2CF-DFEA-3440027E5472}"/>
                  </a:ext>
                </a:extLst>
              </p:cNvPr>
              <p:cNvGrpSpPr/>
              <p:nvPr/>
            </p:nvGrpSpPr>
            <p:grpSpPr>
              <a:xfrm>
                <a:off x="323849" y="1747926"/>
                <a:ext cx="8506443" cy="1688858"/>
                <a:chOff x="323849" y="1803354"/>
                <a:chExt cx="8506443" cy="1033054"/>
              </a:xfrm>
            </p:grpSpPr>
            <p:sp>
              <p:nvSpPr>
                <p:cNvPr id="66" name="正方形/長方形 65">
                  <a:extLst>
                    <a:ext uri="{FF2B5EF4-FFF2-40B4-BE49-F238E27FC236}">
                      <a16:creationId xmlns:a16="http://schemas.microsoft.com/office/drawing/2014/main" id="{0CA1C05F-1F51-DDF8-208F-7A233779EA11}"/>
                    </a:ext>
                  </a:extLst>
                </p:cNvPr>
                <p:cNvSpPr/>
                <p:nvPr/>
              </p:nvSpPr>
              <p:spPr bwMode="auto">
                <a:xfrm>
                  <a:off x="323849" y="1803354"/>
                  <a:ext cx="8506443" cy="1032852"/>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7" name="正方形/長方形 66">
                  <a:extLst>
                    <a:ext uri="{FF2B5EF4-FFF2-40B4-BE49-F238E27FC236}">
                      <a16:creationId xmlns:a16="http://schemas.microsoft.com/office/drawing/2014/main" id="{D15789C8-2A39-4FEA-19C0-893400FB3FB8}"/>
                    </a:ext>
                  </a:extLst>
                </p:cNvPr>
                <p:cNvSpPr/>
                <p:nvPr/>
              </p:nvSpPr>
              <p:spPr bwMode="auto">
                <a:xfrm>
                  <a:off x="323851" y="1803354"/>
                  <a:ext cx="849460" cy="1033054"/>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a:t>
                  </a:r>
                  <a:r>
                    <a:rPr lang="ja-JP" altLang="en-US" sz="1800" spc="120" dirty="0">
                      <a:solidFill>
                        <a:schemeClr val="bg1"/>
                      </a:solidFill>
                      <a:latin typeface="+mn-ea"/>
                      <a:ea typeface="+mn-ea"/>
                    </a:rPr>
                    <a:t>６</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65" name="テキスト ボックス 64">
                <a:extLst>
                  <a:ext uri="{FF2B5EF4-FFF2-40B4-BE49-F238E27FC236}">
                    <a16:creationId xmlns:a16="http://schemas.microsoft.com/office/drawing/2014/main" id="{61E3F783-1F7E-58D6-C1CD-0BF143F3D528}"/>
                  </a:ext>
                </a:extLst>
              </p:cNvPr>
              <p:cNvSpPr txBox="1"/>
              <p:nvPr/>
            </p:nvSpPr>
            <p:spPr>
              <a:xfrm>
                <a:off x="1173311" y="1745927"/>
                <a:ext cx="6415092" cy="1688857"/>
              </a:xfrm>
              <a:prstGeom prst="rect">
                <a:avLst/>
              </a:prstGeom>
              <a:noFill/>
            </p:spPr>
            <p:txBody>
              <a:bodyPr wrap="square" rtlCol="0">
                <a:spAutoFit/>
              </a:bodyPr>
              <a:lstStyle/>
              <a:p>
                <a:pPr>
                  <a:lnSpc>
                    <a:spcPts val="2500"/>
                  </a:lnSpc>
                </a:pPr>
                <a:r>
                  <a:rPr kumimoji="1" lang="ja-JP" altLang="en-US" dirty="0"/>
                  <a:t>　答え　③みりん</a:t>
                </a:r>
                <a:endParaRPr kumimoji="1" lang="en-US" altLang="ja-JP" dirty="0"/>
              </a:p>
              <a:p>
                <a:pPr>
                  <a:lnSpc>
                    <a:spcPts val="2500"/>
                  </a:lnSpc>
                </a:pPr>
                <a:endParaRPr kumimoji="1" lang="en-US" altLang="ja-JP" dirty="0"/>
              </a:p>
              <a:p>
                <a:pPr>
                  <a:lnSpc>
                    <a:spcPts val="2500"/>
                  </a:lnSpc>
                </a:pPr>
                <a:r>
                  <a:rPr kumimoji="1" lang="ja-JP" altLang="en-US" dirty="0"/>
                  <a:t>　</a:t>
                </a:r>
                <a:r>
                  <a:rPr kumimoji="1" lang="ja-JP" altLang="en-US" sz="1600" dirty="0"/>
                  <a:t>酒税法に規定する酒類（アルコール度数１度以上）は、軽減税率の対象である「飲食料品」には該当しません。したがって、酒類に該当する「みりん」は、軽減税率の対象となりません。</a:t>
                </a:r>
                <a:endParaRPr kumimoji="1" lang="en-US" altLang="ja-JP" dirty="0"/>
              </a:p>
            </p:txBody>
          </p:sp>
        </p:grpSp>
        <p:pic>
          <p:nvPicPr>
            <p:cNvPr id="61" name="図 60">
              <a:extLst>
                <a:ext uri="{FF2B5EF4-FFF2-40B4-BE49-F238E27FC236}">
                  <a16:creationId xmlns:a16="http://schemas.microsoft.com/office/drawing/2014/main" id="{5D3C5F90-787E-A006-C149-6E5B15C4F2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6923" y="4483673"/>
              <a:ext cx="619780" cy="1512684"/>
            </a:xfrm>
            <a:prstGeom prst="rect">
              <a:avLst/>
            </a:prstGeom>
          </p:spPr>
        </p:pic>
        <p:sp>
          <p:nvSpPr>
            <p:cNvPr id="62" name="テキスト ボックス 61">
              <a:extLst>
                <a:ext uri="{FF2B5EF4-FFF2-40B4-BE49-F238E27FC236}">
                  <a16:creationId xmlns:a16="http://schemas.microsoft.com/office/drawing/2014/main" id="{A3781A18-F2E9-F226-AE65-96D77A00E363}"/>
                </a:ext>
              </a:extLst>
            </p:cNvPr>
            <p:cNvSpPr txBox="1"/>
            <p:nvPr/>
          </p:nvSpPr>
          <p:spPr>
            <a:xfrm>
              <a:off x="5944980" y="5055162"/>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けいげんぜいりつ</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63" name="テキスト ボックス 62">
              <a:extLst>
                <a:ext uri="{FF2B5EF4-FFF2-40B4-BE49-F238E27FC236}">
                  <a16:creationId xmlns:a16="http://schemas.microsoft.com/office/drawing/2014/main" id="{EA778D0F-51EF-BA11-1F35-4A08BAE489AD}"/>
                </a:ext>
              </a:extLst>
            </p:cNvPr>
            <p:cNvSpPr txBox="1"/>
            <p:nvPr/>
          </p:nvSpPr>
          <p:spPr>
            <a:xfrm>
              <a:off x="1326776" y="5055162"/>
              <a:ext cx="779672"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しゅぜいほう</a:t>
              </a:r>
              <a:endParaRPr kumimoji="1" lang="en-US" altLang="ja-JP" sz="800" dirty="0">
                <a:latin typeface="HGPｺﾞｼｯｸE" panose="020B0900000000000000" pitchFamily="50" charset="-128"/>
                <a:ea typeface="HGPｺﾞｼｯｸE" panose="020B0900000000000000" pitchFamily="50" charset="-128"/>
              </a:endParaRPr>
            </a:p>
          </p:txBody>
        </p:sp>
      </p:grpSp>
      <p:grpSp>
        <p:nvGrpSpPr>
          <p:cNvPr id="73" name="グループ化 72">
            <a:extLst>
              <a:ext uri="{FF2B5EF4-FFF2-40B4-BE49-F238E27FC236}">
                <a16:creationId xmlns:a16="http://schemas.microsoft.com/office/drawing/2014/main" id="{9E5E1643-F39F-7D6B-C994-481F1FDEDA1E}"/>
              </a:ext>
            </a:extLst>
          </p:cNvPr>
          <p:cNvGrpSpPr/>
          <p:nvPr/>
        </p:nvGrpSpPr>
        <p:grpSpPr>
          <a:xfrm>
            <a:off x="313706" y="1733098"/>
            <a:ext cx="8506443" cy="1371526"/>
            <a:chOff x="313706" y="1733098"/>
            <a:chExt cx="8506443" cy="1371526"/>
          </a:xfrm>
        </p:grpSpPr>
        <p:grpSp>
          <p:nvGrpSpPr>
            <p:cNvPr id="74" name="グループ化 73">
              <a:extLst>
                <a:ext uri="{FF2B5EF4-FFF2-40B4-BE49-F238E27FC236}">
                  <a16:creationId xmlns:a16="http://schemas.microsoft.com/office/drawing/2014/main" id="{1CE0C337-A328-DF38-C84F-3C6801381AE4}"/>
                </a:ext>
              </a:extLst>
            </p:cNvPr>
            <p:cNvGrpSpPr/>
            <p:nvPr/>
          </p:nvGrpSpPr>
          <p:grpSpPr>
            <a:xfrm>
              <a:off x="313706" y="1733098"/>
              <a:ext cx="8506443" cy="1371526"/>
              <a:chOff x="318776" y="4443388"/>
              <a:chExt cx="8506443" cy="1282206"/>
            </a:xfrm>
          </p:grpSpPr>
          <p:grpSp>
            <p:nvGrpSpPr>
              <p:cNvPr id="78" name="グループ化 77">
                <a:extLst>
                  <a:ext uri="{FF2B5EF4-FFF2-40B4-BE49-F238E27FC236}">
                    <a16:creationId xmlns:a16="http://schemas.microsoft.com/office/drawing/2014/main" id="{42C2AF94-485D-0DE9-C63A-41FE287B3FCF}"/>
                  </a:ext>
                </a:extLst>
              </p:cNvPr>
              <p:cNvGrpSpPr/>
              <p:nvPr/>
            </p:nvGrpSpPr>
            <p:grpSpPr>
              <a:xfrm>
                <a:off x="318776" y="4443388"/>
                <a:ext cx="8506443" cy="1282206"/>
                <a:chOff x="323849" y="1803353"/>
                <a:chExt cx="8506443" cy="1031896"/>
              </a:xfrm>
            </p:grpSpPr>
            <p:sp>
              <p:nvSpPr>
                <p:cNvPr id="80" name="正方形/長方形 79">
                  <a:extLst>
                    <a:ext uri="{FF2B5EF4-FFF2-40B4-BE49-F238E27FC236}">
                      <a16:creationId xmlns:a16="http://schemas.microsoft.com/office/drawing/2014/main" id="{083ADC3D-E353-C6C2-9FBC-5565EB478F2A}"/>
                    </a:ext>
                  </a:extLst>
                </p:cNvPr>
                <p:cNvSpPr/>
                <p:nvPr/>
              </p:nvSpPr>
              <p:spPr bwMode="auto">
                <a:xfrm>
                  <a:off x="323849" y="1803353"/>
                  <a:ext cx="8506443" cy="103189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1" name="正方形/長方形 80">
                  <a:extLst>
                    <a:ext uri="{FF2B5EF4-FFF2-40B4-BE49-F238E27FC236}">
                      <a16:creationId xmlns:a16="http://schemas.microsoft.com/office/drawing/2014/main" id="{220F5E03-7B17-6B8A-F10A-26C843E9B721}"/>
                    </a:ext>
                  </a:extLst>
                </p:cNvPr>
                <p:cNvSpPr/>
                <p:nvPr/>
              </p:nvSpPr>
              <p:spPr bwMode="auto">
                <a:xfrm>
                  <a:off x="323851" y="1803353"/>
                  <a:ext cx="849460" cy="10318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a:t>
                  </a:r>
                  <a:r>
                    <a:rPr lang="ja-JP" altLang="en-US" sz="1800" spc="120" dirty="0">
                      <a:solidFill>
                        <a:schemeClr val="bg1"/>
                      </a:solidFill>
                      <a:latin typeface="+mn-ea"/>
                      <a:ea typeface="+mn-ea"/>
                    </a:rPr>
                    <a:t>４</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79" name="テキスト ボックス 78">
                <a:extLst>
                  <a:ext uri="{FF2B5EF4-FFF2-40B4-BE49-F238E27FC236}">
                    <a16:creationId xmlns:a16="http://schemas.microsoft.com/office/drawing/2014/main" id="{77A83936-8D73-68CA-A7F8-EB6FA34B06DB}"/>
                  </a:ext>
                </a:extLst>
              </p:cNvPr>
              <p:cNvSpPr txBox="1"/>
              <p:nvPr/>
            </p:nvSpPr>
            <p:spPr>
              <a:xfrm>
                <a:off x="1168237" y="4467506"/>
                <a:ext cx="6425238" cy="1251878"/>
              </a:xfrm>
              <a:prstGeom prst="rect">
                <a:avLst/>
              </a:prstGeom>
              <a:noFill/>
            </p:spPr>
            <p:txBody>
              <a:bodyPr wrap="square" rtlCol="0">
                <a:spAutoFit/>
              </a:bodyPr>
              <a:lstStyle/>
              <a:p>
                <a:pPr>
                  <a:lnSpc>
                    <a:spcPts val="2500"/>
                  </a:lnSpc>
                </a:pPr>
                <a:r>
                  <a:rPr kumimoji="1" lang="ja-JP" altLang="en-US" dirty="0"/>
                  <a:t>　答え　③年齢は関係ない</a:t>
                </a:r>
                <a:endParaRPr kumimoji="1" lang="en-US" altLang="ja-JP" dirty="0"/>
              </a:p>
              <a:p>
                <a:pPr>
                  <a:lnSpc>
                    <a:spcPts val="2500"/>
                  </a:lnSpc>
                </a:pPr>
                <a:endParaRPr kumimoji="1" lang="en-US" altLang="ja-JP" dirty="0"/>
              </a:p>
              <a:p>
                <a:pPr>
                  <a:lnSpc>
                    <a:spcPts val="2500"/>
                  </a:lnSpc>
                </a:pPr>
                <a:r>
                  <a:rPr kumimoji="1" lang="ja-JP" altLang="en-US" dirty="0"/>
                  <a:t>　</a:t>
                </a:r>
                <a:r>
                  <a:rPr kumimoji="1" lang="ja-JP" altLang="en-US" sz="1600" dirty="0"/>
                  <a:t>子供であっても、例えば、芸能界の子役などで収入があれば所得税や住民税が課税されます。</a:t>
                </a:r>
                <a:endParaRPr kumimoji="1" lang="ja-JP" altLang="en-US" dirty="0"/>
              </a:p>
            </p:txBody>
          </p:sp>
        </p:grpSp>
        <p:pic>
          <p:nvPicPr>
            <p:cNvPr id="75" name="図 74">
              <a:extLst>
                <a:ext uri="{FF2B5EF4-FFF2-40B4-BE49-F238E27FC236}">
                  <a16:creationId xmlns:a16="http://schemas.microsoft.com/office/drawing/2014/main" id="{18FA9B99-AD68-A0E7-6C22-176602D00F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6590" y="1775272"/>
              <a:ext cx="849460" cy="1187066"/>
            </a:xfrm>
            <a:prstGeom prst="rect">
              <a:avLst/>
            </a:prstGeom>
          </p:spPr>
        </p:pic>
        <p:sp>
          <p:nvSpPr>
            <p:cNvPr id="76" name="テキスト ボックス 75">
              <a:extLst>
                <a:ext uri="{FF2B5EF4-FFF2-40B4-BE49-F238E27FC236}">
                  <a16:creationId xmlns:a16="http://schemas.microsoft.com/office/drawing/2014/main" id="{03154203-7FA0-5A4A-349C-5E726FFCD3C5}"/>
                </a:ext>
              </a:extLst>
            </p:cNvPr>
            <p:cNvSpPr txBox="1"/>
            <p:nvPr/>
          </p:nvSpPr>
          <p:spPr>
            <a:xfrm>
              <a:off x="6334823" y="2309583"/>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しょとくぜい</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77" name="テキスト ボックス 76">
              <a:extLst>
                <a:ext uri="{FF2B5EF4-FFF2-40B4-BE49-F238E27FC236}">
                  <a16:creationId xmlns:a16="http://schemas.microsoft.com/office/drawing/2014/main" id="{469FA43F-FAED-509A-E970-D2A9CE2C08A3}"/>
                </a:ext>
              </a:extLst>
            </p:cNvPr>
            <p:cNvSpPr txBox="1"/>
            <p:nvPr/>
          </p:nvSpPr>
          <p:spPr>
            <a:xfrm>
              <a:off x="1060669" y="2642391"/>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じゅうみんぜい</a:t>
              </a:r>
              <a:endParaRPr kumimoji="1" lang="en-US" altLang="ja-JP" sz="800" dirty="0">
                <a:latin typeface="HGPｺﾞｼｯｸE" panose="020B0900000000000000" pitchFamily="50" charset="-128"/>
                <a:ea typeface="HGPｺﾞｼｯｸE" panose="020B0900000000000000" pitchFamily="50" charset="-128"/>
              </a:endParaRPr>
            </a:p>
          </p:txBody>
        </p:sp>
      </p:grpSp>
      <p:sp>
        <p:nvSpPr>
          <p:cNvPr id="3" name="Rectangle 14">
            <a:extLst>
              <a:ext uri="{FF2B5EF4-FFF2-40B4-BE49-F238E27FC236}">
                <a16:creationId xmlns:a16="http://schemas.microsoft.com/office/drawing/2014/main" id="{4612CABA-B0B4-AF47-9447-8E2806E775D1}"/>
              </a:ext>
            </a:extLst>
          </p:cNvPr>
          <p:cNvSpPr txBox="1">
            <a:spLocks noChangeArrowheads="1"/>
          </p:cNvSpPr>
          <p:nvPr/>
        </p:nvSpPr>
        <p:spPr bwMode="auto">
          <a:xfrm>
            <a:off x="792000" y="3600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a:solidFill>
                  <a:schemeClr val="bg1"/>
                </a:solidFill>
                <a:latin typeface="HGP創英角ｺﾞｼｯｸUB" panose="020B0900000000000000" pitchFamily="50" charset="-128"/>
                <a:ea typeface="HGP創英角ｺﾞｼｯｸUB" panose="020B0900000000000000" pitchFamily="50" charset="-128"/>
              </a:rPr>
              <a:t>解いてみよう</a:t>
            </a:r>
            <a:endParaRPr lang="en-US" altLang="ja-JP" sz="1400" kern="0" dirty="0">
              <a:solidFill>
                <a:schemeClr val="bg1"/>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a:solidFill>
                  <a:schemeClr val="bg1"/>
                </a:solidFill>
                <a:latin typeface="HGP創英角ｺﾞｼｯｸUB" panose="020B0900000000000000" pitchFamily="50" charset="-128"/>
                <a:ea typeface="HGP創英角ｺﾞｼｯｸUB" panose="020B0900000000000000" pitchFamily="50" charset="-128"/>
              </a:rPr>
              <a:t>税金</a:t>
            </a:r>
            <a:r>
              <a:rPr lang="ja-JP" altLang="en-US" sz="2400" kern="0" dirty="0">
                <a:solidFill>
                  <a:schemeClr val="bg1"/>
                </a:solidFill>
                <a:latin typeface="HGP創英角ｺﾞｼｯｸUB" panose="020B0900000000000000" pitchFamily="50" charset="-128"/>
                <a:ea typeface="HGP創英角ｺﾞｼｯｸUB" panose="020B0900000000000000" pitchFamily="50" charset="-128"/>
              </a:rPr>
              <a:t>クイズの答え＆説明</a:t>
            </a:r>
          </a:p>
        </p:txBody>
      </p:sp>
      <p:sp>
        <p:nvSpPr>
          <p:cNvPr id="4" name="スライド番号プレースホルダー 1">
            <a:extLst>
              <a:ext uri="{FF2B5EF4-FFF2-40B4-BE49-F238E27FC236}">
                <a16:creationId xmlns:a16="http://schemas.microsoft.com/office/drawing/2014/main" id="{8711A27A-B236-EFE0-FA31-F78A7DAD9FE3}"/>
              </a:ext>
            </a:extLst>
          </p:cNvPr>
          <p:cNvSpPr>
            <a:spLocks noGrp="1"/>
          </p:cNvSpPr>
          <p:nvPr>
            <p:ph type="sldNum" sz="quarter" idx="4"/>
          </p:nvPr>
        </p:nvSpPr>
        <p:spPr>
          <a:xfrm>
            <a:off x="8628484" y="6574636"/>
            <a:ext cx="419472" cy="189374"/>
          </a:xfrm>
        </p:spPr>
        <p:txBody>
          <a:bodyPr/>
          <a:lstStyle/>
          <a:p>
            <a:pPr>
              <a:defRPr/>
            </a:pPr>
            <a:fld id="{A21AC8FD-592B-4297-9EAB-520742DB55C5}" type="slidenum">
              <a:rPr lang="en-US" altLang="ja-JP" smtClean="0"/>
              <a:pPr>
                <a:defRPr/>
              </a:pPr>
              <a:t>19</a:t>
            </a:fld>
            <a:endParaRPr lang="en-US" altLang="ja-JP"/>
          </a:p>
        </p:txBody>
      </p:sp>
    </p:spTree>
    <p:custDataLst>
      <p:tags r:id="rId1"/>
    </p:custDataLst>
    <p:extLst>
      <p:ext uri="{BB962C8B-B14F-4D97-AF65-F5344CB8AC3E}">
        <p14:creationId xmlns:p14="http://schemas.microsoft.com/office/powerpoint/2010/main" val="78540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extLst>
              <a:ext uri="{FF2B5EF4-FFF2-40B4-BE49-F238E27FC236}">
                <a16:creationId xmlns:a16="http://schemas.microsoft.com/office/drawing/2014/main" id="{FE31206F-98C1-C619-7406-B1B1B8A4066C}"/>
              </a:ext>
            </a:extLst>
          </p:cNvPr>
          <p:cNvSpPr txBox="1">
            <a:spLocks noChangeArrowheads="1"/>
          </p:cNvSpPr>
          <p:nvPr/>
        </p:nvSpPr>
        <p:spPr bwMode="auto">
          <a:xfrm>
            <a:off x="843129" y="75788"/>
            <a:ext cx="6059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ワーク：税金について考えてみよう</a:t>
            </a:r>
          </a:p>
        </p:txBody>
      </p:sp>
      <p:sp>
        <p:nvSpPr>
          <p:cNvPr id="14" name="テキスト プレースホルダー 13">
            <a:extLst>
              <a:ext uri="{FF2B5EF4-FFF2-40B4-BE49-F238E27FC236}">
                <a16:creationId xmlns:a16="http://schemas.microsoft.com/office/drawing/2014/main" id="{8D7A372F-2E1D-0D75-8D1F-B73D22F38356}"/>
              </a:ext>
            </a:extLst>
          </p:cNvPr>
          <p:cNvSpPr>
            <a:spLocks noGrp="1"/>
          </p:cNvSpPr>
          <p:nvPr>
            <p:ph type="body" sz="quarter" idx="16"/>
          </p:nvPr>
        </p:nvSpPr>
        <p:spPr/>
        <p:txBody>
          <a:bodyPr/>
          <a:lstStyle/>
          <a:p>
            <a:endParaRPr lang="ja-JP" altLang="en-US" dirty="0"/>
          </a:p>
        </p:txBody>
      </p:sp>
      <p:sp>
        <p:nvSpPr>
          <p:cNvPr id="15" name="テキスト プレースホルダー 14">
            <a:extLst>
              <a:ext uri="{FF2B5EF4-FFF2-40B4-BE49-F238E27FC236}">
                <a16:creationId xmlns:a16="http://schemas.microsoft.com/office/drawing/2014/main" id="{52386E70-B9E4-E22D-1D72-B009E961E9A1}"/>
              </a:ext>
            </a:extLst>
          </p:cNvPr>
          <p:cNvSpPr>
            <a:spLocks noGrp="1"/>
          </p:cNvSpPr>
          <p:nvPr>
            <p:ph type="body" sz="quarter" idx="19"/>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C5D21D30-8630-46A4-682D-7BA5A4898DA2}"/>
              </a:ext>
            </a:extLst>
          </p:cNvPr>
          <p:cNvSpPr>
            <a:spLocks noGrp="1"/>
          </p:cNvSpPr>
          <p:nvPr>
            <p:ph type="body" sz="quarter" idx="20"/>
          </p:nvPr>
        </p:nvSpPr>
        <p:spPr/>
        <p:txBody>
          <a:bodyPr/>
          <a:lstStyle/>
          <a:p>
            <a:endParaRPr lang="ja-JP" altLang="en-US" dirty="0"/>
          </a:p>
        </p:txBody>
      </p:sp>
      <p:sp>
        <p:nvSpPr>
          <p:cNvPr id="17" name="スライド番号プレースホルダー 16">
            <a:extLst>
              <a:ext uri="{FF2B5EF4-FFF2-40B4-BE49-F238E27FC236}">
                <a16:creationId xmlns:a16="http://schemas.microsoft.com/office/drawing/2014/main" id="{223C2A91-94A1-90CC-AF34-7A23B6FF10BF}"/>
              </a:ext>
            </a:extLst>
          </p:cNvPr>
          <p:cNvSpPr>
            <a:spLocks noGrp="1"/>
          </p:cNvSpPr>
          <p:nvPr>
            <p:ph type="sldNum" sz="quarter" idx="4"/>
          </p:nvPr>
        </p:nvSpPr>
        <p:spPr/>
        <p:txBody>
          <a:bodyPr/>
          <a:lstStyle/>
          <a:p>
            <a:pPr>
              <a:defRPr/>
            </a:pPr>
            <a:r>
              <a:rPr lang="en-US" altLang="ja-JP" dirty="0"/>
              <a:t>2</a:t>
            </a:r>
          </a:p>
        </p:txBody>
      </p:sp>
      <p:sp>
        <p:nvSpPr>
          <p:cNvPr id="4" name="四角形: 角を丸くする 3">
            <a:extLst>
              <a:ext uri="{FF2B5EF4-FFF2-40B4-BE49-F238E27FC236}">
                <a16:creationId xmlns:a16="http://schemas.microsoft.com/office/drawing/2014/main" id="{31A12AF5-018E-5DD8-8CCE-287E232443E3}"/>
              </a:ext>
            </a:extLst>
          </p:cNvPr>
          <p:cNvSpPr/>
          <p:nvPr/>
        </p:nvSpPr>
        <p:spPr>
          <a:xfrm>
            <a:off x="2699792" y="4391803"/>
            <a:ext cx="864096" cy="347226"/>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15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53">
            <a:extLst>
              <a:ext uri="{FF2B5EF4-FFF2-40B4-BE49-F238E27FC236}">
                <a16:creationId xmlns:a16="http://schemas.microsoft.com/office/drawing/2014/main" id="{28E92DB3-28EF-1429-A854-55E6787DFEF9}"/>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税金に関するクイズの答えと説明です。どれくらいできたかな？</a:t>
            </a:r>
          </a:p>
        </p:txBody>
      </p:sp>
      <p:pic>
        <p:nvPicPr>
          <p:cNvPr id="9" name="図 8" descr="挿絵 が含まれている画像&#10;&#10;自動的に生成された説明">
            <a:extLst>
              <a:ext uri="{FF2B5EF4-FFF2-40B4-BE49-F238E27FC236}">
                <a16:creationId xmlns:a16="http://schemas.microsoft.com/office/drawing/2014/main" id="{6B51314D-8173-7E81-075F-B5DBC504055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4740" y="765663"/>
            <a:ext cx="922620" cy="955994"/>
          </a:xfrm>
          <a:prstGeom prst="rect">
            <a:avLst/>
          </a:prstGeom>
        </p:spPr>
      </p:pic>
      <p:grpSp>
        <p:nvGrpSpPr>
          <p:cNvPr id="10" name="グループ化 9">
            <a:extLst>
              <a:ext uri="{FF2B5EF4-FFF2-40B4-BE49-F238E27FC236}">
                <a16:creationId xmlns:a16="http://schemas.microsoft.com/office/drawing/2014/main" id="{B3565180-9409-6850-27F9-66BBE96E6B8E}"/>
              </a:ext>
            </a:extLst>
          </p:cNvPr>
          <p:cNvGrpSpPr/>
          <p:nvPr/>
        </p:nvGrpSpPr>
        <p:grpSpPr>
          <a:xfrm>
            <a:off x="323851" y="1447741"/>
            <a:ext cx="8495993" cy="4545090"/>
            <a:chOff x="323851" y="1447741"/>
            <a:chExt cx="8495993" cy="4545090"/>
          </a:xfrm>
        </p:grpSpPr>
        <p:grpSp>
          <p:nvGrpSpPr>
            <p:cNvPr id="11" name="グループ化 10">
              <a:extLst>
                <a:ext uri="{FF2B5EF4-FFF2-40B4-BE49-F238E27FC236}">
                  <a16:creationId xmlns:a16="http://schemas.microsoft.com/office/drawing/2014/main" id="{2CEEDDDE-B209-5DE8-318A-0A0850167182}"/>
                </a:ext>
              </a:extLst>
            </p:cNvPr>
            <p:cNvGrpSpPr/>
            <p:nvPr/>
          </p:nvGrpSpPr>
          <p:grpSpPr>
            <a:xfrm>
              <a:off x="323851" y="1447741"/>
              <a:ext cx="8495993" cy="4545090"/>
              <a:chOff x="323851" y="1447741"/>
              <a:chExt cx="8495993" cy="4545090"/>
            </a:xfrm>
          </p:grpSpPr>
          <p:grpSp>
            <p:nvGrpSpPr>
              <p:cNvPr id="13" name="グループ化 12">
                <a:extLst>
                  <a:ext uri="{FF2B5EF4-FFF2-40B4-BE49-F238E27FC236}">
                    <a16:creationId xmlns:a16="http://schemas.microsoft.com/office/drawing/2014/main" id="{DBA1DD6B-CB7E-A2D6-6E8B-97F6EA7C7E5D}"/>
                  </a:ext>
                </a:extLst>
              </p:cNvPr>
              <p:cNvGrpSpPr/>
              <p:nvPr/>
            </p:nvGrpSpPr>
            <p:grpSpPr>
              <a:xfrm>
                <a:off x="323851" y="1732605"/>
                <a:ext cx="8495993" cy="4260226"/>
                <a:chOff x="323849" y="1803354"/>
                <a:chExt cx="8506443" cy="2605930"/>
              </a:xfrm>
            </p:grpSpPr>
            <p:sp>
              <p:nvSpPr>
                <p:cNvPr id="33" name="正方形/長方形 32">
                  <a:extLst>
                    <a:ext uri="{FF2B5EF4-FFF2-40B4-BE49-F238E27FC236}">
                      <a16:creationId xmlns:a16="http://schemas.microsoft.com/office/drawing/2014/main" id="{BB3AA018-D644-5037-106B-D92F0C291AC3}"/>
                    </a:ext>
                  </a:extLst>
                </p:cNvPr>
                <p:cNvSpPr/>
                <p:nvPr/>
              </p:nvSpPr>
              <p:spPr bwMode="auto">
                <a:xfrm>
                  <a:off x="323849" y="1803354"/>
                  <a:ext cx="8506443" cy="2605930"/>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4" name="正方形/長方形 33">
                  <a:extLst>
                    <a:ext uri="{FF2B5EF4-FFF2-40B4-BE49-F238E27FC236}">
                      <a16:creationId xmlns:a16="http://schemas.microsoft.com/office/drawing/2014/main" id="{AB6D05C6-D6A0-86AF-9D35-B10E6A50ACF8}"/>
                    </a:ext>
                  </a:extLst>
                </p:cNvPr>
                <p:cNvSpPr/>
                <p:nvPr/>
              </p:nvSpPr>
              <p:spPr bwMode="auto">
                <a:xfrm>
                  <a:off x="323851" y="1803354"/>
                  <a:ext cx="849460" cy="2605930"/>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pc="120" dirty="0">
                      <a:solidFill>
                        <a:schemeClr val="bg1"/>
                      </a:solidFill>
                      <a:latin typeface="+mn-ea"/>
                    </a:rPr>
                    <a:t>答７</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5" name="テキスト ボックス 14">
                <a:extLst>
                  <a:ext uri="{FF2B5EF4-FFF2-40B4-BE49-F238E27FC236}">
                    <a16:creationId xmlns:a16="http://schemas.microsoft.com/office/drawing/2014/main" id="{76E3B834-1E5F-A179-9210-C5E1223B70A1}"/>
                  </a:ext>
                </a:extLst>
              </p:cNvPr>
              <p:cNvSpPr txBox="1"/>
              <p:nvPr/>
            </p:nvSpPr>
            <p:spPr>
              <a:xfrm>
                <a:off x="1182938" y="1447741"/>
                <a:ext cx="7283112" cy="4545090"/>
              </a:xfrm>
              <a:prstGeom prst="rect">
                <a:avLst/>
              </a:prstGeom>
              <a:noFill/>
            </p:spPr>
            <p:txBody>
              <a:bodyPr wrap="square" rtlCol="0">
                <a:spAutoFit/>
              </a:bodyPr>
              <a:lstStyle/>
              <a:p>
                <a:pPr>
                  <a:lnSpc>
                    <a:spcPts val="2500"/>
                  </a:lnSpc>
                </a:pPr>
                <a:r>
                  <a:rPr kumimoji="1" lang="ja-JP" altLang="en-US" dirty="0"/>
                  <a:t>　</a:t>
                </a:r>
                <a:endParaRPr kumimoji="1" lang="en-US" altLang="ja-JP" dirty="0"/>
              </a:p>
              <a:p>
                <a:pPr>
                  <a:lnSpc>
                    <a:spcPts val="2500"/>
                  </a:lnSpc>
                </a:pPr>
                <a:r>
                  <a:rPr kumimoji="1" lang="ja-JP" altLang="en-US" dirty="0"/>
                  <a:t>答え　③国会</a:t>
                </a:r>
                <a:endParaRPr kumimoji="1" lang="en-US" altLang="ja-JP" dirty="0"/>
              </a:p>
              <a:p>
                <a:pPr>
                  <a:lnSpc>
                    <a:spcPts val="2500"/>
                  </a:lnSpc>
                </a:pPr>
                <a:r>
                  <a:rPr kumimoji="1" lang="ja-JP" altLang="en-US" dirty="0"/>
                  <a:t>　</a:t>
                </a:r>
                <a:endParaRPr kumimoji="1" lang="en-US" altLang="ja-JP" dirty="0"/>
              </a:p>
              <a:p>
                <a:pPr>
                  <a:lnSpc>
                    <a:spcPts val="2500"/>
                  </a:lnSpc>
                </a:pPr>
                <a:endParaRPr kumimoji="1" lang="en-US" altLang="ja-JP" sz="1600" dirty="0"/>
              </a:p>
              <a:p>
                <a:pPr>
                  <a:lnSpc>
                    <a:spcPts val="2500"/>
                  </a:lnSpc>
                </a:pPr>
                <a:r>
                  <a:rPr kumimoji="1" lang="ja-JP" altLang="en-US" sz="1600"/>
                  <a:t>　年金</a:t>
                </a:r>
                <a:r>
                  <a:rPr kumimoji="1" lang="ja-JP" altLang="en-US" sz="1600" dirty="0"/>
                  <a:t>、医療などの社会保障・福祉や水道、道路などの社会資本整備、教育や警察、消防、防衛といった公的サービスは、私たちの暮らしに欠かせないものですが、非常に多くの費用が必要です。</a:t>
                </a:r>
                <a:endParaRPr kumimoji="1" lang="en-US" altLang="ja-JP" sz="1600" dirty="0"/>
              </a:p>
              <a:p>
                <a:pPr>
                  <a:lnSpc>
                    <a:spcPts val="2500"/>
                  </a:lnSpc>
                </a:pPr>
                <a:r>
                  <a:rPr kumimoji="1" lang="ja-JP" altLang="en-US" sz="1600" dirty="0"/>
                  <a:t>　税金は、このような公的サービスの費用を賄うためのものですが、みんながお互いに支えあい、共により良い社会を作っていくために、この費用を広く公平に分かち合うことが必要です。</a:t>
                </a:r>
                <a:endParaRPr kumimoji="1" lang="en-US" altLang="ja-JP" sz="1600" dirty="0"/>
              </a:p>
              <a:p>
                <a:pPr>
                  <a:lnSpc>
                    <a:spcPts val="2500"/>
                  </a:lnSpc>
                </a:pPr>
                <a:r>
                  <a:rPr kumimoji="1" lang="ja-JP" altLang="en-US" sz="1600" dirty="0"/>
                  <a:t>　そのため、国の税金に関する法律は、国民が選挙で選んだ議員が集まる国会で決められています。</a:t>
                </a:r>
                <a:endParaRPr kumimoji="1" lang="en-US" altLang="ja-JP" sz="1600" dirty="0"/>
              </a:p>
              <a:p>
                <a:pPr>
                  <a:lnSpc>
                    <a:spcPts val="2500"/>
                  </a:lnSpc>
                </a:pPr>
                <a:r>
                  <a:rPr kumimoji="1" lang="ja-JP" altLang="en-US" sz="1600" dirty="0"/>
                  <a:t>　また、税務署が集めた税金は、国の収入になり、国のお金の使いみちについては、内閣から提出された予算案を国会で審議の上、決定します。</a:t>
                </a:r>
              </a:p>
            </p:txBody>
          </p:sp>
          <p:sp>
            <p:nvSpPr>
              <p:cNvPr id="16" name="テキスト ボックス 15">
                <a:extLst>
                  <a:ext uri="{FF2B5EF4-FFF2-40B4-BE49-F238E27FC236}">
                    <a16:creationId xmlns:a16="http://schemas.microsoft.com/office/drawing/2014/main" id="{6FE26ECB-1EF9-B0DE-6B41-14E03535237C}"/>
                  </a:ext>
                </a:extLst>
              </p:cNvPr>
              <p:cNvSpPr txBox="1"/>
              <p:nvPr/>
            </p:nvSpPr>
            <p:spPr>
              <a:xfrm>
                <a:off x="2840974" y="2642511"/>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しゃかいほしょう</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17" name="テキスト ボックス 16">
                <a:extLst>
                  <a:ext uri="{FF2B5EF4-FFF2-40B4-BE49-F238E27FC236}">
                    <a16:creationId xmlns:a16="http://schemas.microsoft.com/office/drawing/2014/main" id="{1770A07E-66C7-29D4-D49E-745A1AA596DB}"/>
                  </a:ext>
                </a:extLst>
              </p:cNvPr>
              <p:cNvSpPr txBox="1"/>
              <p:nvPr/>
            </p:nvSpPr>
            <p:spPr>
              <a:xfrm>
                <a:off x="3817599" y="2635589"/>
                <a:ext cx="450054"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ふくし</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E7E6B63F-135D-FEEB-94E0-F2B014BE1C8A}"/>
                  </a:ext>
                </a:extLst>
              </p:cNvPr>
              <p:cNvSpPr txBox="1"/>
              <p:nvPr/>
            </p:nvSpPr>
            <p:spPr>
              <a:xfrm>
                <a:off x="5909341" y="2628652"/>
                <a:ext cx="1306734"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しゃかいしほんせいび</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20" name="テキスト ボックス 19">
                <a:extLst>
                  <a:ext uri="{FF2B5EF4-FFF2-40B4-BE49-F238E27FC236}">
                    <a16:creationId xmlns:a16="http://schemas.microsoft.com/office/drawing/2014/main" id="{F71896E0-DD8E-FBB2-0EDD-6F8210978303}"/>
                  </a:ext>
                </a:extLst>
              </p:cNvPr>
              <p:cNvSpPr txBox="1"/>
              <p:nvPr/>
            </p:nvSpPr>
            <p:spPr>
              <a:xfrm>
                <a:off x="1530151" y="2969711"/>
                <a:ext cx="1002410"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ぼうえい</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21" name="テキスト ボックス 20">
                <a:extLst>
                  <a:ext uri="{FF2B5EF4-FFF2-40B4-BE49-F238E27FC236}">
                    <a16:creationId xmlns:a16="http://schemas.microsoft.com/office/drawing/2014/main" id="{84DBE424-A61D-280B-08E3-975F9E6EF770}"/>
                  </a:ext>
                </a:extLst>
              </p:cNvPr>
              <p:cNvSpPr txBox="1"/>
              <p:nvPr/>
            </p:nvSpPr>
            <p:spPr>
              <a:xfrm>
                <a:off x="4313489" y="5505276"/>
                <a:ext cx="539857"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しんぎ</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23" name="テキスト ボックス 22">
                <a:extLst>
                  <a:ext uri="{FF2B5EF4-FFF2-40B4-BE49-F238E27FC236}">
                    <a16:creationId xmlns:a16="http://schemas.microsoft.com/office/drawing/2014/main" id="{6E5EEF68-F734-ECAA-CBBF-14F575275E91}"/>
                  </a:ext>
                </a:extLst>
              </p:cNvPr>
              <p:cNvSpPr txBox="1"/>
              <p:nvPr/>
            </p:nvSpPr>
            <p:spPr>
              <a:xfrm>
                <a:off x="4816995" y="3605447"/>
                <a:ext cx="539856"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まかな</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24" name="テキスト ボックス 23">
                <a:extLst>
                  <a:ext uri="{FF2B5EF4-FFF2-40B4-BE49-F238E27FC236}">
                    <a16:creationId xmlns:a16="http://schemas.microsoft.com/office/drawing/2014/main" id="{4C311C8E-C5D7-1B41-5185-83A2D9AFAA82}"/>
                  </a:ext>
                </a:extLst>
              </p:cNvPr>
              <p:cNvSpPr txBox="1"/>
              <p:nvPr/>
            </p:nvSpPr>
            <p:spPr>
              <a:xfrm>
                <a:off x="1854190" y="5189546"/>
                <a:ext cx="754538"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ぜいむしょ</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27" name="テキスト ボックス 26">
                <a:extLst>
                  <a:ext uri="{FF2B5EF4-FFF2-40B4-BE49-F238E27FC236}">
                    <a16:creationId xmlns:a16="http://schemas.microsoft.com/office/drawing/2014/main" id="{BBA02F69-CB91-2831-AE10-D22E29FD8FEB}"/>
                  </a:ext>
                </a:extLst>
              </p:cNvPr>
              <p:cNvSpPr txBox="1"/>
              <p:nvPr/>
            </p:nvSpPr>
            <p:spPr>
              <a:xfrm>
                <a:off x="1211700" y="5505276"/>
                <a:ext cx="539857" cy="229678"/>
              </a:xfrm>
              <a:prstGeom prst="rect">
                <a:avLst/>
              </a:prstGeom>
              <a:noFill/>
            </p:spPr>
            <p:txBody>
              <a:bodyPr wrap="square" rtlCol="0">
                <a:spAutoFit/>
              </a:bodyPr>
              <a:lstStyle/>
              <a:p>
                <a:pPr algn="ctr">
                  <a:lnSpc>
                    <a:spcPct val="130000"/>
                  </a:lnSpc>
                </a:pPr>
                <a:r>
                  <a:rPr kumimoji="1" lang="ja-JP" altLang="en-US" sz="800">
                    <a:latin typeface="HGPｺﾞｼｯｸE" panose="020B0900000000000000" pitchFamily="50" charset="-128"/>
                    <a:ea typeface="HGPｺﾞｼｯｸE" panose="020B0900000000000000" pitchFamily="50" charset="-128"/>
                  </a:rPr>
                  <a:t>ないかく</a:t>
                </a:r>
                <a:endParaRPr kumimoji="1" lang="en-US" altLang="ja-JP" sz="800" dirty="0">
                  <a:latin typeface="HGPｺﾞｼｯｸE" panose="020B0900000000000000" pitchFamily="50" charset="-128"/>
                  <a:ea typeface="HGPｺﾞｼｯｸE" panose="020B0900000000000000" pitchFamily="50" charset="-128"/>
                </a:endParaRPr>
              </a:p>
            </p:txBody>
          </p:sp>
          <p:pic>
            <p:nvPicPr>
              <p:cNvPr id="32" name="図 31">
                <a:extLst>
                  <a:ext uri="{FF2B5EF4-FFF2-40B4-BE49-F238E27FC236}">
                    <a16:creationId xmlns:a16="http://schemas.microsoft.com/office/drawing/2014/main" id="{35523A57-9148-4213-6E95-2EBA98A1C7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2926" y="1549790"/>
                <a:ext cx="1513304" cy="1118841"/>
              </a:xfrm>
              <a:prstGeom prst="rect">
                <a:avLst/>
              </a:prstGeom>
            </p:spPr>
          </p:pic>
        </p:grpSp>
        <p:pic>
          <p:nvPicPr>
            <p:cNvPr id="12" name="Picture 2">
              <a:extLst>
                <a:ext uri="{FF2B5EF4-FFF2-40B4-BE49-F238E27FC236}">
                  <a16:creationId xmlns:a16="http://schemas.microsoft.com/office/drawing/2014/main" id="{8CE93C11-1BFF-A2F1-D246-B8FCA1CF4F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6923" y="1593439"/>
              <a:ext cx="1545253" cy="1011658"/>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4">
            <a:extLst>
              <a:ext uri="{FF2B5EF4-FFF2-40B4-BE49-F238E27FC236}">
                <a16:creationId xmlns:a16="http://schemas.microsoft.com/office/drawing/2014/main" id="{0F303178-7D96-43BC-6D2E-4AB2F6A98BC9}"/>
              </a:ext>
            </a:extLst>
          </p:cNvPr>
          <p:cNvSpPr txBox="1">
            <a:spLocks noChangeArrowheads="1"/>
          </p:cNvSpPr>
          <p:nvPr/>
        </p:nvSpPr>
        <p:spPr bwMode="auto">
          <a:xfrm>
            <a:off x="792000" y="3600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a:solidFill>
                  <a:schemeClr val="bg1"/>
                </a:solidFill>
                <a:latin typeface="HGP創英角ｺﾞｼｯｸUB" panose="020B0900000000000000" pitchFamily="50" charset="-128"/>
                <a:ea typeface="HGP創英角ｺﾞｼｯｸUB" panose="020B0900000000000000" pitchFamily="50" charset="-128"/>
              </a:rPr>
              <a:t>解いてみよう</a:t>
            </a:r>
            <a:endParaRPr lang="en-US" altLang="ja-JP" sz="1400" kern="0" dirty="0">
              <a:solidFill>
                <a:schemeClr val="bg1"/>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a:solidFill>
                  <a:schemeClr val="bg1"/>
                </a:solidFill>
                <a:latin typeface="HGP創英角ｺﾞｼｯｸUB" panose="020B0900000000000000" pitchFamily="50" charset="-128"/>
                <a:ea typeface="HGP創英角ｺﾞｼｯｸUB" panose="020B0900000000000000" pitchFamily="50" charset="-128"/>
              </a:rPr>
              <a:t>税金</a:t>
            </a:r>
            <a:r>
              <a:rPr lang="ja-JP" altLang="en-US" sz="2400" kern="0" dirty="0">
                <a:solidFill>
                  <a:schemeClr val="bg1"/>
                </a:solidFill>
                <a:latin typeface="HGP創英角ｺﾞｼｯｸUB" panose="020B0900000000000000" pitchFamily="50" charset="-128"/>
                <a:ea typeface="HGP創英角ｺﾞｼｯｸUB" panose="020B0900000000000000" pitchFamily="50" charset="-128"/>
              </a:rPr>
              <a:t>クイズの答え＆説明</a:t>
            </a:r>
          </a:p>
        </p:txBody>
      </p:sp>
      <p:sp>
        <p:nvSpPr>
          <p:cNvPr id="28" name="スライド番号プレースホルダー 1">
            <a:extLst>
              <a:ext uri="{FF2B5EF4-FFF2-40B4-BE49-F238E27FC236}">
                <a16:creationId xmlns:a16="http://schemas.microsoft.com/office/drawing/2014/main" id="{2046A815-6257-7B99-4B12-A455C3F339CF}"/>
              </a:ext>
            </a:extLst>
          </p:cNvPr>
          <p:cNvSpPr>
            <a:spLocks noGrp="1"/>
          </p:cNvSpPr>
          <p:nvPr>
            <p:ph type="sldNum" sz="quarter" idx="4"/>
          </p:nvPr>
        </p:nvSpPr>
        <p:spPr/>
        <p:txBody>
          <a:bodyPr/>
          <a:lstStyle/>
          <a:p>
            <a:pPr>
              <a:defRPr/>
            </a:pPr>
            <a:fld id="{A21AC8FD-592B-4297-9EAB-520742DB55C5}" type="slidenum">
              <a:rPr lang="en-US" altLang="ja-JP" smtClean="0"/>
              <a:pPr>
                <a:defRPr/>
              </a:pPr>
              <a:t>20</a:t>
            </a:fld>
            <a:endParaRPr lang="en-US" altLang="ja-JP"/>
          </a:p>
        </p:txBody>
      </p:sp>
    </p:spTree>
    <p:custDataLst>
      <p:tags r:id="rId1"/>
    </p:custDataLst>
    <p:extLst>
      <p:ext uri="{BB962C8B-B14F-4D97-AF65-F5344CB8AC3E}">
        <p14:creationId xmlns:p14="http://schemas.microsoft.com/office/powerpoint/2010/main" val="1695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C2089-D53C-1775-30B9-FBFAE96ED9ED}"/>
            </a:ext>
          </a:extLst>
        </p:cNvPr>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284493FE-1BC5-E408-FCA8-5B81ECA3CC0F}"/>
              </a:ext>
            </a:extLst>
          </p:cNvPr>
          <p:cNvSpPr/>
          <p:nvPr/>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37" name="正方形/長方形 36">
            <a:extLst>
              <a:ext uri="{FF2B5EF4-FFF2-40B4-BE49-F238E27FC236}">
                <a16:creationId xmlns:a16="http://schemas.microsoft.com/office/drawing/2014/main" id="{D2C8DD33-B148-6D13-ECF2-2F31AC35B400}"/>
              </a:ext>
            </a:extLst>
          </p:cNvPr>
          <p:cNvSpPr/>
          <p:nvPr/>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38" name="グラフィックス 37">
            <a:extLst>
              <a:ext uri="{FF2B5EF4-FFF2-40B4-BE49-F238E27FC236}">
                <a16:creationId xmlns:a16="http://schemas.microsoft.com/office/drawing/2014/main" id="{2D2DCB49-65FD-0288-2D53-18CB55317FD0}"/>
              </a:ext>
            </a:extLst>
          </p:cNvPr>
          <p:cNvPicPr>
            <a:picLocks noChangeAspect="1"/>
          </p:cNvPicPr>
          <p:nvPr/>
        </p:nvPicPr>
        <p:blipFill>
          <a:blip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39" name="正方形/長方形 38">
            <a:extLst>
              <a:ext uri="{FF2B5EF4-FFF2-40B4-BE49-F238E27FC236}">
                <a16:creationId xmlns:a16="http://schemas.microsoft.com/office/drawing/2014/main" id="{6E161C41-8F52-0E85-B622-7CCC51739CCE}"/>
              </a:ext>
            </a:extLst>
          </p:cNvPr>
          <p:cNvSpPr/>
          <p:nvPr/>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四角形: 上の 2 つの角を丸める 12">
            <a:extLst>
              <a:ext uri="{FF2B5EF4-FFF2-40B4-BE49-F238E27FC236}">
                <a16:creationId xmlns:a16="http://schemas.microsoft.com/office/drawing/2014/main" id="{493907BF-5F40-C807-6BF5-2C7190DCB5AC}"/>
              </a:ext>
            </a:extLst>
          </p:cNvPr>
          <p:cNvSpPr/>
          <p:nvPr/>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Rectangle 6">
            <a:extLst>
              <a:ext uri="{FF2B5EF4-FFF2-40B4-BE49-F238E27FC236}">
                <a16:creationId xmlns:a16="http://schemas.microsoft.com/office/drawing/2014/main" id="{3F7EAC0E-FFED-57DC-6688-AD4B6FB6EF4D}"/>
              </a:ext>
            </a:extLst>
          </p:cNvPr>
          <p:cNvSpPr txBox="1">
            <a:spLocks noChangeArrowheads="1"/>
          </p:cNvSpPr>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2C3962C-59A4-486A-8D44-A9781E017F69}" type="slidenum">
              <a:rPr lang="en-US" altLang="ja-JP" smtClean="0"/>
              <a:pPr>
                <a:defRPr/>
              </a:pPr>
              <a:t>21</a:t>
            </a:fld>
            <a:endParaRPr lang="en-US" altLang="ja-JP" dirty="0"/>
          </a:p>
        </p:txBody>
      </p:sp>
      <p:sp>
        <p:nvSpPr>
          <p:cNvPr id="42" name="四角形: 角を丸くする 14">
            <a:extLst>
              <a:ext uri="{FF2B5EF4-FFF2-40B4-BE49-F238E27FC236}">
                <a16:creationId xmlns:a16="http://schemas.microsoft.com/office/drawing/2014/main" id="{28C8C7A6-1052-45DD-8627-F7A2A1098956}"/>
              </a:ext>
            </a:extLst>
          </p:cNvPr>
          <p:cNvSpPr/>
          <p:nvPr/>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3" name="Text Box 12">
            <a:extLst>
              <a:ext uri="{FF2B5EF4-FFF2-40B4-BE49-F238E27FC236}">
                <a16:creationId xmlns:a16="http://schemas.microsoft.com/office/drawing/2014/main" id="{03C84505-208E-F5C8-E420-139241DAEA74}"/>
              </a:ext>
            </a:extLst>
          </p:cNvPr>
          <p:cNvSpPr txBox="1">
            <a:spLocks noChangeArrowheads="1"/>
          </p:cNvSpPr>
          <p:nvPr/>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sp>
        <p:nvSpPr>
          <p:cNvPr id="20" name="Text Box 12">
            <a:extLst>
              <a:ext uri="{FF2B5EF4-FFF2-40B4-BE49-F238E27FC236}">
                <a16:creationId xmlns:a16="http://schemas.microsoft.com/office/drawing/2014/main" id="{9FE91A30-F900-AEF3-DC42-A7E1B74974FE}"/>
              </a:ext>
            </a:extLst>
          </p:cNvPr>
          <p:cNvSpPr txBox="1">
            <a:spLocks noChangeArrowheads="1"/>
          </p:cNvSpPr>
          <p:nvPr/>
        </p:nvSpPr>
        <p:spPr bwMode="auto">
          <a:xfrm>
            <a:off x="2123728" y="75788"/>
            <a:ext cx="332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latin typeface="HGPｺﾞｼｯｸE" panose="020B0900000000000000" pitchFamily="50" charset="-128"/>
                <a:ea typeface="HGPｺﾞｼｯｸE" panose="020B0900000000000000" pitchFamily="50" charset="-128"/>
              </a:rPr>
              <a:t>税の学習コーナー</a:t>
            </a:r>
          </a:p>
        </p:txBody>
      </p:sp>
      <p:sp>
        <p:nvSpPr>
          <p:cNvPr id="6" name="テキスト ボックス 5">
            <a:extLst>
              <a:ext uri="{FF2B5EF4-FFF2-40B4-BE49-F238E27FC236}">
                <a16:creationId xmlns:a16="http://schemas.microsoft.com/office/drawing/2014/main" id="{66633628-3EE1-7EB8-856A-6D74DBAEC581}"/>
              </a:ext>
            </a:extLst>
          </p:cNvPr>
          <p:cNvSpPr txBox="1"/>
          <p:nvPr/>
        </p:nvSpPr>
        <p:spPr>
          <a:xfrm>
            <a:off x="886065" y="6478619"/>
            <a:ext cx="7853221" cy="261610"/>
          </a:xfrm>
          <a:prstGeom prst="rect">
            <a:avLst/>
          </a:prstGeom>
          <a:noFill/>
        </p:spPr>
        <p:txBody>
          <a:bodyPr wrap="square" rtlCol="0">
            <a:spAutoFit/>
          </a:bodyPr>
          <a:lstStyle/>
          <a:p>
            <a:r>
              <a:rPr kumimoji="1" lang="ja-JP" altLang="en-US" sz="1100">
                <a:solidFill>
                  <a:srgbClr val="5F5ACA"/>
                </a:solidFill>
              </a:rPr>
              <a:t>和歌山県</a:t>
            </a:r>
            <a:r>
              <a:rPr kumimoji="1" lang="zh-TW" altLang="en-US" sz="1100" dirty="0">
                <a:solidFill>
                  <a:srgbClr val="5F5ACA"/>
                </a:solidFill>
              </a:rPr>
              <a:t>租税教育推進連絡協議会</a:t>
            </a:r>
            <a:r>
              <a:rPr kumimoji="1" lang="ja-JP" altLang="en-US" sz="1100">
                <a:solidFill>
                  <a:srgbClr val="5F5ACA"/>
                </a:solidFill>
              </a:rPr>
              <a:t>ホームページ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https://wakayama-sozeikyoiku.jp/ </a:t>
            </a:r>
            <a:endParaRPr kumimoji="1" lang="ja-JP" altLang="en-US" sz="1100" dirty="0">
              <a:latin typeface="+mn-ea"/>
            </a:endParaRPr>
          </a:p>
        </p:txBody>
      </p:sp>
      <p:sp>
        <p:nvSpPr>
          <p:cNvPr id="16" name="テキスト ボックス 15">
            <a:extLst>
              <a:ext uri="{FF2B5EF4-FFF2-40B4-BE49-F238E27FC236}">
                <a16:creationId xmlns:a16="http://schemas.microsoft.com/office/drawing/2014/main" id="{C231A0AC-5C4C-35B1-A180-351B07B5E10B}"/>
              </a:ext>
            </a:extLst>
          </p:cNvPr>
          <p:cNvSpPr txBox="1"/>
          <p:nvPr userDrawn="1"/>
        </p:nvSpPr>
        <p:spPr>
          <a:xfrm>
            <a:off x="358041" y="5589414"/>
            <a:ext cx="3966554" cy="288147"/>
          </a:xfrm>
          <a:prstGeom prst="rect">
            <a:avLst/>
          </a:prstGeom>
          <a:noFill/>
        </p:spPr>
        <p:txBody>
          <a:bodyPr vert="horz" wrap="square" tIns="36000" bIns="36000" rtlCol="0">
            <a:spAutoFit/>
          </a:bodyPr>
          <a:lstStyle/>
          <a:p>
            <a:pPr algn="l"/>
            <a:r>
              <a:rPr lang="ja-JP" altLang="en-US" sz="1400" spc="-10">
                <a:solidFill>
                  <a:schemeClr val="tx1"/>
                </a:solidFill>
                <a:latin typeface="+mn-ea"/>
              </a:rPr>
              <a:t>（編集・発行） 和歌山県租税教育推進連絡協議会</a:t>
            </a:r>
            <a:endParaRPr lang="en-US" altLang="ja-JP" sz="1400" spc="-10" dirty="0">
              <a:solidFill>
                <a:schemeClr val="tx1"/>
              </a:solidFill>
              <a:latin typeface="+mn-ea"/>
            </a:endParaRPr>
          </a:p>
        </p:txBody>
      </p:sp>
      <p:sp>
        <p:nvSpPr>
          <p:cNvPr id="17" name="テキスト ボックス 16">
            <a:extLst>
              <a:ext uri="{FF2B5EF4-FFF2-40B4-BE49-F238E27FC236}">
                <a16:creationId xmlns:a16="http://schemas.microsoft.com/office/drawing/2014/main" id="{0FFC42FD-D89C-98EA-46B3-5854786FBF5A}"/>
              </a:ext>
            </a:extLst>
          </p:cNvPr>
          <p:cNvSpPr txBox="1"/>
          <p:nvPr userDrawn="1"/>
        </p:nvSpPr>
        <p:spPr>
          <a:xfrm>
            <a:off x="1399937" y="5875428"/>
            <a:ext cx="6433775" cy="257369"/>
          </a:xfrm>
          <a:prstGeom prst="rect">
            <a:avLst/>
          </a:prstGeom>
          <a:noFill/>
        </p:spPr>
        <p:txBody>
          <a:bodyPr vert="horz" wrap="square" tIns="36000" bIns="36000" rtlCol="0">
            <a:spAutoFit/>
          </a:bodyPr>
          <a:lstStyle/>
          <a:p>
            <a:pPr algn="l"/>
            <a:r>
              <a:rPr lang="zh-CN" altLang="en-US" sz="1200" spc="-10" dirty="0">
                <a:solidFill>
                  <a:schemeClr val="tx1"/>
                </a:solidFill>
                <a:latin typeface="+mn-ea"/>
              </a:rPr>
              <a:t>〒</a:t>
            </a:r>
            <a:r>
              <a:rPr lang="en-US" altLang="zh-CN" sz="1200" spc="-10" dirty="0">
                <a:solidFill>
                  <a:schemeClr val="tx1"/>
                </a:solidFill>
                <a:latin typeface="+mn-ea"/>
              </a:rPr>
              <a:t>640-8520</a:t>
            </a:r>
            <a:r>
              <a:rPr lang="zh-CN" altLang="en-US" sz="1200" spc="-10" dirty="0">
                <a:solidFill>
                  <a:schemeClr val="tx1"/>
                </a:solidFill>
                <a:latin typeface="+mn-ea"/>
              </a:rPr>
              <a:t>　</a:t>
            </a:r>
            <a:r>
              <a:rPr lang="ja-JP" altLang="en-US" sz="1200" spc="-10">
                <a:solidFill>
                  <a:schemeClr val="tx1"/>
                </a:solidFill>
                <a:latin typeface="+mn-ea"/>
              </a:rPr>
              <a:t>和歌山市二番丁３ 和歌山地方合同庁舎　和歌山税務署内</a:t>
            </a:r>
            <a:endParaRPr lang="en-US" altLang="ja-JP" sz="1200" spc="-10" dirty="0">
              <a:solidFill>
                <a:schemeClr val="tx1"/>
              </a:solidFill>
              <a:latin typeface="+mn-ea"/>
            </a:endParaRPr>
          </a:p>
        </p:txBody>
      </p:sp>
      <p:sp>
        <p:nvSpPr>
          <p:cNvPr id="19" name="テキスト ボックス 18">
            <a:extLst>
              <a:ext uri="{FF2B5EF4-FFF2-40B4-BE49-F238E27FC236}">
                <a16:creationId xmlns:a16="http://schemas.microsoft.com/office/drawing/2014/main" id="{6BE10BD4-6943-F0F5-0441-C651F9C12A37}"/>
              </a:ext>
            </a:extLst>
          </p:cNvPr>
          <p:cNvSpPr txBox="1"/>
          <p:nvPr userDrawn="1"/>
        </p:nvSpPr>
        <p:spPr>
          <a:xfrm>
            <a:off x="1399937" y="6052112"/>
            <a:ext cx="5940669" cy="380480"/>
          </a:xfrm>
          <a:prstGeom prst="rect">
            <a:avLst/>
          </a:prstGeom>
          <a:noFill/>
        </p:spPr>
        <p:txBody>
          <a:bodyPr vert="horz" wrap="square" tIns="36000" bIns="36000" rtlCol="0">
            <a:spAutoFit/>
          </a:bodyPr>
          <a:lstStyle/>
          <a:p>
            <a:pPr algn="l"/>
            <a:r>
              <a:rPr lang="ja-JP" altLang="en-US" sz="1000" spc="-10">
                <a:latin typeface="+mn-ea"/>
              </a:rPr>
              <a:t>和歌山県</a:t>
            </a:r>
            <a:r>
              <a:rPr lang="ja-JP" altLang="en-US" sz="1000" spc="-10">
                <a:solidFill>
                  <a:schemeClr val="tx1"/>
                </a:solidFill>
                <a:latin typeface="+mn-ea"/>
              </a:rPr>
              <a:t>租税教育推進連絡協議会は、和歌山県内の教育委員会や小学校・中学校・高等学校の教育関係者と、国・県・市町村の税務関係者が協力して、租税教育の推進を図るために設けられた組織です。</a:t>
            </a:r>
            <a:endParaRPr lang="en-US" altLang="ja-JP" sz="1000" spc="-10" dirty="0">
              <a:solidFill>
                <a:schemeClr val="tx1"/>
              </a:solidFill>
              <a:latin typeface="+mn-ea"/>
            </a:endParaRPr>
          </a:p>
        </p:txBody>
      </p:sp>
      <p:pic>
        <p:nvPicPr>
          <p:cNvPr id="3" name="図 2">
            <a:hlinkClick r:id="rId4"/>
            <a:extLst>
              <a:ext uri="{FF2B5EF4-FFF2-40B4-BE49-F238E27FC236}">
                <a16:creationId xmlns:a16="http://schemas.microsoft.com/office/drawing/2014/main" id="{3D46D13C-DB42-91E1-4FBF-77966D71CD57}"/>
              </a:ext>
            </a:extLst>
          </p:cNvPr>
          <p:cNvPicPr>
            <a:picLocks noChangeAspect="1"/>
          </p:cNvPicPr>
          <p:nvPr/>
        </p:nvPicPr>
        <p:blipFill>
          <a:blip r:embed="rId5"/>
          <a:stretch>
            <a:fillRect/>
          </a:stretch>
        </p:blipFill>
        <p:spPr>
          <a:xfrm>
            <a:off x="7362516" y="5582158"/>
            <a:ext cx="924164" cy="924164"/>
          </a:xfrm>
          <a:prstGeom prst="rect">
            <a:avLst/>
          </a:prstGeom>
        </p:spPr>
      </p:pic>
      <p:cxnSp>
        <p:nvCxnSpPr>
          <p:cNvPr id="27" name="直線コネクタ 26">
            <a:extLst>
              <a:ext uri="{FF2B5EF4-FFF2-40B4-BE49-F238E27FC236}">
                <a16:creationId xmlns:a16="http://schemas.microsoft.com/office/drawing/2014/main" id="{C33A7BD5-46AB-E94F-1C59-7B6E12CF89A4}"/>
              </a:ext>
            </a:extLst>
          </p:cNvPr>
          <p:cNvCxnSpPr>
            <a:cxnSpLocks/>
          </p:cNvCxnSpPr>
          <p:nvPr/>
        </p:nvCxnSpPr>
        <p:spPr>
          <a:xfrm>
            <a:off x="358041" y="5511154"/>
            <a:ext cx="6374355" cy="0"/>
          </a:xfrm>
          <a:prstGeom prst="line">
            <a:avLst/>
          </a:prstGeom>
          <a:ln w="25400" cmpd="dbl">
            <a:solidFill>
              <a:srgbClr val="817DD5"/>
            </a:solidFill>
          </a:ln>
        </p:spPr>
        <p:style>
          <a:lnRef idx="2">
            <a:schemeClr val="accent1"/>
          </a:lnRef>
          <a:fillRef idx="0">
            <a:schemeClr val="accent1"/>
          </a:fillRef>
          <a:effectRef idx="1">
            <a:schemeClr val="accent1"/>
          </a:effectRef>
          <a:fontRef idx="minor">
            <a:schemeClr val="tx1"/>
          </a:fontRef>
        </p:style>
      </p:cxnSp>
      <p:sp>
        <p:nvSpPr>
          <p:cNvPr id="50" name="テキスト ボックス 49">
            <a:extLst>
              <a:ext uri="{FF2B5EF4-FFF2-40B4-BE49-F238E27FC236}">
                <a16:creationId xmlns:a16="http://schemas.microsoft.com/office/drawing/2014/main" id="{02E42955-5AFE-2903-A14C-6D13FDD11131}"/>
              </a:ext>
            </a:extLst>
          </p:cNvPr>
          <p:cNvSpPr txBox="1"/>
          <p:nvPr/>
        </p:nvSpPr>
        <p:spPr>
          <a:xfrm>
            <a:off x="7072463" y="3034553"/>
            <a:ext cx="504316" cy="173351"/>
          </a:xfrm>
          <a:prstGeom prst="rect">
            <a:avLst/>
          </a:prstGeom>
          <a:noFill/>
        </p:spPr>
        <p:txBody>
          <a:bodyPr wrap="none" rtlCol="0">
            <a:noAutofit/>
          </a:bodyPr>
          <a:lstStyle/>
          <a:p>
            <a:pPr algn="ctr"/>
            <a:r>
              <a:rPr lang="ja-JP" altLang="en-US" sz="600">
                <a:solidFill>
                  <a:schemeClr val="bg1"/>
                </a:solidFill>
                <a:latin typeface="HGPｺﾞｼｯｸE" panose="020B0900000000000000" pitchFamily="50" charset="-128"/>
                <a:ea typeface="HGPｺﾞｼｯｸE" panose="020B0900000000000000" pitchFamily="50" charset="-128"/>
              </a:rPr>
              <a:t>ざいむしょう</a:t>
            </a:r>
            <a:endParaRPr lang="zh-CN" altLang="en-US" sz="600" dirty="0">
              <a:solidFill>
                <a:schemeClr val="bg1"/>
              </a:solidFill>
              <a:latin typeface="HGPｺﾞｼｯｸE" panose="020B0900000000000000" pitchFamily="50" charset="-128"/>
              <a:ea typeface="HGPｺﾞｼｯｸE" panose="020B0900000000000000" pitchFamily="50" charset="-128"/>
            </a:endParaRPr>
          </a:p>
        </p:txBody>
      </p:sp>
      <p:sp>
        <p:nvSpPr>
          <p:cNvPr id="51" name="テキスト ボックス 50">
            <a:extLst>
              <a:ext uri="{FF2B5EF4-FFF2-40B4-BE49-F238E27FC236}">
                <a16:creationId xmlns:a16="http://schemas.microsoft.com/office/drawing/2014/main" id="{463D6C5F-B431-F4DC-7A66-AF295FFE3B5E}"/>
              </a:ext>
            </a:extLst>
          </p:cNvPr>
          <p:cNvSpPr txBox="1"/>
          <p:nvPr/>
        </p:nvSpPr>
        <p:spPr>
          <a:xfrm>
            <a:off x="1522687" y="5503070"/>
            <a:ext cx="613559"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わかやまけん</a:t>
            </a:r>
            <a:endParaRPr lang="zh-CN" altLang="en-US" sz="700" dirty="0">
              <a:latin typeface="HGPｺﾞｼｯｸE" panose="020B0900000000000000" pitchFamily="50" charset="-128"/>
              <a:ea typeface="HGPｺﾞｼｯｸE" panose="020B0900000000000000" pitchFamily="50" charset="-128"/>
            </a:endParaRPr>
          </a:p>
        </p:txBody>
      </p:sp>
      <p:sp>
        <p:nvSpPr>
          <p:cNvPr id="52" name="テキスト ボックス 51">
            <a:extLst>
              <a:ext uri="{FF2B5EF4-FFF2-40B4-BE49-F238E27FC236}">
                <a16:creationId xmlns:a16="http://schemas.microsoft.com/office/drawing/2014/main" id="{3E161BC2-65C2-69F6-F54D-1699A9117FAB}"/>
              </a:ext>
            </a:extLst>
          </p:cNvPr>
          <p:cNvSpPr txBox="1"/>
          <p:nvPr/>
        </p:nvSpPr>
        <p:spPr>
          <a:xfrm>
            <a:off x="2150560"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そぜい</a:t>
            </a:r>
            <a:endParaRPr lang="zh-CN" altLang="en-US" sz="700" dirty="0">
              <a:latin typeface="HGPｺﾞｼｯｸE" panose="020B0900000000000000" pitchFamily="50" charset="-128"/>
              <a:ea typeface="HGPｺﾞｼｯｸE" panose="020B0900000000000000" pitchFamily="50" charset="-128"/>
            </a:endParaRPr>
          </a:p>
        </p:txBody>
      </p:sp>
      <p:sp>
        <p:nvSpPr>
          <p:cNvPr id="53" name="テキスト ボックス 52">
            <a:extLst>
              <a:ext uri="{FF2B5EF4-FFF2-40B4-BE49-F238E27FC236}">
                <a16:creationId xmlns:a16="http://schemas.microsoft.com/office/drawing/2014/main" id="{0F5A48A6-0FEF-F466-F104-A8AABFEB83A5}"/>
              </a:ext>
            </a:extLst>
          </p:cNvPr>
          <p:cNvSpPr txBox="1"/>
          <p:nvPr/>
        </p:nvSpPr>
        <p:spPr>
          <a:xfrm>
            <a:off x="2490037"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きょういく</a:t>
            </a:r>
            <a:endParaRPr lang="zh-CN" altLang="en-US" sz="700" dirty="0">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EC2CE203-D7A4-2E50-CA9B-E8AFFC6277A4}"/>
              </a:ext>
            </a:extLst>
          </p:cNvPr>
          <p:cNvSpPr txBox="1"/>
          <p:nvPr/>
        </p:nvSpPr>
        <p:spPr>
          <a:xfrm>
            <a:off x="2856895"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すいしん</a:t>
            </a:r>
            <a:endParaRPr lang="zh-CN" altLang="en-US" sz="700" dirty="0">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CA22ADFF-21A5-DA2B-26A0-8C3202D0A43E}"/>
              </a:ext>
            </a:extLst>
          </p:cNvPr>
          <p:cNvSpPr txBox="1"/>
          <p:nvPr/>
        </p:nvSpPr>
        <p:spPr>
          <a:xfrm>
            <a:off x="3201847"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れんらく</a:t>
            </a:r>
            <a:endParaRPr lang="zh-CN" altLang="en-US" sz="700" dirty="0">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3061F79A-7D04-2423-B665-193104578CD0}"/>
              </a:ext>
            </a:extLst>
          </p:cNvPr>
          <p:cNvSpPr txBox="1"/>
          <p:nvPr/>
        </p:nvSpPr>
        <p:spPr>
          <a:xfrm>
            <a:off x="3650835"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きょうぎかい</a:t>
            </a:r>
            <a:endParaRPr lang="zh-CN" altLang="en-US" sz="700" dirty="0">
              <a:latin typeface="HGPｺﾞｼｯｸE" panose="020B0900000000000000" pitchFamily="50" charset="-128"/>
              <a:ea typeface="HGPｺﾞｼｯｸE" panose="020B0900000000000000" pitchFamily="50" charset="-128"/>
            </a:endParaRPr>
          </a:p>
        </p:txBody>
      </p:sp>
      <p:graphicFrame>
        <p:nvGraphicFramePr>
          <p:cNvPr id="2" name="表 1">
            <a:extLst>
              <a:ext uri="{FF2B5EF4-FFF2-40B4-BE49-F238E27FC236}">
                <a16:creationId xmlns:a16="http://schemas.microsoft.com/office/drawing/2014/main" id="{1F8157E1-B9AF-E279-721F-CC897DD62A39}"/>
              </a:ext>
            </a:extLst>
          </p:cNvPr>
          <p:cNvGraphicFramePr>
            <a:graphicFrameLocks noGrp="1"/>
          </p:cNvGraphicFramePr>
          <p:nvPr>
            <p:extLst>
              <p:ext uri="{D42A27DB-BD31-4B8C-83A1-F6EECF244321}">
                <p14:modId xmlns:p14="http://schemas.microsoft.com/office/powerpoint/2010/main" val="399247097"/>
              </p:ext>
            </p:extLst>
          </p:nvPr>
        </p:nvGraphicFramePr>
        <p:xfrm>
          <a:off x="6812782" y="834502"/>
          <a:ext cx="1913381" cy="4686240"/>
        </p:xfrm>
        <a:graphic>
          <a:graphicData uri="http://schemas.openxmlformats.org/drawingml/2006/table">
            <a:tbl>
              <a:tblPr>
                <a:tableStyleId>{5C22544A-7EE6-4342-B048-85BDC9FD1C3A}</a:tableStyleId>
              </a:tblPr>
              <a:tblGrid>
                <a:gridCol w="1913381">
                  <a:extLst>
                    <a:ext uri="{9D8B030D-6E8A-4147-A177-3AD203B41FA5}">
                      <a16:colId xmlns:a16="http://schemas.microsoft.com/office/drawing/2014/main" val="1765909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u="none">
                          <a:solidFill>
                            <a:schemeClr val="bg1"/>
                          </a:solidFill>
                          <a:latin typeface="+mn-ea"/>
                          <a:ea typeface="+mn-ea"/>
                        </a:rPr>
                        <a:t>税の学習コーナー</a:t>
                      </a:r>
                      <a:endParaRPr kumimoji="1" lang="ja-JP" altLang="en-US" sz="1100" b="0" u="none" dirty="0">
                        <a:solidFill>
                          <a:schemeClr val="bg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475108299"/>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9786459"/>
                  </a:ext>
                </a:extLst>
              </a:tr>
              <a:tr h="24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n-ea"/>
                          <a:ea typeface="+mn-ea"/>
                          <a:cs typeface="+mn-cs"/>
                        </a:rPr>
                        <a:t>Web-TAX-TV</a:t>
                      </a:r>
                      <a:r>
                        <a:rPr kumimoji="1" lang="ja-JP" altLang="en-US" sz="1100" b="0" kern="1200">
                          <a:solidFill>
                            <a:schemeClr val="bg1"/>
                          </a:solidFill>
                          <a:latin typeface="+mn-ea"/>
                          <a:ea typeface="+mn-ea"/>
                          <a:cs typeface="+mn-cs"/>
                        </a:rPr>
                        <a:t>ビデオ（アニメ）</a:t>
                      </a:r>
                      <a:endParaRPr kumimoji="1" lang="en-US" altLang="ja-JP" sz="1100" b="0" kern="1200" dirty="0">
                        <a:solidFill>
                          <a:schemeClr val="bg1"/>
                        </a:solidFill>
                        <a:latin typeface="+mn-ea"/>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644083103"/>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3771773"/>
                  </a:ext>
                </a:extLst>
              </a:tr>
              <a:tr h="360000">
                <a:tc>
                  <a:txBody>
                    <a:bodyPr/>
                    <a:lstStyle/>
                    <a:p>
                      <a:pPr algn="ctr"/>
                      <a:r>
                        <a:rPr kumimoji="1" lang="ja-JP" altLang="en-US" sz="1100" b="0">
                          <a:solidFill>
                            <a:schemeClr val="bg1"/>
                          </a:solidFill>
                          <a:latin typeface="+mn-ea"/>
                          <a:ea typeface="+mn-ea"/>
                        </a:rPr>
                        <a:t>財務省キッズコーナー</a:t>
                      </a:r>
                      <a:endParaRPr kumimoji="1" lang="en-US" altLang="ja-JP" sz="1100" b="0" dirty="0">
                        <a:solidFill>
                          <a:schemeClr val="bg1"/>
                        </a:solidFill>
                        <a:latin typeface="+mn-ea"/>
                        <a:ea typeface="+mn-ea"/>
                      </a:endParaRPr>
                    </a:p>
                    <a:p>
                      <a:pPr algn="ctr"/>
                      <a:r>
                        <a:rPr kumimoji="1" lang="ja-JP" altLang="en-US" sz="1100" b="0">
                          <a:solidFill>
                            <a:schemeClr val="bg1"/>
                          </a:solidFill>
                          <a:latin typeface="+mn-ea"/>
                          <a:ea typeface="+mn-ea"/>
                        </a:rPr>
                        <a:t>ファイナンスらんど</a:t>
                      </a:r>
                      <a:endParaRPr kumimoji="1" lang="ja-JP" altLang="en-US" sz="1100" dirty="0">
                        <a:solidFill>
                          <a:schemeClr val="bg1"/>
                        </a:solidFill>
                        <a:latin typeface="+mn-ea"/>
                        <a:ea typeface="+mn-ea"/>
                      </a:endParaRP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058073814"/>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4400787"/>
                  </a:ext>
                </a:extLst>
              </a:tr>
              <a:tr h="244800">
                <a:tc>
                  <a:txBody>
                    <a:bodyPr/>
                    <a:lstStyle/>
                    <a:p>
                      <a:pPr algn="ctr"/>
                      <a:r>
                        <a:rPr kumimoji="1" lang="ja-JP" altLang="en-US" sz="1100" b="0">
                          <a:solidFill>
                            <a:schemeClr val="bg1"/>
                          </a:solidFill>
                          <a:latin typeface="+mn-ea"/>
                          <a:ea typeface="+mn-ea"/>
                        </a:rPr>
                        <a:t>うんこ税金ドリル</a:t>
                      </a:r>
                      <a:endParaRPr kumimoji="1" lang="en-US" altLang="ja-JP" sz="1100" b="0" dirty="0">
                        <a:solidFill>
                          <a:schemeClr val="bg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40250651"/>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6669825"/>
                  </a:ext>
                </a:extLst>
              </a:tr>
            </a:tbl>
          </a:graphicData>
        </a:graphic>
      </p:graphicFrame>
      <p:pic>
        <p:nvPicPr>
          <p:cNvPr id="5" name="図 4">
            <a:hlinkClick r:id="rId6"/>
            <a:extLst>
              <a:ext uri="{FF2B5EF4-FFF2-40B4-BE49-F238E27FC236}">
                <a16:creationId xmlns:a16="http://schemas.microsoft.com/office/drawing/2014/main" id="{44ED2D8E-392C-1A9C-D07B-531454D503A4}"/>
              </a:ext>
            </a:extLst>
          </p:cNvPr>
          <p:cNvPicPr>
            <a:picLocks noChangeAspect="1"/>
          </p:cNvPicPr>
          <p:nvPr/>
        </p:nvPicPr>
        <p:blipFill rotWithShape="1">
          <a:blip r:embed="rId7"/>
          <a:srcRect l="1" r="1884"/>
          <a:stretch/>
        </p:blipFill>
        <p:spPr>
          <a:xfrm>
            <a:off x="7402183" y="1145034"/>
            <a:ext cx="770217" cy="758351"/>
          </a:xfrm>
          <a:prstGeom prst="rect">
            <a:avLst/>
          </a:prstGeom>
        </p:spPr>
      </p:pic>
      <p:pic>
        <p:nvPicPr>
          <p:cNvPr id="7" name="図 6">
            <a:hlinkClick r:id="rId8"/>
            <a:extLst>
              <a:ext uri="{FF2B5EF4-FFF2-40B4-BE49-F238E27FC236}">
                <a16:creationId xmlns:a16="http://schemas.microsoft.com/office/drawing/2014/main" id="{4FA2523F-E45B-6579-8CD9-FD188EC12391}"/>
              </a:ext>
            </a:extLst>
          </p:cNvPr>
          <p:cNvPicPr>
            <a:picLocks noChangeAspect="1"/>
          </p:cNvPicPr>
          <p:nvPr/>
        </p:nvPicPr>
        <p:blipFill>
          <a:blip r:embed="rId9"/>
          <a:stretch>
            <a:fillRect/>
          </a:stretch>
        </p:blipFill>
        <p:spPr>
          <a:xfrm>
            <a:off x="7402183" y="3574330"/>
            <a:ext cx="770217" cy="767149"/>
          </a:xfrm>
          <a:prstGeom prst="rect">
            <a:avLst/>
          </a:prstGeom>
        </p:spPr>
      </p:pic>
      <p:pic>
        <p:nvPicPr>
          <p:cNvPr id="8" name="図 7">
            <a:hlinkClick r:id="rId10"/>
            <a:extLst>
              <a:ext uri="{FF2B5EF4-FFF2-40B4-BE49-F238E27FC236}">
                <a16:creationId xmlns:a16="http://schemas.microsoft.com/office/drawing/2014/main" id="{F11FAAC0-7F7D-8C50-8E1C-2471A2FF61D9}"/>
              </a:ext>
            </a:extLst>
          </p:cNvPr>
          <p:cNvPicPr>
            <a:picLocks noChangeAspect="1"/>
          </p:cNvPicPr>
          <p:nvPr/>
        </p:nvPicPr>
        <p:blipFill rotWithShape="1">
          <a:blip r:embed="rId11"/>
          <a:srcRect l="1643" r="4504" b="3339"/>
          <a:stretch/>
        </p:blipFill>
        <p:spPr>
          <a:xfrm>
            <a:off x="7402182" y="4695440"/>
            <a:ext cx="770218" cy="755103"/>
          </a:xfrm>
          <a:prstGeom prst="rect">
            <a:avLst/>
          </a:prstGeom>
        </p:spPr>
      </p:pic>
      <p:pic>
        <p:nvPicPr>
          <p:cNvPr id="9" name="図 8">
            <a:hlinkClick r:id="rId12"/>
            <a:extLst>
              <a:ext uri="{FF2B5EF4-FFF2-40B4-BE49-F238E27FC236}">
                <a16:creationId xmlns:a16="http://schemas.microsoft.com/office/drawing/2014/main" id="{1CB89489-64EC-4CA7-6C3F-940286EEFC33}"/>
              </a:ext>
            </a:extLst>
          </p:cNvPr>
          <p:cNvPicPr>
            <a:picLocks noChangeAspect="1"/>
          </p:cNvPicPr>
          <p:nvPr/>
        </p:nvPicPr>
        <p:blipFill rotWithShape="1">
          <a:blip r:embed="rId13"/>
          <a:srcRect l="1463" r="3860"/>
          <a:stretch/>
        </p:blipFill>
        <p:spPr>
          <a:xfrm>
            <a:off x="7400050" y="2245962"/>
            <a:ext cx="772350" cy="785562"/>
          </a:xfrm>
          <a:prstGeom prst="rect">
            <a:avLst/>
          </a:prstGeom>
        </p:spPr>
      </p:pic>
      <p:grpSp>
        <p:nvGrpSpPr>
          <p:cNvPr id="30" name="グループ化 29">
            <a:extLst>
              <a:ext uri="{FF2B5EF4-FFF2-40B4-BE49-F238E27FC236}">
                <a16:creationId xmlns:a16="http://schemas.microsoft.com/office/drawing/2014/main" id="{CF7559E2-47B9-E80E-2DDD-E955F89E09FE}"/>
              </a:ext>
            </a:extLst>
          </p:cNvPr>
          <p:cNvGrpSpPr/>
          <p:nvPr/>
        </p:nvGrpSpPr>
        <p:grpSpPr>
          <a:xfrm>
            <a:off x="388056" y="881221"/>
            <a:ext cx="5782874" cy="696666"/>
            <a:chOff x="199285" y="881221"/>
            <a:chExt cx="8776123" cy="696666"/>
          </a:xfrm>
        </p:grpSpPr>
        <p:sp>
          <p:nvSpPr>
            <p:cNvPr id="31" name="Rectangle 26">
              <a:extLst>
                <a:ext uri="{FF2B5EF4-FFF2-40B4-BE49-F238E27FC236}">
                  <a16:creationId xmlns:a16="http://schemas.microsoft.com/office/drawing/2014/main" id="{169B10C4-EEF1-A5C8-243D-087117C58124}"/>
                </a:ext>
              </a:extLst>
            </p:cNvPr>
            <p:cNvSpPr>
              <a:spLocks noChangeArrowheads="1"/>
            </p:cNvSpPr>
            <p:nvPr/>
          </p:nvSpPr>
          <p:spPr bwMode="white">
            <a:xfrm>
              <a:off x="199285" y="881221"/>
              <a:ext cx="8776123" cy="69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defTabSz="914400" fontAlgn="base">
                <a:lnSpc>
                  <a:spcPts val="2500"/>
                </a:lnSpc>
                <a:spcBef>
                  <a:spcPct val="0"/>
                </a:spcBef>
                <a:spcAft>
                  <a:spcPct val="0"/>
                </a:spcAft>
                <a:buNone/>
                <a:defRPr/>
              </a:pPr>
              <a:r>
                <a:rPr kumimoji="1" lang="ja-JP" altLang="en-US" sz="1700" i="0" u="none" strike="noStrike" kern="1200" cap="none" spc="0" normalizeH="0" baseline="0" noProof="0">
                  <a:ln>
                    <a:noFill/>
                  </a:ln>
                  <a:effectLst/>
                  <a:uLnTx/>
                  <a:uFillTx/>
                  <a:latin typeface="HGPｺﾞｼｯｸE" panose="020B0900000000000000" pitchFamily="50" charset="-128"/>
                  <a:ea typeface="HGPｺﾞｼｯｸE" panose="020B0900000000000000" pitchFamily="50" charset="-128"/>
                </a:rPr>
                <a:t>税金について、もっと詳しく知りたい人は、</a:t>
              </a:r>
              <a:endParaRPr kumimoji="1" lang="en-US" altLang="ja-JP" sz="17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a:p>
              <a:pPr defTabSz="914400" fontAlgn="base">
                <a:lnSpc>
                  <a:spcPts val="2500"/>
                </a:lnSpc>
                <a:spcBef>
                  <a:spcPct val="0"/>
                </a:spcBef>
                <a:spcAft>
                  <a:spcPct val="0"/>
                </a:spcAft>
                <a:buNone/>
                <a:defRPr/>
              </a:pPr>
              <a:r>
                <a:rPr lang="ja-JP" altLang="en-US" sz="1700">
                  <a:solidFill>
                    <a:schemeClr val="tx2"/>
                  </a:solidFill>
                  <a:latin typeface="HGPｺﾞｼｯｸE" panose="020B0900000000000000" pitchFamily="50" charset="-128"/>
                  <a:ea typeface="HGPｺﾞｼｯｸE" panose="020B0900000000000000" pitchFamily="50" charset="-128"/>
                </a:rPr>
                <a:t>国税庁ホームページ「税の学習コーナー」</a:t>
              </a:r>
              <a:r>
                <a:rPr lang="ja-JP" altLang="en-US" sz="1700">
                  <a:latin typeface="HGPｺﾞｼｯｸE" panose="020B0900000000000000" pitchFamily="50" charset="-128"/>
                  <a:ea typeface="HGPｺﾞｼｯｸE" panose="020B0900000000000000" pitchFamily="50" charset="-128"/>
                </a:rPr>
                <a:t>を見てね。</a:t>
              </a:r>
            </a:p>
          </p:txBody>
        </p:sp>
        <p:sp>
          <p:nvSpPr>
            <p:cNvPr id="32" name="テキスト ボックス 31">
              <a:extLst>
                <a:ext uri="{FF2B5EF4-FFF2-40B4-BE49-F238E27FC236}">
                  <a16:creationId xmlns:a16="http://schemas.microsoft.com/office/drawing/2014/main" id="{F69079A8-D025-4733-0A1E-1427384CAEA6}"/>
                </a:ext>
              </a:extLst>
            </p:cNvPr>
            <p:cNvSpPr txBox="1"/>
            <p:nvPr/>
          </p:nvSpPr>
          <p:spPr>
            <a:xfrm>
              <a:off x="300189" y="1139918"/>
              <a:ext cx="1065701" cy="265543"/>
            </a:xfrm>
            <a:prstGeom prst="rect">
              <a:avLst/>
            </a:prstGeom>
            <a:noFill/>
          </p:spPr>
          <p:txBody>
            <a:bodyPr wrap="none" rtlCol="0">
              <a:noAutofit/>
            </a:bodyPr>
            <a:lstStyle/>
            <a:p>
              <a:pPr algn="ctr"/>
              <a:r>
                <a:rPr lang="ja-JP" altLang="en-US" sz="800">
                  <a:solidFill>
                    <a:schemeClr val="tx2"/>
                  </a:solidFill>
                  <a:latin typeface="HGPｺﾞｼｯｸE" panose="020B0900000000000000" pitchFamily="50" charset="-128"/>
                  <a:ea typeface="HGPｺﾞｼｯｸE" panose="020B0900000000000000" pitchFamily="50" charset="-128"/>
                </a:rPr>
                <a:t>こくぜいちょう</a:t>
              </a:r>
              <a:endParaRPr lang="zh-CN" altLang="en-US" sz="800" dirty="0">
                <a:solidFill>
                  <a:schemeClr val="tx2"/>
                </a:solidFill>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A75FAE11-0F8B-0039-F2E7-69C60D3F210E}"/>
              </a:ext>
            </a:extLst>
          </p:cNvPr>
          <p:cNvGrpSpPr/>
          <p:nvPr/>
        </p:nvGrpSpPr>
        <p:grpSpPr>
          <a:xfrm>
            <a:off x="434835" y="1661631"/>
            <a:ext cx="5974247" cy="3632139"/>
            <a:chOff x="434835" y="1661631"/>
            <a:chExt cx="5974247" cy="3632139"/>
          </a:xfrm>
        </p:grpSpPr>
        <p:grpSp>
          <p:nvGrpSpPr>
            <p:cNvPr id="11" name="グループ化 10">
              <a:extLst>
                <a:ext uri="{FF2B5EF4-FFF2-40B4-BE49-F238E27FC236}">
                  <a16:creationId xmlns:a16="http://schemas.microsoft.com/office/drawing/2014/main" id="{0C10C8E2-D51A-8010-B902-4C397040373B}"/>
                </a:ext>
              </a:extLst>
            </p:cNvPr>
            <p:cNvGrpSpPr/>
            <p:nvPr/>
          </p:nvGrpSpPr>
          <p:grpSpPr>
            <a:xfrm>
              <a:off x="434835" y="1811377"/>
              <a:ext cx="1651121" cy="3472425"/>
              <a:chOff x="434835" y="1928340"/>
              <a:chExt cx="1651121" cy="3472425"/>
            </a:xfrm>
          </p:grpSpPr>
          <p:sp>
            <p:nvSpPr>
              <p:cNvPr id="15" name="フリーフォーム: 図形 7">
                <a:extLst>
                  <a:ext uri="{FF2B5EF4-FFF2-40B4-BE49-F238E27FC236}">
                    <a16:creationId xmlns:a16="http://schemas.microsoft.com/office/drawing/2014/main" id="{3A7814F9-34EA-9F46-7928-2AE7FFA35C5A}"/>
                  </a:ext>
                </a:extLst>
              </p:cNvPr>
              <p:cNvSpPr/>
              <p:nvPr/>
            </p:nvSpPr>
            <p:spPr>
              <a:xfrm>
                <a:off x="1645862" y="1928340"/>
                <a:ext cx="440094" cy="3472425"/>
              </a:xfrm>
              <a:custGeom>
                <a:avLst/>
                <a:gdLst>
                  <a:gd name="connsiteX0" fmla="*/ 630194 w 630194"/>
                  <a:gd name="connsiteY0" fmla="*/ 0 h 4720281"/>
                  <a:gd name="connsiteX1" fmla="*/ 12356 w 630194"/>
                  <a:gd name="connsiteY1" fmla="*/ 3447535 h 4720281"/>
                  <a:gd name="connsiteX2" fmla="*/ 0 w 630194"/>
                  <a:gd name="connsiteY2" fmla="*/ 4213654 h 4720281"/>
                  <a:gd name="connsiteX3" fmla="*/ 580767 w 630194"/>
                  <a:gd name="connsiteY3" fmla="*/ 4720281 h 4720281"/>
                  <a:gd name="connsiteX4" fmla="*/ 630194 w 630194"/>
                  <a:gd name="connsiteY4" fmla="*/ 0 h 472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4" h="4720281">
                    <a:moveTo>
                      <a:pt x="630194" y="0"/>
                    </a:moveTo>
                    <a:lnTo>
                      <a:pt x="12356" y="3447535"/>
                    </a:lnTo>
                    <a:lnTo>
                      <a:pt x="0" y="4213654"/>
                    </a:lnTo>
                    <a:lnTo>
                      <a:pt x="580767" y="4720281"/>
                    </a:lnTo>
                    <a:lnTo>
                      <a:pt x="630194" y="0"/>
                    </a:lnTo>
                    <a:close/>
                  </a:path>
                </a:pathLst>
              </a:custGeom>
              <a:solidFill>
                <a:srgbClr val="CAF2E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9CFF13AF-1AF9-F3FB-6DC4-D2C0F1F387AB}"/>
                  </a:ext>
                </a:extLst>
              </p:cNvPr>
              <p:cNvGrpSpPr/>
              <p:nvPr/>
            </p:nvGrpSpPr>
            <p:grpSpPr>
              <a:xfrm>
                <a:off x="434835" y="4551310"/>
                <a:ext cx="1479485" cy="849455"/>
                <a:chOff x="127427" y="4832762"/>
                <a:chExt cx="1985942" cy="1110808"/>
              </a:xfrm>
            </p:grpSpPr>
            <p:pic>
              <p:nvPicPr>
                <p:cNvPr id="25" name="図 24">
                  <a:extLst>
                    <a:ext uri="{FF2B5EF4-FFF2-40B4-BE49-F238E27FC236}">
                      <a16:creationId xmlns:a16="http://schemas.microsoft.com/office/drawing/2014/main" id="{67943D30-D695-52F5-76BA-2F19C45B3CE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27427" y="4852542"/>
                  <a:ext cx="1852285" cy="1091028"/>
                </a:xfrm>
                <a:prstGeom prst="rect">
                  <a:avLst/>
                </a:prstGeom>
              </p:spPr>
            </p:pic>
            <p:pic>
              <p:nvPicPr>
                <p:cNvPr id="28" name="図 27" descr="パソコンの画面&#10;&#10;自動的に生成された説明">
                  <a:extLst>
                    <a:ext uri="{FF2B5EF4-FFF2-40B4-BE49-F238E27FC236}">
                      <a16:creationId xmlns:a16="http://schemas.microsoft.com/office/drawing/2014/main" id="{BD21ED6F-6111-908F-6442-D011758D7CE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1180" y="4832762"/>
                  <a:ext cx="1182189" cy="923962"/>
                </a:xfrm>
                <a:prstGeom prst="rect">
                  <a:avLst/>
                </a:prstGeom>
              </p:spPr>
            </p:pic>
            <p:pic>
              <p:nvPicPr>
                <p:cNvPr id="29" name="図 28">
                  <a:extLst>
                    <a:ext uri="{FF2B5EF4-FFF2-40B4-BE49-F238E27FC236}">
                      <a16:creationId xmlns:a16="http://schemas.microsoft.com/office/drawing/2014/main" id="{62CEE5C8-280B-056B-7B7F-497AA640D8EF}"/>
                    </a:ext>
                  </a:extLst>
                </p:cNvPr>
                <p:cNvPicPr>
                  <a:picLocks noChangeAspect="1"/>
                </p:cNvPicPr>
                <p:nvPr/>
              </p:nvPicPr>
              <p:blipFill rotWithShape="1">
                <a:blip r:embed="rId16"/>
                <a:srcRect l="1501" t="1897" r="1674" b="18851"/>
                <a:stretch/>
              </p:blipFill>
              <p:spPr>
                <a:xfrm>
                  <a:off x="978769" y="4869158"/>
                  <a:ext cx="1085082" cy="669551"/>
                </a:xfrm>
                <a:prstGeom prst="rect">
                  <a:avLst/>
                </a:prstGeom>
                <a:ln w="12700">
                  <a:solidFill>
                    <a:schemeClr val="tx1"/>
                  </a:solidFill>
                </a:ln>
              </p:spPr>
            </p:pic>
          </p:grpSp>
        </p:grpSp>
        <p:pic>
          <p:nvPicPr>
            <p:cNvPr id="13" name="図 12">
              <a:extLst>
                <a:ext uri="{FF2B5EF4-FFF2-40B4-BE49-F238E27FC236}">
                  <a16:creationId xmlns:a16="http://schemas.microsoft.com/office/drawing/2014/main" id="{32C7DEB3-6A3E-80E7-142E-32852C926411}"/>
                </a:ext>
              </a:extLst>
            </p:cNvPr>
            <p:cNvPicPr>
              <a:picLocks noChangeAspect="1"/>
            </p:cNvPicPr>
            <p:nvPr/>
          </p:nvPicPr>
          <p:blipFill>
            <a:blip r:embed="rId17"/>
            <a:stretch>
              <a:fillRect/>
            </a:stretch>
          </p:blipFill>
          <p:spPr>
            <a:xfrm>
              <a:off x="2019860" y="1661631"/>
              <a:ext cx="4389222" cy="3632139"/>
            </a:xfrm>
            <a:prstGeom prst="rect">
              <a:avLst/>
            </a:prstGeom>
            <a:ln w="12700">
              <a:solidFill>
                <a:schemeClr val="tx2">
                  <a:lumMod val="75000"/>
                </a:schemeClr>
              </a:solidFill>
            </a:ln>
          </p:spPr>
        </p:pic>
      </p:grpSp>
    </p:spTree>
    <p:extLst>
      <p:ext uri="{BB962C8B-B14F-4D97-AF65-F5344CB8AC3E}">
        <p14:creationId xmlns:p14="http://schemas.microsoft.com/office/powerpoint/2010/main" val="235941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179388" y="2005750"/>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83" name="正方形/長方形 5182">
            <a:extLst>
              <a:ext uri="{FF2B5EF4-FFF2-40B4-BE49-F238E27FC236}">
                <a16:creationId xmlns:a16="http://schemas.microsoft.com/office/drawing/2014/main" id="{454A00EB-2860-B166-DD6D-ED03E1FEC680}"/>
              </a:ext>
            </a:extLst>
          </p:cNvPr>
          <p:cNvSpPr/>
          <p:nvPr/>
        </p:nvSpPr>
        <p:spPr>
          <a:xfrm>
            <a:off x="5768392" y="4767312"/>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a:defRPr/>
            </a:pPr>
            <a:r>
              <a:rPr lang="en-US" altLang="ja-JP" dirty="0"/>
              <a:t>3</a:t>
            </a:r>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208906" y="996582"/>
            <a:ext cx="8322301" cy="386837"/>
          </a:xfrm>
          <a:prstGeom prst="rect">
            <a:avLst/>
          </a:prstGeom>
          <a:noFill/>
        </p:spPr>
        <p:txBody>
          <a:bodyPr wrap="square" rtlCol="0" anchor="ctr" anchorCtr="0">
            <a:spAutoFit/>
          </a:bodyPr>
          <a:lstStyle/>
          <a:p>
            <a:pPr>
              <a:lnSpc>
                <a:spcPct val="123000"/>
              </a:lnSpc>
            </a:pPr>
            <a:r>
              <a:rPr lang="ja-JP" altLang="en-US" dirty="0">
                <a:latin typeface="HGPｺﾞｼｯｸE" panose="020B0900000000000000" pitchFamily="50" charset="-128"/>
                <a:ea typeface="HGPｺﾞｼｯｸE" panose="020B0900000000000000" pitchFamily="50" charset="-128"/>
              </a:rPr>
              <a:t>次のようなときには、どんな税金がかかるでしょうか？？</a:t>
            </a:r>
            <a:endParaRPr kumimoji="1" lang="ja-JP" altLang="en-US" dirty="0">
              <a:latin typeface="HGPｺﾞｼｯｸE" panose="020B0900000000000000" pitchFamily="50" charset="-128"/>
              <a:ea typeface="HGPｺﾞｼｯｸE" panose="020B0900000000000000" pitchFamily="50" charset="-128"/>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79388" y="14847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499D76-852D-8011-0F43-8C7E782C9D82}"/>
              </a:ext>
            </a:extLst>
          </p:cNvPr>
          <p:cNvSpPr txBox="1"/>
          <p:nvPr/>
        </p:nvSpPr>
        <p:spPr>
          <a:xfrm>
            <a:off x="555956" y="1532880"/>
            <a:ext cx="4393517" cy="405832"/>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r>
              <a:rPr lang="ja-JP" altLang="en-US" sz="1800" dirty="0">
                <a:solidFill>
                  <a:srgbClr val="0DABDD"/>
                </a:solidFill>
              </a:rPr>
              <a:t>税金の種類は約</a:t>
            </a:r>
            <a:r>
              <a:rPr lang="en-US" altLang="ja-JP" sz="1800" b="1" dirty="0">
                <a:solidFill>
                  <a:srgbClr val="0DABDD"/>
                </a:solidFill>
                <a:latin typeface="+mj-lt"/>
              </a:rPr>
              <a:t>50</a:t>
            </a:r>
            <a:r>
              <a:rPr lang="ja-JP" altLang="en-US" sz="1800" dirty="0">
                <a:solidFill>
                  <a:srgbClr val="0DABDD"/>
                </a:solidFill>
              </a:rPr>
              <a:t>種類あります。</a:t>
            </a:r>
          </a:p>
        </p:txBody>
      </p:sp>
      <p:sp>
        <p:nvSpPr>
          <p:cNvPr id="28" name="テキスト ボックス 27">
            <a:extLst>
              <a:ext uri="{FF2B5EF4-FFF2-40B4-BE49-F238E27FC236}">
                <a16:creationId xmlns:a16="http://schemas.microsoft.com/office/drawing/2014/main" id="{FAF622CF-C80D-F1DF-9CAD-CD111EE9673E}"/>
              </a:ext>
            </a:extLst>
          </p:cNvPr>
          <p:cNvSpPr txBox="1"/>
          <p:nvPr/>
        </p:nvSpPr>
        <p:spPr>
          <a:xfrm>
            <a:off x="878183" y="6507092"/>
            <a:ext cx="6389397" cy="261610"/>
          </a:xfrm>
          <a:prstGeom prst="rect">
            <a:avLst/>
          </a:prstGeom>
          <a:noFill/>
        </p:spPr>
        <p:txBody>
          <a:bodyPr wrap="square" rtlCol="0">
            <a:spAutoFit/>
          </a:bodyPr>
          <a:lstStyle/>
          <a:p>
            <a:r>
              <a:rPr lang="ja-JP" altLang="en-US" sz="1100" dirty="0">
                <a:solidFill>
                  <a:srgbClr val="0D85AF"/>
                </a:solidFill>
                <a:latin typeface="+mn-ea"/>
                <a:ea typeface="+mn-ea"/>
              </a:rPr>
              <a:t>詳しく学ぼう：財務省キッズコーナーファイナンスらんど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https://www.mof.go.jp/kids/2018</a:t>
            </a:r>
            <a:r>
              <a:rPr lang="ja-JP" altLang="en-US"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自動車税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入湯税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r>
                <a:rPr kumimoji="1" lang="ja-JP" altLang="en-US" sz="700" b="1" spc="60" dirty="0">
                  <a:solidFill>
                    <a:srgbClr val="C00000"/>
                  </a:solidFill>
                  <a:latin typeface="HGPｺﾞｼｯｸM" panose="020B0600000000000000" pitchFamily="50" charset="-128"/>
                  <a:ea typeface="HGPｺﾞｼｯｸM" panose="020B0600000000000000" pitchFamily="50" charset="-128"/>
                </a:rPr>
                <a:t>にゅうとうぜい</a:t>
              </a:r>
            </a:p>
          </p:txBody>
        </p:sp>
      </p:grpSp>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3934731"/>
            <a:ext cx="2492968" cy="369332"/>
          </a:xfrm>
          <a:prstGeom prst="rect">
            <a:avLst/>
          </a:prstGeom>
          <a:noFill/>
        </p:spPr>
        <p:txBody>
          <a:bodyPr wrap="square" rtlCol="0">
            <a:spAutoFit/>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住民税とは、都道府県税と市（区）町村民税を</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spc="-310" dirty="0">
                <a:latin typeface="HGPｺﾞｼｯｸM" panose="020B0600000000000000" pitchFamily="50" charset="-128"/>
                <a:ea typeface="HGPｺﾞｼｯｸM" panose="020B0600000000000000" pitchFamily="50" charset="-128"/>
              </a:rPr>
              <a:t> </a:t>
            </a:r>
            <a:r>
              <a:rPr kumimoji="1" lang="ja-JP" altLang="en-US" sz="900" dirty="0">
                <a:latin typeface="HGPｺﾞｼｯｸM" panose="020B0600000000000000" pitchFamily="50" charset="-128"/>
                <a:ea typeface="HGPｺﾞｼｯｸM" panose="020B0600000000000000" pitchFamily="50" charset="-128"/>
              </a:rPr>
              <a:t>合わせた呼び方です。</a:t>
            </a:r>
          </a:p>
        </p:txBody>
      </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所得税</a:t>
            </a:r>
            <a:r>
              <a:rPr lang="ja-JP" altLang="en-US" sz="1100" dirty="0">
                <a:solidFill>
                  <a:srgbClr val="E22626"/>
                </a:solidFill>
                <a:latin typeface="HGPｺﾞｼｯｸE" panose="020B0900000000000000" pitchFamily="50" charset="-128"/>
                <a:ea typeface="HGPｺﾞｼｯｸE" panose="020B0900000000000000" pitchFamily="50" charset="-128"/>
              </a:rPr>
              <a:t>（国税）</a:t>
            </a:r>
            <a:r>
              <a:rPr lang="ja-JP" altLang="en-US" sz="1200" dirty="0">
                <a:solidFill>
                  <a:srgbClr val="E22626"/>
                </a:solidFill>
                <a:latin typeface="HGPｺﾞｼｯｸE" panose="020B0900000000000000" pitchFamily="50" charset="-128"/>
                <a:ea typeface="HGPｺﾞｼｯｸE" panose="020B0900000000000000" pitchFamily="50" charset="-128"/>
              </a:rPr>
              <a:t>・</a:t>
            </a:r>
            <a:r>
              <a:rPr lang="ja-JP" altLang="en-US" sz="1400" dirty="0">
                <a:solidFill>
                  <a:srgbClr val="E22626"/>
                </a:solidFill>
                <a:latin typeface="HGPｺﾞｼｯｸE" panose="020B0900000000000000" pitchFamily="50" charset="-128"/>
                <a:ea typeface="HGPｺﾞｼｯｸE" panose="020B0900000000000000" pitchFamily="50" charset="-128"/>
              </a:rPr>
              <a:t>住民税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200" dirty="0">
              <a:solidFill>
                <a:srgbClr val="E22626"/>
              </a:solidFill>
              <a:latin typeface="HGPｺﾞｼｯｸE" panose="020B0900000000000000" pitchFamily="50" charset="-128"/>
              <a:ea typeface="HGPｺﾞｼｯｸE" panose="020B0900000000000000" pitchFamily="50" charset="-128"/>
            </a:endParaRPr>
          </a:p>
        </p:txBody>
      </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固定資産税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r>
              <a:rPr lang="ja-JP" altLang="en-US" sz="700" b="1" spc="60" dirty="0">
                <a:solidFill>
                  <a:srgbClr val="C00000"/>
                </a:solidFill>
                <a:latin typeface="HGPｺﾞｼｯｸM" panose="020B0600000000000000" pitchFamily="50" charset="-128"/>
                <a:ea typeface="HGPｺﾞｼｯｸM" panose="020B0600000000000000" pitchFamily="50" charset="-128"/>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（国税）</a:t>
            </a:r>
            <a:r>
              <a:rPr kumimoji="1" lang="ja-JP" altLang="en-US" sz="1400" dirty="0">
                <a:solidFill>
                  <a:srgbClr val="E22626"/>
                </a:solidFill>
                <a:latin typeface="HGPｺﾞｼｯｸE" panose="020B0900000000000000" pitchFamily="50" charset="-128"/>
                <a:ea typeface="HGPｺﾞｼｯｸE" panose="020B0900000000000000" pitchFamily="50" charset="-128"/>
              </a:rPr>
              <a:t>・地方消費税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6" name="テキスト ボックス 5">
            <a:extLst>
              <a:ext uri="{FF2B5EF4-FFF2-40B4-BE49-F238E27FC236}">
                <a16:creationId xmlns:a16="http://schemas.microsoft.com/office/drawing/2014/main" id="{B17A066C-88BD-AA6A-39ED-EDDC7FD4133B}"/>
              </a:ext>
            </a:extLst>
          </p:cNvPr>
          <p:cNvSpPr txBox="1"/>
          <p:nvPr/>
        </p:nvSpPr>
        <p:spPr>
          <a:xfrm>
            <a:off x="7003555" y="4843114"/>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232847" y="1623934"/>
            <a:ext cx="29523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2B49985-BA53-FF34-7EA7-21F3097177B5}"/>
              </a:ext>
            </a:extLst>
          </p:cNvPr>
          <p:cNvSpPr txBox="1"/>
          <p:nvPr/>
        </p:nvSpPr>
        <p:spPr>
          <a:xfrm>
            <a:off x="5912885" y="536497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7" name="正方形/長方形 6">
            <a:extLst>
              <a:ext uri="{FF2B5EF4-FFF2-40B4-BE49-F238E27FC236}">
                <a16:creationId xmlns:a16="http://schemas.microsoft.com/office/drawing/2014/main" id="{2F0EE7B6-9B3D-C78E-ED0A-2415BBE553CB}"/>
              </a:ext>
            </a:extLst>
          </p:cNvPr>
          <p:cNvSpPr/>
          <p:nvPr/>
        </p:nvSpPr>
        <p:spPr>
          <a:xfrm>
            <a:off x="611560" y="1586150"/>
            <a:ext cx="3600400" cy="287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77" name="正方形/長方形 5176">
            <a:extLst>
              <a:ext uri="{FF2B5EF4-FFF2-40B4-BE49-F238E27FC236}">
                <a16:creationId xmlns:a16="http://schemas.microsoft.com/office/drawing/2014/main" id="{855E179B-40E5-B49F-5690-94E4DB75D3B1}"/>
              </a:ext>
            </a:extLst>
          </p:cNvPr>
          <p:cNvSpPr/>
          <p:nvPr/>
        </p:nvSpPr>
        <p:spPr>
          <a:xfrm>
            <a:off x="246703" y="1531047"/>
            <a:ext cx="235389" cy="353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2" name="テキスト ボックス 5181">
            <a:extLst>
              <a:ext uri="{FF2B5EF4-FFF2-40B4-BE49-F238E27FC236}">
                <a16:creationId xmlns:a16="http://schemas.microsoft.com/office/drawing/2014/main" id="{E392A0A5-83C3-CC57-6DFF-E83C727A04AE}"/>
              </a:ext>
            </a:extLst>
          </p:cNvPr>
          <p:cNvSpPr txBox="1"/>
          <p:nvPr/>
        </p:nvSpPr>
        <p:spPr>
          <a:xfrm>
            <a:off x="5881623" y="4876952"/>
            <a:ext cx="2771913" cy="851452"/>
          </a:xfrm>
          <a:prstGeom prst="rect">
            <a:avLst/>
          </a:prstGeom>
          <a:noFill/>
        </p:spPr>
        <p:txBody>
          <a:bodyPr wrap="square" rtlCol="0">
            <a:spAutoFit/>
          </a:bodyPr>
          <a:lstStyle/>
          <a:p>
            <a:pPr>
              <a:lnSpc>
                <a:spcPct val="123000"/>
              </a:lnSpc>
            </a:pPr>
            <a:r>
              <a:rPr lang="ja-JP" altLang="en-US" sz="1400" dirty="0">
                <a:latin typeface="HGPｺﾞｼｯｸE" panose="020B0900000000000000" pitchFamily="50" charset="-128"/>
                <a:ea typeface="HGPｺﾞｼｯｸE" panose="020B0900000000000000" pitchFamily="50" charset="-128"/>
              </a:rPr>
              <a:t>国税は、「国に納める税金」、</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地方税は「都道府県や市区町村に</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納める税金」です。</a:t>
            </a:r>
          </a:p>
        </p:txBody>
      </p:sp>
      <p:grpSp>
        <p:nvGrpSpPr>
          <p:cNvPr id="5130" name="グループ化 5129">
            <a:extLst>
              <a:ext uri="{FF2B5EF4-FFF2-40B4-BE49-F238E27FC236}">
                <a16:creationId xmlns:a16="http://schemas.microsoft.com/office/drawing/2014/main" id="{573DEC41-AF3B-8617-E1D5-A32D6ED8D9C7}"/>
              </a:ext>
            </a:extLst>
          </p:cNvPr>
          <p:cNvGrpSpPr/>
          <p:nvPr/>
        </p:nvGrpSpPr>
        <p:grpSpPr>
          <a:xfrm>
            <a:off x="179388" y="2005750"/>
            <a:ext cx="8785225" cy="4330969"/>
            <a:chOff x="179388" y="-4631538"/>
            <a:chExt cx="8785225" cy="4330969"/>
          </a:xfrm>
        </p:grpSpPr>
        <p:sp>
          <p:nvSpPr>
            <p:cNvPr id="3104" name="正方形/長方形 3103">
              <a:extLst>
                <a:ext uri="{FF2B5EF4-FFF2-40B4-BE49-F238E27FC236}">
                  <a16:creationId xmlns:a16="http://schemas.microsoft.com/office/drawing/2014/main" id="{FBCCC354-A23B-03E5-973F-F27B82390ABA}"/>
                </a:ext>
              </a:extLst>
            </p:cNvPr>
            <p:cNvSpPr>
              <a:spLocks/>
            </p:cNvSpPr>
            <p:nvPr/>
          </p:nvSpPr>
          <p:spPr>
            <a:xfrm>
              <a:off x="179388" y="-4631538"/>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06" name="楕円 3105">
              <a:extLst>
                <a:ext uri="{FF2B5EF4-FFF2-40B4-BE49-F238E27FC236}">
                  <a16:creationId xmlns:a16="http://schemas.microsoft.com/office/drawing/2014/main" id="{A0B15977-A837-70D4-28F7-F74C9E88C1D6}"/>
                </a:ext>
              </a:extLst>
            </p:cNvPr>
            <p:cNvSpPr/>
            <p:nvPr/>
          </p:nvSpPr>
          <p:spPr>
            <a:xfrm>
              <a:off x="698758"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07" name="図 3106" descr="アイコン&#10;&#10;自動的に生成された説明">
              <a:extLst>
                <a:ext uri="{FF2B5EF4-FFF2-40B4-BE49-F238E27FC236}">
                  <a16:creationId xmlns:a16="http://schemas.microsoft.com/office/drawing/2014/main" id="{CE4E8D58-765E-F4F4-BECE-EF3B6EA9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2025780"/>
              <a:ext cx="1354704" cy="1263217"/>
            </a:xfrm>
            <a:prstGeom prst="rect">
              <a:avLst/>
            </a:prstGeom>
          </p:spPr>
        </p:pic>
        <p:sp>
          <p:nvSpPr>
            <p:cNvPr id="3108" name="テキスト ボックス 3107">
              <a:extLst>
                <a:ext uri="{FF2B5EF4-FFF2-40B4-BE49-F238E27FC236}">
                  <a16:creationId xmlns:a16="http://schemas.microsoft.com/office/drawing/2014/main" id="{5B0F2FE0-B447-CC88-BD33-764761A7A0CA}"/>
                </a:ext>
              </a:extLst>
            </p:cNvPr>
            <p:cNvSpPr txBox="1"/>
            <p:nvPr/>
          </p:nvSpPr>
          <p:spPr>
            <a:xfrm>
              <a:off x="708477" y="-2261693"/>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0" name="テキスト ボックス 3109">
              <a:extLst>
                <a:ext uri="{FF2B5EF4-FFF2-40B4-BE49-F238E27FC236}">
                  <a16:creationId xmlns:a16="http://schemas.microsoft.com/office/drawing/2014/main" id="{FDDC98B1-F73A-15F9-6D56-AF350534338C}"/>
                </a:ext>
              </a:extLst>
            </p:cNvPr>
            <p:cNvSpPr txBox="1"/>
            <p:nvPr/>
          </p:nvSpPr>
          <p:spPr>
            <a:xfrm>
              <a:off x="3499342" y="-2261693"/>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2" name="楕円 3111">
              <a:extLst>
                <a:ext uri="{FF2B5EF4-FFF2-40B4-BE49-F238E27FC236}">
                  <a16:creationId xmlns:a16="http://schemas.microsoft.com/office/drawing/2014/main" id="{7103AE40-C467-4CCC-7BDB-463EE80626BB}"/>
                </a:ext>
              </a:extLst>
            </p:cNvPr>
            <p:cNvSpPr/>
            <p:nvPr/>
          </p:nvSpPr>
          <p:spPr>
            <a:xfrm>
              <a:off x="3613532"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13" name="図 3112" descr="部屋 が含まれている画像&#10;&#10;自動的に生成された説明">
              <a:extLst>
                <a:ext uri="{FF2B5EF4-FFF2-40B4-BE49-F238E27FC236}">
                  <a16:creationId xmlns:a16="http://schemas.microsoft.com/office/drawing/2014/main" id="{A473EB9D-982B-B268-855F-86035D9DD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2028969"/>
              <a:ext cx="1630470" cy="1313562"/>
            </a:xfrm>
            <a:prstGeom prst="rect">
              <a:avLst/>
            </a:prstGeom>
          </p:spPr>
        </p:pic>
        <p:sp>
          <p:nvSpPr>
            <p:cNvPr id="3120" name="楕円 3119">
              <a:extLst>
                <a:ext uri="{FF2B5EF4-FFF2-40B4-BE49-F238E27FC236}">
                  <a16:creationId xmlns:a16="http://schemas.microsoft.com/office/drawing/2014/main" id="{766D53E1-198F-CA3E-35C0-3B4888162E1F}"/>
                </a:ext>
              </a:extLst>
            </p:cNvPr>
            <p:cNvSpPr/>
            <p:nvPr/>
          </p:nvSpPr>
          <p:spPr>
            <a:xfrm>
              <a:off x="698758"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1" name="図 3120">
              <a:extLst>
                <a:ext uri="{FF2B5EF4-FFF2-40B4-BE49-F238E27FC236}">
                  <a16:creationId xmlns:a16="http://schemas.microsoft.com/office/drawing/2014/main" id="{E257AD1D-3C0D-A450-2934-392DF9B4A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4342949"/>
              <a:ext cx="1245490" cy="1346760"/>
            </a:xfrm>
            <a:prstGeom prst="rect">
              <a:avLst/>
            </a:prstGeom>
          </p:spPr>
        </p:pic>
        <p:sp>
          <p:nvSpPr>
            <p:cNvPr id="3123" name="楕円 3122">
              <a:extLst>
                <a:ext uri="{FF2B5EF4-FFF2-40B4-BE49-F238E27FC236}">
                  <a16:creationId xmlns:a16="http://schemas.microsoft.com/office/drawing/2014/main" id="{E27D006B-0924-442D-C83E-B460E04A21C2}"/>
                </a:ext>
              </a:extLst>
            </p:cNvPr>
            <p:cNvSpPr/>
            <p:nvPr/>
          </p:nvSpPr>
          <p:spPr>
            <a:xfrm>
              <a:off x="3613532"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4" name="図 3123" descr="図形&#10;&#10;自動的に生成された説明">
              <a:extLst>
                <a:ext uri="{FF2B5EF4-FFF2-40B4-BE49-F238E27FC236}">
                  <a16:creationId xmlns:a16="http://schemas.microsoft.com/office/drawing/2014/main" id="{66DE53D6-A917-8622-1D59-64C8DD29F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4133599"/>
              <a:ext cx="1567982" cy="1078380"/>
            </a:xfrm>
            <a:prstGeom prst="rect">
              <a:avLst/>
            </a:prstGeom>
          </p:spPr>
        </p:pic>
        <p:sp>
          <p:nvSpPr>
            <p:cNvPr id="3125" name="楕円 3124">
              <a:extLst>
                <a:ext uri="{FF2B5EF4-FFF2-40B4-BE49-F238E27FC236}">
                  <a16:creationId xmlns:a16="http://schemas.microsoft.com/office/drawing/2014/main" id="{621EE29F-261A-3AE8-EE84-0103EDB0BA34}"/>
                </a:ext>
              </a:extLst>
            </p:cNvPr>
            <p:cNvSpPr/>
            <p:nvPr/>
          </p:nvSpPr>
          <p:spPr>
            <a:xfrm>
              <a:off x="6683784"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8" name="図 3127" descr="おもちゃ, 挿絵 が含まれている画像&#10;&#10;自動的に生成された説明">
              <a:extLst>
                <a:ext uri="{FF2B5EF4-FFF2-40B4-BE49-F238E27FC236}">
                  <a16:creationId xmlns:a16="http://schemas.microsoft.com/office/drawing/2014/main" id="{ED22712A-A0AA-80E3-4DE8-9B996DFEE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4270406"/>
              <a:ext cx="1822307" cy="1346760"/>
            </a:xfrm>
            <a:prstGeom prst="rect">
              <a:avLst/>
            </a:prstGeom>
          </p:spPr>
        </p:pic>
        <p:sp>
          <p:nvSpPr>
            <p:cNvPr id="5126" name="テキスト ボックス 5125">
              <a:extLst>
                <a:ext uri="{FF2B5EF4-FFF2-40B4-BE49-F238E27FC236}">
                  <a16:creationId xmlns:a16="http://schemas.microsoft.com/office/drawing/2014/main" id="{D5CD7C9E-BD63-C305-6ED8-D031E1C52A79}"/>
                </a:ext>
              </a:extLst>
            </p:cNvPr>
            <p:cNvSpPr txBox="1"/>
            <p:nvPr/>
          </p:nvSpPr>
          <p:spPr>
            <a:xfrm>
              <a:off x="738313" y="-4536021"/>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7" name="テキスト ボックス 5126">
              <a:extLst>
                <a:ext uri="{FF2B5EF4-FFF2-40B4-BE49-F238E27FC236}">
                  <a16:creationId xmlns:a16="http://schemas.microsoft.com/office/drawing/2014/main" id="{F5ECD8B5-2062-A29A-65A7-9C3EDABEA443}"/>
                </a:ext>
              </a:extLst>
            </p:cNvPr>
            <p:cNvSpPr txBox="1"/>
            <p:nvPr/>
          </p:nvSpPr>
          <p:spPr>
            <a:xfrm>
              <a:off x="3582958" y="-4536021"/>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8" name="テキスト ボックス 5127">
              <a:extLst>
                <a:ext uri="{FF2B5EF4-FFF2-40B4-BE49-F238E27FC236}">
                  <a16:creationId xmlns:a16="http://schemas.microsoft.com/office/drawing/2014/main" id="{B6798CA2-5660-3B04-2E3E-6069CDEE7513}"/>
                </a:ext>
              </a:extLst>
            </p:cNvPr>
            <p:cNvSpPr txBox="1"/>
            <p:nvPr/>
          </p:nvSpPr>
          <p:spPr>
            <a:xfrm>
              <a:off x="6304232" y="-4536021"/>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grpSp>
      <p:grpSp>
        <p:nvGrpSpPr>
          <p:cNvPr id="5163" name="グループ化 5162">
            <a:extLst>
              <a:ext uri="{FF2B5EF4-FFF2-40B4-BE49-F238E27FC236}">
                <a16:creationId xmlns:a16="http://schemas.microsoft.com/office/drawing/2014/main" id="{F948A2C4-B6D1-0D54-86A0-5F1C0E368108}"/>
              </a:ext>
            </a:extLst>
          </p:cNvPr>
          <p:cNvGrpSpPr/>
          <p:nvPr/>
        </p:nvGrpSpPr>
        <p:grpSpPr>
          <a:xfrm>
            <a:off x="-56995" y="6007184"/>
            <a:ext cx="967275" cy="850816"/>
            <a:chOff x="-56997" y="5996309"/>
            <a:chExt cx="967275" cy="850816"/>
          </a:xfrm>
        </p:grpSpPr>
        <p:sp>
          <p:nvSpPr>
            <p:cNvPr id="5164" name="フリーフォーム: 図形 5163">
              <a:extLst>
                <a:ext uri="{FF2B5EF4-FFF2-40B4-BE49-F238E27FC236}">
                  <a16:creationId xmlns:a16="http://schemas.microsoft.com/office/drawing/2014/main" id="{0FB3878A-B2CD-115C-CA67-45DA517B7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165" name="フリーフォーム: 図形 5164">
              <a:extLst>
                <a:ext uri="{FF2B5EF4-FFF2-40B4-BE49-F238E27FC236}">
                  <a16:creationId xmlns:a16="http://schemas.microsoft.com/office/drawing/2014/main" id="{9F31BCC5-A30B-6128-7808-8F4129E053F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66" name="テキスト ボックス 5165">
              <a:extLst>
                <a:ext uri="{FF2B5EF4-FFF2-40B4-BE49-F238E27FC236}">
                  <a16:creationId xmlns:a16="http://schemas.microsoft.com/office/drawing/2014/main" id="{FBB64E51-6E0F-C469-D99C-7E0F0DE6247A}"/>
                </a:ext>
              </a:extLst>
            </p:cNvPr>
            <p:cNvSpPr txBox="1"/>
            <p:nvPr userDrawn="1"/>
          </p:nvSpPr>
          <p:spPr>
            <a:xfrm>
              <a:off x="-56997" y="6190839"/>
              <a:ext cx="900124" cy="584775"/>
            </a:xfrm>
            <a:prstGeom prst="rect">
              <a:avLst/>
            </a:prstGeom>
            <a:noFill/>
          </p:spPr>
          <p:txBody>
            <a:bodyPr wrap="square" rtlCol="0">
              <a:noAutofit/>
            </a:bodyPr>
            <a:lstStyle/>
            <a:p>
              <a:pPr algn="ctr"/>
              <a:r>
                <a:rPr kumimoji="1" lang="ja-JP" altLang="en-US" sz="1600" b="1" i="0" spc="50" baseline="0" dirty="0">
                  <a:solidFill>
                    <a:srgbClr val="134CBD"/>
                  </a:solidFill>
                </a:rPr>
                <a:t>もっと</a:t>
              </a:r>
              <a:endParaRPr kumimoji="1" lang="en-US" altLang="ja-JP" sz="1600" b="1" i="0" spc="50" baseline="0" dirty="0">
                <a:solidFill>
                  <a:srgbClr val="134CBD"/>
                </a:solidFill>
              </a:endParaRPr>
            </a:p>
            <a:p>
              <a:pPr algn="ctr"/>
              <a:r>
                <a:rPr kumimoji="1" lang="ja-JP" altLang="en-US" sz="1600" b="1" i="0" spc="50" baseline="0" dirty="0">
                  <a:solidFill>
                    <a:srgbClr val="134CBD"/>
                  </a:solidFill>
                </a:rPr>
                <a:t>くわしく</a:t>
              </a:r>
            </a:p>
          </p:txBody>
        </p:sp>
      </p:grpSp>
    </p:spTree>
    <p:custDataLst>
      <p:tags r:id="rId1"/>
    </p:custDataLst>
    <p:extLst>
      <p:ext uri="{BB962C8B-B14F-4D97-AF65-F5344CB8AC3E}">
        <p14:creationId xmlns:p14="http://schemas.microsoft.com/office/powerpoint/2010/main" val="29805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177"/>
                                        </p:tgtEl>
                                      </p:cBhvr>
                                    </p:animEffect>
                                    <p:set>
                                      <p:cBhvr>
                                        <p:cTn id="7" dur="1" fill="hold">
                                          <p:stCondLst>
                                            <p:cond delay="499"/>
                                          </p:stCondLst>
                                        </p:cTn>
                                        <p:tgtEl>
                                          <p:spTgt spid="517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30"/>
                                        </p:tgtEl>
                                      </p:cBhvr>
                                    </p:animEffect>
                                    <p:set>
                                      <p:cBhvr>
                                        <p:cTn id="16"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r>
              <a:rPr lang="en-US" altLang="ja-JP" dirty="0"/>
              <a:t>4</a:t>
            </a:r>
          </a:p>
        </p:txBody>
      </p:sp>
      <p:sp>
        <p:nvSpPr>
          <p:cNvPr id="5" name="Text Box 12">
            <a:extLst>
              <a:ext uri="{FF2B5EF4-FFF2-40B4-BE49-F238E27FC236}">
                <a16:creationId xmlns:a16="http://schemas.microsoft.com/office/drawing/2014/main" id="{C166FE9A-3B24-734D-B4E0-E5A4E25BBBEB}"/>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pic>
        <p:nvPicPr>
          <p:cNvPr id="4" name="図 3">
            <a:extLst>
              <a:ext uri="{FF2B5EF4-FFF2-40B4-BE49-F238E27FC236}">
                <a16:creationId xmlns:a16="http://schemas.microsoft.com/office/drawing/2014/main" id="{3BECAD64-9787-01BC-0716-A9FE5A01DC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0063" y="5060512"/>
            <a:ext cx="1226130" cy="1509224"/>
          </a:xfrm>
          <a:prstGeom prst="rect">
            <a:avLst/>
          </a:prstGeom>
        </p:spPr>
      </p:pic>
      <p:grpSp>
        <p:nvGrpSpPr>
          <p:cNvPr id="110" name="グループ化 109">
            <a:extLst>
              <a:ext uri="{FF2B5EF4-FFF2-40B4-BE49-F238E27FC236}">
                <a16:creationId xmlns:a16="http://schemas.microsoft.com/office/drawing/2014/main" id="{5C924F87-8829-2F17-A2EE-7E0AFB100682}"/>
              </a:ext>
            </a:extLst>
          </p:cNvPr>
          <p:cNvGrpSpPr/>
          <p:nvPr/>
        </p:nvGrpSpPr>
        <p:grpSpPr>
          <a:xfrm>
            <a:off x="257224" y="1348777"/>
            <a:ext cx="2181719" cy="2733681"/>
            <a:chOff x="250825" y="1066179"/>
            <a:chExt cx="2181719" cy="2733681"/>
          </a:xfrm>
        </p:grpSpPr>
        <p:sp>
          <p:nvSpPr>
            <p:cNvPr id="27" name="正方形/長方形 26">
              <a:extLst>
                <a:ext uri="{FF2B5EF4-FFF2-40B4-BE49-F238E27FC236}">
                  <a16:creationId xmlns:a16="http://schemas.microsoft.com/office/drawing/2014/main" id="{41C58B17-0498-3B0B-E221-EFB180FB998E}"/>
                </a:ext>
              </a:extLst>
            </p:cNvPr>
            <p:cNvSpPr/>
            <p:nvPr/>
          </p:nvSpPr>
          <p:spPr>
            <a:xfrm>
              <a:off x="250825" y="1066179"/>
              <a:ext cx="2181719" cy="2733681"/>
            </a:xfrm>
            <a:prstGeom prst="rect">
              <a:avLst/>
            </a:prstGeom>
            <a:solidFill>
              <a:srgbClr val="F0FBF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D5576470-D098-8228-32A8-F55E67E44E4E}"/>
                </a:ext>
              </a:extLst>
            </p:cNvPr>
            <p:cNvSpPr/>
            <p:nvPr/>
          </p:nvSpPr>
          <p:spPr bwMode="auto">
            <a:xfrm>
              <a:off x="250825" y="1066181"/>
              <a:ext cx="2181719"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pic>
          <p:nvPicPr>
            <p:cNvPr id="20" name="図 19">
              <a:extLst>
                <a:ext uri="{FF2B5EF4-FFF2-40B4-BE49-F238E27FC236}">
                  <a16:creationId xmlns:a16="http://schemas.microsoft.com/office/drawing/2014/main" id="{28B47C1A-6D45-2091-FD0E-A800EF1598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0204" y="1515341"/>
              <a:ext cx="1102780" cy="1310588"/>
            </a:xfrm>
            <a:prstGeom prst="rect">
              <a:avLst/>
            </a:prstGeom>
          </p:spPr>
        </p:pic>
        <p:sp>
          <p:nvSpPr>
            <p:cNvPr id="35" name="四角形: 角を丸くする 34">
              <a:extLst>
                <a:ext uri="{FF2B5EF4-FFF2-40B4-BE49-F238E27FC236}">
                  <a16:creationId xmlns:a16="http://schemas.microsoft.com/office/drawing/2014/main" id="{26BF79E9-BBD7-7F3D-63A8-DFD23CDAF9EE}"/>
                </a:ext>
              </a:extLst>
            </p:cNvPr>
            <p:cNvSpPr/>
            <p:nvPr/>
          </p:nvSpPr>
          <p:spPr>
            <a:xfrm>
              <a:off x="1479539" y="2425820"/>
              <a:ext cx="879319" cy="400109"/>
            </a:xfrm>
            <a:prstGeom prst="roundRect">
              <a:avLst>
                <a:gd name="adj" fmla="val 9091"/>
              </a:avLst>
            </a:prstGeom>
            <a:solidFill>
              <a:srgbClr val="A4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PｺﾞｼｯｸE" panose="020B0900000000000000" pitchFamily="50" charset="-128"/>
                  <a:ea typeface="HGPｺﾞｼｯｸE" panose="020B0900000000000000" pitchFamily="50" charset="-128"/>
                </a:rPr>
                <a:t>ゲーム</a:t>
              </a:r>
              <a:endParaRPr kumimoji="1" lang="en-US" altLang="ja-JP" sz="1000" dirty="0">
                <a:solidFill>
                  <a:schemeClr val="tx1"/>
                </a:solidFill>
                <a:latin typeface="HGPｺﾞｼｯｸE" panose="020B0900000000000000" pitchFamily="50" charset="-128"/>
                <a:ea typeface="HGPｺﾞｼｯｸE" panose="020B0900000000000000" pitchFamily="50" charset="-128"/>
              </a:endParaRPr>
            </a:p>
            <a:p>
              <a:pPr algn="ctr"/>
              <a:r>
                <a:rPr lang="en-US" altLang="ja-JP" sz="1100" dirty="0">
                  <a:solidFill>
                    <a:schemeClr val="tx1"/>
                  </a:solidFill>
                  <a:latin typeface="HGPｺﾞｼｯｸE" panose="020B0900000000000000" pitchFamily="50" charset="-128"/>
                  <a:ea typeface="HGPｺﾞｼｯｸE" panose="020B0900000000000000" pitchFamily="50" charset="-128"/>
                </a:rPr>
                <a:t>1,100</a:t>
              </a:r>
              <a:r>
                <a:rPr lang="ja-JP" altLang="en-US" sz="1100" dirty="0">
                  <a:solidFill>
                    <a:schemeClr val="tx1"/>
                  </a:solidFill>
                  <a:latin typeface="HGPｺﾞｼｯｸE" panose="020B0900000000000000" pitchFamily="50" charset="-128"/>
                  <a:ea typeface="HGPｺﾞｼｯｸE" panose="020B0900000000000000" pitchFamily="50" charset="-128"/>
                </a:rPr>
                <a:t>円</a:t>
              </a:r>
              <a:endParaRPr kumimoji="1" lang="ja-JP" altLang="en-US" sz="1100" dirty="0">
                <a:solidFill>
                  <a:schemeClr val="tx1"/>
                </a:solidFill>
                <a:latin typeface="HGPｺﾞｼｯｸE" panose="020B0900000000000000" pitchFamily="50" charset="-128"/>
                <a:ea typeface="HGPｺﾞｼｯｸE" panose="020B0900000000000000" pitchFamily="50" charset="-128"/>
              </a:endParaRPr>
            </a:p>
          </p:txBody>
        </p:sp>
        <p:grpSp>
          <p:nvGrpSpPr>
            <p:cNvPr id="95" name="グループ化 94">
              <a:extLst>
                <a:ext uri="{FF2B5EF4-FFF2-40B4-BE49-F238E27FC236}">
                  <a16:creationId xmlns:a16="http://schemas.microsoft.com/office/drawing/2014/main" id="{E16F3649-B01B-EF69-DBA6-D93479C65C5F}"/>
                </a:ext>
              </a:extLst>
            </p:cNvPr>
            <p:cNvGrpSpPr/>
            <p:nvPr/>
          </p:nvGrpSpPr>
          <p:grpSpPr>
            <a:xfrm>
              <a:off x="321213" y="2939304"/>
              <a:ext cx="2040943" cy="821443"/>
              <a:chOff x="321213" y="2939304"/>
              <a:chExt cx="2040943" cy="821443"/>
            </a:xfrm>
          </p:grpSpPr>
          <p:sp>
            <p:nvSpPr>
              <p:cNvPr id="33" name="テキスト ボックス 32">
                <a:extLst>
                  <a:ext uri="{FF2B5EF4-FFF2-40B4-BE49-F238E27FC236}">
                    <a16:creationId xmlns:a16="http://schemas.microsoft.com/office/drawing/2014/main" id="{F6D3A947-5B2A-FE54-03A8-F9F4CC534108}"/>
                  </a:ext>
                </a:extLst>
              </p:cNvPr>
              <p:cNvSpPr txBox="1"/>
              <p:nvPr/>
            </p:nvSpPr>
            <p:spPr>
              <a:xfrm>
                <a:off x="321213" y="2939304"/>
                <a:ext cx="2040943" cy="821443"/>
              </a:xfrm>
              <a:prstGeom prst="rect">
                <a:avLst/>
              </a:prstGeom>
              <a:noFill/>
            </p:spPr>
            <p:txBody>
              <a:bodyPr wrap="none" rtlCol="0">
                <a:spAutoFit/>
              </a:bodyPr>
              <a:lstStyle/>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円を支払う。</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19115681-B48A-DA97-FD3E-399E671F1C25}"/>
                  </a:ext>
                </a:extLst>
              </p:cNvPr>
              <p:cNvSpPr txBox="1"/>
              <p:nvPr/>
            </p:nvSpPr>
            <p:spPr>
              <a:xfrm>
                <a:off x="975806" y="3430111"/>
                <a:ext cx="37061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ふたん</a:t>
                </a:r>
              </a:p>
            </p:txBody>
          </p:sp>
        </p:grpSp>
      </p:grpSp>
      <p:sp>
        <p:nvSpPr>
          <p:cNvPr id="34" name="矢印: 上 33">
            <a:extLst>
              <a:ext uri="{FF2B5EF4-FFF2-40B4-BE49-F238E27FC236}">
                <a16:creationId xmlns:a16="http://schemas.microsoft.com/office/drawing/2014/main" id="{7F7F1B20-5F80-AEE4-3AF3-21391DD25B63}"/>
              </a:ext>
            </a:extLst>
          </p:cNvPr>
          <p:cNvSpPr/>
          <p:nvPr/>
        </p:nvSpPr>
        <p:spPr>
          <a:xfrm rot="10800000">
            <a:off x="5856607" y="2113397"/>
            <a:ext cx="337228" cy="413277"/>
          </a:xfrm>
          <a:prstGeom prst="upArrow">
            <a:avLst>
              <a:gd name="adj1" fmla="val 50000"/>
              <a:gd name="adj2" fmla="val 59860"/>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0" name="グループ化 119">
            <a:extLst>
              <a:ext uri="{FF2B5EF4-FFF2-40B4-BE49-F238E27FC236}">
                <a16:creationId xmlns:a16="http://schemas.microsoft.com/office/drawing/2014/main" id="{0AC8B500-6F95-CFCA-E19D-B89D5806B2A1}"/>
              </a:ext>
            </a:extLst>
          </p:cNvPr>
          <p:cNvGrpSpPr/>
          <p:nvPr/>
        </p:nvGrpSpPr>
        <p:grpSpPr>
          <a:xfrm>
            <a:off x="1824692" y="1847662"/>
            <a:ext cx="1099876" cy="697664"/>
            <a:chOff x="1704581" y="1376099"/>
            <a:chExt cx="1099876" cy="697664"/>
          </a:xfrm>
        </p:grpSpPr>
        <p:pic>
          <p:nvPicPr>
            <p:cNvPr id="16" name="図 15">
              <a:extLst>
                <a:ext uri="{FF2B5EF4-FFF2-40B4-BE49-F238E27FC236}">
                  <a16:creationId xmlns:a16="http://schemas.microsoft.com/office/drawing/2014/main" id="{CEE913AD-5EFD-BA35-7E5F-98DDC22EEEC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grpSp>
          <p:nvGrpSpPr>
            <p:cNvPr id="109" name="グループ化 108">
              <a:extLst>
                <a:ext uri="{FF2B5EF4-FFF2-40B4-BE49-F238E27FC236}">
                  <a16:creationId xmlns:a16="http://schemas.microsoft.com/office/drawing/2014/main" id="{80D9E711-2995-38B3-071C-8DA8B7E599C7}"/>
                </a:ext>
              </a:extLst>
            </p:cNvPr>
            <p:cNvGrpSpPr/>
            <p:nvPr/>
          </p:nvGrpSpPr>
          <p:grpSpPr>
            <a:xfrm>
              <a:off x="1704581" y="1376099"/>
              <a:ext cx="1099876" cy="624400"/>
              <a:chOff x="1704581" y="1376099"/>
              <a:chExt cx="1099876" cy="624400"/>
            </a:xfrm>
          </p:grpSpPr>
          <p:grpSp>
            <p:nvGrpSpPr>
              <p:cNvPr id="32" name="グループ化 31">
                <a:extLst>
                  <a:ext uri="{FF2B5EF4-FFF2-40B4-BE49-F238E27FC236}">
                    <a16:creationId xmlns:a16="http://schemas.microsoft.com/office/drawing/2014/main" id="{BFE8B065-376D-529E-F037-2146B5A46031}"/>
                  </a:ext>
                </a:extLst>
              </p:cNvPr>
              <p:cNvGrpSpPr/>
              <p:nvPr/>
            </p:nvGrpSpPr>
            <p:grpSpPr>
              <a:xfrm>
                <a:off x="1978590" y="1376099"/>
                <a:ext cx="825867" cy="408386"/>
                <a:chOff x="2078852" y="2232915"/>
                <a:chExt cx="997926" cy="493469"/>
              </a:xfrm>
            </p:grpSpPr>
            <p:pic>
              <p:nvPicPr>
                <p:cNvPr id="18" name="図 17" descr="図形&#10;&#10;自動的に生成された説明">
                  <a:extLst>
                    <a:ext uri="{FF2B5EF4-FFF2-40B4-BE49-F238E27FC236}">
                      <a16:creationId xmlns:a16="http://schemas.microsoft.com/office/drawing/2014/main" id="{F840EC5C-2BC9-1186-8A62-5B5F55381B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29" name="テキスト ボックス 28">
                  <a:extLst>
                    <a:ext uri="{FF2B5EF4-FFF2-40B4-BE49-F238E27FC236}">
                      <a16:creationId xmlns:a16="http://schemas.microsoft.com/office/drawing/2014/main" id="{69F862A7-20AD-5D73-DC1D-8BAD1B998173}"/>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30" name="テキスト ボックス 29">
                <a:extLst>
                  <a:ext uri="{FF2B5EF4-FFF2-40B4-BE49-F238E27FC236}">
                    <a16:creationId xmlns:a16="http://schemas.microsoft.com/office/drawing/2014/main" id="{E161FBB6-8230-8B32-6B86-E792E0D5D3F8}"/>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grpSp>
        <p:nvGrpSpPr>
          <p:cNvPr id="107" name="グループ化 106">
            <a:extLst>
              <a:ext uri="{FF2B5EF4-FFF2-40B4-BE49-F238E27FC236}">
                <a16:creationId xmlns:a16="http://schemas.microsoft.com/office/drawing/2014/main" id="{09E6B12C-BDAD-382E-0C70-E8C3F3399407}"/>
              </a:ext>
            </a:extLst>
          </p:cNvPr>
          <p:cNvGrpSpPr/>
          <p:nvPr/>
        </p:nvGrpSpPr>
        <p:grpSpPr>
          <a:xfrm>
            <a:off x="5326437" y="2116353"/>
            <a:ext cx="439544" cy="373627"/>
            <a:chOff x="5225880" y="2072885"/>
            <a:chExt cx="439544" cy="373627"/>
          </a:xfrm>
        </p:grpSpPr>
        <p:pic>
          <p:nvPicPr>
            <p:cNvPr id="52" name="図 51">
              <a:extLst>
                <a:ext uri="{FF2B5EF4-FFF2-40B4-BE49-F238E27FC236}">
                  <a16:creationId xmlns:a16="http://schemas.microsoft.com/office/drawing/2014/main" id="{3DEA3986-69DF-0EE4-EC54-B72C6EB3524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258839" y="2072885"/>
              <a:ext cx="373627" cy="373627"/>
            </a:xfrm>
            <a:prstGeom prst="rect">
              <a:avLst/>
            </a:prstGeom>
          </p:spPr>
        </p:pic>
        <p:sp>
          <p:nvSpPr>
            <p:cNvPr id="53" name="テキスト ボックス 52">
              <a:extLst>
                <a:ext uri="{FF2B5EF4-FFF2-40B4-BE49-F238E27FC236}">
                  <a16:creationId xmlns:a16="http://schemas.microsoft.com/office/drawing/2014/main" id="{3586B570-5D2C-3DE1-692D-4F0D0B573F65}"/>
                </a:ext>
              </a:extLst>
            </p:cNvPr>
            <p:cNvSpPr txBox="1"/>
            <p:nvPr/>
          </p:nvSpPr>
          <p:spPr>
            <a:xfrm>
              <a:off x="5225880"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54" name="矢印: 右 53">
            <a:extLst>
              <a:ext uri="{FF2B5EF4-FFF2-40B4-BE49-F238E27FC236}">
                <a16:creationId xmlns:a16="http://schemas.microsoft.com/office/drawing/2014/main" id="{AD427E1D-7D41-9387-2B78-34EF57A0B04C}"/>
              </a:ext>
            </a:extLst>
          </p:cNvPr>
          <p:cNvSpPr/>
          <p:nvPr/>
        </p:nvSpPr>
        <p:spPr>
          <a:xfrm>
            <a:off x="2577029" y="1356115"/>
            <a:ext cx="525600" cy="321222"/>
          </a:xfrm>
          <a:prstGeom prst="rightArrow">
            <a:avLst>
              <a:gd name="adj1" fmla="val 50000"/>
              <a:gd name="adj2" fmla="val 55337"/>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矢印: 上 55">
            <a:extLst>
              <a:ext uri="{FF2B5EF4-FFF2-40B4-BE49-F238E27FC236}">
                <a16:creationId xmlns:a16="http://schemas.microsoft.com/office/drawing/2014/main" id="{CC2490FD-5306-9C7F-FA9C-3E43102CA063}"/>
              </a:ext>
            </a:extLst>
          </p:cNvPr>
          <p:cNvSpPr/>
          <p:nvPr/>
        </p:nvSpPr>
        <p:spPr>
          <a:xfrm rot="10800000">
            <a:off x="5856022" y="3575549"/>
            <a:ext cx="338400" cy="414000"/>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DAFEEF8F-4963-6520-6A00-79BEFB985B85}"/>
              </a:ext>
            </a:extLst>
          </p:cNvPr>
          <p:cNvGrpSpPr/>
          <p:nvPr/>
        </p:nvGrpSpPr>
        <p:grpSpPr>
          <a:xfrm>
            <a:off x="5326437" y="3579752"/>
            <a:ext cx="439544" cy="373627"/>
            <a:chOff x="5225880" y="3468591"/>
            <a:chExt cx="439544" cy="373627"/>
          </a:xfrm>
        </p:grpSpPr>
        <p:pic>
          <p:nvPicPr>
            <p:cNvPr id="60" name="図 59">
              <a:extLst>
                <a:ext uri="{FF2B5EF4-FFF2-40B4-BE49-F238E27FC236}">
                  <a16:creationId xmlns:a16="http://schemas.microsoft.com/office/drawing/2014/main" id="{4578BD71-D67F-F784-908C-90424069A58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258839" y="3468591"/>
              <a:ext cx="373627" cy="373627"/>
            </a:xfrm>
            <a:prstGeom prst="rect">
              <a:avLst/>
            </a:prstGeom>
          </p:spPr>
        </p:pic>
        <p:sp>
          <p:nvSpPr>
            <p:cNvPr id="61" name="テキスト ボックス 60">
              <a:extLst>
                <a:ext uri="{FF2B5EF4-FFF2-40B4-BE49-F238E27FC236}">
                  <a16:creationId xmlns:a16="http://schemas.microsoft.com/office/drawing/2014/main" id="{A29ECDE6-7595-A39E-C7CD-1889733CA5CF}"/>
                </a:ext>
              </a:extLst>
            </p:cNvPr>
            <p:cNvSpPr txBox="1"/>
            <p:nvPr/>
          </p:nvSpPr>
          <p:spPr>
            <a:xfrm>
              <a:off x="5225880"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4" name="グループ化 113">
            <a:extLst>
              <a:ext uri="{FF2B5EF4-FFF2-40B4-BE49-F238E27FC236}">
                <a16:creationId xmlns:a16="http://schemas.microsoft.com/office/drawing/2014/main" id="{CC826D01-94CB-B4AD-7F8E-09A21B9C8A66}"/>
              </a:ext>
            </a:extLst>
          </p:cNvPr>
          <p:cNvGrpSpPr/>
          <p:nvPr/>
        </p:nvGrpSpPr>
        <p:grpSpPr>
          <a:xfrm>
            <a:off x="3188676" y="4035242"/>
            <a:ext cx="5775937" cy="900000"/>
            <a:chOff x="3188676" y="3909698"/>
            <a:chExt cx="5775937" cy="900000"/>
          </a:xfrm>
        </p:grpSpPr>
        <p:sp>
          <p:nvSpPr>
            <p:cNvPr id="9" name="正方形/長方形 8">
              <a:extLst>
                <a:ext uri="{FF2B5EF4-FFF2-40B4-BE49-F238E27FC236}">
                  <a16:creationId xmlns:a16="http://schemas.microsoft.com/office/drawing/2014/main" id="{55F18F75-DE43-7206-F531-7D3138DA955E}"/>
                </a:ext>
              </a:extLst>
            </p:cNvPr>
            <p:cNvSpPr/>
            <p:nvPr/>
          </p:nvSpPr>
          <p:spPr bwMode="auto">
            <a:xfrm>
              <a:off x="3188676" y="3909698"/>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5" name="正方形/長方形 64">
              <a:extLst>
                <a:ext uri="{FF2B5EF4-FFF2-40B4-BE49-F238E27FC236}">
                  <a16:creationId xmlns:a16="http://schemas.microsoft.com/office/drawing/2014/main" id="{FD860CD2-BB60-3F8E-CAB2-2C1B6CEED39A}"/>
                </a:ext>
              </a:extLst>
            </p:cNvPr>
            <p:cNvSpPr/>
            <p:nvPr/>
          </p:nvSpPr>
          <p:spPr bwMode="auto">
            <a:xfrm>
              <a:off x="3188676" y="3909698"/>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66" name="テキスト ボックス 65">
              <a:extLst>
                <a:ext uri="{FF2B5EF4-FFF2-40B4-BE49-F238E27FC236}">
                  <a16:creationId xmlns:a16="http://schemas.microsoft.com/office/drawing/2014/main" id="{3FEFA24E-5E41-9214-A2EB-8E63B311F02E}"/>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3" name="正方形/長方形 12">
              <a:extLst>
                <a:ext uri="{FF2B5EF4-FFF2-40B4-BE49-F238E27FC236}">
                  <a16:creationId xmlns:a16="http://schemas.microsoft.com/office/drawing/2014/main" id="{84685204-9E80-42BA-ADA3-CD82C68F7904}"/>
                </a:ext>
              </a:extLst>
            </p:cNvPr>
            <p:cNvSpPr/>
            <p:nvPr/>
          </p:nvSpPr>
          <p:spPr bwMode="auto">
            <a:xfrm>
              <a:off x="3415696" y="3913546"/>
              <a:ext cx="437094" cy="84104"/>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spcBef>
                  <a:spcPts val="0"/>
                </a:spcBef>
                <a:spcAft>
                  <a:spcPts val="500"/>
                </a:spcAft>
                <a:buClrTx/>
                <a:buSzTx/>
                <a:buFontTx/>
                <a:buNone/>
                <a:tabLs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68" name="矢印: 上 67">
            <a:extLst>
              <a:ext uri="{FF2B5EF4-FFF2-40B4-BE49-F238E27FC236}">
                <a16:creationId xmlns:a16="http://schemas.microsoft.com/office/drawing/2014/main" id="{9892265A-4553-615D-BDE8-20618C636151}"/>
              </a:ext>
            </a:extLst>
          </p:cNvPr>
          <p:cNvSpPr/>
          <p:nvPr/>
        </p:nvSpPr>
        <p:spPr>
          <a:xfrm rot="10800000">
            <a:off x="4510224" y="5049097"/>
            <a:ext cx="338400" cy="428906"/>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26DD69D0-EDC2-A0DA-8D0E-CEF90BA69AE8}"/>
              </a:ext>
            </a:extLst>
          </p:cNvPr>
          <p:cNvGrpSpPr/>
          <p:nvPr/>
        </p:nvGrpSpPr>
        <p:grpSpPr>
          <a:xfrm>
            <a:off x="3623143" y="4977316"/>
            <a:ext cx="785449" cy="472414"/>
            <a:chOff x="3544755" y="4870455"/>
            <a:chExt cx="863837" cy="519561"/>
          </a:xfrm>
        </p:grpSpPr>
        <p:sp>
          <p:nvSpPr>
            <p:cNvPr id="71" name="楕円 70">
              <a:extLst>
                <a:ext uri="{FF2B5EF4-FFF2-40B4-BE49-F238E27FC236}">
                  <a16:creationId xmlns:a16="http://schemas.microsoft.com/office/drawing/2014/main" id="{2318011A-776D-2A49-2760-12C8ACA477B7}"/>
                </a:ext>
              </a:extLst>
            </p:cNvPr>
            <p:cNvSpPr/>
            <p:nvPr/>
          </p:nvSpPr>
          <p:spPr>
            <a:xfrm>
              <a:off x="3544755"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3" name="図 72">
              <a:extLst>
                <a:ext uri="{FF2B5EF4-FFF2-40B4-BE49-F238E27FC236}">
                  <a16:creationId xmlns:a16="http://schemas.microsoft.com/office/drawing/2014/main" id="{FC4EB098-EE3E-916C-A1DB-5D00C27912D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38286" y="4943421"/>
              <a:ext cx="373627" cy="373628"/>
            </a:xfrm>
            <a:prstGeom prst="rect">
              <a:avLst/>
            </a:prstGeom>
          </p:spPr>
        </p:pic>
        <p:pic>
          <p:nvPicPr>
            <p:cNvPr id="75" name="図 74">
              <a:extLst>
                <a:ext uri="{FF2B5EF4-FFF2-40B4-BE49-F238E27FC236}">
                  <a16:creationId xmlns:a16="http://schemas.microsoft.com/office/drawing/2014/main" id="{FD465545-8D48-4BF7-D3F5-5BA66038E2E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773244" y="4943421"/>
              <a:ext cx="373627" cy="373628"/>
            </a:xfrm>
            <a:prstGeom prst="rect">
              <a:avLst/>
            </a:prstGeom>
          </p:spPr>
        </p:pic>
        <p:pic>
          <p:nvPicPr>
            <p:cNvPr id="76" name="図 75">
              <a:extLst>
                <a:ext uri="{FF2B5EF4-FFF2-40B4-BE49-F238E27FC236}">
                  <a16:creationId xmlns:a16="http://schemas.microsoft.com/office/drawing/2014/main" id="{2A7D6861-7FC9-3B64-56A5-DA44818A77B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78" name="テキスト ボックス 77">
              <a:extLst>
                <a:ext uri="{FF2B5EF4-FFF2-40B4-BE49-F238E27FC236}">
                  <a16:creationId xmlns:a16="http://schemas.microsoft.com/office/drawing/2014/main" id="{7EB713A4-2C18-1D88-60DC-6D0ECD7A7A30}"/>
                </a:ext>
              </a:extLst>
            </p:cNvPr>
            <p:cNvSpPr txBox="1"/>
            <p:nvPr/>
          </p:nvSpPr>
          <p:spPr>
            <a:xfrm>
              <a:off x="3641166" y="4943944"/>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sp>
        <p:nvSpPr>
          <p:cNvPr id="81" name="矢印: 上 80">
            <a:extLst>
              <a:ext uri="{FF2B5EF4-FFF2-40B4-BE49-F238E27FC236}">
                <a16:creationId xmlns:a16="http://schemas.microsoft.com/office/drawing/2014/main" id="{FF57DB83-F8AA-853F-756B-D527B2468CCC}"/>
              </a:ext>
            </a:extLst>
          </p:cNvPr>
          <p:cNvSpPr/>
          <p:nvPr/>
        </p:nvSpPr>
        <p:spPr>
          <a:xfrm rot="10800000">
            <a:off x="7714144" y="5045872"/>
            <a:ext cx="338400" cy="428907"/>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a:extLst>
              <a:ext uri="{FF2B5EF4-FFF2-40B4-BE49-F238E27FC236}">
                <a16:creationId xmlns:a16="http://schemas.microsoft.com/office/drawing/2014/main" id="{ED953423-71B7-CDCC-E28F-16DF06B7DBE4}"/>
              </a:ext>
            </a:extLst>
          </p:cNvPr>
          <p:cNvGrpSpPr/>
          <p:nvPr/>
        </p:nvGrpSpPr>
        <p:grpSpPr>
          <a:xfrm>
            <a:off x="6820244" y="4977317"/>
            <a:ext cx="785449" cy="472414"/>
            <a:chOff x="6741856" y="4870455"/>
            <a:chExt cx="863837" cy="519561"/>
          </a:xfrm>
        </p:grpSpPr>
        <p:sp>
          <p:nvSpPr>
            <p:cNvPr id="87" name="楕円 86">
              <a:extLst>
                <a:ext uri="{FF2B5EF4-FFF2-40B4-BE49-F238E27FC236}">
                  <a16:creationId xmlns:a16="http://schemas.microsoft.com/office/drawing/2014/main" id="{C664C664-ABE6-83A2-BF37-C43C4BFC684E}"/>
                </a:ext>
              </a:extLst>
            </p:cNvPr>
            <p:cNvSpPr/>
            <p:nvPr/>
          </p:nvSpPr>
          <p:spPr>
            <a:xfrm>
              <a:off x="6741856"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4" name="図 83">
              <a:extLst>
                <a:ext uri="{FF2B5EF4-FFF2-40B4-BE49-F238E27FC236}">
                  <a16:creationId xmlns:a16="http://schemas.microsoft.com/office/drawing/2014/main" id="{758D977A-7F7C-FFF1-10B7-C3E5713B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85" name="図 84">
              <a:extLst>
                <a:ext uri="{FF2B5EF4-FFF2-40B4-BE49-F238E27FC236}">
                  <a16:creationId xmlns:a16="http://schemas.microsoft.com/office/drawing/2014/main" id="{7DB383C0-C6E8-40CD-FDF5-CCD4E22F4C4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977164" y="4944064"/>
              <a:ext cx="373627" cy="372343"/>
            </a:xfrm>
            <a:prstGeom prst="rect">
              <a:avLst/>
            </a:prstGeom>
          </p:spPr>
        </p:pic>
        <p:pic>
          <p:nvPicPr>
            <p:cNvPr id="86" name="図 85">
              <a:extLst>
                <a:ext uri="{FF2B5EF4-FFF2-40B4-BE49-F238E27FC236}">
                  <a16:creationId xmlns:a16="http://schemas.microsoft.com/office/drawing/2014/main" id="{0A26FC57-A8A9-4E8C-0F0F-3811B295065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145353" y="4944064"/>
              <a:ext cx="373627" cy="372343"/>
            </a:xfrm>
            <a:prstGeom prst="rect">
              <a:avLst/>
            </a:prstGeom>
          </p:spPr>
        </p:pic>
        <p:sp>
          <p:nvSpPr>
            <p:cNvPr id="83" name="テキスト ボックス 82">
              <a:extLst>
                <a:ext uri="{FF2B5EF4-FFF2-40B4-BE49-F238E27FC236}">
                  <a16:creationId xmlns:a16="http://schemas.microsoft.com/office/drawing/2014/main" id="{CC30C677-3572-A824-6A96-CC0386B6DF92}"/>
                </a:ext>
              </a:extLst>
            </p:cNvPr>
            <p:cNvSpPr txBox="1"/>
            <p:nvPr/>
          </p:nvSpPr>
          <p:spPr>
            <a:xfrm>
              <a:off x="6857262" y="4936046"/>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117" name="グループ化 116">
            <a:extLst>
              <a:ext uri="{FF2B5EF4-FFF2-40B4-BE49-F238E27FC236}">
                <a16:creationId xmlns:a16="http://schemas.microsoft.com/office/drawing/2014/main" id="{3CE6670E-CD42-DE0C-3780-0442536CF33C}"/>
              </a:ext>
            </a:extLst>
          </p:cNvPr>
          <p:cNvGrpSpPr/>
          <p:nvPr/>
        </p:nvGrpSpPr>
        <p:grpSpPr>
          <a:xfrm>
            <a:off x="3188676" y="5493830"/>
            <a:ext cx="2823484" cy="815490"/>
            <a:chOff x="3188676" y="5493830"/>
            <a:chExt cx="2823484" cy="815490"/>
          </a:xfrm>
        </p:grpSpPr>
        <p:sp>
          <p:nvSpPr>
            <p:cNvPr id="11" name="正方形/長方形 10">
              <a:extLst>
                <a:ext uri="{FF2B5EF4-FFF2-40B4-BE49-F238E27FC236}">
                  <a16:creationId xmlns:a16="http://schemas.microsoft.com/office/drawing/2014/main" id="{0562A70B-838E-C1D2-9940-1D7EF5004D26}"/>
                </a:ext>
              </a:extLst>
            </p:cNvPr>
            <p:cNvSpPr/>
            <p:nvPr/>
          </p:nvSpPr>
          <p:spPr bwMode="auto">
            <a:xfrm>
              <a:off x="3188676" y="5494198"/>
              <a:ext cx="2823484"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89" name="正方形/長方形 88">
              <a:extLst>
                <a:ext uri="{FF2B5EF4-FFF2-40B4-BE49-F238E27FC236}">
                  <a16:creationId xmlns:a16="http://schemas.microsoft.com/office/drawing/2014/main" id="{C4B9A08B-E779-37D2-ED59-EE72E0C64ED4}"/>
                </a:ext>
              </a:extLst>
            </p:cNvPr>
            <p:cNvSpPr/>
            <p:nvPr/>
          </p:nvSpPr>
          <p:spPr bwMode="auto">
            <a:xfrm>
              <a:off x="3188676" y="5493830"/>
              <a:ext cx="282348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91" name="テキスト ボックス 90">
              <a:extLst>
                <a:ext uri="{FF2B5EF4-FFF2-40B4-BE49-F238E27FC236}">
                  <a16:creationId xmlns:a16="http://schemas.microsoft.com/office/drawing/2014/main" id="{790D811D-0550-5292-41A6-E68275F02DA7}"/>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8" name="グループ化 117">
            <a:extLst>
              <a:ext uri="{FF2B5EF4-FFF2-40B4-BE49-F238E27FC236}">
                <a16:creationId xmlns:a16="http://schemas.microsoft.com/office/drawing/2014/main" id="{E2562117-4E6F-3C74-F53B-FC6CC12D94FD}"/>
              </a:ext>
            </a:extLst>
          </p:cNvPr>
          <p:cNvGrpSpPr/>
          <p:nvPr/>
        </p:nvGrpSpPr>
        <p:grpSpPr>
          <a:xfrm>
            <a:off x="6213137" y="5493830"/>
            <a:ext cx="2751476" cy="815490"/>
            <a:chOff x="6213137" y="5493830"/>
            <a:chExt cx="2751476" cy="815490"/>
          </a:xfrm>
        </p:grpSpPr>
        <p:sp>
          <p:nvSpPr>
            <p:cNvPr id="62" name="正方形/長方形 61">
              <a:extLst>
                <a:ext uri="{FF2B5EF4-FFF2-40B4-BE49-F238E27FC236}">
                  <a16:creationId xmlns:a16="http://schemas.microsoft.com/office/drawing/2014/main" id="{7328FD0C-C9F4-9D01-B603-75496B8A0085}"/>
                </a:ext>
              </a:extLst>
            </p:cNvPr>
            <p:cNvSpPr/>
            <p:nvPr/>
          </p:nvSpPr>
          <p:spPr bwMode="auto">
            <a:xfrm>
              <a:off x="6213137" y="5494198"/>
              <a:ext cx="2751476"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90" name="正方形/長方形 89">
              <a:extLst>
                <a:ext uri="{FF2B5EF4-FFF2-40B4-BE49-F238E27FC236}">
                  <a16:creationId xmlns:a16="http://schemas.microsoft.com/office/drawing/2014/main" id="{DDA67944-5E8F-779F-40AF-2AE22619F7A9}"/>
                </a:ext>
              </a:extLst>
            </p:cNvPr>
            <p:cNvSpPr/>
            <p:nvPr/>
          </p:nvSpPr>
          <p:spPr bwMode="auto">
            <a:xfrm>
              <a:off x="6221609" y="5493830"/>
              <a:ext cx="274300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92" name="テキスト ボックス 91">
              <a:extLst>
                <a:ext uri="{FF2B5EF4-FFF2-40B4-BE49-F238E27FC236}">
                  <a16:creationId xmlns:a16="http://schemas.microsoft.com/office/drawing/2014/main" id="{E27DC3FF-2D51-CB25-3A5C-6D8817806D6B}"/>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9" name="グループ化 118">
            <a:extLst>
              <a:ext uri="{FF2B5EF4-FFF2-40B4-BE49-F238E27FC236}">
                <a16:creationId xmlns:a16="http://schemas.microsoft.com/office/drawing/2014/main" id="{0345E1BE-A95A-8BD4-079F-B75819379F48}"/>
              </a:ext>
            </a:extLst>
          </p:cNvPr>
          <p:cNvGrpSpPr/>
          <p:nvPr/>
        </p:nvGrpSpPr>
        <p:grpSpPr>
          <a:xfrm>
            <a:off x="806814" y="4287053"/>
            <a:ext cx="2181719" cy="942758"/>
            <a:chOff x="806814" y="4287053"/>
            <a:chExt cx="2181719" cy="942758"/>
          </a:xfrm>
        </p:grpSpPr>
        <p:sp>
          <p:nvSpPr>
            <p:cNvPr id="94" name="吹き出し: 円形 93">
              <a:extLst>
                <a:ext uri="{FF2B5EF4-FFF2-40B4-BE49-F238E27FC236}">
                  <a16:creationId xmlns:a16="http://schemas.microsoft.com/office/drawing/2014/main" id="{287E4CF6-5F4B-F5A3-F8D0-0030583846F1}"/>
                </a:ext>
              </a:extLst>
            </p:cNvPr>
            <p:cNvSpPr/>
            <p:nvPr/>
          </p:nvSpPr>
          <p:spPr>
            <a:xfrm>
              <a:off x="806814" y="4287053"/>
              <a:ext cx="2181719" cy="942758"/>
            </a:xfrm>
            <a:prstGeom prst="wedgeEllipseCallout">
              <a:avLst>
                <a:gd name="adj1" fmla="val -32959"/>
                <a:gd name="adj2" fmla="val 56807"/>
              </a:avLst>
            </a:prstGeom>
            <a:solidFill>
              <a:schemeClr val="bg1"/>
            </a:solidFill>
            <a:ln>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9" name="グループ化 98">
              <a:extLst>
                <a:ext uri="{FF2B5EF4-FFF2-40B4-BE49-F238E27FC236}">
                  <a16:creationId xmlns:a16="http://schemas.microsoft.com/office/drawing/2014/main" id="{9D890632-3DB2-F9A7-B200-FB9128DDE56F}"/>
                </a:ext>
              </a:extLst>
            </p:cNvPr>
            <p:cNvGrpSpPr/>
            <p:nvPr/>
          </p:nvGrpSpPr>
          <p:grpSpPr>
            <a:xfrm>
              <a:off x="982205" y="4504712"/>
              <a:ext cx="1853392" cy="495007"/>
              <a:chOff x="982205" y="4504712"/>
              <a:chExt cx="1853392" cy="495007"/>
            </a:xfrm>
          </p:grpSpPr>
          <p:sp>
            <p:nvSpPr>
              <p:cNvPr id="93" name="テキスト ボックス 92">
                <a:extLst>
                  <a:ext uri="{FF2B5EF4-FFF2-40B4-BE49-F238E27FC236}">
                    <a16:creationId xmlns:a16="http://schemas.microsoft.com/office/drawing/2014/main" id="{144BE0E6-166C-A767-6E73-5BC334B637E6}"/>
                  </a:ext>
                </a:extLst>
              </p:cNvPr>
              <p:cNvSpPr txBox="1"/>
              <p:nvPr/>
            </p:nvSpPr>
            <p:spPr>
              <a:xfrm>
                <a:off x="982205" y="4504712"/>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sp>
            <p:nvSpPr>
              <p:cNvPr id="96" name="テキスト ボックス 95">
                <a:extLst>
                  <a:ext uri="{FF2B5EF4-FFF2-40B4-BE49-F238E27FC236}">
                    <a16:creationId xmlns:a16="http://schemas.microsoft.com/office/drawing/2014/main" id="{BEAC876D-7F75-75D3-6A42-E492EBB6FC6A}"/>
                  </a:ext>
                </a:extLst>
              </p:cNvPr>
              <p:cNvSpPr txBox="1"/>
              <p:nvPr/>
            </p:nvSpPr>
            <p:spPr>
              <a:xfrm>
                <a:off x="1494574" y="4667576"/>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113" name="グループ化 112">
            <a:extLst>
              <a:ext uri="{FF2B5EF4-FFF2-40B4-BE49-F238E27FC236}">
                <a16:creationId xmlns:a16="http://schemas.microsoft.com/office/drawing/2014/main" id="{3E64F318-C0D8-1545-8A76-1AB516038C8C}"/>
              </a:ext>
            </a:extLst>
          </p:cNvPr>
          <p:cNvGrpSpPr/>
          <p:nvPr/>
        </p:nvGrpSpPr>
        <p:grpSpPr>
          <a:xfrm>
            <a:off x="3184581" y="2462342"/>
            <a:ext cx="5780032" cy="1016399"/>
            <a:chOff x="3184581" y="2409500"/>
            <a:chExt cx="5780032" cy="1016399"/>
          </a:xfrm>
        </p:grpSpPr>
        <p:sp>
          <p:nvSpPr>
            <p:cNvPr id="8" name="正方形/長方形 7">
              <a:extLst>
                <a:ext uri="{FF2B5EF4-FFF2-40B4-BE49-F238E27FC236}">
                  <a16:creationId xmlns:a16="http://schemas.microsoft.com/office/drawing/2014/main" id="{982464DA-CE71-7479-FECF-D2AB1E8A76B0}"/>
                </a:ext>
              </a:extLst>
            </p:cNvPr>
            <p:cNvSpPr/>
            <p:nvPr/>
          </p:nvSpPr>
          <p:spPr bwMode="auto">
            <a:xfrm>
              <a:off x="3188676" y="2525899"/>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3" name="正方形/長方形 62">
              <a:extLst>
                <a:ext uri="{FF2B5EF4-FFF2-40B4-BE49-F238E27FC236}">
                  <a16:creationId xmlns:a16="http://schemas.microsoft.com/office/drawing/2014/main" id="{E8834665-E70E-E691-9EA2-E1CF89DBC2DF}"/>
                </a:ext>
              </a:extLst>
            </p:cNvPr>
            <p:cNvSpPr/>
            <p:nvPr/>
          </p:nvSpPr>
          <p:spPr bwMode="auto">
            <a:xfrm>
              <a:off x="3188676" y="2525899"/>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108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grpSp>
          <p:nvGrpSpPr>
            <p:cNvPr id="103" name="グループ化 102">
              <a:extLst>
                <a:ext uri="{FF2B5EF4-FFF2-40B4-BE49-F238E27FC236}">
                  <a16:creationId xmlns:a16="http://schemas.microsoft.com/office/drawing/2014/main" id="{D7C9184B-C37E-17C8-37A3-3600CC1B2AF6}"/>
                </a:ext>
              </a:extLst>
            </p:cNvPr>
            <p:cNvGrpSpPr/>
            <p:nvPr/>
          </p:nvGrpSpPr>
          <p:grpSpPr>
            <a:xfrm>
              <a:off x="3204878" y="2936793"/>
              <a:ext cx="2848857" cy="336041"/>
              <a:chOff x="3204878" y="2936793"/>
              <a:chExt cx="2848857" cy="336041"/>
            </a:xfrm>
          </p:grpSpPr>
          <p:sp>
            <p:nvSpPr>
              <p:cNvPr id="64" name="テキスト ボックス 63">
                <a:extLst>
                  <a:ext uri="{FF2B5EF4-FFF2-40B4-BE49-F238E27FC236}">
                    <a16:creationId xmlns:a16="http://schemas.microsoft.com/office/drawing/2014/main" id="{6A91BAB5-9E34-142D-5127-100AFF81243F}"/>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sp>
            <p:nvSpPr>
              <p:cNvPr id="98" name="テキスト ボックス 97">
                <a:extLst>
                  <a:ext uri="{FF2B5EF4-FFF2-40B4-BE49-F238E27FC236}">
                    <a16:creationId xmlns:a16="http://schemas.microsoft.com/office/drawing/2014/main" id="{0B9ED890-9F0E-1AD0-04B5-172F55F133A4}"/>
                  </a:ext>
                </a:extLst>
              </p:cNvPr>
              <p:cNvSpPr txBox="1"/>
              <p:nvPr/>
            </p:nvSpPr>
            <p:spPr>
              <a:xfrm>
                <a:off x="3228224" y="2936793"/>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sp>
          <p:nvSpPr>
            <p:cNvPr id="10" name="正方形/長方形 9">
              <a:extLst>
                <a:ext uri="{FF2B5EF4-FFF2-40B4-BE49-F238E27FC236}">
                  <a16:creationId xmlns:a16="http://schemas.microsoft.com/office/drawing/2014/main" id="{F1B34325-3F4C-5EE1-7094-71609EF6421F}"/>
                </a:ext>
              </a:extLst>
            </p:cNvPr>
            <p:cNvSpPr/>
            <p:nvPr/>
          </p:nvSpPr>
          <p:spPr bwMode="auto">
            <a:xfrm>
              <a:off x="3184581" y="2409500"/>
              <a:ext cx="1262017" cy="346596"/>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700" dirty="0">
                  <a:solidFill>
                    <a:schemeClr val="bg1"/>
                  </a:solidFill>
                  <a:latin typeface="HGPｺﾞｼｯｸE" panose="020B0900000000000000" pitchFamily="50" charset="-128"/>
                  <a:ea typeface="HGPｺﾞｼｯｸE" panose="020B0900000000000000" pitchFamily="50" charset="-128"/>
                </a:rPr>
                <a:t>ぜいむしょ</a:t>
              </a:r>
            </a:p>
          </p:txBody>
        </p:sp>
      </p:grpSp>
      <p:grpSp>
        <p:nvGrpSpPr>
          <p:cNvPr id="67" name="グループ化 66">
            <a:extLst>
              <a:ext uri="{FF2B5EF4-FFF2-40B4-BE49-F238E27FC236}">
                <a16:creationId xmlns:a16="http://schemas.microsoft.com/office/drawing/2014/main" id="{A09350CF-E722-4964-60AA-2D8C56198465}"/>
              </a:ext>
            </a:extLst>
          </p:cNvPr>
          <p:cNvGrpSpPr/>
          <p:nvPr/>
        </p:nvGrpSpPr>
        <p:grpSpPr>
          <a:xfrm>
            <a:off x="5390701" y="1116218"/>
            <a:ext cx="1660098" cy="846530"/>
            <a:chOff x="5418411" y="1116218"/>
            <a:chExt cx="1660098" cy="846530"/>
          </a:xfrm>
        </p:grpSpPr>
        <p:sp>
          <p:nvSpPr>
            <p:cNvPr id="39" name="正方形/長方形 38">
              <a:extLst>
                <a:ext uri="{FF2B5EF4-FFF2-40B4-BE49-F238E27FC236}">
                  <a16:creationId xmlns:a16="http://schemas.microsoft.com/office/drawing/2014/main" id="{C4F1313D-6E69-5B09-7402-91969C951F61}"/>
                </a:ext>
              </a:extLst>
            </p:cNvPr>
            <p:cNvSpPr/>
            <p:nvPr/>
          </p:nvSpPr>
          <p:spPr>
            <a:xfrm>
              <a:off x="5438621" y="1144731"/>
              <a:ext cx="1639888" cy="818017"/>
            </a:xfrm>
            <a:prstGeom prst="rect">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テキスト ボックス 39">
              <a:extLst>
                <a:ext uri="{FF2B5EF4-FFF2-40B4-BE49-F238E27FC236}">
                  <a16:creationId xmlns:a16="http://schemas.microsoft.com/office/drawing/2014/main" id="{468C5CBB-AE56-B089-67EB-AEA5C3E69D6C}"/>
                </a:ext>
              </a:extLst>
            </p:cNvPr>
            <p:cNvSpPr txBox="1"/>
            <p:nvPr/>
          </p:nvSpPr>
          <p:spPr>
            <a:xfrm>
              <a:off x="541841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C98C4"/>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C98C4"/>
                </a:solidFill>
                <a:effectLst/>
                <a:latin typeface="HGPｺﾞｼｯｸE" panose="020B0900000000000000" pitchFamily="50" charset="-128"/>
                <a:ea typeface="HGPｺﾞｼｯｸE" panose="020B0900000000000000" pitchFamily="50" charset="-128"/>
              </a:endParaRPr>
            </a:p>
          </p:txBody>
        </p:sp>
        <p:grpSp>
          <p:nvGrpSpPr>
            <p:cNvPr id="42" name="グループ化 41">
              <a:extLst>
                <a:ext uri="{FF2B5EF4-FFF2-40B4-BE49-F238E27FC236}">
                  <a16:creationId xmlns:a16="http://schemas.microsoft.com/office/drawing/2014/main" id="{1A6D3771-9CAB-87B0-2AE4-301D51881F1E}"/>
                </a:ext>
              </a:extLst>
            </p:cNvPr>
            <p:cNvGrpSpPr/>
            <p:nvPr/>
          </p:nvGrpSpPr>
          <p:grpSpPr>
            <a:xfrm>
              <a:off x="5845632" y="1419772"/>
              <a:ext cx="825867" cy="408386"/>
              <a:chOff x="2078852" y="2232915"/>
              <a:chExt cx="997926" cy="493469"/>
            </a:xfrm>
          </p:grpSpPr>
          <p:pic>
            <p:nvPicPr>
              <p:cNvPr id="43" name="図 42" descr="図形&#10;&#10;自動的に生成された説明">
                <a:extLst>
                  <a:ext uri="{FF2B5EF4-FFF2-40B4-BE49-F238E27FC236}">
                    <a16:creationId xmlns:a16="http://schemas.microsoft.com/office/drawing/2014/main" id="{0C88EE64-677C-40B7-AA43-8D54F7B46A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44" name="テキスト ボックス 43">
                <a:extLst>
                  <a:ext uri="{FF2B5EF4-FFF2-40B4-BE49-F238E27FC236}">
                    <a16:creationId xmlns:a16="http://schemas.microsoft.com/office/drawing/2014/main" id="{67AB52BF-C9DD-93BF-723D-B359131A2101}"/>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3" name="グループ化 2">
            <a:extLst>
              <a:ext uri="{FF2B5EF4-FFF2-40B4-BE49-F238E27FC236}">
                <a16:creationId xmlns:a16="http://schemas.microsoft.com/office/drawing/2014/main" id="{1EA74961-1D4C-9D5B-CD43-997C3C2A41DA}"/>
              </a:ext>
            </a:extLst>
          </p:cNvPr>
          <p:cNvGrpSpPr/>
          <p:nvPr/>
        </p:nvGrpSpPr>
        <p:grpSpPr>
          <a:xfrm>
            <a:off x="3165967" y="1065378"/>
            <a:ext cx="5727207" cy="976722"/>
            <a:chOff x="3165967" y="1065378"/>
            <a:chExt cx="5727207" cy="976722"/>
          </a:xfrm>
        </p:grpSpPr>
        <p:sp>
          <p:nvSpPr>
            <p:cNvPr id="7" name="正方形/長方形 6">
              <a:extLst>
                <a:ext uri="{FF2B5EF4-FFF2-40B4-BE49-F238E27FC236}">
                  <a16:creationId xmlns:a16="http://schemas.microsoft.com/office/drawing/2014/main" id="{99210D0B-EEF2-126C-3FEA-EF355D1C8B03}"/>
                </a:ext>
              </a:extLst>
            </p:cNvPr>
            <p:cNvSpPr/>
            <p:nvPr/>
          </p:nvSpPr>
          <p:spPr bwMode="auto">
            <a:xfrm>
              <a:off x="3165967" y="1065378"/>
              <a:ext cx="5727207" cy="9767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正方形/長方形 36">
              <a:extLst>
                <a:ext uri="{FF2B5EF4-FFF2-40B4-BE49-F238E27FC236}">
                  <a16:creationId xmlns:a16="http://schemas.microsoft.com/office/drawing/2014/main" id="{244A57C7-695E-921E-1E54-29BF42858094}"/>
                </a:ext>
              </a:extLst>
            </p:cNvPr>
            <p:cNvSpPr/>
            <p:nvPr/>
          </p:nvSpPr>
          <p:spPr bwMode="auto">
            <a:xfrm>
              <a:off x="3165967" y="1066181"/>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grpSp>
          <p:nvGrpSpPr>
            <p:cNvPr id="104" name="グループ化 103">
              <a:extLst>
                <a:ext uri="{FF2B5EF4-FFF2-40B4-BE49-F238E27FC236}">
                  <a16:creationId xmlns:a16="http://schemas.microsoft.com/office/drawing/2014/main" id="{B933A441-2A86-3474-B35C-DCEED43E6C8F}"/>
                </a:ext>
              </a:extLst>
            </p:cNvPr>
            <p:cNvGrpSpPr/>
            <p:nvPr/>
          </p:nvGrpSpPr>
          <p:grpSpPr>
            <a:xfrm>
              <a:off x="3204878" y="1444057"/>
              <a:ext cx="2194832" cy="525785"/>
              <a:chOff x="3204878" y="1444057"/>
              <a:chExt cx="2194832" cy="525785"/>
            </a:xfrm>
          </p:grpSpPr>
          <p:sp>
            <p:nvSpPr>
              <p:cNvPr id="38" name="テキスト ボックス 37">
                <a:extLst>
                  <a:ext uri="{FF2B5EF4-FFF2-40B4-BE49-F238E27FC236}">
                    <a16:creationId xmlns:a16="http://schemas.microsoft.com/office/drawing/2014/main" id="{4D72DAFE-19D1-313F-5912-F9181F2CA06F}"/>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101" name="テキスト ボックス 100">
                <a:extLst>
                  <a:ext uri="{FF2B5EF4-FFF2-40B4-BE49-F238E27FC236}">
                    <a16:creationId xmlns:a16="http://schemas.microsoft.com/office/drawing/2014/main" id="{39C94CE9-A13C-342F-EB5D-6E040B003621}"/>
                  </a:ext>
                </a:extLst>
              </p:cNvPr>
              <p:cNvSpPr txBox="1"/>
              <p:nvPr/>
            </p:nvSpPr>
            <p:spPr>
              <a:xfrm>
                <a:off x="4677488" y="1622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sp>
        <p:nvSpPr>
          <p:cNvPr id="105" name="角丸四角形 15">
            <a:extLst>
              <a:ext uri="{FF2B5EF4-FFF2-40B4-BE49-F238E27FC236}">
                <a16:creationId xmlns:a16="http://schemas.microsoft.com/office/drawing/2014/main" id="{9C90DFC7-4D1F-B002-AC83-83794F5ECECA}"/>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24" name="図 23">
            <a:extLst>
              <a:ext uri="{FF2B5EF4-FFF2-40B4-BE49-F238E27FC236}">
                <a16:creationId xmlns:a16="http://schemas.microsoft.com/office/drawing/2014/main" id="{962F9C9D-D12C-2EC0-3F64-97DA830552C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195283" y="1029349"/>
            <a:ext cx="1654831" cy="1069432"/>
          </a:xfrm>
          <a:prstGeom prst="rect">
            <a:avLst/>
          </a:prstGeom>
        </p:spPr>
      </p:pic>
      <p:pic>
        <p:nvPicPr>
          <p:cNvPr id="22" name="図 21">
            <a:extLst>
              <a:ext uri="{FF2B5EF4-FFF2-40B4-BE49-F238E27FC236}">
                <a16:creationId xmlns:a16="http://schemas.microsoft.com/office/drawing/2014/main" id="{96768993-B9EC-24EE-94FD-92F667372D7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285826" y="2317838"/>
            <a:ext cx="1473744" cy="1433883"/>
          </a:xfrm>
          <a:prstGeom prst="rect">
            <a:avLst/>
          </a:prstGeom>
        </p:spPr>
      </p:pic>
      <p:pic>
        <p:nvPicPr>
          <p:cNvPr id="26" name="図 25">
            <a:extLst>
              <a:ext uri="{FF2B5EF4-FFF2-40B4-BE49-F238E27FC236}">
                <a16:creationId xmlns:a16="http://schemas.microsoft.com/office/drawing/2014/main" id="{AE2C82FA-E33F-4471-D300-BD72BBE067C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034127" y="3990638"/>
            <a:ext cx="1977142" cy="956682"/>
          </a:xfrm>
          <a:prstGeom prst="rect">
            <a:avLst/>
          </a:prstGeom>
        </p:spPr>
      </p:pic>
      <p:sp>
        <p:nvSpPr>
          <p:cNvPr id="12" name="テキスト ボックス 11">
            <a:extLst>
              <a:ext uri="{FF2B5EF4-FFF2-40B4-BE49-F238E27FC236}">
                <a16:creationId xmlns:a16="http://schemas.microsoft.com/office/drawing/2014/main" id="{7DB9995C-0B0A-8A18-4957-8D8F966EB734}"/>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消費税についての説明</a:t>
            </a:r>
          </a:p>
        </p:txBody>
      </p:sp>
      <p:sp>
        <p:nvSpPr>
          <p:cNvPr id="97" name="テキスト ボックス 96">
            <a:extLst>
              <a:ext uri="{FF2B5EF4-FFF2-40B4-BE49-F238E27FC236}">
                <a16:creationId xmlns:a16="http://schemas.microsoft.com/office/drawing/2014/main" id="{464EBC58-3504-47B8-8BE8-FCB2557C53F9}"/>
              </a:ext>
            </a:extLst>
          </p:cNvPr>
          <p:cNvSpPr txBox="1"/>
          <p:nvPr/>
        </p:nvSpPr>
        <p:spPr>
          <a:xfrm>
            <a:off x="4552454" y="2983202"/>
            <a:ext cx="420308"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にっぽん</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106" name="テキスト ボックス 105">
            <a:extLst>
              <a:ext uri="{FF2B5EF4-FFF2-40B4-BE49-F238E27FC236}">
                <a16:creationId xmlns:a16="http://schemas.microsoft.com/office/drawing/2014/main" id="{B80EA8F1-5621-4EE8-BDBA-ED28CB3D4EC1}"/>
              </a:ext>
            </a:extLst>
          </p:cNvPr>
          <p:cNvSpPr txBox="1"/>
          <p:nvPr/>
        </p:nvSpPr>
        <p:spPr>
          <a:xfrm>
            <a:off x="1383479" y="3446247"/>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543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500"/>
                                        <p:tgtEl>
                                          <p:spTgt spid="1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500"/>
                                        <p:tgtEl>
                                          <p:spTgt spid="107"/>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500"/>
                                        <p:tgtEl>
                                          <p:spTgt spid="1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500"/>
                                        <p:tgtEl>
                                          <p:spTgt spid="97"/>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fade">
                                      <p:cBhvr>
                                        <p:cTn id="63" dur="500"/>
                                        <p:tgtEl>
                                          <p:spTgt spid="108"/>
                                        </p:tgtEl>
                                      </p:cBhvr>
                                    </p:animEffect>
                                  </p:childTnLst>
                                </p:cTn>
                              </p:par>
                            </p:childTnLst>
                          </p:cTn>
                        </p:par>
                        <p:par>
                          <p:cTn id="64" fill="hold">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up)">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500"/>
                                        <p:tgtEl>
                                          <p:spTgt spid="114"/>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15"/>
                                        </p:tgtEl>
                                        <p:attrNameLst>
                                          <p:attrName>style.visibility</p:attrName>
                                        </p:attrNameLst>
                                      </p:cBhvr>
                                      <p:to>
                                        <p:strVal val="visible"/>
                                      </p:to>
                                    </p:set>
                                    <p:animEffect transition="in" filter="fade">
                                      <p:cBhvr>
                                        <p:cTn id="81" dur="500"/>
                                        <p:tgtEl>
                                          <p:spTgt spid="115"/>
                                        </p:tgtEl>
                                      </p:cBhvr>
                                    </p:animEffect>
                                  </p:childTnLst>
                                </p:cTn>
                              </p:par>
                              <p:par>
                                <p:cTn id="82" presetID="10" presetClass="entr" presetSubtype="0" fill="hold" nodeType="with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fade">
                                      <p:cBhvr>
                                        <p:cTn id="84" dur="500"/>
                                        <p:tgtEl>
                                          <p:spTgt spid="116"/>
                                        </p:tgtEl>
                                      </p:cBhvr>
                                    </p:animEffect>
                                  </p:childTnLst>
                                </p:cTn>
                              </p:par>
                            </p:childTnLst>
                          </p:cTn>
                        </p:par>
                        <p:par>
                          <p:cTn id="85" fill="hold">
                            <p:stCondLst>
                              <p:cond delay="500"/>
                            </p:stCondLst>
                            <p:childTnLst>
                              <p:par>
                                <p:cTn id="86" presetID="22" presetClass="entr" presetSubtype="1"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up)">
                                      <p:cBhvr>
                                        <p:cTn id="88" dur="500"/>
                                        <p:tgtEl>
                                          <p:spTgt spid="68"/>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up)">
                                      <p:cBhvr>
                                        <p:cTn id="91" dur="500"/>
                                        <p:tgtEl>
                                          <p:spTgt spid="8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17"/>
                                        </p:tgtEl>
                                        <p:attrNameLst>
                                          <p:attrName>style.visibility</p:attrName>
                                        </p:attrNameLst>
                                      </p:cBhvr>
                                      <p:to>
                                        <p:strVal val="visible"/>
                                      </p:to>
                                    </p:set>
                                    <p:animEffect transition="in" filter="fade">
                                      <p:cBhvr>
                                        <p:cTn id="96" dur="500"/>
                                        <p:tgtEl>
                                          <p:spTgt spid="117"/>
                                        </p:tgtEl>
                                      </p:cBhvr>
                                    </p:animEffect>
                                  </p:childTnLst>
                                </p:cTn>
                              </p:par>
                              <p:par>
                                <p:cTn id="97" presetID="10" presetClass="entr" presetSubtype="0" fill="hold" nodeType="with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fade">
                                      <p:cBhvr>
                                        <p:cTn id="99" dur="500"/>
                                        <p:tgtEl>
                                          <p:spTgt spid="11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05"/>
                                        </p:tgtEl>
                                        <p:attrNameLst>
                                          <p:attrName>style.visibility</p:attrName>
                                        </p:attrNameLst>
                                      </p:cBhvr>
                                      <p:to>
                                        <p:strVal val="visible"/>
                                      </p:to>
                                    </p:set>
                                    <p:animEffect transition="in" filter="fade">
                                      <p:cBhvr>
                                        <p:cTn id="102" dur="500"/>
                                        <p:tgtEl>
                                          <p:spTgt spid="10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fade">
                                      <p:cBhvr>
                                        <p:cTn id="107" dur="500"/>
                                        <p:tgtEl>
                                          <p:spTgt spid="4"/>
                                        </p:tgtEl>
                                      </p:cBhvr>
                                    </p:animEffec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4" grpId="0" animBg="1"/>
      <p:bldP spid="56" grpId="0" animBg="1"/>
      <p:bldP spid="68" grpId="0" animBg="1"/>
      <p:bldP spid="81" grpId="0" animBg="1"/>
      <p:bldP spid="105" grpId="0"/>
      <p:bldP spid="12" grpId="0"/>
      <p:bldP spid="97"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B66CBFB2-258F-CE38-0B93-5CABA58E26C6}"/>
              </a:ext>
            </a:extLst>
          </p:cNvPr>
          <p:cNvGrpSpPr/>
          <p:nvPr/>
        </p:nvGrpSpPr>
        <p:grpSpPr>
          <a:xfrm>
            <a:off x="2674765" y="4684587"/>
            <a:ext cx="5435120" cy="455133"/>
            <a:chOff x="2038472" y="4684587"/>
            <a:chExt cx="6234735" cy="455133"/>
          </a:xfrm>
        </p:grpSpPr>
        <p:sp>
          <p:nvSpPr>
            <p:cNvPr id="92" name="正方形/長方形 91">
              <a:extLst>
                <a:ext uri="{FF2B5EF4-FFF2-40B4-BE49-F238E27FC236}">
                  <a16:creationId xmlns:a16="http://schemas.microsoft.com/office/drawing/2014/main" id="{02B94D9B-6034-80EB-474E-361F38F4E592}"/>
                </a:ext>
              </a:extLst>
            </p:cNvPr>
            <p:cNvSpPr/>
            <p:nvPr/>
          </p:nvSpPr>
          <p:spPr bwMode="auto">
            <a:xfrm>
              <a:off x="6785581"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住民税</a:t>
              </a:r>
            </a:p>
          </p:txBody>
        </p:sp>
        <p:sp>
          <p:nvSpPr>
            <p:cNvPr id="90" name="正方形/長方形 89">
              <a:extLst>
                <a:ext uri="{FF2B5EF4-FFF2-40B4-BE49-F238E27FC236}">
                  <a16:creationId xmlns:a16="http://schemas.microsoft.com/office/drawing/2014/main" id="{5A1341AE-5330-9479-32B7-633AB3E2BE96}"/>
                </a:ext>
              </a:extLst>
            </p:cNvPr>
            <p:cNvSpPr/>
            <p:nvPr/>
          </p:nvSpPr>
          <p:spPr bwMode="auto">
            <a:xfrm>
              <a:off x="2038472"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所得税</a:t>
              </a:r>
            </a:p>
          </p:txBody>
        </p:sp>
        <p:sp>
          <p:nvSpPr>
            <p:cNvPr id="69" name="フリーフォーム: 図形 68">
              <a:extLst>
                <a:ext uri="{FF2B5EF4-FFF2-40B4-BE49-F238E27FC236}">
                  <a16:creationId xmlns:a16="http://schemas.microsoft.com/office/drawing/2014/main" id="{43CF9F12-689B-8DA8-B3F4-F33AA34AEF85}"/>
                </a:ext>
              </a:extLst>
            </p:cNvPr>
            <p:cNvSpPr/>
            <p:nvPr/>
          </p:nvSpPr>
          <p:spPr>
            <a:xfrm flipH="1">
              <a:off x="3190525" y="4684587"/>
              <a:ext cx="3966890" cy="455133"/>
            </a:xfrm>
            <a:custGeom>
              <a:avLst/>
              <a:gdLst>
                <a:gd name="connsiteX0" fmla="*/ 1721319 w 3966890"/>
                <a:gd name="connsiteY0" fmla="*/ 0 h 455133"/>
                <a:gd name="connsiteX1" fmla="*/ 1552935 w 3966890"/>
                <a:gd name="connsiteY1" fmla="*/ 0 h 455133"/>
                <a:gd name="connsiteX2" fmla="*/ 1552935 w 3966890"/>
                <a:gd name="connsiteY2" fmla="*/ 140272 h 455133"/>
                <a:gd name="connsiteX3" fmla="*/ 72144 w 3966890"/>
                <a:gd name="connsiteY3" fmla="*/ 140272 h 455133"/>
                <a:gd name="connsiteX4" fmla="*/ 72144 w 3966890"/>
                <a:gd name="connsiteY4" fmla="*/ 256410 h 455133"/>
                <a:gd name="connsiteX5" fmla="*/ 73214 w 3966890"/>
                <a:gd name="connsiteY5" fmla="*/ 256410 h 455133"/>
                <a:gd name="connsiteX6" fmla="*/ 73214 w 3966890"/>
                <a:gd name="connsiteY6" fmla="*/ 305943 h 455133"/>
                <a:gd name="connsiteX7" fmla="*/ 0 w 3966890"/>
                <a:gd name="connsiteY7" fmla="*/ 305943 h 455133"/>
                <a:gd name="connsiteX8" fmla="*/ 146427 w 3966890"/>
                <a:gd name="connsiteY8" fmla="*/ 454962 h 455133"/>
                <a:gd name="connsiteX9" fmla="*/ 292855 w 3966890"/>
                <a:gd name="connsiteY9" fmla="*/ 305943 h 455133"/>
                <a:gd name="connsiteX10" fmla="*/ 219641 w 3966890"/>
                <a:gd name="connsiteY10" fmla="*/ 305943 h 455133"/>
                <a:gd name="connsiteX11" fmla="*/ 219641 w 3966890"/>
                <a:gd name="connsiteY11" fmla="*/ 256410 h 455133"/>
                <a:gd name="connsiteX12" fmla="*/ 1552935 w 3966890"/>
                <a:gd name="connsiteY12" fmla="*/ 256410 h 455133"/>
                <a:gd name="connsiteX13" fmla="*/ 1721319 w 3966890"/>
                <a:gd name="connsiteY13" fmla="*/ 256410 h 455133"/>
                <a:gd name="connsiteX14" fmla="*/ 1809514 w 3966890"/>
                <a:gd name="connsiteY14" fmla="*/ 256410 h 455133"/>
                <a:gd name="connsiteX15" fmla="*/ 1809514 w 3966890"/>
                <a:gd name="connsiteY15" fmla="*/ 256581 h 455133"/>
                <a:gd name="connsiteX16" fmla="*/ 3747249 w 3966890"/>
                <a:gd name="connsiteY16" fmla="*/ 256581 h 455133"/>
                <a:gd name="connsiteX17" fmla="*/ 3747249 w 3966890"/>
                <a:gd name="connsiteY17" fmla="*/ 306114 h 455133"/>
                <a:gd name="connsiteX18" fmla="*/ 3674035 w 3966890"/>
                <a:gd name="connsiteY18" fmla="*/ 306114 h 455133"/>
                <a:gd name="connsiteX19" fmla="*/ 3820463 w 3966890"/>
                <a:gd name="connsiteY19" fmla="*/ 455133 h 455133"/>
                <a:gd name="connsiteX20" fmla="*/ 3966890 w 3966890"/>
                <a:gd name="connsiteY20" fmla="*/ 306114 h 455133"/>
                <a:gd name="connsiteX21" fmla="*/ 3893676 w 3966890"/>
                <a:gd name="connsiteY21" fmla="*/ 306114 h 455133"/>
                <a:gd name="connsiteX22" fmla="*/ 3893676 w 3966890"/>
                <a:gd name="connsiteY22" fmla="*/ 256581 h 455133"/>
                <a:gd name="connsiteX23" fmla="*/ 3894746 w 3966890"/>
                <a:gd name="connsiteY23" fmla="*/ 256581 h 455133"/>
                <a:gd name="connsiteX24" fmla="*/ 3894746 w 3966890"/>
                <a:gd name="connsiteY24" fmla="*/ 140443 h 455133"/>
                <a:gd name="connsiteX25" fmla="*/ 1809514 w 3966890"/>
                <a:gd name="connsiteY25" fmla="*/ 140443 h 455133"/>
                <a:gd name="connsiteX26" fmla="*/ 1809514 w 3966890"/>
                <a:gd name="connsiteY26" fmla="*/ 140272 h 455133"/>
                <a:gd name="connsiteX27" fmla="*/ 1721319 w 3966890"/>
                <a:gd name="connsiteY27" fmla="*/ 140272 h 4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66890" h="455133">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grpSp>
      <p:grpSp>
        <p:nvGrpSpPr>
          <p:cNvPr id="97" name="グループ化 96">
            <a:extLst>
              <a:ext uri="{FF2B5EF4-FFF2-40B4-BE49-F238E27FC236}">
                <a16:creationId xmlns:a16="http://schemas.microsoft.com/office/drawing/2014/main" id="{EC144AD0-27D2-282D-21B0-7103E5EE5B00}"/>
              </a:ext>
            </a:extLst>
          </p:cNvPr>
          <p:cNvGrpSpPr/>
          <p:nvPr/>
        </p:nvGrpSpPr>
        <p:grpSpPr>
          <a:xfrm>
            <a:off x="1355298" y="2583642"/>
            <a:ext cx="6302975" cy="643350"/>
            <a:chOff x="1355298" y="2304827"/>
            <a:chExt cx="6302975" cy="643350"/>
          </a:xfrm>
        </p:grpSpPr>
        <p:sp>
          <p:nvSpPr>
            <p:cNvPr id="88" name="矢印: 下 87">
              <a:extLst>
                <a:ext uri="{FF2B5EF4-FFF2-40B4-BE49-F238E27FC236}">
                  <a16:creationId xmlns:a16="http://schemas.microsoft.com/office/drawing/2014/main" id="{DCB89B6D-E374-4592-D250-175E9E144842}"/>
                </a:ext>
              </a:extLst>
            </p:cNvPr>
            <p:cNvSpPr/>
            <p:nvPr/>
          </p:nvSpPr>
          <p:spPr>
            <a:xfrm>
              <a:off x="7367407"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矢印: 下 86">
              <a:extLst>
                <a:ext uri="{FF2B5EF4-FFF2-40B4-BE49-F238E27FC236}">
                  <a16:creationId xmlns:a16="http://schemas.microsoft.com/office/drawing/2014/main" id="{6C56D0A2-78F2-225A-6134-163749E29D51}"/>
                </a:ext>
              </a:extLst>
            </p:cNvPr>
            <p:cNvSpPr/>
            <p:nvPr/>
          </p:nvSpPr>
          <p:spPr>
            <a:xfrm>
              <a:off x="435214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矢印: 下 82">
              <a:extLst>
                <a:ext uri="{FF2B5EF4-FFF2-40B4-BE49-F238E27FC236}">
                  <a16:creationId xmlns:a16="http://schemas.microsoft.com/office/drawing/2014/main" id="{F0ECE115-9E74-1931-928B-33982A2C7C8C}"/>
                </a:ext>
              </a:extLst>
            </p:cNvPr>
            <p:cNvSpPr/>
            <p:nvPr/>
          </p:nvSpPr>
          <p:spPr>
            <a:xfrm>
              <a:off x="135529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r>
              <a:rPr lang="en-US" altLang="ja-JP" dirty="0"/>
              <a:t>5</a:t>
            </a:r>
          </a:p>
        </p:txBody>
      </p:sp>
      <p:sp>
        <p:nvSpPr>
          <p:cNvPr id="5" name="Text Box 12">
            <a:extLst>
              <a:ext uri="{FF2B5EF4-FFF2-40B4-BE49-F238E27FC236}">
                <a16:creationId xmlns:a16="http://schemas.microsoft.com/office/drawing/2014/main" id="{0AE27FA7-D230-931D-C14F-68E38CE4BD27}"/>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grpSp>
        <p:nvGrpSpPr>
          <p:cNvPr id="94" name="グループ化 93">
            <a:extLst>
              <a:ext uri="{FF2B5EF4-FFF2-40B4-BE49-F238E27FC236}">
                <a16:creationId xmlns:a16="http://schemas.microsoft.com/office/drawing/2014/main" id="{4728CC80-5548-E7E9-CFAE-660693677701}"/>
              </a:ext>
            </a:extLst>
          </p:cNvPr>
          <p:cNvGrpSpPr/>
          <p:nvPr/>
        </p:nvGrpSpPr>
        <p:grpSpPr>
          <a:xfrm>
            <a:off x="259302" y="1344996"/>
            <a:ext cx="2686425" cy="1447719"/>
            <a:chOff x="259302" y="1066181"/>
            <a:chExt cx="2686425" cy="1447719"/>
          </a:xfrm>
        </p:grpSpPr>
        <p:sp>
          <p:nvSpPr>
            <p:cNvPr id="6" name="正方形/長方形 5">
              <a:extLst>
                <a:ext uri="{FF2B5EF4-FFF2-40B4-BE49-F238E27FC236}">
                  <a16:creationId xmlns:a16="http://schemas.microsoft.com/office/drawing/2014/main" id="{48F271F6-751D-1C1C-EA19-53E41D3AF3B6}"/>
                </a:ext>
              </a:extLst>
            </p:cNvPr>
            <p:cNvSpPr/>
            <p:nvPr/>
          </p:nvSpPr>
          <p:spPr bwMode="auto">
            <a:xfrm>
              <a:off x="25930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6" name="図 15">
              <a:extLst>
                <a:ext uri="{FF2B5EF4-FFF2-40B4-BE49-F238E27FC236}">
                  <a16:creationId xmlns:a16="http://schemas.microsoft.com/office/drawing/2014/main" id="{6E7116D4-A1C8-53AB-A8F5-8A8A6D1CCB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03781" y="1530517"/>
              <a:ext cx="1541946" cy="976685"/>
            </a:xfrm>
            <a:prstGeom prst="rect">
              <a:avLst/>
            </a:prstGeom>
          </p:spPr>
        </p:pic>
        <p:sp>
          <p:nvSpPr>
            <p:cNvPr id="32" name="正方形/長方形 31">
              <a:extLst>
                <a:ext uri="{FF2B5EF4-FFF2-40B4-BE49-F238E27FC236}">
                  <a16:creationId xmlns:a16="http://schemas.microsoft.com/office/drawing/2014/main" id="{2BB6FEEE-6BE7-303D-19EF-386DF731FAE2}"/>
                </a:ext>
              </a:extLst>
            </p:cNvPr>
            <p:cNvSpPr/>
            <p:nvPr/>
          </p:nvSpPr>
          <p:spPr bwMode="auto">
            <a:xfrm>
              <a:off x="25930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38" name="テキスト ボックス 37">
              <a:extLst>
                <a:ext uri="{FF2B5EF4-FFF2-40B4-BE49-F238E27FC236}">
                  <a16:creationId xmlns:a16="http://schemas.microsoft.com/office/drawing/2014/main" id="{E91AE559-CC2E-7F7D-C873-968C6914F37F}"/>
                </a:ext>
              </a:extLst>
            </p:cNvPr>
            <p:cNvSpPr txBox="1"/>
            <p:nvPr/>
          </p:nvSpPr>
          <p:spPr>
            <a:xfrm>
              <a:off x="259803" y="1466301"/>
              <a:ext cx="1871025" cy="1035220"/>
            </a:xfrm>
            <a:prstGeom prst="rect">
              <a:avLst/>
            </a:prstGeom>
            <a:noFill/>
          </p:spPr>
          <p:txBody>
            <a:bodyPr wrap="none" rtlCol="0">
              <a:spAutoFit/>
            </a:bodyPr>
            <a:lstStyle/>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95" name="グループ化 94">
            <a:extLst>
              <a:ext uri="{FF2B5EF4-FFF2-40B4-BE49-F238E27FC236}">
                <a16:creationId xmlns:a16="http://schemas.microsoft.com/office/drawing/2014/main" id="{CB824050-F1BB-B08C-2E6A-5154F764E53E}"/>
              </a:ext>
            </a:extLst>
          </p:cNvPr>
          <p:cNvGrpSpPr/>
          <p:nvPr/>
        </p:nvGrpSpPr>
        <p:grpSpPr>
          <a:xfrm>
            <a:off x="3276624" y="1344996"/>
            <a:ext cx="2743685" cy="1465439"/>
            <a:chOff x="3276624" y="1066181"/>
            <a:chExt cx="2743685" cy="1465439"/>
          </a:xfrm>
        </p:grpSpPr>
        <p:sp>
          <p:nvSpPr>
            <p:cNvPr id="7" name="正方形/長方形 6">
              <a:extLst>
                <a:ext uri="{FF2B5EF4-FFF2-40B4-BE49-F238E27FC236}">
                  <a16:creationId xmlns:a16="http://schemas.microsoft.com/office/drawing/2014/main" id="{9C7AF0F4-E107-A36D-2302-5768A31D4453}"/>
                </a:ext>
              </a:extLst>
            </p:cNvPr>
            <p:cNvSpPr/>
            <p:nvPr/>
          </p:nvSpPr>
          <p:spPr bwMode="auto">
            <a:xfrm>
              <a:off x="3276625"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4" name="図 13" descr="グラフィカル ユーザー インターフェイス&#10;&#10;自動的に生成された説明">
              <a:extLst>
                <a:ext uri="{FF2B5EF4-FFF2-40B4-BE49-F238E27FC236}">
                  <a16:creationId xmlns:a16="http://schemas.microsoft.com/office/drawing/2014/main" id="{41033513-B5EA-AFB8-0080-05EB77DF94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8020" y="1431433"/>
              <a:ext cx="1462289" cy="1072780"/>
            </a:xfrm>
            <a:prstGeom prst="rect">
              <a:avLst/>
            </a:prstGeom>
          </p:spPr>
        </p:pic>
        <p:sp>
          <p:nvSpPr>
            <p:cNvPr id="33" name="正方形/長方形 32">
              <a:extLst>
                <a:ext uri="{FF2B5EF4-FFF2-40B4-BE49-F238E27FC236}">
                  <a16:creationId xmlns:a16="http://schemas.microsoft.com/office/drawing/2014/main" id="{E2C8032F-2E8B-9843-2456-DDDA2A2CA844}"/>
                </a:ext>
              </a:extLst>
            </p:cNvPr>
            <p:cNvSpPr/>
            <p:nvPr/>
          </p:nvSpPr>
          <p:spPr bwMode="auto">
            <a:xfrm>
              <a:off x="3276625"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grpSp>
          <p:nvGrpSpPr>
            <p:cNvPr id="42" name="グループ化 41">
              <a:extLst>
                <a:ext uri="{FF2B5EF4-FFF2-40B4-BE49-F238E27FC236}">
                  <a16:creationId xmlns:a16="http://schemas.microsoft.com/office/drawing/2014/main" id="{8739C175-3D7A-6C88-B7AB-706442535DE9}"/>
                </a:ext>
              </a:extLst>
            </p:cNvPr>
            <p:cNvGrpSpPr/>
            <p:nvPr/>
          </p:nvGrpSpPr>
          <p:grpSpPr>
            <a:xfrm>
              <a:off x="3276624" y="1401246"/>
              <a:ext cx="1696298" cy="1130374"/>
              <a:chOff x="3218596" y="1377136"/>
              <a:chExt cx="1696298" cy="1130374"/>
            </a:xfrm>
          </p:grpSpPr>
          <p:sp>
            <p:nvSpPr>
              <p:cNvPr id="39" name="テキスト ボックス 38">
                <a:extLst>
                  <a:ext uri="{FF2B5EF4-FFF2-40B4-BE49-F238E27FC236}">
                    <a16:creationId xmlns:a16="http://schemas.microsoft.com/office/drawing/2014/main" id="{8BCB7A75-EF86-DE8D-6D5C-9B85D9D4BAEE}"/>
                  </a:ext>
                </a:extLst>
              </p:cNvPr>
              <p:cNvSpPr txBox="1"/>
              <p:nvPr/>
            </p:nvSpPr>
            <p:spPr>
              <a:xfrm>
                <a:off x="3218596" y="1377136"/>
                <a:ext cx="1696298" cy="1130374"/>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している方は</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確定申告で税金を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endParaRPr lang="en-US" altLang="ja-JP" sz="1200" dirty="0">
                  <a:latin typeface="HGPｺﾞｼｯｸE" panose="020B0900000000000000" pitchFamily="50" charset="-128"/>
                  <a:ea typeface="HGPｺﾞｼｯｸE" panose="020B0900000000000000" pitchFamily="50" charset="-128"/>
                </a:endParaRPr>
              </a:p>
            </p:txBody>
          </p:sp>
          <p:sp>
            <p:nvSpPr>
              <p:cNvPr id="40" name="テキスト ボックス 39">
                <a:extLst>
                  <a:ext uri="{FF2B5EF4-FFF2-40B4-BE49-F238E27FC236}">
                    <a16:creationId xmlns:a16="http://schemas.microsoft.com/office/drawing/2014/main" id="{81E1C1DD-92E5-CDCF-BD42-AB566164C0A4}"/>
                  </a:ext>
                </a:extLst>
              </p:cNvPr>
              <p:cNvSpPr txBox="1"/>
              <p:nvPr/>
            </p:nvSpPr>
            <p:spPr>
              <a:xfrm>
                <a:off x="3336517" y="192396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21" name="テキスト ボックス 20">
                <a:extLst>
                  <a:ext uri="{FF2B5EF4-FFF2-40B4-BE49-F238E27FC236}">
                    <a16:creationId xmlns:a16="http://schemas.microsoft.com/office/drawing/2014/main" id="{F375A273-31AF-77B6-CE5A-DF0D97661A1D}"/>
                  </a:ext>
                </a:extLst>
              </p:cNvPr>
              <p:cNvSpPr txBox="1"/>
              <p:nvPr/>
            </p:nvSpPr>
            <p:spPr>
              <a:xfrm>
                <a:off x="3243673" y="2171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96" name="グループ化 95">
            <a:extLst>
              <a:ext uri="{FF2B5EF4-FFF2-40B4-BE49-F238E27FC236}">
                <a16:creationId xmlns:a16="http://schemas.microsoft.com/office/drawing/2014/main" id="{8083685B-BA1B-666C-7D10-000214EDC506}"/>
              </a:ext>
            </a:extLst>
          </p:cNvPr>
          <p:cNvGrpSpPr/>
          <p:nvPr/>
        </p:nvGrpSpPr>
        <p:grpSpPr>
          <a:xfrm>
            <a:off x="6177892" y="1344996"/>
            <a:ext cx="2592001" cy="1447719"/>
            <a:chOff x="6177892" y="1066181"/>
            <a:chExt cx="2592001" cy="1447719"/>
          </a:xfrm>
        </p:grpSpPr>
        <p:sp>
          <p:nvSpPr>
            <p:cNvPr id="8" name="正方形/長方形 7">
              <a:extLst>
                <a:ext uri="{FF2B5EF4-FFF2-40B4-BE49-F238E27FC236}">
                  <a16:creationId xmlns:a16="http://schemas.microsoft.com/office/drawing/2014/main" id="{A9D715E2-F0B1-CAB8-A9AE-96AB53FCCE6C}"/>
                </a:ext>
              </a:extLst>
            </p:cNvPr>
            <p:cNvSpPr/>
            <p:nvPr/>
          </p:nvSpPr>
          <p:spPr bwMode="auto">
            <a:xfrm>
              <a:off x="617789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0" name="図 19" descr="男性の顔の絵&#10;&#10;低い精度で自動的に生成された説明">
              <a:extLst>
                <a:ext uri="{FF2B5EF4-FFF2-40B4-BE49-F238E27FC236}">
                  <a16:creationId xmlns:a16="http://schemas.microsoft.com/office/drawing/2014/main" id="{341F0152-31A8-A89F-ED69-EBE69E522B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6504" y="1421043"/>
              <a:ext cx="843389" cy="1092857"/>
            </a:xfrm>
            <a:prstGeom prst="rect">
              <a:avLst/>
            </a:prstGeom>
          </p:spPr>
        </p:pic>
        <p:sp>
          <p:nvSpPr>
            <p:cNvPr id="34" name="正方形/長方形 33">
              <a:extLst>
                <a:ext uri="{FF2B5EF4-FFF2-40B4-BE49-F238E27FC236}">
                  <a16:creationId xmlns:a16="http://schemas.microsoft.com/office/drawing/2014/main" id="{3ABCC75C-463F-2A8C-A265-6F4A3624D084}"/>
                </a:ext>
              </a:extLst>
            </p:cNvPr>
            <p:cNvSpPr/>
            <p:nvPr/>
          </p:nvSpPr>
          <p:spPr bwMode="auto">
            <a:xfrm>
              <a:off x="617789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41" name="テキスト ボックス 40">
              <a:extLst>
                <a:ext uri="{FF2B5EF4-FFF2-40B4-BE49-F238E27FC236}">
                  <a16:creationId xmlns:a16="http://schemas.microsoft.com/office/drawing/2014/main" id="{D5341C70-CC26-FA9A-08DF-ACCC6AD12379}"/>
                </a:ext>
              </a:extLst>
            </p:cNvPr>
            <p:cNvSpPr txBox="1"/>
            <p:nvPr/>
          </p:nvSpPr>
          <p:spPr>
            <a:xfrm>
              <a:off x="6180616" y="1466301"/>
              <a:ext cx="188064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はら</a:t>
              </a:r>
              <a:r>
                <a:rPr lang="ja-JP" altLang="en-US" sz="1200" b="0" i="0" u="none" strike="noStrike" dirty="0">
                  <a:effectLst/>
                  <a:latin typeface="HGPｺﾞｼｯｸE" panose="020B0900000000000000" pitchFamily="50" charset="-128"/>
                  <a:ea typeface="HGPｺﾞｼｯｸE" panose="020B0900000000000000" pitchFamily="50" charset="-128"/>
                </a:rPr>
                <a:t>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99" name="グループ化 98">
            <a:extLst>
              <a:ext uri="{FF2B5EF4-FFF2-40B4-BE49-F238E27FC236}">
                <a16:creationId xmlns:a16="http://schemas.microsoft.com/office/drawing/2014/main" id="{3E63F1E9-CFFF-699D-FE67-334E8183ABD1}"/>
              </a:ext>
            </a:extLst>
          </p:cNvPr>
          <p:cNvGrpSpPr/>
          <p:nvPr/>
        </p:nvGrpSpPr>
        <p:grpSpPr>
          <a:xfrm>
            <a:off x="3276000" y="3227568"/>
            <a:ext cx="5702792" cy="1485714"/>
            <a:chOff x="3276000" y="2948753"/>
            <a:chExt cx="5702792" cy="1485714"/>
          </a:xfrm>
        </p:grpSpPr>
        <p:sp>
          <p:nvSpPr>
            <p:cNvPr id="10" name="正方形/長方形 9">
              <a:extLst>
                <a:ext uri="{FF2B5EF4-FFF2-40B4-BE49-F238E27FC236}">
                  <a16:creationId xmlns:a16="http://schemas.microsoft.com/office/drawing/2014/main" id="{60F90712-4517-EA97-D5DE-D903C8EB519C}"/>
                </a:ext>
              </a:extLst>
            </p:cNvPr>
            <p:cNvSpPr/>
            <p:nvPr/>
          </p:nvSpPr>
          <p:spPr bwMode="auto">
            <a:xfrm>
              <a:off x="3276000" y="2971610"/>
              <a:ext cx="5544150" cy="1440000"/>
            </a:xfrm>
            <a:prstGeom prst="rect">
              <a:avLst/>
            </a:prstGeom>
            <a:solidFill>
              <a:schemeClr val="bg1"/>
            </a:solidFill>
            <a:ln w="22225">
              <a:gradFill flip="none" rotWithShape="1">
                <a:gsLst>
                  <a:gs pos="42000">
                    <a:srgbClr val="C3A8D8"/>
                  </a:gs>
                  <a:gs pos="0">
                    <a:srgbClr val="26C1F2"/>
                  </a:gs>
                  <a:gs pos="33000">
                    <a:srgbClr val="26C1F2"/>
                  </a:gs>
                  <a:gs pos="100000">
                    <a:srgbClr val="EE8282"/>
                  </a:gs>
                  <a:gs pos="50000">
                    <a:srgbClr val="EE828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8" name="図 17" descr="白いバックグラウンドの前にあるキーボード&#10;&#10;低い精度で自動的に生成された説明">
              <a:extLst>
                <a:ext uri="{FF2B5EF4-FFF2-40B4-BE49-F238E27FC236}">
                  <a16:creationId xmlns:a16="http://schemas.microsoft.com/office/drawing/2014/main" id="{6A030654-E9AB-2C3D-8012-F7EABF6AFE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4059" y="3516206"/>
              <a:ext cx="1394733" cy="918261"/>
            </a:xfrm>
            <a:prstGeom prst="rect">
              <a:avLst/>
            </a:prstGeom>
          </p:spPr>
        </p:pic>
        <p:sp>
          <p:nvSpPr>
            <p:cNvPr id="36" name="四角形: 角を丸くする 35">
              <a:extLst>
                <a:ext uri="{FF2B5EF4-FFF2-40B4-BE49-F238E27FC236}">
                  <a16:creationId xmlns:a16="http://schemas.microsoft.com/office/drawing/2014/main" id="{F14A0CFD-AB74-5154-8FF3-D31E95A56D66}"/>
                </a:ext>
              </a:extLst>
            </p:cNvPr>
            <p:cNvSpPr/>
            <p:nvPr/>
          </p:nvSpPr>
          <p:spPr bwMode="auto">
            <a:xfrm>
              <a:off x="6157530" y="3058461"/>
              <a:ext cx="945835" cy="259745"/>
            </a:xfrm>
            <a:prstGeom prst="roundRect">
              <a:avLst>
                <a:gd name="adj" fmla="val 50000"/>
              </a:avLst>
            </a:prstGeom>
            <a:solidFill>
              <a:srgbClr val="EE828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24" name="図 23" descr="時計 が含まれている画像&#10;&#10;自動的に生成された説明">
              <a:extLst>
                <a:ext uri="{FF2B5EF4-FFF2-40B4-BE49-F238E27FC236}">
                  <a16:creationId xmlns:a16="http://schemas.microsoft.com/office/drawing/2014/main" id="{BC55A060-EFB8-67B3-F62F-D3CC5D0F36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8181" y="2948753"/>
              <a:ext cx="1088211" cy="1457019"/>
            </a:xfrm>
            <a:prstGeom prst="rect">
              <a:avLst/>
            </a:prstGeom>
          </p:spPr>
        </p:pic>
        <p:sp>
          <p:nvSpPr>
            <p:cNvPr id="45" name="四角形: 角を丸くする 44">
              <a:extLst>
                <a:ext uri="{FF2B5EF4-FFF2-40B4-BE49-F238E27FC236}">
                  <a16:creationId xmlns:a16="http://schemas.microsoft.com/office/drawing/2014/main" id="{E72BA71B-475C-AAED-CCB9-9D69DF70E0C2}"/>
                </a:ext>
              </a:extLst>
            </p:cNvPr>
            <p:cNvSpPr/>
            <p:nvPr/>
          </p:nvSpPr>
          <p:spPr bwMode="auto">
            <a:xfrm>
              <a:off x="3362469" y="3058461"/>
              <a:ext cx="1152128" cy="259745"/>
            </a:xfrm>
            <a:prstGeom prst="roundRect">
              <a:avLst>
                <a:gd name="adj" fmla="val 50000"/>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grpSp>
          <p:nvGrpSpPr>
            <p:cNvPr id="51" name="グループ化 50">
              <a:extLst>
                <a:ext uri="{FF2B5EF4-FFF2-40B4-BE49-F238E27FC236}">
                  <a16:creationId xmlns:a16="http://schemas.microsoft.com/office/drawing/2014/main" id="{8AD80A53-7D41-39CB-AACF-00318798AEB0}"/>
                </a:ext>
              </a:extLst>
            </p:cNvPr>
            <p:cNvGrpSpPr/>
            <p:nvPr/>
          </p:nvGrpSpPr>
          <p:grpSpPr>
            <a:xfrm>
              <a:off x="3277622" y="3384371"/>
              <a:ext cx="1648208" cy="1019574"/>
              <a:chOff x="3277622" y="3384371"/>
              <a:chExt cx="1648208" cy="1019574"/>
            </a:xfrm>
          </p:grpSpPr>
          <p:sp>
            <p:nvSpPr>
              <p:cNvPr id="46" name="テキスト ボックス 45">
                <a:extLst>
                  <a:ext uri="{FF2B5EF4-FFF2-40B4-BE49-F238E27FC236}">
                    <a16:creationId xmlns:a16="http://schemas.microsoft.com/office/drawing/2014/main" id="{8281D26D-2CDE-096E-232C-0510A172767B}"/>
                  </a:ext>
                </a:extLst>
              </p:cNvPr>
              <p:cNvSpPr txBox="1"/>
              <p:nvPr/>
            </p:nvSpPr>
            <p:spPr>
              <a:xfrm>
                <a:off x="3277622" y="3384371"/>
                <a:ext cx="1648208" cy="1019574"/>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30000"/>
                  </a:lnSpc>
                  <a:spcBef>
                    <a:spcPts val="0"/>
                  </a:spcBef>
                  <a:spcAft>
                    <a:spcPts val="0"/>
                  </a:spcAft>
                </a:pP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申し出ること）</a:t>
                </a:r>
                <a:r>
                  <a:rPr lang="ja-JP" altLang="en-US" sz="1200" dirty="0">
                    <a:latin typeface="HGPｺﾞｼｯｸE" panose="020B0900000000000000" pitchFamily="50" charset="-128"/>
                    <a:ea typeface="HGPｺﾞｼｯｸE" panose="020B0900000000000000" pitchFamily="50" charset="-128"/>
                  </a:rPr>
                  <a:t>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確定申告</a:t>
                </a:r>
                <a:r>
                  <a:rPr lang="en-US" altLang="ja-JP" sz="11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FBD694DC-B08C-DA40-B76A-4F7EBB12A528}"/>
                  </a:ext>
                </a:extLst>
              </p:cNvPr>
              <p:cNvSpPr txBox="1"/>
              <p:nvPr/>
            </p:nvSpPr>
            <p:spPr>
              <a:xfrm>
                <a:off x="3386166" y="3569297"/>
                <a:ext cx="47160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ぜいむしょ</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38836DCE-77AC-2AC3-9C6E-316E94282FFB}"/>
                  </a:ext>
                </a:extLst>
              </p:cNvPr>
              <p:cNvSpPr txBox="1"/>
              <p:nvPr/>
            </p:nvSpPr>
            <p:spPr>
              <a:xfrm>
                <a:off x="3925174" y="3569297"/>
                <a:ext cx="39145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しんこく</a:t>
                </a:r>
              </a:p>
            </p:txBody>
          </p:sp>
          <p:sp>
            <p:nvSpPr>
              <p:cNvPr id="50" name="テキスト ボックス 49">
                <a:extLst>
                  <a:ext uri="{FF2B5EF4-FFF2-40B4-BE49-F238E27FC236}">
                    <a16:creationId xmlns:a16="http://schemas.microsoft.com/office/drawing/2014/main" id="{7B11375E-3401-4D7E-5D9B-751EE8460C1D}"/>
                  </a:ext>
                </a:extLst>
              </p:cNvPr>
              <p:cNvSpPr txBox="1"/>
              <p:nvPr/>
            </p:nvSpPr>
            <p:spPr>
              <a:xfrm>
                <a:off x="4030346" y="407137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15" name="テキスト ボックス 14">
                <a:extLst>
                  <a:ext uri="{FF2B5EF4-FFF2-40B4-BE49-F238E27FC236}">
                    <a16:creationId xmlns:a16="http://schemas.microsoft.com/office/drawing/2014/main" id="{5E9B1889-B916-C1C7-4CC3-ACE14ABC23D1}"/>
                  </a:ext>
                </a:extLst>
              </p:cNvPr>
              <p:cNvSpPr txBox="1"/>
              <p:nvPr/>
            </p:nvSpPr>
            <p:spPr>
              <a:xfrm>
                <a:off x="3339518" y="3819883"/>
                <a:ext cx="28245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もう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nvGrpSpPr>
            <p:cNvPr id="53" name="グループ化 52">
              <a:extLst>
                <a:ext uri="{FF2B5EF4-FFF2-40B4-BE49-F238E27FC236}">
                  <a16:creationId xmlns:a16="http://schemas.microsoft.com/office/drawing/2014/main" id="{D5F5F587-458B-932E-24B6-44B3C46B6FE8}"/>
                </a:ext>
              </a:extLst>
            </p:cNvPr>
            <p:cNvGrpSpPr/>
            <p:nvPr/>
          </p:nvGrpSpPr>
          <p:grpSpPr>
            <a:xfrm>
              <a:off x="6081549" y="3405887"/>
              <a:ext cx="1895071" cy="976999"/>
              <a:chOff x="6081549" y="3405887"/>
              <a:chExt cx="1895071" cy="976999"/>
            </a:xfrm>
          </p:grpSpPr>
          <p:sp>
            <p:nvSpPr>
              <p:cNvPr id="47" name="テキスト ボックス 46">
                <a:extLst>
                  <a:ext uri="{FF2B5EF4-FFF2-40B4-BE49-F238E27FC236}">
                    <a16:creationId xmlns:a16="http://schemas.microsoft.com/office/drawing/2014/main" id="{2249EDC1-6150-6979-5BE9-ED086A02A54A}"/>
                  </a:ext>
                </a:extLst>
              </p:cNvPr>
              <p:cNvSpPr txBox="1"/>
              <p:nvPr/>
            </p:nvSpPr>
            <p:spPr>
              <a:xfrm>
                <a:off x="6081549" y="3405887"/>
                <a:ext cx="1895071" cy="97699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税金をまとめて</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sp>
            <p:nvSpPr>
              <p:cNvPr id="52" name="テキスト ボックス 51">
                <a:extLst>
                  <a:ext uri="{FF2B5EF4-FFF2-40B4-BE49-F238E27FC236}">
                    <a16:creationId xmlns:a16="http://schemas.microsoft.com/office/drawing/2014/main" id="{C84A7C31-3A68-517C-CAD3-2C01A12953BC}"/>
                  </a:ext>
                </a:extLst>
              </p:cNvPr>
              <p:cNvSpPr txBox="1"/>
              <p:nvPr/>
            </p:nvSpPr>
            <p:spPr>
              <a:xfrm>
                <a:off x="6202668" y="4043189"/>
                <a:ext cx="732893"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げんせんちょうしゅう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grpSp>
        <p:nvGrpSpPr>
          <p:cNvPr id="104" name="グループ化 103">
            <a:extLst>
              <a:ext uri="{FF2B5EF4-FFF2-40B4-BE49-F238E27FC236}">
                <a16:creationId xmlns:a16="http://schemas.microsoft.com/office/drawing/2014/main" id="{473CC706-DACB-9BDD-5FD7-B82B1A1BCA6C}"/>
              </a:ext>
            </a:extLst>
          </p:cNvPr>
          <p:cNvGrpSpPr/>
          <p:nvPr/>
        </p:nvGrpSpPr>
        <p:grpSpPr>
          <a:xfrm>
            <a:off x="4877838" y="5148135"/>
            <a:ext cx="3589278" cy="1448586"/>
            <a:chOff x="5039206" y="4869320"/>
            <a:chExt cx="3589278" cy="1448586"/>
          </a:xfrm>
        </p:grpSpPr>
        <p:sp>
          <p:nvSpPr>
            <p:cNvPr id="13" name="正方形/長方形 12">
              <a:extLst>
                <a:ext uri="{FF2B5EF4-FFF2-40B4-BE49-F238E27FC236}">
                  <a16:creationId xmlns:a16="http://schemas.microsoft.com/office/drawing/2014/main" id="{A3AF282C-74F5-52E9-064D-5A2B33C035A3}"/>
                </a:ext>
              </a:extLst>
            </p:cNvPr>
            <p:cNvSpPr/>
            <p:nvPr/>
          </p:nvSpPr>
          <p:spPr bwMode="auto">
            <a:xfrm>
              <a:off x="5039206"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6" name="図 25">
              <a:extLst>
                <a:ext uri="{FF2B5EF4-FFF2-40B4-BE49-F238E27FC236}">
                  <a16:creationId xmlns:a16="http://schemas.microsoft.com/office/drawing/2014/main" id="{11C0E3A5-8923-E381-137B-4C69FAAAE0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660232" y="5227798"/>
              <a:ext cx="1968252" cy="1090108"/>
            </a:xfrm>
            <a:prstGeom prst="rect">
              <a:avLst/>
            </a:prstGeom>
          </p:spPr>
        </p:pic>
        <p:sp>
          <p:nvSpPr>
            <p:cNvPr id="55" name="正方形/長方形 54">
              <a:extLst>
                <a:ext uri="{FF2B5EF4-FFF2-40B4-BE49-F238E27FC236}">
                  <a16:creationId xmlns:a16="http://schemas.microsoft.com/office/drawing/2014/main" id="{C043D021-EE48-9053-F189-9DF5F2DA2E2A}"/>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都道府県</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市区町村</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p:txBody>
        </p:sp>
        <p:pic>
          <p:nvPicPr>
            <p:cNvPr id="56" name="グラフィックス 55">
              <a:extLst>
                <a:ext uri="{FF2B5EF4-FFF2-40B4-BE49-F238E27FC236}">
                  <a16:creationId xmlns:a16="http://schemas.microsoft.com/office/drawing/2014/main" id="{18870002-732A-BB13-0DD3-D58B5118B0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726826" y="5206539"/>
              <a:ext cx="217112" cy="1184009"/>
            </a:xfrm>
            <a:prstGeom prst="rect">
              <a:avLst/>
            </a:prstGeom>
          </p:spPr>
        </p:pic>
        <p:sp>
          <p:nvSpPr>
            <p:cNvPr id="57" name="正方形/長方形 56">
              <a:extLst>
                <a:ext uri="{FF2B5EF4-FFF2-40B4-BE49-F238E27FC236}">
                  <a16:creationId xmlns:a16="http://schemas.microsoft.com/office/drawing/2014/main" id="{CE73DEE4-8EEB-A71C-BBAA-A6FB8A4A327D}"/>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C98C4"/>
                  </a:solidFill>
                  <a:latin typeface="HGPｺﾞｼｯｸE" panose="020B0900000000000000" pitchFamily="50" charset="-128"/>
                  <a:ea typeface="HGPｺﾞｼｯｸE" panose="020B0900000000000000" pitchFamily="50" charset="-128"/>
                </a:rPr>
                <a:t>（地方公共団体）</a:t>
              </a:r>
            </a:p>
          </p:txBody>
        </p:sp>
      </p:grpSp>
      <p:grpSp>
        <p:nvGrpSpPr>
          <p:cNvPr id="100" name="グループ化 99">
            <a:extLst>
              <a:ext uri="{FF2B5EF4-FFF2-40B4-BE49-F238E27FC236}">
                <a16:creationId xmlns:a16="http://schemas.microsoft.com/office/drawing/2014/main" id="{BC8812C9-9E78-88DE-805B-4C60B977DB7D}"/>
              </a:ext>
            </a:extLst>
          </p:cNvPr>
          <p:cNvGrpSpPr/>
          <p:nvPr/>
        </p:nvGrpSpPr>
        <p:grpSpPr>
          <a:xfrm>
            <a:off x="451232" y="4479401"/>
            <a:ext cx="1487626" cy="645301"/>
            <a:chOff x="451232" y="4200586"/>
            <a:chExt cx="1487626" cy="645301"/>
          </a:xfrm>
        </p:grpSpPr>
        <p:sp>
          <p:nvSpPr>
            <p:cNvPr id="82" name="矢印: 下 81">
              <a:extLst>
                <a:ext uri="{FF2B5EF4-FFF2-40B4-BE49-F238E27FC236}">
                  <a16:creationId xmlns:a16="http://schemas.microsoft.com/office/drawing/2014/main" id="{9328E988-F0A7-96C3-20D5-B9D7514580C8}"/>
                </a:ext>
              </a:extLst>
            </p:cNvPr>
            <p:cNvSpPr/>
            <p:nvPr/>
          </p:nvSpPr>
          <p:spPr>
            <a:xfrm>
              <a:off x="1612045" y="4200586"/>
              <a:ext cx="290866" cy="643350"/>
            </a:xfrm>
            <a:prstGeom prst="downArrow">
              <a:avLst>
                <a:gd name="adj1" fmla="val 50000"/>
                <a:gd name="adj2" fmla="val 52188"/>
              </a:avLst>
            </a:prstGeom>
            <a:solidFill>
              <a:srgbClr val="B0F27A"/>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a:extLst>
                <a:ext uri="{FF2B5EF4-FFF2-40B4-BE49-F238E27FC236}">
                  <a16:creationId xmlns:a16="http://schemas.microsoft.com/office/drawing/2014/main" id="{C7EA1A5D-ED8E-A9A6-4406-C638A45B53C6}"/>
                </a:ext>
              </a:extLst>
            </p:cNvPr>
            <p:cNvSpPr/>
            <p:nvPr/>
          </p:nvSpPr>
          <p:spPr bwMode="auto">
            <a:xfrm>
              <a:off x="451232" y="4413839"/>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39B10F"/>
                  </a:solidFill>
                  <a:latin typeface="HGPｺﾞｼｯｸE" panose="020B0900000000000000" pitchFamily="50" charset="-128"/>
                  <a:ea typeface="HGPｺﾞｼｯｸE" panose="020B0900000000000000" pitchFamily="50" charset="-128"/>
                </a:rPr>
                <a:t>消費税</a:t>
              </a:r>
            </a:p>
          </p:txBody>
        </p:sp>
      </p:grpSp>
      <p:grpSp>
        <p:nvGrpSpPr>
          <p:cNvPr id="103" name="グループ化 102">
            <a:extLst>
              <a:ext uri="{FF2B5EF4-FFF2-40B4-BE49-F238E27FC236}">
                <a16:creationId xmlns:a16="http://schemas.microsoft.com/office/drawing/2014/main" id="{543CD682-2F19-E31D-8268-8FDF96D66CDC}"/>
              </a:ext>
            </a:extLst>
          </p:cNvPr>
          <p:cNvGrpSpPr/>
          <p:nvPr/>
        </p:nvGrpSpPr>
        <p:grpSpPr>
          <a:xfrm>
            <a:off x="1356504" y="5148135"/>
            <a:ext cx="2823251" cy="1443355"/>
            <a:chOff x="1428224" y="4869320"/>
            <a:chExt cx="2823251" cy="1443355"/>
          </a:xfrm>
        </p:grpSpPr>
        <p:sp>
          <p:nvSpPr>
            <p:cNvPr id="12" name="正方形/長方形 11">
              <a:extLst>
                <a:ext uri="{FF2B5EF4-FFF2-40B4-BE49-F238E27FC236}">
                  <a16:creationId xmlns:a16="http://schemas.microsoft.com/office/drawing/2014/main" id="{7F4BBC29-4522-AA22-6966-9C962F67F1D4}"/>
                </a:ext>
              </a:extLst>
            </p:cNvPr>
            <p:cNvSpPr/>
            <p:nvPr/>
          </p:nvSpPr>
          <p:spPr bwMode="auto">
            <a:xfrm>
              <a:off x="1512794"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54" name="正方形/長方形 53">
              <a:extLst>
                <a:ext uri="{FF2B5EF4-FFF2-40B4-BE49-F238E27FC236}">
                  <a16:creationId xmlns:a16="http://schemas.microsoft.com/office/drawing/2014/main" id="{2DB81C21-9740-3077-6920-1EEDCCC06936}"/>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C98C4"/>
                  </a:solidFill>
                  <a:latin typeface="HGPｺﾞｼｯｸE" panose="020B0900000000000000" pitchFamily="50" charset="-128"/>
                  <a:ea typeface="HGPｺﾞｼｯｸE" panose="020B0900000000000000" pitchFamily="50" charset="-128"/>
                </a:rPr>
                <a:t>税務署</a:t>
              </a:r>
              <a:endParaRPr lang="en-US" altLang="ja-JP" sz="20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C98C4"/>
                  </a:solidFill>
                  <a:latin typeface="HGPｺﾞｼｯｸE" panose="020B0900000000000000" pitchFamily="50" charset="-128"/>
                  <a:ea typeface="HGPｺﾞｼｯｸE" panose="020B0900000000000000" pitchFamily="50" charset="-128"/>
                </a:rPr>
                <a:t>（国）</a:t>
              </a:r>
            </a:p>
          </p:txBody>
        </p:sp>
        <p:pic>
          <p:nvPicPr>
            <p:cNvPr id="28" name="図 27" descr="ダイアグラム&#10;&#10;自動的に生成された説明">
              <a:extLst>
                <a:ext uri="{FF2B5EF4-FFF2-40B4-BE49-F238E27FC236}">
                  <a16:creationId xmlns:a16="http://schemas.microsoft.com/office/drawing/2014/main" id="{876E5975-DD2D-67F0-AE31-7B698A54E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5850" y="5013176"/>
              <a:ext cx="1335625" cy="1299499"/>
            </a:xfrm>
            <a:prstGeom prst="rect">
              <a:avLst/>
            </a:prstGeom>
          </p:spPr>
        </p:pic>
        <p:sp>
          <p:nvSpPr>
            <p:cNvPr id="17" name="正方形/長方形 16">
              <a:extLst>
                <a:ext uri="{FF2B5EF4-FFF2-40B4-BE49-F238E27FC236}">
                  <a16:creationId xmlns:a16="http://schemas.microsoft.com/office/drawing/2014/main" id="{F350A4FA-61CD-88E2-3B0C-E40E60D53CC8}"/>
                </a:ext>
              </a:extLst>
            </p:cNvPr>
            <p:cNvSpPr/>
            <p:nvPr/>
          </p:nvSpPr>
          <p:spPr bwMode="auto">
            <a:xfrm>
              <a:off x="1428224" y="5212950"/>
              <a:ext cx="1487626" cy="128895"/>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800" dirty="0">
                  <a:solidFill>
                    <a:srgbClr val="0C98C4"/>
                  </a:solidFill>
                  <a:latin typeface="HGPｺﾞｼｯｸE" panose="020B0900000000000000" pitchFamily="50" charset="-128"/>
                  <a:ea typeface="HGPｺﾞｼｯｸE" panose="020B0900000000000000" pitchFamily="50" charset="-128"/>
                </a:rPr>
                <a:t>ぜいむしょ</a:t>
              </a:r>
            </a:p>
          </p:txBody>
        </p:sp>
      </p:grpSp>
      <p:grpSp>
        <p:nvGrpSpPr>
          <p:cNvPr id="98" name="グループ化 97">
            <a:extLst>
              <a:ext uri="{FF2B5EF4-FFF2-40B4-BE49-F238E27FC236}">
                <a16:creationId xmlns:a16="http://schemas.microsoft.com/office/drawing/2014/main" id="{01A4A8D6-2CF7-2F9D-9F2A-B35B3B0C2676}"/>
              </a:ext>
            </a:extLst>
          </p:cNvPr>
          <p:cNvGrpSpPr/>
          <p:nvPr/>
        </p:nvGrpSpPr>
        <p:grpSpPr>
          <a:xfrm>
            <a:off x="259302" y="3250425"/>
            <a:ext cx="2842098" cy="1447658"/>
            <a:chOff x="259302" y="2971610"/>
            <a:chExt cx="2842098" cy="1447658"/>
          </a:xfrm>
        </p:grpSpPr>
        <p:sp>
          <p:nvSpPr>
            <p:cNvPr id="9" name="正方形/長方形 8">
              <a:extLst>
                <a:ext uri="{FF2B5EF4-FFF2-40B4-BE49-F238E27FC236}">
                  <a16:creationId xmlns:a16="http://schemas.microsoft.com/office/drawing/2014/main" id="{C670C920-4D16-0558-CDBF-6E00C7F719F6}"/>
                </a:ext>
              </a:extLst>
            </p:cNvPr>
            <p:cNvSpPr/>
            <p:nvPr/>
          </p:nvSpPr>
          <p:spPr bwMode="auto">
            <a:xfrm>
              <a:off x="259302" y="2971610"/>
              <a:ext cx="2592000" cy="1440000"/>
            </a:xfrm>
            <a:prstGeom prst="rect">
              <a:avLst/>
            </a:prstGeom>
            <a:solidFill>
              <a:schemeClr val="bg1"/>
            </a:solidFill>
            <a:ln w="22225">
              <a:solidFill>
                <a:srgbClr val="39B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四角形: 角を丸くする 36">
              <a:extLst>
                <a:ext uri="{FF2B5EF4-FFF2-40B4-BE49-F238E27FC236}">
                  <a16:creationId xmlns:a16="http://schemas.microsoft.com/office/drawing/2014/main" id="{E91E3182-DF1B-FEA7-2FE0-DCB51759980A}"/>
                </a:ext>
              </a:extLst>
            </p:cNvPr>
            <p:cNvSpPr/>
            <p:nvPr/>
          </p:nvSpPr>
          <p:spPr bwMode="auto">
            <a:xfrm>
              <a:off x="311150" y="3045761"/>
              <a:ext cx="945835" cy="259745"/>
            </a:xfrm>
            <a:prstGeom prst="roundRect">
              <a:avLst>
                <a:gd name="adj" fmla="val 50000"/>
              </a:avLst>
            </a:prstGeom>
            <a:solidFill>
              <a:srgbClr val="44D01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44" name="テキスト ボックス 43">
              <a:extLst>
                <a:ext uri="{FF2B5EF4-FFF2-40B4-BE49-F238E27FC236}">
                  <a16:creationId xmlns:a16="http://schemas.microsoft.com/office/drawing/2014/main" id="{E3D14268-2915-22B9-2FBE-C91CF4CA5763}"/>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pic>
          <p:nvPicPr>
            <p:cNvPr id="31" name="図 30" descr="図形, カレンダー&#10;&#10;自動的に生成された説明">
              <a:extLst>
                <a:ext uri="{FF2B5EF4-FFF2-40B4-BE49-F238E27FC236}">
                  <a16:creationId xmlns:a16="http://schemas.microsoft.com/office/drawing/2014/main" id="{98E864FE-F5DE-6AC3-20B6-64E46071B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0491" y="3501007"/>
              <a:ext cx="1420909" cy="918261"/>
            </a:xfrm>
            <a:prstGeom prst="rect">
              <a:avLst/>
            </a:prstGeom>
          </p:spPr>
        </p:pic>
      </p:grpSp>
      <p:sp>
        <p:nvSpPr>
          <p:cNvPr id="3" name="テキスト ボックス 2">
            <a:extLst>
              <a:ext uri="{FF2B5EF4-FFF2-40B4-BE49-F238E27FC236}">
                <a16:creationId xmlns:a16="http://schemas.microsoft.com/office/drawing/2014/main" id="{3BF01144-A13C-07EC-550F-B2A4251C44E9}"/>
              </a:ext>
            </a:extLst>
          </p:cNvPr>
          <p:cNvSpPr txBox="1"/>
          <p:nvPr/>
        </p:nvSpPr>
        <p:spPr>
          <a:xfrm>
            <a:off x="3297789" y="4344913"/>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4" name="テキスト ボックス 3">
            <a:extLst>
              <a:ext uri="{FF2B5EF4-FFF2-40B4-BE49-F238E27FC236}">
                <a16:creationId xmlns:a16="http://schemas.microsoft.com/office/drawing/2014/main" id="{C1EFA153-28C9-9C29-9C24-62C2BE2EEBAE}"/>
              </a:ext>
            </a:extLst>
          </p:cNvPr>
          <p:cNvSpPr txBox="1"/>
          <p:nvPr/>
        </p:nvSpPr>
        <p:spPr>
          <a:xfrm>
            <a:off x="6101559" y="4070912"/>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1" name="テキスト ボックス 10">
            <a:extLst>
              <a:ext uri="{FF2B5EF4-FFF2-40B4-BE49-F238E27FC236}">
                <a16:creationId xmlns:a16="http://schemas.microsoft.com/office/drawing/2014/main" id="{F0CFD9CC-B1F7-7E8D-4A68-98287F8BB386}"/>
              </a:ext>
            </a:extLst>
          </p:cNvPr>
          <p:cNvSpPr txBox="1"/>
          <p:nvPr/>
        </p:nvSpPr>
        <p:spPr>
          <a:xfrm>
            <a:off x="828067" y="4038905"/>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9" name="テキスト ボックス 18">
            <a:extLst>
              <a:ext uri="{FF2B5EF4-FFF2-40B4-BE49-F238E27FC236}">
                <a16:creationId xmlns:a16="http://schemas.microsoft.com/office/drawing/2014/main" id="{F769790D-19F0-2565-9116-B229714CE72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税金の流れと納め方</a:t>
            </a:r>
          </a:p>
        </p:txBody>
      </p:sp>
      <p:sp>
        <p:nvSpPr>
          <p:cNvPr id="22" name="テキスト ボックス 21">
            <a:extLst>
              <a:ext uri="{FF2B5EF4-FFF2-40B4-BE49-F238E27FC236}">
                <a16:creationId xmlns:a16="http://schemas.microsoft.com/office/drawing/2014/main" id="{11C95EBD-AA0C-86A4-1107-651FEEB4657B}"/>
              </a:ext>
            </a:extLst>
          </p:cNvPr>
          <p:cNvSpPr txBox="1"/>
          <p:nvPr/>
        </p:nvSpPr>
        <p:spPr>
          <a:xfrm>
            <a:off x="1534579" y="854860"/>
            <a:ext cx="360996"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おさ</a:t>
            </a:r>
          </a:p>
        </p:txBody>
      </p:sp>
      <p:sp>
        <p:nvSpPr>
          <p:cNvPr id="71" name="テキスト ボックス 70">
            <a:extLst>
              <a:ext uri="{FF2B5EF4-FFF2-40B4-BE49-F238E27FC236}">
                <a16:creationId xmlns:a16="http://schemas.microsoft.com/office/drawing/2014/main" id="{2FD75887-E273-42A6-8D19-96CA2D2E3F61}"/>
              </a:ext>
            </a:extLst>
          </p:cNvPr>
          <p:cNvSpPr txBox="1"/>
          <p:nvPr/>
        </p:nvSpPr>
        <p:spPr>
          <a:xfrm>
            <a:off x="326582" y="2420888"/>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161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up)">
                                      <p:cBhvr>
                                        <p:cTn id="33" dur="50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up)">
                                      <p:cBhvr>
                                        <p:cTn id="57" dur="500"/>
                                        <p:tgtEl>
                                          <p:spTgt spid="100"/>
                                        </p:tgtEl>
                                      </p:cBhvr>
                                    </p:animEffect>
                                  </p:childTnLst>
                                </p:cTn>
                              </p:par>
                              <p:par>
                                <p:cTn id="58" presetID="22" presetClass="entr" presetSubtype="1" fill="hold"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up)">
                                      <p:cBhvr>
                                        <p:cTn id="60" dur="500"/>
                                        <p:tgtEl>
                                          <p:spTgt spid="7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fade">
                                      <p:cBhvr>
                                        <p:cTn id="7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9" grpId="0"/>
      <p:bldP spid="22"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BF00524-B352-EF46-039B-CCDECB57BE3C}"/>
              </a:ext>
            </a:extLst>
          </p:cNvPr>
          <p:cNvSpPr>
            <a:spLocks noGrp="1"/>
          </p:cNvSpPr>
          <p:nvPr>
            <p:ph type="sldNum" sz="quarter" idx="4"/>
          </p:nvPr>
        </p:nvSpPr>
        <p:spPr/>
        <p:txBody>
          <a:bodyPr/>
          <a:lstStyle/>
          <a:p>
            <a:pPr>
              <a:defRPr/>
            </a:pPr>
            <a:fld id="{B4FF24B8-A4B8-4B7E-AA3A-FE4BA14E6524}" type="slidenum">
              <a:rPr lang="en-US" altLang="ja-JP" smtClean="0"/>
              <a:pPr>
                <a:defRPr/>
              </a:pPr>
              <a:t>6</a:t>
            </a:fld>
            <a:endParaRPr lang="en-US" altLang="ja-JP"/>
          </a:p>
        </p:txBody>
      </p:sp>
      <p:pic>
        <p:nvPicPr>
          <p:cNvPr id="13" name="図 12">
            <a:extLst>
              <a:ext uri="{FF2B5EF4-FFF2-40B4-BE49-F238E27FC236}">
                <a16:creationId xmlns:a16="http://schemas.microsoft.com/office/drawing/2014/main" id="{872C2F75-1AB5-DF51-D9C0-0D035C2684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593863"/>
            <a:ext cx="8785225" cy="4630596"/>
          </a:xfrm>
          <a:prstGeom prst="rect">
            <a:avLst/>
          </a:prstGeom>
        </p:spPr>
      </p:pic>
      <p:sp>
        <p:nvSpPr>
          <p:cNvPr id="15" name="テキスト ボックス 14">
            <a:extLst>
              <a:ext uri="{FF2B5EF4-FFF2-40B4-BE49-F238E27FC236}">
                <a16:creationId xmlns:a16="http://schemas.microsoft.com/office/drawing/2014/main" id="{0C37E381-970B-EE52-6DBF-AE27F37BB308}"/>
              </a:ext>
            </a:extLst>
          </p:cNvPr>
          <p:cNvSpPr txBox="1"/>
          <p:nvPr/>
        </p:nvSpPr>
        <p:spPr>
          <a:xfrm>
            <a:off x="107504" y="985883"/>
            <a:ext cx="8935094" cy="386837"/>
          </a:xfrm>
          <a:prstGeom prst="rect">
            <a:avLst/>
          </a:prstGeom>
          <a:noFill/>
        </p:spPr>
        <p:txBody>
          <a:bodyPr wrap="square" rtlCol="0">
            <a:spAutoFit/>
          </a:bodyPr>
          <a:lstStyle/>
          <a:p>
            <a:pPr>
              <a:lnSpc>
                <a:spcPct val="123000"/>
              </a:lnSpc>
            </a:pPr>
            <a:r>
              <a:rPr kumimoji="1" lang="ja-JP" altLang="en-US" dirty="0">
                <a:solidFill>
                  <a:srgbClr val="F25044"/>
                </a:solidFill>
                <a:latin typeface="HGPｺﾞｼｯｸE" panose="020B0900000000000000" pitchFamily="50" charset="-128"/>
                <a:ea typeface="HGPｺﾞｼｯｸE" panose="020B0900000000000000" pitchFamily="50" charset="-128"/>
              </a:rPr>
              <a:t>次の街の絵の中で、税金を使ってつくられたり、運営されたりしている施設はどれでしょう？ </a:t>
            </a:r>
          </a:p>
        </p:txBody>
      </p:sp>
      <p:sp>
        <p:nvSpPr>
          <p:cNvPr id="17" name="Text Box 12">
            <a:extLst>
              <a:ext uri="{FF2B5EF4-FFF2-40B4-BE49-F238E27FC236}">
                <a16:creationId xmlns:a16="http://schemas.microsoft.com/office/drawing/2014/main" id="{344095B0-7697-F425-04B3-5418062B64D0}"/>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32" name="正方形/長方形 31">
            <a:extLst>
              <a:ext uri="{FF2B5EF4-FFF2-40B4-BE49-F238E27FC236}">
                <a16:creationId xmlns:a16="http://schemas.microsoft.com/office/drawing/2014/main" id="{B698B718-6AB9-463B-8BAC-397C1B7B4B44}"/>
              </a:ext>
            </a:extLst>
          </p:cNvPr>
          <p:cNvSpPr/>
          <p:nvPr/>
        </p:nvSpPr>
        <p:spPr>
          <a:xfrm>
            <a:off x="7581918" y="5745989"/>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交番</a:t>
            </a:r>
          </a:p>
        </p:txBody>
      </p:sp>
      <p:sp>
        <p:nvSpPr>
          <p:cNvPr id="33" name="正方形/長方形 32">
            <a:extLst>
              <a:ext uri="{FF2B5EF4-FFF2-40B4-BE49-F238E27FC236}">
                <a16:creationId xmlns:a16="http://schemas.microsoft.com/office/drawing/2014/main" id="{03FA537D-6034-CDD9-3651-5FAF578BB39D}"/>
              </a:ext>
            </a:extLst>
          </p:cNvPr>
          <p:cNvSpPr/>
          <p:nvPr/>
        </p:nvSpPr>
        <p:spPr>
          <a:xfrm>
            <a:off x="6578937" y="4518620"/>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市役所</a:t>
            </a:r>
          </a:p>
        </p:txBody>
      </p:sp>
      <p:sp>
        <p:nvSpPr>
          <p:cNvPr id="35" name="正方形/長方形 34">
            <a:extLst>
              <a:ext uri="{FF2B5EF4-FFF2-40B4-BE49-F238E27FC236}">
                <a16:creationId xmlns:a16="http://schemas.microsoft.com/office/drawing/2014/main" id="{B45DF9ED-2216-E619-8731-616CB771C8D7}"/>
              </a:ext>
            </a:extLst>
          </p:cNvPr>
          <p:cNvSpPr/>
          <p:nvPr/>
        </p:nvSpPr>
        <p:spPr>
          <a:xfrm>
            <a:off x="4131938" y="5666185"/>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公園</a:t>
            </a:r>
          </a:p>
        </p:txBody>
      </p:sp>
      <p:sp>
        <p:nvSpPr>
          <p:cNvPr id="36" name="正方形/長方形 35">
            <a:extLst>
              <a:ext uri="{FF2B5EF4-FFF2-40B4-BE49-F238E27FC236}">
                <a16:creationId xmlns:a16="http://schemas.microsoft.com/office/drawing/2014/main" id="{DCAC7FE3-82CF-B2A7-C15E-C32DD6ACB0F6}"/>
              </a:ext>
            </a:extLst>
          </p:cNvPr>
          <p:cNvSpPr/>
          <p:nvPr/>
        </p:nvSpPr>
        <p:spPr>
          <a:xfrm>
            <a:off x="4055896" y="2747341"/>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小学校</a:t>
            </a:r>
          </a:p>
        </p:txBody>
      </p:sp>
      <p:sp>
        <p:nvSpPr>
          <p:cNvPr id="37" name="正方形/長方形 36">
            <a:extLst>
              <a:ext uri="{FF2B5EF4-FFF2-40B4-BE49-F238E27FC236}">
                <a16:creationId xmlns:a16="http://schemas.microsoft.com/office/drawing/2014/main" id="{BCCB47E1-6F3F-ABD8-0A0A-0449B0EFD6CC}"/>
              </a:ext>
            </a:extLst>
          </p:cNvPr>
          <p:cNvSpPr/>
          <p:nvPr/>
        </p:nvSpPr>
        <p:spPr>
          <a:xfrm>
            <a:off x="2595494" y="3797899"/>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信号機</a:t>
            </a:r>
          </a:p>
        </p:txBody>
      </p:sp>
      <p:sp>
        <p:nvSpPr>
          <p:cNvPr id="38" name="正方形/長方形 37">
            <a:extLst>
              <a:ext uri="{FF2B5EF4-FFF2-40B4-BE49-F238E27FC236}">
                <a16:creationId xmlns:a16="http://schemas.microsoft.com/office/drawing/2014/main" id="{1067707A-D47C-E5A0-B7D8-8CC06C0FA842}"/>
              </a:ext>
            </a:extLst>
          </p:cNvPr>
          <p:cNvSpPr/>
          <p:nvPr/>
        </p:nvSpPr>
        <p:spPr>
          <a:xfrm>
            <a:off x="871265" y="2383741"/>
            <a:ext cx="1399042"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市民病院</a:t>
            </a:r>
          </a:p>
        </p:txBody>
      </p:sp>
      <p:sp>
        <p:nvSpPr>
          <p:cNvPr id="39" name="正方形/長方形 38">
            <a:extLst>
              <a:ext uri="{FF2B5EF4-FFF2-40B4-BE49-F238E27FC236}">
                <a16:creationId xmlns:a16="http://schemas.microsoft.com/office/drawing/2014/main" id="{EC196589-05B9-6FE3-9AEF-C9DBFA031B9E}"/>
              </a:ext>
            </a:extLst>
          </p:cNvPr>
          <p:cNvSpPr/>
          <p:nvPr/>
        </p:nvSpPr>
        <p:spPr>
          <a:xfrm>
            <a:off x="6942749" y="2323405"/>
            <a:ext cx="1476010"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ごみ処理場</a:t>
            </a:r>
          </a:p>
        </p:txBody>
      </p:sp>
      <p:sp>
        <p:nvSpPr>
          <p:cNvPr id="19" name="正方形/長方形 18">
            <a:extLst>
              <a:ext uri="{FF2B5EF4-FFF2-40B4-BE49-F238E27FC236}">
                <a16:creationId xmlns:a16="http://schemas.microsoft.com/office/drawing/2014/main" id="{459245C8-586C-D20E-3C87-8E52C912F754}"/>
              </a:ext>
            </a:extLst>
          </p:cNvPr>
          <p:cNvSpPr/>
          <p:nvPr/>
        </p:nvSpPr>
        <p:spPr>
          <a:xfrm>
            <a:off x="2482746" y="1880571"/>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会社</a:t>
            </a:r>
            <a:endParaRPr kumimoji="1" lang="ja-JP" altLang="en-US" sz="20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22" name="正方形/長方形 21">
            <a:extLst>
              <a:ext uri="{FF2B5EF4-FFF2-40B4-BE49-F238E27FC236}">
                <a16:creationId xmlns:a16="http://schemas.microsoft.com/office/drawing/2014/main" id="{EBA18306-2237-77C8-91E5-35DAADD2631D}"/>
              </a:ext>
            </a:extLst>
          </p:cNvPr>
          <p:cNvSpPr/>
          <p:nvPr/>
        </p:nvSpPr>
        <p:spPr>
          <a:xfrm>
            <a:off x="5643721" y="366759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銀行</a:t>
            </a:r>
          </a:p>
        </p:txBody>
      </p:sp>
      <p:sp>
        <p:nvSpPr>
          <p:cNvPr id="20" name="正方形/長方形 19">
            <a:extLst>
              <a:ext uri="{FF2B5EF4-FFF2-40B4-BE49-F238E27FC236}">
                <a16:creationId xmlns:a16="http://schemas.microsoft.com/office/drawing/2014/main" id="{EA636F24-9599-5CE1-F589-7DE62DFCF361}"/>
              </a:ext>
            </a:extLst>
          </p:cNvPr>
          <p:cNvSpPr/>
          <p:nvPr/>
        </p:nvSpPr>
        <p:spPr>
          <a:xfrm>
            <a:off x="6942749" y="2323405"/>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ごみ処理場</a:t>
            </a:r>
          </a:p>
        </p:txBody>
      </p:sp>
      <p:sp>
        <p:nvSpPr>
          <p:cNvPr id="23" name="正方形/長方形 22">
            <a:extLst>
              <a:ext uri="{FF2B5EF4-FFF2-40B4-BE49-F238E27FC236}">
                <a16:creationId xmlns:a16="http://schemas.microsoft.com/office/drawing/2014/main" id="{3D2BBB59-77B3-030B-150D-08B3FD492446}"/>
              </a:ext>
            </a:extLst>
          </p:cNvPr>
          <p:cNvSpPr/>
          <p:nvPr/>
        </p:nvSpPr>
        <p:spPr>
          <a:xfrm>
            <a:off x="4131938" y="566618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公園</a:t>
            </a:r>
          </a:p>
        </p:txBody>
      </p:sp>
      <p:sp>
        <p:nvSpPr>
          <p:cNvPr id="24" name="正方形/長方形 23">
            <a:extLst>
              <a:ext uri="{FF2B5EF4-FFF2-40B4-BE49-F238E27FC236}">
                <a16:creationId xmlns:a16="http://schemas.microsoft.com/office/drawing/2014/main" id="{B49857C7-D3D1-1DE5-3187-A5B1CD28608B}"/>
              </a:ext>
            </a:extLst>
          </p:cNvPr>
          <p:cNvSpPr/>
          <p:nvPr/>
        </p:nvSpPr>
        <p:spPr>
          <a:xfrm>
            <a:off x="871265" y="2383741"/>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市民病院</a:t>
            </a:r>
          </a:p>
        </p:txBody>
      </p:sp>
      <p:sp>
        <p:nvSpPr>
          <p:cNvPr id="25" name="正方形/長方形 24">
            <a:extLst>
              <a:ext uri="{FF2B5EF4-FFF2-40B4-BE49-F238E27FC236}">
                <a16:creationId xmlns:a16="http://schemas.microsoft.com/office/drawing/2014/main" id="{6FE7EA9F-5072-2A06-4DC8-B01822936C3E}"/>
              </a:ext>
            </a:extLst>
          </p:cNvPr>
          <p:cNvSpPr/>
          <p:nvPr/>
        </p:nvSpPr>
        <p:spPr>
          <a:xfrm>
            <a:off x="4055896" y="2747341"/>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小学校</a:t>
            </a:r>
          </a:p>
        </p:txBody>
      </p:sp>
      <p:sp>
        <p:nvSpPr>
          <p:cNvPr id="26" name="正方形/長方形 25">
            <a:extLst>
              <a:ext uri="{FF2B5EF4-FFF2-40B4-BE49-F238E27FC236}">
                <a16:creationId xmlns:a16="http://schemas.microsoft.com/office/drawing/2014/main" id="{7A06201B-AE77-4530-9A7F-7427533CC46C}"/>
              </a:ext>
            </a:extLst>
          </p:cNvPr>
          <p:cNvSpPr/>
          <p:nvPr/>
        </p:nvSpPr>
        <p:spPr>
          <a:xfrm>
            <a:off x="2595494" y="379789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信号機</a:t>
            </a:r>
          </a:p>
        </p:txBody>
      </p:sp>
      <p:sp>
        <p:nvSpPr>
          <p:cNvPr id="27" name="正方形/長方形 26">
            <a:extLst>
              <a:ext uri="{FF2B5EF4-FFF2-40B4-BE49-F238E27FC236}">
                <a16:creationId xmlns:a16="http://schemas.microsoft.com/office/drawing/2014/main" id="{1B81C594-1FF9-1629-2E6C-504D18175FBA}"/>
              </a:ext>
            </a:extLst>
          </p:cNvPr>
          <p:cNvSpPr/>
          <p:nvPr/>
        </p:nvSpPr>
        <p:spPr>
          <a:xfrm>
            <a:off x="657893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市役所</a:t>
            </a:r>
          </a:p>
        </p:txBody>
      </p:sp>
      <p:sp>
        <p:nvSpPr>
          <p:cNvPr id="28" name="正方形/長方形 27">
            <a:extLst>
              <a:ext uri="{FF2B5EF4-FFF2-40B4-BE49-F238E27FC236}">
                <a16:creationId xmlns:a16="http://schemas.microsoft.com/office/drawing/2014/main" id="{421FEC7E-82FC-4221-885E-6EF08C2DC371}"/>
              </a:ext>
            </a:extLst>
          </p:cNvPr>
          <p:cNvSpPr/>
          <p:nvPr/>
        </p:nvSpPr>
        <p:spPr>
          <a:xfrm>
            <a:off x="758191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交番</a:t>
            </a:r>
          </a:p>
        </p:txBody>
      </p:sp>
      <p:sp>
        <p:nvSpPr>
          <p:cNvPr id="30" name="正方形/長方形 29">
            <a:extLst>
              <a:ext uri="{FF2B5EF4-FFF2-40B4-BE49-F238E27FC236}">
                <a16:creationId xmlns:a16="http://schemas.microsoft.com/office/drawing/2014/main" id="{7922172A-19BC-3F8C-9511-E734FBEEC956}"/>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コンビニ</a:t>
            </a:r>
          </a:p>
        </p:txBody>
      </p:sp>
      <p:sp>
        <p:nvSpPr>
          <p:cNvPr id="31" name="正方形/長方形 30">
            <a:extLst>
              <a:ext uri="{FF2B5EF4-FFF2-40B4-BE49-F238E27FC236}">
                <a16:creationId xmlns:a16="http://schemas.microsoft.com/office/drawing/2014/main" id="{7237FDE7-E213-89E3-B8A5-510307ADBE9A}"/>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レストラン</a:t>
            </a:r>
          </a:p>
        </p:txBody>
      </p:sp>
      <p:sp>
        <p:nvSpPr>
          <p:cNvPr id="2" name="テキスト ボックス 1">
            <a:extLst>
              <a:ext uri="{FF2B5EF4-FFF2-40B4-BE49-F238E27FC236}">
                <a16:creationId xmlns:a16="http://schemas.microsoft.com/office/drawing/2014/main" id="{82A660CF-88AE-75D2-BC39-BDFFDE524F2E}"/>
              </a:ext>
            </a:extLst>
          </p:cNvPr>
          <p:cNvSpPr txBox="1"/>
          <p:nvPr/>
        </p:nvSpPr>
        <p:spPr>
          <a:xfrm>
            <a:off x="6768149" y="905926"/>
            <a:ext cx="463588" cy="215444"/>
          </a:xfrm>
          <a:prstGeom prst="rect">
            <a:avLst/>
          </a:prstGeom>
          <a:noFill/>
        </p:spPr>
        <p:txBody>
          <a:bodyPr wrap="none" rtlCol="0">
            <a:spAutoFit/>
          </a:bodyPr>
          <a:lstStyle/>
          <a:p>
            <a:r>
              <a:rPr lang="ja-JP" altLang="en-US" sz="800" dirty="0">
                <a:solidFill>
                  <a:srgbClr val="F25044"/>
                </a:solidFill>
                <a:latin typeface="HGPｺﾞｼｯｸE" panose="020B0900000000000000" pitchFamily="50" charset="-128"/>
                <a:ea typeface="HGPｺﾞｼｯｸE" panose="020B0900000000000000" pitchFamily="50" charset="-128"/>
              </a:rPr>
              <a:t>しせつ</a:t>
            </a:r>
          </a:p>
        </p:txBody>
      </p:sp>
    </p:spTree>
    <p:extLst>
      <p:ext uri="{BB962C8B-B14F-4D97-AF65-F5344CB8AC3E}">
        <p14:creationId xmlns:p14="http://schemas.microsoft.com/office/powerpoint/2010/main" val="398316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300"/>
                                        <p:tgtEl>
                                          <p:spTgt spid="24"/>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300"/>
                                        <p:tgtEl>
                                          <p:spTgt spid="2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300"/>
                                        <p:tgtEl>
                                          <p:spTgt spid="26"/>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300"/>
                                        <p:tgtEl>
                                          <p:spTgt spid="23"/>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3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3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3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3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300"/>
                                        <p:tgtEl>
                                          <p:spTgt spid="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300"/>
                                        <p:tgtEl>
                                          <p:spTgt spid="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3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3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3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3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27"/>
                                        </p:tgtEl>
                                      </p:cBhvr>
                                    </p:animEffect>
                                    <p:set>
                                      <p:cBhvr>
                                        <p:cTn id="86" dur="1" fill="hold">
                                          <p:stCondLst>
                                            <p:cond delay="499"/>
                                          </p:stCondLst>
                                        </p:cTn>
                                        <p:tgtEl>
                                          <p:spTgt spid="27"/>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animBg="1"/>
      <p:bldP spid="33" grpId="0" animBg="1"/>
      <p:bldP spid="35" grpId="0" animBg="1"/>
      <p:bldP spid="36" grpId="0" animBg="1"/>
      <p:bldP spid="37" grpId="0" animBg="1"/>
      <p:bldP spid="38" grpId="0" animBg="1"/>
      <p:bldP spid="39" grpId="0" animBg="1"/>
      <p:bldP spid="19" grpId="0" animBg="1"/>
      <p:bldP spid="22" grpId="0" animBg="1"/>
      <p:bldP spid="20" grpId="0" animBg="1"/>
      <p:bldP spid="20"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1"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57307534-2119-A5F1-B840-4AD5866EB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40043" y="478166"/>
            <a:ext cx="1833650" cy="1899978"/>
          </a:xfrm>
          <a:prstGeom prst="rect">
            <a:avLst/>
          </a:prstGeom>
        </p:spPr>
      </p:pic>
      <p:sp>
        <p:nvSpPr>
          <p:cNvPr id="3" name="スライド番号プレースホルダー 21">
            <a:extLst>
              <a:ext uri="{FF2B5EF4-FFF2-40B4-BE49-F238E27FC236}">
                <a16:creationId xmlns:a16="http://schemas.microsoft.com/office/drawing/2014/main" id="{566268F9-D6D7-053F-F93C-2F892EEF960D}"/>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2C3962C-59A4-486A-8D44-A9781E017F69}" type="slidenum">
              <a:rPr kumimoji="1" lang="en-US" altLang="ja-JP"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4" name="四角形: 角を丸くする 3">
            <a:extLst>
              <a:ext uri="{FF2B5EF4-FFF2-40B4-BE49-F238E27FC236}">
                <a16:creationId xmlns:a16="http://schemas.microsoft.com/office/drawing/2014/main" id="{81CB0EB0-C13D-AE19-3CFD-1E9739C6B251}"/>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5" name="Rectangle 26">
            <a:extLst>
              <a:ext uri="{FF2B5EF4-FFF2-40B4-BE49-F238E27FC236}">
                <a16:creationId xmlns:a16="http://schemas.microsoft.com/office/drawing/2014/main" id="{F1A30D1E-B06E-375D-654B-6AFB36721AE2}"/>
              </a:ext>
            </a:extLst>
          </p:cNvPr>
          <p:cNvSpPr>
            <a:spLocks noChangeArrowheads="1"/>
          </p:cNvSpPr>
          <p:nvPr/>
        </p:nvSpPr>
        <p:spPr bwMode="white">
          <a:xfrm>
            <a:off x="199285" y="881221"/>
            <a:ext cx="8776123" cy="122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皆さんは「税金」にどのようなイメージを持っていますか？</a:t>
            </a:r>
            <a:endParaRPr kumimoji="1" lang="en-US" altLang="ja-JP"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「公共施設」があります。</a:t>
            </a:r>
          </a:p>
        </p:txBody>
      </p:sp>
      <p:sp>
        <p:nvSpPr>
          <p:cNvPr id="6" name="四角形: 角を丸くする 5">
            <a:extLst>
              <a:ext uri="{FF2B5EF4-FFF2-40B4-BE49-F238E27FC236}">
                <a16:creationId xmlns:a16="http://schemas.microsoft.com/office/drawing/2014/main" id="{9ACDE9B2-3E47-4893-E37C-1872143E744C}"/>
              </a:ext>
            </a:extLst>
          </p:cNvPr>
          <p:cNvSpPr/>
          <p:nvPr/>
        </p:nvSpPr>
        <p:spPr bwMode="auto">
          <a:xfrm>
            <a:off x="5457554" y="2613228"/>
            <a:ext cx="3507057" cy="3713140"/>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7" name="四角形: 角を丸くする 6">
            <a:extLst>
              <a:ext uri="{FF2B5EF4-FFF2-40B4-BE49-F238E27FC236}">
                <a16:creationId xmlns:a16="http://schemas.microsoft.com/office/drawing/2014/main" id="{5D8238CF-DE13-9F62-7667-ACBFEF4DF2BB}"/>
              </a:ext>
            </a:extLst>
          </p:cNvPr>
          <p:cNvSpPr/>
          <p:nvPr/>
        </p:nvSpPr>
        <p:spPr bwMode="auto">
          <a:xfrm>
            <a:off x="188491" y="2613228"/>
            <a:ext cx="5171477" cy="3704763"/>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grpSp>
        <p:nvGrpSpPr>
          <p:cNvPr id="8" name="グループ化 7">
            <a:extLst>
              <a:ext uri="{FF2B5EF4-FFF2-40B4-BE49-F238E27FC236}">
                <a16:creationId xmlns:a16="http://schemas.microsoft.com/office/drawing/2014/main" id="{CF383FFF-07BE-E2A0-C0AA-227607E58C0D}"/>
              </a:ext>
            </a:extLst>
          </p:cNvPr>
          <p:cNvGrpSpPr/>
          <p:nvPr/>
        </p:nvGrpSpPr>
        <p:grpSpPr>
          <a:xfrm>
            <a:off x="6000291" y="2699863"/>
            <a:ext cx="2281056" cy="576361"/>
            <a:chOff x="6299670" y="2684109"/>
            <a:chExt cx="2281056" cy="576361"/>
          </a:xfrm>
        </p:grpSpPr>
        <p:sp>
          <p:nvSpPr>
            <p:cNvPr id="9" name="Rectangle 56">
              <a:extLst>
                <a:ext uri="{FF2B5EF4-FFF2-40B4-BE49-F238E27FC236}">
                  <a16:creationId xmlns:a16="http://schemas.microsoft.com/office/drawing/2014/main" id="{ED5FCAF9-1215-B3EF-34FA-5E5C234DA39A}"/>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道路、学校、公園 など</a:t>
              </a:r>
            </a:p>
          </p:txBody>
        </p:sp>
        <p:sp>
          <p:nvSpPr>
            <p:cNvPr id="10" name="Text Box 23">
              <a:extLst>
                <a:ext uri="{FF2B5EF4-FFF2-40B4-BE49-F238E27FC236}">
                  <a16:creationId xmlns:a16="http://schemas.microsoft.com/office/drawing/2014/main" id="{7BE8F26B-E08B-E853-00D5-0CC5101F1030}"/>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2000" dirty="0">
                  <a:solidFill>
                    <a:srgbClr val="F25044"/>
                  </a:solidFill>
                  <a:latin typeface="HGP創英角ｺﾞｼｯｸUB" panose="020B0900000000000000" pitchFamily="50" charset="-128"/>
                  <a:ea typeface="HGP創英角ｺﾞｼｯｸUB" panose="020B0900000000000000" pitchFamily="50" charset="-128"/>
                </a:rPr>
                <a:t>公共施設</a:t>
              </a:r>
            </a:p>
          </p:txBody>
        </p:sp>
        <p:sp>
          <p:nvSpPr>
            <p:cNvPr id="11" name="Text Box 23">
              <a:extLst>
                <a:ext uri="{FF2B5EF4-FFF2-40B4-BE49-F238E27FC236}">
                  <a16:creationId xmlns:a16="http://schemas.microsoft.com/office/drawing/2014/main" id="{47DDC32B-0205-741E-3260-9FF5F24D3117}"/>
                </a:ext>
              </a:extLst>
            </p:cNvPr>
            <p:cNvSpPr txBox="1">
              <a:spLocks noChangeArrowheads="1"/>
            </p:cNvSpPr>
            <p:nvPr/>
          </p:nvSpPr>
          <p:spPr bwMode="auto">
            <a:xfrm>
              <a:off x="6457344" y="2684109"/>
              <a:ext cx="8643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こうきょうしせつ</a:t>
              </a:r>
            </a:p>
          </p:txBody>
        </p:sp>
      </p:grpSp>
      <p:grpSp>
        <p:nvGrpSpPr>
          <p:cNvPr id="12" name="グループ化 11">
            <a:extLst>
              <a:ext uri="{FF2B5EF4-FFF2-40B4-BE49-F238E27FC236}">
                <a16:creationId xmlns:a16="http://schemas.microsoft.com/office/drawing/2014/main" id="{25B791AE-AD20-5401-5B98-2B038EE0F404}"/>
              </a:ext>
            </a:extLst>
          </p:cNvPr>
          <p:cNvGrpSpPr/>
          <p:nvPr/>
        </p:nvGrpSpPr>
        <p:grpSpPr>
          <a:xfrm>
            <a:off x="646720" y="2744173"/>
            <a:ext cx="4501344" cy="458601"/>
            <a:chOff x="840424" y="2728419"/>
            <a:chExt cx="4501344" cy="458601"/>
          </a:xfrm>
        </p:grpSpPr>
        <p:sp>
          <p:nvSpPr>
            <p:cNvPr id="13" name="Rectangle 45">
              <a:extLst>
                <a:ext uri="{FF2B5EF4-FFF2-40B4-BE49-F238E27FC236}">
                  <a16:creationId xmlns:a16="http://schemas.microsoft.com/office/drawing/2014/main" id="{BDC22A22-56A8-8696-0410-EC6A4DA31997}"/>
                </a:ext>
              </a:extLst>
            </p:cNvPr>
            <p:cNvSpPr>
              <a:spLocks noChangeArrowheads="1"/>
            </p:cNvSpPr>
            <p:nvPr/>
          </p:nvSpPr>
          <p:spPr bwMode="auto">
            <a:xfrm>
              <a:off x="2435601" y="2831955"/>
              <a:ext cx="2906167" cy="3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警察、消防、ごみ収集、福祉 など</a:t>
              </a:r>
            </a:p>
          </p:txBody>
        </p:sp>
        <p:sp>
          <p:nvSpPr>
            <p:cNvPr id="14" name="Text Box 22">
              <a:extLst>
                <a:ext uri="{FF2B5EF4-FFF2-40B4-BE49-F238E27FC236}">
                  <a16:creationId xmlns:a16="http://schemas.microsoft.com/office/drawing/2014/main" id="{A453E829-7A69-8DB4-39AF-BF9AF8FE6371}"/>
                </a:ext>
              </a:extLst>
            </p:cNvPr>
            <p:cNvSpPr txBox="1">
              <a:spLocks noChangeArrowheads="1"/>
            </p:cNvSpPr>
            <p:nvPr/>
          </p:nvSpPr>
          <p:spPr bwMode="auto">
            <a:xfrm>
              <a:off x="840424" y="2786910"/>
              <a:ext cx="1579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rPr>
                <a:t>公共サービス</a:t>
              </a:r>
            </a:p>
          </p:txBody>
        </p:sp>
        <p:sp>
          <p:nvSpPr>
            <p:cNvPr id="15" name="Rectangle 45">
              <a:extLst>
                <a:ext uri="{FF2B5EF4-FFF2-40B4-BE49-F238E27FC236}">
                  <a16:creationId xmlns:a16="http://schemas.microsoft.com/office/drawing/2014/main" id="{FA843609-16CE-58AC-39CA-415FDAA2EE1C}"/>
                </a:ext>
              </a:extLst>
            </p:cNvPr>
            <p:cNvSpPr>
              <a:spLocks noChangeArrowheads="1"/>
            </p:cNvSpPr>
            <p:nvPr/>
          </p:nvSpPr>
          <p:spPr bwMode="auto">
            <a:xfrm>
              <a:off x="4239744" y="2728419"/>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800" dirty="0">
                  <a:solidFill>
                    <a:srgbClr val="000000"/>
                  </a:solidFill>
                  <a:latin typeface="HGPｺﾞｼｯｸE" panose="020B0900000000000000" pitchFamily="50" charset="-128"/>
                  <a:ea typeface="HGPｺﾞｼｯｸE" panose="020B0900000000000000" pitchFamily="50" charset="-128"/>
                </a:rPr>
                <a:t>ふくし</a:t>
              </a:r>
            </a:p>
          </p:txBody>
        </p:sp>
      </p:grpSp>
      <p:grpSp>
        <p:nvGrpSpPr>
          <p:cNvPr id="16" name="グループ化 15">
            <a:extLst>
              <a:ext uri="{FF2B5EF4-FFF2-40B4-BE49-F238E27FC236}">
                <a16:creationId xmlns:a16="http://schemas.microsoft.com/office/drawing/2014/main" id="{38EC12AC-1AC2-29C9-51BD-DA64F2E8153B}"/>
              </a:ext>
            </a:extLst>
          </p:cNvPr>
          <p:cNvGrpSpPr/>
          <p:nvPr/>
        </p:nvGrpSpPr>
        <p:grpSpPr>
          <a:xfrm>
            <a:off x="2001234" y="3394577"/>
            <a:ext cx="1503915" cy="2546462"/>
            <a:chOff x="322297" y="3394577"/>
            <a:chExt cx="1503915" cy="2546462"/>
          </a:xfrm>
        </p:grpSpPr>
        <p:sp>
          <p:nvSpPr>
            <p:cNvPr id="17" name="正方形/長方形 16">
              <a:extLst>
                <a:ext uri="{FF2B5EF4-FFF2-40B4-BE49-F238E27FC236}">
                  <a16:creationId xmlns:a16="http://schemas.microsoft.com/office/drawing/2014/main" id="{AB0BAEEA-CFB5-0249-DC43-BBF5880029AA}"/>
                </a:ext>
              </a:extLst>
            </p:cNvPr>
            <p:cNvSpPr/>
            <p:nvPr/>
          </p:nvSpPr>
          <p:spPr bwMode="auto">
            <a:xfrm>
              <a:off x="322297" y="4452611"/>
              <a:ext cx="1503915"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algn="ctr" eaLnBrk="1" hangingPunct="1">
                <a:lnSpc>
                  <a:spcPct val="120000"/>
                </a:lnSpc>
                <a:defRPr/>
              </a:pPr>
              <a:r>
                <a:rPr lang="ja-JP" altLang="en-US" sz="1300" dirty="0">
                  <a:solidFill>
                    <a:srgbClr val="F46C62"/>
                  </a:solidFill>
                  <a:latin typeface="+mn-ea"/>
                </a:rPr>
                <a:t>ごみ処理費用</a:t>
              </a:r>
            </a:p>
            <a:p>
              <a:pPr algn="ctr" eaLnBrk="1" hangingPunct="1">
                <a:lnSpc>
                  <a:spcPct val="120000"/>
                </a:lnSpc>
                <a:defRPr/>
              </a:pPr>
              <a:r>
                <a:rPr lang="ja-JP" altLang="en-US" sz="1200" dirty="0">
                  <a:solidFill>
                    <a:srgbClr val="F46C62"/>
                  </a:solidFill>
                  <a:latin typeface="+mn-ea"/>
                </a:rPr>
                <a:t>（令和６年度）</a:t>
              </a:r>
              <a:endParaRPr lang="en-US" altLang="ja-JP" sz="1200" dirty="0">
                <a:solidFill>
                  <a:srgbClr val="F46C62"/>
                </a:solidFill>
                <a:latin typeface="+mn-ea"/>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2</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ja-JP" sz="1300" b="0" i="0" u="none" strike="noStrike" kern="1200" cap="none" spc="0" normalizeH="0" baseline="0" noProof="0" dirty="0">
                  <a:ln>
                    <a:noFill/>
                  </a:ln>
                  <a:solidFill>
                    <a:srgbClr val="000000"/>
                  </a:solidFill>
                  <a:effectLst/>
                  <a:uLnTx/>
                  <a:uFillTx/>
                  <a:latin typeface="+mn-ea"/>
                  <a:cs typeface="+mn-cs"/>
                </a:rPr>
                <a:t>9,285</a:t>
              </a:r>
              <a:r>
                <a:rPr kumimoji="1" lang="zh-TW" altLang="en-US" sz="1300" b="0" i="0" u="none" strike="noStrike" kern="1200" cap="none" spc="0" normalizeH="0" baseline="0" noProof="0" dirty="0">
                  <a:ln>
                    <a:noFill/>
                  </a:ln>
                  <a:effectLst/>
                  <a:uLnTx/>
                  <a:uFillTx/>
                  <a:latin typeface="+mn-ea"/>
                  <a:cs typeface="+mn-cs"/>
                </a:rPr>
                <a:t>億円</a:t>
              </a:r>
              <a:r>
                <a:rPr kumimoji="1" lang="en-US" altLang="ja-JP" sz="1300" b="0" i="0" u="none" strike="noStrike" kern="1200" cap="none" spc="0" normalizeH="0" baseline="30000" noProof="0" dirty="0">
                  <a:ln>
                    <a:noFill/>
                  </a:ln>
                  <a:effectLst/>
                  <a:uLnTx/>
                  <a:uFillTx/>
                  <a:latin typeface="+mn-ea"/>
                  <a:cs typeface="+mn-cs"/>
                </a:rPr>
                <a:t>※</a:t>
              </a:r>
              <a:r>
                <a:rPr kumimoji="1" lang="ja-JP" altLang="en-US" sz="1300" b="0" i="0" u="none" strike="noStrike" kern="1200" cap="none" spc="0" normalizeH="0" baseline="30000" noProof="0" dirty="0">
                  <a:ln>
                    <a:noFill/>
                  </a:ln>
                  <a:effectLst/>
                  <a:uLnTx/>
                  <a:uFillTx/>
                  <a:latin typeface="+mn-ea"/>
                  <a:cs typeface="+mn-cs"/>
                </a:rPr>
                <a:t>２</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国民１人当たり</a:t>
              </a:r>
              <a:endParaRPr kumimoji="1" lang="en-US" altLang="ja-JP" sz="1300" b="0" i="0" u="none" strike="noStrike" kern="1200" cap="none" spc="0" normalizeH="0" baseline="0" noProof="0" dirty="0">
                <a:ln>
                  <a:noFill/>
                </a:ln>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約</a:t>
              </a:r>
              <a:r>
                <a:rPr kumimoji="1" lang="en-US" altLang="ja-JP" sz="1300" b="0" i="0" u="none" strike="noStrike" kern="1200" cap="none" spc="0" normalizeH="0" baseline="0" noProof="0" dirty="0">
                  <a:ln>
                    <a:noFill/>
                  </a:ln>
                  <a:effectLst/>
                  <a:uLnTx/>
                  <a:uFillTx/>
                  <a:latin typeface="+mn-ea"/>
                  <a:cs typeface="+mn-cs"/>
                </a:rPr>
                <a:t>23,655</a:t>
              </a:r>
              <a:r>
                <a:rPr kumimoji="1" lang="ja-JP" altLang="en-US" sz="1300" b="0" i="0" u="none" strike="noStrike" kern="1200" cap="none" spc="0" normalizeH="0" baseline="0" noProof="0" dirty="0">
                  <a:ln>
                    <a:noFill/>
                  </a:ln>
                  <a:effectLst/>
                  <a:uLnTx/>
                  <a:uFillTx/>
                  <a:latin typeface="+mn-ea"/>
                  <a:cs typeface="+mn-cs"/>
                </a:rPr>
                <a:t>円</a:t>
              </a:r>
            </a:p>
          </p:txBody>
        </p:sp>
        <p:pic>
          <p:nvPicPr>
            <p:cNvPr id="18" name="Picture 35">
              <a:extLst>
                <a:ext uri="{FF2B5EF4-FFF2-40B4-BE49-F238E27FC236}">
                  <a16:creationId xmlns:a16="http://schemas.microsoft.com/office/drawing/2014/main" id="{2F70413B-132F-6D51-F5A9-76D14C45350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381129" y="3394577"/>
              <a:ext cx="1386251" cy="9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グループ化 18">
            <a:extLst>
              <a:ext uri="{FF2B5EF4-FFF2-40B4-BE49-F238E27FC236}">
                <a16:creationId xmlns:a16="http://schemas.microsoft.com/office/drawing/2014/main" id="{E9A7B718-E225-E47B-2292-A000ABACC2F2}"/>
              </a:ext>
            </a:extLst>
          </p:cNvPr>
          <p:cNvGrpSpPr/>
          <p:nvPr/>
        </p:nvGrpSpPr>
        <p:grpSpPr>
          <a:xfrm>
            <a:off x="3680092" y="3419240"/>
            <a:ext cx="1600789" cy="2607077"/>
            <a:chOff x="3680092" y="3419240"/>
            <a:chExt cx="1600789" cy="2607077"/>
          </a:xfrm>
        </p:grpSpPr>
        <p:sp>
          <p:nvSpPr>
            <p:cNvPr id="20" name="正方形/長方形 19">
              <a:extLst>
                <a:ext uri="{FF2B5EF4-FFF2-40B4-BE49-F238E27FC236}">
                  <a16:creationId xmlns:a16="http://schemas.microsoft.com/office/drawing/2014/main" id="{5935A797-4F99-91AF-A17D-2B2CBBF4167D}"/>
                </a:ext>
              </a:extLst>
            </p:cNvPr>
            <p:cNvSpPr/>
            <p:nvPr/>
          </p:nvSpPr>
          <p:spPr bwMode="auto">
            <a:xfrm>
              <a:off x="3680092" y="4452611"/>
              <a:ext cx="1600789"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国民医療費の</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effectLst/>
                  <a:uLnTx/>
                  <a:uFillTx/>
                  <a:latin typeface="+mn-ea"/>
                  <a:cs typeface="+mn-cs"/>
                </a:rPr>
                <a:t>1</a:t>
              </a:r>
              <a:r>
                <a:rPr kumimoji="1" lang="en-US" altLang="ja-JP" sz="1300" b="0" i="0" u="none" strike="noStrike" kern="1200" cap="none" spc="0" normalizeH="0" baseline="0" noProof="0" dirty="0">
                  <a:ln>
                    <a:noFill/>
                  </a:ln>
                  <a:effectLst/>
                  <a:uLnTx/>
                  <a:uFillTx/>
                  <a:latin typeface="+mn-ea"/>
                  <a:cs typeface="+mn-cs"/>
                </a:rPr>
                <a:t>8</a:t>
              </a:r>
              <a:r>
                <a:rPr kumimoji="1" lang="zh-TW" altLang="en-US" sz="1300" b="0" i="0" u="none" strike="noStrike" kern="1200" cap="none" spc="0" normalizeH="0" baseline="0" noProof="0" dirty="0">
                  <a:ln>
                    <a:noFill/>
                  </a:ln>
                  <a:effectLst/>
                  <a:uLnTx/>
                  <a:uFillTx/>
                  <a:latin typeface="+mn-ea"/>
                  <a:cs typeface="+mn-cs"/>
                </a:rPr>
                <a:t>兆</a:t>
              </a:r>
              <a:r>
                <a:rPr kumimoji="1" lang="en-US" altLang="ja-JP" sz="1300" b="0" i="0" u="none" strike="noStrike" kern="1200" cap="none" spc="0" normalizeH="0" baseline="0" noProof="0" dirty="0">
                  <a:ln>
                    <a:noFill/>
                  </a:ln>
                  <a:effectLst/>
                  <a:uLnTx/>
                  <a:uFillTx/>
                  <a:latin typeface="+mn-ea"/>
                  <a:cs typeface="+mn-cs"/>
                </a:rPr>
                <a:t>331</a:t>
              </a:r>
              <a:r>
                <a:rPr kumimoji="1" lang="zh-TW" altLang="en-US" sz="1300" b="0" i="0" u="none" strike="noStrike" kern="1200" cap="none" spc="0" normalizeH="0" baseline="0" noProof="0" dirty="0">
                  <a:ln>
                    <a:noFill/>
                  </a:ln>
                  <a:effectLst/>
                  <a:uLnTx/>
                  <a:uFillTx/>
                  <a:latin typeface="+mn-ea"/>
                  <a:cs typeface="+mn-cs"/>
                </a:rPr>
                <a:t>億円</a:t>
              </a:r>
              <a:r>
                <a:rPr kumimoji="1" lang="en-US" altLang="ja-JP" sz="1300" b="0" i="0" u="none" strike="noStrike" kern="1200" cap="none" spc="0" normalizeH="0" baseline="30000" noProof="0" dirty="0">
                  <a:ln>
                    <a:noFill/>
                  </a:ln>
                  <a:effectLst/>
                  <a:uLnTx/>
                  <a:uFillTx/>
                  <a:latin typeface="+mn-ea"/>
                  <a:cs typeface="+mn-cs"/>
                </a:rPr>
                <a:t>※</a:t>
              </a:r>
              <a:r>
                <a:rPr lang="ja-JP" altLang="en-US" sz="1300" baseline="30000" dirty="0">
                  <a:latin typeface="+mn-ea"/>
                </a:rPr>
                <a:t>３</a:t>
              </a:r>
              <a:endParaRPr kumimoji="1" lang="ja-JP" altLang="en-US" sz="1300" b="0" i="0" u="none" strike="noStrike" kern="1200" cap="none" spc="0" normalizeH="0" baseline="30000" noProof="0" dirty="0">
                <a:ln>
                  <a:noFill/>
                </a:ln>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国民１人当たり</a:t>
              </a:r>
              <a:endParaRPr kumimoji="1" lang="en-US" altLang="ja-JP" sz="1300" b="0" i="0" u="none" strike="noStrike" kern="1200" cap="none" spc="0" normalizeH="0" baseline="0" noProof="0" dirty="0">
                <a:ln>
                  <a:noFill/>
                </a:ln>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約</a:t>
              </a:r>
              <a:r>
                <a:rPr kumimoji="1" lang="en-US" altLang="ja-JP" sz="1300" b="0" i="0" u="none" strike="noStrike" kern="1200" cap="none" spc="0" normalizeH="0" baseline="0" noProof="0" dirty="0">
                  <a:ln>
                    <a:noFill/>
                  </a:ln>
                  <a:effectLst/>
                  <a:uLnTx/>
                  <a:uFillTx/>
                  <a:latin typeface="+mn-ea"/>
                  <a:cs typeface="+mn-cs"/>
                </a:rPr>
                <a:t>145,017</a:t>
              </a:r>
              <a:r>
                <a:rPr kumimoji="1" lang="ja-JP" altLang="en-US" sz="1300" b="0" i="0" u="none" strike="noStrike" kern="1200" cap="none" spc="0" normalizeH="0" baseline="0" noProof="0" dirty="0">
                  <a:ln>
                    <a:noFill/>
                  </a:ln>
                  <a:effectLst/>
                  <a:uLnTx/>
                  <a:uFillTx/>
                  <a:latin typeface="+mn-ea"/>
                  <a:cs typeface="+mn-cs"/>
                </a:rPr>
                <a:t>円</a:t>
              </a:r>
            </a:p>
          </p:txBody>
        </p:sp>
        <p:pic>
          <p:nvPicPr>
            <p:cNvPr id="21" name="Picture 36">
              <a:extLst>
                <a:ext uri="{FF2B5EF4-FFF2-40B4-BE49-F238E27FC236}">
                  <a16:creationId xmlns:a16="http://schemas.microsoft.com/office/drawing/2014/main" id="{4BB2EE05-1366-FA04-A3B1-8A61E7036F6D}"/>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p:blipFill>
          <p:spPr bwMode="auto">
            <a:xfrm>
              <a:off x="3973291" y="3419240"/>
              <a:ext cx="1014391" cy="10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33B32729-4116-DB46-2C56-939421C102C7}"/>
                </a:ext>
              </a:extLst>
            </p:cNvPr>
            <p:cNvSpPr/>
            <p:nvPr/>
          </p:nvSpPr>
          <p:spPr bwMode="auto">
            <a:xfrm>
              <a:off x="4228415" y="4353783"/>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いりょう</a:t>
              </a:r>
            </a:p>
          </p:txBody>
        </p:sp>
        <p:sp>
          <p:nvSpPr>
            <p:cNvPr id="23" name="正方形/長方形 22">
              <a:extLst>
                <a:ext uri="{FF2B5EF4-FFF2-40B4-BE49-F238E27FC236}">
                  <a16:creationId xmlns:a16="http://schemas.microsoft.com/office/drawing/2014/main" id="{9A5C4B2D-9480-EA93-4FBE-B8913F429CE5}"/>
                </a:ext>
              </a:extLst>
            </p:cNvPr>
            <p:cNvSpPr/>
            <p:nvPr/>
          </p:nvSpPr>
          <p:spPr bwMode="auto">
            <a:xfrm>
              <a:off x="4288169" y="4632510"/>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endPar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24" name="グループ化 23">
            <a:extLst>
              <a:ext uri="{FF2B5EF4-FFF2-40B4-BE49-F238E27FC236}">
                <a16:creationId xmlns:a16="http://schemas.microsoft.com/office/drawing/2014/main" id="{B7F4934C-EFA2-BC27-0EBF-289FA3EB5199}"/>
              </a:ext>
            </a:extLst>
          </p:cNvPr>
          <p:cNvGrpSpPr/>
          <p:nvPr/>
        </p:nvGrpSpPr>
        <p:grpSpPr>
          <a:xfrm>
            <a:off x="322297" y="3498585"/>
            <a:ext cx="1523311" cy="2442454"/>
            <a:chOff x="1991496" y="3498585"/>
            <a:chExt cx="1523311" cy="2442454"/>
          </a:xfrm>
        </p:grpSpPr>
        <p:sp>
          <p:nvSpPr>
            <p:cNvPr id="25" name="正方形/長方形 24">
              <a:extLst>
                <a:ext uri="{FF2B5EF4-FFF2-40B4-BE49-F238E27FC236}">
                  <a16:creationId xmlns:a16="http://schemas.microsoft.com/office/drawing/2014/main" id="{B3410CE4-965D-342F-9CB3-63AEA2BB6C30}"/>
                </a:ext>
              </a:extLst>
            </p:cNvPr>
            <p:cNvSpPr/>
            <p:nvPr/>
          </p:nvSpPr>
          <p:spPr bwMode="auto">
            <a:xfrm>
              <a:off x="1991496" y="4452611"/>
              <a:ext cx="152331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警察費・消防費</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（令和６年度）</a:t>
              </a:r>
              <a:endParaRPr kumimoji="1" lang="en-US" altLang="ja-JP" sz="12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5</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ja-JP" sz="1300" dirty="0">
                  <a:solidFill>
                    <a:srgbClr val="000000"/>
                  </a:solidFill>
                  <a:latin typeface="+mn-ea"/>
                </a:rPr>
                <a:t>8,081</a:t>
              </a:r>
              <a:r>
                <a:rPr kumimoji="1" lang="zh-TW" altLang="en-US" sz="1300" b="0" i="0" u="none" strike="noStrike" kern="1200" cap="none" spc="0" normalizeH="0" baseline="0" noProof="0" dirty="0">
                  <a:ln>
                    <a:noFill/>
                  </a:ln>
                  <a:effectLst/>
                  <a:uLnTx/>
                  <a:uFillTx/>
                  <a:latin typeface="+mn-ea"/>
                  <a:cs typeface="+mn-cs"/>
                </a:rPr>
                <a:t>億円</a:t>
              </a:r>
              <a:r>
                <a:rPr kumimoji="1" lang="en-US" altLang="ja-JP" sz="1300" b="0" i="0" u="none" strike="noStrike" kern="1200" cap="none" spc="0" normalizeH="0" baseline="30000" noProof="0" dirty="0">
                  <a:ln>
                    <a:noFill/>
                  </a:ln>
                  <a:effectLst/>
                  <a:uLnTx/>
                  <a:uFillTx/>
                  <a:latin typeface="+mn-ea"/>
                  <a:cs typeface="+mn-cs"/>
                </a:rPr>
                <a:t>※</a:t>
              </a:r>
              <a:r>
                <a:rPr kumimoji="1" lang="ja-JP" altLang="en-US" sz="1300" b="0" i="0" u="none" strike="noStrike" kern="1200" cap="none" spc="0" normalizeH="0" baseline="30000" noProof="0" dirty="0">
                  <a:ln>
                    <a:noFill/>
                  </a:ln>
                  <a:effectLst/>
                  <a:uLnTx/>
                  <a:uFillTx/>
                  <a:latin typeface="+mn-ea"/>
                  <a:cs typeface="+mn-cs"/>
                </a:rPr>
                <a:t>１</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国民１人当たり</a:t>
              </a:r>
              <a:endParaRPr kumimoji="1" lang="en-US" altLang="ja-JP" sz="1300" b="0" i="0" u="none" strike="noStrike" kern="1200" cap="none" spc="0" normalizeH="0" baseline="0" noProof="0" dirty="0">
                <a:ln>
                  <a:noFill/>
                </a:ln>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effectLst/>
                  <a:uLnTx/>
                  <a:uFillTx/>
                  <a:latin typeface="+mn-ea"/>
                  <a:cs typeface="+mn-cs"/>
                </a:rPr>
                <a:t>約</a:t>
              </a:r>
              <a:r>
                <a:rPr kumimoji="1" lang="en-US" altLang="ja-JP" sz="1300" dirty="0">
                  <a:latin typeface="+mn-ea"/>
                </a:rPr>
                <a:t>46,914</a:t>
              </a:r>
              <a:r>
                <a:rPr kumimoji="1" lang="ja-JP" altLang="en-US" sz="1300" b="0" i="0" u="none" strike="noStrike" kern="1200" cap="none" spc="0" normalizeH="0" baseline="0" noProof="0" dirty="0">
                  <a:ln>
                    <a:noFill/>
                  </a:ln>
                  <a:effectLst/>
                  <a:uLnTx/>
                  <a:uFillTx/>
                  <a:latin typeface="+mn-ea"/>
                  <a:cs typeface="+mn-cs"/>
                </a:rPr>
                <a:t>円</a:t>
              </a:r>
            </a:p>
          </p:txBody>
        </p:sp>
        <p:pic>
          <p:nvPicPr>
            <p:cNvPr id="26" name="Picture 50">
              <a:extLst>
                <a:ext uri="{FF2B5EF4-FFF2-40B4-BE49-F238E27FC236}">
                  <a16:creationId xmlns:a16="http://schemas.microsoft.com/office/drawing/2014/main" id="{98530D8E-8427-AC32-19C5-B9DB6BDB8AE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2088452" y="3498585"/>
              <a:ext cx="1329398" cy="8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グループ化 26">
            <a:extLst>
              <a:ext uri="{FF2B5EF4-FFF2-40B4-BE49-F238E27FC236}">
                <a16:creationId xmlns:a16="http://schemas.microsoft.com/office/drawing/2014/main" id="{6843FAA4-4670-3824-3B5B-04DDED409FC0}"/>
              </a:ext>
            </a:extLst>
          </p:cNvPr>
          <p:cNvGrpSpPr/>
          <p:nvPr/>
        </p:nvGrpSpPr>
        <p:grpSpPr>
          <a:xfrm>
            <a:off x="5481816" y="3385141"/>
            <a:ext cx="1579136" cy="2107196"/>
            <a:chOff x="5481816" y="3385141"/>
            <a:chExt cx="1579136" cy="2107196"/>
          </a:xfrm>
        </p:grpSpPr>
        <p:sp>
          <p:nvSpPr>
            <p:cNvPr id="28" name="正方形/長方形 27">
              <a:extLst>
                <a:ext uri="{FF2B5EF4-FFF2-40B4-BE49-F238E27FC236}">
                  <a16:creationId xmlns:a16="http://schemas.microsoft.com/office/drawing/2014/main" id="{8349867B-A125-B54D-0193-8CE69E9FC3D9}"/>
                </a:ext>
              </a:extLst>
            </p:cNvPr>
            <p:cNvSpPr/>
            <p:nvPr/>
          </p:nvSpPr>
          <p:spPr bwMode="auto">
            <a:xfrm>
              <a:off x="5481816" y="4452611"/>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F46C62"/>
                  </a:solidFill>
                  <a:effectLst/>
                  <a:uLnTx/>
                  <a:uFillTx/>
                  <a:latin typeface="+mn-ea"/>
                  <a:cs typeface="+mn-cs"/>
                </a:rPr>
                <a:t>道路整備事業費</a:t>
              </a:r>
              <a:endParaRPr kumimoji="1" lang="en-US" altLang="zh-TW"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F46C62"/>
                  </a:solidFill>
                  <a:effectLst/>
                  <a:uLnTx/>
                  <a:uFillTx/>
                  <a:latin typeface="+mn-ea"/>
                  <a:cs typeface="+mn-cs"/>
                </a:rPr>
                <a:t>（令和</a:t>
              </a:r>
              <a:r>
                <a:rPr kumimoji="1" lang="ja-JP" altLang="en-US" sz="1200" dirty="0">
                  <a:solidFill>
                    <a:srgbClr val="F46C62"/>
                  </a:solidFill>
                  <a:latin typeface="+mn-ea"/>
                </a:rPr>
                <a:t>８</a:t>
              </a:r>
              <a:r>
                <a:rPr kumimoji="1" lang="zh-TW" altLang="en-US" sz="1200" b="0" i="0" u="none" strike="noStrike" kern="1200" cap="none" spc="0" normalizeH="0" baseline="0" noProof="0" dirty="0">
                  <a:ln>
                    <a:noFill/>
                  </a:ln>
                  <a:solidFill>
                    <a:srgbClr val="F46C62"/>
                  </a:solidFill>
                  <a:effectLst/>
                  <a:uLnTx/>
                  <a:uFillTx/>
                  <a:latin typeface="+mn-ea"/>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effectLst/>
                  <a:uLnTx/>
                  <a:uFillTx/>
                  <a:latin typeface="+mn-ea"/>
                  <a:cs typeface="+mn-cs"/>
                </a:rPr>
                <a:t>1</a:t>
              </a:r>
              <a:r>
                <a:rPr kumimoji="1" lang="zh-TW" altLang="en-US" sz="1300" b="0" i="0" u="none" strike="noStrike" kern="1200" cap="none" spc="0" normalizeH="0" baseline="0" noProof="0" dirty="0">
                  <a:ln>
                    <a:noFill/>
                  </a:ln>
                  <a:effectLst/>
                  <a:uLnTx/>
                  <a:uFillTx/>
                  <a:latin typeface="+mn-ea"/>
                  <a:cs typeface="+mn-cs"/>
                </a:rPr>
                <a:t>兆</a:t>
              </a:r>
              <a:r>
                <a:rPr kumimoji="1" lang="en-US" altLang="ja-JP" sz="1300" dirty="0">
                  <a:latin typeface="+mn-ea"/>
                </a:rPr>
                <a:t>6,783</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lang="ja-JP" altLang="en-US" sz="1300" baseline="30000" dirty="0">
                  <a:solidFill>
                    <a:srgbClr val="000000"/>
                  </a:solidFill>
                  <a:latin typeface="+mn-ea"/>
                </a:rPr>
                <a:t>４</a:t>
              </a:r>
              <a:endParaRPr kumimoji="1" lang="zh-TW" altLang="en-US" sz="1300" b="0" i="0" u="none" strike="noStrike" kern="1200" cap="none" spc="0" normalizeH="0" baseline="30000" noProof="0" dirty="0">
                <a:ln>
                  <a:noFill/>
                </a:ln>
                <a:solidFill>
                  <a:srgbClr val="000000"/>
                </a:solidFill>
                <a:effectLst/>
                <a:uLnTx/>
                <a:uFillTx/>
                <a:latin typeface="+mn-ea"/>
                <a:cs typeface="+mn-cs"/>
              </a:endParaRPr>
            </a:p>
          </p:txBody>
        </p:sp>
        <p:pic>
          <p:nvPicPr>
            <p:cNvPr id="29" name="Picture 51">
              <a:extLst>
                <a:ext uri="{FF2B5EF4-FFF2-40B4-BE49-F238E27FC236}">
                  <a16:creationId xmlns:a16="http://schemas.microsoft.com/office/drawing/2014/main" id="{DE0E1C76-E29E-C67B-B1A0-A40692B03FE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5540272" y="3385141"/>
              <a:ext cx="1462225" cy="9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2306D21C-037D-83D5-1743-40BC609F4299}"/>
              </a:ext>
            </a:extLst>
          </p:cNvPr>
          <p:cNvGrpSpPr/>
          <p:nvPr/>
        </p:nvGrpSpPr>
        <p:grpSpPr>
          <a:xfrm>
            <a:off x="7245552" y="3502941"/>
            <a:ext cx="1549281" cy="2438098"/>
            <a:chOff x="7245552" y="3502941"/>
            <a:chExt cx="1549281" cy="2438098"/>
          </a:xfrm>
        </p:grpSpPr>
        <p:sp>
          <p:nvSpPr>
            <p:cNvPr id="31" name="正方形/長方形 30">
              <a:extLst>
                <a:ext uri="{FF2B5EF4-FFF2-40B4-BE49-F238E27FC236}">
                  <a16:creationId xmlns:a16="http://schemas.microsoft.com/office/drawing/2014/main" id="{D0FD2553-558F-35B9-4768-48535EEC991C}"/>
                </a:ext>
              </a:extLst>
            </p:cNvPr>
            <p:cNvSpPr/>
            <p:nvPr/>
          </p:nvSpPr>
          <p:spPr bwMode="auto">
            <a:xfrm>
              <a:off x="7245552" y="4452611"/>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校舎・体育館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などの建設費用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（令和８年度）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effectLst/>
                  <a:uLnTx/>
                  <a:uFillTx/>
                  <a:latin typeface="+mn-ea"/>
                  <a:cs typeface="+mn-cs"/>
                </a:rPr>
                <a:t>7</a:t>
              </a:r>
              <a:r>
                <a:rPr kumimoji="1" lang="en-US" altLang="ja-JP" sz="1300" dirty="0">
                  <a:latin typeface="+mn-ea"/>
                </a:rPr>
                <a:t>12</a:t>
              </a:r>
              <a:r>
                <a:rPr kumimoji="1" lang="zh-TW" altLang="en-US" sz="1300" b="0" i="0" u="none" strike="noStrike" kern="1200" cap="none" spc="0" normalizeH="0" baseline="0" noProof="0" dirty="0">
                  <a:ln>
                    <a:noFill/>
                  </a:ln>
                  <a:effectLst/>
                  <a:uLnTx/>
                  <a:uFillTx/>
                  <a:latin typeface="+mn-ea"/>
                  <a:cs typeface="+mn-cs"/>
                </a:rPr>
                <a:t>億円</a:t>
              </a:r>
              <a:r>
                <a:rPr kumimoji="1" lang="en-US" altLang="zh-TW" sz="1300" b="0" i="0" u="none" strike="noStrike" kern="1200" cap="none" spc="0" normalizeH="0" baseline="30000" noProof="0" dirty="0">
                  <a:ln>
                    <a:noFill/>
                  </a:ln>
                  <a:solidFill>
                    <a:srgbClr val="000000"/>
                  </a:solidFill>
                  <a:effectLst/>
                  <a:uLnTx/>
                  <a:uFillTx/>
                  <a:latin typeface="+mn-ea"/>
                  <a:cs typeface="+mn-cs"/>
                </a:rPr>
                <a:t>※</a:t>
              </a:r>
              <a:r>
                <a:rPr kumimoji="1" lang="ja-JP" altLang="en-US" sz="1300" b="0" i="0" u="none" strike="noStrike" kern="1200" cap="none" spc="0" normalizeH="0" baseline="30000" noProof="0" dirty="0">
                  <a:ln>
                    <a:noFill/>
                  </a:ln>
                  <a:solidFill>
                    <a:srgbClr val="000000"/>
                  </a:solidFill>
                  <a:effectLst/>
                  <a:uLnTx/>
                  <a:uFillTx/>
                  <a:latin typeface="+mn-ea"/>
                  <a:cs typeface="+mn-cs"/>
                </a:rPr>
                <a:t>５</a:t>
              </a:r>
            </a:p>
          </p:txBody>
        </p:sp>
        <p:pic>
          <p:nvPicPr>
            <p:cNvPr id="32" name="Picture 34">
              <a:extLst>
                <a:ext uri="{FF2B5EF4-FFF2-40B4-BE49-F238E27FC236}">
                  <a16:creationId xmlns:a16="http://schemas.microsoft.com/office/drawing/2014/main" id="{1D206231-273B-A93F-7B0D-6E2430CC208B}"/>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p:blipFill>
          <p:spPr bwMode="auto">
            <a:xfrm>
              <a:off x="7438783" y="3502941"/>
              <a:ext cx="1162819" cy="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 name="直線コネクタ 32">
            <a:extLst>
              <a:ext uri="{FF2B5EF4-FFF2-40B4-BE49-F238E27FC236}">
                <a16:creationId xmlns:a16="http://schemas.microsoft.com/office/drawing/2014/main" id="{DE51356D-DDBB-CA76-2A80-D5F9F356622E}"/>
              </a:ext>
            </a:extLst>
          </p:cNvPr>
          <p:cNvCxnSpPr>
            <a:cxnSpLocks/>
          </p:cNvCxnSpPr>
          <p:nvPr/>
        </p:nvCxnSpPr>
        <p:spPr bwMode="auto">
          <a:xfrm>
            <a:off x="1908854"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00EEE31F-8442-8D8F-80CD-2B4B29FCE784}"/>
              </a:ext>
            </a:extLst>
          </p:cNvPr>
          <p:cNvCxnSpPr>
            <a:cxnSpLocks/>
          </p:cNvCxnSpPr>
          <p:nvPr/>
        </p:nvCxnSpPr>
        <p:spPr bwMode="auto">
          <a:xfrm>
            <a:off x="3597449"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5" name="直線コネクタ 34">
            <a:extLst>
              <a:ext uri="{FF2B5EF4-FFF2-40B4-BE49-F238E27FC236}">
                <a16:creationId xmlns:a16="http://schemas.microsoft.com/office/drawing/2014/main" id="{42F866FD-C089-FC66-E404-791DB367D09D}"/>
              </a:ext>
            </a:extLst>
          </p:cNvPr>
          <p:cNvCxnSpPr>
            <a:cxnSpLocks/>
          </p:cNvCxnSpPr>
          <p:nvPr/>
        </p:nvCxnSpPr>
        <p:spPr bwMode="auto">
          <a:xfrm>
            <a:off x="7153252" y="3490182"/>
            <a:ext cx="0" cy="2497947"/>
          </a:xfrm>
          <a:prstGeom prst="line">
            <a:avLst/>
          </a:prstGeom>
          <a:noFill/>
          <a:ln w="6350" cap="flat" cmpd="sng" algn="ctr">
            <a:solidFill>
              <a:srgbClr val="F46C62"/>
            </a:solidFill>
            <a:prstDash val="solid"/>
            <a:round/>
            <a:headEnd type="none" w="med" len="med"/>
            <a:tailEnd type="none" w="med" len="med"/>
          </a:ln>
          <a:effectLst/>
        </p:spPr>
      </p:cxnSp>
      <p:grpSp>
        <p:nvGrpSpPr>
          <p:cNvPr id="36" name="グループ化 35">
            <a:extLst>
              <a:ext uri="{FF2B5EF4-FFF2-40B4-BE49-F238E27FC236}">
                <a16:creationId xmlns:a16="http://schemas.microsoft.com/office/drawing/2014/main" id="{3984CE52-6B77-147E-CD0D-FF1C6B48BFFE}"/>
              </a:ext>
            </a:extLst>
          </p:cNvPr>
          <p:cNvGrpSpPr/>
          <p:nvPr/>
        </p:nvGrpSpPr>
        <p:grpSpPr>
          <a:xfrm>
            <a:off x="252000" y="6371985"/>
            <a:ext cx="6587998" cy="288008"/>
            <a:chOff x="109010" y="6284226"/>
            <a:chExt cx="5087144" cy="178403"/>
          </a:xfrm>
        </p:grpSpPr>
        <p:sp>
          <p:nvSpPr>
            <p:cNvPr id="37" name="角丸四角形 15">
              <a:extLst>
                <a:ext uri="{FF2B5EF4-FFF2-40B4-BE49-F238E27FC236}">
                  <a16:creationId xmlns:a16="http://schemas.microsoft.com/office/drawing/2014/main" id="{869C8437-EB76-1A2F-8441-0FDC3B7CA3C2}"/>
                </a:ext>
              </a:extLst>
            </p:cNvPr>
            <p:cNvSpPr/>
            <p:nvPr/>
          </p:nvSpPr>
          <p:spPr>
            <a:xfrm>
              <a:off x="109010" y="6284226"/>
              <a:ext cx="2223891" cy="1784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chorCtr="0"/>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出所：総務省「令和８年版地方財政白書」　　　</a:t>
              </a:r>
              <a:endParaRPr lang="en-US" altLang="ja-JP" sz="800" dirty="0">
                <a:solidFill>
                  <a:schemeClr val="tx1"/>
                </a:solidFill>
                <a:latin typeface="+mn-ea"/>
              </a:endParaRPr>
            </a:p>
            <a:p>
              <a:pPr>
                <a:lnSpc>
                  <a:spcPct val="130000"/>
                </a:lnSpc>
              </a:pPr>
              <a:r>
                <a:rPr lang="en-US" altLang="ja-JP" sz="800" dirty="0">
                  <a:solidFill>
                    <a:schemeClr val="tx1"/>
                  </a:solidFill>
                  <a:latin typeface="+mn-ea"/>
                </a:rPr>
                <a:t>※</a:t>
              </a:r>
              <a:r>
                <a:rPr lang="ja-JP" altLang="en-US" sz="800" dirty="0">
                  <a:solidFill>
                    <a:schemeClr val="tx1"/>
                  </a:solidFill>
                  <a:latin typeface="+mn-ea"/>
                </a:rPr>
                <a:t>３　出所：厚生労働省「令和５（</a:t>
              </a:r>
              <a:r>
                <a:rPr lang="en-US" altLang="ja-JP" sz="800" dirty="0">
                  <a:solidFill>
                    <a:schemeClr val="tx1"/>
                  </a:solidFill>
                  <a:latin typeface="+mn-ea"/>
                </a:rPr>
                <a:t>2023</a:t>
              </a:r>
              <a:r>
                <a:rPr lang="ja-JP" altLang="en-US" sz="800" dirty="0">
                  <a:solidFill>
                    <a:schemeClr val="tx1"/>
                  </a:solidFill>
                  <a:latin typeface="+mn-ea"/>
                </a:rPr>
                <a:t>）年度国民医療費の概況」</a:t>
              </a:r>
            </a:p>
          </p:txBody>
        </p:sp>
        <p:sp>
          <p:nvSpPr>
            <p:cNvPr id="38" name="角丸四角形 40">
              <a:extLst>
                <a:ext uri="{FF2B5EF4-FFF2-40B4-BE49-F238E27FC236}">
                  <a16:creationId xmlns:a16="http://schemas.microsoft.com/office/drawing/2014/main" id="{5F046968-3AB3-5751-D70C-E86F331DF5DD}"/>
                </a:ext>
              </a:extLst>
            </p:cNvPr>
            <p:cNvSpPr/>
            <p:nvPr/>
          </p:nvSpPr>
          <p:spPr>
            <a:xfrm>
              <a:off x="2277300" y="6284230"/>
              <a:ext cx="2918854" cy="178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chorCtr="0"/>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令和８年度予算及び財政投融資計画の説明」　　　</a:t>
              </a:r>
            </a:p>
          </p:txBody>
        </p:sp>
      </p:grpSp>
      <p:sp>
        <p:nvSpPr>
          <p:cNvPr id="39" name="四角形: 角を丸くする 38">
            <a:extLst>
              <a:ext uri="{FF2B5EF4-FFF2-40B4-BE49-F238E27FC236}">
                <a16:creationId xmlns:a16="http://schemas.microsoft.com/office/drawing/2014/main" id="{23D6CD97-720F-7AC8-FBCC-EDBEF63FD81B}"/>
              </a:ext>
            </a:extLst>
          </p:cNvPr>
          <p:cNvSpPr/>
          <p:nvPr/>
        </p:nvSpPr>
        <p:spPr>
          <a:xfrm>
            <a:off x="162608" y="2127848"/>
            <a:ext cx="8812800" cy="524754"/>
          </a:xfrm>
          <a:prstGeom prst="roundRect">
            <a:avLst>
              <a:gd name="adj" fmla="val 0"/>
            </a:avLst>
          </a:prstGeom>
          <a:solidFill>
            <a:srgbClr val="F46C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40" name="正方形/長方形 39">
            <a:extLst>
              <a:ext uri="{FF2B5EF4-FFF2-40B4-BE49-F238E27FC236}">
                <a16:creationId xmlns:a16="http://schemas.microsoft.com/office/drawing/2014/main" id="{67CDD68B-3E2A-83C6-4B74-83712496CE2E}"/>
              </a:ext>
            </a:extLst>
          </p:cNvPr>
          <p:cNvSpPr/>
          <p:nvPr/>
        </p:nvSpPr>
        <p:spPr>
          <a:xfrm>
            <a:off x="2834889" y="2169641"/>
            <a:ext cx="348332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chemeClr val="bg1"/>
                </a:solidFill>
                <a:latin typeface="HGPｺﾞｼｯｸE" panose="020B0900000000000000" pitchFamily="50" charset="-128"/>
                <a:ea typeface="HGPｺﾞｼｯｸE" panose="020B0900000000000000" pitchFamily="50" charset="-128"/>
              </a:rPr>
              <a:t>「税金」</a:t>
            </a:r>
            <a:r>
              <a:rPr lang="ja-JP" altLang="en-US" sz="2800" kern="0" spc="-1000" dirty="0">
                <a:solidFill>
                  <a:schemeClr val="bg1"/>
                </a:solidFill>
                <a:latin typeface="HGPｺﾞｼｯｸE" panose="020B0900000000000000" pitchFamily="50" charset="-128"/>
                <a:ea typeface="HGPｺﾞｼｯｸE" panose="020B0900000000000000" pitchFamily="50" charset="-128"/>
              </a:rPr>
              <a:t>　</a:t>
            </a:r>
            <a:r>
              <a:rPr lang="ja-JP" altLang="en-US" dirty="0">
                <a:solidFill>
                  <a:schemeClr val="bg1"/>
                </a:solidFill>
                <a:latin typeface="HGPｺﾞｼｯｸE" panose="020B0900000000000000" pitchFamily="50" charset="-128"/>
                <a:ea typeface="HGPｺﾞｼｯｸE" panose="020B0900000000000000" pitchFamily="50" charset="-128"/>
              </a:rPr>
              <a:t>により賄われています。</a:t>
            </a:r>
            <a:endParaRPr lang="ja-JP" altLang="en-US" sz="2400" dirty="0">
              <a:solidFill>
                <a:schemeClr val="bg1"/>
              </a:solidFill>
              <a:latin typeface="HGPｺﾞｼｯｸE" panose="020B0900000000000000" pitchFamily="50" charset="-128"/>
              <a:ea typeface="HGPｺﾞｼｯｸE" panose="020B0900000000000000" pitchFamily="50" charset="-128"/>
            </a:endParaRPr>
          </a:p>
        </p:txBody>
      </p:sp>
      <p:sp>
        <p:nvSpPr>
          <p:cNvPr id="41" name="Text Box 12">
            <a:extLst>
              <a:ext uri="{FF2B5EF4-FFF2-40B4-BE49-F238E27FC236}">
                <a16:creationId xmlns:a16="http://schemas.microsoft.com/office/drawing/2014/main" id="{38EFF27C-57FE-0E05-07A7-B8CF604DB45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2" name="Rectangle 26">
            <a:extLst>
              <a:ext uri="{FF2B5EF4-FFF2-40B4-BE49-F238E27FC236}">
                <a16:creationId xmlns:a16="http://schemas.microsoft.com/office/drawing/2014/main" id="{17F078E7-F45F-2F71-75C2-ADBA0BD66E0D}"/>
              </a:ext>
            </a:extLst>
          </p:cNvPr>
          <p:cNvSpPr>
            <a:spLocks noChangeArrowheads="1"/>
          </p:cNvSpPr>
          <p:nvPr/>
        </p:nvSpPr>
        <p:spPr bwMode="white">
          <a:xfrm>
            <a:off x="399942" y="1639263"/>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こうきょうしせつ</a:t>
            </a:r>
          </a:p>
        </p:txBody>
      </p:sp>
      <p:sp>
        <p:nvSpPr>
          <p:cNvPr id="43" name="正方形/長方形 42">
            <a:extLst>
              <a:ext uri="{FF2B5EF4-FFF2-40B4-BE49-F238E27FC236}">
                <a16:creationId xmlns:a16="http://schemas.microsoft.com/office/drawing/2014/main" id="{64C1A66F-6599-19EC-0404-1DF7ACD89AE4}"/>
              </a:ext>
            </a:extLst>
          </p:cNvPr>
          <p:cNvSpPr/>
          <p:nvPr/>
        </p:nvSpPr>
        <p:spPr>
          <a:xfrm>
            <a:off x="4587828" y="2212717"/>
            <a:ext cx="29174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800" dirty="0">
                <a:solidFill>
                  <a:schemeClr val="bg1"/>
                </a:solidFill>
                <a:latin typeface="HGPｺﾞｼｯｸE" panose="020B0900000000000000" pitchFamily="50" charset="-128"/>
                <a:ea typeface="HGPｺﾞｼｯｸE" panose="020B0900000000000000" pitchFamily="50" charset="-128"/>
              </a:rPr>
              <a:t>まかな</a:t>
            </a:r>
          </a:p>
        </p:txBody>
      </p:sp>
      <p:sp>
        <p:nvSpPr>
          <p:cNvPr id="44" name="Text Box 23">
            <a:extLst>
              <a:ext uri="{FF2B5EF4-FFF2-40B4-BE49-F238E27FC236}">
                <a16:creationId xmlns:a16="http://schemas.microsoft.com/office/drawing/2014/main" id="{E138E73E-6A94-70DA-7D90-FDD45526AF0F}"/>
              </a:ext>
            </a:extLst>
          </p:cNvPr>
          <p:cNvSpPr txBox="1">
            <a:spLocks noChangeArrowheads="1"/>
          </p:cNvSpPr>
          <p:nvPr/>
        </p:nvSpPr>
        <p:spPr bwMode="auto">
          <a:xfrm>
            <a:off x="723616" y="2708711"/>
            <a:ext cx="5934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a:t>
            </a:r>
          </a:p>
        </p:txBody>
      </p:sp>
      <p:sp>
        <p:nvSpPr>
          <p:cNvPr id="45" name="Rectangle 26">
            <a:extLst>
              <a:ext uri="{FF2B5EF4-FFF2-40B4-BE49-F238E27FC236}">
                <a16:creationId xmlns:a16="http://schemas.microsoft.com/office/drawing/2014/main" id="{BE5E1942-BF2E-6B3E-D6D5-99CE9085A935}"/>
              </a:ext>
            </a:extLst>
          </p:cNvPr>
          <p:cNvSpPr>
            <a:spLocks noChangeArrowheads="1"/>
          </p:cNvSpPr>
          <p:nvPr/>
        </p:nvSpPr>
        <p:spPr bwMode="white">
          <a:xfrm>
            <a:off x="5190092" y="129381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a:t>
            </a:r>
          </a:p>
        </p:txBody>
      </p:sp>
    </p:spTree>
    <p:extLst>
      <p:ext uri="{BB962C8B-B14F-4D97-AF65-F5344CB8AC3E}">
        <p14:creationId xmlns:p14="http://schemas.microsoft.com/office/powerpoint/2010/main" val="183455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1052C-A717-4330-073C-179D0B7D4E15}"/>
              </a:ext>
            </a:extLst>
          </p:cNvPr>
          <p:cNvSpPr txBox="1"/>
          <p:nvPr/>
        </p:nvSpPr>
        <p:spPr>
          <a:xfrm>
            <a:off x="878182" y="6520344"/>
            <a:ext cx="7233802" cy="261610"/>
          </a:xfrm>
          <a:prstGeom prst="rect">
            <a:avLst/>
          </a:prstGeom>
          <a:noFill/>
        </p:spPr>
        <p:txBody>
          <a:bodyPr wrap="square" rtlCol="0">
            <a:spAutoFit/>
          </a:bodyPr>
          <a:lstStyle/>
          <a:p>
            <a:r>
              <a:rPr kumimoji="1" lang="ja-JP" altLang="en-US" sz="1100" dirty="0">
                <a:solidFill>
                  <a:srgbClr val="F25044"/>
                </a:solidFill>
                <a:latin typeface="+mn-ea"/>
                <a:ea typeface="+mn-ea"/>
              </a:rPr>
              <a:t>動画で学ぼう</a:t>
            </a:r>
            <a:r>
              <a:rPr lang="ja-JP" altLang="en-US" sz="1100" dirty="0">
                <a:solidFill>
                  <a:srgbClr val="F25044"/>
                </a:solidFill>
                <a:latin typeface="+mn-ea"/>
                <a:ea typeface="+mn-ea"/>
              </a:rPr>
              <a:t>：</a:t>
            </a:r>
            <a:r>
              <a:rPr kumimoji="1" lang="ja-JP" altLang="en-US" sz="1100" dirty="0">
                <a:solidFill>
                  <a:srgbClr val="F25044"/>
                </a:solidFill>
                <a:latin typeface="+mn-ea"/>
                <a:ea typeface="+mn-ea"/>
              </a:rPr>
              <a:t>「税の学習コーナー」　</a:t>
            </a:r>
            <a:r>
              <a:rPr lang="en-US" altLang="ja-JP" sz="1100" dirty="0">
                <a:latin typeface="+mn-lt"/>
                <a:ea typeface="+mn-ea"/>
                <a:hlinkClick r:id="rId3">
                  <a:extLst>
                    <a:ext uri="{A12FA001-AC4F-418D-AE19-62706E023703}">
                      <ahyp:hlinkClr xmlns:ahyp="http://schemas.microsoft.com/office/drawing/2018/hyperlinkcolor" val="tx"/>
                    </a:ext>
                  </a:extLst>
                </a:hlinkClick>
              </a:rPr>
              <a:t>https://www.nta.go.jp/taxes/kids/video/index.htm#anime</a:t>
            </a:r>
            <a:r>
              <a:rPr lang="en-US" altLang="ja-JP" sz="1100" dirty="0">
                <a:latin typeface="+mn-lt"/>
                <a:ea typeface="+mn-ea"/>
              </a:rPr>
              <a:t> </a:t>
            </a:r>
            <a:endParaRPr lang="ja-JP" altLang="en-US" sz="1100" dirty="0">
              <a:latin typeface="+mn-ea"/>
              <a:ea typeface="+mn-ea"/>
            </a:endParaRPr>
          </a:p>
        </p:txBody>
      </p:sp>
      <p:sp>
        <p:nvSpPr>
          <p:cNvPr id="5" name="Text Box 12">
            <a:extLst>
              <a:ext uri="{FF2B5EF4-FFF2-40B4-BE49-F238E27FC236}">
                <a16:creationId xmlns:a16="http://schemas.microsoft.com/office/drawing/2014/main" id="{52AD703A-2038-4ADF-3806-9347006CEAF9}"/>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3" name="角丸四角形 31">
            <a:extLst>
              <a:ext uri="{FF2B5EF4-FFF2-40B4-BE49-F238E27FC236}">
                <a16:creationId xmlns:a16="http://schemas.microsoft.com/office/drawing/2014/main" id="{F3D29871-F5F9-7DFA-7A65-5D26227813F1}"/>
              </a:ext>
            </a:extLst>
          </p:cNvPr>
          <p:cNvSpPr/>
          <p:nvPr/>
        </p:nvSpPr>
        <p:spPr>
          <a:xfrm>
            <a:off x="5542473" y="5890062"/>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６</a:t>
            </a:r>
            <a:r>
              <a:rPr lang="zh-TW" altLang="en-US" sz="855" dirty="0">
                <a:solidFill>
                  <a:schemeClr val="tx1"/>
                </a:solidFill>
              </a:rPr>
              <a:t>年度地方教育費調査（令和</a:t>
            </a:r>
            <a:r>
              <a:rPr lang="ja-JP" altLang="en-US" sz="855" dirty="0">
                <a:solidFill>
                  <a:schemeClr val="tx1"/>
                </a:solidFill>
              </a:rPr>
              <a:t>５</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sp>
        <p:nvSpPr>
          <p:cNvPr id="45" name="正方形/長方形 44">
            <a:extLst>
              <a:ext uri="{FF2B5EF4-FFF2-40B4-BE49-F238E27FC236}">
                <a16:creationId xmlns:a16="http://schemas.microsoft.com/office/drawing/2014/main" id="{6A33358E-6980-35EA-60B7-76A1F7C915D9}"/>
              </a:ext>
            </a:extLst>
          </p:cNvPr>
          <p:cNvSpPr/>
          <p:nvPr/>
        </p:nvSpPr>
        <p:spPr>
          <a:xfrm>
            <a:off x="342377" y="2117575"/>
            <a:ext cx="8477773" cy="3814148"/>
          </a:xfrm>
          <a:prstGeom prst="rect">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solidFill>
                <a:srgbClr val="000000"/>
              </a:solidFill>
              <a:latin typeface="+mn-ea"/>
              <a:ea typeface="+mn-ea"/>
            </a:endParaRPr>
          </a:p>
        </p:txBody>
      </p:sp>
      <p:sp>
        <p:nvSpPr>
          <p:cNvPr id="47" name="テキスト ボックス 46">
            <a:extLst>
              <a:ext uri="{FF2B5EF4-FFF2-40B4-BE49-F238E27FC236}">
                <a16:creationId xmlns:a16="http://schemas.microsoft.com/office/drawing/2014/main" id="{D312994E-51C8-E435-15B9-24FE5521CF32}"/>
              </a:ext>
            </a:extLst>
          </p:cNvPr>
          <p:cNvSpPr txBox="1"/>
          <p:nvPr/>
        </p:nvSpPr>
        <p:spPr>
          <a:xfrm>
            <a:off x="455553" y="2190893"/>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HGPｺﾞｼｯｸM" panose="020B0600000000000000" pitchFamily="50" charset="-128"/>
                <a:ea typeface="HGPｺﾞｼｯｸM" panose="020B0600000000000000" pitchFamily="50" charset="-128"/>
              </a:rPr>
              <a:t>（全国平均）</a:t>
            </a:r>
          </a:p>
        </p:txBody>
      </p:sp>
      <p:grpSp>
        <p:nvGrpSpPr>
          <p:cNvPr id="11" name="グループ化 10">
            <a:extLst>
              <a:ext uri="{FF2B5EF4-FFF2-40B4-BE49-F238E27FC236}">
                <a16:creationId xmlns:a16="http://schemas.microsoft.com/office/drawing/2014/main" id="{61DB81B8-6F41-9FF1-64D8-82915216051D}"/>
              </a:ext>
            </a:extLst>
          </p:cNvPr>
          <p:cNvGrpSpPr/>
          <p:nvPr/>
        </p:nvGrpSpPr>
        <p:grpSpPr>
          <a:xfrm>
            <a:off x="6384206" y="1981173"/>
            <a:ext cx="2247847" cy="3831213"/>
            <a:chOff x="6384206" y="1981173"/>
            <a:chExt cx="2247847" cy="3831213"/>
          </a:xfrm>
        </p:grpSpPr>
        <p:pic>
          <p:nvPicPr>
            <p:cNvPr id="53" name="図 52">
              <a:extLst>
                <a:ext uri="{FF2B5EF4-FFF2-40B4-BE49-F238E27FC236}">
                  <a16:creationId xmlns:a16="http://schemas.microsoft.com/office/drawing/2014/main" id="{68918FEB-A3B5-AA91-5231-F6F3B6FB06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904275" y="1981173"/>
              <a:ext cx="1207709" cy="2906631"/>
            </a:xfrm>
            <a:prstGeom prst="rect">
              <a:avLst/>
            </a:prstGeom>
          </p:spPr>
        </p:pic>
        <p:sp>
          <p:nvSpPr>
            <p:cNvPr id="54" name="四角形: 角を丸くする 53">
              <a:extLst>
                <a:ext uri="{FF2B5EF4-FFF2-40B4-BE49-F238E27FC236}">
                  <a16:creationId xmlns:a16="http://schemas.microsoft.com/office/drawing/2014/main" id="{2BF2EFA3-5796-F280-1B14-0690ED78DB3D}"/>
                </a:ext>
              </a:extLst>
            </p:cNvPr>
            <p:cNvSpPr/>
            <p:nvPr/>
          </p:nvSpPr>
          <p:spPr>
            <a:xfrm>
              <a:off x="6384206" y="4902755"/>
              <a:ext cx="2247847" cy="348032"/>
            </a:xfrm>
            <a:prstGeom prst="roundRect">
              <a:avLst>
                <a:gd name="adj" fmla="val 5296"/>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高校生</a:t>
              </a:r>
              <a:r>
                <a:rPr lang="ja-JP" altLang="en-US" sz="1600" dirty="0">
                  <a:solidFill>
                    <a:srgbClr val="000000"/>
                  </a:solidFill>
                  <a:latin typeface="HGPｺﾞｼｯｸE" panose="020B0900000000000000" pitchFamily="50" charset="-128"/>
                  <a:ea typeface="HGPｺﾞｼｯｸE" panose="020B0900000000000000" pitchFamily="50" charset="-128"/>
                </a:rPr>
                <a:t>（全日制）</a:t>
              </a:r>
              <a:endParaRPr lang="ja-JP" altLang="en-US" dirty="0">
                <a:solidFill>
                  <a:srgbClr val="000000"/>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A55561E3-6D80-C667-EE7F-423EAC4612AF}"/>
                </a:ext>
              </a:extLst>
            </p:cNvPr>
            <p:cNvSpPr txBox="1"/>
            <p:nvPr/>
          </p:nvSpPr>
          <p:spPr>
            <a:xfrm>
              <a:off x="6424882" y="5403700"/>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a:t>
              </a:r>
              <a:r>
                <a:rPr kumimoji="1" lang="en-US" altLang="ja-JP" sz="2600" spc="-30" dirty="0">
                  <a:latin typeface="HGPｺﾞｼｯｸE" panose="020B0900000000000000" pitchFamily="50" charset="-128"/>
                  <a:ea typeface="HGPｺﾞｼｯｸE" panose="020B0900000000000000" pitchFamily="50" charset="-128"/>
                </a:rPr>
                <a:t>064</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C08D2D86-4ADD-0A76-CA05-477D98777917}"/>
              </a:ext>
            </a:extLst>
          </p:cNvPr>
          <p:cNvGrpSpPr/>
          <p:nvPr/>
        </p:nvGrpSpPr>
        <p:grpSpPr>
          <a:xfrm>
            <a:off x="3458596" y="2343882"/>
            <a:ext cx="2247847" cy="3468504"/>
            <a:chOff x="3458596" y="2343882"/>
            <a:chExt cx="2247847" cy="3468504"/>
          </a:xfrm>
        </p:grpSpPr>
        <p:pic>
          <p:nvPicPr>
            <p:cNvPr id="52" name="図 51">
              <a:extLst>
                <a:ext uri="{FF2B5EF4-FFF2-40B4-BE49-F238E27FC236}">
                  <a16:creationId xmlns:a16="http://schemas.microsoft.com/office/drawing/2014/main" id="{ED166F7F-DA8C-9F52-2B8F-9080C169E52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67178" y="2343882"/>
              <a:ext cx="1030683" cy="2584956"/>
            </a:xfrm>
            <a:prstGeom prst="rect">
              <a:avLst/>
            </a:prstGeom>
          </p:spPr>
        </p:pic>
        <p:sp>
          <p:nvSpPr>
            <p:cNvPr id="56" name="四角形: 角を丸くする 55">
              <a:extLst>
                <a:ext uri="{FF2B5EF4-FFF2-40B4-BE49-F238E27FC236}">
                  <a16:creationId xmlns:a16="http://schemas.microsoft.com/office/drawing/2014/main" id="{F98263A7-47BB-9328-8165-81E741C9E125}"/>
                </a:ext>
              </a:extLst>
            </p:cNvPr>
            <p:cNvSpPr/>
            <p:nvPr/>
          </p:nvSpPr>
          <p:spPr>
            <a:xfrm>
              <a:off x="3458596" y="4902171"/>
              <a:ext cx="2247847" cy="349200"/>
            </a:xfrm>
            <a:prstGeom prst="roundRect">
              <a:avLst>
                <a:gd name="adj" fmla="val 832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中学生</a:t>
              </a:r>
            </a:p>
          </p:txBody>
        </p:sp>
        <p:sp>
          <p:nvSpPr>
            <p:cNvPr id="57" name="テキスト ボックス 56">
              <a:extLst>
                <a:ext uri="{FF2B5EF4-FFF2-40B4-BE49-F238E27FC236}">
                  <a16:creationId xmlns:a16="http://schemas.microsoft.com/office/drawing/2014/main" id="{954B40CA-0EF6-5B3F-5519-6CE3F7BF2D99}"/>
                </a:ext>
              </a:extLst>
            </p:cNvPr>
            <p:cNvSpPr txBox="1"/>
            <p:nvPr/>
          </p:nvSpPr>
          <p:spPr>
            <a:xfrm>
              <a:off x="3499272" y="540370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1,08</a:t>
              </a:r>
              <a:r>
                <a:rPr kumimoji="1" lang="en-US" altLang="ja-JP" sz="2600" spc="-30" dirty="0">
                  <a:latin typeface="HGPｺﾞｼｯｸE" panose="020B0900000000000000" pitchFamily="50" charset="-128"/>
                  <a:ea typeface="HGPｺﾞｼｯｸE" panose="020B0900000000000000" pitchFamily="50" charset="-128"/>
                </a:rPr>
                <a:t>3</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3" name="グループ化 2">
            <a:extLst>
              <a:ext uri="{FF2B5EF4-FFF2-40B4-BE49-F238E27FC236}">
                <a16:creationId xmlns:a16="http://schemas.microsoft.com/office/drawing/2014/main" id="{B75214E7-FE7E-1D21-4C57-46B2BD4CFDC8}"/>
              </a:ext>
            </a:extLst>
          </p:cNvPr>
          <p:cNvGrpSpPr/>
          <p:nvPr/>
        </p:nvGrpSpPr>
        <p:grpSpPr>
          <a:xfrm>
            <a:off x="532986" y="2841735"/>
            <a:ext cx="2247847" cy="2970652"/>
            <a:chOff x="532986" y="2841735"/>
            <a:chExt cx="2247847" cy="2970652"/>
          </a:xfrm>
        </p:grpSpPr>
        <p:pic>
          <p:nvPicPr>
            <p:cNvPr id="48" name="図 47">
              <a:extLst>
                <a:ext uri="{FF2B5EF4-FFF2-40B4-BE49-F238E27FC236}">
                  <a16:creationId xmlns:a16="http://schemas.microsoft.com/office/drawing/2014/main" id="{424A1ADD-F101-CED2-CA17-0FCD8ED3451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46" y="2841735"/>
              <a:ext cx="1158726" cy="1995721"/>
            </a:xfrm>
            <a:prstGeom prst="rect">
              <a:avLst/>
            </a:prstGeom>
          </p:spPr>
        </p:pic>
        <p:sp>
          <p:nvSpPr>
            <p:cNvPr id="58" name="四角形: 角を丸くする 57">
              <a:extLst>
                <a:ext uri="{FF2B5EF4-FFF2-40B4-BE49-F238E27FC236}">
                  <a16:creationId xmlns:a16="http://schemas.microsoft.com/office/drawing/2014/main" id="{7F8D5362-F0A0-D7EC-9D5C-E19DCA388E71}"/>
                </a:ext>
              </a:extLst>
            </p:cNvPr>
            <p:cNvSpPr/>
            <p:nvPr/>
          </p:nvSpPr>
          <p:spPr>
            <a:xfrm>
              <a:off x="532986" y="4902171"/>
              <a:ext cx="2247847" cy="349200"/>
            </a:xfrm>
            <a:prstGeom prst="roundRect">
              <a:avLst>
                <a:gd name="adj" fmla="val 7312"/>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小学生</a:t>
              </a:r>
            </a:p>
          </p:txBody>
        </p:sp>
        <p:sp>
          <p:nvSpPr>
            <p:cNvPr id="59" name="テキスト ボックス 58">
              <a:extLst>
                <a:ext uri="{FF2B5EF4-FFF2-40B4-BE49-F238E27FC236}">
                  <a16:creationId xmlns:a16="http://schemas.microsoft.com/office/drawing/2014/main" id="{910C1AD7-693F-2E39-9B0D-4755A1F489AF}"/>
                </a:ext>
              </a:extLst>
            </p:cNvPr>
            <p:cNvSpPr txBox="1"/>
            <p:nvPr/>
          </p:nvSpPr>
          <p:spPr>
            <a:xfrm>
              <a:off x="573662" y="5403700"/>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9</a:t>
              </a:r>
              <a:r>
                <a:rPr kumimoji="1" lang="en-US" altLang="ja-JP" sz="2600" spc="-30" dirty="0">
                  <a:latin typeface="HGPｺﾞｼｯｸE" panose="020B0900000000000000" pitchFamily="50" charset="-128"/>
                  <a:ea typeface="HGPｺﾞｼｯｸE" panose="020B0900000000000000" pitchFamily="50" charset="-128"/>
                </a:rPr>
                <a:t>68</a:t>
              </a:r>
              <a:r>
                <a:rPr kumimoji="1" lang="en-US" altLang="zh-TW" sz="2600" spc="-30" dirty="0">
                  <a:latin typeface="HGPｺﾞｼｯｸE" panose="020B0900000000000000" pitchFamily="50" charset="-128"/>
                  <a:ea typeface="HGPｺﾞｼｯｸE" panose="020B0900000000000000" pitchFamily="50" charset="-128"/>
                </a:rPr>
                <a:t>,000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sp>
        <p:nvSpPr>
          <p:cNvPr id="63" name="Rectangle 26">
            <a:extLst>
              <a:ext uri="{FF2B5EF4-FFF2-40B4-BE49-F238E27FC236}">
                <a16:creationId xmlns:a16="http://schemas.microsoft.com/office/drawing/2014/main" id="{4BE895E1-1E3F-7DC3-668C-833D032F9EBB}"/>
              </a:ext>
            </a:extLst>
          </p:cNvPr>
          <p:cNvSpPr>
            <a:spLocks noChangeArrowheads="1"/>
          </p:cNvSpPr>
          <p:nvPr/>
        </p:nvSpPr>
        <p:spPr bwMode="white">
          <a:xfrm>
            <a:off x="188489" y="957023"/>
            <a:ext cx="8776123"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公立学校の児童・生徒一人当たりの公費負担額 </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（令和５年度）</a:t>
            </a: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普段通っている学校で使う用品や施設のほか、教科書の無償配付などにも、</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税金が使われています。皆さんのためにどのぐらい使われているか、確認してみましょう。</a:t>
            </a:r>
          </a:p>
        </p:txBody>
      </p:sp>
      <p:pic>
        <p:nvPicPr>
          <p:cNvPr id="7" name="図 6">
            <a:extLst>
              <a:ext uri="{FF2B5EF4-FFF2-40B4-BE49-F238E27FC236}">
                <a16:creationId xmlns:a16="http://schemas.microsoft.com/office/drawing/2014/main" id="{0E3D3EA5-2383-828F-0067-684A301421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13091">
            <a:off x="7270195" y="438692"/>
            <a:ext cx="1996787" cy="1195299"/>
          </a:xfrm>
          <a:prstGeom prst="rect">
            <a:avLst/>
          </a:prstGeom>
        </p:spPr>
      </p:pic>
      <p:sp>
        <p:nvSpPr>
          <p:cNvPr id="15" name="スライド番号プレースホルダー 14">
            <a:extLst>
              <a:ext uri="{FF2B5EF4-FFF2-40B4-BE49-F238E27FC236}">
                <a16:creationId xmlns:a16="http://schemas.microsoft.com/office/drawing/2014/main" id="{F4E374DC-5904-BF15-A290-E1BDD1251FAD}"/>
              </a:ext>
            </a:extLst>
          </p:cNvPr>
          <p:cNvSpPr>
            <a:spLocks noGrp="1"/>
          </p:cNvSpPr>
          <p:nvPr>
            <p:ph type="sldNum" sz="quarter" idx="4"/>
          </p:nvPr>
        </p:nvSpPr>
        <p:spPr/>
        <p:txBody>
          <a:bodyPr/>
          <a:lstStyle/>
          <a:p>
            <a:pPr>
              <a:defRPr/>
            </a:pPr>
            <a:r>
              <a:rPr lang="en-US" altLang="ja-JP" dirty="0"/>
              <a:t>8</a:t>
            </a:r>
          </a:p>
        </p:txBody>
      </p:sp>
      <p:grpSp>
        <p:nvGrpSpPr>
          <p:cNvPr id="4" name="グループ化 3">
            <a:extLst>
              <a:ext uri="{FF2B5EF4-FFF2-40B4-BE49-F238E27FC236}">
                <a16:creationId xmlns:a16="http://schemas.microsoft.com/office/drawing/2014/main" id="{8758C7ED-C5BE-CD10-BB21-85DE97F8874E}"/>
              </a:ext>
            </a:extLst>
          </p:cNvPr>
          <p:cNvGrpSpPr/>
          <p:nvPr/>
        </p:nvGrpSpPr>
        <p:grpSpPr>
          <a:xfrm>
            <a:off x="-40564" y="6007184"/>
            <a:ext cx="950844" cy="850816"/>
            <a:chOff x="-40566" y="5996309"/>
            <a:chExt cx="950844" cy="850816"/>
          </a:xfrm>
        </p:grpSpPr>
        <p:sp>
          <p:nvSpPr>
            <p:cNvPr id="6" name="フリーフォーム: 図形 5">
              <a:extLst>
                <a:ext uri="{FF2B5EF4-FFF2-40B4-BE49-F238E27FC236}">
                  <a16:creationId xmlns:a16="http://schemas.microsoft.com/office/drawing/2014/main" id="{A9263FDC-0237-0B0D-1D1C-5109740F329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フリーフォーム: 図形 7">
              <a:extLst>
                <a:ext uri="{FF2B5EF4-FFF2-40B4-BE49-F238E27FC236}">
                  <a16:creationId xmlns:a16="http://schemas.microsoft.com/office/drawing/2014/main" id="{87EAF947-F58C-D785-65CA-31F20AE16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ボックス 8">
              <a:extLst>
                <a:ext uri="{FF2B5EF4-FFF2-40B4-BE49-F238E27FC236}">
                  <a16:creationId xmlns:a16="http://schemas.microsoft.com/office/drawing/2014/main" id="{87AD2F75-A056-6B05-9BEA-B923E4549F23}"/>
                </a:ext>
              </a:extLst>
            </p:cNvPr>
            <p:cNvSpPr txBox="1"/>
            <p:nvPr userDrawn="1"/>
          </p:nvSpPr>
          <p:spPr>
            <a:xfrm>
              <a:off x="-40566" y="6190839"/>
              <a:ext cx="863378"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
        <p:nvSpPr>
          <p:cNvPr id="12" name="Rectangle 26">
            <a:extLst>
              <a:ext uri="{FF2B5EF4-FFF2-40B4-BE49-F238E27FC236}">
                <a16:creationId xmlns:a16="http://schemas.microsoft.com/office/drawing/2014/main" id="{37AFB39C-5E03-703D-582F-90D4A01B798B}"/>
              </a:ext>
            </a:extLst>
          </p:cNvPr>
          <p:cNvSpPr>
            <a:spLocks noChangeArrowheads="1"/>
          </p:cNvSpPr>
          <p:nvPr/>
        </p:nvSpPr>
        <p:spPr bwMode="white">
          <a:xfrm>
            <a:off x="4646999" y="871572"/>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p>
        </p:txBody>
      </p:sp>
      <p:sp>
        <p:nvSpPr>
          <p:cNvPr id="13" name="テキスト ボックス 12">
            <a:extLst>
              <a:ext uri="{FF2B5EF4-FFF2-40B4-BE49-F238E27FC236}">
                <a16:creationId xmlns:a16="http://schemas.microsoft.com/office/drawing/2014/main" id="{B5F07BA5-83D8-FE26-184E-CF093C5B23CA}"/>
              </a:ext>
            </a:extLst>
          </p:cNvPr>
          <p:cNvSpPr txBox="1"/>
          <p:nvPr/>
        </p:nvSpPr>
        <p:spPr>
          <a:xfrm>
            <a:off x="3342051" y="1263440"/>
            <a:ext cx="463588"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しせつ</a:t>
            </a:r>
          </a:p>
        </p:txBody>
      </p:sp>
      <p:sp>
        <p:nvSpPr>
          <p:cNvPr id="14" name="Rectangle 26">
            <a:extLst>
              <a:ext uri="{FF2B5EF4-FFF2-40B4-BE49-F238E27FC236}">
                <a16:creationId xmlns:a16="http://schemas.microsoft.com/office/drawing/2014/main" id="{D9FD571A-17EF-2DA5-F4D7-95200760E236}"/>
              </a:ext>
            </a:extLst>
          </p:cNvPr>
          <p:cNvSpPr>
            <a:spLocks noChangeArrowheads="1"/>
          </p:cNvSpPr>
          <p:nvPr/>
        </p:nvSpPr>
        <p:spPr bwMode="white">
          <a:xfrm>
            <a:off x="5381756" y="1247168"/>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latin typeface="HGPｺﾞｼｯｸE" panose="020B0900000000000000" pitchFamily="50" charset="-128"/>
                <a:ea typeface="HGPｺﾞｼｯｸE" panose="020B0900000000000000" pitchFamily="50" charset="-128"/>
              </a:rPr>
              <a:t>むしょう</a:t>
            </a:r>
          </a:p>
        </p:txBody>
      </p:sp>
    </p:spTree>
    <p:extLst>
      <p:ext uri="{BB962C8B-B14F-4D97-AF65-F5344CB8AC3E}">
        <p14:creationId xmlns:p14="http://schemas.microsoft.com/office/powerpoint/2010/main" val="345222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7" grpId="0"/>
      <p:bldP spid="63"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23AD244-A0CC-F1EE-A588-AABDD17CE4AD}"/>
              </a:ext>
            </a:extLst>
          </p:cNvPr>
          <p:cNvSpPr txBox="1"/>
          <p:nvPr/>
        </p:nvSpPr>
        <p:spPr>
          <a:xfrm>
            <a:off x="192486" y="921113"/>
            <a:ext cx="8763024" cy="1464503"/>
          </a:xfrm>
          <a:prstGeom prst="rect">
            <a:avLst/>
          </a:prstGeom>
          <a:noFill/>
        </p:spPr>
        <p:txBody>
          <a:bodyPr wrap="square" rtlCol="0">
            <a:spAutoFit/>
          </a:bodyPr>
          <a:lstStyle/>
          <a:p>
            <a:pPr>
              <a:lnSpc>
                <a:spcPct val="130000"/>
              </a:lnSpc>
            </a:pPr>
            <a:r>
              <a:rPr kumimoji="1" lang="ja-JP" altLang="en-US" sz="2000" dirty="0">
                <a:solidFill>
                  <a:srgbClr val="F25044"/>
                </a:solidFill>
                <a:latin typeface="HGPｺﾞｼｯｸE" panose="020B0900000000000000" pitchFamily="50" charset="-128"/>
                <a:ea typeface="HGPｺﾞｼｯｸE" panose="020B0900000000000000" pitchFamily="50" charset="-128"/>
              </a:rPr>
              <a:t>税金の使いみち</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税金は、みんなの安全を守る警察・消防や、道路・水道の整備といった「みんなのために役立つ活動」や、年金・医療・福祉・教育など「社会での助け合いのための活動」に使われています。</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そのために必要なたくさんのお金を、</a:t>
            </a:r>
            <a:r>
              <a:rPr kumimoji="1" lang="ja-JP" altLang="en-US" sz="1700" dirty="0">
                <a:solidFill>
                  <a:srgbClr val="F25044"/>
                </a:solidFill>
                <a:latin typeface="HGPｺﾞｼｯｸE" panose="020B0900000000000000" pitchFamily="50" charset="-128"/>
                <a:ea typeface="HGPｺﾞｼｯｸE" panose="020B0900000000000000" pitchFamily="50" charset="-128"/>
              </a:rPr>
              <a:t>みんなで出し合って</a:t>
            </a:r>
            <a:r>
              <a:rPr kumimoji="1" lang="ja-JP" altLang="en-US" sz="1700" dirty="0">
                <a:latin typeface="HGPｺﾞｼｯｸE" panose="020B0900000000000000" pitchFamily="50" charset="-128"/>
                <a:ea typeface="HGPｺﾞｼｯｸE" panose="020B0900000000000000" pitchFamily="50" charset="-128"/>
              </a:rPr>
              <a:t>負担するのが「税金」です。</a:t>
            </a:r>
          </a:p>
        </p:txBody>
      </p:sp>
      <p:sp>
        <p:nvSpPr>
          <p:cNvPr id="4" name="スライド番号プレースホルダー 3">
            <a:extLst>
              <a:ext uri="{FF2B5EF4-FFF2-40B4-BE49-F238E27FC236}">
                <a16:creationId xmlns:a16="http://schemas.microsoft.com/office/drawing/2014/main" id="{5F4A01E6-1ED5-F38F-0A09-0B89C7289AFF}"/>
              </a:ext>
            </a:extLst>
          </p:cNvPr>
          <p:cNvSpPr>
            <a:spLocks noGrp="1"/>
          </p:cNvSpPr>
          <p:nvPr>
            <p:ph type="sldNum" sz="quarter" idx="4"/>
          </p:nvPr>
        </p:nvSpPr>
        <p:spPr>
          <a:prstGeom prst="rect">
            <a:avLst/>
          </a:prstGeom>
        </p:spPr>
        <p:txBody>
          <a:bodyPr/>
          <a:lstStyle/>
          <a:p>
            <a:pPr>
              <a:defRPr/>
            </a:pPr>
            <a:r>
              <a:rPr lang="en-US" altLang="ja-JP" dirty="0"/>
              <a:t>9</a:t>
            </a:r>
          </a:p>
        </p:txBody>
      </p:sp>
      <p:grpSp>
        <p:nvGrpSpPr>
          <p:cNvPr id="8" name="グループ化 7">
            <a:extLst>
              <a:ext uri="{FF2B5EF4-FFF2-40B4-BE49-F238E27FC236}">
                <a16:creationId xmlns:a16="http://schemas.microsoft.com/office/drawing/2014/main" id="{58C1EA3A-15B0-0B0A-9222-DE88E9D7E06F}"/>
              </a:ext>
            </a:extLst>
          </p:cNvPr>
          <p:cNvGrpSpPr/>
          <p:nvPr/>
        </p:nvGrpSpPr>
        <p:grpSpPr>
          <a:xfrm>
            <a:off x="1434688" y="2711709"/>
            <a:ext cx="6274624" cy="2111811"/>
            <a:chOff x="1105689" y="2746132"/>
            <a:chExt cx="6274624" cy="2111811"/>
          </a:xfrm>
        </p:grpSpPr>
        <p:sp>
          <p:nvSpPr>
            <p:cNvPr id="12" name="四角形: 角を丸くする 11">
              <a:extLst>
                <a:ext uri="{FF2B5EF4-FFF2-40B4-BE49-F238E27FC236}">
                  <a16:creationId xmlns:a16="http://schemas.microsoft.com/office/drawing/2014/main" id="{683223E1-0917-E552-3D73-4D72F5CE1E0D}"/>
                </a:ext>
              </a:extLst>
            </p:cNvPr>
            <p:cNvSpPr/>
            <p:nvPr/>
          </p:nvSpPr>
          <p:spPr bwMode="auto">
            <a:xfrm>
              <a:off x="1105689" y="2746132"/>
              <a:ext cx="6274624" cy="2111811"/>
            </a:xfrm>
            <a:prstGeom prst="roundRect">
              <a:avLst>
                <a:gd name="adj" fmla="val 0"/>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8" name="テキスト ボックス 17">
              <a:extLst>
                <a:ext uri="{FF2B5EF4-FFF2-40B4-BE49-F238E27FC236}">
                  <a16:creationId xmlns:a16="http://schemas.microsoft.com/office/drawing/2014/main" id="{F60D6ED6-EFB0-4A6D-05A2-33692A0BD905}"/>
                </a:ext>
              </a:extLst>
            </p:cNvPr>
            <p:cNvSpPr txBox="1"/>
            <p:nvPr/>
          </p:nvSpPr>
          <p:spPr>
            <a:xfrm>
              <a:off x="1682044" y="3277471"/>
              <a:ext cx="5121915" cy="1049133"/>
            </a:xfrm>
            <a:prstGeom prst="rect">
              <a:avLst/>
            </a:prstGeom>
            <a:noFill/>
          </p:spPr>
          <p:txBody>
            <a:bodyPr wrap="none" rtlCol="0">
              <a:spAutoFit/>
            </a:bodyPr>
            <a:lstStyle/>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税金は、みんなで社会を支えるための</a:t>
              </a:r>
              <a:endParaRPr kumimoji="1" lang="en-US" altLang="ja-JP" sz="2400" dirty="0">
                <a:latin typeface="HGPｺﾞｼｯｸE" panose="020B0900000000000000" pitchFamily="50" charset="-128"/>
                <a:ea typeface="HGPｺﾞｼｯｸE" panose="020B0900000000000000" pitchFamily="50" charset="-128"/>
              </a:endParaRPr>
            </a:p>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「会費」のようなもの</a:t>
              </a:r>
            </a:p>
          </p:txBody>
        </p:sp>
      </p:grpSp>
      <p:grpSp>
        <p:nvGrpSpPr>
          <p:cNvPr id="38" name="グループ化 37">
            <a:extLst>
              <a:ext uri="{FF2B5EF4-FFF2-40B4-BE49-F238E27FC236}">
                <a16:creationId xmlns:a16="http://schemas.microsoft.com/office/drawing/2014/main" id="{59D365E0-5F81-0AD9-18CE-979FAEED100B}"/>
              </a:ext>
            </a:extLst>
          </p:cNvPr>
          <p:cNvGrpSpPr/>
          <p:nvPr/>
        </p:nvGrpSpPr>
        <p:grpSpPr>
          <a:xfrm>
            <a:off x="1126298" y="1599690"/>
            <a:ext cx="1656698" cy="226620"/>
            <a:chOff x="1126298" y="1544269"/>
            <a:chExt cx="1656698" cy="226620"/>
          </a:xfrm>
        </p:grpSpPr>
        <p:sp>
          <p:nvSpPr>
            <p:cNvPr id="3" name="テキスト ボックス 2"/>
            <p:cNvSpPr txBox="1"/>
            <p:nvPr/>
          </p:nvSpPr>
          <p:spPr>
            <a:xfrm>
              <a:off x="1126298" y="1544269"/>
              <a:ext cx="616779" cy="215444"/>
            </a:xfrm>
            <a:prstGeom prst="rect">
              <a:avLst/>
            </a:prstGeom>
            <a:noFill/>
          </p:spPr>
          <p:txBody>
            <a:bodyPr wrap="square" rtlCol="0">
              <a:spAutoFit/>
            </a:bodyPr>
            <a:lstStyle/>
            <a:p>
              <a:r>
                <a:rPr kumimoji="1" lang="ja-JP" altLang="en-US" sz="800" b="1" dirty="0"/>
                <a:t>ねんきん</a:t>
              </a:r>
            </a:p>
          </p:txBody>
        </p:sp>
        <p:sp>
          <p:nvSpPr>
            <p:cNvPr id="36" name="テキスト ボックス 35">
              <a:extLst>
                <a:ext uri="{FF2B5EF4-FFF2-40B4-BE49-F238E27FC236}">
                  <a16:creationId xmlns:a16="http://schemas.microsoft.com/office/drawing/2014/main" id="{4D8E8540-0C01-EC0D-9DD4-FACA6CFEBF53}"/>
                </a:ext>
              </a:extLst>
            </p:cNvPr>
            <p:cNvSpPr txBox="1"/>
            <p:nvPr/>
          </p:nvSpPr>
          <p:spPr>
            <a:xfrm>
              <a:off x="1692652" y="1551210"/>
              <a:ext cx="603880" cy="215444"/>
            </a:xfrm>
            <a:prstGeom prst="rect">
              <a:avLst/>
            </a:prstGeom>
            <a:noFill/>
          </p:spPr>
          <p:txBody>
            <a:bodyPr wrap="square" rtlCol="0">
              <a:spAutoFit/>
            </a:bodyPr>
            <a:lstStyle/>
            <a:p>
              <a:r>
                <a:rPr kumimoji="1" lang="ja-JP" altLang="en-US" sz="800" b="1" dirty="0"/>
                <a:t>いりょう</a:t>
              </a:r>
            </a:p>
          </p:txBody>
        </p:sp>
        <p:sp>
          <p:nvSpPr>
            <p:cNvPr id="37" name="テキスト ボックス 36">
              <a:extLst>
                <a:ext uri="{FF2B5EF4-FFF2-40B4-BE49-F238E27FC236}">
                  <a16:creationId xmlns:a16="http://schemas.microsoft.com/office/drawing/2014/main" id="{A43EB7EB-F458-F57F-7EEC-B7B09575E12C}"/>
                </a:ext>
              </a:extLst>
            </p:cNvPr>
            <p:cNvSpPr txBox="1"/>
            <p:nvPr/>
          </p:nvSpPr>
          <p:spPr>
            <a:xfrm>
              <a:off x="2257302" y="1555445"/>
              <a:ext cx="525694" cy="215444"/>
            </a:xfrm>
            <a:prstGeom prst="rect">
              <a:avLst/>
            </a:prstGeom>
            <a:noFill/>
          </p:spPr>
          <p:txBody>
            <a:bodyPr wrap="square" rtlCol="0">
              <a:spAutoFit/>
            </a:bodyPr>
            <a:lstStyle/>
            <a:p>
              <a:r>
                <a:rPr lang="ja-JP" altLang="en-US" sz="800" b="1" dirty="0"/>
                <a:t>ふくし</a:t>
              </a:r>
            </a:p>
          </p:txBody>
        </p:sp>
      </p:grpSp>
      <p:pic>
        <p:nvPicPr>
          <p:cNvPr id="41" name="図 40">
            <a:extLst>
              <a:ext uri="{FF2B5EF4-FFF2-40B4-BE49-F238E27FC236}">
                <a16:creationId xmlns:a16="http://schemas.microsoft.com/office/drawing/2014/main" id="{C849861B-C955-CE35-F855-2607A1DAD6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0032" y="3738961"/>
            <a:ext cx="2230573" cy="2656930"/>
          </a:xfrm>
          <a:prstGeom prst="rect">
            <a:avLst/>
          </a:prstGeom>
        </p:spPr>
      </p:pic>
      <p:sp>
        <p:nvSpPr>
          <p:cNvPr id="48" name="Text Box 12">
            <a:extLst>
              <a:ext uri="{FF2B5EF4-FFF2-40B4-BE49-F238E27FC236}">
                <a16:creationId xmlns:a16="http://schemas.microsoft.com/office/drawing/2014/main" id="{6C790DE7-8DCE-222D-7976-92758B6EADB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6" name="テキスト ボックス 5">
            <a:extLst>
              <a:ext uri="{FF2B5EF4-FFF2-40B4-BE49-F238E27FC236}">
                <a16:creationId xmlns:a16="http://schemas.microsoft.com/office/drawing/2014/main" id="{BE780041-6B60-8AC3-4BB8-5F160FE17282}"/>
              </a:ext>
            </a:extLst>
          </p:cNvPr>
          <p:cNvSpPr txBox="1"/>
          <p:nvPr/>
        </p:nvSpPr>
        <p:spPr>
          <a:xfrm>
            <a:off x="878182" y="6520344"/>
            <a:ext cx="7853221" cy="261610"/>
          </a:xfrm>
          <a:prstGeom prst="rect">
            <a:avLst/>
          </a:prstGeom>
          <a:noFill/>
        </p:spPr>
        <p:txBody>
          <a:bodyPr wrap="square" rtlCol="0">
            <a:spAutoFit/>
          </a:bodyPr>
          <a:lstStyle/>
          <a:p>
            <a:r>
              <a:rPr kumimoji="1" lang="ja-JP" altLang="en-US" sz="1100" dirty="0">
                <a:solidFill>
                  <a:srgbClr val="F25044"/>
                </a:solidFill>
                <a:latin typeface="+mn-ea"/>
                <a:ea typeface="+mn-ea"/>
              </a:rPr>
              <a:t>ゲームで学ぼう：うんこ税金ドリル</a:t>
            </a:r>
            <a:r>
              <a:rPr lang="en-US" altLang="ja-JP" sz="1100"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100" dirty="0">
                <a:latin typeface="+mn-lt"/>
                <a:ea typeface="+mn-ea"/>
              </a:rPr>
              <a:t> </a:t>
            </a:r>
            <a:endParaRPr kumimoji="1" lang="ja-JP" altLang="en-US" sz="1100" dirty="0">
              <a:latin typeface="+mn-ea"/>
              <a:ea typeface="+mn-ea"/>
            </a:endParaRPr>
          </a:p>
        </p:txBody>
      </p:sp>
      <p:pic>
        <p:nvPicPr>
          <p:cNvPr id="9" name="図 8">
            <a:extLst>
              <a:ext uri="{FF2B5EF4-FFF2-40B4-BE49-F238E27FC236}">
                <a16:creationId xmlns:a16="http://schemas.microsoft.com/office/drawing/2014/main" id="{216C9CF8-D569-C8F2-65EB-155B3B7E1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38681" y="3437969"/>
            <a:ext cx="1145414" cy="2287488"/>
          </a:xfrm>
          <a:prstGeom prst="rect">
            <a:avLst/>
          </a:prstGeom>
        </p:spPr>
      </p:pic>
      <p:pic>
        <p:nvPicPr>
          <p:cNvPr id="43" name="図 42">
            <a:extLst>
              <a:ext uri="{FF2B5EF4-FFF2-40B4-BE49-F238E27FC236}">
                <a16:creationId xmlns:a16="http://schemas.microsoft.com/office/drawing/2014/main" id="{9B92F78D-2AE1-9DC4-AE32-C4D371E032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08288" y="3504246"/>
            <a:ext cx="1051702" cy="2727853"/>
          </a:xfrm>
          <a:prstGeom prst="rect">
            <a:avLst/>
          </a:prstGeom>
        </p:spPr>
      </p:pic>
      <p:sp>
        <p:nvSpPr>
          <p:cNvPr id="2" name="テキスト ボックス 1">
            <a:extLst>
              <a:ext uri="{FF2B5EF4-FFF2-40B4-BE49-F238E27FC236}">
                <a16:creationId xmlns:a16="http://schemas.microsoft.com/office/drawing/2014/main" id="{8C4453EE-B620-80FF-0087-7B8D54FE9BE1}"/>
              </a:ext>
            </a:extLst>
          </p:cNvPr>
          <p:cNvSpPr txBox="1"/>
          <p:nvPr/>
        </p:nvSpPr>
        <p:spPr>
          <a:xfrm>
            <a:off x="5375518" y="1913022"/>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31271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500"/>
                            </p:stCondLst>
                            <p:childTnLst>
                              <p:par>
                                <p:cTn id="20" presetID="32" presetClass="emph" presetSubtype="0" fill="hold" nodeType="after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32" presetClass="emph" presetSubtype="0" fill="hold" nodeType="withEffect">
                                  <p:stCondLst>
                                    <p:cond delay="300"/>
                                  </p:stCondLst>
                                  <p:childTnLst>
                                    <p:animRot by="120000">
                                      <p:cBhvr>
                                        <p:cTn id="27" dur="100" fill="hold">
                                          <p:stCondLst>
                                            <p:cond delay="0"/>
                                          </p:stCondLst>
                                        </p:cTn>
                                        <p:tgtEl>
                                          <p:spTgt spid="43"/>
                                        </p:tgtEl>
                                        <p:attrNameLst>
                                          <p:attrName>r</p:attrName>
                                        </p:attrNameLst>
                                      </p:cBhvr>
                                    </p:animRot>
                                    <p:animRot by="-240000">
                                      <p:cBhvr>
                                        <p:cTn id="28" dur="200" fill="hold">
                                          <p:stCondLst>
                                            <p:cond delay="200"/>
                                          </p:stCondLst>
                                        </p:cTn>
                                        <p:tgtEl>
                                          <p:spTgt spid="43"/>
                                        </p:tgtEl>
                                        <p:attrNameLst>
                                          <p:attrName>r</p:attrName>
                                        </p:attrNameLst>
                                      </p:cBhvr>
                                    </p:animRot>
                                    <p:animRot by="240000">
                                      <p:cBhvr>
                                        <p:cTn id="29" dur="200" fill="hold">
                                          <p:stCondLst>
                                            <p:cond delay="400"/>
                                          </p:stCondLst>
                                        </p:cTn>
                                        <p:tgtEl>
                                          <p:spTgt spid="43"/>
                                        </p:tgtEl>
                                        <p:attrNameLst>
                                          <p:attrName>r</p:attrName>
                                        </p:attrNameLst>
                                      </p:cBhvr>
                                    </p:animRot>
                                    <p:animRot by="-240000">
                                      <p:cBhvr>
                                        <p:cTn id="30" dur="200" fill="hold">
                                          <p:stCondLst>
                                            <p:cond delay="600"/>
                                          </p:stCondLst>
                                        </p:cTn>
                                        <p:tgtEl>
                                          <p:spTgt spid="43"/>
                                        </p:tgtEl>
                                        <p:attrNameLst>
                                          <p:attrName>r</p:attrName>
                                        </p:attrNameLst>
                                      </p:cBhvr>
                                    </p:animRot>
                                    <p:animRot by="120000">
                                      <p:cBhvr>
                                        <p:cTn id="31" dur="200" fill="hold">
                                          <p:stCondLst>
                                            <p:cond delay="800"/>
                                          </p:stCondLst>
                                        </p:cTn>
                                        <p:tgtEl>
                                          <p:spTgt spid="43"/>
                                        </p:tgtEl>
                                        <p:attrNameLst>
                                          <p:attrName>r</p:attrName>
                                        </p:attrNameLst>
                                      </p:cBhvr>
                                    </p:animRot>
                                  </p:childTnLst>
                                </p:cTn>
                              </p:par>
                              <p:par>
                                <p:cTn id="32" presetID="32" presetClass="emph" presetSubtype="0" fill="hold" nodeType="withEffect">
                                  <p:stCondLst>
                                    <p:cond delay="55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0.8|0.7|0.6|0.6|0.6"/>
</p:tagLst>
</file>

<file path=ppt/tags/tag2.xml><?xml version="1.0" encoding="utf-8"?>
<p:tagLst xmlns:a="http://schemas.openxmlformats.org/drawingml/2006/main" xmlns:r="http://schemas.openxmlformats.org/officeDocument/2006/relationships" xmlns:p="http://schemas.openxmlformats.org/presentationml/2006/main">
  <p:tag name="TIMING" val="|2"/>
</p:tagLst>
</file>

<file path=ppt/tags/tag3.xml><?xml version="1.0" encoding="utf-8"?>
<p:tagLst xmlns:a="http://schemas.openxmlformats.org/drawingml/2006/main" xmlns:r="http://schemas.openxmlformats.org/officeDocument/2006/relationships" xmlns:p="http://schemas.openxmlformats.org/presentationml/2006/main">
  <p:tag name="TIMING" val="|2"/>
</p:tagLst>
</file>

<file path=ppt/tags/tag4.xml><?xml version="1.0" encoding="utf-8"?>
<p:tagLst xmlns:a="http://schemas.openxmlformats.org/drawingml/2006/main" xmlns:r="http://schemas.openxmlformats.org/officeDocument/2006/relationships" xmlns:p="http://schemas.openxmlformats.org/presentationml/2006/main">
  <p:tag name="TIMING" val="|2"/>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テーマ">
  <a:themeElements>
    <a:clrScheme name="租税教育">
      <a:dk1>
        <a:srgbClr val="000000"/>
      </a:dk1>
      <a:lt1>
        <a:srgbClr val="FFFFFF"/>
      </a:lt1>
      <a:dk2>
        <a:srgbClr val="807DD4"/>
      </a:dk2>
      <a:lt2>
        <a:srgbClr val="E8E8E8"/>
      </a:lt2>
      <a:accent1>
        <a:srgbClr val="416AED"/>
      </a:accent1>
      <a:accent2>
        <a:srgbClr val="F36C62"/>
      </a:accent2>
      <a:accent3>
        <a:srgbClr val="25C1F1"/>
      </a:accent3>
      <a:accent4>
        <a:srgbClr val="92CF50"/>
      </a:accent4>
      <a:accent5>
        <a:srgbClr val="D86DCB"/>
      </a:accent5>
      <a:accent6>
        <a:srgbClr val="FB954A"/>
      </a:accent6>
      <a:hlink>
        <a:srgbClr val="807DD4"/>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5">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4">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A63147-2748-42BE-84DC-EC425E74A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7217FA-0208-4749-87E3-82E57DC6E338}">
  <ds:schemaRef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purl.org/dc/elements/1.1/"/>
    <ds:schemaRef ds:uri="8fe4d1f7-9dac-473b-bde5-951e1cbc35f9"/>
    <ds:schemaRef ds:uri="http://purl.org/dc/dcmitype/"/>
  </ds:schemaRefs>
</ds:datastoreItem>
</file>

<file path=customXml/itemProps3.xml><?xml version="1.0" encoding="utf-8"?>
<ds:datastoreItem xmlns:ds="http://schemas.openxmlformats.org/officeDocument/2006/customXml" ds:itemID="{91B50B90-19ED-4848-B69C-8DC88C7982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2936</Words>
  <Application>Microsoft Macintosh PowerPoint</Application>
  <PresentationFormat>画面に合わせる (4:3)</PresentationFormat>
  <Paragraphs>559</Paragraphs>
  <Slides>21</Slides>
  <Notes>21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HGPｺﾞｼｯｸE</vt:lpstr>
      <vt:lpstr>Times</vt:lpstr>
      <vt:lpstr>ＭＳ Ｐゴシック</vt:lpstr>
      <vt:lpstr>BIZ UDPゴシック</vt:lpstr>
      <vt:lpstr>HGP創英角ｺﾞｼｯｸUB</vt:lpstr>
      <vt:lpstr>HGPｺﾞｼｯｸM</vt:lpstr>
      <vt:lpstr>HGSｺﾞｼｯｸE</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2024-03-27T07:25:40Z</dcterms:created>
  <dcterms:modified xsi:type="dcterms:W3CDTF">2026-05-29T03:39:33Z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