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 id="2147483689" r:id="rId5"/>
  </p:sldMasterIdLst>
  <p:notesMasterIdLst>
    <p:notesMasterId r:id="rId27"/>
  </p:notesMasterIdLst>
  <p:handoutMasterIdLst>
    <p:handoutMasterId r:id="rId28"/>
  </p:handoutMasterIdLst>
  <p:sldIdLst>
    <p:sldId id="360" r:id="rId6"/>
    <p:sldId id="258" r:id="rId7"/>
    <p:sldId id="354" r:id="rId8"/>
    <p:sldId id="350" r:id="rId9"/>
    <p:sldId id="353" r:id="rId10"/>
    <p:sldId id="1236" r:id="rId11"/>
    <p:sldId id="1246" r:id="rId12"/>
    <p:sldId id="1247" r:id="rId13"/>
    <p:sldId id="341" r:id="rId14"/>
    <p:sldId id="352" r:id="rId15"/>
    <p:sldId id="1248" r:id="rId16"/>
    <p:sldId id="1242" r:id="rId17"/>
    <p:sldId id="1240" r:id="rId18"/>
    <p:sldId id="1241" r:id="rId19"/>
    <p:sldId id="284" r:id="rId20"/>
    <p:sldId id="1237" r:id="rId21"/>
    <p:sldId id="1251" r:id="rId22"/>
    <p:sldId id="1239" r:id="rId23"/>
    <p:sldId id="1249" r:id="rId24"/>
    <p:sldId id="1250" r:id="rId25"/>
    <p:sldId id="364" r:id="rId26"/>
  </p:sldIdLst>
  <p:sldSz cx="9144000" cy="6858000" type="screen4x3"/>
  <p:notesSz cx="6797675" cy="9926638"/>
  <p:embeddedFontLst>
    <p:embeddedFont>
      <p:font typeface="HGPｺﾞｼｯｸM" panose="020B0600000000000000" pitchFamily="34" charset="-128"/>
      <p:regular r:id="rId29"/>
    </p:embeddedFont>
    <p:embeddedFont>
      <p:font typeface="BIZ UDPゴシック" panose="020B0400000000000000" pitchFamily="34" charset="-128"/>
      <p:regular r:id="rId30"/>
      <p:bold r:id="rId31"/>
    </p:embeddedFont>
    <p:embeddedFont>
      <p:font typeface="HGPｺﾞｼｯｸE" panose="020B0900000000000000" pitchFamily="34" charset="-128"/>
      <p:regular r:id="rId32"/>
    </p:embeddedFont>
    <p:embeddedFont>
      <p:font typeface="HGP創英角ｺﾞｼｯｸUB" panose="020B0900000000000000" pitchFamily="34" charset="-128"/>
      <p:regular r:id="rId33"/>
    </p:embeddedFont>
    <p:embeddedFont>
      <p:font typeface="HGS創英角ｺﾞｼｯｸUB" panose="020B0900000000000000" pitchFamily="34" charset="-128"/>
      <p:regular r:id="rId34"/>
    </p:embeddedFont>
    <p:embeddedFont>
      <p:font typeface="ＭＳ Ｐゴシック" panose="020B0600070205080204" pitchFamily="34" charset="-128"/>
      <p:regular r:id="rId35"/>
    </p:embeddedFont>
    <p:embeddedFont>
      <p:font typeface="ＭＳ ゴシック" panose="020B0609070205080204" pitchFamily="49" charset="-128"/>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1E6EF637-5FFC-8F40-8480-57896EA001A8}">
          <p14:sldIdLst>
            <p14:sldId id="360"/>
          </p14:sldIdLst>
        </p14:section>
        <p14:section name="共通" id="{A107F953-6DEC-4BA4-BD25-39E110DED85E}">
          <p14:sldIdLst>
            <p14:sldId id="258"/>
            <p14:sldId id="354"/>
            <p14:sldId id="350"/>
            <p14:sldId id="353"/>
            <p14:sldId id="1236"/>
            <p14:sldId id="1246"/>
            <p14:sldId id="1247"/>
            <p14:sldId id="341"/>
            <p14:sldId id="352"/>
            <p14:sldId id="1248"/>
          </p14:sldIdLst>
        </p14:section>
        <p14:section name="滋賀県独自ページ" id="{991A028B-E7D0-40C4-A750-EE916B0F4B47}">
          <p14:sldIdLst>
            <p14:sldId id="1242"/>
            <p14:sldId id="1240"/>
            <p14:sldId id="1241"/>
          </p14:sldIdLst>
        </p14:section>
        <p14:section name="各府県共通ページ" id="{B14EFCCA-FCC4-4A9B-82DF-1BA3D78BC483}">
          <p14:sldIdLst>
            <p14:sldId id="284"/>
            <p14:sldId id="1237"/>
            <p14:sldId id="1251"/>
            <p14:sldId id="1239"/>
            <p14:sldId id="1249"/>
            <p14:sldId id="1250"/>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8764"/>
    <a:srgbClr val="AEAEAE"/>
    <a:srgbClr val="FFABAB"/>
    <a:srgbClr val="A79CDA"/>
    <a:srgbClr val="99DA0E"/>
    <a:srgbClr val="6AE3FF"/>
    <a:srgbClr val="EFC92E"/>
    <a:srgbClr val="B8F993"/>
    <a:srgbClr val="2AB18E"/>
    <a:srgbClr val="F36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86301" autoAdjust="0"/>
  </p:normalViewPr>
  <p:slideViewPr>
    <p:cSldViewPr snapToGrid="0">
      <p:cViewPr varScale="1">
        <p:scale>
          <a:sx n="109" d="100"/>
          <a:sy n="109" d="100"/>
        </p:scale>
        <p:origin x="2528" y="18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H0od5020\02_&#35506;&#65288;&#37096;&#38272;&#65289;_&#22823;&#27941;\01_&#32207;&#21209;&#35506;\07_&#24195;&#22577;&#24195;&#32884;&#23448;\01_&#26908;&#35342;&#20013;&#12501;&#12457;&#12523;&#12480;&#65288;&#32068;&#32340;&#30340;&#12394;&#26908;&#35342;&#27573;&#38542;&#12395;&#12354;&#12427;&#34892;&#25919;&#25991;&#26360;&#12434;&#26684;&#32013;&#65289;\R07&#20107;&#21209;&#24180;&#24230;\&#19968;&#26178;&#30340;\16&#12288;&#23567;&#20013;&#23398;&#29983;&#29992;&#21103;&#25945;&#26448;&#65288;&#27425;&#24109;PT&#65289;\02_&#26356;&#26032;&#20316;&#26989;\02_&#30476;&#19979;&#12363;&#12425;&#12398;&#22238;&#31572;\080423_1925&#21463;&#65288;&#31246;&#25919;&#35506;&#65288;&#25152;&#23646;&#65289;&#65289;Re_%20&#12304;&#22823;&#27941;&#31246;&#21209;&#32626;&#12305;&#20196;&#21644;&#65304;&#24180;&#24230;&#29256;&#12288;&#23567;&#20013;&#23398;&#29983;&#29992;&#31199;&#31246;&#25945;&#32946;&#25945;&#26448;&#12395;&#12388;&#12356;&#12390;&#65288;&#12487;&#12540;&#12479;&#26356;&#26032;&#20381;&#38972;&#65289;\&#36865;&#20184;&#29992;&#12487;&#12540;&#12479;\&#12304;R8&#26356;&#26032;&#12305;&#12304;&#12431;&#12383;&#12375;&#12383;&#12385;&#12398;&#29983;&#27963;&#12392;&#31246;&#12305;&#30476;&#31246;&#38306;&#20418;&#12464;&#12521;&#12501;%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68.5</c:v>
                </c:pt>
                <c:pt idx="1">
                  <c:v>24.2</c:v>
                </c:pt>
                <c:pt idx="2">
                  <c:v>7.4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31.9</c:v>
                </c:pt>
                <c:pt idx="1">
                  <c:v>5</c:v>
                </c:pt>
                <c:pt idx="2">
                  <c:v>4.9000000000000004</c:v>
                </c:pt>
                <c:pt idx="3">
                  <c:v>15.5</c:v>
                </c:pt>
                <c:pt idx="4">
                  <c:v>17.100000000000001</c:v>
                </c:pt>
                <c:pt idx="5">
                  <c:v>25.6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ltLang="en-US" b="1">
              <a:latin typeface="ＭＳ ゴシック" panose="020B0609070205080204" pitchFamily="49" charset="-128"/>
              <a:ea typeface="ＭＳ ゴシック" panose="020B0609070205080204" pitchFamily="49" charset="-128"/>
            </a:endParaRPr>
          </a:p>
        </c:rich>
      </c:tx>
      <c:layout>
        <c:manualLayout>
          <c:xMode val="edge"/>
          <c:yMode val="edge"/>
          <c:x val="5.1916507532433721E-3"/>
          <c:y val="8.9692246267799383E-3"/>
        </c:manualLayout>
      </c:layout>
      <c:overlay val="0"/>
      <c:spPr>
        <a:solidFill>
          <a:schemeClr val="bg1"/>
        </a:solidFill>
        <a:ln>
          <a:noFill/>
        </a:ln>
        <a:effectLst/>
      </c:spPr>
    </c:title>
    <c:autoTitleDeleted val="0"/>
    <c:plotArea>
      <c:layout>
        <c:manualLayout>
          <c:layoutTarget val="inner"/>
          <c:xMode val="edge"/>
          <c:yMode val="edge"/>
          <c:x val="5.3381193898888332E-2"/>
          <c:y val="1.9382753112012634E-2"/>
          <c:w val="0.90232503580154166"/>
          <c:h val="0.96247559469688326"/>
        </c:manualLayout>
      </c:layout>
      <c:pieChart>
        <c:varyColors val="1"/>
        <c:ser>
          <c:idx val="0"/>
          <c:order val="0"/>
          <c:tx>
            <c:strRef>
              <c:f>P８歳入内訳!$B$3</c:f>
              <c:strCache>
                <c:ptCount val="1"/>
                <c:pt idx="0">
                  <c:v>予算額</c:v>
                </c:pt>
              </c:strCache>
            </c:strRef>
          </c:tx>
          <c:spPr>
            <a:ln w="6350">
              <a:solidFill>
                <a:schemeClr val="bg1"/>
              </a:solidFill>
            </a:ln>
          </c:spPr>
          <c:dPt>
            <c:idx val="0"/>
            <c:bubble3D val="0"/>
            <c:spPr>
              <a:solidFill>
                <a:schemeClr val="accent6"/>
              </a:solidFill>
              <a:ln w="6350">
                <a:solidFill>
                  <a:schemeClr val="bg1"/>
                </a:solidFill>
              </a:ln>
              <a:effectLst/>
            </c:spPr>
            <c:extLst>
              <c:ext xmlns:c16="http://schemas.microsoft.com/office/drawing/2014/chart" uri="{C3380CC4-5D6E-409C-BE32-E72D297353CC}">
                <c16:uniqueId val="{00000001-C381-4CA5-AB3C-B513C760C954}"/>
              </c:ext>
            </c:extLst>
          </c:dPt>
          <c:dPt>
            <c:idx val="1"/>
            <c:bubble3D val="0"/>
            <c:spPr>
              <a:solidFill>
                <a:schemeClr val="accent4"/>
              </a:solidFill>
              <a:ln w="6350">
                <a:solidFill>
                  <a:schemeClr val="bg1"/>
                </a:solidFill>
              </a:ln>
              <a:effectLst/>
            </c:spPr>
            <c:extLst>
              <c:ext xmlns:c16="http://schemas.microsoft.com/office/drawing/2014/chart" uri="{C3380CC4-5D6E-409C-BE32-E72D297353CC}">
                <c16:uniqueId val="{00000003-C381-4CA5-AB3C-B513C760C954}"/>
              </c:ext>
            </c:extLst>
          </c:dPt>
          <c:dPt>
            <c:idx val="2"/>
            <c:bubble3D val="0"/>
            <c:spPr>
              <a:solidFill>
                <a:schemeClr val="accent2">
                  <a:lumMod val="40000"/>
                  <a:lumOff val="60000"/>
                </a:schemeClr>
              </a:solidFill>
              <a:ln w="6350">
                <a:solidFill>
                  <a:schemeClr val="bg1"/>
                </a:solidFill>
              </a:ln>
              <a:effectLst/>
            </c:spPr>
            <c:extLst>
              <c:ext xmlns:c16="http://schemas.microsoft.com/office/drawing/2014/chart" uri="{C3380CC4-5D6E-409C-BE32-E72D297353CC}">
                <c16:uniqueId val="{00000005-C381-4CA5-AB3C-B513C760C954}"/>
              </c:ext>
            </c:extLst>
          </c:dPt>
          <c:dPt>
            <c:idx val="3"/>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7-C381-4CA5-AB3C-B513C760C954}"/>
              </c:ext>
            </c:extLst>
          </c:dPt>
          <c:dPt>
            <c:idx val="4"/>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09-C381-4CA5-AB3C-B513C760C954}"/>
              </c:ext>
            </c:extLst>
          </c:dPt>
          <c:dPt>
            <c:idx val="5"/>
            <c:bubble3D val="0"/>
            <c:spPr>
              <a:solidFill>
                <a:schemeClr val="accent4">
                  <a:lumMod val="60000"/>
                </a:schemeClr>
              </a:solidFill>
              <a:ln w="6350">
                <a:solidFill>
                  <a:schemeClr val="bg1"/>
                </a:solidFill>
              </a:ln>
              <a:effectLst/>
            </c:spPr>
            <c:extLst>
              <c:ext xmlns:c16="http://schemas.microsoft.com/office/drawing/2014/chart" uri="{C3380CC4-5D6E-409C-BE32-E72D297353CC}">
                <c16:uniqueId val="{0000000B-C381-4CA5-AB3C-B513C760C954}"/>
              </c:ext>
            </c:extLst>
          </c:dPt>
          <c:dPt>
            <c:idx val="6"/>
            <c:bubble3D val="0"/>
            <c:spPr>
              <a:solidFill>
                <a:schemeClr val="accent6">
                  <a:lumMod val="80000"/>
                  <a:lumOff val="20000"/>
                </a:schemeClr>
              </a:solidFill>
              <a:ln w="6350">
                <a:solidFill>
                  <a:schemeClr val="bg1"/>
                </a:solidFill>
              </a:ln>
              <a:effectLst/>
            </c:spPr>
            <c:extLst>
              <c:ext xmlns:c16="http://schemas.microsoft.com/office/drawing/2014/chart" uri="{C3380CC4-5D6E-409C-BE32-E72D297353CC}">
                <c16:uniqueId val="{0000000D-C381-4CA5-AB3C-B513C760C954}"/>
              </c:ext>
            </c:extLst>
          </c:dPt>
          <c:dPt>
            <c:idx val="7"/>
            <c:bubble3D val="0"/>
            <c:spPr>
              <a:solidFill>
                <a:schemeClr val="accent5">
                  <a:lumMod val="80000"/>
                  <a:lumOff val="20000"/>
                </a:schemeClr>
              </a:solidFill>
              <a:ln w="6350">
                <a:solidFill>
                  <a:schemeClr val="bg1"/>
                </a:solidFill>
              </a:ln>
              <a:effectLst/>
            </c:spPr>
            <c:extLst>
              <c:ext xmlns:c16="http://schemas.microsoft.com/office/drawing/2014/chart" uri="{C3380CC4-5D6E-409C-BE32-E72D297353CC}">
                <c16:uniqueId val="{0000000F-C381-4CA5-AB3C-B513C760C954}"/>
              </c:ext>
            </c:extLst>
          </c:dPt>
          <c:dPt>
            <c:idx val="8"/>
            <c:bubble3D val="0"/>
            <c:spPr>
              <a:solidFill>
                <a:schemeClr val="accent4">
                  <a:lumMod val="80000"/>
                  <a:lumOff val="20000"/>
                </a:schemeClr>
              </a:solidFill>
              <a:ln w="6350">
                <a:solidFill>
                  <a:schemeClr val="bg1"/>
                </a:solidFill>
              </a:ln>
              <a:effectLst/>
            </c:spPr>
            <c:extLst>
              <c:ext xmlns:c16="http://schemas.microsoft.com/office/drawing/2014/chart" uri="{C3380CC4-5D6E-409C-BE32-E72D297353CC}">
                <c16:uniqueId val="{00000011-C381-4CA5-AB3C-B513C760C954}"/>
              </c:ext>
            </c:extLst>
          </c:dPt>
          <c:dPt>
            <c:idx val="9"/>
            <c:bubble3D val="0"/>
            <c:spPr>
              <a:solidFill>
                <a:schemeClr val="accent6">
                  <a:lumMod val="80000"/>
                </a:schemeClr>
              </a:solidFill>
              <a:ln w="6350">
                <a:solidFill>
                  <a:schemeClr val="bg1"/>
                </a:solidFill>
              </a:ln>
              <a:effectLst/>
            </c:spPr>
            <c:extLst>
              <c:ext xmlns:c16="http://schemas.microsoft.com/office/drawing/2014/chart" uri="{C3380CC4-5D6E-409C-BE32-E72D297353CC}">
                <c16:uniqueId val="{00000013-C381-4CA5-AB3C-B513C760C954}"/>
              </c:ext>
            </c:extLst>
          </c:dPt>
          <c:cat>
            <c:strRef>
              <c:f>P８歳入内訳!$A$4:$A$7</c:f>
              <c:strCache>
                <c:ptCount val="4"/>
                <c:pt idx="0">
                  <c:v>税金</c:v>
                </c:pt>
                <c:pt idx="1">
                  <c:v>税金以外</c:v>
                </c:pt>
                <c:pt idx="2">
                  <c:v>国から入るお金</c:v>
                </c:pt>
                <c:pt idx="3">
                  <c:v>県の借金</c:v>
                </c:pt>
              </c:strCache>
            </c:strRef>
          </c:cat>
          <c:val>
            <c:numRef>
              <c:f>P８歳入内訳!$B$4:$B$7</c:f>
              <c:numCache>
                <c:formatCode>#,##0_ </c:formatCode>
                <c:ptCount val="4"/>
                <c:pt idx="0">
                  <c:v>277778</c:v>
                </c:pt>
                <c:pt idx="1">
                  <c:v>73567</c:v>
                </c:pt>
                <c:pt idx="2">
                  <c:v>261599</c:v>
                </c:pt>
                <c:pt idx="3">
                  <c:v>69396</c:v>
                </c:pt>
              </c:numCache>
            </c:numRef>
          </c:val>
          <c:extLst>
            <c:ext xmlns:c16="http://schemas.microsoft.com/office/drawing/2014/chart" uri="{C3380CC4-5D6E-409C-BE32-E72D297353CC}">
              <c16:uniqueId val="{00000014-C381-4CA5-AB3C-B513C760C95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round/>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　　　　</a:t>
            </a:r>
          </a:p>
        </c:rich>
      </c:tx>
      <c:layout>
        <c:manualLayout>
          <c:xMode val="edge"/>
          <c:yMode val="edge"/>
          <c:x val="2.2181979234713843E-3"/>
          <c:y val="2.2318603128330598E-3"/>
        </c:manualLayout>
      </c:layout>
      <c:overlay val="0"/>
      <c:spPr>
        <a:noFill/>
        <a:ln>
          <a:noFill/>
        </a:ln>
        <a:effectLst/>
      </c:spPr>
    </c:title>
    <c:autoTitleDeleted val="0"/>
    <c:plotArea>
      <c:layout>
        <c:manualLayout>
          <c:layoutTarget val="inner"/>
          <c:xMode val="edge"/>
          <c:yMode val="edge"/>
          <c:x val="0.13281520980763478"/>
          <c:y val="5.0572933706207003E-2"/>
          <c:w val="0.71287534469583702"/>
          <c:h val="0.86932513038255343"/>
        </c:manualLayout>
      </c:layout>
      <c:pieChart>
        <c:varyColors val="1"/>
        <c:ser>
          <c:idx val="0"/>
          <c:order val="0"/>
          <c:tx>
            <c:strRef>
              <c:f>P８歳出内訳!$B$3</c:f>
              <c:strCache>
                <c:ptCount val="1"/>
                <c:pt idx="0">
                  <c:v>予算額</c:v>
                </c:pt>
              </c:strCache>
            </c:strRef>
          </c:tx>
          <c:spPr>
            <a:ln>
              <a:solidFill>
                <a:schemeClr val="bg1"/>
              </a:solidFill>
            </a:ln>
          </c:spPr>
          <c:dPt>
            <c:idx val="0"/>
            <c:bubble3D val="0"/>
            <c:spPr>
              <a:solidFill>
                <a:srgbClr val="EFC92E"/>
              </a:solidFill>
              <a:ln>
                <a:solidFill>
                  <a:schemeClr val="bg1"/>
                </a:solidFill>
              </a:ln>
              <a:effectLst/>
            </c:spPr>
            <c:extLst>
              <c:ext xmlns:c16="http://schemas.microsoft.com/office/drawing/2014/chart" uri="{C3380CC4-5D6E-409C-BE32-E72D297353CC}">
                <c16:uniqueId val="{00000001-3AAD-4DDB-8924-5DC2D212DA7D}"/>
              </c:ext>
            </c:extLst>
          </c:dPt>
          <c:dPt>
            <c:idx val="1"/>
            <c:bubble3D val="0"/>
            <c:spPr>
              <a:solidFill>
                <a:srgbClr val="6AE3FF"/>
              </a:solidFill>
              <a:ln>
                <a:solidFill>
                  <a:schemeClr val="bg1"/>
                </a:solidFill>
              </a:ln>
              <a:effectLst/>
            </c:spPr>
            <c:extLst>
              <c:ext xmlns:c16="http://schemas.microsoft.com/office/drawing/2014/chart" uri="{C3380CC4-5D6E-409C-BE32-E72D297353CC}">
                <c16:uniqueId val="{00000003-3AAD-4DDB-8924-5DC2D212DA7D}"/>
              </c:ext>
            </c:extLst>
          </c:dPt>
          <c:dPt>
            <c:idx val="2"/>
            <c:bubble3D val="0"/>
            <c:spPr>
              <a:solidFill>
                <a:srgbClr val="99DA0E"/>
              </a:solidFill>
              <a:ln>
                <a:solidFill>
                  <a:schemeClr val="bg1"/>
                </a:solidFill>
              </a:ln>
              <a:effectLst/>
            </c:spPr>
            <c:extLst>
              <c:ext xmlns:c16="http://schemas.microsoft.com/office/drawing/2014/chart" uri="{C3380CC4-5D6E-409C-BE32-E72D297353CC}">
                <c16:uniqueId val="{00000005-3AAD-4DDB-8924-5DC2D212DA7D}"/>
              </c:ext>
            </c:extLst>
          </c:dPt>
          <c:dPt>
            <c:idx val="3"/>
            <c:bubble3D val="0"/>
            <c:spPr>
              <a:solidFill>
                <a:srgbClr val="A79CDA"/>
              </a:solidFill>
              <a:ln>
                <a:solidFill>
                  <a:schemeClr val="bg1"/>
                </a:solidFill>
              </a:ln>
              <a:effectLst/>
            </c:spPr>
            <c:extLst>
              <c:ext xmlns:c16="http://schemas.microsoft.com/office/drawing/2014/chart" uri="{C3380CC4-5D6E-409C-BE32-E72D297353CC}">
                <c16:uniqueId val="{00000007-3AAD-4DDB-8924-5DC2D212DA7D}"/>
              </c:ext>
            </c:extLst>
          </c:dPt>
          <c:dPt>
            <c:idx val="4"/>
            <c:bubble3D val="0"/>
            <c:spPr>
              <a:solidFill>
                <a:srgbClr val="FFABAB"/>
              </a:solidFill>
              <a:ln>
                <a:solidFill>
                  <a:schemeClr val="bg1"/>
                </a:solidFill>
              </a:ln>
              <a:effectLst/>
            </c:spPr>
            <c:extLst>
              <c:ext xmlns:c16="http://schemas.microsoft.com/office/drawing/2014/chart" uri="{C3380CC4-5D6E-409C-BE32-E72D297353CC}">
                <c16:uniqueId val="{00000009-3AAD-4DDB-8924-5DC2D212DA7D}"/>
              </c:ext>
            </c:extLst>
          </c:dPt>
          <c:dPt>
            <c:idx val="5"/>
            <c:bubble3D val="0"/>
            <c:spPr>
              <a:solidFill>
                <a:srgbClr val="C38764"/>
              </a:solidFill>
              <a:ln>
                <a:solidFill>
                  <a:schemeClr val="bg1"/>
                </a:solidFill>
              </a:ln>
              <a:effectLst/>
            </c:spPr>
            <c:extLst>
              <c:ext xmlns:c16="http://schemas.microsoft.com/office/drawing/2014/chart" uri="{C3380CC4-5D6E-409C-BE32-E72D297353CC}">
                <c16:uniqueId val="{0000000B-3AAD-4DDB-8924-5DC2D212DA7D}"/>
              </c:ext>
            </c:extLst>
          </c:dPt>
          <c:dPt>
            <c:idx val="6"/>
            <c:bubble3D val="0"/>
            <c:spPr>
              <a:solidFill>
                <a:schemeClr val="accent6">
                  <a:lumMod val="60000"/>
                  <a:lumOff val="40000"/>
                </a:schemeClr>
              </a:solidFill>
              <a:ln>
                <a:solidFill>
                  <a:schemeClr val="bg1"/>
                </a:solidFill>
              </a:ln>
              <a:effectLst/>
            </c:spPr>
            <c:extLst>
              <c:ext xmlns:c16="http://schemas.microsoft.com/office/drawing/2014/chart" uri="{C3380CC4-5D6E-409C-BE32-E72D297353CC}">
                <c16:uniqueId val="{0000000D-3AAD-4DDB-8924-5DC2D212DA7D}"/>
              </c:ext>
            </c:extLst>
          </c:dPt>
          <c:dPt>
            <c:idx val="7"/>
            <c:bubble3D val="0"/>
            <c:spPr>
              <a:solidFill>
                <a:schemeClr val="accent4">
                  <a:lumMod val="40000"/>
                  <a:lumOff val="60000"/>
                </a:schemeClr>
              </a:solidFill>
              <a:ln>
                <a:solidFill>
                  <a:schemeClr val="bg1"/>
                </a:solidFill>
              </a:ln>
              <a:effectLst/>
            </c:spPr>
            <c:extLst>
              <c:ext xmlns:c16="http://schemas.microsoft.com/office/drawing/2014/chart" uri="{C3380CC4-5D6E-409C-BE32-E72D297353CC}">
                <c16:uniqueId val="{0000000F-3AAD-4DDB-8924-5DC2D212DA7D}"/>
              </c:ext>
            </c:extLst>
          </c:dPt>
          <c:dPt>
            <c:idx val="8"/>
            <c:bubble3D val="0"/>
            <c:spPr>
              <a:solidFill>
                <a:schemeClr val="accent5">
                  <a:lumMod val="60000"/>
                  <a:lumOff val="40000"/>
                </a:schemeClr>
              </a:solidFill>
              <a:ln>
                <a:solidFill>
                  <a:schemeClr val="bg1"/>
                </a:solidFill>
              </a:ln>
              <a:effectLst/>
            </c:spPr>
            <c:extLst>
              <c:ext xmlns:c16="http://schemas.microsoft.com/office/drawing/2014/chart" uri="{C3380CC4-5D6E-409C-BE32-E72D297353CC}">
                <c16:uniqueId val="{00000011-3AAD-4DDB-8924-5DC2D212DA7D}"/>
              </c:ext>
            </c:extLst>
          </c:dPt>
          <c:dPt>
            <c:idx val="9"/>
            <c:bubble3D val="0"/>
            <c:spPr>
              <a:solidFill>
                <a:schemeClr val="tx2">
                  <a:lumMod val="40000"/>
                  <a:lumOff val="60000"/>
                </a:schemeClr>
              </a:solidFill>
              <a:ln>
                <a:solidFill>
                  <a:schemeClr val="bg1"/>
                </a:solidFill>
              </a:ln>
              <a:effectLst/>
            </c:spPr>
            <c:extLst>
              <c:ext xmlns:c16="http://schemas.microsoft.com/office/drawing/2014/chart" uri="{C3380CC4-5D6E-409C-BE32-E72D297353CC}">
                <c16:uniqueId val="{00000013-3AAD-4DDB-8924-5DC2D212DA7D}"/>
              </c:ext>
            </c:extLst>
          </c:dPt>
          <c:dPt>
            <c:idx val="10"/>
            <c:bubble3D val="0"/>
            <c:spPr>
              <a:solidFill>
                <a:srgbClr val="AEAEAE"/>
              </a:solidFill>
              <a:ln>
                <a:solidFill>
                  <a:schemeClr val="bg1"/>
                </a:solidFill>
              </a:ln>
              <a:effectLst/>
            </c:spPr>
            <c:extLst>
              <c:ext xmlns:c16="http://schemas.microsoft.com/office/drawing/2014/chart" uri="{C3380CC4-5D6E-409C-BE32-E72D297353CC}">
                <c16:uniqueId val="{00000015-3AAD-4DDB-8924-5DC2D212DA7D}"/>
              </c:ext>
            </c:extLst>
          </c:dPt>
          <c:dPt>
            <c:idx val="11"/>
            <c:bubble3D val="0"/>
            <c:spPr>
              <a:solidFill>
                <a:srgbClr val="7030A0"/>
              </a:solidFill>
              <a:ln>
                <a:solidFill>
                  <a:schemeClr val="bg1"/>
                </a:solidFill>
              </a:ln>
              <a:effectLst/>
            </c:spPr>
            <c:extLst>
              <c:ext xmlns:c16="http://schemas.microsoft.com/office/drawing/2014/chart" uri="{C3380CC4-5D6E-409C-BE32-E72D297353CC}">
                <c16:uniqueId val="{00000017-3AAD-4DDB-8924-5DC2D212DA7D}"/>
              </c:ext>
            </c:extLst>
          </c:dPt>
          <c:cat>
            <c:strRef>
              <c:f>P８歳出内訳!$A$4:$A$14</c:f>
              <c:strCache>
                <c:ptCount val="11"/>
                <c:pt idx="0">
                  <c:v>みんなが勉強しやすいようにするため</c:v>
                </c:pt>
                <c:pt idx="1">
                  <c:v>体の不自由な人やお年よりが安心してくらせるようにするため</c:v>
                </c:pt>
                <c:pt idx="2">
                  <c:v>県の借金を返したりするため</c:v>
                </c:pt>
                <c:pt idx="3">
                  <c:v>道路・橋・住宅をつくったりするため</c:v>
                </c:pt>
                <c:pt idx="4">
                  <c:v>商工業や観光などの産業をさかんにするため</c:v>
                </c:pt>
                <c:pt idx="5">
                  <c:v>犯罪をふせいだりくらしの安全を守るため</c:v>
                </c:pt>
                <c:pt idx="6">
                  <c:v>子どもや若い人をサポートするため</c:v>
                </c:pt>
                <c:pt idx="7">
                  <c:v>農・水産業をさかんにするため</c:v>
                </c:pt>
                <c:pt idx="8">
                  <c:v>文化やスポーツをさかんにするため</c:v>
                </c:pt>
                <c:pt idx="9">
                  <c:v>琵琶湖を守るため</c:v>
                </c:pt>
                <c:pt idx="10">
                  <c:v>その他</c:v>
                </c:pt>
              </c:strCache>
            </c:strRef>
          </c:cat>
          <c:val>
            <c:numRef>
              <c:f>P８歳出内訳!$B$4:$B$14</c:f>
              <c:numCache>
                <c:formatCode>#,##0_);[Red]\(#,##0\)</c:formatCode>
                <c:ptCount val="11"/>
                <c:pt idx="0">
                  <c:v>155508</c:v>
                </c:pt>
                <c:pt idx="1">
                  <c:v>104139</c:v>
                </c:pt>
                <c:pt idx="2">
                  <c:v>76426</c:v>
                </c:pt>
                <c:pt idx="3">
                  <c:v>65251</c:v>
                </c:pt>
                <c:pt idx="4">
                  <c:v>35938</c:v>
                </c:pt>
                <c:pt idx="5">
                  <c:v>35567</c:v>
                </c:pt>
                <c:pt idx="6">
                  <c:v>35786</c:v>
                </c:pt>
                <c:pt idx="7">
                  <c:v>20515</c:v>
                </c:pt>
                <c:pt idx="8">
                  <c:v>15432</c:v>
                </c:pt>
                <c:pt idx="9">
                  <c:v>20091</c:v>
                </c:pt>
                <c:pt idx="10">
                  <c:v>117687</c:v>
                </c:pt>
              </c:numCache>
            </c:numRef>
          </c:val>
          <c:extLst>
            <c:ext xmlns:c16="http://schemas.microsoft.com/office/drawing/2014/chart" uri="{C3380CC4-5D6E-409C-BE32-E72D297353CC}">
              <c16:uniqueId val="{00000019-3AAD-4DDB-8924-5DC2D212DA7D}"/>
            </c:ext>
          </c:extLst>
        </c:ser>
        <c:dLbls>
          <c:showLegendKey val="0"/>
          <c:showVal val="0"/>
          <c:showCatName val="0"/>
          <c:showSerName val="0"/>
          <c:showPercent val="0"/>
          <c:showBubbleSize val="0"/>
          <c:showLeaderLines val="1"/>
        </c:dLbls>
        <c:firstSliceAng val="0"/>
      </c:pieChart>
      <c:doughnutChart>
        <c:varyColors val="1"/>
        <c:ser>
          <c:idx val="1"/>
          <c:order val="1"/>
          <c:tx>
            <c:strRef>
              <c:f>P８歳出内訳!$C$3</c:f>
              <c:strCache>
                <c:ptCount val="1"/>
              </c:strCache>
            </c:strRef>
          </c:tx>
          <c:dPt>
            <c:idx val="0"/>
            <c:bubble3D val="0"/>
            <c:spPr>
              <a:solidFill>
                <a:schemeClr val="accent1"/>
              </a:solidFill>
              <a:ln>
                <a:noFill/>
              </a:ln>
              <a:effectLst/>
            </c:spPr>
            <c:extLst>
              <c:ext xmlns:c16="http://schemas.microsoft.com/office/drawing/2014/chart" uri="{C3380CC4-5D6E-409C-BE32-E72D297353CC}">
                <c16:uniqueId val="{0000001B-3AAD-4DDB-8924-5DC2D212DA7D}"/>
              </c:ext>
            </c:extLst>
          </c:dPt>
          <c:dPt>
            <c:idx val="1"/>
            <c:bubble3D val="0"/>
            <c:spPr>
              <a:solidFill>
                <a:schemeClr val="accent2"/>
              </a:solidFill>
              <a:ln>
                <a:noFill/>
              </a:ln>
              <a:effectLst/>
            </c:spPr>
            <c:extLst>
              <c:ext xmlns:c16="http://schemas.microsoft.com/office/drawing/2014/chart" uri="{C3380CC4-5D6E-409C-BE32-E72D297353CC}">
                <c16:uniqueId val="{0000001D-3AAD-4DDB-8924-5DC2D212DA7D}"/>
              </c:ext>
            </c:extLst>
          </c:dPt>
          <c:dPt>
            <c:idx val="2"/>
            <c:bubble3D val="0"/>
            <c:spPr>
              <a:solidFill>
                <a:schemeClr val="accent3"/>
              </a:solidFill>
              <a:ln>
                <a:noFill/>
              </a:ln>
              <a:effectLst/>
            </c:spPr>
            <c:extLst>
              <c:ext xmlns:c16="http://schemas.microsoft.com/office/drawing/2014/chart" uri="{C3380CC4-5D6E-409C-BE32-E72D297353CC}">
                <c16:uniqueId val="{0000001F-3AAD-4DDB-8924-5DC2D212DA7D}"/>
              </c:ext>
            </c:extLst>
          </c:dPt>
          <c:dPt>
            <c:idx val="3"/>
            <c:bubble3D val="0"/>
            <c:spPr>
              <a:solidFill>
                <a:schemeClr val="accent4"/>
              </a:solidFill>
              <a:ln>
                <a:noFill/>
              </a:ln>
              <a:effectLst/>
            </c:spPr>
            <c:extLst>
              <c:ext xmlns:c16="http://schemas.microsoft.com/office/drawing/2014/chart" uri="{C3380CC4-5D6E-409C-BE32-E72D297353CC}">
                <c16:uniqueId val="{00000021-3AAD-4DDB-8924-5DC2D212DA7D}"/>
              </c:ext>
            </c:extLst>
          </c:dPt>
          <c:dPt>
            <c:idx val="4"/>
            <c:bubble3D val="0"/>
            <c:spPr>
              <a:solidFill>
                <a:schemeClr val="accent5"/>
              </a:solidFill>
              <a:ln>
                <a:noFill/>
              </a:ln>
              <a:effectLst/>
            </c:spPr>
            <c:extLst>
              <c:ext xmlns:c16="http://schemas.microsoft.com/office/drawing/2014/chart" uri="{C3380CC4-5D6E-409C-BE32-E72D297353CC}">
                <c16:uniqueId val="{00000023-3AAD-4DDB-8924-5DC2D212DA7D}"/>
              </c:ext>
            </c:extLst>
          </c:dPt>
          <c:dPt>
            <c:idx val="5"/>
            <c:bubble3D val="0"/>
            <c:spPr>
              <a:solidFill>
                <a:schemeClr val="accent6"/>
              </a:solidFill>
              <a:ln>
                <a:noFill/>
              </a:ln>
              <a:effectLst/>
            </c:spPr>
            <c:extLst>
              <c:ext xmlns:c16="http://schemas.microsoft.com/office/drawing/2014/chart" uri="{C3380CC4-5D6E-409C-BE32-E72D297353CC}">
                <c16:uniqueId val="{00000025-3AAD-4DDB-8924-5DC2D212DA7D}"/>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7-3AAD-4DDB-8924-5DC2D212DA7D}"/>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9-3AAD-4DDB-8924-5DC2D212DA7D}"/>
              </c:ext>
            </c:extLst>
          </c:dPt>
          <c:dLbls>
            <c:spPr>
              <a:noFill/>
              <a:ln>
                <a:noFill/>
              </a:ln>
              <a:effectLst/>
            </c:spPr>
            <c:txPr>
              <a:bodyPr spcFirstLastPara="1" vertOverflow="ellipsis" vert="eaVert" wrap="square" lIns="38100" tIns="19050" rIns="38100" bIns="19050" anchor="ctr" anchorCtr="1">
                <a:spAutoFit/>
              </a:bodyPr>
              <a:lstStyle/>
              <a:p>
                <a:pPr>
                  <a:defRPr sz="1400" b="1" i="0" u="none" strike="noStrike" kern="1200" baseline="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P８歳出内訳!$A$4:$A$13</c:f>
              <c:strCache>
                <c:ptCount val="10"/>
                <c:pt idx="0">
                  <c:v>みんなが勉強しやすいようにするため</c:v>
                </c:pt>
                <c:pt idx="1">
                  <c:v>体の不自由な人やお年よりが安心してくらせるようにするため</c:v>
                </c:pt>
                <c:pt idx="2">
                  <c:v>県の借金を返したりするため</c:v>
                </c:pt>
                <c:pt idx="3">
                  <c:v>道路・橋・住宅をつくったりするため</c:v>
                </c:pt>
                <c:pt idx="4">
                  <c:v>商工業や観光などの産業をさかんにするため</c:v>
                </c:pt>
                <c:pt idx="5">
                  <c:v>犯罪をふせいだりくらしの安全を守るため</c:v>
                </c:pt>
                <c:pt idx="6">
                  <c:v>子どもや若い人をサポートするため</c:v>
                </c:pt>
                <c:pt idx="7">
                  <c:v>農・水産業をさかんにするため</c:v>
                </c:pt>
                <c:pt idx="8">
                  <c:v>文化やスポーツをさかんにするため</c:v>
                </c:pt>
                <c:pt idx="9">
                  <c:v>琵琶湖を守るため</c:v>
                </c:pt>
              </c:strCache>
            </c:strRef>
          </c:cat>
          <c:val>
            <c:numRef>
              <c:f>P８歳出内訳!$C$4:$C$11</c:f>
              <c:numCache>
                <c:formatCode>General</c:formatCode>
                <c:ptCount val="8"/>
              </c:numCache>
            </c:numRef>
          </c:val>
          <c:extLst>
            <c:ext xmlns:c16="http://schemas.microsoft.com/office/drawing/2014/chart" uri="{C3380CC4-5D6E-409C-BE32-E72D297353CC}">
              <c16:uniqueId val="{0000002A-3AAD-4DDB-8924-5DC2D212DA7D}"/>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gap"/>
    <c:showDLblsOverMax val="0"/>
  </c:chart>
  <c:spPr>
    <a:noFill/>
    <a:ln w="9525" cap="flat" cmpd="sng" algn="ctr">
      <a:noFill/>
      <a:prstDash val="solid"/>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2485A8FA-5CC2-40B4-90FF-50E52AF9D939}" type="datetimeFigureOut">
              <a:rPr kumimoji="1" lang="ja-JP" altLang="en-US" smtClean="0"/>
              <a:t>2026/5/26</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8C1590E8-BF0F-4D58-AE9F-87B6FEB1C323}"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10</a:t>
            </a:fld>
            <a:endParaRPr kumimoji="1" lang="ja-JP" altLang="en-US"/>
          </a:p>
        </p:txBody>
      </p:sp>
    </p:spTree>
    <p:extLst>
      <p:ext uri="{BB962C8B-B14F-4D97-AF65-F5344CB8AC3E}">
        <p14:creationId xmlns:p14="http://schemas.microsoft.com/office/powerpoint/2010/main" val="131856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313645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357368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48423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15</a:t>
            </a:fld>
            <a:endParaRPr kumimoji="1" lang="ja-JP" altLang="en-US"/>
          </a:p>
        </p:txBody>
      </p:sp>
    </p:spTree>
    <p:extLst>
      <p:ext uri="{BB962C8B-B14F-4D97-AF65-F5344CB8AC3E}">
        <p14:creationId xmlns:p14="http://schemas.microsoft.com/office/powerpoint/2010/main" val="252417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88401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310391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18</a:t>
            </a:fld>
            <a:endParaRPr lang="en-US" altLang="ja-JP"/>
          </a:p>
        </p:txBody>
      </p:sp>
    </p:spTree>
    <p:extLst>
      <p:ext uri="{BB962C8B-B14F-4D97-AF65-F5344CB8AC3E}">
        <p14:creationId xmlns:p14="http://schemas.microsoft.com/office/powerpoint/2010/main" val="306946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19</a:t>
            </a:fld>
            <a:endParaRPr lang="en-US" altLang="ja-JP"/>
          </a:p>
        </p:txBody>
      </p:sp>
    </p:spTree>
    <p:extLst>
      <p:ext uri="{BB962C8B-B14F-4D97-AF65-F5344CB8AC3E}">
        <p14:creationId xmlns:p14="http://schemas.microsoft.com/office/powerpoint/2010/main" val="295042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2</a:t>
            </a:fld>
            <a:endParaRPr kumimoji="1" lang="ja-JP" altLang="en-US"/>
          </a:p>
        </p:txBody>
      </p:sp>
    </p:spTree>
    <p:extLst>
      <p:ext uri="{BB962C8B-B14F-4D97-AF65-F5344CB8AC3E}">
        <p14:creationId xmlns:p14="http://schemas.microsoft.com/office/powerpoint/2010/main" val="11617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20</a:t>
            </a:fld>
            <a:endParaRPr lang="en-US" altLang="ja-JP"/>
          </a:p>
        </p:txBody>
      </p:sp>
    </p:spTree>
    <p:extLst>
      <p:ext uri="{BB962C8B-B14F-4D97-AF65-F5344CB8AC3E}">
        <p14:creationId xmlns:p14="http://schemas.microsoft.com/office/powerpoint/2010/main" val="298690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772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4</a:t>
            </a:fld>
            <a:endParaRPr kumimoji="1" lang="ja-JP" altLang="en-US"/>
          </a:p>
        </p:txBody>
      </p:sp>
    </p:spTree>
    <p:extLst>
      <p:ext uri="{BB962C8B-B14F-4D97-AF65-F5344CB8AC3E}">
        <p14:creationId xmlns:p14="http://schemas.microsoft.com/office/powerpoint/2010/main" val="409347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5</a:t>
            </a:fld>
            <a:endParaRPr kumimoji="1" lang="ja-JP" altLang="en-US"/>
          </a:p>
        </p:txBody>
      </p:sp>
    </p:spTree>
    <p:extLst>
      <p:ext uri="{BB962C8B-B14F-4D97-AF65-F5344CB8AC3E}">
        <p14:creationId xmlns:p14="http://schemas.microsoft.com/office/powerpoint/2010/main" val="50530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7</a:t>
            </a:fld>
            <a:endParaRPr kumimoji="1" lang="ja-JP" altLang="en-US"/>
          </a:p>
        </p:txBody>
      </p:sp>
    </p:spTree>
    <p:extLst>
      <p:ext uri="{BB962C8B-B14F-4D97-AF65-F5344CB8AC3E}">
        <p14:creationId xmlns:p14="http://schemas.microsoft.com/office/powerpoint/2010/main" val="275475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8</a:t>
            </a:fld>
            <a:endParaRPr kumimoji="1" lang="ja-JP" altLang="en-US"/>
          </a:p>
        </p:txBody>
      </p:sp>
    </p:spTree>
    <p:extLst>
      <p:ext uri="{BB962C8B-B14F-4D97-AF65-F5344CB8AC3E}">
        <p14:creationId xmlns:p14="http://schemas.microsoft.com/office/powerpoint/2010/main" val="256764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57738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sp>
        <p:nvSpPr>
          <p:cNvPr id="17" name="テキスト ボックス 16">
            <a:extLst>
              <a:ext uri="{FF2B5EF4-FFF2-40B4-BE49-F238E27FC236}">
                <a16:creationId xmlns:a16="http://schemas.microsoft.com/office/drawing/2014/main" id="{3C9B09BA-E984-4870-944B-FA9287FDF546}"/>
              </a:ext>
            </a:extLst>
          </p:cNvPr>
          <p:cNvSpPr txBox="1"/>
          <p:nvPr userDrawn="1"/>
        </p:nvSpPr>
        <p:spPr>
          <a:xfrm>
            <a:off x="443521" y="5707946"/>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大阪府租税教育推進連絡協議会</a:t>
            </a:r>
            <a:endParaRPr lang="en-US" altLang="ja-JP" sz="1400" spc="-10" dirty="0">
              <a:solidFill>
                <a:schemeClr val="tx1"/>
              </a:solidFill>
              <a:latin typeface="+mn-ea"/>
              <a:ea typeface="+mn-ea"/>
            </a:endParaRPr>
          </a:p>
        </p:txBody>
      </p:sp>
      <p:sp>
        <p:nvSpPr>
          <p:cNvPr id="18" name="テキスト ボックス 17">
            <a:extLst>
              <a:ext uri="{FF2B5EF4-FFF2-40B4-BE49-F238E27FC236}">
                <a16:creationId xmlns:a16="http://schemas.microsoft.com/office/drawing/2014/main" id="{23E9AB6A-FFCB-4B23-A1CB-9315A39236A3}"/>
              </a:ext>
            </a:extLst>
          </p:cNvPr>
          <p:cNvSpPr txBox="1"/>
          <p:nvPr userDrawn="1"/>
        </p:nvSpPr>
        <p:spPr>
          <a:xfrm>
            <a:off x="1481746" y="5936810"/>
            <a:ext cx="6433775" cy="442035"/>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〒５４０－８５５７　大阪市中央区大手前１－５－６３　大阪合同庁舎第３号館　東税務署内</a:t>
            </a:r>
            <a:endParaRPr lang="en-US" altLang="ja-JP" sz="1200" spc="-10" dirty="0">
              <a:solidFill>
                <a:schemeClr val="tx1"/>
              </a:solidFill>
              <a:latin typeface="+mn-ea"/>
              <a:ea typeface="+mn-ea"/>
            </a:endParaRPr>
          </a:p>
          <a:p>
            <a:pPr algn="l"/>
            <a:r>
              <a:rPr lang="ja-JP" altLang="en-US" sz="1200" spc="-10" dirty="0">
                <a:solidFill>
                  <a:schemeClr val="tx1"/>
                </a:solidFill>
                <a:latin typeface="+mn-ea"/>
                <a:ea typeface="+mn-ea"/>
              </a:rPr>
              <a:t>電話　</a:t>
            </a:r>
            <a:r>
              <a:rPr lang="en-US" altLang="ja-JP" sz="1200" spc="-10" dirty="0">
                <a:solidFill>
                  <a:schemeClr val="tx1"/>
                </a:solidFill>
                <a:latin typeface="+mn-ea"/>
                <a:ea typeface="+mn-ea"/>
              </a:rPr>
              <a:t>06-6942-1101</a:t>
            </a:r>
            <a:r>
              <a:rPr lang="ja-JP" altLang="en-US" sz="1200" spc="-10" dirty="0">
                <a:solidFill>
                  <a:schemeClr val="tx1"/>
                </a:solidFill>
                <a:latin typeface="+mn-ea"/>
                <a:ea typeface="+mn-ea"/>
              </a:rPr>
              <a:t>（代）</a:t>
            </a:r>
            <a:endParaRPr lang="en-US" altLang="ja-JP" sz="1200" spc="-10" dirty="0">
              <a:solidFill>
                <a:schemeClr val="tx1"/>
              </a:solidFill>
              <a:latin typeface="+mn-ea"/>
              <a:ea typeface="+mn-ea"/>
            </a:endParaRPr>
          </a:p>
        </p:txBody>
      </p:sp>
      <p:sp>
        <p:nvSpPr>
          <p:cNvPr id="19" name="テキスト ボックス 18">
            <a:extLst>
              <a:ext uri="{FF2B5EF4-FFF2-40B4-BE49-F238E27FC236}">
                <a16:creationId xmlns:a16="http://schemas.microsoft.com/office/drawing/2014/main" id="{80FD6DB7-87C4-44DA-B70A-874E6397B374}"/>
              </a:ext>
            </a:extLst>
          </p:cNvPr>
          <p:cNvSpPr txBox="1"/>
          <p:nvPr userDrawn="1"/>
        </p:nvSpPr>
        <p:spPr>
          <a:xfrm>
            <a:off x="1601666" y="6347705"/>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大阪府租税教育推進連絡協議会は、大阪府内の教育委員会や小学校・中学校・高等学校の教育関係者と、国・府・市町村の税務関係者が協力して、租税教育の推進を図るために設けられた組織です。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a typeface="+mn-ea"/>
            </a:endParaRPr>
          </a:p>
        </p:txBody>
      </p:sp>
    </p:spTree>
    <p:extLst>
      <p:ext uri="{BB962C8B-B14F-4D97-AF65-F5344CB8AC3E}">
        <p14:creationId xmlns:p14="http://schemas.microsoft.com/office/powerpoint/2010/main" val="150653470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308151676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chemeClr val="accent6">
                      <a:lumMod val="75000"/>
                    </a:schemeClr>
                  </a:solidFill>
                </a:rPr>
                <a:t>もっと</a:t>
              </a:r>
              <a:endParaRPr kumimoji="1" lang="en-US" altLang="ja-JP" sz="1600" b="1" i="0" spc="50" baseline="0" dirty="0">
                <a:solidFill>
                  <a:schemeClr val="accent6">
                    <a:lumMod val="75000"/>
                  </a:schemeClr>
                </a:solidFill>
              </a:endParaRPr>
            </a:p>
            <a:p>
              <a:pPr algn="ctr"/>
              <a:r>
                <a:rPr kumimoji="1" lang="ja-JP" altLang="en-US" sz="1600" b="1" i="0" spc="50" baseline="0" dirty="0">
                  <a:solidFill>
                    <a:schemeClr val="accent6">
                      <a:lumMod val="75000"/>
                    </a:schemeClr>
                  </a:solidFill>
                </a:rPr>
                <a:t>くわしく</a:t>
              </a:r>
            </a:p>
          </p:txBody>
        </p:sp>
      </p:grpSp>
    </p:spTree>
    <p:extLst>
      <p:ext uri="{BB962C8B-B14F-4D97-AF65-F5344CB8AC3E}">
        <p14:creationId xmlns:p14="http://schemas.microsoft.com/office/powerpoint/2010/main" val="258649005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23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24485640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390540535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60442" y="6007184"/>
            <a:ext cx="970722" cy="850816"/>
            <a:chOff x="-60444" y="5996309"/>
            <a:chExt cx="970722"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60444" y="6190839"/>
              <a:ext cx="903942"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1054562828"/>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175300572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163980853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15979602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24045451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56540"/>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502437"/>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307405540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252021424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25838891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7736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9F6D496-2996-E633-4E93-1F1ED59FE457}"/>
              </a:ext>
            </a:extLst>
          </p:cNvPr>
          <p:cNvSpPr/>
          <p:nvPr userDrawn="1"/>
        </p:nvSpPr>
        <p:spPr>
          <a:xfrm>
            <a:off x="0" y="6754244"/>
            <a:ext cx="9144000" cy="1149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AEB6BAD6-7E26-C83E-38D7-43D7065DD666}"/>
              </a:ext>
            </a:extLst>
          </p:cNvPr>
          <p:cNvSpPr/>
          <p:nvPr userDrawn="1"/>
        </p:nvSpPr>
        <p:spPr>
          <a:xfrm>
            <a:off x="8532440" y="6500141"/>
            <a:ext cx="611560" cy="254103"/>
          </a:xfrm>
          <a:prstGeom prst="round2SameRect">
            <a:avLst>
              <a:gd name="adj1" fmla="val 2158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5199218C-681C-CB48-206B-0D7E31813E95}"/>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正方形/長方形 14">
            <a:extLst>
              <a:ext uri="{FF2B5EF4-FFF2-40B4-BE49-F238E27FC236}">
                <a16:creationId xmlns:a16="http://schemas.microsoft.com/office/drawing/2014/main" id="{F8711449-C0DC-F8F7-B663-953865503E07}"/>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16" name="グラフィックス 15">
            <a:extLst>
              <a:ext uri="{FF2B5EF4-FFF2-40B4-BE49-F238E27FC236}">
                <a16:creationId xmlns:a16="http://schemas.microsoft.com/office/drawing/2014/main" id="{F0D69B1A-9F0C-D913-672F-D94DB128B066}"/>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Tree>
    <p:extLst>
      <p:ext uri="{BB962C8B-B14F-4D97-AF65-F5344CB8AC3E}">
        <p14:creationId xmlns:p14="http://schemas.microsoft.com/office/powerpoint/2010/main" val="25936211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A0BBB46-5922-D81A-EBEC-CAD67225EE73}"/>
              </a:ext>
            </a:extLst>
          </p:cNvPr>
          <p:cNvSpPr/>
          <p:nvPr userDrawn="1"/>
        </p:nvSpPr>
        <p:spPr>
          <a:xfrm>
            <a:off x="0" y="6500979"/>
            <a:ext cx="9144000" cy="261610"/>
          </a:xfrm>
          <a:prstGeom prst="rect">
            <a:avLst/>
          </a:prstGeom>
          <a:solidFill>
            <a:srgbClr val="D9E1F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12" name="正方形/長方形 11">
            <a:extLst>
              <a:ext uri="{FF2B5EF4-FFF2-40B4-BE49-F238E27FC236}">
                <a16:creationId xmlns:a16="http://schemas.microsoft.com/office/drawing/2014/main" id="{89F6D496-2996-E633-4E93-1F1ED59FE457}"/>
              </a:ext>
            </a:extLst>
          </p:cNvPr>
          <p:cNvSpPr/>
          <p:nvPr userDrawn="1"/>
        </p:nvSpPr>
        <p:spPr>
          <a:xfrm>
            <a:off x="0" y="6754244"/>
            <a:ext cx="9144000" cy="1149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AEB6BAD6-7E26-C83E-38D7-43D7065DD666}"/>
              </a:ext>
            </a:extLst>
          </p:cNvPr>
          <p:cNvSpPr/>
          <p:nvPr userDrawn="1"/>
        </p:nvSpPr>
        <p:spPr>
          <a:xfrm>
            <a:off x="8532440" y="6500141"/>
            <a:ext cx="611560" cy="254103"/>
          </a:xfrm>
          <a:prstGeom prst="round2SameRect">
            <a:avLst>
              <a:gd name="adj1" fmla="val 2158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5199218C-681C-CB48-206B-0D7E31813E95}"/>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正方形/長方形 14">
            <a:extLst>
              <a:ext uri="{FF2B5EF4-FFF2-40B4-BE49-F238E27FC236}">
                <a16:creationId xmlns:a16="http://schemas.microsoft.com/office/drawing/2014/main" id="{F8711449-C0DC-F8F7-B663-953865503E07}"/>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16" name="グラフィックス 15">
            <a:extLst>
              <a:ext uri="{FF2B5EF4-FFF2-40B4-BE49-F238E27FC236}">
                <a16:creationId xmlns:a16="http://schemas.microsoft.com/office/drawing/2014/main" id="{F0D69B1A-9F0C-D913-672F-D94DB128B066}"/>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Tree>
    <p:extLst>
      <p:ext uri="{BB962C8B-B14F-4D97-AF65-F5344CB8AC3E}">
        <p14:creationId xmlns:p14="http://schemas.microsoft.com/office/powerpoint/2010/main" val="68195281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50503" y="6007184"/>
            <a:ext cx="960783" cy="850816"/>
            <a:chOff x="-50505" y="5996309"/>
            <a:chExt cx="960783"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50505" y="6190839"/>
              <a:ext cx="882564"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0"/>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69" r:id="rId10"/>
    <p:sldLayoutId id="2147483670" r:id="rId11"/>
    <p:sldLayoutId id="2147483675" r:id="rId12"/>
    <p:sldLayoutId id="2147483673" r:id="rId13"/>
    <p:sldLayoutId id="2147483674"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9407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nta.go.jp/publication/webtaxtv/201503/webtaxtv_wb.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6.xml"/><Relationship Id="rId7" Type="http://schemas.openxmlformats.org/officeDocument/2006/relationships/image" Target="../media/image54.png"/><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8.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7.xml"/><Relationship Id="rId7" Type="http://schemas.openxmlformats.org/officeDocument/2006/relationships/image" Target="../media/image59.png"/><Relationship Id="rId2" Type="http://schemas.openxmlformats.org/officeDocument/2006/relationships/slideLayout" Target="../slideLayouts/slideLayout28.xml"/><Relationship Id="rId1" Type="http://schemas.openxmlformats.org/officeDocument/2006/relationships/tags" Target="../tags/tag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8.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4.png"/><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6.png"/><Relationship Id="rId2" Type="http://schemas.openxmlformats.org/officeDocument/2006/relationships/slideLayout" Target="../slideLayouts/slideLayout28.xml"/><Relationship Id="rId1" Type="http://schemas.openxmlformats.org/officeDocument/2006/relationships/tags" Target="../tags/tag5.xml"/><Relationship Id="rId6" Type="http://schemas.openxmlformats.org/officeDocument/2006/relationships/image" Target="../media/image65.png"/><Relationship Id="rId5" Type="http://schemas.openxmlformats.org/officeDocument/2006/relationships/image" Target="../media/image5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7.png"/><Relationship Id="rId2" Type="http://schemas.openxmlformats.org/officeDocument/2006/relationships/slideLayout" Target="../slideLayouts/slideLayout29.xml"/><Relationship Id="rId1" Type="http://schemas.openxmlformats.org/officeDocument/2006/relationships/tags" Target="../tags/tag6.xml"/><Relationship Id="rId6" Type="http://schemas.openxmlformats.org/officeDocument/2006/relationships/image" Target="../media/image61.png"/><Relationship Id="rId5" Type="http://schemas.openxmlformats.org/officeDocument/2006/relationships/image" Target="../media/image28.png"/><Relationship Id="rId4" Type="http://schemas.openxmlformats.org/officeDocument/2006/relationships/hyperlink" Target="https://zaimusho.quizknock.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72.png"/><Relationship Id="rId3" Type="http://schemas.openxmlformats.org/officeDocument/2006/relationships/image" Target="../media/image1.svg"/><Relationship Id="rId7" Type="http://schemas.openxmlformats.org/officeDocument/2006/relationships/image" Target="../media/image69.png"/><Relationship Id="rId12" Type="http://schemas.openxmlformats.org/officeDocument/2006/relationships/hyperlink" Target="https://www.nta.go.jp/taxes/kids/video/index.htm" TargetMode="External"/><Relationship Id="rId17" Type="http://schemas.openxmlformats.org/officeDocument/2006/relationships/image" Target="../media/image76.png"/><Relationship Id="rId2" Type="http://schemas.openxmlformats.org/officeDocument/2006/relationships/notesSlide" Target="../notesSlides/notesSlide21.xml"/><Relationship Id="rId16" Type="http://schemas.openxmlformats.org/officeDocument/2006/relationships/image" Target="../media/image75.png"/><Relationship Id="rId1" Type="http://schemas.openxmlformats.org/officeDocument/2006/relationships/slideLayout" Target="../slideLayouts/slideLayout16.xml"/><Relationship Id="rId6" Type="http://schemas.openxmlformats.org/officeDocument/2006/relationships/hyperlink" Target="https://www.nta.go.jp/taxes/kids/index.htm" TargetMode="External"/><Relationship Id="rId11" Type="http://schemas.openxmlformats.org/officeDocument/2006/relationships/image" Target="../media/image71.png"/><Relationship Id="rId5" Type="http://schemas.openxmlformats.org/officeDocument/2006/relationships/image" Target="../media/image68.emf"/><Relationship Id="rId15" Type="http://schemas.openxmlformats.org/officeDocument/2006/relationships/image" Target="../media/image74.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ww.shiga-sozeikyoiku.com/" TargetMode="External"/><Relationship Id="rId9" Type="http://schemas.openxmlformats.org/officeDocument/2006/relationships/image" Target="../media/image70.png"/><Relationship Id="rId1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of.go.jp/kids/2018"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solidFill>
            <a:srgbClr val="FFFFCC"/>
          </a:solidFill>
        </p:spPr>
        <p:txBody>
          <a:bodyPr wrap="square" rtlCol="0">
            <a:spAutoFit/>
          </a:bodyPr>
          <a:lstStyle/>
          <a:p>
            <a:pPr algn="ctr"/>
            <a:r>
              <a:rPr kumimoji="1" lang="ja-JP" altLang="en-US">
                <a:solidFill>
                  <a:srgbClr val="E37F2D"/>
                </a:solidFill>
                <a:latin typeface="BIZ UDPゴシック" panose="020B0400000000000000" pitchFamily="50" charset="-128"/>
                <a:ea typeface="BIZ UDPゴシック" panose="020B0400000000000000" pitchFamily="50" charset="-128"/>
              </a:rPr>
              <a:t>－　令和</a:t>
            </a:r>
            <a:r>
              <a:rPr kumimoji="1" lang="en-US" altLang="ja-JP" dirty="0">
                <a:solidFill>
                  <a:srgbClr val="E37F2D"/>
                </a:solidFill>
                <a:latin typeface="BIZ UDPゴシック" panose="020B0400000000000000" pitchFamily="50" charset="-128"/>
                <a:ea typeface="BIZ UDPゴシック" panose="020B0400000000000000" pitchFamily="50" charset="-128"/>
              </a:rPr>
              <a:t>8</a:t>
            </a:r>
            <a:r>
              <a:rPr kumimoji="1" lang="ja-JP" altLang="en-US">
                <a:solidFill>
                  <a:srgbClr val="E37F2D"/>
                </a:solidFill>
                <a:latin typeface="BIZ UDPゴシック" panose="020B0400000000000000" pitchFamily="50" charset="-128"/>
                <a:ea typeface="BIZ UDPゴシック" panose="020B0400000000000000" pitchFamily="50" charset="-128"/>
              </a:rPr>
              <a:t>年度 ・滋賀県版　－</a:t>
            </a:r>
            <a:endParaRPr kumimoji="1" lang="ja-JP" altLang="en-US" dirty="0">
              <a:solidFill>
                <a:srgbClr val="E37F2D"/>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231891" y="6323856"/>
            <a:ext cx="2680221"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lang="ja-JP" altLang="en-US" sz="1400" spc="-10">
                <a:solidFill>
                  <a:srgbClr val="E37F2D"/>
                </a:solidFill>
                <a:latin typeface="BIZ UDPゴシック" panose="020B0400000000000000" pitchFamily="50" charset="-128"/>
                <a:ea typeface="BIZ UDPゴシック" panose="020B0400000000000000" pitchFamily="50" charset="-128"/>
              </a:rPr>
              <a:t>滋賀県租税教育</a:t>
            </a:r>
            <a:r>
              <a:rPr lang="ja-JP" altLang="en-US" sz="1400" spc="-10" dirty="0">
                <a:solidFill>
                  <a:srgbClr val="E37F2D"/>
                </a:solidFill>
                <a:latin typeface="BIZ UDPゴシック" panose="020B0400000000000000" pitchFamily="50" charset="-128"/>
                <a:ea typeface="BIZ UDPゴシック" panose="020B0400000000000000" pitchFamily="50" charset="-128"/>
              </a:rPr>
              <a:t>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AB59B2B-3B87-46BE-94BE-75E35B923529}"/>
              </a:ext>
            </a:extLst>
          </p:cNvPr>
          <p:cNvSpPr txBox="1"/>
          <p:nvPr/>
        </p:nvSpPr>
        <p:spPr>
          <a:xfrm>
            <a:off x="10654301" y="2897312"/>
            <a:ext cx="184731" cy="369332"/>
          </a:xfrm>
          <a:prstGeom prst="rect">
            <a:avLst/>
          </a:prstGeom>
          <a:noFill/>
        </p:spPr>
        <p:txBody>
          <a:bodyPr wrap="none" rtlCol="0">
            <a:spAutoFit/>
          </a:bodyPr>
          <a:lstStyle/>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８</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7" name="グループ化 6">
            <a:extLst>
              <a:ext uri="{FF2B5EF4-FFF2-40B4-BE49-F238E27FC236}">
                <a16:creationId xmlns:a16="http://schemas.microsoft.com/office/drawing/2014/main" id="{D14297D8-1189-4A49-2682-A4973D221C78}"/>
              </a:ext>
            </a:extLst>
          </p:cNvPr>
          <p:cNvGrpSpPr/>
          <p:nvPr/>
        </p:nvGrpSpPr>
        <p:grpSpPr>
          <a:xfrm>
            <a:off x="100711" y="1707791"/>
            <a:ext cx="4135476" cy="3725326"/>
            <a:chOff x="100711" y="1707791"/>
            <a:chExt cx="4135476" cy="3725326"/>
          </a:xfrm>
        </p:grpSpPr>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68.5%</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100711" y="3199386"/>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24.2%</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7.4%</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3" y="3131843"/>
              <a:ext cx="1348446" cy="1300682"/>
              <a:chOff x="1903536" y="3951980"/>
              <a:chExt cx="1609194"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6" y="4348234"/>
                <a:ext cx="1609194"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3,092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9FF4CE8A-E4A7-F0E1-BAF7-4C5B1EA5491C}"/>
              </a:ext>
            </a:extLst>
          </p:cNvPr>
          <p:cNvGrpSpPr/>
          <p:nvPr/>
        </p:nvGrpSpPr>
        <p:grpSpPr>
          <a:xfrm>
            <a:off x="3858461" y="1509086"/>
            <a:ext cx="5285539" cy="4968351"/>
            <a:chOff x="3858461" y="1509086"/>
            <a:chExt cx="5285539" cy="4968351"/>
          </a:xfrm>
        </p:grpSpPr>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2" y="3131843"/>
              <a:ext cx="1383712" cy="1300682"/>
              <a:chOff x="1882491" y="3951980"/>
              <a:chExt cx="1651283"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1" y="4348234"/>
                <a:ext cx="1651283"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3,092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31.9%</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5.0%</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17.1%</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25.6%</a:t>
              </a:r>
            </a:p>
          </p:txBody>
        </p: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6046757"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15.5%</a:t>
              </a:r>
            </a:p>
          </p:txBody>
        </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518383" y="2010675"/>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grpSp>
        <p:nvGrpSpPr>
          <p:cNvPr id="8" name="グループ化 7">
            <a:extLst>
              <a:ext uri="{FF2B5EF4-FFF2-40B4-BE49-F238E27FC236}">
                <a16:creationId xmlns:a16="http://schemas.microsoft.com/office/drawing/2014/main" id="{94652164-46AC-FE8A-2F77-B8945D0C64DA}"/>
              </a:ext>
            </a:extLst>
          </p:cNvPr>
          <p:cNvGrpSpPr/>
          <p:nvPr/>
        </p:nvGrpSpPr>
        <p:grpSpPr>
          <a:xfrm>
            <a:off x="139768" y="829273"/>
            <a:ext cx="4802918" cy="636184"/>
            <a:chOff x="139768" y="829273"/>
            <a:chExt cx="4802918" cy="636184"/>
          </a:xfrm>
        </p:grpSpPr>
        <p:sp>
          <p:nvSpPr>
            <p:cNvPr id="19" name="テキスト ボックス 18">
              <a:extLst>
                <a:ext uri="{FF2B5EF4-FFF2-40B4-BE49-F238E27FC236}">
                  <a16:creationId xmlns:a16="http://schemas.microsoft.com/office/drawing/2014/main" id="{3655A085-AF0F-498D-B605-09F5BB48F1F3}"/>
                </a:ext>
              </a:extLst>
            </p:cNvPr>
            <p:cNvSpPr txBox="1"/>
            <p:nvPr/>
          </p:nvSpPr>
          <p:spPr>
            <a:xfrm>
              <a:off x="139768" y="942237"/>
              <a:ext cx="480291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滋賀県の予算</a:t>
              </a:r>
              <a:r>
                <a:rPr kumimoji="0" lang="zh-CN"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（令和</a:t>
              </a:r>
              <a:r>
                <a:rPr kumimoji="0" lang="ja-JP" altLang="en-US" sz="2000" b="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rPr>
                <a:t>８</a:t>
              </a:r>
              <a:r>
                <a:rPr kumimoji="0" lang="zh-CN"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年度当初予算）</a:t>
              </a:r>
              <a:endParaRPr kumimoji="0" lang="zh-CN" altLang="en-US" sz="3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16388" name="テキスト ボックス 16387">
              <a:extLst>
                <a:ext uri="{FF2B5EF4-FFF2-40B4-BE49-F238E27FC236}">
                  <a16:creationId xmlns:a16="http://schemas.microsoft.com/office/drawing/2014/main" id="{92763951-799D-39FF-043F-BEA792402945}"/>
                </a:ext>
              </a:extLst>
            </p:cNvPr>
            <p:cNvSpPr txBox="1"/>
            <p:nvPr/>
          </p:nvSpPr>
          <p:spPr>
            <a:xfrm>
              <a:off x="345543" y="829273"/>
              <a:ext cx="678016" cy="265543"/>
            </a:xfrm>
            <a:prstGeom prst="rect">
              <a:avLst/>
            </a:prstGeom>
            <a:noFill/>
          </p:spPr>
          <p:txBody>
            <a:bodyPr wrap="non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し　が</a:t>
              </a:r>
              <a:endParaRPr kumimoji="0" lang="zh-CN" altLang="en-US" sz="105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 name="グループ化 10">
            <a:extLst>
              <a:ext uri="{FF2B5EF4-FFF2-40B4-BE49-F238E27FC236}">
                <a16:creationId xmlns:a16="http://schemas.microsoft.com/office/drawing/2014/main" id="{67443C54-4617-704F-EFCB-4A3F443FFC7A}"/>
              </a:ext>
            </a:extLst>
          </p:cNvPr>
          <p:cNvGrpSpPr/>
          <p:nvPr/>
        </p:nvGrpSpPr>
        <p:grpSpPr>
          <a:xfrm>
            <a:off x="32109" y="1954153"/>
            <a:ext cx="3808898" cy="3583186"/>
            <a:chOff x="32109" y="1954153"/>
            <a:chExt cx="3808898" cy="3583186"/>
          </a:xfrm>
        </p:grpSpPr>
        <p:graphicFrame>
          <p:nvGraphicFramePr>
            <p:cNvPr id="46" name="グラフ 45">
              <a:extLst>
                <a:ext uri="{FF2B5EF4-FFF2-40B4-BE49-F238E27FC236}">
                  <a16:creationId xmlns:a16="http://schemas.microsoft.com/office/drawing/2014/main" id="{F7CFE881-2414-4FFD-97B7-FEB7C9E8D0A8}"/>
                </a:ext>
              </a:extLst>
            </p:cNvPr>
            <p:cNvGraphicFramePr>
              <a:graphicFrameLocks/>
            </p:cNvGraphicFramePr>
            <p:nvPr>
              <p:extLst>
                <p:ext uri="{D42A27DB-BD31-4B8C-83A1-F6EECF244321}">
                  <p14:modId xmlns:p14="http://schemas.microsoft.com/office/powerpoint/2010/main" val="2443467795"/>
                </p:ext>
              </p:extLst>
            </p:nvPr>
          </p:nvGraphicFramePr>
          <p:xfrm>
            <a:off x="129407" y="2297339"/>
            <a:ext cx="3711600" cy="324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グループ化 6">
              <a:extLst>
                <a:ext uri="{FF2B5EF4-FFF2-40B4-BE49-F238E27FC236}">
                  <a16:creationId xmlns:a16="http://schemas.microsoft.com/office/drawing/2014/main" id="{93579011-F052-EF88-C0F0-CD5F2631F4DA}"/>
                </a:ext>
              </a:extLst>
            </p:cNvPr>
            <p:cNvGrpSpPr/>
            <p:nvPr/>
          </p:nvGrpSpPr>
          <p:grpSpPr>
            <a:xfrm>
              <a:off x="32109" y="1954153"/>
              <a:ext cx="3627089" cy="3326512"/>
              <a:chOff x="32109" y="1954153"/>
              <a:chExt cx="3627089" cy="3326512"/>
            </a:xfrm>
          </p:grpSpPr>
          <p:sp>
            <p:nvSpPr>
              <p:cNvPr id="3" name="テキスト ボックス 2">
                <a:extLst>
                  <a:ext uri="{FF2B5EF4-FFF2-40B4-BE49-F238E27FC236}">
                    <a16:creationId xmlns:a16="http://schemas.microsoft.com/office/drawing/2014/main" id="{5D04B8B0-9B07-90C6-D648-5F04889FA54B}"/>
                  </a:ext>
                </a:extLst>
              </p:cNvPr>
              <p:cNvSpPr txBox="1"/>
              <p:nvPr/>
            </p:nvSpPr>
            <p:spPr>
              <a:xfrm>
                <a:off x="543293" y="1954153"/>
                <a:ext cx="16418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県の借金 </a:t>
                </a:r>
                <a:r>
                  <a:rPr kumimoji="1" lang="en-US" altLang="ja-JP"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10.2%</a:t>
                </a:r>
              </a:p>
            </p:txBody>
          </p:sp>
          <p:cxnSp>
            <p:nvCxnSpPr>
              <p:cNvPr id="4" name="直線コネクタ 3">
                <a:extLst>
                  <a:ext uri="{FF2B5EF4-FFF2-40B4-BE49-F238E27FC236}">
                    <a16:creationId xmlns:a16="http://schemas.microsoft.com/office/drawing/2014/main" id="{E9CCA677-AEB1-92A3-6F78-7BF9349E3798}"/>
                  </a:ext>
                </a:extLst>
              </p:cNvPr>
              <p:cNvCxnSpPr>
                <a:cxnSpLocks/>
              </p:cNvCxnSpPr>
              <p:nvPr/>
            </p:nvCxnSpPr>
            <p:spPr bwMode="auto">
              <a:xfrm flipH="1" flipV="1">
                <a:off x="1289188" y="2310457"/>
                <a:ext cx="230986" cy="427744"/>
              </a:xfrm>
              <a:prstGeom prst="line">
                <a:avLst/>
              </a:prstGeom>
              <a:noFill/>
              <a:ln w="12700" cap="flat" cmpd="sng" algn="ctr">
                <a:solidFill>
                  <a:schemeClr val="tx1"/>
                </a:solidFill>
                <a:prstDash val="solid"/>
                <a:round/>
                <a:headEnd type="oval" w="med" len="med"/>
                <a:tailEnd type="none" w="med" len="med"/>
              </a:ln>
              <a:effectLst/>
            </p:spPr>
          </p:cxnSp>
          <p:sp>
            <p:nvSpPr>
              <p:cNvPr id="24" name="楕円 16465">
                <a:extLst>
                  <a:ext uri="{FF2B5EF4-FFF2-40B4-BE49-F238E27FC236}">
                    <a16:creationId xmlns:a16="http://schemas.microsoft.com/office/drawing/2014/main" id="{AA8D8A34-6FE0-0C66-F34D-EA4DC906FE14}"/>
                  </a:ext>
                </a:extLst>
              </p:cNvPr>
              <p:cNvSpPr/>
              <p:nvPr/>
            </p:nvSpPr>
            <p:spPr bwMode="auto">
              <a:xfrm>
                <a:off x="1355207" y="3287339"/>
                <a:ext cx="1260000" cy="1260000"/>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25" name="テキスト ボックス 3">
                <a:extLst>
                  <a:ext uri="{FF2B5EF4-FFF2-40B4-BE49-F238E27FC236}">
                    <a16:creationId xmlns:a16="http://schemas.microsoft.com/office/drawing/2014/main" id="{CF493DC8-7C75-F4F5-75B5-4856861BC1BE}"/>
                  </a:ext>
                </a:extLst>
              </p:cNvPr>
              <p:cNvSpPr txBox="1"/>
              <p:nvPr/>
            </p:nvSpPr>
            <p:spPr>
              <a:xfrm>
                <a:off x="1294633" y="3670332"/>
                <a:ext cx="1385064"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歳入総額</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6,823</a:t>
                </a:r>
                <a:r>
                  <a:rPr kumimoji="1" lang="ja-JP" altLang="en-US"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億円</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389" name="テキスト ボックス 16388">
                <a:extLst>
                  <a:ext uri="{FF2B5EF4-FFF2-40B4-BE49-F238E27FC236}">
                    <a16:creationId xmlns:a16="http://schemas.microsoft.com/office/drawing/2014/main" id="{83EF1A39-5022-3967-6B09-32C979DAC2D0}"/>
                  </a:ext>
                </a:extLst>
              </p:cNvPr>
              <p:cNvSpPr txBox="1"/>
              <p:nvPr/>
            </p:nvSpPr>
            <p:spPr>
              <a:xfrm>
                <a:off x="1486450" y="3547670"/>
                <a:ext cx="678016" cy="265543"/>
              </a:xfrm>
              <a:prstGeom prst="rect">
                <a:avLst/>
              </a:prstGeom>
              <a:noFill/>
            </p:spPr>
            <p:txBody>
              <a:bodyPr wrap="non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さいにゅう</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6" name="テキスト ボックス 25">
                <a:extLst>
                  <a:ext uri="{FF2B5EF4-FFF2-40B4-BE49-F238E27FC236}">
                    <a16:creationId xmlns:a16="http://schemas.microsoft.com/office/drawing/2014/main" id="{5E5FFB7D-8D35-CD8C-F9CC-629B0D67FEFF}"/>
                  </a:ext>
                </a:extLst>
              </p:cNvPr>
              <p:cNvSpPr txBox="1"/>
              <p:nvPr/>
            </p:nvSpPr>
            <p:spPr>
              <a:xfrm>
                <a:off x="32109" y="3704421"/>
                <a:ext cx="142931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国から入るお金</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38.3</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8" name="テキスト ボックス 27">
                <a:extLst>
                  <a:ext uri="{FF2B5EF4-FFF2-40B4-BE49-F238E27FC236}">
                    <a16:creationId xmlns:a16="http://schemas.microsoft.com/office/drawing/2014/main" id="{36F6C111-20EB-20EE-D435-C8582976A97B}"/>
                  </a:ext>
                </a:extLst>
              </p:cNvPr>
              <p:cNvSpPr txBox="1"/>
              <p:nvPr/>
            </p:nvSpPr>
            <p:spPr>
              <a:xfrm>
                <a:off x="2229884" y="3433773"/>
                <a:ext cx="142931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40.7%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9" name="テキスト ボックス 28">
                <a:extLst>
                  <a:ext uri="{FF2B5EF4-FFF2-40B4-BE49-F238E27FC236}">
                    <a16:creationId xmlns:a16="http://schemas.microsoft.com/office/drawing/2014/main" id="{3FF620E5-1393-6C85-29E8-E8EA379BBC6C}"/>
                  </a:ext>
                </a:extLst>
              </p:cNvPr>
              <p:cNvSpPr txBox="1"/>
              <p:nvPr/>
            </p:nvSpPr>
            <p:spPr>
              <a:xfrm>
                <a:off x="1552976" y="4757445"/>
                <a:ext cx="14293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税金以外</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10.8</a:t>
                </a:r>
                <a:r>
                  <a:rPr kumimoji="1" lang="ja-JP" altLang="en-US" sz="14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grpSp>
        <p:nvGrpSpPr>
          <p:cNvPr id="10" name="グループ化 9">
            <a:extLst>
              <a:ext uri="{FF2B5EF4-FFF2-40B4-BE49-F238E27FC236}">
                <a16:creationId xmlns:a16="http://schemas.microsoft.com/office/drawing/2014/main" id="{DDF8750A-E330-8FC7-1BB4-5175F79DBCC2}"/>
              </a:ext>
            </a:extLst>
          </p:cNvPr>
          <p:cNvGrpSpPr/>
          <p:nvPr/>
        </p:nvGrpSpPr>
        <p:grpSpPr>
          <a:xfrm>
            <a:off x="3355740" y="1648591"/>
            <a:ext cx="6191510" cy="4800305"/>
            <a:chOff x="3355740" y="1648591"/>
            <a:chExt cx="6191510" cy="4800305"/>
          </a:xfrm>
        </p:grpSpPr>
        <p:graphicFrame>
          <p:nvGraphicFramePr>
            <p:cNvPr id="49" name="グラフ 48">
              <a:extLst>
                <a:ext uri="{FF2B5EF4-FFF2-40B4-BE49-F238E27FC236}">
                  <a16:creationId xmlns:a16="http://schemas.microsoft.com/office/drawing/2014/main" id="{8EE082AF-D4D5-4544-99AC-37FA16A50864}"/>
                </a:ext>
              </a:extLst>
            </p:cNvPr>
            <p:cNvGraphicFramePr>
              <a:graphicFrameLocks/>
            </p:cNvGraphicFramePr>
            <p:nvPr>
              <p:extLst>
                <p:ext uri="{D42A27DB-BD31-4B8C-83A1-F6EECF244321}">
                  <p14:modId xmlns:p14="http://schemas.microsoft.com/office/powerpoint/2010/main" val="2619212991"/>
                </p:ext>
              </p:extLst>
            </p:nvPr>
          </p:nvGraphicFramePr>
          <p:xfrm>
            <a:off x="4134649" y="2148753"/>
            <a:ext cx="5412601" cy="3668332"/>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6C490B7E-3856-82DE-E291-93A3715E9172}"/>
                </a:ext>
              </a:extLst>
            </p:cNvPr>
            <p:cNvSpPr txBox="1"/>
            <p:nvPr/>
          </p:nvSpPr>
          <p:spPr>
            <a:xfrm>
              <a:off x="6866593" y="2628236"/>
              <a:ext cx="1971627"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みんなが勉強しやすいようにするため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22.8</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p:txBody>
        </p:sp>
        <p:sp>
          <p:nvSpPr>
            <p:cNvPr id="12" name="テキスト ボックス 11">
              <a:extLst>
                <a:ext uri="{FF2B5EF4-FFF2-40B4-BE49-F238E27FC236}">
                  <a16:creationId xmlns:a16="http://schemas.microsoft.com/office/drawing/2014/main" id="{5BAFF4BE-99B3-DF2A-6836-1728C88A98A1}"/>
                </a:ext>
              </a:extLst>
            </p:cNvPr>
            <p:cNvSpPr txBox="1"/>
            <p:nvPr/>
          </p:nvSpPr>
          <p:spPr>
            <a:xfrm>
              <a:off x="7304066" y="3876158"/>
              <a:ext cx="1971632"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体の不自由な人や</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お年よりが安心して</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くらせるようにするため </a:t>
              </a: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15.3%</a:t>
              </a:r>
            </a:p>
          </p:txBody>
        </p:sp>
        <p:sp>
          <p:nvSpPr>
            <p:cNvPr id="13" name="テキスト ボックス 12">
              <a:extLst>
                <a:ext uri="{FF2B5EF4-FFF2-40B4-BE49-F238E27FC236}">
                  <a16:creationId xmlns:a16="http://schemas.microsoft.com/office/drawing/2014/main" id="{A86DDEC7-EA79-AC2C-160A-F1D0C6C9C21B}"/>
                </a:ext>
              </a:extLst>
            </p:cNvPr>
            <p:cNvSpPr txBox="1"/>
            <p:nvPr/>
          </p:nvSpPr>
          <p:spPr>
            <a:xfrm>
              <a:off x="7568541" y="5241753"/>
              <a:ext cx="1486211"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県の借金を返したりするため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11.2</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14" name="テキスト ボックス 13">
              <a:extLst>
                <a:ext uri="{FF2B5EF4-FFF2-40B4-BE49-F238E27FC236}">
                  <a16:creationId xmlns:a16="http://schemas.microsoft.com/office/drawing/2014/main" id="{58EB83E6-6ED7-7867-9E69-8265DC637466}"/>
                </a:ext>
              </a:extLst>
            </p:cNvPr>
            <p:cNvSpPr txBox="1"/>
            <p:nvPr/>
          </p:nvSpPr>
          <p:spPr>
            <a:xfrm>
              <a:off x="6218540" y="5602510"/>
              <a:ext cx="167000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道路・橋・住宅を</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つくったりするため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9.6</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p:txBody>
        </p:sp>
        <p:sp>
          <p:nvSpPr>
            <p:cNvPr id="15" name="テキスト ボックス 14">
              <a:extLst>
                <a:ext uri="{FF2B5EF4-FFF2-40B4-BE49-F238E27FC236}">
                  <a16:creationId xmlns:a16="http://schemas.microsoft.com/office/drawing/2014/main" id="{602789ED-63AC-72DA-62A7-84A9C325AD4C}"/>
                </a:ext>
              </a:extLst>
            </p:cNvPr>
            <p:cNvSpPr txBox="1"/>
            <p:nvPr/>
          </p:nvSpPr>
          <p:spPr>
            <a:xfrm>
              <a:off x="4517396" y="5494789"/>
              <a:ext cx="175097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商工業や観光などの産業をさかんに</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5.3</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16" name="テキスト ボックス 15">
              <a:extLst>
                <a:ext uri="{FF2B5EF4-FFF2-40B4-BE49-F238E27FC236}">
                  <a16:creationId xmlns:a16="http://schemas.microsoft.com/office/drawing/2014/main" id="{56B5AD3C-55F5-3B64-19CC-9A3FD7C02446}"/>
                </a:ext>
              </a:extLst>
            </p:cNvPr>
            <p:cNvSpPr txBox="1"/>
            <p:nvPr/>
          </p:nvSpPr>
          <p:spPr>
            <a:xfrm>
              <a:off x="3743699" y="4136678"/>
              <a:ext cx="161690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子どもや若い人をサポートするため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5.2</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p:txBody>
        </p:sp>
        <p:sp>
          <p:nvSpPr>
            <p:cNvPr id="17" name="テキスト ボックス 16">
              <a:extLst>
                <a:ext uri="{FF2B5EF4-FFF2-40B4-BE49-F238E27FC236}">
                  <a16:creationId xmlns:a16="http://schemas.microsoft.com/office/drawing/2014/main" id="{D06C9201-17BF-D1E9-1023-CB5F5F62E8B1}"/>
                </a:ext>
              </a:extLst>
            </p:cNvPr>
            <p:cNvSpPr txBox="1"/>
            <p:nvPr/>
          </p:nvSpPr>
          <p:spPr>
            <a:xfrm>
              <a:off x="3735146" y="3432837"/>
              <a:ext cx="156601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農・水産業を</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さかんにするため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3.0</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0" name="テキスト ボックス 19">
              <a:extLst>
                <a:ext uri="{FF2B5EF4-FFF2-40B4-BE49-F238E27FC236}">
                  <a16:creationId xmlns:a16="http://schemas.microsoft.com/office/drawing/2014/main" id="{799C84AF-1FF9-565A-4EDA-BEB927999C9D}"/>
                </a:ext>
              </a:extLst>
            </p:cNvPr>
            <p:cNvSpPr txBox="1"/>
            <p:nvPr/>
          </p:nvSpPr>
          <p:spPr>
            <a:xfrm>
              <a:off x="5660936" y="1735866"/>
              <a:ext cx="142931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その他</a:t>
              </a: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 16.4%</a:t>
              </a:r>
            </a:p>
          </p:txBody>
        </p:sp>
        <p:cxnSp>
          <p:nvCxnSpPr>
            <p:cNvPr id="21" name="直線コネクタ 20">
              <a:extLst>
                <a:ext uri="{FF2B5EF4-FFF2-40B4-BE49-F238E27FC236}">
                  <a16:creationId xmlns:a16="http://schemas.microsoft.com/office/drawing/2014/main" id="{AAF10FB6-24BE-A96B-405D-49E4D76583C5}"/>
                </a:ext>
              </a:extLst>
            </p:cNvPr>
            <p:cNvCxnSpPr>
              <a:cxnSpLocks/>
              <a:endCxn id="20" idx="2"/>
            </p:cNvCxnSpPr>
            <p:nvPr/>
          </p:nvCxnSpPr>
          <p:spPr bwMode="auto">
            <a:xfrm flipH="1" flipV="1">
              <a:off x="6375593" y="2043643"/>
              <a:ext cx="94182" cy="664025"/>
            </a:xfrm>
            <a:prstGeom prst="line">
              <a:avLst/>
            </a:prstGeom>
            <a:noFill/>
            <a:ln w="12700" cap="flat" cmpd="sng" algn="ctr">
              <a:solidFill>
                <a:schemeClr val="tx1"/>
              </a:solidFill>
              <a:prstDash val="solid"/>
              <a:round/>
              <a:headEnd type="oval" w="med" len="med"/>
              <a:tailEnd type="none" w="med" len="med"/>
            </a:ln>
            <a:effectLst/>
          </p:spPr>
        </p:cxnSp>
        <p:cxnSp>
          <p:nvCxnSpPr>
            <p:cNvPr id="42" name="直線コネクタ 41">
              <a:extLst>
                <a:ext uri="{FF2B5EF4-FFF2-40B4-BE49-F238E27FC236}">
                  <a16:creationId xmlns:a16="http://schemas.microsoft.com/office/drawing/2014/main" id="{B7A14AEC-650B-2D19-62E3-6FC91DE3F4EB}"/>
                </a:ext>
              </a:extLst>
            </p:cNvPr>
            <p:cNvCxnSpPr>
              <a:cxnSpLocks/>
            </p:cNvCxnSpPr>
            <p:nvPr/>
          </p:nvCxnSpPr>
          <p:spPr bwMode="auto">
            <a:xfrm flipH="1">
              <a:off x="5246589" y="4174918"/>
              <a:ext cx="393752" cy="129107"/>
            </a:xfrm>
            <a:prstGeom prst="line">
              <a:avLst/>
            </a:prstGeom>
            <a:noFill/>
            <a:ln w="12700" cap="flat" cmpd="sng" algn="ctr">
              <a:solidFill>
                <a:schemeClr val="tx1"/>
              </a:solidFill>
              <a:prstDash val="solid"/>
              <a:round/>
              <a:headEnd type="oval" w="med" len="med"/>
              <a:tailEnd type="none" w="med" len="med"/>
            </a:ln>
            <a:effectLst/>
          </p:spPr>
        </p:cxnSp>
        <p:cxnSp>
          <p:nvCxnSpPr>
            <p:cNvPr id="47" name="直線コネクタ 46">
              <a:extLst>
                <a:ext uri="{FF2B5EF4-FFF2-40B4-BE49-F238E27FC236}">
                  <a16:creationId xmlns:a16="http://schemas.microsoft.com/office/drawing/2014/main" id="{7E790B39-9C99-5DF8-D3D6-0CCC03AF6E8B}"/>
                </a:ext>
              </a:extLst>
            </p:cNvPr>
            <p:cNvCxnSpPr>
              <a:cxnSpLocks/>
            </p:cNvCxnSpPr>
            <p:nvPr/>
          </p:nvCxnSpPr>
          <p:spPr bwMode="auto">
            <a:xfrm flipH="1" flipV="1">
              <a:off x="5189290" y="3824706"/>
              <a:ext cx="333915" cy="13183"/>
            </a:xfrm>
            <a:prstGeom prst="line">
              <a:avLst/>
            </a:prstGeom>
            <a:noFill/>
            <a:ln w="12700" cap="flat" cmpd="sng" algn="ctr">
              <a:solidFill>
                <a:schemeClr val="tx1"/>
              </a:solidFill>
              <a:prstDash val="solid"/>
              <a:round/>
              <a:headEnd type="oval" w="med" len="med"/>
              <a:tailEnd type="none" w="med" len="med"/>
            </a:ln>
            <a:effectLst/>
          </p:spPr>
        </p:cxnSp>
        <p:cxnSp>
          <p:nvCxnSpPr>
            <p:cNvPr id="62" name="直線コネクタ 61">
              <a:extLst>
                <a:ext uri="{FF2B5EF4-FFF2-40B4-BE49-F238E27FC236}">
                  <a16:creationId xmlns:a16="http://schemas.microsoft.com/office/drawing/2014/main" id="{F542E23F-4D22-5E2B-8E27-DCBA20508F2C}"/>
                </a:ext>
              </a:extLst>
            </p:cNvPr>
            <p:cNvCxnSpPr>
              <a:cxnSpLocks/>
            </p:cNvCxnSpPr>
            <p:nvPr/>
          </p:nvCxnSpPr>
          <p:spPr bwMode="auto">
            <a:xfrm flipH="1">
              <a:off x="5660936" y="4786087"/>
              <a:ext cx="340690" cy="756993"/>
            </a:xfrm>
            <a:prstGeom prst="line">
              <a:avLst/>
            </a:prstGeom>
            <a:noFill/>
            <a:ln w="12700" cap="flat" cmpd="sng" algn="ctr">
              <a:solidFill>
                <a:schemeClr val="tx1"/>
              </a:solidFill>
              <a:prstDash val="solid"/>
              <a:round/>
              <a:headEnd type="oval" w="med" len="med"/>
              <a:tailEnd type="none" w="med" len="med"/>
            </a:ln>
            <a:effectLst/>
          </p:spPr>
        </p:cxnSp>
        <p:cxnSp>
          <p:nvCxnSpPr>
            <p:cNvPr id="16384" name="直線コネクタ 16383">
              <a:extLst>
                <a:ext uri="{FF2B5EF4-FFF2-40B4-BE49-F238E27FC236}">
                  <a16:creationId xmlns:a16="http://schemas.microsoft.com/office/drawing/2014/main" id="{139036B7-A7AF-587D-E031-249C5B487713}"/>
                </a:ext>
              </a:extLst>
            </p:cNvPr>
            <p:cNvCxnSpPr>
              <a:cxnSpLocks/>
            </p:cNvCxnSpPr>
            <p:nvPr/>
          </p:nvCxnSpPr>
          <p:spPr bwMode="auto">
            <a:xfrm>
              <a:off x="6424673" y="5028288"/>
              <a:ext cx="193140" cy="591660"/>
            </a:xfrm>
            <a:prstGeom prst="line">
              <a:avLst/>
            </a:prstGeom>
            <a:noFill/>
            <a:ln w="12700" cap="flat" cmpd="sng" algn="ctr">
              <a:solidFill>
                <a:schemeClr val="tx1"/>
              </a:solidFill>
              <a:prstDash val="solid"/>
              <a:round/>
              <a:headEnd type="oval" w="med" len="med"/>
              <a:tailEnd type="none" w="med" len="med"/>
            </a:ln>
            <a:effectLst/>
          </p:spPr>
        </p:cxnSp>
        <p:cxnSp>
          <p:nvCxnSpPr>
            <p:cNvPr id="16386" name="直線コネクタ 16385">
              <a:extLst>
                <a:ext uri="{FF2B5EF4-FFF2-40B4-BE49-F238E27FC236}">
                  <a16:creationId xmlns:a16="http://schemas.microsoft.com/office/drawing/2014/main" id="{DA104B36-0C55-DF3F-0B46-3C96E8A03348}"/>
                </a:ext>
              </a:extLst>
            </p:cNvPr>
            <p:cNvCxnSpPr>
              <a:cxnSpLocks/>
            </p:cNvCxnSpPr>
            <p:nvPr/>
          </p:nvCxnSpPr>
          <p:spPr bwMode="auto">
            <a:xfrm>
              <a:off x="7255934" y="4922433"/>
              <a:ext cx="337636" cy="445597"/>
            </a:xfrm>
            <a:prstGeom prst="line">
              <a:avLst/>
            </a:prstGeom>
            <a:noFill/>
            <a:ln w="12700" cap="flat" cmpd="sng" algn="ctr">
              <a:solidFill>
                <a:schemeClr val="tx1"/>
              </a:solidFill>
              <a:prstDash val="solid"/>
              <a:round/>
              <a:headEnd type="oval" w="med" len="med"/>
              <a:tailEnd type="none" w="med" len="med"/>
            </a:ln>
            <a:effectLst/>
          </p:spPr>
        </p:cxnSp>
        <p:grpSp>
          <p:nvGrpSpPr>
            <p:cNvPr id="44" name="グループ化 43">
              <a:extLst>
                <a:ext uri="{FF2B5EF4-FFF2-40B4-BE49-F238E27FC236}">
                  <a16:creationId xmlns:a16="http://schemas.microsoft.com/office/drawing/2014/main" id="{BF574023-87CB-0355-713D-2202050BAF7F}"/>
                </a:ext>
              </a:extLst>
            </p:cNvPr>
            <p:cNvGrpSpPr/>
            <p:nvPr/>
          </p:nvGrpSpPr>
          <p:grpSpPr>
            <a:xfrm>
              <a:off x="4492610" y="1648591"/>
              <a:ext cx="1261641" cy="1830850"/>
              <a:chOff x="3985264" y="2006484"/>
              <a:chExt cx="1261641" cy="1830850"/>
            </a:xfrm>
          </p:grpSpPr>
          <p:sp>
            <p:nvSpPr>
              <p:cNvPr id="18" name="テキスト ボックス 17">
                <a:extLst>
                  <a:ext uri="{FF2B5EF4-FFF2-40B4-BE49-F238E27FC236}">
                    <a16:creationId xmlns:a16="http://schemas.microsoft.com/office/drawing/2014/main" id="{2FAF4F50-2E0D-2E39-2894-5507BFD132AC}"/>
                  </a:ext>
                </a:extLst>
              </p:cNvPr>
              <p:cNvSpPr txBox="1"/>
              <p:nvPr/>
            </p:nvSpPr>
            <p:spPr>
              <a:xfrm>
                <a:off x="3985264" y="2116215"/>
                <a:ext cx="1175986"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琵琶湖を</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まもるため</a:t>
                </a: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2.9%</a:t>
                </a:r>
              </a:p>
            </p:txBody>
          </p:sp>
          <p:grpSp>
            <p:nvGrpSpPr>
              <p:cNvPr id="32" name="グループ化 31">
                <a:extLst>
                  <a:ext uri="{FF2B5EF4-FFF2-40B4-BE49-F238E27FC236}">
                    <a16:creationId xmlns:a16="http://schemas.microsoft.com/office/drawing/2014/main" id="{0FE06BBC-A19E-788F-8C7D-3D7850AB00B1}"/>
                  </a:ext>
                </a:extLst>
              </p:cNvPr>
              <p:cNvGrpSpPr/>
              <p:nvPr/>
            </p:nvGrpSpPr>
            <p:grpSpPr>
              <a:xfrm>
                <a:off x="4944939" y="2664676"/>
                <a:ext cx="301966" cy="1172658"/>
                <a:chOff x="5827273" y="1215581"/>
                <a:chExt cx="301966" cy="1172658"/>
              </a:xfrm>
            </p:grpSpPr>
            <p:cxnSp>
              <p:nvCxnSpPr>
                <p:cNvPr id="23" name="直線コネクタ 22">
                  <a:extLst>
                    <a:ext uri="{FF2B5EF4-FFF2-40B4-BE49-F238E27FC236}">
                      <a16:creationId xmlns:a16="http://schemas.microsoft.com/office/drawing/2014/main" id="{9E416D20-0B36-F1D2-9E9B-5EADBB4CE31C}"/>
                    </a:ext>
                  </a:extLst>
                </p:cNvPr>
                <p:cNvCxnSpPr>
                  <a:cxnSpLocks/>
                </p:cNvCxnSpPr>
                <p:nvPr/>
              </p:nvCxnSpPr>
              <p:spPr bwMode="auto">
                <a:xfrm flipV="1">
                  <a:off x="6129238" y="1332817"/>
                  <a:ext cx="0" cy="1055422"/>
                </a:xfrm>
                <a:prstGeom prst="line">
                  <a:avLst/>
                </a:prstGeom>
                <a:noFill/>
                <a:ln w="12700" cap="flat" cmpd="sng" algn="ctr">
                  <a:solidFill>
                    <a:schemeClr val="tx1"/>
                  </a:solidFill>
                  <a:prstDash val="solid"/>
                  <a:round/>
                  <a:headEnd type="oval" w="med" len="med"/>
                  <a:tailEnd type="none" w="med" len="med"/>
                </a:ln>
                <a:effectLst/>
              </p:spPr>
            </p:cxnSp>
            <p:cxnSp>
              <p:nvCxnSpPr>
                <p:cNvPr id="27" name="直線コネクタ 26">
                  <a:extLst>
                    <a:ext uri="{FF2B5EF4-FFF2-40B4-BE49-F238E27FC236}">
                      <a16:creationId xmlns:a16="http://schemas.microsoft.com/office/drawing/2014/main" id="{898DAC4D-0E80-72B1-371F-A57794ED9E6B}"/>
                    </a:ext>
                  </a:extLst>
                </p:cNvPr>
                <p:cNvCxnSpPr>
                  <a:cxnSpLocks/>
                </p:cNvCxnSpPr>
                <p:nvPr/>
              </p:nvCxnSpPr>
              <p:spPr bwMode="auto">
                <a:xfrm flipH="1" flipV="1">
                  <a:off x="5827273" y="1215581"/>
                  <a:ext cx="301966" cy="117237"/>
                </a:xfrm>
                <a:prstGeom prst="line">
                  <a:avLst/>
                </a:prstGeom>
                <a:noFill/>
                <a:ln w="12700" cap="flat" cmpd="sng" algn="ctr">
                  <a:solidFill>
                    <a:schemeClr val="tx1"/>
                  </a:solidFill>
                  <a:prstDash val="solid"/>
                  <a:round/>
                  <a:headEnd type="none" w="med" len="med"/>
                  <a:tailEnd type="none" w="med" len="med"/>
                </a:ln>
                <a:effectLst/>
              </p:spPr>
            </p:cxnSp>
          </p:grpSp>
          <p:sp>
            <p:nvSpPr>
              <p:cNvPr id="16391" name="テキスト ボックス 16390">
                <a:extLst>
                  <a:ext uri="{FF2B5EF4-FFF2-40B4-BE49-F238E27FC236}">
                    <a16:creationId xmlns:a16="http://schemas.microsoft.com/office/drawing/2014/main" id="{28ED2C70-1D64-ED15-2FE5-61314980F6EB}"/>
                  </a:ext>
                </a:extLst>
              </p:cNvPr>
              <p:cNvSpPr txBox="1"/>
              <p:nvPr/>
            </p:nvSpPr>
            <p:spPr>
              <a:xfrm>
                <a:off x="4232962" y="2006484"/>
                <a:ext cx="384915"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びわ</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31" name="楕円 16465">
              <a:extLst>
                <a:ext uri="{FF2B5EF4-FFF2-40B4-BE49-F238E27FC236}">
                  <a16:creationId xmlns:a16="http://schemas.microsoft.com/office/drawing/2014/main" id="{3E53E857-C263-2A0C-7BBD-6BF5695FD300}"/>
                </a:ext>
              </a:extLst>
            </p:cNvPr>
            <p:cNvSpPr/>
            <p:nvPr/>
          </p:nvSpPr>
          <p:spPr bwMode="auto">
            <a:xfrm>
              <a:off x="6210949" y="3352919"/>
              <a:ext cx="1260000" cy="1260000"/>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33" name="テキスト ボックス 2">
              <a:extLst>
                <a:ext uri="{FF2B5EF4-FFF2-40B4-BE49-F238E27FC236}">
                  <a16:creationId xmlns:a16="http://schemas.microsoft.com/office/drawing/2014/main" id="{522E0EA9-2D43-59D4-6433-53B060264B23}"/>
                </a:ext>
              </a:extLst>
            </p:cNvPr>
            <p:cNvSpPr txBox="1"/>
            <p:nvPr/>
          </p:nvSpPr>
          <p:spPr>
            <a:xfrm>
              <a:off x="6243585" y="3693889"/>
              <a:ext cx="1195776" cy="4873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歳出総額</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6,823</a:t>
              </a:r>
              <a:r>
                <a:rPr kumimoji="1" lang="ja-JP" altLang="en-US"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rPr>
                <a:t>億円</a:t>
              </a:r>
              <a:endParaRPr kumimoji="1" lang="en-US" altLang="ja-JP" sz="1600" b="0" i="0" u="none" strike="noStrike" kern="1200" cap="none" spc="0" normalizeH="0" baseline="0" noProof="0" dirty="0">
                <a:ln>
                  <a:noFill/>
                </a:ln>
                <a:solidFill>
                  <a:srgbClr val="00000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4" name="テキスト ボックス 33">
              <a:extLst>
                <a:ext uri="{FF2B5EF4-FFF2-40B4-BE49-F238E27FC236}">
                  <a16:creationId xmlns:a16="http://schemas.microsoft.com/office/drawing/2014/main" id="{D8C16257-3822-EE75-887C-D8F5D8B5A9CF}"/>
                </a:ext>
              </a:extLst>
            </p:cNvPr>
            <p:cNvSpPr txBox="1"/>
            <p:nvPr/>
          </p:nvSpPr>
          <p:spPr>
            <a:xfrm>
              <a:off x="3355740" y="4904437"/>
              <a:ext cx="204538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犯罪をふせいだり</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くらしの安全を守るため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5.2</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35" name="直線コネクタ 34">
              <a:extLst>
                <a:ext uri="{FF2B5EF4-FFF2-40B4-BE49-F238E27FC236}">
                  <a16:creationId xmlns:a16="http://schemas.microsoft.com/office/drawing/2014/main" id="{96903885-F8FE-A640-BB38-31BB18A58C21}"/>
                </a:ext>
              </a:extLst>
            </p:cNvPr>
            <p:cNvCxnSpPr>
              <a:cxnSpLocks/>
            </p:cNvCxnSpPr>
            <p:nvPr/>
          </p:nvCxnSpPr>
          <p:spPr bwMode="auto">
            <a:xfrm flipH="1">
              <a:off x="5141319" y="4517579"/>
              <a:ext cx="588328" cy="479731"/>
            </a:xfrm>
            <a:prstGeom prst="line">
              <a:avLst/>
            </a:prstGeom>
            <a:noFill/>
            <a:ln w="12700" cap="flat" cmpd="sng" algn="ctr">
              <a:solidFill>
                <a:schemeClr val="tx1"/>
              </a:solidFill>
              <a:prstDash val="solid"/>
              <a:round/>
              <a:headEnd type="oval" w="med" len="med"/>
              <a:tailEnd type="none" w="med" len="med"/>
            </a:ln>
            <a:effectLst/>
          </p:spPr>
        </p:cxnSp>
        <p:cxnSp>
          <p:nvCxnSpPr>
            <p:cNvPr id="53" name="直線コネクタ 52">
              <a:extLst>
                <a:ext uri="{FF2B5EF4-FFF2-40B4-BE49-F238E27FC236}">
                  <a16:creationId xmlns:a16="http://schemas.microsoft.com/office/drawing/2014/main" id="{B6616D3A-DE77-2C98-0980-AC760B26EC73}"/>
                </a:ext>
              </a:extLst>
            </p:cNvPr>
            <p:cNvCxnSpPr>
              <a:cxnSpLocks/>
            </p:cNvCxnSpPr>
            <p:nvPr/>
          </p:nvCxnSpPr>
          <p:spPr bwMode="auto">
            <a:xfrm flipH="1" flipV="1">
              <a:off x="4957838" y="3163193"/>
              <a:ext cx="395862" cy="429174"/>
            </a:xfrm>
            <a:prstGeom prst="line">
              <a:avLst/>
            </a:prstGeom>
            <a:noFill/>
            <a:ln w="12700" cap="flat" cmpd="sng" algn="ctr">
              <a:solidFill>
                <a:schemeClr val="tx1"/>
              </a:solidFill>
              <a:prstDash val="solid"/>
              <a:round/>
              <a:headEnd type="oval" w="med" len="med"/>
              <a:tailEnd type="none" w="med" len="med"/>
            </a:ln>
            <a:effectLst/>
          </p:spPr>
        </p:cxnSp>
        <p:sp>
          <p:nvSpPr>
            <p:cNvPr id="57" name="テキスト ボックス 56">
              <a:extLst>
                <a:ext uri="{FF2B5EF4-FFF2-40B4-BE49-F238E27FC236}">
                  <a16:creationId xmlns:a16="http://schemas.microsoft.com/office/drawing/2014/main" id="{C3B7B23B-7479-44EF-3CDC-CD09C720BC8A}"/>
                </a:ext>
              </a:extLst>
            </p:cNvPr>
            <p:cNvSpPr txBox="1"/>
            <p:nvPr/>
          </p:nvSpPr>
          <p:spPr>
            <a:xfrm>
              <a:off x="3592846" y="2600955"/>
              <a:ext cx="170651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文化やスポーツを</a:t>
              </a:r>
              <a:endPar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さかんにするため</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2.3</a:t>
              </a: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16390" name="テキスト ボックス 16389">
              <a:extLst>
                <a:ext uri="{FF2B5EF4-FFF2-40B4-BE49-F238E27FC236}">
                  <a16:creationId xmlns:a16="http://schemas.microsoft.com/office/drawing/2014/main" id="{B26942E1-68D0-4A2E-434E-C15EA9326EA3}"/>
                </a:ext>
              </a:extLst>
            </p:cNvPr>
            <p:cNvSpPr txBox="1"/>
            <p:nvPr/>
          </p:nvSpPr>
          <p:spPr>
            <a:xfrm>
              <a:off x="6343333" y="3536599"/>
              <a:ext cx="678016" cy="265543"/>
            </a:xfrm>
            <a:prstGeom prst="rect">
              <a:avLst/>
            </a:prstGeom>
            <a:noFill/>
          </p:spPr>
          <p:txBody>
            <a:bodyPr wrap="non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さいしゅつ</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spTree>
    <p:extLst>
      <p:ext uri="{BB962C8B-B14F-4D97-AF65-F5344CB8AC3E}">
        <p14:creationId xmlns:p14="http://schemas.microsoft.com/office/powerpoint/2010/main" val="24662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123913"/>
            <a:ext cx="6287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滋賀県では税をどう使っているの？</a:t>
            </a:r>
          </a:p>
        </p:txBody>
      </p:sp>
      <p:sp>
        <p:nvSpPr>
          <p:cNvPr id="10" name="Rectangle 26">
            <a:extLst>
              <a:ext uri="{FF2B5EF4-FFF2-40B4-BE49-F238E27FC236}">
                <a16:creationId xmlns:a16="http://schemas.microsoft.com/office/drawing/2014/main" id="{8D21DEFB-9B7F-4002-9D8B-CC01795F8DFE}"/>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滋賀県の税金は、こんなところにも使われています。</a:t>
            </a:r>
            <a:endParaRPr kumimoji="1" lang="en-US" altLang="ja-JP"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11" name="図 10" descr="挿絵 が含まれている画像&#10;&#10;自動的に生成された説明">
            <a:extLst>
              <a:ext uri="{FF2B5EF4-FFF2-40B4-BE49-F238E27FC236}">
                <a16:creationId xmlns:a16="http://schemas.microsoft.com/office/drawing/2014/main" id="{2ECE48F6-85B0-4700-91B4-B7A89DD79F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164967" y="4823752"/>
            <a:ext cx="1719398" cy="1899978"/>
          </a:xfrm>
          <a:prstGeom prst="rect">
            <a:avLst/>
          </a:prstGeom>
        </p:spPr>
      </p:pic>
      <p:pic>
        <p:nvPicPr>
          <p:cNvPr id="14" name="図 13">
            <a:extLst>
              <a:ext uri="{FF2B5EF4-FFF2-40B4-BE49-F238E27FC236}">
                <a16:creationId xmlns:a16="http://schemas.microsoft.com/office/drawing/2014/main" id="{F3C71F9B-0A6A-4B46-994D-C2BC83496426}"/>
              </a:ext>
            </a:extLst>
          </p:cNvPr>
          <p:cNvPicPr>
            <a:picLocks noChangeAspect="1"/>
          </p:cNvPicPr>
          <p:nvPr/>
        </p:nvPicPr>
        <p:blipFill>
          <a:blip r:embed="rId4"/>
          <a:stretch>
            <a:fillRect/>
          </a:stretch>
        </p:blipFill>
        <p:spPr>
          <a:xfrm>
            <a:off x="661605" y="1633313"/>
            <a:ext cx="1996150" cy="2048868"/>
          </a:xfrm>
          <a:prstGeom prst="rect">
            <a:avLst/>
          </a:prstGeom>
        </p:spPr>
      </p:pic>
      <p:sp>
        <p:nvSpPr>
          <p:cNvPr id="15" name="正方形/長方形 14">
            <a:extLst>
              <a:ext uri="{FF2B5EF4-FFF2-40B4-BE49-F238E27FC236}">
                <a16:creationId xmlns:a16="http://schemas.microsoft.com/office/drawing/2014/main" id="{6783B4EF-753F-4B2E-ACB8-2F6367C04A35}"/>
              </a:ext>
            </a:extLst>
          </p:cNvPr>
          <p:cNvSpPr/>
          <p:nvPr/>
        </p:nvSpPr>
        <p:spPr>
          <a:xfrm>
            <a:off x="573179" y="3786108"/>
            <a:ext cx="2173001" cy="933717"/>
          </a:xfrm>
          <a:prstGeom prst="rect">
            <a:avLst/>
          </a:prstGeom>
        </p:spPr>
        <p:txBody>
          <a:bodyPr wrap="square">
            <a:spAutoFit/>
          </a:bodyPr>
          <a:lstStyle/>
          <a:p>
            <a:pPr marL="0" marR="0" lvl="0" indent="0" algn="ctr" defTabSz="457200" rtl="0" eaLnBrk="1" fontAlgn="auto" latinLnBrk="0" hangingPunct="1">
              <a:lnSpc>
                <a:spcPts val="232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HGPｺﾞｼｯｸE"/>
                <a:ea typeface="HGPｺﾞｼｯｸE"/>
                <a:cs typeface="+mn-cs"/>
              </a:rPr>
              <a:t>学習船「うみの</a:t>
            </a:r>
            <a:r>
              <a:rPr kumimoji="0" lang="ja-JP" altLang="en-US" sz="1600" b="1" i="0" u="none" strike="noStrike" kern="1200" cap="none" spc="0" normalizeH="0" baseline="0" noProof="0">
                <a:ln>
                  <a:noFill/>
                </a:ln>
                <a:solidFill>
                  <a:srgbClr val="000000"/>
                </a:solidFill>
                <a:effectLst/>
                <a:uLnTx/>
                <a:uFillTx/>
                <a:latin typeface="HGPｺﾞｼｯｸE"/>
                <a:ea typeface="HGPｺﾞｼｯｸE"/>
                <a:cs typeface="+mn-cs"/>
              </a:rPr>
              <a:t>こ</a:t>
            </a:r>
            <a:r>
              <a:rPr kumimoji="0" lang="ja-JP" altLang="en-US" sz="1400" b="0" i="0" u="none" strike="noStrike" kern="1200" cap="none" spc="0" normalizeH="0" baseline="0" noProof="0">
                <a:ln>
                  <a:noFill/>
                </a:ln>
                <a:solidFill>
                  <a:srgbClr val="000000"/>
                </a:solidFill>
                <a:effectLst/>
                <a:uLnTx/>
                <a:uFillTx/>
                <a:latin typeface="HGPｺﾞｼｯｸE"/>
                <a:ea typeface="HGPｺﾞｼｯｸE"/>
                <a:cs typeface="+mn-cs"/>
              </a:rPr>
              <a:t>」 </a:t>
            </a:r>
            <a:endParaRPr kumimoji="0"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ctr" defTabSz="457200" rtl="0" eaLnBrk="1" fontAlgn="auto" latinLnBrk="0" hangingPunct="1">
              <a:lnSpc>
                <a:spcPts val="232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総工費：</a:t>
            </a:r>
            <a:r>
              <a:rPr kumimoji="0" lang="ja-JP" altLang="en-US" sz="1400" b="0" i="0" u="none" strike="noStrike" kern="1200" cap="none" spc="0" normalizeH="0" baseline="0" noProof="0">
                <a:ln>
                  <a:noFill/>
                </a:ln>
                <a:solidFill>
                  <a:srgbClr val="000000"/>
                </a:solidFill>
                <a:effectLst/>
                <a:uLnTx/>
                <a:uFillTx/>
                <a:latin typeface="HGPｺﾞｼｯｸE"/>
                <a:ea typeface="HGPｺﾞｼｯｸE"/>
                <a:cs typeface="+mn-cs"/>
              </a:rPr>
              <a:t>約</a:t>
            </a:r>
            <a:r>
              <a:rPr kumimoji="0"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31</a:t>
            </a:r>
            <a:r>
              <a:rPr kumimoji="0" lang="ja-JP" altLang="en-US" sz="1400" b="0" i="0" u="none" strike="noStrike" kern="1200" cap="none" spc="0" normalizeH="0" baseline="0" noProof="0">
                <a:ln>
                  <a:noFill/>
                </a:ln>
                <a:solidFill>
                  <a:srgbClr val="000000"/>
                </a:solidFill>
                <a:effectLst/>
                <a:uLnTx/>
                <a:uFillTx/>
                <a:latin typeface="HGPｺﾞｼｯｸE"/>
                <a:ea typeface="HGPｺﾞｼｯｸE"/>
                <a:cs typeface="+mn-cs"/>
              </a:rPr>
              <a:t>億</a:t>
            </a:r>
            <a:r>
              <a:rPr kumimoji="0"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円</a:t>
            </a:r>
          </a:p>
          <a:p>
            <a:pPr marL="0" marR="0" lvl="0" indent="0" algn="ctr" defTabSz="457200" rtl="0" eaLnBrk="1" fontAlgn="auto" latinLnBrk="0" hangingPunct="1">
              <a:lnSpc>
                <a:spcPts val="232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000000"/>
                </a:solidFill>
                <a:effectLst/>
                <a:uLnTx/>
                <a:uFillTx/>
                <a:latin typeface="HGPｺﾞｼｯｸE"/>
                <a:ea typeface="HGPｺﾞｼｯｸE"/>
                <a:cs typeface="+mn-cs"/>
              </a:rPr>
              <a:t>平成</a:t>
            </a:r>
            <a:r>
              <a:rPr kumimoji="0"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30</a:t>
            </a:r>
            <a:r>
              <a:rPr kumimoji="0" lang="ja-JP" altLang="en-US" sz="1400" b="0" i="0" u="none" strike="noStrike" kern="1200" cap="none" spc="0" normalizeH="0" baseline="0" noProof="0">
                <a:ln>
                  <a:noFill/>
                </a:ln>
                <a:solidFill>
                  <a:srgbClr val="000000"/>
                </a:solidFill>
                <a:effectLst/>
                <a:uLnTx/>
                <a:uFillTx/>
                <a:latin typeface="HGPｺﾞｼｯｸE"/>
                <a:ea typeface="HGPｺﾞｼｯｸE"/>
                <a:cs typeface="+mn-cs"/>
              </a:rPr>
              <a:t>年</a:t>
            </a:r>
            <a:r>
              <a:rPr kumimoji="0"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5</a:t>
            </a:r>
            <a:r>
              <a:rPr kumimoji="0" lang="ja-JP" altLang="en-US" sz="1400" b="0" i="0" u="none" strike="noStrike" kern="1200" cap="none" spc="0" normalizeH="0" baseline="0" noProof="0">
                <a:ln>
                  <a:noFill/>
                </a:ln>
                <a:solidFill>
                  <a:srgbClr val="000000"/>
                </a:solidFill>
                <a:effectLst/>
                <a:uLnTx/>
                <a:uFillTx/>
                <a:latin typeface="HGPｺﾞｼｯｸE"/>
                <a:ea typeface="HGPｺﾞｼｯｸE"/>
                <a:cs typeface="+mn-cs"/>
              </a:rPr>
              <a:t>月</a:t>
            </a:r>
            <a:r>
              <a:rPr kumimoji="0"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完成</a:t>
            </a:r>
          </a:p>
        </p:txBody>
      </p:sp>
      <p:pic>
        <p:nvPicPr>
          <p:cNvPr id="16" name="図 15">
            <a:extLst>
              <a:ext uri="{FF2B5EF4-FFF2-40B4-BE49-F238E27FC236}">
                <a16:creationId xmlns:a16="http://schemas.microsoft.com/office/drawing/2014/main" id="{C983E166-B885-4534-9F16-4326F1668C3D}"/>
              </a:ext>
            </a:extLst>
          </p:cNvPr>
          <p:cNvPicPr>
            <a:picLocks noChangeAspect="1"/>
          </p:cNvPicPr>
          <p:nvPr/>
        </p:nvPicPr>
        <p:blipFill>
          <a:blip r:embed="rId5"/>
          <a:stretch>
            <a:fillRect/>
          </a:stretch>
        </p:blipFill>
        <p:spPr>
          <a:xfrm>
            <a:off x="3277712" y="1631103"/>
            <a:ext cx="1961163" cy="2039760"/>
          </a:xfrm>
          <a:prstGeom prst="rect">
            <a:avLst/>
          </a:prstGeom>
        </p:spPr>
      </p:pic>
      <p:pic>
        <p:nvPicPr>
          <p:cNvPr id="3" name="図 2">
            <a:extLst>
              <a:ext uri="{FF2B5EF4-FFF2-40B4-BE49-F238E27FC236}">
                <a16:creationId xmlns:a16="http://schemas.microsoft.com/office/drawing/2014/main" id="{40485E1A-95A8-41E8-A158-889CF75651CF}"/>
              </a:ext>
            </a:extLst>
          </p:cNvPr>
          <p:cNvPicPr>
            <a:picLocks noChangeAspect="1"/>
          </p:cNvPicPr>
          <p:nvPr/>
        </p:nvPicPr>
        <p:blipFill>
          <a:blip r:embed="rId6"/>
          <a:stretch>
            <a:fillRect/>
          </a:stretch>
        </p:blipFill>
        <p:spPr>
          <a:xfrm>
            <a:off x="5832750" y="1629345"/>
            <a:ext cx="2660602" cy="2052837"/>
          </a:xfrm>
          <a:prstGeom prst="rect">
            <a:avLst/>
          </a:prstGeom>
        </p:spPr>
      </p:pic>
      <p:cxnSp>
        <p:nvCxnSpPr>
          <p:cNvPr id="4" name="直線コネクタ 3">
            <a:extLst>
              <a:ext uri="{FF2B5EF4-FFF2-40B4-BE49-F238E27FC236}">
                <a16:creationId xmlns:a16="http://schemas.microsoft.com/office/drawing/2014/main" id="{72A3EC94-B9AA-3FA7-EB57-4F00A4502953}"/>
              </a:ext>
            </a:extLst>
          </p:cNvPr>
          <p:cNvCxnSpPr>
            <a:cxnSpLocks/>
          </p:cNvCxnSpPr>
          <p:nvPr/>
        </p:nvCxnSpPr>
        <p:spPr>
          <a:xfrm>
            <a:off x="179388" y="1443600"/>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4EC8561-2563-DA22-7B42-BC5E43283448}"/>
              </a:ext>
            </a:extLst>
          </p:cNvPr>
          <p:cNvSpPr txBox="1"/>
          <p:nvPr/>
        </p:nvSpPr>
        <p:spPr>
          <a:xfrm>
            <a:off x="1097592" y="56191"/>
            <a:ext cx="461701" cy="265543"/>
          </a:xfrm>
          <a:prstGeom prst="rect">
            <a:avLst/>
          </a:prstGeom>
          <a:noFill/>
        </p:spPr>
        <p:txBody>
          <a:bodyPr wrap="non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し　が</a:t>
            </a:r>
            <a:endParaRPr kumimoji="0" lang="zh-CN" altLang="en-US" sz="9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24" name="グループ化 23">
            <a:extLst>
              <a:ext uri="{FF2B5EF4-FFF2-40B4-BE49-F238E27FC236}">
                <a16:creationId xmlns:a16="http://schemas.microsoft.com/office/drawing/2014/main" id="{3F4222A7-CB74-3113-4E58-AF020867B392}"/>
              </a:ext>
            </a:extLst>
          </p:cNvPr>
          <p:cNvGrpSpPr/>
          <p:nvPr/>
        </p:nvGrpSpPr>
        <p:grpSpPr>
          <a:xfrm>
            <a:off x="3038441" y="5005912"/>
            <a:ext cx="4403828" cy="1490558"/>
            <a:chOff x="3038441" y="5005912"/>
            <a:chExt cx="4403828" cy="1490558"/>
          </a:xfrm>
        </p:grpSpPr>
        <p:grpSp>
          <p:nvGrpSpPr>
            <p:cNvPr id="21" name="グループ化 20">
              <a:extLst>
                <a:ext uri="{FF2B5EF4-FFF2-40B4-BE49-F238E27FC236}">
                  <a16:creationId xmlns:a16="http://schemas.microsoft.com/office/drawing/2014/main" id="{07689833-4ECA-A9B9-A87F-9565A066309C}"/>
                </a:ext>
              </a:extLst>
            </p:cNvPr>
            <p:cNvGrpSpPr/>
            <p:nvPr/>
          </p:nvGrpSpPr>
          <p:grpSpPr>
            <a:xfrm>
              <a:off x="3038441" y="5005912"/>
              <a:ext cx="4234229" cy="1490558"/>
              <a:chOff x="3038441" y="5005912"/>
              <a:chExt cx="4234229" cy="1490558"/>
            </a:xfrm>
          </p:grpSpPr>
          <p:sp>
            <p:nvSpPr>
              <p:cNvPr id="5" name="角丸四角形 4">
                <a:extLst>
                  <a:ext uri="{FF2B5EF4-FFF2-40B4-BE49-F238E27FC236}">
                    <a16:creationId xmlns:a16="http://schemas.microsoft.com/office/drawing/2014/main" id="{A303929C-E0C0-F9E5-C707-A0DB751E23EA}"/>
                  </a:ext>
                </a:extLst>
              </p:cNvPr>
              <p:cNvSpPr/>
              <p:nvPr/>
            </p:nvSpPr>
            <p:spPr>
              <a:xfrm>
                <a:off x="3293883" y="5005912"/>
                <a:ext cx="3978787" cy="1490558"/>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6" name="三角形 5">
                <a:extLst>
                  <a:ext uri="{FF2B5EF4-FFF2-40B4-BE49-F238E27FC236}">
                    <a16:creationId xmlns:a16="http://schemas.microsoft.com/office/drawing/2014/main" id="{FCCF6FB2-6184-435B-89B0-EE6F34A066F4}"/>
                  </a:ext>
                </a:extLst>
              </p:cNvPr>
              <p:cNvSpPr/>
              <p:nvPr/>
            </p:nvSpPr>
            <p:spPr>
              <a:xfrm rot="16200000">
                <a:off x="2987722" y="5801012"/>
                <a:ext cx="441680" cy="340242"/>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grpSp>
          <p:nvGrpSpPr>
            <p:cNvPr id="7" name="グループ化 6">
              <a:extLst>
                <a:ext uri="{FF2B5EF4-FFF2-40B4-BE49-F238E27FC236}">
                  <a16:creationId xmlns:a16="http://schemas.microsoft.com/office/drawing/2014/main" id="{439791CC-CAC4-4E4B-301E-A1E056D4596F}"/>
                </a:ext>
              </a:extLst>
            </p:cNvPr>
            <p:cNvGrpSpPr/>
            <p:nvPr/>
          </p:nvGrpSpPr>
          <p:grpSpPr>
            <a:xfrm>
              <a:off x="3463482" y="5127736"/>
              <a:ext cx="3978787" cy="1226697"/>
              <a:chOff x="3463482" y="5127736"/>
              <a:chExt cx="3978787" cy="1226697"/>
            </a:xfrm>
          </p:grpSpPr>
          <p:sp>
            <p:nvSpPr>
              <p:cNvPr id="12" name="Rectangle 26">
                <a:extLst>
                  <a:ext uri="{FF2B5EF4-FFF2-40B4-BE49-F238E27FC236}">
                    <a16:creationId xmlns:a16="http://schemas.microsoft.com/office/drawing/2014/main" id="{23D6DAF0-A33E-405B-8A7E-D15CD1EEDD9E}"/>
                  </a:ext>
                </a:extLst>
              </p:cNvPr>
              <p:cNvSpPr>
                <a:spLocks noChangeArrowheads="1"/>
              </p:cNvSpPr>
              <p:nvPr/>
            </p:nvSpPr>
            <p:spPr bwMode="white">
              <a:xfrm>
                <a:off x="3463482" y="5146154"/>
                <a:ext cx="3978787" cy="12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皆さんの住んでいる地域（市町）</a:t>
                </a: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で、</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どんな</a:t>
                </a:r>
                <a:r>
                  <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ところに税金が使われている</a:t>
                </a: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か、</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調べて</a:t>
                </a:r>
                <a:r>
                  <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みると新しい発見があるかも。</a:t>
                </a:r>
              </a:p>
            </p:txBody>
          </p:sp>
          <p:sp>
            <p:nvSpPr>
              <p:cNvPr id="13" name="テキスト ボックス 12">
                <a:extLst>
                  <a:ext uri="{FF2B5EF4-FFF2-40B4-BE49-F238E27FC236}">
                    <a16:creationId xmlns:a16="http://schemas.microsoft.com/office/drawing/2014/main" id="{98656829-D4BD-21D1-3D9D-91B9927B6CBD}"/>
                  </a:ext>
                </a:extLst>
              </p:cNvPr>
              <p:cNvSpPr txBox="1"/>
              <p:nvPr/>
            </p:nvSpPr>
            <p:spPr>
              <a:xfrm>
                <a:off x="5352981" y="5127736"/>
                <a:ext cx="678016" cy="265543"/>
              </a:xfrm>
              <a:prstGeom prst="rect">
                <a:avLst/>
              </a:prstGeom>
              <a:noFill/>
            </p:spPr>
            <p:txBody>
              <a:bodyPr wrap="non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ちいき</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grpSp>
        <p:nvGrpSpPr>
          <p:cNvPr id="23" name="グループ化 22">
            <a:extLst>
              <a:ext uri="{FF2B5EF4-FFF2-40B4-BE49-F238E27FC236}">
                <a16:creationId xmlns:a16="http://schemas.microsoft.com/office/drawing/2014/main" id="{8C01FAA1-D790-86D0-F3AD-02312B788089}"/>
              </a:ext>
            </a:extLst>
          </p:cNvPr>
          <p:cNvGrpSpPr/>
          <p:nvPr/>
        </p:nvGrpSpPr>
        <p:grpSpPr>
          <a:xfrm>
            <a:off x="3015360" y="3712227"/>
            <a:ext cx="2516807" cy="1007598"/>
            <a:chOff x="3015360" y="3712227"/>
            <a:chExt cx="2516807" cy="1007598"/>
          </a:xfrm>
        </p:grpSpPr>
        <p:sp>
          <p:nvSpPr>
            <p:cNvPr id="17" name="正方形/長方形 16">
              <a:extLst>
                <a:ext uri="{FF2B5EF4-FFF2-40B4-BE49-F238E27FC236}">
                  <a16:creationId xmlns:a16="http://schemas.microsoft.com/office/drawing/2014/main" id="{89A96709-5009-4E12-B3D2-5B8B03D3C541}"/>
                </a:ext>
              </a:extLst>
            </p:cNvPr>
            <p:cNvSpPr/>
            <p:nvPr/>
          </p:nvSpPr>
          <p:spPr>
            <a:xfrm>
              <a:off x="3015360" y="3786108"/>
              <a:ext cx="2516807" cy="933717"/>
            </a:xfrm>
            <a:prstGeom prst="rect">
              <a:avLst/>
            </a:prstGeom>
          </p:spPr>
          <p:txBody>
            <a:bodyPr wrap="square">
              <a:spAutoFit/>
            </a:bodyPr>
            <a:lstStyle/>
            <a:p>
              <a:pPr marL="0" marR="0" lvl="0" indent="0" algn="ctr" defTabSz="457200" rtl="0" eaLnBrk="1" fontAlgn="auto" latinLnBrk="0" hangingPunct="1">
                <a:lnSpc>
                  <a:spcPts val="232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rgbClr val="000000"/>
                  </a:solidFill>
                  <a:effectLst/>
                  <a:uLnTx/>
                  <a:uFillTx/>
                  <a:latin typeface="HGPｺﾞｼｯｸE"/>
                  <a:ea typeface="HGPｺﾞｼｯｸE"/>
                  <a:cs typeface="+mn-cs"/>
                </a:rPr>
                <a:t>滋賀県警察本部（大津市）　</a:t>
              </a:r>
            </a:p>
            <a:p>
              <a:pPr marL="0" marR="0" lvl="0" indent="0" algn="ctr" defTabSz="457200" rtl="0" eaLnBrk="1" fontAlgn="auto" latinLnBrk="0" hangingPunct="1">
                <a:lnSpc>
                  <a:spcPts val="232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総工費：約</a:t>
              </a:r>
              <a:r>
                <a:rPr kumimoji="0" lang="en-US" altLang="zh-TW" sz="1400" b="0" i="0" u="none" strike="noStrike" kern="1200" cap="none" spc="0" normalizeH="0" baseline="0" noProof="0" dirty="0">
                  <a:ln>
                    <a:noFill/>
                  </a:ln>
                  <a:solidFill>
                    <a:srgbClr val="000000"/>
                  </a:solidFill>
                  <a:effectLst/>
                  <a:uLnTx/>
                  <a:uFillTx/>
                  <a:latin typeface="HGPｺﾞｼｯｸE"/>
                  <a:ea typeface="HGPｺﾞｼｯｸE"/>
                  <a:cs typeface="+mn-cs"/>
                </a:rPr>
                <a:t>186</a:t>
              </a: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億円　</a:t>
              </a:r>
            </a:p>
            <a:p>
              <a:pPr marL="0" marR="0" lvl="0" indent="0" algn="ctr" defTabSz="457200" rtl="0" eaLnBrk="1" fontAlgn="auto" latinLnBrk="0" hangingPunct="1">
                <a:lnSpc>
                  <a:spcPts val="232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平成</a:t>
              </a:r>
              <a:r>
                <a:rPr kumimoji="0" lang="en-US" altLang="zh-TW" sz="1400" b="0" i="0" u="none" strike="noStrike" kern="1200" cap="none" spc="0" normalizeH="0" baseline="0" noProof="0" dirty="0">
                  <a:ln>
                    <a:noFill/>
                  </a:ln>
                  <a:solidFill>
                    <a:srgbClr val="000000"/>
                  </a:solidFill>
                  <a:effectLst/>
                  <a:uLnTx/>
                  <a:uFillTx/>
                  <a:latin typeface="HGPｺﾞｼｯｸE"/>
                  <a:ea typeface="HGPｺﾞｼｯｸE"/>
                  <a:cs typeface="+mn-cs"/>
                </a:rPr>
                <a:t>21</a:t>
              </a: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年</a:t>
              </a:r>
              <a:r>
                <a:rPr kumimoji="0" lang="en-US" altLang="zh-TW" sz="1400" b="0" i="0" u="none" strike="noStrike" kern="1200" cap="none" spc="0" normalizeH="0" baseline="0" noProof="0" dirty="0">
                  <a:ln>
                    <a:noFill/>
                  </a:ln>
                  <a:solidFill>
                    <a:srgbClr val="000000"/>
                  </a:solidFill>
                  <a:effectLst/>
                  <a:uLnTx/>
                  <a:uFillTx/>
                  <a:latin typeface="HGPｺﾞｼｯｸE"/>
                  <a:ea typeface="HGPｺﾞｼｯｸE"/>
                  <a:cs typeface="+mn-cs"/>
                </a:rPr>
                <a:t>1</a:t>
              </a: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月完成</a:t>
              </a:r>
              <a:endParaRPr kumimoji="0"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9" name="テキスト ボックス 8">
              <a:extLst>
                <a:ext uri="{FF2B5EF4-FFF2-40B4-BE49-F238E27FC236}">
                  <a16:creationId xmlns:a16="http://schemas.microsoft.com/office/drawing/2014/main" id="{63C41101-AA53-2383-B0CE-3560BA271849}"/>
                </a:ext>
              </a:extLst>
            </p:cNvPr>
            <p:cNvSpPr txBox="1"/>
            <p:nvPr/>
          </p:nvSpPr>
          <p:spPr>
            <a:xfrm>
              <a:off x="3674911" y="3712228"/>
              <a:ext cx="560205"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けいさつ</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19" name="テキスト ボックス 18">
              <a:extLst>
                <a:ext uri="{FF2B5EF4-FFF2-40B4-BE49-F238E27FC236}">
                  <a16:creationId xmlns:a16="http://schemas.microsoft.com/office/drawing/2014/main" id="{1E0ACA63-BAC8-11DF-E4A3-E729F5797507}"/>
                </a:ext>
              </a:extLst>
            </p:cNvPr>
            <p:cNvSpPr txBox="1"/>
            <p:nvPr/>
          </p:nvSpPr>
          <p:spPr>
            <a:xfrm>
              <a:off x="4603642" y="3712227"/>
              <a:ext cx="560205"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おおつ</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2" name="グループ化 21">
            <a:extLst>
              <a:ext uri="{FF2B5EF4-FFF2-40B4-BE49-F238E27FC236}">
                <a16:creationId xmlns:a16="http://schemas.microsoft.com/office/drawing/2014/main" id="{5D45B100-A430-B0BF-C3A4-66351BFB6027}"/>
              </a:ext>
            </a:extLst>
          </p:cNvPr>
          <p:cNvGrpSpPr/>
          <p:nvPr/>
        </p:nvGrpSpPr>
        <p:grpSpPr>
          <a:xfrm>
            <a:off x="5838664" y="3712226"/>
            <a:ext cx="2660602" cy="1007599"/>
            <a:chOff x="5838664" y="3712226"/>
            <a:chExt cx="2660602" cy="1007599"/>
          </a:xfrm>
        </p:grpSpPr>
        <p:sp>
          <p:nvSpPr>
            <p:cNvPr id="18" name="正方形/長方形 17">
              <a:extLst>
                <a:ext uri="{FF2B5EF4-FFF2-40B4-BE49-F238E27FC236}">
                  <a16:creationId xmlns:a16="http://schemas.microsoft.com/office/drawing/2014/main" id="{2706522C-DC97-4825-B109-009881B7D1D6}"/>
                </a:ext>
              </a:extLst>
            </p:cNvPr>
            <p:cNvSpPr/>
            <p:nvPr/>
          </p:nvSpPr>
          <p:spPr>
            <a:xfrm>
              <a:off x="5838664" y="3786108"/>
              <a:ext cx="2660602" cy="933717"/>
            </a:xfrm>
            <a:prstGeom prst="rect">
              <a:avLst/>
            </a:prstGeom>
          </p:spPr>
          <p:txBody>
            <a:bodyPr wrap="square">
              <a:spAutoFit/>
            </a:bodyPr>
            <a:lstStyle/>
            <a:p>
              <a:pPr marL="0" marR="0" lvl="0" indent="0" algn="ctr" defTabSz="457200" rtl="0" eaLnBrk="1" fontAlgn="auto" latinLnBrk="0" hangingPunct="1">
                <a:lnSpc>
                  <a:spcPts val="232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HGPｺﾞｼｯｸE"/>
                  <a:ea typeface="HGPｺﾞｼｯｸE"/>
                  <a:cs typeface="+mn-cs"/>
                </a:rPr>
                <a:t>滋賀県立</a:t>
              </a:r>
              <a:r>
                <a:rPr kumimoji="0" lang="ja-JP" altLang="en-US" sz="1600" b="1" i="0" u="none" strike="noStrike" kern="1200" cap="none" spc="0" normalizeH="0" baseline="0" noProof="0">
                  <a:ln>
                    <a:noFill/>
                  </a:ln>
                  <a:solidFill>
                    <a:srgbClr val="000000"/>
                  </a:solidFill>
                  <a:effectLst/>
                  <a:uLnTx/>
                  <a:uFillTx/>
                  <a:latin typeface="HGPｺﾞｼｯｸE"/>
                  <a:ea typeface="HGPｺﾞｼｯｸE"/>
                  <a:cs typeface="+mn-cs"/>
                </a:rPr>
                <a:t>総合病院</a:t>
              </a:r>
              <a:r>
                <a:rPr kumimoji="0" lang="zh-TW" altLang="en-US" sz="1600" b="1" i="0" u="none" strike="noStrike" kern="1200" cap="none" spc="0" normalizeH="0" baseline="0" noProof="0" dirty="0">
                  <a:ln>
                    <a:noFill/>
                  </a:ln>
                  <a:solidFill>
                    <a:srgbClr val="000000"/>
                  </a:solidFill>
                  <a:effectLst/>
                  <a:uLnTx/>
                  <a:uFillTx/>
                  <a:latin typeface="HGPｺﾞｼｯｸE"/>
                  <a:ea typeface="HGPｺﾞｼｯｸE"/>
                  <a:cs typeface="+mn-cs"/>
                </a:rPr>
                <a:t>（</a:t>
              </a:r>
              <a:r>
                <a:rPr kumimoji="0" lang="ja-JP" altLang="en-US" sz="1600" b="1" i="0" u="none" strike="noStrike" kern="1200" cap="none" spc="0" normalizeH="0" baseline="0" noProof="0" dirty="0">
                  <a:ln>
                    <a:noFill/>
                  </a:ln>
                  <a:solidFill>
                    <a:srgbClr val="000000"/>
                  </a:solidFill>
                  <a:effectLst/>
                  <a:uLnTx/>
                  <a:uFillTx/>
                  <a:latin typeface="HGPｺﾞｼｯｸE"/>
                  <a:ea typeface="HGPｺﾞｼｯｸE"/>
                  <a:cs typeface="+mn-cs"/>
                </a:rPr>
                <a:t>守山</a:t>
              </a:r>
              <a:r>
                <a:rPr kumimoji="0" lang="zh-TW" altLang="en-US" sz="1600" b="1" i="0" u="none" strike="noStrike" kern="1200" cap="none" spc="0" normalizeH="0" baseline="0" noProof="0" dirty="0">
                  <a:ln>
                    <a:noFill/>
                  </a:ln>
                  <a:solidFill>
                    <a:srgbClr val="000000"/>
                  </a:solidFill>
                  <a:effectLst/>
                  <a:uLnTx/>
                  <a:uFillTx/>
                  <a:latin typeface="HGPｺﾞｼｯｸE"/>
                  <a:ea typeface="HGPｺﾞｼｯｸE"/>
                  <a:cs typeface="+mn-cs"/>
                </a:rPr>
                <a:t>市）</a:t>
              </a:r>
              <a:r>
                <a:rPr kumimoji="0"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　</a:t>
              </a:r>
            </a:p>
            <a:p>
              <a:pPr marL="0" marR="0" lvl="0" indent="0" algn="ctr" defTabSz="457200" rtl="0" eaLnBrk="1" fontAlgn="auto" latinLnBrk="0" hangingPunct="1">
                <a:lnSpc>
                  <a:spcPts val="232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総工費：約</a:t>
              </a:r>
              <a:r>
                <a:rPr kumimoji="0" lang="en-US" altLang="zh-TW" sz="1400" b="0" i="0" u="none" strike="noStrike" kern="1200" cap="none" spc="0" normalizeH="0" baseline="0" noProof="0" dirty="0">
                  <a:ln>
                    <a:noFill/>
                  </a:ln>
                  <a:solidFill>
                    <a:srgbClr val="000000"/>
                  </a:solidFill>
                  <a:effectLst/>
                  <a:uLnTx/>
                  <a:uFillTx/>
                  <a:latin typeface="HGPｺﾞｼｯｸE"/>
                  <a:ea typeface="HGPｺﾞｼｯｸE"/>
                  <a:cs typeface="+mn-cs"/>
                </a:rPr>
                <a:t>171</a:t>
              </a: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億円　</a:t>
              </a:r>
            </a:p>
            <a:p>
              <a:pPr marL="0" marR="0" lvl="0" indent="0" algn="ctr" defTabSz="457200" rtl="0" eaLnBrk="1" fontAlgn="auto" latinLnBrk="0" hangingPunct="1">
                <a:lnSpc>
                  <a:spcPts val="232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平成</a:t>
              </a:r>
              <a:r>
                <a:rPr kumimoji="0" lang="en-US" altLang="zh-TW" sz="1400" b="0" i="0" u="none" strike="noStrike" kern="1200" cap="none" spc="0" normalizeH="0" baseline="0" noProof="0" dirty="0">
                  <a:ln>
                    <a:noFill/>
                  </a:ln>
                  <a:solidFill>
                    <a:srgbClr val="000000"/>
                  </a:solidFill>
                  <a:effectLst/>
                  <a:uLnTx/>
                  <a:uFillTx/>
                  <a:latin typeface="HGPｺﾞｼｯｸE"/>
                  <a:ea typeface="HGPｺﾞｼｯｸE"/>
                  <a:cs typeface="+mn-cs"/>
                </a:rPr>
                <a:t>15</a:t>
              </a: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年</a:t>
              </a:r>
              <a:r>
                <a:rPr kumimoji="0" lang="en-US" altLang="zh-TW" sz="1400" b="0" i="0" u="none" strike="noStrike" kern="1200" cap="none" spc="0" normalizeH="0" baseline="0" noProof="0" dirty="0">
                  <a:ln>
                    <a:noFill/>
                  </a:ln>
                  <a:solidFill>
                    <a:srgbClr val="000000"/>
                  </a:solidFill>
                  <a:effectLst/>
                  <a:uLnTx/>
                  <a:uFillTx/>
                  <a:latin typeface="HGPｺﾞｼｯｸE"/>
                  <a:ea typeface="HGPｺﾞｼｯｸE"/>
                  <a:cs typeface="+mn-cs"/>
                </a:rPr>
                <a:t>1</a:t>
              </a:r>
              <a:r>
                <a:rPr kumimoji="0"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月完成</a:t>
              </a:r>
              <a:endParaRPr kumimoji="0"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20" name="テキスト ボックス 19">
              <a:extLst>
                <a:ext uri="{FF2B5EF4-FFF2-40B4-BE49-F238E27FC236}">
                  <a16:creationId xmlns:a16="http://schemas.microsoft.com/office/drawing/2014/main" id="{CC8E7A8C-DEC6-8185-0D01-5F5C48A1215E}"/>
                </a:ext>
              </a:extLst>
            </p:cNvPr>
            <p:cNvSpPr txBox="1"/>
            <p:nvPr/>
          </p:nvSpPr>
          <p:spPr>
            <a:xfrm>
              <a:off x="7611979" y="3712226"/>
              <a:ext cx="560205"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もりやま</a:t>
              </a:r>
              <a:endParaRPr kumimoji="0" lang="zh-CN"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spTree>
    <p:extLst>
      <p:ext uri="{BB962C8B-B14F-4D97-AF65-F5344CB8AC3E}">
        <p14:creationId xmlns:p14="http://schemas.microsoft.com/office/powerpoint/2010/main" val="377380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32D6997-7119-44F0-97BF-B920A5D8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40" y="974057"/>
            <a:ext cx="8230348" cy="5497249"/>
          </a:xfrm>
          <a:prstGeom prst="rect">
            <a:avLst/>
          </a:prstGeom>
        </p:spPr>
      </p:pic>
      <p:sp>
        <p:nvSpPr>
          <p:cNvPr id="3" name="正方形/長方形 2">
            <a:extLst>
              <a:ext uri="{FF2B5EF4-FFF2-40B4-BE49-F238E27FC236}">
                <a16:creationId xmlns:a16="http://schemas.microsoft.com/office/drawing/2014/main" id="{0353B2BB-A311-DFF6-9456-149C9921C42E}"/>
              </a:ext>
            </a:extLst>
          </p:cNvPr>
          <p:cNvSpPr/>
          <p:nvPr/>
        </p:nvSpPr>
        <p:spPr>
          <a:xfrm>
            <a:off x="557985" y="1120074"/>
            <a:ext cx="7989457" cy="1515681"/>
          </a:xfrm>
          <a:prstGeom prst="rect">
            <a:avLst/>
          </a:prstGeom>
          <a:solidFill>
            <a:schemeClr val="bg1">
              <a:alpha val="750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123913"/>
            <a:ext cx="52982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滋賀県の取組みを知ってる？</a:t>
            </a:r>
          </a:p>
        </p:txBody>
      </p:sp>
      <p:sp>
        <p:nvSpPr>
          <p:cNvPr id="13" name="テキスト ボックス 12">
            <a:extLst>
              <a:ext uri="{FF2B5EF4-FFF2-40B4-BE49-F238E27FC236}">
                <a16:creationId xmlns:a16="http://schemas.microsoft.com/office/drawing/2014/main" id="{49895825-C296-406B-BC1C-24F92C538A96}"/>
              </a:ext>
            </a:extLst>
          </p:cNvPr>
          <p:cNvSpPr txBox="1"/>
          <p:nvPr/>
        </p:nvSpPr>
        <p:spPr>
          <a:xfrm>
            <a:off x="637894" y="1113459"/>
            <a:ext cx="7774536" cy="151195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　滋賀県では、「</a:t>
            </a:r>
            <a:r>
              <a:rPr kumimoji="0" lang="ja-JP" altLang="en-US" sz="1600" b="1" i="0" u="none" strike="noStrike" kern="1200" cap="none" spc="0" normalizeH="0" baseline="0" noProof="0" dirty="0">
                <a:ln>
                  <a:noFill/>
                </a:ln>
                <a:solidFill>
                  <a:srgbClr val="D86DCB">
                    <a:lumMod val="75000"/>
                  </a:srgbClr>
                </a:solidFill>
                <a:effectLst/>
                <a:uLnTx/>
                <a:uFillTx/>
                <a:latin typeface="HGPｺﾞｼｯｸE"/>
                <a:ea typeface="HGPｺﾞｼｯｸE"/>
                <a:cs typeface="+mn-cs"/>
              </a:rPr>
              <a:t>琵琶湖森林づくり県民税</a:t>
            </a:r>
            <a:r>
              <a:rPr kumimoji="0"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を使い、びわ湖の水をはぐくむ森林について、県民のためになるよう、「かんきょうを大切にした森林づくり」と、「多くの県民が森林に対する理解と関心を深め、県と県民がいっしょに取り組む森林づくり」を進めるため、「</a:t>
            </a:r>
            <a:r>
              <a:rPr kumimoji="0" lang="ja-JP" altLang="en-US" sz="1600" b="1" i="0" u="none" strike="noStrike" kern="1200" cap="none" spc="0" normalizeH="0" baseline="0" noProof="0" dirty="0">
                <a:ln>
                  <a:noFill/>
                </a:ln>
                <a:solidFill>
                  <a:srgbClr val="D86DCB">
                    <a:lumMod val="75000"/>
                  </a:srgbClr>
                </a:solidFill>
                <a:effectLst/>
                <a:uLnTx/>
                <a:uFillTx/>
                <a:latin typeface="HGPｺﾞｼｯｸE"/>
                <a:ea typeface="HGPｺﾞｼｯｸE"/>
                <a:cs typeface="+mn-cs"/>
              </a:rPr>
              <a:t>琵琶湖森林づくり事業</a:t>
            </a:r>
            <a:r>
              <a:rPr kumimoji="0"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」を行っています。</a:t>
            </a:r>
          </a:p>
        </p:txBody>
      </p:sp>
      <p:sp>
        <p:nvSpPr>
          <p:cNvPr id="16" name="テキスト ボックス 15">
            <a:extLst>
              <a:ext uri="{FF2B5EF4-FFF2-40B4-BE49-F238E27FC236}">
                <a16:creationId xmlns:a16="http://schemas.microsoft.com/office/drawing/2014/main" id="{86D570E9-F3A1-4F70-945B-3CC20865917B}"/>
              </a:ext>
            </a:extLst>
          </p:cNvPr>
          <p:cNvSpPr txBox="1"/>
          <p:nvPr/>
        </p:nvSpPr>
        <p:spPr>
          <a:xfrm>
            <a:off x="6980949" y="2737032"/>
            <a:ext cx="1431481" cy="614336"/>
          </a:xfrm>
          <a:prstGeom prst="snip1Rect">
            <a:avLst/>
          </a:prstGeom>
          <a:solidFill>
            <a:schemeClr val="bg1"/>
          </a:solidFill>
          <a:ln w="25400">
            <a:solidFill>
              <a:schemeClr val="accent5"/>
            </a:solidFill>
          </a:ln>
        </p:spPr>
        <p:txBody>
          <a:bodyPr wrap="square" tIns="36000" bIns="3600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健康な森林をつくる</a:t>
            </a:r>
          </a:p>
        </p:txBody>
      </p:sp>
      <p:sp>
        <p:nvSpPr>
          <p:cNvPr id="23" name="テキスト ボックス 22">
            <a:extLst>
              <a:ext uri="{FF2B5EF4-FFF2-40B4-BE49-F238E27FC236}">
                <a16:creationId xmlns:a16="http://schemas.microsoft.com/office/drawing/2014/main" id="{6F0B5553-74CC-4F03-B61F-D26938A189A6}"/>
              </a:ext>
            </a:extLst>
          </p:cNvPr>
          <p:cNvSpPr txBox="1"/>
          <p:nvPr/>
        </p:nvSpPr>
        <p:spPr>
          <a:xfrm>
            <a:off x="4340617" y="2978648"/>
            <a:ext cx="1576433" cy="614336"/>
          </a:xfrm>
          <a:prstGeom prst="snip1Rect">
            <a:avLst/>
          </a:prstGeom>
          <a:solidFill>
            <a:schemeClr val="bg1"/>
          </a:solidFill>
          <a:ln w="25400">
            <a:solidFill>
              <a:schemeClr val="accent5"/>
            </a:solidFill>
          </a:ln>
        </p:spPr>
        <p:txBody>
          <a:bodyPr wrap="square" t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森林かんきょう学習</a:t>
            </a:r>
          </a:p>
        </p:txBody>
      </p:sp>
      <p:sp>
        <p:nvSpPr>
          <p:cNvPr id="24" name="テキスト ボックス 23">
            <a:extLst>
              <a:ext uri="{FF2B5EF4-FFF2-40B4-BE49-F238E27FC236}">
                <a16:creationId xmlns:a16="http://schemas.microsoft.com/office/drawing/2014/main" id="{3868A675-8D95-405F-9313-4069BC9C20C9}"/>
              </a:ext>
            </a:extLst>
          </p:cNvPr>
          <p:cNvSpPr txBox="1"/>
          <p:nvPr/>
        </p:nvSpPr>
        <p:spPr>
          <a:xfrm>
            <a:off x="6449297" y="5600441"/>
            <a:ext cx="1247392" cy="425715"/>
          </a:xfrm>
          <a:prstGeom prst="snip1Rect">
            <a:avLst/>
          </a:prstGeom>
          <a:solidFill>
            <a:schemeClr val="bg1"/>
          </a:solidFill>
          <a:ln w="25400">
            <a:solidFill>
              <a:schemeClr val="accent5"/>
            </a:solidFill>
          </a:ln>
        </p:spPr>
        <p:txBody>
          <a:bodyPr wrap="square" tIns="36000" bIns="10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里山の整備</a:t>
            </a:r>
          </a:p>
        </p:txBody>
      </p:sp>
      <p:sp>
        <p:nvSpPr>
          <p:cNvPr id="25" name="テキスト ボックス 24">
            <a:extLst>
              <a:ext uri="{FF2B5EF4-FFF2-40B4-BE49-F238E27FC236}">
                <a16:creationId xmlns:a16="http://schemas.microsoft.com/office/drawing/2014/main" id="{318A640E-3FC0-4EE6-B861-C7D6142F4409}"/>
              </a:ext>
            </a:extLst>
          </p:cNvPr>
          <p:cNvSpPr txBox="1"/>
          <p:nvPr/>
        </p:nvSpPr>
        <p:spPr>
          <a:xfrm>
            <a:off x="3704875" y="5600441"/>
            <a:ext cx="1247392" cy="614336"/>
          </a:xfrm>
          <a:prstGeom prst="snip1Rect">
            <a:avLst/>
          </a:prstGeom>
          <a:solidFill>
            <a:schemeClr val="bg1"/>
          </a:solidFill>
          <a:ln w="25400">
            <a:solidFill>
              <a:schemeClr val="accent5"/>
            </a:solidFill>
          </a:ln>
        </p:spPr>
        <p:txBody>
          <a:bodyPr wrap="square" t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000000"/>
                </a:solidFill>
                <a:effectLst/>
                <a:uLnTx/>
                <a:uFillTx/>
                <a:latin typeface="HGPｺﾞｼｯｸE"/>
                <a:ea typeface="HGPｺﾞｼｯｸE"/>
                <a:cs typeface="+mn-cs"/>
              </a:rPr>
              <a:t>木の良さを</a:t>
            </a:r>
            <a:r>
              <a:rPr kumimoji="0"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いかす</a:t>
            </a:r>
            <a:endPar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26" name="テキスト ボックス 25">
            <a:extLst>
              <a:ext uri="{FF2B5EF4-FFF2-40B4-BE49-F238E27FC236}">
                <a16:creationId xmlns:a16="http://schemas.microsoft.com/office/drawing/2014/main" id="{9DA08062-C7FD-4CED-8B3A-4F14EF3310BD}"/>
              </a:ext>
            </a:extLst>
          </p:cNvPr>
          <p:cNvSpPr txBox="1"/>
          <p:nvPr/>
        </p:nvSpPr>
        <p:spPr>
          <a:xfrm>
            <a:off x="750504" y="4791351"/>
            <a:ext cx="2097985" cy="584775"/>
          </a:xfrm>
          <a:prstGeom prst="snip1Rect">
            <a:avLst/>
          </a:prstGeom>
          <a:solidFill>
            <a:schemeClr val="bg1"/>
          </a:solidFill>
          <a:ln w="25400">
            <a:solidFill>
              <a:schemeClr val="accent5"/>
            </a:solidFill>
          </a:ln>
        </p:spPr>
        <p:txBody>
          <a:bodyPr wrap="square" lIns="144000" tIns="144000" rIns="144000" bIns="216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かんばつ材の利用</a:t>
            </a:r>
            <a:endParaRPr kumimoji="1" lang="en-US" altLang="ja-JP" sz="16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000000"/>
                </a:solidFill>
                <a:effectLst/>
                <a:uLnTx/>
                <a:uFillTx/>
                <a:latin typeface="HGPｺﾞｼｯｸE"/>
                <a:ea typeface="HGPｺﾞｼｯｸE"/>
                <a:cs typeface="+mn-cs"/>
              </a:rPr>
              <a:t>次世代</a:t>
            </a:r>
            <a:r>
              <a:rPr kumimoji="0"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の森林づくり</a:t>
            </a:r>
            <a:endPar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4" name="テキスト ボックス 3">
            <a:extLst>
              <a:ext uri="{FF2B5EF4-FFF2-40B4-BE49-F238E27FC236}">
                <a16:creationId xmlns:a16="http://schemas.microsoft.com/office/drawing/2014/main" id="{D56CBE77-635C-7298-5D84-45FC9CFCBA2B}"/>
              </a:ext>
            </a:extLst>
          </p:cNvPr>
          <p:cNvSpPr txBox="1"/>
          <p:nvPr/>
        </p:nvSpPr>
        <p:spPr>
          <a:xfrm>
            <a:off x="1097592" y="56191"/>
            <a:ext cx="461701" cy="265543"/>
          </a:xfrm>
          <a:prstGeom prst="rect">
            <a:avLst/>
          </a:prstGeom>
          <a:noFill/>
        </p:spPr>
        <p:txBody>
          <a:bodyPr wrap="non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し　が</a:t>
            </a:r>
            <a:endParaRPr kumimoji="0" lang="zh-CN" altLang="en-US" sz="9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テキスト ボックス 4">
            <a:extLst>
              <a:ext uri="{FF2B5EF4-FFF2-40B4-BE49-F238E27FC236}">
                <a16:creationId xmlns:a16="http://schemas.microsoft.com/office/drawing/2014/main" id="{8E5F1900-8AB9-7ED0-9EB0-C03F4F05ECBE}"/>
              </a:ext>
            </a:extLst>
          </p:cNvPr>
          <p:cNvSpPr txBox="1"/>
          <p:nvPr/>
        </p:nvSpPr>
        <p:spPr>
          <a:xfrm>
            <a:off x="2029327" y="1093490"/>
            <a:ext cx="560205"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D86DCB">
                    <a:lumMod val="75000"/>
                  </a:srgbClr>
                </a:solidFill>
                <a:effectLst/>
                <a:uLnTx/>
                <a:uFillTx/>
                <a:latin typeface="HGPｺﾞｼｯｸE" panose="020B0900000000000000" pitchFamily="50" charset="-128"/>
                <a:ea typeface="HGPｺﾞｼｯｸE" panose="020B0900000000000000" pitchFamily="50" charset="-128"/>
                <a:cs typeface="+mn-cs"/>
              </a:rPr>
              <a:t>びわ</a:t>
            </a:r>
            <a:endParaRPr kumimoji="0" lang="zh-CN" altLang="en-US" sz="800" b="0" i="0" u="none" strike="noStrike" kern="1200" cap="none" spc="0" normalizeH="0" baseline="0" noProof="0" dirty="0">
              <a:ln>
                <a:noFill/>
              </a:ln>
              <a:solidFill>
                <a:srgbClr val="D86DCB">
                  <a:lumMod val="75000"/>
                </a:srgbClr>
              </a:solidFill>
              <a:effectLst/>
              <a:uLnTx/>
              <a:uFillTx/>
              <a:latin typeface="HGPｺﾞｼｯｸE" panose="020B0900000000000000" pitchFamily="50" charset="-128"/>
              <a:ea typeface="HGPｺﾞｼｯｸE" panose="020B0900000000000000" pitchFamily="50" charset="-128"/>
              <a:cs typeface="+mn-cs"/>
            </a:endParaRPr>
          </a:p>
        </p:txBody>
      </p:sp>
      <p:sp>
        <p:nvSpPr>
          <p:cNvPr id="6" name="テキスト ボックス 5">
            <a:extLst>
              <a:ext uri="{FF2B5EF4-FFF2-40B4-BE49-F238E27FC236}">
                <a16:creationId xmlns:a16="http://schemas.microsoft.com/office/drawing/2014/main" id="{B041317B-E61B-AC0E-00F8-5E50C8C117AE}"/>
              </a:ext>
            </a:extLst>
          </p:cNvPr>
          <p:cNvSpPr txBox="1"/>
          <p:nvPr/>
        </p:nvSpPr>
        <p:spPr>
          <a:xfrm>
            <a:off x="3508448" y="1087717"/>
            <a:ext cx="784419"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D86DCB">
                    <a:lumMod val="75000"/>
                  </a:srgbClr>
                </a:solidFill>
                <a:effectLst/>
                <a:uLnTx/>
                <a:uFillTx/>
                <a:latin typeface="HGPｺﾞｼｯｸE" panose="020B0900000000000000" pitchFamily="50" charset="-128"/>
                <a:ea typeface="HGPｺﾞｼｯｸE" panose="020B0900000000000000" pitchFamily="50" charset="-128"/>
                <a:cs typeface="+mn-cs"/>
              </a:rPr>
              <a:t>けんみんぜい</a:t>
            </a:r>
            <a:endParaRPr kumimoji="0" lang="zh-CN" altLang="en-US" sz="800" b="0" i="0" u="none" strike="noStrike" kern="1200" cap="none" spc="0" normalizeH="0" baseline="0" noProof="0" dirty="0">
              <a:ln>
                <a:noFill/>
              </a:ln>
              <a:solidFill>
                <a:srgbClr val="D86DCB">
                  <a:lumMod val="75000"/>
                </a:srgbClr>
              </a:solidFill>
              <a:effectLst/>
              <a:uLnTx/>
              <a:uFillTx/>
              <a:latin typeface="HGPｺﾞｼｯｸE" panose="020B0900000000000000" pitchFamily="50" charset="-128"/>
              <a:ea typeface="HGPｺﾞｼｯｸE" panose="020B0900000000000000" pitchFamily="50" charset="-128"/>
              <a:cs typeface="+mn-cs"/>
            </a:endParaRPr>
          </a:p>
        </p:txBody>
      </p:sp>
      <p:sp>
        <p:nvSpPr>
          <p:cNvPr id="7" name="テキスト ボックス 6">
            <a:extLst>
              <a:ext uri="{FF2B5EF4-FFF2-40B4-BE49-F238E27FC236}">
                <a16:creationId xmlns:a16="http://schemas.microsoft.com/office/drawing/2014/main" id="{2F0AFFE4-65AC-6DC7-E2D1-ADA28F009C22}"/>
              </a:ext>
            </a:extLst>
          </p:cNvPr>
          <p:cNvSpPr txBox="1"/>
          <p:nvPr/>
        </p:nvSpPr>
        <p:spPr>
          <a:xfrm>
            <a:off x="2029327" y="2978648"/>
            <a:ext cx="1247392" cy="584775"/>
          </a:xfrm>
          <a:prstGeom prst="snip1Rect">
            <a:avLst/>
          </a:prstGeom>
          <a:solidFill>
            <a:schemeClr val="bg1"/>
          </a:solidFill>
          <a:ln w="25400">
            <a:solidFill>
              <a:schemeClr val="accent5"/>
            </a:solidFill>
          </a:ln>
        </p:spPr>
        <p:txBody>
          <a:bodyPr wrap="square" lIns="144000" tIns="144000" rIns="144000" bIns="216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みんなで森づくり</a:t>
            </a:r>
          </a:p>
        </p:txBody>
      </p:sp>
    </p:spTree>
    <p:extLst>
      <p:ext uri="{BB962C8B-B14F-4D97-AF65-F5344CB8AC3E}">
        <p14:creationId xmlns:p14="http://schemas.microsoft.com/office/powerpoint/2010/main" val="28121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3" grpId="0" animBg="1"/>
      <p:bldP spid="24" grpId="0" animBg="1"/>
      <p:bldP spid="25" grpId="0" animBg="1"/>
      <p:bldP spid="26" grpId="0" animBg="1"/>
      <p:bldP spid="5"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504991"/>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648405" y="4288401"/>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誰がどのように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税金の使いみちを決めているか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9849"/>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53">
            <a:extLst>
              <a:ext uri="{FF2B5EF4-FFF2-40B4-BE49-F238E27FC236}">
                <a16:creationId xmlns:a16="http://schemas.microsoft.com/office/drawing/2014/main" id="{3A930015-9E02-EDF9-E13D-84860D50D3BE}"/>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37" name="図 36" descr="挿絵 が含まれている画像&#10;&#10;自動的に生成された説明">
            <a:extLst>
              <a:ext uri="{FF2B5EF4-FFF2-40B4-BE49-F238E27FC236}">
                <a16:creationId xmlns:a16="http://schemas.microsoft.com/office/drawing/2014/main" id="{9B3B9316-8D34-F0FE-6BB5-7664B43638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38" name="グループ化 37">
            <a:extLst>
              <a:ext uri="{FF2B5EF4-FFF2-40B4-BE49-F238E27FC236}">
                <a16:creationId xmlns:a16="http://schemas.microsoft.com/office/drawing/2014/main" id="{2B5AA053-2324-B5FD-5D23-4A61352922CF}"/>
              </a:ext>
            </a:extLst>
          </p:cNvPr>
          <p:cNvGrpSpPr/>
          <p:nvPr/>
        </p:nvGrpSpPr>
        <p:grpSpPr>
          <a:xfrm>
            <a:off x="323849" y="1696869"/>
            <a:ext cx="8506443" cy="1359652"/>
            <a:chOff x="323849" y="1696869"/>
            <a:chExt cx="8506443" cy="1359652"/>
          </a:xfrm>
        </p:grpSpPr>
        <p:grpSp>
          <p:nvGrpSpPr>
            <p:cNvPr id="39" name="グループ化 38">
              <a:extLst>
                <a:ext uri="{FF2B5EF4-FFF2-40B4-BE49-F238E27FC236}">
                  <a16:creationId xmlns:a16="http://schemas.microsoft.com/office/drawing/2014/main" id="{926186A5-C965-339E-43C1-B9AA31119648}"/>
                </a:ext>
              </a:extLst>
            </p:cNvPr>
            <p:cNvGrpSpPr/>
            <p:nvPr/>
          </p:nvGrpSpPr>
          <p:grpSpPr>
            <a:xfrm>
              <a:off x="323849" y="1696869"/>
              <a:ext cx="8506443" cy="1359652"/>
              <a:chOff x="323849" y="1747926"/>
              <a:chExt cx="8506443" cy="1238665"/>
            </a:xfrm>
          </p:grpSpPr>
          <p:grpSp>
            <p:nvGrpSpPr>
              <p:cNvPr id="41" name="グループ化 40">
                <a:extLst>
                  <a:ext uri="{FF2B5EF4-FFF2-40B4-BE49-F238E27FC236}">
                    <a16:creationId xmlns:a16="http://schemas.microsoft.com/office/drawing/2014/main" id="{5CCAD313-E495-F7B8-5452-B8639F3D07D6}"/>
                  </a:ext>
                </a:extLst>
              </p:cNvPr>
              <p:cNvGrpSpPr/>
              <p:nvPr/>
            </p:nvGrpSpPr>
            <p:grpSpPr>
              <a:xfrm>
                <a:off x="323849" y="1747926"/>
                <a:ext cx="8506443" cy="1195966"/>
                <a:chOff x="323849" y="1803354"/>
                <a:chExt cx="8506443" cy="731558"/>
              </a:xfrm>
            </p:grpSpPr>
            <p:sp>
              <p:nvSpPr>
                <p:cNvPr id="43" name="正方形/長方形 42">
                  <a:extLst>
                    <a:ext uri="{FF2B5EF4-FFF2-40B4-BE49-F238E27FC236}">
                      <a16:creationId xmlns:a16="http://schemas.microsoft.com/office/drawing/2014/main" id="{0D72BFFA-F756-BBFB-77CC-289D9F0D882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0" name="正方形/長方形 59">
                  <a:extLst>
                    <a:ext uri="{FF2B5EF4-FFF2-40B4-BE49-F238E27FC236}">
                      <a16:creationId xmlns:a16="http://schemas.microsoft.com/office/drawing/2014/main" id="{82EF165F-2C53-D1B3-F34A-978E03ED0D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１</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2" name="テキスト ボックス 41">
                <a:extLst>
                  <a:ext uri="{FF2B5EF4-FFF2-40B4-BE49-F238E27FC236}">
                    <a16:creationId xmlns:a16="http://schemas.microsoft.com/office/drawing/2014/main" id="{20C9A652-77F3-33A3-224F-51617BF5F0C1}"/>
                  </a:ext>
                </a:extLst>
              </p:cNvPr>
              <p:cNvSpPr txBox="1"/>
              <p:nvPr/>
            </p:nvSpPr>
            <p:spPr>
              <a:xfrm>
                <a:off x="1168239" y="1761582"/>
                <a:ext cx="7651910" cy="1225009"/>
              </a:xfrm>
              <a:prstGeom prst="rect">
                <a:avLst/>
              </a:prstGeom>
              <a:noFill/>
            </p:spPr>
            <p:txBody>
              <a:bodyPr wrap="square" rtlCol="0">
                <a:spAutoFit/>
              </a:bodyPr>
              <a:lstStyle/>
              <a:p>
                <a:pPr>
                  <a:lnSpc>
                    <a:spcPts val="2500"/>
                  </a:lnSpc>
                </a:pPr>
                <a:r>
                  <a:rPr kumimoji="1" lang="ja-JP" altLang="en-US" dirty="0"/>
                  <a:t>　町にはいろいろな自動車が走っていますが、税金で購入されている自動車はどれでしょうか？</a:t>
                </a:r>
                <a:endParaRPr kumimoji="1" lang="en-US" altLang="ja-JP" dirty="0"/>
              </a:p>
              <a:p>
                <a:pPr>
                  <a:lnSpc>
                    <a:spcPts val="2500"/>
                  </a:lnSpc>
                </a:pPr>
                <a:endParaRPr kumimoji="1" lang="en-US" altLang="ja-JP" dirty="0"/>
              </a:p>
              <a:p>
                <a:pPr>
                  <a:lnSpc>
                    <a:spcPts val="2500"/>
                  </a:lnSpc>
                </a:pPr>
                <a:r>
                  <a:rPr kumimoji="1" lang="ja-JP" altLang="en-US" dirty="0"/>
                  <a:t>　①　パトカー　　②　トラック　　③　タクシー</a:t>
                </a:r>
              </a:p>
            </p:txBody>
          </p:sp>
        </p:grpSp>
        <p:pic>
          <p:nvPicPr>
            <p:cNvPr id="40" name="図 39">
              <a:extLst>
                <a:ext uri="{FF2B5EF4-FFF2-40B4-BE49-F238E27FC236}">
                  <a16:creationId xmlns:a16="http://schemas.microsoft.com/office/drawing/2014/main" id="{4EA10755-42E4-2A89-F805-514D987B0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25" y="1967077"/>
              <a:ext cx="1257300" cy="1054100"/>
            </a:xfrm>
            <a:prstGeom prst="rect">
              <a:avLst/>
            </a:prstGeom>
          </p:spPr>
        </p:pic>
      </p:grpSp>
      <p:grpSp>
        <p:nvGrpSpPr>
          <p:cNvPr id="61" name="グループ化 60">
            <a:extLst>
              <a:ext uri="{FF2B5EF4-FFF2-40B4-BE49-F238E27FC236}">
                <a16:creationId xmlns:a16="http://schemas.microsoft.com/office/drawing/2014/main" id="{59666956-2B00-2158-8573-6D56C2E71FB6}"/>
              </a:ext>
            </a:extLst>
          </p:cNvPr>
          <p:cNvGrpSpPr/>
          <p:nvPr/>
        </p:nvGrpSpPr>
        <p:grpSpPr>
          <a:xfrm>
            <a:off x="318776" y="3106168"/>
            <a:ext cx="8506443" cy="1558242"/>
            <a:chOff x="318776" y="3106168"/>
            <a:chExt cx="8506443" cy="1558242"/>
          </a:xfrm>
        </p:grpSpPr>
        <p:grpSp>
          <p:nvGrpSpPr>
            <p:cNvPr id="62" name="グループ化 61">
              <a:extLst>
                <a:ext uri="{FF2B5EF4-FFF2-40B4-BE49-F238E27FC236}">
                  <a16:creationId xmlns:a16="http://schemas.microsoft.com/office/drawing/2014/main" id="{2D8DBD92-28E3-2F94-F23D-FDD8D6A7A7A8}"/>
                </a:ext>
              </a:extLst>
            </p:cNvPr>
            <p:cNvGrpSpPr/>
            <p:nvPr/>
          </p:nvGrpSpPr>
          <p:grpSpPr>
            <a:xfrm>
              <a:off x="318776" y="3106168"/>
              <a:ext cx="8506443" cy="1418763"/>
              <a:chOff x="318776" y="3095658"/>
              <a:chExt cx="8506443" cy="1195965"/>
            </a:xfrm>
          </p:grpSpPr>
          <p:grpSp>
            <p:nvGrpSpPr>
              <p:cNvPr id="64" name="グループ化 63">
                <a:extLst>
                  <a:ext uri="{FF2B5EF4-FFF2-40B4-BE49-F238E27FC236}">
                    <a16:creationId xmlns:a16="http://schemas.microsoft.com/office/drawing/2014/main" id="{8D8B0C73-5DF0-1C63-DF08-82A94AE0B934}"/>
                  </a:ext>
                </a:extLst>
              </p:cNvPr>
              <p:cNvGrpSpPr/>
              <p:nvPr/>
            </p:nvGrpSpPr>
            <p:grpSpPr>
              <a:xfrm>
                <a:off x="318776" y="3095659"/>
                <a:ext cx="8506443" cy="1195964"/>
                <a:chOff x="323849" y="1803354"/>
                <a:chExt cx="8506443" cy="940749"/>
              </a:xfrm>
            </p:grpSpPr>
            <p:sp>
              <p:nvSpPr>
                <p:cNvPr id="66" name="正方形/長方形 65">
                  <a:extLst>
                    <a:ext uri="{FF2B5EF4-FFF2-40B4-BE49-F238E27FC236}">
                      <a16:creationId xmlns:a16="http://schemas.microsoft.com/office/drawing/2014/main" id="{E8DF2E02-E9D8-B5CD-F46F-4D7D7CD60CA6}"/>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7" name="正方形/長方形 66">
                  <a:extLst>
                    <a:ext uri="{FF2B5EF4-FFF2-40B4-BE49-F238E27FC236}">
                      <a16:creationId xmlns:a16="http://schemas.microsoft.com/office/drawing/2014/main" id="{58E02442-92E1-0059-95B5-FAF187F2B6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２</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5" name="テキスト ボックス 64">
                <a:extLst>
                  <a:ext uri="{FF2B5EF4-FFF2-40B4-BE49-F238E27FC236}">
                    <a16:creationId xmlns:a16="http://schemas.microsoft.com/office/drawing/2014/main" id="{F38C979B-73C1-8B69-61BC-D48AA6765205}"/>
                  </a:ext>
                </a:extLst>
              </p:cNvPr>
              <p:cNvSpPr txBox="1"/>
              <p:nvPr/>
            </p:nvSpPr>
            <p:spPr>
              <a:xfrm>
                <a:off x="1168238" y="3095658"/>
                <a:ext cx="7651911" cy="1133501"/>
              </a:xfrm>
              <a:prstGeom prst="rect">
                <a:avLst/>
              </a:prstGeom>
              <a:noFill/>
            </p:spPr>
            <p:txBody>
              <a:bodyPr wrap="square" rtlCol="0">
                <a:spAutoFit/>
              </a:bodyPr>
              <a:lstStyle/>
              <a:p>
                <a:pPr>
                  <a:lnSpc>
                    <a:spcPts val="2500"/>
                  </a:lnSpc>
                </a:pPr>
                <a:r>
                  <a:rPr kumimoji="1" lang="ja-JP" altLang="en-US" dirty="0"/>
                  <a:t>　税金には、いろいろな種類があります。現在、日本で適用されている税金は全部で何種類あるでしょうか？</a:t>
                </a:r>
                <a:endParaRPr kumimoji="1" lang="en-US" altLang="ja-JP" dirty="0"/>
              </a:p>
              <a:p>
                <a:pPr>
                  <a:lnSpc>
                    <a:spcPts val="2500"/>
                  </a:lnSpc>
                </a:pPr>
                <a:endParaRPr kumimoji="1" lang="en-US" altLang="ja-JP" dirty="0"/>
              </a:p>
              <a:p>
                <a:pPr>
                  <a:lnSpc>
                    <a:spcPts val="2500"/>
                  </a:lnSpc>
                </a:pPr>
                <a:r>
                  <a:rPr kumimoji="1" lang="ja-JP" altLang="en-US" dirty="0"/>
                  <a:t>　①　約</a:t>
                </a:r>
                <a:r>
                  <a:rPr kumimoji="1" lang="en-US" altLang="ja-JP" dirty="0"/>
                  <a:t>25</a:t>
                </a:r>
                <a:r>
                  <a:rPr kumimoji="1" lang="ja-JP" altLang="en-US" dirty="0"/>
                  <a:t>種類　　②　約</a:t>
                </a:r>
                <a:r>
                  <a:rPr kumimoji="1" lang="en-US" altLang="ja-JP" dirty="0"/>
                  <a:t>50</a:t>
                </a:r>
                <a:r>
                  <a:rPr kumimoji="1" lang="ja-JP" altLang="en-US" dirty="0"/>
                  <a:t>種類　　③約</a:t>
                </a:r>
                <a:r>
                  <a:rPr kumimoji="1" lang="en-US" altLang="ja-JP" dirty="0"/>
                  <a:t>1,500</a:t>
                </a:r>
                <a:r>
                  <a:rPr kumimoji="1" lang="ja-JP" altLang="en-US" dirty="0"/>
                  <a:t>種類</a:t>
                </a:r>
              </a:p>
            </p:txBody>
          </p:sp>
        </p:grpSp>
        <p:pic>
          <p:nvPicPr>
            <p:cNvPr id="63" name="図 62">
              <a:extLst>
                <a:ext uri="{FF2B5EF4-FFF2-40B4-BE49-F238E27FC236}">
                  <a16:creationId xmlns:a16="http://schemas.microsoft.com/office/drawing/2014/main" id="{C105DBF9-0B07-06DB-DE57-9A223C247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754" y="3418487"/>
              <a:ext cx="1255971" cy="1245923"/>
            </a:xfrm>
            <a:prstGeom prst="rect">
              <a:avLst/>
            </a:prstGeom>
          </p:spPr>
        </p:pic>
      </p:grpSp>
      <p:grpSp>
        <p:nvGrpSpPr>
          <p:cNvPr id="68" name="グループ化 67">
            <a:extLst>
              <a:ext uri="{FF2B5EF4-FFF2-40B4-BE49-F238E27FC236}">
                <a16:creationId xmlns:a16="http://schemas.microsoft.com/office/drawing/2014/main" id="{708F27AE-1993-07C3-EE7F-83069A42317A}"/>
              </a:ext>
            </a:extLst>
          </p:cNvPr>
          <p:cNvGrpSpPr/>
          <p:nvPr/>
        </p:nvGrpSpPr>
        <p:grpSpPr>
          <a:xfrm>
            <a:off x="323849" y="4578605"/>
            <a:ext cx="8558135" cy="1850530"/>
            <a:chOff x="323849" y="4578605"/>
            <a:chExt cx="8558135" cy="1850530"/>
          </a:xfrm>
        </p:grpSpPr>
        <p:grpSp>
          <p:nvGrpSpPr>
            <p:cNvPr id="69" name="グループ化 68">
              <a:extLst>
                <a:ext uri="{FF2B5EF4-FFF2-40B4-BE49-F238E27FC236}">
                  <a16:creationId xmlns:a16="http://schemas.microsoft.com/office/drawing/2014/main" id="{06349796-268D-9852-4B86-DE935507C636}"/>
                </a:ext>
              </a:extLst>
            </p:cNvPr>
            <p:cNvGrpSpPr/>
            <p:nvPr/>
          </p:nvGrpSpPr>
          <p:grpSpPr>
            <a:xfrm>
              <a:off x="323849" y="4621443"/>
              <a:ext cx="8558135" cy="1451236"/>
              <a:chOff x="318776" y="4443390"/>
              <a:chExt cx="8558135" cy="1223339"/>
            </a:xfrm>
          </p:grpSpPr>
          <p:grpSp>
            <p:nvGrpSpPr>
              <p:cNvPr id="75" name="グループ化 74">
                <a:extLst>
                  <a:ext uri="{FF2B5EF4-FFF2-40B4-BE49-F238E27FC236}">
                    <a16:creationId xmlns:a16="http://schemas.microsoft.com/office/drawing/2014/main" id="{5554AAA4-5C6C-D520-8599-8AC29970408F}"/>
                  </a:ext>
                </a:extLst>
              </p:cNvPr>
              <p:cNvGrpSpPr/>
              <p:nvPr/>
            </p:nvGrpSpPr>
            <p:grpSpPr>
              <a:xfrm>
                <a:off x="318776" y="4443390"/>
                <a:ext cx="8506443" cy="1195963"/>
                <a:chOff x="323849" y="1803354"/>
                <a:chExt cx="8506443" cy="962489"/>
              </a:xfrm>
            </p:grpSpPr>
            <p:sp>
              <p:nvSpPr>
                <p:cNvPr id="77" name="正方形/長方形 76">
                  <a:extLst>
                    <a:ext uri="{FF2B5EF4-FFF2-40B4-BE49-F238E27FC236}">
                      <a16:creationId xmlns:a16="http://schemas.microsoft.com/office/drawing/2014/main" id="{568CFB27-8313-69E5-2FA5-C381007E3717}"/>
                    </a:ext>
                  </a:extLst>
                </p:cNvPr>
                <p:cNvSpPr/>
                <p:nvPr/>
              </p:nvSpPr>
              <p:spPr bwMode="auto">
                <a:xfrm>
                  <a:off x="323849" y="1803354"/>
                  <a:ext cx="8506443" cy="96248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8" name="正方形/長方形 77">
                  <a:extLst>
                    <a:ext uri="{FF2B5EF4-FFF2-40B4-BE49-F238E27FC236}">
                      <a16:creationId xmlns:a16="http://schemas.microsoft.com/office/drawing/2014/main" id="{12634C2A-DDE0-0CE4-F3EE-9D4854BC1DE8}"/>
                    </a:ext>
                  </a:extLst>
                </p:cNvPr>
                <p:cNvSpPr/>
                <p:nvPr/>
              </p:nvSpPr>
              <p:spPr bwMode="auto">
                <a:xfrm>
                  <a:off x="323851" y="1803354"/>
                  <a:ext cx="849460" cy="96248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３</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6" name="テキスト ボックス 75">
                <a:extLst>
                  <a:ext uri="{FF2B5EF4-FFF2-40B4-BE49-F238E27FC236}">
                    <a16:creationId xmlns:a16="http://schemas.microsoft.com/office/drawing/2014/main" id="{E63233DD-3839-1776-A80A-31025E5D008D}"/>
                  </a:ext>
                </a:extLst>
              </p:cNvPr>
              <p:cNvSpPr txBox="1"/>
              <p:nvPr/>
            </p:nvSpPr>
            <p:spPr>
              <a:xfrm>
                <a:off x="1224999" y="4492688"/>
                <a:ext cx="7651912" cy="1174041"/>
              </a:xfrm>
              <a:prstGeom prst="rect">
                <a:avLst/>
              </a:prstGeom>
              <a:noFill/>
            </p:spPr>
            <p:txBody>
              <a:bodyPr wrap="square" rtlCol="0">
                <a:spAutoFit/>
              </a:bodyPr>
              <a:lstStyle/>
              <a:p>
                <a:pPr>
                  <a:lnSpc>
                    <a:spcPts val="2500"/>
                  </a:lnSpc>
                </a:pPr>
                <a:r>
                  <a:rPr kumimoji="1" lang="ja-JP" altLang="en-US" dirty="0"/>
                  <a:t>　利用すると消費税以外に税金がかかるスポーツ施設があります。そのスポーツ施設はどれでしょうか？</a:t>
                </a:r>
                <a:endParaRPr kumimoji="1" lang="en-US" altLang="ja-JP" dirty="0"/>
              </a:p>
              <a:p>
                <a:pPr>
                  <a:lnSpc>
                    <a:spcPts val="2500"/>
                  </a:lnSpc>
                </a:pPr>
                <a:endParaRPr kumimoji="1" lang="en-US" altLang="ja-JP" dirty="0"/>
              </a:p>
              <a:p>
                <a:pPr>
                  <a:lnSpc>
                    <a:spcPts val="2500"/>
                  </a:lnSpc>
                </a:pPr>
                <a:r>
                  <a:rPr kumimoji="1" lang="ja-JP" altLang="en-US"/>
                  <a:t>　</a:t>
                </a:r>
                <a:r>
                  <a:rPr kumimoji="1" lang="ja-JP" altLang="en-US" dirty="0"/>
                  <a:t>①　ゴルフ場　　②　野球場　　③　サッカー場</a:t>
                </a:r>
              </a:p>
            </p:txBody>
          </p:sp>
        </p:grpSp>
        <p:pic>
          <p:nvPicPr>
            <p:cNvPr id="70" name="図 69">
              <a:extLst>
                <a:ext uri="{FF2B5EF4-FFF2-40B4-BE49-F238E27FC236}">
                  <a16:creationId xmlns:a16="http://schemas.microsoft.com/office/drawing/2014/main" id="{D361E495-2A2A-E902-1F56-902FB59D1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61931">
              <a:off x="6390233" y="4887532"/>
              <a:ext cx="528549" cy="1541603"/>
            </a:xfrm>
            <a:prstGeom prst="rect">
              <a:avLst/>
            </a:prstGeom>
          </p:spPr>
        </p:pic>
        <p:pic>
          <p:nvPicPr>
            <p:cNvPr id="71" name="図 70">
              <a:extLst>
                <a:ext uri="{FF2B5EF4-FFF2-40B4-BE49-F238E27FC236}">
                  <a16:creationId xmlns:a16="http://schemas.microsoft.com/office/drawing/2014/main" id="{35863A0F-5AA1-3EBA-B3A9-19D05FD1B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045" y="4976727"/>
              <a:ext cx="650560" cy="1369201"/>
            </a:xfrm>
            <a:prstGeom prst="rect">
              <a:avLst/>
            </a:prstGeom>
          </p:spPr>
        </p:pic>
        <p:pic>
          <p:nvPicPr>
            <p:cNvPr id="72" name="図 71">
              <a:extLst>
                <a:ext uri="{FF2B5EF4-FFF2-40B4-BE49-F238E27FC236}">
                  <a16:creationId xmlns:a16="http://schemas.microsoft.com/office/drawing/2014/main" id="{4548F741-22E0-EFCC-B855-7EA52EF5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4500" y="5177940"/>
              <a:ext cx="802575" cy="768663"/>
            </a:xfrm>
            <a:prstGeom prst="rect">
              <a:avLst/>
            </a:prstGeom>
          </p:spPr>
        </p:pic>
        <p:sp>
          <p:nvSpPr>
            <p:cNvPr id="73" name="テキスト ボックス 72">
              <a:extLst>
                <a:ext uri="{FF2B5EF4-FFF2-40B4-BE49-F238E27FC236}">
                  <a16:creationId xmlns:a16="http://schemas.microsoft.com/office/drawing/2014/main" id="{FC6158CC-83D0-ADF6-32F1-341132A56511}"/>
                </a:ext>
              </a:extLst>
            </p:cNvPr>
            <p:cNvSpPr txBox="1"/>
            <p:nvPr/>
          </p:nvSpPr>
          <p:spPr>
            <a:xfrm>
              <a:off x="2444486" y="4585108"/>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しょうひぜい</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D440CD27-AAE2-EE0A-746A-B7384D70C47C}"/>
                </a:ext>
              </a:extLst>
            </p:cNvPr>
            <p:cNvSpPr txBox="1"/>
            <p:nvPr/>
          </p:nvSpPr>
          <p:spPr>
            <a:xfrm>
              <a:off x="5888260" y="4578605"/>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しせつ</a:t>
              </a:r>
              <a:endParaRPr kumimoji="1" lang="ja-JP" altLang="en-US" sz="800" dirty="0">
                <a:latin typeface="HGPｺﾞｼｯｸE" panose="020B0900000000000000" pitchFamily="50" charset="-128"/>
                <a:ea typeface="HGPｺﾞｼｯｸE" panose="020B0900000000000000" pitchFamily="50" charset="-128"/>
              </a:endParaRPr>
            </a:p>
          </p:txBody>
        </p:sp>
      </p:grpSp>
      <p:sp>
        <p:nvSpPr>
          <p:cNvPr id="10" name="Rectangle 14">
            <a:extLst>
              <a:ext uri="{FF2B5EF4-FFF2-40B4-BE49-F238E27FC236}">
                <a16:creationId xmlns:a16="http://schemas.microsoft.com/office/drawing/2014/main" id="{CC023543-3890-F7E6-B2C1-8F9A0DE88694}"/>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a:t>
            </a:r>
          </a:p>
        </p:txBody>
      </p:sp>
      <p:sp>
        <p:nvSpPr>
          <p:cNvPr id="3" name="スライド番号プレースホルダー 1">
            <a:extLst>
              <a:ext uri="{FF2B5EF4-FFF2-40B4-BE49-F238E27FC236}">
                <a16:creationId xmlns:a16="http://schemas.microsoft.com/office/drawing/2014/main" id="{27295968-F696-9C59-240D-975F2596231A}"/>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16</a:t>
            </a:fld>
            <a:endParaRPr lang="en-US" altLang="ja-JP"/>
          </a:p>
        </p:txBody>
      </p:sp>
    </p:spTree>
    <p:custDataLst>
      <p:tags r:id="rId1"/>
    </p:custDataLst>
    <p:extLst>
      <p:ext uri="{BB962C8B-B14F-4D97-AF65-F5344CB8AC3E}">
        <p14:creationId xmlns:p14="http://schemas.microsoft.com/office/powerpoint/2010/main" val="8789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53">
            <a:extLst>
              <a:ext uri="{FF2B5EF4-FFF2-40B4-BE49-F238E27FC236}">
                <a16:creationId xmlns:a16="http://schemas.microsoft.com/office/drawing/2014/main" id="{5A0D248C-5EC5-024C-4BD5-E40E9C2A3836}"/>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42" name="図 41" descr="挿絵 が含まれている画像&#10;&#10;自動的に生成された説明">
            <a:extLst>
              <a:ext uri="{FF2B5EF4-FFF2-40B4-BE49-F238E27FC236}">
                <a16:creationId xmlns:a16="http://schemas.microsoft.com/office/drawing/2014/main" id="{BAF0FC1C-DFD3-B9BD-9B0C-5A54BA4567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43" name="グループ化 42">
            <a:extLst>
              <a:ext uri="{FF2B5EF4-FFF2-40B4-BE49-F238E27FC236}">
                <a16:creationId xmlns:a16="http://schemas.microsoft.com/office/drawing/2014/main" id="{FB434098-3F6F-9F34-7DF9-222C61B7BE25}"/>
              </a:ext>
            </a:extLst>
          </p:cNvPr>
          <p:cNvGrpSpPr/>
          <p:nvPr/>
        </p:nvGrpSpPr>
        <p:grpSpPr>
          <a:xfrm>
            <a:off x="313706" y="1483969"/>
            <a:ext cx="8506443" cy="1159700"/>
            <a:chOff x="313706" y="1483969"/>
            <a:chExt cx="8506443" cy="1159700"/>
          </a:xfrm>
        </p:grpSpPr>
        <p:grpSp>
          <p:nvGrpSpPr>
            <p:cNvPr id="65" name="グループ化 64">
              <a:extLst>
                <a:ext uri="{FF2B5EF4-FFF2-40B4-BE49-F238E27FC236}">
                  <a16:creationId xmlns:a16="http://schemas.microsoft.com/office/drawing/2014/main" id="{EDA4B33C-72A7-B8AC-520E-F22514080D73}"/>
                </a:ext>
              </a:extLst>
            </p:cNvPr>
            <p:cNvGrpSpPr/>
            <p:nvPr/>
          </p:nvGrpSpPr>
          <p:grpSpPr>
            <a:xfrm>
              <a:off x="313706" y="1680549"/>
              <a:ext cx="8506443" cy="963120"/>
              <a:chOff x="318776" y="4443389"/>
              <a:chExt cx="8506443" cy="963120"/>
            </a:xfrm>
          </p:grpSpPr>
          <p:grpSp>
            <p:nvGrpSpPr>
              <p:cNvPr id="68" name="グループ化 67">
                <a:extLst>
                  <a:ext uri="{FF2B5EF4-FFF2-40B4-BE49-F238E27FC236}">
                    <a16:creationId xmlns:a16="http://schemas.microsoft.com/office/drawing/2014/main" id="{798973B6-F6F3-B572-52F2-B48B6F1B3876}"/>
                  </a:ext>
                </a:extLst>
              </p:cNvPr>
              <p:cNvGrpSpPr/>
              <p:nvPr/>
            </p:nvGrpSpPr>
            <p:grpSpPr>
              <a:xfrm>
                <a:off x="318776" y="4443389"/>
                <a:ext cx="8506443" cy="909014"/>
                <a:chOff x="323849" y="1803354"/>
                <a:chExt cx="8506443" cy="731558"/>
              </a:xfrm>
            </p:grpSpPr>
            <p:sp>
              <p:nvSpPr>
                <p:cNvPr id="70" name="正方形/長方形 69">
                  <a:extLst>
                    <a:ext uri="{FF2B5EF4-FFF2-40B4-BE49-F238E27FC236}">
                      <a16:creationId xmlns:a16="http://schemas.microsoft.com/office/drawing/2014/main" id="{572373EB-6AE0-4D26-29C1-2E9F53995C66}"/>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1" name="正方形/長方形 70">
                  <a:extLst>
                    <a:ext uri="{FF2B5EF4-FFF2-40B4-BE49-F238E27FC236}">
                      <a16:creationId xmlns:a16="http://schemas.microsoft.com/office/drawing/2014/main" id="{9F76BB3B-9B3A-D1FF-D0AC-E6E8C469663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問４</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9" name="テキスト ボックス 68">
                <a:extLst>
                  <a:ext uri="{FF2B5EF4-FFF2-40B4-BE49-F238E27FC236}">
                    <a16:creationId xmlns:a16="http://schemas.microsoft.com/office/drawing/2014/main" id="{3E607BDF-0CC0-5DC5-34B5-0C71F78853D3}"/>
                  </a:ext>
                </a:extLst>
              </p:cNvPr>
              <p:cNvSpPr txBox="1"/>
              <p:nvPr/>
            </p:nvSpPr>
            <p:spPr>
              <a:xfrm>
                <a:off x="1168236" y="4483179"/>
                <a:ext cx="7651911" cy="923330"/>
              </a:xfrm>
              <a:prstGeom prst="rect">
                <a:avLst/>
              </a:prstGeom>
              <a:noFill/>
            </p:spPr>
            <p:txBody>
              <a:bodyPr wrap="square" rtlCol="0">
                <a:spAutoFit/>
              </a:bodyPr>
              <a:lstStyle/>
              <a:p>
                <a:r>
                  <a:rPr kumimoji="1" lang="ja-JP" altLang="en-US" dirty="0"/>
                  <a:t>　所得税は何歳から納めるようになるでしょう</a:t>
                </a:r>
                <a:r>
                  <a:rPr kumimoji="1" lang="ja-JP" altLang="en-US"/>
                  <a:t>か？</a:t>
                </a:r>
                <a:endParaRPr kumimoji="1" lang="en-US" altLang="ja-JP" dirty="0"/>
              </a:p>
              <a:p>
                <a:endParaRPr kumimoji="1" lang="en-US" altLang="ja-JP" dirty="0"/>
              </a:p>
              <a:p>
                <a:r>
                  <a:rPr kumimoji="1" lang="ja-JP" altLang="en-US"/>
                  <a:t>　</a:t>
                </a:r>
                <a:r>
                  <a:rPr kumimoji="1" lang="ja-JP" altLang="en-US" dirty="0"/>
                  <a:t>①　</a:t>
                </a:r>
                <a:r>
                  <a:rPr kumimoji="1" lang="en-US" altLang="ja-JP" dirty="0"/>
                  <a:t>18</a:t>
                </a:r>
                <a:r>
                  <a:rPr kumimoji="1" lang="ja-JP" altLang="en-US" dirty="0"/>
                  <a:t>歳　　②　</a:t>
                </a:r>
                <a:r>
                  <a:rPr kumimoji="1" lang="en-US" altLang="ja-JP" dirty="0"/>
                  <a:t>20</a:t>
                </a:r>
                <a:r>
                  <a:rPr kumimoji="1" lang="ja-JP" altLang="en-US" dirty="0"/>
                  <a:t>歳　　③　年齢は関係ない</a:t>
                </a:r>
              </a:p>
            </p:txBody>
          </p:sp>
        </p:grpSp>
        <p:pic>
          <p:nvPicPr>
            <p:cNvPr id="66" name="図 65">
              <a:extLst>
                <a:ext uri="{FF2B5EF4-FFF2-40B4-BE49-F238E27FC236}">
                  <a16:creationId xmlns:a16="http://schemas.microsoft.com/office/drawing/2014/main" id="{56393307-6112-EA53-9213-9E6E931CC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776" y="1483969"/>
              <a:ext cx="1089460" cy="1127028"/>
            </a:xfrm>
            <a:prstGeom prst="rect">
              <a:avLst/>
            </a:prstGeom>
          </p:spPr>
        </p:pic>
        <p:sp>
          <p:nvSpPr>
            <p:cNvPr id="67" name="テキスト ボックス 66">
              <a:extLst>
                <a:ext uri="{FF2B5EF4-FFF2-40B4-BE49-F238E27FC236}">
                  <a16:creationId xmlns:a16="http://schemas.microsoft.com/office/drawing/2014/main" id="{5C6E6C80-D43A-E074-DA56-E5D0D7F0983E}"/>
                </a:ext>
              </a:extLst>
            </p:cNvPr>
            <p:cNvSpPr txBox="1"/>
            <p:nvPr/>
          </p:nvSpPr>
          <p:spPr>
            <a:xfrm>
              <a:off x="1349142" y="1630142"/>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しょとくぜい</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72" name="グループ化 71">
            <a:extLst>
              <a:ext uri="{FF2B5EF4-FFF2-40B4-BE49-F238E27FC236}">
                <a16:creationId xmlns:a16="http://schemas.microsoft.com/office/drawing/2014/main" id="{7861EEED-98E8-E8FE-70EF-B6121D1A9D7A}"/>
              </a:ext>
            </a:extLst>
          </p:cNvPr>
          <p:cNvGrpSpPr/>
          <p:nvPr/>
        </p:nvGrpSpPr>
        <p:grpSpPr>
          <a:xfrm>
            <a:off x="308634" y="3681946"/>
            <a:ext cx="8506443" cy="1152712"/>
            <a:chOff x="308634" y="3681946"/>
            <a:chExt cx="8506443" cy="1152712"/>
          </a:xfrm>
        </p:grpSpPr>
        <p:grpSp>
          <p:nvGrpSpPr>
            <p:cNvPr id="73" name="グループ化 72">
              <a:extLst>
                <a:ext uri="{FF2B5EF4-FFF2-40B4-BE49-F238E27FC236}">
                  <a16:creationId xmlns:a16="http://schemas.microsoft.com/office/drawing/2014/main" id="{DC501ACB-CD79-4AE0-A6B6-F05AB506BB1D}"/>
                </a:ext>
              </a:extLst>
            </p:cNvPr>
            <p:cNvGrpSpPr/>
            <p:nvPr/>
          </p:nvGrpSpPr>
          <p:grpSpPr>
            <a:xfrm>
              <a:off x="308634" y="3737508"/>
              <a:ext cx="8506443" cy="972714"/>
              <a:chOff x="323849" y="1747926"/>
              <a:chExt cx="8506443" cy="972714"/>
            </a:xfrm>
          </p:grpSpPr>
          <p:grpSp>
            <p:nvGrpSpPr>
              <p:cNvPr id="77" name="グループ化 76">
                <a:extLst>
                  <a:ext uri="{FF2B5EF4-FFF2-40B4-BE49-F238E27FC236}">
                    <a16:creationId xmlns:a16="http://schemas.microsoft.com/office/drawing/2014/main" id="{9818C53E-E999-E858-8354-26E41A932446}"/>
                  </a:ext>
                </a:extLst>
              </p:cNvPr>
              <p:cNvGrpSpPr/>
              <p:nvPr/>
            </p:nvGrpSpPr>
            <p:grpSpPr>
              <a:xfrm>
                <a:off x="323849" y="1747926"/>
                <a:ext cx="8506443" cy="946839"/>
                <a:chOff x="323849" y="1803354"/>
                <a:chExt cx="8506443" cy="579170"/>
              </a:xfrm>
            </p:grpSpPr>
            <p:sp>
              <p:nvSpPr>
                <p:cNvPr id="79" name="正方形/長方形 78">
                  <a:extLst>
                    <a:ext uri="{FF2B5EF4-FFF2-40B4-BE49-F238E27FC236}">
                      <a16:creationId xmlns:a16="http://schemas.microsoft.com/office/drawing/2014/main" id="{D33761BB-B3DD-BBB0-EDC2-4B8EE40DD382}"/>
                    </a:ext>
                  </a:extLst>
                </p:cNvPr>
                <p:cNvSpPr/>
                <p:nvPr/>
              </p:nvSpPr>
              <p:spPr bwMode="auto">
                <a:xfrm>
                  <a:off x="323849" y="1803354"/>
                  <a:ext cx="8506443" cy="57917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0" name="正方形/長方形 79">
                  <a:extLst>
                    <a:ext uri="{FF2B5EF4-FFF2-40B4-BE49-F238E27FC236}">
                      <a16:creationId xmlns:a16="http://schemas.microsoft.com/office/drawing/2014/main" id="{18E61AC5-F303-E719-077D-D75C64FDB10E}"/>
                    </a:ext>
                  </a:extLst>
                </p:cNvPr>
                <p:cNvSpPr/>
                <p:nvPr/>
              </p:nvSpPr>
              <p:spPr bwMode="auto">
                <a:xfrm>
                  <a:off x="323851" y="1803354"/>
                  <a:ext cx="849460" cy="57917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問６</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8" name="テキスト ボックス 77">
                <a:extLst>
                  <a:ext uri="{FF2B5EF4-FFF2-40B4-BE49-F238E27FC236}">
                    <a16:creationId xmlns:a16="http://schemas.microsoft.com/office/drawing/2014/main" id="{BB7960B0-BA6C-12AC-12E4-C32F660B8B41}"/>
                  </a:ext>
                </a:extLst>
              </p:cNvPr>
              <p:cNvSpPr txBox="1"/>
              <p:nvPr/>
            </p:nvSpPr>
            <p:spPr>
              <a:xfrm>
                <a:off x="1168239" y="1797310"/>
                <a:ext cx="7651910" cy="923330"/>
              </a:xfrm>
              <a:prstGeom prst="rect">
                <a:avLst/>
              </a:prstGeom>
              <a:noFill/>
            </p:spPr>
            <p:txBody>
              <a:bodyPr wrap="square" rtlCol="0">
                <a:spAutoFit/>
              </a:bodyPr>
              <a:lstStyle/>
              <a:p>
                <a:r>
                  <a:rPr kumimoji="1" lang="ja-JP" altLang="en-US" dirty="0"/>
                  <a:t>　消費税の軽減税率（８％）の対象にならないものはどれでしょうか？</a:t>
                </a:r>
                <a:endParaRPr kumimoji="1" lang="en-US" altLang="ja-JP" dirty="0"/>
              </a:p>
              <a:p>
                <a:endParaRPr kumimoji="1" lang="en-US" altLang="ja-JP" dirty="0"/>
              </a:p>
              <a:p>
                <a:r>
                  <a:rPr kumimoji="1" lang="ja-JP" altLang="en-US" dirty="0"/>
                  <a:t>　①　しょうゆ　　②　酢　　③　みりん</a:t>
                </a:r>
              </a:p>
            </p:txBody>
          </p:sp>
        </p:grpSp>
        <p:pic>
          <p:nvPicPr>
            <p:cNvPr id="74" name="図 73">
              <a:extLst>
                <a:ext uri="{FF2B5EF4-FFF2-40B4-BE49-F238E27FC236}">
                  <a16:creationId xmlns:a16="http://schemas.microsoft.com/office/drawing/2014/main" id="{00E9A4AF-10B3-793F-E5D2-ADA021649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776" y="4044875"/>
              <a:ext cx="965290" cy="789783"/>
            </a:xfrm>
            <a:prstGeom prst="rect">
              <a:avLst/>
            </a:prstGeom>
          </p:spPr>
        </p:pic>
        <p:sp>
          <p:nvSpPr>
            <p:cNvPr id="75" name="テキスト ボックス 74">
              <a:extLst>
                <a:ext uri="{FF2B5EF4-FFF2-40B4-BE49-F238E27FC236}">
                  <a16:creationId xmlns:a16="http://schemas.microsoft.com/office/drawing/2014/main" id="{ED0C2D55-098D-CAEE-16C0-603526B3F87F}"/>
                </a:ext>
              </a:extLst>
            </p:cNvPr>
            <p:cNvSpPr txBox="1"/>
            <p:nvPr/>
          </p:nvSpPr>
          <p:spPr>
            <a:xfrm>
              <a:off x="1312783" y="3684626"/>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しょうひぜい</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76" name="テキスト ボックス 75">
              <a:extLst>
                <a:ext uri="{FF2B5EF4-FFF2-40B4-BE49-F238E27FC236}">
                  <a16:creationId xmlns:a16="http://schemas.microsoft.com/office/drawing/2014/main" id="{97CAF4B1-8F6A-2135-A448-300D53241843}"/>
                </a:ext>
              </a:extLst>
            </p:cNvPr>
            <p:cNvSpPr txBox="1"/>
            <p:nvPr/>
          </p:nvSpPr>
          <p:spPr>
            <a:xfrm>
              <a:off x="2242263" y="3681946"/>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けいげんぜいりつ</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81" name="グループ化 80">
            <a:extLst>
              <a:ext uri="{FF2B5EF4-FFF2-40B4-BE49-F238E27FC236}">
                <a16:creationId xmlns:a16="http://schemas.microsoft.com/office/drawing/2014/main" id="{52B84FAC-B104-4818-7345-DD7298ABAC77}"/>
              </a:ext>
            </a:extLst>
          </p:cNvPr>
          <p:cNvGrpSpPr/>
          <p:nvPr/>
        </p:nvGrpSpPr>
        <p:grpSpPr>
          <a:xfrm>
            <a:off x="313706" y="2604141"/>
            <a:ext cx="8548725" cy="1054222"/>
            <a:chOff x="313706" y="2604141"/>
            <a:chExt cx="8548725" cy="1054222"/>
          </a:xfrm>
        </p:grpSpPr>
        <p:grpSp>
          <p:nvGrpSpPr>
            <p:cNvPr id="82" name="グループ化 81">
              <a:extLst>
                <a:ext uri="{FF2B5EF4-FFF2-40B4-BE49-F238E27FC236}">
                  <a16:creationId xmlns:a16="http://schemas.microsoft.com/office/drawing/2014/main" id="{F899017C-BBFB-D317-40CC-935A9AAAB173}"/>
                </a:ext>
              </a:extLst>
            </p:cNvPr>
            <p:cNvGrpSpPr/>
            <p:nvPr/>
          </p:nvGrpSpPr>
          <p:grpSpPr>
            <a:xfrm>
              <a:off x="313706" y="2691683"/>
              <a:ext cx="8506443" cy="966680"/>
              <a:chOff x="318776" y="3095659"/>
              <a:chExt cx="8506443" cy="1252115"/>
            </a:xfrm>
          </p:grpSpPr>
          <p:grpSp>
            <p:nvGrpSpPr>
              <p:cNvPr id="85" name="グループ化 84">
                <a:extLst>
                  <a:ext uri="{FF2B5EF4-FFF2-40B4-BE49-F238E27FC236}">
                    <a16:creationId xmlns:a16="http://schemas.microsoft.com/office/drawing/2014/main" id="{474FF1C5-FD49-3190-D9F6-B132B42647DB}"/>
                  </a:ext>
                </a:extLst>
              </p:cNvPr>
              <p:cNvGrpSpPr/>
              <p:nvPr/>
            </p:nvGrpSpPr>
            <p:grpSpPr>
              <a:xfrm>
                <a:off x="318776" y="3095659"/>
                <a:ext cx="8506443" cy="1195964"/>
                <a:chOff x="323849" y="1803354"/>
                <a:chExt cx="8506443" cy="940749"/>
              </a:xfrm>
            </p:grpSpPr>
            <p:sp>
              <p:nvSpPr>
                <p:cNvPr id="87" name="正方形/長方形 86">
                  <a:extLst>
                    <a:ext uri="{FF2B5EF4-FFF2-40B4-BE49-F238E27FC236}">
                      <a16:creationId xmlns:a16="http://schemas.microsoft.com/office/drawing/2014/main" id="{4020A47C-8AD0-3141-9237-57868A8D4D03}"/>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8" name="正方形/長方形 87">
                  <a:extLst>
                    <a:ext uri="{FF2B5EF4-FFF2-40B4-BE49-F238E27FC236}">
                      <a16:creationId xmlns:a16="http://schemas.microsoft.com/office/drawing/2014/main" id="{434F10F5-0C00-764F-B700-5E618B72049D}"/>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５</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86" name="テキスト ボックス 85">
                <a:extLst>
                  <a:ext uri="{FF2B5EF4-FFF2-40B4-BE49-F238E27FC236}">
                    <a16:creationId xmlns:a16="http://schemas.microsoft.com/office/drawing/2014/main" id="{66D4FC52-90F1-A32F-217A-92B8D1382484}"/>
                  </a:ext>
                </a:extLst>
              </p:cNvPr>
              <p:cNvSpPr txBox="1"/>
              <p:nvPr/>
            </p:nvSpPr>
            <p:spPr>
              <a:xfrm>
                <a:off x="1168238" y="3151809"/>
                <a:ext cx="7651911" cy="1195965"/>
              </a:xfrm>
              <a:prstGeom prst="rect">
                <a:avLst/>
              </a:prstGeom>
              <a:noFill/>
            </p:spPr>
            <p:txBody>
              <a:bodyPr wrap="square" rtlCol="0">
                <a:spAutoFit/>
              </a:bodyPr>
              <a:lstStyle/>
              <a:p>
                <a:r>
                  <a:rPr kumimoji="1" lang="ja-JP" altLang="en-US" dirty="0"/>
                  <a:t>　所得税がかかるものはどれでしょうか？</a:t>
                </a:r>
                <a:endParaRPr kumimoji="1" lang="en-US" altLang="ja-JP" dirty="0"/>
              </a:p>
              <a:p>
                <a:endParaRPr kumimoji="1" lang="en-US" altLang="ja-JP" dirty="0"/>
              </a:p>
              <a:p>
                <a:r>
                  <a:rPr kumimoji="1" lang="ja-JP" altLang="en-US" dirty="0"/>
                  <a:t>　</a:t>
                </a:r>
                <a:r>
                  <a:rPr kumimoji="1" lang="ja-JP" altLang="en-US"/>
                  <a:t>①　ノーベル賞の</a:t>
                </a:r>
                <a:r>
                  <a:rPr kumimoji="1" lang="ja-JP" altLang="en-US" dirty="0"/>
                  <a:t>賞金　　②　宝くじの当選金　　③　クイズの懸賞金</a:t>
                </a:r>
              </a:p>
            </p:txBody>
          </p:sp>
        </p:grpSp>
        <p:pic>
          <p:nvPicPr>
            <p:cNvPr id="83" name="図 82">
              <a:extLst>
                <a:ext uri="{FF2B5EF4-FFF2-40B4-BE49-F238E27FC236}">
                  <a16:creationId xmlns:a16="http://schemas.microsoft.com/office/drawing/2014/main" id="{30FF98AC-562A-553D-9715-C15D443A6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36" y="2604141"/>
              <a:ext cx="1309195" cy="745234"/>
            </a:xfrm>
            <a:prstGeom prst="rect">
              <a:avLst/>
            </a:prstGeom>
          </p:spPr>
        </p:pic>
        <p:sp>
          <p:nvSpPr>
            <p:cNvPr id="84" name="テキスト ボックス 83">
              <a:extLst>
                <a:ext uri="{FF2B5EF4-FFF2-40B4-BE49-F238E27FC236}">
                  <a16:creationId xmlns:a16="http://schemas.microsoft.com/office/drawing/2014/main" id="{66695EA8-E737-EB57-3975-A8939E146EEC}"/>
                </a:ext>
              </a:extLst>
            </p:cNvPr>
            <p:cNvSpPr txBox="1"/>
            <p:nvPr/>
          </p:nvSpPr>
          <p:spPr>
            <a:xfrm>
              <a:off x="7096232" y="3171436"/>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けんしょうきん</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89" name="グループ化 88">
            <a:extLst>
              <a:ext uri="{FF2B5EF4-FFF2-40B4-BE49-F238E27FC236}">
                <a16:creationId xmlns:a16="http://schemas.microsoft.com/office/drawing/2014/main" id="{818F2FE1-4938-4FB0-4434-A4163A631132}"/>
              </a:ext>
            </a:extLst>
          </p:cNvPr>
          <p:cNvGrpSpPr/>
          <p:nvPr/>
        </p:nvGrpSpPr>
        <p:grpSpPr>
          <a:xfrm>
            <a:off x="308941" y="4811605"/>
            <a:ext cx="8495993" cy="1454847"/>
            <a:chOff x="308941" y="4811605"/>
            <a:chExt cx="8495993" cy="1454847"/>
          </a:xfrm>
        </p:grpSpPr>
        <p:grpSp>
          <p:nvGrpSpPr>
            <p:cNvPr id="90" name="グループ化 89">
              <a:extLst>
                <a:ext uri="{FF2B5EF4-FFF2-40B4-BE49-F238E27FC236}">
                  <a16:creationId xmlns:a16="http://schemas.microsoft.com/office/drawing/2014/main" id="{79976411-C320-E9B0-0BDB-AF038CC64932}"/>
                </a:ext>
              </a:extLst>
            </p:cNvPr>
            <p:cNvGrpSpPr/>
            <p:nvPr/>
          </p:nvGrpSpPr>
          <p:grpSpPr>
            <a:xfrm>
              <a:off x="308941" y="4811605"/>
              <a:ext cx="8495993" cy="1288387"/>
              <a:chOff x="323849" y="1747925"/>
              <a:chExt cx="8506443" cy="1288387"/>
            </a:xfrm>
          </p:grpSpPr>
          <p:grpSp>
            <p:nvGrpSpPr>
              <p:cNvPr id="95" name="グループ化 94">
                <a:extLst>
                  <a:ext uri="{FF2B5EF4-FFF2-40B4-BE49-F238E27FC236}">
                    <a16:creationId xmlns:a16="http://schemas.microsoft.com/office/drawing/2014/main" id="{E119D86F-04CD-BF5C-384A-FE2B98109B68}"/>
                  </a:ext>
                </a:extLst>
              </p:cNvPr>
              <p:cNvGrpSpPr/>
              <p:nvPr/>
            </p:nvGrpSpPr>
            <p:grpSpPr>
              <a:xfrm>
                <a:off x="323849" y="1747925"/>
                <a:ext cx="8506443" cy="1265699"/>
                <a:chOff x="323849" y="1803354"/>
                <a:chExt cx="8506443" cy="774213"/>
              </a:xfrm>
            </p:grpSpPr>
            <p:sp>
              <p:nvSpPr>
                <p:cNvPr id="97" name="正方形/長方形 96">
                  <a:extLst>
                    <a:ext uri="{FF2B5EF4-FFF2-40B4-BE49-F238E27FC236}">
                      <a16:creationId xmlns:a16="http://schemas.microsoft.com/office/drawing/2014/main" id="{9A11F52C-BCCB-3158-F745-E36932873B31}"/>
                    </a:ext>
                  </a:extLst>
                </p:cNvPr>
                <p:cNvSpPr/>
                <p:nvPr/>
              </p:nvSpPr>
              <p:spPr bwMode="auto">
                <a:xfrm>
                  <a:off x="323849" y="1803354"/>
                  <a:ext cx="8506443" cy="774213"/>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98" name="正方形/長方形 97">
                  <a:extLst>
                    <a:ext uri="{FF2B5EF4-FFF2-40B4-BE49-F238E27FC236}">
                      <a16:creationId xmlns:a16="http://schemas.microsoft.com/office/drawing/2014/main" id="{EFA67DE3-A6D9-5633-B9E5-F79AA6577A1D}"/>
                    </a:ext>
                  </a:extLst>
                </p:cNvPr>
                <p:cNvSpPr/>
                <p:nvPr/>
              </p:nvSpPr>
              <p:spPr bwMode="auto">
                <a:xfrm>
                  <a:off x="323851" y="1803354"/>
                  <a:ext cx="849460" cy="76968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７</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96" name="テキスト ボックス 95">
                <a:extLst>
                  <a:ext uri="{FF2B5EF4-FFF2-40B4-BE49-F238E27FC236}">
                    <a16:creationId xmlns:a16="http://schemas.microsoft.com/office/drawing/2014/main" id="{0D59352F-2BDC-DCA8-DFB2-204319313C3E}"/>
                  </a:ext>
                </a:extLst>
              </p:cNvPr>
              <p:cNvSpPr txBox="1"/>
              <p:nvPr/>
            </p:nvSpPr>
            <p:spPr>
              <a:xfrm>
                <a:off x="1168239" y="1835983"/>
                <a:ext cx="7662053" cy="1200329"/>
              </a:xfrm>
              <a:prstGeom prst="rect">
                <a:avLst/>
              </a:prstGeom>
              <a:noFill/>
            </p:spPr>
            <p:txBody>
              <a:bodyPr wrap="square" rtlCol="0">
                <a:spAutoFit/>
              </a:bodyPr>
              <a:lstStyle/>
              <a:p>
                <a:r>
                  <a:rPr kumimoji="1" lang="ja-JP" altLang="en-US" dirty="0"/>
                  <a:t>　国の税金に関する法律や税金の使いみちを決めている機関はどこでしょうか？</a:t>
                </a:r>
                <a:endParaRPr kumimoji="1" lang="en-US" altLang="ja-JP" dirty="0"/>
              </a:p>
              <a:p>
                <a:endParaRPr kumimoji="1" lang="en-US" altLang="ja-JP" dirty="0"/>
              </a:p>
              <a:p>
                <a:r>
                  <a:rPr kumimoji="1" lang="ja-JP" altLang="en-US" dirty="0"/>
                  <a:t>　①　国税庁　　②　財務省　　③　国会</a:t>
                </a:r>
              </a:p>
            </p:txBody>
          </p:sp>
        </p:grpSp>
        <p:pic>
          <p:nvPicPr>
            <p:cNvPr id="91" name="図 90">
              <a:extLst>
                <a:ext uri="{FF2B5EF4-FFF2-40B4-BE49-F238E27FC236}">
                  <a16:creationId xmlns:a16="http://schemas.microsoft.com/office/drawing/2014/main" id="{07408F71-1662-47E0-AAD2-8857722A45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2832" y="5168234"/>
              <a:ext cx="1234683" cy="1098218"/>
            </a:xfrm>
            <a:prstGeom prst="rect">
              <a:avLst/>
            </a:prstGeom>
          </p:spPr>
        </p:pic>
        <p:pic>
          <p:nvPicPr>
            <p:cNvPr id="92" name="図 91">
              <a:extLst>
                <a:ext uri="{FF2B5EF4-FFF2-40B4-BE49-F238E27FC236}">
                  <a16:creationId xmlns:a16="http://schemas.microsoft.com/office/drawing/2014/main" id="{0158293B-649D-926D-CAD4-711F752645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7515" y="5147611"/>
              <a:ext cx="1513304" cy="1118841"/>
            </a:xfrm>
            <a:prstGeom prst="rect">
              <a:avLst/>
            </a:prstGeom>
          </p:spPr>
        </p:pic>
        <p:sp>
          <p:nvSpPr>
            <p:cNvPr id="93" name="テキスト ボックス 92">
              <a:extLst>
                <a:ext uri="{FF2B5EF4-FFF2-40B4-BE49-F238E27FC236}">
                  <a16:creationId xmlns:a16="http://schemas.microsoft.com/office/drawing/2014/main" id="{705C16AF-54D1-5826-61B4-E37F552042C9}"/>
                </a:ext>
              </a:extLst>
            </p:cNvPr>
            <p:cNvSpPr txBox="1"/>
            <p:nvPr/>
          </p:nvSpPr>
          <p:spPr>
            <a:xfrm>
              <a:off x="1694989" y="5611469"/>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こくぜいちょう</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94" name="テキスト ボックス 93">
              <a:extLst>
                <a:ext uri="{FF2B5EF4-FFF2-40B4-BE49-F238E27FC236}">
                  <a16:creationId xmlns:a16="http://schemas.microsoft.com/office/drawing/2014/main" id="{2F32B923-8C81-72B3-2C9B-3DE2675FCCBE}"/>
                </a:ext>
              </a:extLst>
            </p:cNvPr>
            <p:cNvSpPr txBox="1"/>
            <p:nvPr/>
          </p:nvSpPr>
          <p:spPr>
            <a:xfrm>
              <a:off x="3066283" y="5615022"/>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ざいむしょう</a:t>
              </a:r>
              <a:endParaRPr kumimoji="1" lang="ja-JP" altLang="en-US" sz="800" dirty="0">
                <a:latin typeface="HGPｺﾞｼｯｸE" panose="020B0900000000000000" pitchFamily="50" charset="-128"/>
                <a:ea typeface="HGPｺﾞｼｯｸE" panose="020B0900000000000000" pitchFamily="50" charset="-128"/>
              </a:endParaRPr>
            </a:p>
          </p:txBody>
        </p:sp>
      </p:grpSp>
      <p:sp>
        <p:nvSpPr>
          <p:cNvPr id="3" name="Rectangle 14">
            <a:extLst>
              <a:ext uri="{FF2B5EF4-FFF2-40B4-BE49-F238E27FC236}">
                <a16:creationId xmlns:a16="http://schemas.microsoft.com/office/drawing/2014/main" id="{B6A11D83-B842-ACC2-80AD-68512C8439C0}"/>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a:t>
            </a:r>
          </a:p>
        </p:txBody>
      </p:sp>
      <p:sp>
        <p:nvSpPr>
          <p:cNvPr id="4" name="スライド番号プレースホルダー 1">
            <a:extLst>
              <a:ext uri="{FF2B5EF4-FFF2-40B4-BE49-F238E27FC236}">
                <a16:creationId xmlns:a16="http://schemas.microsoft.com/office/drawing/2014/main" id="{F9B67D26-0906-CEC4-E0BB-E1DD35FF3579}"/>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17</a:t>
            </a:fld>
            <a:endParaRPr lang="en-US" altLang="ja-JP"/>
          </a:p>
        </p:txBody>
      </p:sp>
    </p:spTree>
    <p:custDataLst>
      <p:tags r:id="rId1"/>
    </p:custDataLst>
    <p:extLst>
      <p:ext uri="{BB962C8B-B14F-4D97-AF65-F5344CB8AC3E}">
        <p14:creationId xmlns:p14="http://schemas.microsoft.com/office/powerpoint/2010/main" val="394690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53">
            <a:extLst>
              <a:ext uri="{FF2B5EF4-FFF2-40B4-BE49-F238E27FC236}">
                <a16:creationId xmlns:a16="http://schemas.microsoft.com/office/drawing/2014/main" id="{A9C66BBD-A4FD-2B5B-7866-603E996FAE5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28" name="図 27" descr="挿絵 が含まれている画像&#10;&#10;自動的に生成された説明">
            <a:extLst>
              <a:ext uri="{FF2B5EF4-FFF2-40B4-BE49-F238E27FC236}">
                <a16:creationId xmlns:a16="http://schemas.microsoft.com/office/drawing/2014/main" id="{1BBB7B0D-0EB3-84D7-EBAB-69740FAE55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29" name="グループ化 28">
            <a:extLst>
              <a:ext uri="{FF2B5EF4-FFF2-40B4-BE49-F238E27FC236}">
                <a16:creationId xmlns:a16="http://schemas.microsoft.com/office/drawing/2014/main" id="{7EFD79D9-AE9C-6AFD-F0D8-32B2450C1E2E}"/>
              </a:ext>
            </a:extLst>
          </p:cNvPr>
          <p:cNvGrpSpPr/>
          <p:nvPr/>
        </p:nvGrpSpPr>
        <p:grpSpPr>
          <a:xfrm>
            <a:off x="318776" y="4259115"/>
            <a:ext cx="8506443" cy="1980286"/>
            <a:chOff x="318776" y="4229619"/>
            <a:chExt cx="8506443" cy="1980286"/>
          </a:xfrm>
        </p:grpSpPr>
        <p:grpSp>
          <p:nvGrpSpPr>
            <p:cNvPr id="30" name="グループ化 29">
              <a:extLst>
                <a:ext uri="{FF2B5EF4-FFF2-40B4-BE49-F238E27FC236}">
                  <a16:creationId xmlns:a16="http://schemas.microsoft.com/office/drawing/2014/main" id="{2E7D59FD-94BE-2FDE-4A32-A20239F024C2}"/>
                </a:ext>
              </a:extLst>
            </p:cNvPr>
            <p:cNvGrpSpPr/>
            <p:nvPr/>
          </p:nvGrpSpPr>
          <p:grpSpPr>
            <a:xfrm>
              <a:off x="318776" y="4229619"/>
              <a:ext cx="8506443" cy="1980286"/>
              <a:chOff x="318776" y="4429312"/>
              <a:chExt cx="8506443" cy="1980286"/>
            </a:xfrm>
          </p:grpSpPr>
          <p:grpSp>
            <p:nvGrpSpPr>
              <p:cNvPr id="32" name="グループ化 31">
                <a:extLst>
                  <a:ext uri="{FF2B5EF4-FFF2-40B4-BE49-F238E27FC236}">
                    <a16:creationId xmlns:a16="http://schemas.microsoft.com/office/drawing/2014/main" id="{922AD7C1-772D-EF86-8A75-94DE13E81DC6}"/>
                  </a:ext>
                </a:extLst>
              </p:cNvPr>
              <p:cNvGrpSpPr/>
              <p:nvPr/>
            </p:nvGrpSpPr>
            <p:grpSpPr>
              <a:xfrm>
                <a:off x="318776" y="4443388"/>
                <a:ext cx="8506443" cy="1966209"/>
                <a:chOff x="323849" y="1803353"/>
                <a:chExt cx="8506443" cy="1582369"/>
              </a:xfrm>
            </p:grpSpPr>
            <p:sp>
              <p:nvSpPr>
                <p:cNvPr id="34" name="正方形/長方形 33">
                  <a:extLst>
                    <a:ext uri="{FF2B5EF4-FFF2-40B4-BE49-F238E27FC236}">
                      <a16:creationId xmlns:a16="http://schemas.microsoft.com/office/drawing/2014/main" id="{7F7E2E79-EC66-2250-EBAE-E788E8E46B48}"/>
                    </a:ext>
                  </a:extLst>
                </p:cNvPr>
                <p:cNvSpPr/>
                <p:nvPr/>
              </p:nvSpPr>
              <p:spPr bwMode="auto">
                <a:xfrm>
                  <a:off x="323849" y="1803353"/>
                  <a:ext cx="8506443" cy="158236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正方形/長方形 34">
                  <a:extLst>
                    <a:ext uri="{FF2B5EF4-FFF2-40B4-BE49-F238E27FC236}">
                      <a16:creationId xmlns:a16="http://schemas.microsoft.com/office/drawing/2014/main" id="{281168DA-E771-CCF9-F464-CC81D7DEA549}"/>
                    </a:ext>
                  </a:extLst>
                </p:cNvPr>
                <p:cNvSpPr/>
                <p:nvPr/>
              </p:nvSpPr>
              <p:spPr bwMode="auto">
                <a:xfrm>
                  <a:off x="323851" y="1803353"/>
                  <a:ext cx="849460" cy="158236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答３</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3" name="テキスト ボックス 32">
                <a:extLst>
                  <a:ext uri="{FF2B5EF4-FFF2-40B4-BE49-F238E27FC236}">
                    <a16:creationId xmlns:a16="http://schemas.microsoft.com/office/drawing/2014/main" id="{7DBA9308-437E-078B-6153-34CF5119C0C3}"/>
                  </a:ext>
                </a:extLst>
              </p:cNvPr>
              <p:cNvSpPr txBox="1"/>
              <p:nvPr/>
            </p:nvSpPr>
            <p:spPr>
              <a:xfrm>
                <a:off x="1168238" y="4429312"/>
                <a:ext cx="6556866" cy="1980286"/>
              </a:xfrm>
              <a:prstGeom prst="rect">
                <a:avLst/>
              </a:prstGeom>
              <a:noFill/>
            </p:spPr>
            <p:txBody>
              <a:bodyPr wrap="square" rtlCol="0">
                <a:spAutoFit/>
              </a:bodyPr>
              <a:lstStyle/>
              <a:p>
                <a:pPr>
                  <a:lnSpc>
                    <a:spcPts val="2500"/>
                  </a:lnSpc>
                </a:pPr>
                <a:r>
                  <a:rPr kumimoji="1" lang="ja-JP" altLang="en-US" dirty="0"/>
                  <a:t>　答え　①ゴルフ場　　</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ゴルフ場を利用すると「ゴルフ場利用税」という税金がかかります。これは都道府県に納める地方税です。都道府県やゴルフ場により納める税額は異なりますが、１人１日につき</a:t>
                </a:r>
                <a:r>
                  <a:rPr kumimoji="1" lang="en-US" altLang="ja-JP" sz="1600" dirty="0"/>
                  <a:t>800</a:t>
                </a:r>
                <a:r>
                  <a:rPr kumimoji="1" lang="ja-JP" altLang="en-US" sz="1600" dirty="0"/>
                  <a:t>円が標準で、上限</a:t>
                </a:r>
                <a:r>
                  <a:rPr kumimoji="1" lang="en-US" altLang="ja-JP" sz="1600" dirty="0"/>
                  <a:t>1,200</a:t>
                </a:r>
                <a:r>
                  <a:rPr kumimoji="1" lang="ja-JP" altLang="en-US" sz="1600" dirty="0"/>
                  <a:t>円です。年齢が</a:t>
                </a:r>
                <a:r>
                  <a:rPr kumimoji="1" lang="en-US" altLang="ja-JP" sz="1600" dirty="0"/>
                  <a:t>18</a:t>
                </a:r>
                <a:r>
                  <a:rPr kumimoji="1" lang="ja-JP" altLang="en-US" sz="1600" dirty="0"/>
                  <a:t>歳未満の人などは非課税とされています。</a:t>
                </a:r>
                <a:endParaRPr kumimoji="1" lang="ja-JP" altLang="en-US" dirty="0"/>
              </a:p>
            </p:txBody>
          </p:sp>
        </p:grpSp>
        <p:pic>
          <p:nvPicPr>
            <p:cNvPr id="31" name="図 30">
              <a:extLst>
                <a:ext uri="{FF2B5EF4-FFF2-40B4-BE49-F238E27FC236}">
                  <a16:creationId xmlns:a16="http://schemas.microsoft.com/office/drawing/2014/main" id="{90617AD9-47F6-022D-E303-16D329B306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365" y="4467002"/>
              <a:ext cx="1190631" cy="1427704"/>
            </a:xfrm>
            <a:prstGeom prst="rect">
              <a:avLst/>
            </a:prstGeom>
          </p:spPr>
        </p:pic>
      </p:grpSp>
      <p:grpSp>
        <p:nvGrpSpPr>
          <p:cNvPr id="61" name="グループ化 60">
            <a:extLst>
              <a:ext uri="{FF2B5EF4-FFF2-40B4-BE49-F238E27FC236}">
                <a16:creationId xmlns:a16="http://schemas.microsoft.com/office/drawing/2014/main" id="{28CA92A2-1072-10F0-8446-C356CE289D1D}"/>
              </a:ext>
            </a:extLst>
          </p:cNvPr>
          <p:cNvGrpSpPr/>
          <p:nvPr/>
        </p:nvGrpSpPr>
        <p:grpSpPr>
          <a:xfrm>
            <a:off x="323849" y="1511409"/>
            <a:ext cx="8575785" cy="1499511"/>
            <a:chOff x="323849" y="1511409"/>
            <a:chExt cx="8575785" cy="1499511"/>
          </a:xfrm>
        </p:grpSpPr>
        <p:grpSp>
          <p:nvGrpSpPr>
            <p:cNvPr id="62" name="グループ化 61">
              <a:extLst>
                <a:ext uri="{FF2B5EF4-FFF2-40B4-BE49-F238E27FC236}">
                  <a16:creationId xmlns:a16="http://schemas.microsoft.com/office/drawing/2014/main" id="{A0050CF8-4E7D-9E10-4AB3-9C860E152698}"/>
                </a:ext>
              </a:extLst>
            </p:cNvPr>
            <p:cNvGrpSpPr/>
            <p:nvPr/>
          </p:nvGrpSpPr>
          <p:grpSpPr>
            <a:xfrm>
              <a:off x="323849" y="1671835"/>
              <a:ext cx="8506443" cy="1339085"/>
              <a:chOff x="323849" y="1724849"/>
              <a:chExt cx="8506443" cy="1263388"/>
            </a:xfrm>
          </p:grpSpPr>
          <p:grpSp>
            <p:nvGrpSpPr>
              <p:cNvPr id="66" name="グループ化 65">
                <a:extLst>
                  <a:ext uri="{FF2B5EF4-FFF2-40B4-BE49-F238E27FC236}">
                    <a16:creationId xmlns:a16="http://schemas.microsoft.com/office/drawing/2014/main" id="{22D406A0-B07C-AA0D-46A4-4F2C323DF3EE}"/>
                  </a:ext>
                </a:extLst>
              </p:cNvPr>
              <p:cNvGrpSpPr/>
              <p:nvPr/>
            </p:nvGrpSpPr>
            <p:grpSpPr>
              <a:xfrm>
                <a:off x="323849" y="1747926"/>
                <a:ext cx="8506443" cy="1195966"/>
                <a:chOff x="323849" y="1803354"/>
                <a:chExt cx="8506443" cy="731558"/>
              </a:xfrm>
            </p:grpSpPr>
            <p:sp>
              <p:nvSpPr>
                <p:cNvPr id="68" name="正方形/長方形 67">
                  <a:extLst>
                    <a:ext uri="{FF2B5EF4-FFF2-40B4-BE49-F238E27FC236}">
                      <a16:creationId xmlns:a16="http://schemas.microsoft.com/office/drawing/2014/main" id="{B9288BDF-C434-D12E-E08B-DB541D4483DE}"/>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9" name="正方形/長方形 68">
                  <a:extLst>
                    <a:ext uri="{FF2B5EF4-FFF2-40B4-BE49-F238E27FC236}">
                      <a16:creationId xmlns:a16="http://schemas.microsoft.com/office/drawing/2014/main" id="{8883EC61-2181-D40D-E6EC-3BFD0438EA4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答１</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7" name="テキスト ボックス 66">
                <a:extLst>
                  <a:ext uri="{FF2B5EF4-FFF2-40B4-BE49-F238E27FC236}">
                    <a16:creationId xmlns:a16="http://schemas.microsoft.com/office/drawing/2014/main" id="{C9667C32-C8B4-C047-4EC8-2EAD5103B87E}"/>
                  </a:ext>
                </a:extLst>
              </p:cNvPr>
              <p:cNvSpPr txBox="1"/>
              <p:nvPr/>
            </p:nvSpPr>
            <p:spPr>
              <a:xfrm>
                <a:off x="1168239" y="1724849"/>
                <a:ext cx="6556864" cy="1263388"/>
              </a:xfrm>
              <a:prstGeom prst="rect">
                <a:avLst/>
              </a:prstGeom>
              <a:noFill/>
            </p:spPr>
            <p:txBody>
              <a:bodyPr wrap="square" rtlCol="0">
                <a:spAutoFit/>
              </a:bodyPr>
              <a:lstStyle/>
              <a:p>
                <a:pPr>
                  <a:lnSpc>
                    <a:spcPts val="2500"/>
                  </a:lnSpc>
                </a:pPr>
                <a:r>
                  <a:rPr kumimoji="1" lang="ja-JP" altLang="en-US" dirty="0"/>
                  <a:t>　答え　①パトカー　</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このほかにも、救急車、消防車、市区町村等の保有する清掃車、</a:t>
                </a:r>
                <a:endParaRPr kumimoji="1" lang="en-US" altLang="ja-JP" sz="1600" dirty="0"/>
              </a:p>
              <a:p>
                <a:pPr>
                  <a:lnSpc>
                    <a:spcPts val="2500"/>
                  </a:lnSpc>
                </a:pPr>
                <a:r>
                  <a:rPr kumimoji="1" lang="ja-JP" altLang="en-US" sz="1600" dirty="0"/>
                  <a:t>ごみ運搬車など、税金で購入されている自動車には様々な種類があります。</a:t>
                </a:r>
              </a:p>
            </p:txBody>
          </p:sp>
        </p:grpSp>
        <p:pic>
          <p:nvPicPr>
            <p:cNvPr id="63" name="図 62">
              <a:extLst>
                <a:ext uri="{FF2B5EF4-FFF2-40B4-BE49-F238E27FC236}">
                  <a16:creationId xmlns:a16="http://schemas.microsoft.com/office/drawing/2014/main" id="{861DB129-864A-F65D-303C-8D14B5B5E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726" y="1511409"/>
              <a:ext cx="1569908" cy="1076796"/>
            </a:xfrm>
            <a:prstGeom prst="rect">
              <a:avLst/>
            </a:prstGeom>
          </p:spPr>
        </p:pic>
        <p:sp>
          <p:nvSpPr>
            <p:cNvPr id="64" name="テキスト ボックス 63">
              <a:extLst>
                <a:ext uri="{FF2B5EF4-FFF2-40B4-BE49-F238E27FC236}">
                  <a16:creationId xmlns:a16="http://schemas.microsoft.com/office/drawing/2014/main" id="{726423EA-1B60-2EC6-647D-651E3D7DBB9B}"/>
                </a:ext>
              </a:extLst>
            </p:cNvPr>
            <p:cNvSpPr txBox="1"/>
            <p:nvPr/>
          </p:nvSpPr>
          <p:spPr>
            <a:xfrm>
              <a:off x="1454757" y="2557074"/>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うんぱんしゃ</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65" name="テキスト ボックス 64">
              <a:extLst>
                <a:ext uri="{FF2B5EF4-FFF2-40B4-BE49-F238E27FC236}">
                  <a16:creationId xmlns:a16="http://schemas.microsoft.com/office/drawing/2014/main" id="{F9425E86-A8C1-B20B-E010-AC9AA8A92A25}"/>
                </a:ext>
              </a:extLst>
            </p:cNvPr>
            <p:cNvSpPr txBox="1"/>
            <p:nvPr/>
          </p:nvSpPr>
          <p:spPr>
            <a:xfrm>
              <a:off x="5938445" y="222423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せいそうしゃ</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70" name="グループ化 69">
            <a:extLst>
              <a:ext uri="{FF2B5EF4-FFF2-40B4-BE49-F238E27FC236}">
                <a16:creationId xmlns:a16="http://schemas.microsoft.com/office/drawing/2014/main" id="{EC02E211-62CD-9E15-1642-57D81E1F732D}"/>
              </a:ext>
            </a:extLst>
          </p:cNvPr>
          <p:cNvGrpSpPr/>
          <p:nvPr/>
        </p:nvGrpSpPr>
        <p:grpSpPr>
          <a:xfrm>
            <a:off x="318776" y="3030561"/>
            <a:ext cx="8506443" cy="1192558"/>
            <a:chOff x="318776" y="3001065"/>
            <a:chExt cx="8506443" cy="1192558"/>
          </a:xfrm>
        </p:grpSpPr>
        <p:grpSp>
          <p:nvGrpSpPr>
            <p:cNvPr id="71" name="グループ化 70">
              <a:extLst>
                <a:ext uri="{FF2B5EF4-FFF2-40B4-BE49-F238E27FC236}">
                  <a16:creationId xmlns:a16="http://schemas.microsoft.com/office/drawing/2014/main" id="{00059514-71D3-E707-9FAC-30C45F5EB453}"/>
                </a:ext>
              </a:extLst>
            </p:cNvPr>
            <p:cNvGrpSpPr/>
            <p:nvPr/>
          </p:nvGrpSpPr>
          <p:grpSpPr>
            <a:xfrm>
              <a:off x="318776" y="3001065"/>
              <a:ext cx="8506443" cy="1192558"/>
              <a:chOff x="318776" y="3095658"/>
              <a:chExt cx="8506443" cy="923328"/>
            </a:xfrm>
          </p:grpSpPr>
          <p:grpSp>
            <p:nvGrpSpPr>
              <p:cNvPr id="75" name="グループ化 74">
                <a:extLst>
                  <a:ext uri="{FF2B5EF4-FFF2-40B4-BE49-F238E27FC236}">
                    <a16:creationId xmlns:a16="http://schemas.microsoft.com/office/drawing/2014/main" id="{DAB97B3D-257D-3B28-1114-48D7A8197680}"/>
                  </a:ext>
                </a:extLst>
              </p:cNvPr>
              <p:cNvGrpSpPr/>
              <p:nvPr/>
            </p:nvGrpSpPr>
            <p:grpSpPr>
              <a:xfrm>
                <a:off x="318776" y="3095658"/>
                <a:ext cx="8506443" cy="923328"/>
                <a:chOff x="323849" y="1803354"/>
                <a:chExt cx="8506443" cy="726293"/>
              </a:xfrm>
            </p:grpSpPr>
            <p:sp>
              <p:nvSpPr>
                <p:cNvPr id="77" name="正方形/長方形 76">
                  <a:extLst>
                    <a:ext uri="{FF2B5EF4-FFF2-40B4-BE49-F238E27FC236}">
                      <a16:creationId xmlns:a16="http://schemas.microsoft.com/office/drawing/2014/main" id="{765D2CD3-AEFA-83C7-8353-6786FA2466A6}"/>
                    </a:ext>
                  </a:extLst>
                </p:cNvPr>
                <p:cNvSpPr/>
                <p:nvPr/>
              </p:nvSpPr>
              <p:spPr bwMode="auto">
                <a:xfrm>
                  <a:off x="323849" y="1803354"/>
                  <a:ext cx="8506443" cy="726293"/>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8" name="正方形/長方形 77">
                  <a:extLst>
                    <a:ext uri="{FF2B5EF4-FFF2-40B4-BE49-F238E27FC236}">
                      <a16:creationId xmlns:a16="http://schemas.microsoft.com/office/drawing/2014/main" id="{3548ED5C-F2F1-E076-ADFD-30DE9383401F}"/>
                    </a:ext>
                  </a:extLst>
                </p:cNvPr>
                <p:cNvSpPr/>
                <p:nvPr/>
              </p:nvSpPr>
              <p:spPr bwMode="auto">
                <a:xfrm>
                  <a:off x="323851" y="1803354"/>
                  <a:ext cx="849460" cy="72629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答２</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6" name="テキスト ボックス 75">
                <a:extLst>
                  <a:ext uri="{FF2B5EF4-FFF2-40B4-BE49-F238E27FC236}">
                    <a16:creationId xmlns:a16="http://schemas.microsoft.com/office/drawing/2014/main" id="{3EE89F3B-83A8-DE17-8C97-98AEEC3B4072}"/>
                  </a:ext>
                </a:extLst>
              </p:cNvPr>
              <p:cNvSpPr txBox="1"/>
              <p:nvPr/>
            </p:nvSpPr>
            <p:spPr>
              <a:xfrm>
                <a:off x="1168238" y="3144483"/>
                <a:ext cx="6556865" cy="714880"/>
              </a:xfrm>
              <a:prstGeom prst="rect">
                <a:avLst/>
              </a:prstGeom>
              <a:noFill/>
            </p:spPr>
            <p:txBody>
              <a:bodyPr wrap="square" rtlCol="0">
                <a:spAutoFit/>
              </a:bodyPr>
              <a:lstStyle/>
              <a:p>
                <a:r>
                  <a:rPr kumimoji="1" lang="ja-JP" altLang="en-US" dirty="0"/>
                  <a:t>　答え　②約</a:t>
                </a:r>
                <a:r>
                  <a:rPr kumimoji="1" lang="en-US" altLang="ja-JP" dirty="0"/>
                  <a:t>50</a:t>
                </a:r>
                <a:r>
                  <a:rPr kumimoji="1" lang="ja-JP" altLang="en-US" dirty="0"/>
                  <a:t>種類　</a:t>
                </a:r>
                <a:endParaRPr kumimoji="1" lang="en-US" altLang="ja-JP" dirty="0"/>
              </a:p>
              <a:p>
                <a:endParaRPr kumimoji="1" lang="en-US" altLang="ja-JP" dirty="0"/>
              </a:p>
              <a:p>
                <a:r>
                  <a:rPr kumimoji="1" lang="ja-JP" altLang="en-US" dirty="0"/>
                  <a:t>　</a:t>
                </a:r>
                <a:r>
                  <a:rPr kumimoji="1" lang="ja-JP" altLang="en-US" sz="1600" dirty="0"/>
                  <a:t>令和７年１月１日現在、国税が</a:t>
                </a:r>
                <a:r>
                  <a:rPr kumimoji="1" lang="en-US" altLang="ja-JP" sz="1600" dirty="0"/>
                  <a:t>25</a:t>
                </a:r>
                <a:r>
                  <a:rPr kumimoji="1" lang="ja-JP" altLang="en-US" sz="1600" dirty="0"/>
                  <a:t>種類、地方税が約</a:t>
                </a:r>
                <a:r>
                  <a:rPr kumimoji="1" lang="en-US" altLang="ja-JP" sz="1600" dirty="0"/>
                  <a:t>25</a:t>
                </a:r>
                <a:r>
                  <a:rPr kumimoji="1" lang="ja-JP" altLang="en-US" sz="1600" dirty="0"/>
                  <a:t>種類あります。</a:t>
                </a:r>
                <a:endParaRPr kumimoji="1" lang="ja-JP" altLang="en-US" dirty="0"/>
              </a:p>
            </p:txBody>
          </p:sp>
        </p:grpSp>
        <p:pic>
          <p:nvPicPr>
            <p:cNvPr id="72" name="図 71">
              <a:extLst>
                <a:ext uri="{FF2B5EF4-FFF2-40B4-BE49-F238E27FC236}">
                  <a16:creationId xmlns:a16="http://schemas.microsoft.com/office/drawing/2014/main" id="{68759C78-0978-B82A-16D7-030799673E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682" y="3046916"/>
              <a:ext cx="1201495" cy="1139195"/>
            </a:xfrm>
            <a:prstGeom prst="rect">
              <a:avLst/>
            </a:prstGeom>
          </p:spPr>
        </p:pic>
        <p:sp>
          <p:nvSpPr>
            <p:cNvPr id="73" name="テキスト ボックス 72">
              <a:extLst>
                <a:ext uri="{FF2B5EF4-FFF2-40B4-BE49-F238E27FC236}">
                  <a16:creationId xmlns:a16="http://schemas.microsoft.com/office/drawing/2014/main" id="{08DE5374-D099-44B5-9690-869683A5D1BF}"/>
                </a:ext>
              </a:extLst>
            </p:cNvPr>
            <p:cNvSpPr txBox="1"/>
            <p:nvPr/>
          </p:nvSpPr>
          <p:spPr>
            <a:xfrm>
              <a:off x="3236258" y="3525791"/>
              <a:ext cx="652449"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こくぜい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55B61AB3-BD56-E806-1554-15A17AC92840}"/>
                </a:ext>
              </a:extLst>
            </p:cNvPr>
            <p:cNvSpPr txBox="1"/>
            <p:nvPr/>
          </p:nvSpPr>
          <p:spPr>
            <a:xfrm>
              <a:off x="4720237" y="3525791"/>
              <a:ext cx="652449"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ちほうぜい</a:t>
              </a:r>
              <a:endParaRPr kumimoji="1" lang="en-US" altLang="ja-JP" sz="800" dirty="0">
                <a:latin typeface="HGPｺﾞｼｯｸE" panose="020B0900000000000000" pitchFamily="50" charset="-128"/>
                <a:ea typeface="HGPｺﾞｼｯｸE" panose="020B0900000000000000" pitchFamily="50" charset="-128"/>
              </a:endParaRPr>
            </a:p>
          </p:txBody>
        </p:sp>
      </p:grpSp>
      <p:sp>
        <p:nvSpPr>
          <p:cNvPr id="2" name="Rectangle 14">
            <a:extLst>
              <a:ext uri="{FF2B5EF4-FFF2-40B4-BE49-F238E27FC236}">
                <a16:creationId xmlns:a16="http://schemas.microsoft.com/office/drawing/2014/main" id="{82D5BC67-73DE-D339-1FC0-F07C17F71064}"/>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3" name="スライド番号プレースホルダー 1">
            <a:extLst>
              <a:ext uri="{FF2B5EF4-FFF2-40B4-BE49-F238E27FC236}">
                <a16:creationId xmlns:a16="http://schemas.microsoft.com/office/drawing/2014/main" id="{FB333F27-582C-C149-FDC7-016C8278B6F0}"/>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18</a:t>
            </a:fld>
            <a:endParaRPr lang="en-US" altLang="ja-JP"/>
          </a:p>
        </p:txBody>
      </p:sp>
    </p:spTree>
    <p:custDataLst>
      <p:tags r:id="rId1"/>
    </p:custDataLst>
    <p:extLst>
      <p:ext uri="{BB962C8B-B14F-4D97-AF65-F5344CB8AC3E}">
        <p14:creationId xmlns:p14="http://schemas.microsoft.com/office/powerpoint/2010/main" val="21767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53">
            <a:extLst>
              <a:ext uri="{FF2B5EF4-FFF2-40B4-BE49-F238E27FC236}">
                <a16:creationId xmlns:a16="http://schemas.microsoft.com/office/drawing/2014/main" id="{EC64BDB2-B1E7-6CE5-2C6E-7C895661411A}"/>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11" name="図 10" descr="挿絵 が含まれている画像&#10;&#10;自動的に生成された説明">
            <a:extLst>
              <a:ext uri="{FF2B5EF4-FFF2-40B4-BE49-F238E27FC236}">
                <a16:creationId xmlns:a16="http://schemas.microsoft.com/office/drawing/2014/main" id="{A8AAC99C-62D8-82BF-67E6-F5493AF767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32" name="グループ化 31">
            <a:extLst>
              <a:ext uri="{FF2B5EF4-FFF2-40B4-BE49-F238E27FC236}">
                <a16:creationId xmlns:a16="http://schemas.microsoft.com/office/drawing/2014/main" id="{9FF05073-27A6-8FB1-036C-231BD7411E85}"/>
              </a:ext>
            </a:extLst>
          </p:cNvPr>
          <p:cNvGrpSpPr/>
          <p:nvPr/>
        </p:nvGrpSpPr>
        <p:grpSpPr>
          <a:xfrm>
            <a:off x="323851" y="3170566"/>
            <a:ext cx="8506443" cy="1250407"/>
            <a:chOff x="323851" y="3170566"/>
            <a:chExt cx="8506443" cy="1250407"/>
          </a:xfrm>
        </p:grpSpPr>
        <p:grpSp>
          <p:nvGrpSpPr>
            <p:cNvPr id="33" name="グループ化 32">
              <a:extLst>
                <a:ext uri="{FF2B5EF4-FFF2-40B4-BE49-F238E27FC236}">
                  <a16:creationId xmlns:a16="http://schemas.microsoft.com/office/drawing/2014/main" id="{1DF26456-98B2-F042-E5AD-0D97BDC66DE3}"/>
                </a:ext>
              </a:extLst>
            </p:cNvPr>
            <p:cNvGrpSpPr/>
            <p:nvPr/>
          </p:nvGrpSpPr>
          <p:grpSpPr>
            <a:xfrm>
              <a:off x="323851" y="3196989"/>
              <a:ext cx="8506443" cy="1223984"/>
              <a:chOff x="318776" y="3095659"/>
              <a:chExt cx="8506443" cy="1195964"/>
            </a:xfrm>
          </p:grpSpPr>
          <p:grpSp>
            <p:nvGrpSpPr>
              <p:cNvPr id="39" name="グループ化 38">
                <a:extLst>
                  <a:ext uri="{FF2B5EF4-FFF2-40B4-BE49-F238E27FC236}">
                    <a16:creationId xmlns:a16="http://schemas.microsoft.com/office/drawing/2014/main" id="{804FCC6D-9A7D-DA47-66A9-3EC068676B9C}"/>
                  </a:ext>
                </a:extLst>
              </p:cNvPr>
              <p:cNvGrpSpPr/>
              <p:nvPr/>
            </p:nvGrpSpPr>
            <p:grpSpPr>
              <a:xfrm>
                <a:off x="318776" y="3095659"/>
                <a:ext cx="8506443" cy="1195964"/>
                <a:chOff x="323849" y="1803354"/>
                <a:chExt cx="8506443" cy="940749"/>
              </a:xfrm>
            </p:grpSpPr>
            <p:sp>
              <p:nvSpPr>
                <p:cNvPr id="41" name="正方形/長方形 40">
                  <a:extLst>
                    <a:ext uri="{FF2B5EF4-FFF2-40B4-BE49-F238E27FC236}">
                      <a16:creationId xmlns:a16="http://schemas.microsoft.com/office/drawing/2014/main" id="{6A92969C-184A-6843-CFC6-89015269A74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B8BC1237-11E0-3EF6-10CB-7D12C594E9E2}"/>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答５</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0" name="テキスト ボックス 39">
                <a:extLst>
                  <a:ext uri="{FF2B5EF4-FFF2-40B4-BE49-F238E27FC236}">
                    <a16:creationId xmlns:a16="http://schemas.microsoft.com/office/drawing/2014/main" id="{65F62969-E65C-69B2-916D-C9C7C8C4FC78}"/>
                  </a:ext>
                </a:extLst>
              </p:cNvPr>
              <p:cNvSpPr txBox="1"/>
              <p:nvPr/>
            </p:nvSpPr>
            <p:spPr>
              <a:xfrm>
                <a:off x="1158092" y="3157276"/>
                <a:ext cx="6415092" cy="996046"/>
              </a:xfrm>
              <a:prstGeom prst="rect">
                <a:avLst/>
              </a:prstGeom>
              <a:noFill/>
            </p:spPr>
            <p:txBody>
              <a:bodyPr wrap="square" rtlCol="0">
                <a:spAutoFit/>
              </a:bodyPr>
              <a:lstStyle/>
              <a:p>
                <a:pPr>
                  <a:lnSpc>
                    <a:spcPts val="2500"/>
                  </a:lnSpc>
                </a:pPr>
                <a:r>
                  <a:rPr kumimoji="1" lang="ja-JP" altLang="en-US" dirty="0"/>
                  <a:t>　答え　③クイズの懸賞金</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クイズの懸賞金は一時所得に当たり、所得税がかかります。</a:t>
                </a:r>
                <a:endParaRPr kumimoji="1" lang="ja-JP" altLang="en-US" dirty="0"/>
              </a:p>
            </p:txBody>
          </p:sp>
        </p:grpSp>
        <p:pic>
          <p:nvPicPr>
            <p:cNvPr id="34" name="図 33">
              <a:extLst>
                <a:ext uri="{FF2B5EF4-FFF2-40B4-BE49-F238E27FC236}">
                  <a16:creationId xmlns:a16="http://schemas.microsoft.com/office/drawing/2014/main" id="{DC0D4091-1917-B33F-143E-142BBDCBA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805" y="3219304"/>
              <a:ext cx="2051088" cy="1167542"/>
            </a:xfrm>
            <a:prstGeom prst="rect">
              <a:avLst/>
            </a:prstGeom>
          </p:spPr>
        </p:pic>
        <p:sp>
          <p:nvSpPr>
            <p:cNvPr id="38" name="テキスト ボックス 37">
              <a:extLst>
                <a:ext uri="{FF2B5EF4-FFF2-40B4-BE49-F238E27FC236}">
                  <a16:creationId xmlns:a16="http://schemas.microsoft.com/office/drawing/2014/main" id="{FA0CA2FA-E456-9E64-94A4-44E9771461C9}"/>
                </a:ext>
              </a:extLst>
            </p:cNvPr>
            <p:cNvSpPr txBox="1"/>
            <p:nvPr/>
          </p:nvSpPr>
          <p:spPr>
            <a:xfrm>
              <a:off x="2883965" y="3170566"/>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けんしょうきん</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43" name="グループ化 42">
            <a:extLst>
              <a:ext uri="{FF2B5EF4-FFF2-40B4-BE49-F238E27FC236}">
                <a16:creationId xmlns:a16="http://schemas.microsoft.com/office/drawing/2014/main" id="{5291AE03-7F8C-1468-CEFD-940EAB6C9563}"/>
              </a:ext>
            </a:extLst>
          </p:cNvPr>
          <p:cNvGrpSpPr/>
          <p:nvPr/>
        </p:nvGrpSpPr>
        <p:grpSpPr>
          <a:xfrm>
            <a:off x="323851" y="4483673"/>
            <a:ext cx="8506443" cy="1684892"/>
            <a:chOff x="323851" y="4483673"/>
            <a:chExt cx="8506443" cy="1684892"/>
          </a:xfrm>
        </p:grpSpPr>
        <p:grpSp>
          <p:nvGrpSpPr>
            <p:cNvPr id="60" name="グループ化 59">
              <a:extLst>
                <a:ext uri="{FF2B5EF4-FFF2-40B4-BE49-F238E27FC236}">
                  <a16:creationId xmlns:a16="http://schemas.microsoft.com/office/drawing/2014/main" id="{35E025F5-E177-78E4-EF10-67F2D50A72A9}"/>
                </a:ext>
              </a:extLst>
            </p:cNvPr>
            <p:cNvGrpSpPr/>
            <p:nvPr/>
          </p:nvGrpSpPr>
          <p:grpSpPr>
            <a:xfrm>
              <a:off x="323851" y="4506914"/>
              <a:ext cx="8506443" cy="1661651"/>
              <a:chOff x="323849" y="1745927"/>
              <a:chExt cx="8506443" cy="1690857"/>
            </a:xfrm>
          </p:grpSpPr>
          <p:grpSp>
            <p:nvGrpSpPr>
              <p:cNvPr id="64" name="グループ化 63">
                <a:extLst>
                  <a:ext uri="{FF2B5EF4-FFF2-40B4-BE49-F238E27FC236}">
                    <a16:creationId xmlns:a16="http://schemas.microsoft.com/office/drawing/2014/main" id="{8759967F-7A74-A2CF-DFEA-3440027E5472}"/>
                  </a:ext>
                </a:extLst>
              </p:cNvPr>
              <p:cNvGrpSpPr/>
              <p:nvPr/>
            </p:nvGrpSpPr>
            <p:grpSpPr>
              <a:xfrm>
                <a:off x="323849" y="1747926"/>
                <a:ext cx="8506443" cy="1688858"/>
                <a:chOff x="323849" y="1803354"/>
                <a:chExt cx="8506443" cy="1033054"/>
              </a:xfrm>
            </p:grpSpPr>
            <p:sp>
              <p:nvSpPr>
                <p:cNvPr id="66" name="正方形/長方形 65">
                  <a:extLst>
                    <a:ext uri="{FF2B5EF4-FFF2-40B4-BE49-F238E27FC236}">
                      <a16:creationId xmlns:a16="http://schemas.microsoft.com/office/drawing/2014/main" id="{0CA1C05F-1F51-DDF8-208F-7A233779EA11}"/>
                    </a:ext>
                  </a:extLst>
                </p:cNvPr>
                <p:cNvSpPr/>
                <p:nvPr/>
              </p:nvSpPr>
              <p:spPr bwMode="auto">
                <a:xfrm>
                  <a:off x="323849" y="1803354"/>
                  <a:ext cx="8506443" cy="1032852"/>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7" name="正方形/長方形 66">
                  <a:extLst>
                    <a:ext uri="{FF2B5EF4-FFF2-40B4-BE49-F238E27FC236}">
                      <a16:creationId xmlns:a16="http://schemas.microsoft.com/office/drawing/2014/main" id="{D15789C8-2A39-4FEA-19C0-893400FB3FB8}"/>
                    </a:ext>
                  </a:extLst>
                </p:cNvPr>
                <p:cNvSpPr/>
                <p:nvPr/>
              </p:nvSpPr>
              <p:spPr bwMode="auto">
                <a:xfrm>
                  <a:off x="323851" y="1803354"/>
                  <a:ext cx="849460" cy="1033054"/>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a:t>
                  </a:r>
                  <a:r>
                    <a:rPr lang="ja-JP" altLang="en-US" sz="1800" spc="120" dirty="0">
                      <a:solidFill>
                        <a:schemeClr val="bg1"/>
                      </a:solidFill>
                      <a:latin typeface="+mn-ea"/>
                      <a:ea typeface="+mn-ea"/>
                    </a:rPr>
                    <a:t>６</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5" name="テキスト ボックス 64">
                <a:extLst>
                  <a:ext uri="{FF2B5EF4-FFF2-40B4-BE49-F238E27FC236}">
                    <a16:creationId xmlns:a16="http://schemas.microsoft.com/office/drawing/2014/main" id="{61E3F783-1F7E-58D6-C1CD-0BF143F3D528}"/>
                  </a:ext>
                </a:extLst>
              </p:cNvPr>
              <p:cNvSpPr txBox="1"/>
              <p:nvPr/>
            </p:nvSpPr>
            <p:spPr>
              <a:xfrm>
                <a:off x="1173311" y="1745927"/>
                <a:ext cx="6415092" cy="1688857"/>
              </a:xfrm>
              <a:prstGeom prst="rect">
                <a:avLst/>
              </a:prstGeom>
              <a:noFill/>
            </p:spPr>
            <p:txBody>
              <a:bodyPr wrap="square" rtlCol="0">
                <a:spAutoFit/>
              </a:bodyPr>
              <a:lstStyle/>
              <a:p>
                <a:pPr>
                  <a:lnSpc>
                    <a:spcPts val="2500"/>
                  </a:lnSpc>
                </a:pPr>
                <a:r>
                  <a:rPr kumimoji="1" lang="ja-JP" altLang="en-US" dirty="0"/>
                  <a:t>　答え　③みりん</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酒税法に規定する酒類（アルコール度数１度以上）は、軽減税率の対象である「飲食料品」には該当しません。したがって、酒類に該当する「みりん」は、軽減税率の対象となりません。</a:t>
                </a:r>
                <a:endParaRPr kumimoji="1" lang="en-US" altLang="ja-JP" dirty="0"/>
              </a:p>
            </p:txBody>
          </p:sp>
        </p:grpSp>
        <p:pic>
          <p:nvPicPr>
            <p:cNvPr id="61" name="図 60">
              <a:extLst>
                <a:ext uri="{FF2B5EF4-FFF2-40B4-BE49-F238E27FC236}">
                  <a16:creationId xmlns:a16="http://schemas.microsoft.com/office/drawing/2014/main" id="{5D3C5F90-787E-A006-C149-6E5B15C4F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6923" y="4483673"/>
              <a:ext cx="619780" cy="1512684"/>
            </a:xfrm>
            <a:prstGeom prst="rect">
              <a:avLst/>
            </a:prstGeom>
          </p:spPr>
        </p:pic>
        <p:sp>
          <p:nvSpPr>
            <p:cNvPr id="62" name="テキスト ボックス 61">
              <a:extLst>
                <a:ext uri="{FF2B5EF4-FFF2-40B4-BE49-F238E27FC236}">
                  <a16:creationId xmlns:a16="http://schemas.microsoft.com/office/drawing/2014/main" id="{A3781A18-F2E9-F226-AE65-96D77A00E363}"/>
                </a:ext>
              </a:extLst>
            </p:cNvPr>
            <p:cNvSpPr txBox="1"/>
            <p:nvPr/>
          </p:nvSpPr>
          <p:spPr>
            <a:xfrm>
              <a:off x="5944980" y="5055162"/>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けいげんぜいりつ</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63" name="テキスト ボックス 62">
              <a:extLst>
                <a:ext uri="{FF2B5EF4-FFF2-40B4-BE49-F238E27FC236}">
                  <a16:creationId xmlns:a16="http://schemas.microsoft.com/office/drawing/2014/main" id="{EA778D0F-51EF-BA11-1F35-4A08BAE489AD}"/>
                </a:ext>
              </a:extLst>
            </p:cNvPr>
            <p:cNvSpPr txBox="1"/>
            <p:nvPr/>
          </p:nvSpPr>
          <p:spPr>
            <a:xfrm>
              <a:off x="1326776" y="5055162"/>
              <a:ext cx="779672"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しゅぜいほう</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73" name="グループ化 72">
            <a:extLst>
              <a:ext uri="{FF2B5EF4-FFF2-40B4-BE49-F238E27FC236}">
                <a16:creationId xmlns:a16="http://schemas.microsoft.com/office/drawing/2014/main" id="{9E5E1643-F39F-7D6B-C994-481F1FDEDA1E}"/>
              </a:ext>
            </a:extLst>
          </p:cNvPr>
          <p:cNvGrpSpPr/>
          <p:nvPr/>
        </p:nvGrpSpPr>
        <p:grpSpPr>
          <a:xfrm>
            <a:off x="313706" y="1733098"/>
            <a:ext cx="8506443" cy="1371526"/>
            <a:chOff x="313706" y="1733098"/>
            <a:chExt cx="8506443" cy="1371526"/>
          </a:xfrm>
        </p:grpSpPr>
        <p:grpSp>
          <p:nvGrpSpPr>
            <p:cNvPr id="74" name="グループ化 73">
              <a:extLst>
                <a:ext uri="{FF2B5EF4-FFF2-40B4-BE49-F238E27FC236}">
                  <a16:creationId xmlns:a16="http://schemas.microsoft.com/office/drawing/2014/main" id="{1CE0C337-A328-DF38-C84F-3C6801381AE4}"/>
                </a:ext>
              </a:extLst>
            </p:cNvPr>
            <p:cNvGrpSpPr/>
            <p:nvPr/>
          </p:nvGrpSpPr>
          <p:grpSpPr>
            <a:xfrm>
              <a:off x="313706" y="1733098"/>
              <a:ext cx="8506443" cy="1371526"/>
              <a:chOff x="318776" y="4443388"/>
              <a:chExt cx="8506443" cy="1282206"/>
            </a:xfrm>
          </p:grpSpPr>
          <p:grpSp>
            <p:nvGrpSpPr>
              <p:cNvPr id="78" name="グループ化 77">
                <a:extLst>
                  <a:ext uri="{FF2B5EF4-FFF2-40B4-BE49-F238E27FC236}">
                    <a16:creationId xmlns:a16="http://schemas.microsoft.com/office/drawing/2014/main" id="{42C2AF94-485D-0DE9-C63A-41FE287B3FCF}"/>
                  </a:ext>
                </a:extLst>
              </p:cNvPr>
              <p:cNvGrpSpPr/>
              <p:nvPr/>
            </p:nvGrpSpPr>
            <p:grpSpPr>
              <a:xfrm>
                <a:off x="318776" y="4443388"/>
                <a:ext cx="8506443" cy="1282206"/>
                <a:chOff x="323849" y="1803353"/>
                <a:chExt cx="8506443" cy="1031896"/>
              </a:xfrm>
            </p:grpSpPr>
            <p:sp>
              <p:nvSpPr>
                <p:cNvPr id="80" name="正方形/長方形 79">
                  <a:extLst>
                    <a:ext uri="{FF2B5EF4-FFF2-40B4-BE49-F238E27FC236}">
                      <a16:creationId xmlns:a16="http://schemas.microsoft.com/office/drawing/2014/main" id="{083ADC3D-E353-C6C2-9FBC-5565EB478F2A}"/>
                    </a:ext>
                  </a:extLst>
                </p:cNvPr>
                <p:cNvSpPr/>
                <p:nvPr/>
              </p:nvSpPr>
              <p:spPr bwMode="auto">
                <a:xfrm>
                  <a:off x="323849" y="1803353"/>
                  <a:ext cx="8506443" cy="103189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1" name="正方形/長方形 80">
                  <a:extLst>
                    <a:ext uri="{FF2B5EF4-FFF2-40B4-BE49-F238E27FC236}">
                      <a16:creationId xmlns:a16="http://schemas.microsoft.com/office/drawing/2014/main" id="{220F5E03-7B17-6B8A-F10A-26C843E9B721}"/>
                    </a:ext>
                  </a:extLst>
                </p:cNvPr>
                <p:cNvSpPr/>
                <p:nvPr/>
              </p:nvSpPr>
              <p:spPr bwMode="auto">
                <a:xfrm>
                  <a:off x="323851" y="1803353"/>
                  <a:ext cx="849460" cy="10318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a:t>
                  </a:r>
                  <a:r>
                    <a:rPr lang="ja-JP" altLang="en-US" sz="1800" spc="120" dirty="0">
                      <a:solidFill>
                        <a:schemeClr val="bg1"/>
                      </a:solidFill>
                      <a:latin typeface="+mn-ea"/>
                      <a:ea typeface="+mn-ea"/>
                    </a:rPr>
                    <a:t>４</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9" name="テキスト ボックス 78">
                <a:extLst>
                  <a:ext uri="{FF2B5EF4-FFF2-40B4-BE49-F238E27FC236}">
                    <a16:creationId xmlns:a16="http://schemas.microsoft.com/office/drawing/2014/main" id="{77A83936-8D73-68CA-A7F8-EB6FA34B06DB}"/>
                  </a:ext>
                </a:extLst>
              </p:cNvPr>
              <p:cNvSpPr txBox="1"/>
              <p:nvPr/>
            </p:nvSpPr>
            <p:spPr>
              <a:xfrm>
                <a:off x="1168237" y="4467506"/>
                <a:ext cx="6425238" cy="1251878"/>
              </a:xfrm>
              <a:prstGeom prst="rect">
                <a:avLst/>
              </a:prstGeom>
              <a:noFill/>
            </p:spPr>
            <p:txBody>
              <a:bodyPr wrap="square" rtlCol="0">
                <a:spAutoFit/>
              </a:bodyPr>
              <a:lstStyle/>
              <a:p>
                <a:pPr>
                  <a:lnSpc>
                    <a:spcPts val="2500"/>
                  </a:lnSpc>
                </a:pPr>
                <a:r>
                  <a:rPr kumimoji="1" lang="ja-JP" altLang="en-US" dirty="0"/>
                  <a:t>　答え　③年齢は関係ない</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子供であっても、例えば、芸能界の子役などで収入があれば所得税や住民税が課税されます。</a:t>
                </a:r>
                <a:endParaRPr kumimoji="1" lang="ja-JP" altLang="en-US" dirty="0"/>
              </a:p>
            </p:txBody>
          </p:sp>
        </p:grpSp>
        <p:pic>
          <p:nvPicPr>
            <p:cNvPr id="75" name="図 74">
              <a:extLst>
                <a:ext uri="{FF2B5EF4-FFF2-40B4-BE49-F238E27FC236}">
                  <a16:creationId xmlns:a16="http://schemas.microsoft.com/office/drawing/2014/main" id="{18FA9B99-AD68-A0E7-6C22-176602D00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6590" y="1775272"/>
              <a:ext cx="849460" cy="1187066"/>
            </a:xfrm>
            <a:prstGeom prst="rect">
              <a:avLst/>
            </a:prstGeom>
          </p:spPr>
        </p:pic>
        <p:sp>
          <p:nvSpPr>
            <p:cNvPr id="76" name="テキスト ボックス 75">
              <a:extLst>
                <a:ext uri="{FF2B5EF4-FFF2-40B4-BE49-F238E27FC236}">
                  <a16:creationId xmlns:a16="http://schemas.microsoft.com/office/drawing/2014/main" id="{03154203-7FA0-5A4A-349C-5E726FFCD3C5}"/>
                </a:ext>
              </a:extLst>
            </p:cNvPr>
            <p:cNvSpPr txBox="1"/>
            <p:nvPr/>
          </p:nvSpPr>
          <p:spPr>
            <a:xfrm>
              <a:off x="6334823" y="2309583"/>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しょとくぜい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77" name="テキスト ボックス 76">
              <a:extLst>
                <a:ext uri="{FF2B5EF4-FFF2-40B4-BE49-F238E27FC236}">
                  <a16:creationId xmlns:a16="http://schemas.microsoft.com/office/drawing/2014/main" id="{469FA43F-FAED-509A-E970-D2A9CE2C08A3}"/>
                </a:ext>
              </a:extLst>
            </p:cNvPr>
            <p:cNvSpPr txBox="1"/>
            <p:nvPr/>
          </p:nvSpPr>
          <p:spPr>
            <a:xfrm>
              <a:off x="1060669" y="264239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じゅうみんぜい</a:t>
              </a:r>
              <a:endParaRPr kumimoji="1" lang="en-US" altLang="ja-JP" sz="800" dirty="0">
                <a:latin typeface="HGPｺﾞｼｯｸE" panose="020B0900000000000000" pitchFamily="50" charset="-128"/>
                <a:ea typeface="HGPｺﾞｼｯｸE" panose="020B0900000000000000" pitchFamily="50" charset="-128"/>
              </a:endParaRPr>
            </a:p>
          </p:txBody>
        </p:sp>
      </p:grpSp>
      <p:sp>
        <p:nvSpPr>
          <p:cNvPr id="3" name="Rectangle 14">
            <a:extLst>
              <a:ext uri="{FF2B5EF4-FFF2-40B4-BE49-F238E27FC236}">
                <a16:creationId xmlns:a16="http://schemas.microsoft.com/office/drawing/2014/main" id="{4612CABA-B0B4-AF47-9447-8E2806E775D1}"/>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4" name="スライド番号プレースホルダー 1">
            <a:extLst>
              <a:ext uri="{FF2B5EF4-FFF2-40B4-BE49-F238E27FC236}">
                <a16:creationId xmlns:a16="http://schemas.microsoft.com/office/drawing/2014/main" id="{8711A27A-B236-EFE0-FA31-F78A7DAD9FE3}"/>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19</a:t>
            </a:fld>
            <a:endParaRPr lang="en-US" altLang="ja-JP"/>
          </a:p>
        </p:txBody>
      </p:sp>
    </p:spTree>
    <p:custDataLst>
      <p:tags r:id="rId1"/>
    </p:custDataLst>
    <p:extLst>
      <p:ext uri="{BB962C8B-B14F-4D97-AF65-F5344CB8AC3E}">
        <p14:creationId xmlns:p14="http://schemas.microsoft.com/office/powerpoint/2010/main" val="7854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53">
            <a:extLst>
              <a:ext uri="{FF2B5EF4-FFF2-40B4-BE49-F238E27FC236}">
                <a16:creationId xmlns:a16="http://schemas.microsoft.com/office/drawing/2014/main" id="{28E92DB3-28EF-1429-A854-55E6787DFEF9}"/>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sp>
        <p:nvSpPr>
          <p:cNvPr id="3" name="テキスト ボックス 2">
            <a:extLst>
              <a:ext uri="{FF2B5EF4-FFF2-40B4-BE49-F238E27FC236}">
                <a16:creationId xmlns:a16="http://schemas.microsoft.com/office/drawing/2014/main" id="{A01C3904-B28C-3485-5460-A4E4699BE419}"/>
              </a:ext>
            </a:extLst>
          </p:cNvPr>
          <p:cNvSpPr txBox="1"/>
          <p:nvPr/>
        </p:nvSpPr>
        <p:spPr>
          <a:xfrm>
            <a:off x="848212" y="6518284"/>
            <a:ext cx="636786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pic>
        <p:nvPicPr>
          <p:cNvPr id="9" name="図 8" descr="挿絵 が含まれている画像&#10;&#10;自動的に生成された説明">
            <a:extLst>
              <a:ext uri="{FF2B5EF4-FFF2-40B4-BE49-F238E27FC236}">
                <a16:creationId xmlns:a16="http://schemas.microsoft.com/office/drawing/2014/main" id="{6B51314D-8173-7E81-075F-B5DBC50405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10" name="グループ化 9">
            <a:extLst>
              <a:ext uri="{FF2B5EF4-FFF2-40B4-BE49-F238E27FC236}">
                <a16:creationId xmlns:a16="http://schemas.microsoft.com/office/drawing/2014/main" id="{B3565180-9409-6850-27F9-66BBE96E6B8E}"/>
              </a:ext>
            </a:extLst>
          </p:cNvPr>
          <p:cNvGrpSpPr/>
          <p:nvPr/>
        </p:nvGrpSpPr>
        <p:grpSpPr>
          <a:xfrm>
            <a:off x="323851" y="1447741"/>
            <a:ext cx="8495993" cy="4545090"/>
            <a:chOff x="323851" y="1447741"/>
            <a:chExt cx="8495993" cy="4545090"/>
          </a:xfrm>
        </p:grpSpPr>
        <p:grpSp>
          <p:nvGrpSpPr>
            <p:cNvPr id="11" name="グループ化 10">
              <a:extLst>
                <a:ext uri="{FF2B5EF4-FFF2-40B4-BE49-F238E27FC236}">
                  <a16:creationId xmlns:a16="http://schemas.microsoft.com/office/drawing/2014/main" id="{2CEEDDDE-B209-5DE8-318A-0A0850167182}"/>
                </a:ext>
              </a:extLst>
            </p:cNvPr>
            <p:cNvGrpSpPr/>
            <p:nvPr/>
          </p:nvGrpSpPr>
          <p:grpSpPr>
            <a:xfrm>
              <a:off x="323851" y="1447741"/>
              <a:ext cx="8495993" cy="4545090"/>
              <a:chOff x="323851" y="1447741"/>
              <a:chExt cx="8495993" cy="4545090"/>
            </a:xfrm>
          </p:grpSpPr>
          <p:grpSp>
            <p:nvGrpSpPr>
              <p:cNvPr id="13" name="グループ化 12">
                <a:extLst>
                  <a:ext uri="{FF2B5EF4-FFF2-40B4-BE49-F238E27FC236}">
                    <a16:creationId xmlns:a16="http://schemas.microsoft.com/office/drawing/2014/main" id="{DBA1DD6B-CB7E-A2D6-6E8B-97F6EA7C7E5D}"/>
                  </a:ext>
                </a:extLst>
              </p:cNvPr>
              <p:cNvGrpSpPr/>
              <p:nvPr/>
            </p:nvGrpSpPr>
            <p:grpSpPr>
              <a:xfrm>
                <a:off x="323851" y="1732605"/>
                <a:ext cx="8495993" cy="4260226"/>
                <a:chOff x="323849" y="1803354"/>
                <a:chExt cx="8506443" cy="2605930"/>
              </a:xfrm>
            </p:grpSpPr>
            <p:sp>
              <p:nvSpPr>
                <p:cNvPr id="33" name="正方形/長方形 32">
                  <a:extLst>
                    <a:ext uri="{FF2B5EF4-FFF2-40B4-BE49-F238E27FC236}">
                      <a16:creationId xmlns:a16="http://schemas.microsoft.com/office/drawing/2014/main" id="{BB3AA018-D644-5037-106B-D92F0C291AC3}"/>
                    </a:ext>
                  </a:extLst>
                </p:cNvPr>
                <p:cNvSpPr/>
                <p:nvPr/>
              </p:nvSpPr>
              <p:spPr bwMode="auto">
                <a:xfrm>
                  <a:off x="323849" y="1803354"/>
                  <a:ext cx="8506443" cy="260593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4" name="正方形/長方形 33">
                  <a:extLst>
                    <a:ext uri="{FF2B5EF4-FFF2-40B4-BE49-F238E27FC236}">
                      <a16:creationId xmlns:a16="http://schemas.microsoft.com/office/drawing/2014/main" id="{AB6D05C6-D6A0-86AF-9D35-B10E6A50ACF8}"/>
                    </a:ext>
                  </a:extLst>
                </p:cNvPr>
                <p:cNvSpPr/>
                <p:nvPr/>
              </p:nvSpPr>
              <p:spPr bwMode="auto">
                <a:xfrm>
                  <a:off x="323851" y="1803354"/>
                  <a:ext cx="849460" cy="260593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答７</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テキスト ボックス 14">
                <a:extLst>
                  <a:ext uri="{FF2B5EF4-FFF2-40B4-BE49-F238E27FC236}">
                    <a16:creationId xmlns:a16="http://schemas.microsoft.com/office/drawing/2014/main" id="{76E3B834-1E5F-A179-9210-C5E1223B70A1}"/>
                  </a:ext>
                </a:extLst>
              </p:cNvPr>
              <p:cNvSpPr txBox="1"/>
              <p:nvPr/>
            </p:nvSpPr>
            <p:spPr>
              <a:xfrm>
                <a:off x="1182938" y="1447741"/>
                <a:ext cx="7283112" cy="4545090"/>
              </a:xfrm>
              <a:prstGeom prst="rect">
                <a:avLst/>
              </a:prstGeom>
              <a:noFill/>
            </p:spPr>
            <p:txBody>
              <a:bodyPr wrap="square" rtlCol="0">
                <a:spAutoFit/>
              </a:bodyPr>
              <a:lstStyle/>
              <a:p>
                <a:pPr>
                  <a:lnSpc>
                    <a:spcPts val="2500"/>
                  </a:lnSpc>
                </a:pPr>
                <a:r>
                  <a:rPr kumimoji="1" lang="ja-JP" altLang="en-US" dirty="0"/>
                  <a:t>　</a:t>
                </a:r>
                <a:endParaRPr kumimoji="1" lang="en-US" altLang="ja-JP" dirty="0"/>
              </a:p>
              <a:p>
                <a:pPr>
                  <a:lnSpc>
                    <a:spcPts val="2500"/>
                  </a:lnSpc>
                </a:pPr>
                <a:r>
                  <a:rPr kumimoji="1" lang="ja-JP" altLang="en-US" dirty="0"/>
                  <a:t>答え　③国会</a:t>
                </a:r>
                <a:endParaRPr kumimoji="1" lang="en-US" altLang="ja-JP" dirty="0"/>
              </a:p>
              <a:p>
                <a:pPr>
                  <a:lnSpc>
                    <a:spcPts val="2500"/>
                  </a:lnSpc>
                </a:pPr>
                <a:r>
                  <a:rPr kumimoji="1" lang="ja-JP" altLang="en-US" dirty="0"/>
                  <a:t>　</a:t>
                </a:r>
                <a:endParaRPr kumimoji="1" lang="en-US" altLang="ja-JP" dirty="0"/>
              </a:p>
              <a:p>
                <a:pPr>
                  <a:lnSpc>
                    <a:spcPts val="2500"/>
                  </a:lnSpc>
                </a:pPr>
                <a:endParaRPr kumimoji="1" lang="en-US" altLang="ja-JP" sz="1600" dirty="0"/>
              </a:p>
              <a:p>
                <a:pPr>
                  <a:lnSpc>
                    <a:spcPts val="2500"/>
                  </a:lnSpc>
                </a:pPr>
                <a:r>
                  <a:rPr kumimoji="1" lang="ja-JP" altLang="en-US" sz="1600"/>
                  <a:t>　年金</a:t>
                </a:r>
                <a:r>
                  <a:rPr kumimoji="1" lang="ja-JP" altLang="en-US" sz="1600" dirty="0"/>
                  <a:t>、医療などの社会保障・福祉や水道、道路などの社会資本整備、教育や警察、消防、防衛といった公的サービスは、私たちの暮らしに欠かせないものですが、非常に多くの費用が必要です。</a:t>
                </a:r>
                <a:endParaRPr kumimoji="1" lang="en-US" altLang="ja-JP" sz="1600" dirty="0"/>
              </a:p>
              <a:p>
                <a:pPr>
                  <a:lnSpc>
                    <a:spcPts val="2500"/>
                  </a:lnSpc>
                </a:pPr>
                <a:r>
                  <a:rPr kumimoji="1" lang="ja-JP" altLang="en-US" sz="1600" dirty="0"/>
                  <a:t>　税金は、このような公的サービスの費用を賄うためのものですが、みんながお互いに支えあい、共により良い社会を作っていくために、この費用を広く公平に分かち合うことが必要です。</a:t>
                </a:r>
                <a:endParaRPr kumimoji="1" lang="en-US" altLang="ja-JP" sz="1600" dirty="0"/>
              </a:p>
              <a:p>
                <a:pPr>
                  <a:lnSpc>
                    <a:spcPts val="2500"/>
                  </a:lnSpc>
                </a:pPr>
                <a:r>
                  <a:rPr kumimoji="1" lang="ja-JP" altLang="en-US" sz="1600" dirty="0"/>
                  <a:t>　そのため、国の税金に関する法律は、国民が選挙で選んだ議員が集まる国会で決められています。</a:t>
                </a:r>
                <a:endParaRPr kumimoji="1" lang="en-US" altLang="ja-JP" sz="1600" dirty="0"/>
              </a:p>
              <a:p>
                <a:pPr>
                  <a:lnSpc>
                    <a:spcPts val="2500"/>
                  </a:lnSpc>
                </a:pPr>
                <a:r>
                  <a:rPr kumimoji="1" lang="ja-JP" altLang="en-US" sz="1600" dirty="0"/>
                  <a:t>　また、税務署が集めた税金は、国の収入になり、国のお金の使いみちについては、内閣から提出された予算案を国会で審議の上、決定します。</a:t>
                </a:r>
              </a:p>
            </p:txBody>
          </p:sp>
          <p:sp>
            <p:nvSpPr>
              <p:cNvPr id="16" name="テキスト ボックス 15">
                <a:extLst>
                  <a:ext uri="{FF2B5EF4-FFF2-40B4-BE49-F238E27FC236}">
                    <a16:creationId xmlns:a16="http://schemas.microsoft.com/office/drawing/2014/main" id="{6FE26ECB-1EF9-B0DE-6B41-14E03535237C}"/>
                  </a:ext>
                </a:extLst>
              </p:cNvPr>
              <p:cNvSpPr txBox="1"/>
              <p:nvPr/>
            </p:nvSpPr>
            <p:spPr>
              <a:xfrm>
                <a:off x="2840974" y="264251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しゃかいほしょう</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1770A07E-66C7-29D4-D49E-745A1AA596DB}"/>
                  </a:ext>
                </a:extLst>
              </p:cNvPr>
              <p:cNvSpPr txBox="1"/>
              <p:nvPr/>
            </p:nvSpPr>
            <p:spPr>
              <a:xfrm>
                <a:off x="3817599" y="2635589"/>
                <a:ext cx="450054"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ふくし</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E7E6B63F-135D-FEEB-94E0-F2B014BE1C8A}"/>
                  </a:ext>
                </a:extLst>
              </p:cNvPr>
              <p:cNvSpPr txBox="1"/>
              <p:nvPr/>
            </p:nvSpPr>
            <p:spPr>
              <a:xfrm>
                <a:off x="5909341" y="2628652"/>
                <a:ext cx="1306734"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しゃかいしほんせいび</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0" name="テキスト ボックス 19">
                <a:extLst>
                  <a:ext uri="{FF2B5EF4-FFF2-40B4-BE49-F238E27FC236}">
                    <a16:creationId xmlns:a16="http://schemas.microsoft.com/office/drawing/2014/main" id="{F71896E0-DD8E-FBB2-0EDD-6F8210978303}"/>
                  </a:ext>
                </a:extLst>
              </p:cNvPr>
              <p:cNvSpPr txBox="1"/>
              <p:nvPr/>
            </p:nvSpPr>
            <p:spPr>
              <a:xfrm>
                <a:off x="1530151" y="296971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ぼうえい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1" name="テキスト ボックス 20">
                <a:extLst>
                  <a:ext uri="{FF2B5EF4-FFF2-40B4-BE49-F238E27FC236}">
                    <a16:creationId xmlns:a16="http://schemas.microsoft.com/office/drawing/2014/main" id="{84DBE424-A61D-280B-08E3-975F9E6EF770}"/>
                  </a:ext>
                </a:extLst>
              </p:cNvPr>
              <p:cNvSpPr txBox="1"/>
              <p:nvPr/>
            </p:nvSpPr>
            <p:spPr>
              <a:xfrm>
                <a:off x="4313489" y="5505276"/>
                <a:ext cx="539857"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しんぎ</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6E5EEF68-F734-ECAA-CBBF-14F575275E91}"/>
                  </a:ext>
                </a:extLst>
              </p:cNvPr>
              <p:cNvSpPr txBox="1"/>
              <p:nvPr/>
            </p:nvSpPr>
            <p:spPr>
              <a:xfrm>
                <a:off x="4816995" y="3605447"/>
                <a:ext cx="539856"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まかな</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4C311C8E-C5D7-1B41-5185-83A2D9AFAA82}"/>
                  </a:ext>
                </a:extLst>
              </p:cNvPr>
              <p:cNvSpPr txBox="1"/>
              <p:nvPr/>
            </p:nvSpPr>
            <p:spPr>
              <a:xfrm>
                <a:off x="1854190" y="5189546"/>
                <a:ext cx="754538"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ぜいむしょ</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BBA02F69-CB91-2831-AE10-D22E29FD8FEB}"/>
                  </a:ext>
                </a:extLst>
              </p:cNvPr>
              <p:cNvSpPr txBox="1"/>
              <p:nvPr/>
            </p:nvSpPr>
            <p:spPr>
              <a:xfrm>
                <a:off x="1211700" y="5505276"/>
                <a:ext cx="539857"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ないかく</a:t>
                </a:r>
                <a:endParaRPr kumimoji="1" lang="en-US" altLang="ja-JP" sz="800" dirty="0">
                  <a:latin typeface="HGPｺﾞｼｯｸE" panose="020B0900000000000000" pitchFamily="50" charset="-128"/>
                  <a:ea typeface="HGPｺﾞｼｯｸE" panose="020B0900000000000000" pitchFamily="50" charset="-128"/>
                </a:endParaRPr>
              </a:p>
            </p:txBody>
          </p:sp>
          <p:pic>
            <p:nvPicPr>
              <p:cNvPr id="32" name="図 31">
                <a:extLst>
                  <a:ext uri="{FF2B5EF4-FFF2-40B4-BE49-F238E27FC236}">
                    <a16:creationId xmlns:a16="http://schemas.microsoft.com/office/drawing/2014/main" id="{35523A57-9148-4213-6E95-2EBA98A1C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926" y="1549790"/>
                <a:ext cx="1513304" cy="1118841"/>
              </a:xfrm>
              <a:prstGeom prst="rect">
                <a:avLst/>
              </a:prstGeom>
            </p:spPr>
          </p:pic>
        </p:grpSp>
        <p:pic>
          <p:nvPicPr>
            <p:cNvPr id="12" name="Picture 2">
              <a:extLst>
                <a:ext uri="{FF2B5EF4-FFF2-40B4-BE49-F238E27FC236}">
                  <a16:creationId xmlns:a16="http://schemas.microsoft.com/office/drawing/2014/main" id="{8CE93C11-1BFF-A2F1-D246-B8FCA1CF4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923" y="1593439"/>
              <a:ext cx="1545253" cy="101165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4">
            <a:extLst>
              <a:ext uri="{FF2B5EF4-FFF2-40B4-BE49-F238E27FC236}">
                <a16:creationId xmlns:a16="http://schemas.microsoft.com/office/drawing/2014/main" id="{0F303178-7D96-43BC-6D2E-4AB2F6A98BC9}"/>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grpSp>
        <p:nvGrpSpPr>
          <p:cNvPr id="19" name="グループ化 18">
            <a:extLst>
              <a:ext uri="{FF2B5EF4-FFF2-40B4-BE49-F238E27FC236}">
                <a16:creationId xmlns:a16="http://schemas.microsoft.com/office/drawing/2014/main" id="{ABF58B41-50F5-B289-EA89-998073377128}"/>
              </a:ext>
            </a:extLst>
          </p:cNvPr>
          <p:cNvGrpSpPr/>
          <p:nvPr/>
        </p:nvGrpSpPr>
        <p:grpSpPr>
          <a:xfrm>
            <a:off x="-40564" y="6016810"/>
            <a:ext cx="939693" cy="850816"/>
            <a:chOff x="-40564" y="6007184"/>
            <a:chExt cx="939693" cy="850816"/>
          </a:xfrm>
        </p:grpSpPr>
        <p:sp>
          <p:nvSpPr>
            <p:cNvPr id="22" name="フリーフォーム: 図形 3">
              <a:extLst>
                <a:ext uri="{FF2B5EF4-FFF2-40B4-BE49-F238E27FC236}">
                  <a16:creationId xmlns:a16="http://schemas.microsoft.com/office/drawing/2014/main" id="{90AA1185-2511-155F-F9E1-3B6DB84B8321}"/>
                </a:ext>
              </a:extLst>
            </p:cNvPr>
            <p:cNvSpPr/>
            <p:nvPr userDrawn="1"/>
          </p:nvSpPr>
          <p:spPr>
            <a:xfrm rot="5400000">
              <a:off x="29733" y="6024355"/>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5" name="フリーフォーム: 図形 5">
              <a:extLst>
                <a:ext uri="{FF2B5EF4-FFF2-40B4-BE49-F238E27FC236}">
                  <a16:creationId xmlns:a16="http://schemas.microsoft.com/office/drawing/2014/main" id="{039763D7-920F-13E5-F59F-DC777B940A64}"/>
                </a:ext>
              </a:extLst>
            </p:cNvPr>
            <p:cNvSpPr/>
            <p:nvPr userDrawn="1"/>
          </p:nvSpPr>
          <p:spPr>
            <a:xfrm rot="5400000">
              <a:off x="18582" y="5977453"/>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6" name="テキスト ボックス 25">
              <a:extLst>
                <a:ext uri="{FF2B5EF4-FFF2-40B4-BE49-F238E27FC236}">
                  <a16:creationId xmlns:a16="http://schemas.microsoft.com/office/drawing/2014/main" id="{B0721C9D-8C67-EA11-58A5-A2072995D1D1}"/>
                </a:ext>
              </a:extLst>
            </p:cNvPr>
            <p:cNvSpPr txBox="1"/>
            <p:nvPr userDrawn="1"/>
          </p:nvSpPr>
          <p:spPr>
            <a:xfrm>
              <a:off x="-40564" y="6201714"/>
              <a:ext cx="825671" cy="584775"/>
            </a:xfrm>
            <a:prstGeom prst="rect">
              <a:avLst/>
            </a:prstGeom>
            <a:noFill/>
          </p:spPr>
          <p:txBody>
            <a:bodyPr wrap="square" rtlCol="0">
              <a:noAutofit/>
            </a:bodyPr>
            <a:lstStyle/>
            <a:p>
              <a:pPr algn="ctr"/>
              <a:r>
                <a:rPr kumimoji="1" lang="ja-JP" altLang="en-US" sz="1600" b="1" i="0" spc="50" baseline="0" dirty="0">
                  <a:solidFill>
                    <a:schemeClr val="accent6">
                      <a:lumMod val="75000"/>
                    </a:schemeClr>
                  </a:solidFill>
                </a:rPr>
                <a:t>もっと</a:t>
              </a:r>
              <a:endParaRPr kumimoji="1" lang="en-US" altLang="ja-JP" sz="1600" b="1" i="0" spc="50" baseline="0" dirty="0">
                <a:solidFill>
                  <a:schemeClr val="accent6">
                    <a:lumMod val="75000"/>
                  </a:schemeClr>
                </a:solidFill>
              </a:endParaRPr>
            </a:p>
            <a:p>
              <a:pPr algn="ctr"/>
              <a:r>
                <a:rPr kumimoji="1" lang="ja-JP" altLang="en-US" sz="1600" b="1" i="0" spc="50" baseline="0" dirty="0">
                  <a:solidFill>
                    <a:schemeClr val="accent6">
                      <a:lumMod val="75000"/>
                    </a:schemeClr>
                  </a:solidFill>
                </a:rPr>
                <a:t>くわしく</a:t>
              </a:r>
            </a:p>
          </p:txBody>
        </p:sp>
      </p:grpSp>
      <p:sp>
        <p:nvSpPr>
          <p:cNvPr id="28" name="スライド番号プレースホルダー 1">
            <a:extLst>
              <a:ext uri="{FF2B5EF4-FFF2-40B4-BE49-F238E27FC236}">
                <a16:creationId xmlns:a16="http://schemas.microsoft.com/office/drawing/2014/main" id="{2046A815-6257-7B99-4B12-A455C3F339CF}"/>
              </a:ext>
            </a:extLst>
          </p:cNvPr>
          <p:cNvSpPr>
            <a:spLocks noGrp="1"/>
          </p:cNvSpPr>
          <p:nvPr>
            <p:ph type="sldNum" sz="quarter" idx="4"/>
          </p:nvPr>
        </p:nvSpPr>
        <p:spPr/>
        <p:txBody>
          <a:bodyPr/>
          <a:lstStyle/>
          <a:p>
            <a:pPr>
              <a:defRPr/>
            </a:pPr>
            <a:fld id="{A21AC8FD-592B-4297-9EAB-520742DB55C5}" type="slidenum">
              <a:rPr lang="en-US" altLang="ja-JP" smtClean="0"/>
              <a:pPr>
                <a:defRPr/>
              </a:pPr>
              <a:t>20</a:t>
            </a:fld>
            <a:endParaRPr lang="en-US" altLang="ja-JP"/>
          </a:p>
        </p:txBody>
      </p:sp>
    </p:spTree>
    <p:custDataLst>
      <p:tags r:id="rId1"/>
    </p:custDataLst>
    <p:extLst>
      <p:ext uri="{BB962C8B-B14F-4D97-AF65-F5344CB8AC3E}">
        <p14:creationId xmlns:p14="http://schemas.microsoft.com/office/powerpoint/2010/main" val="1695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56345"/>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502242"/>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検索</a:t>
            </a:r>
          </a:p>
        </p:txBody>
      </p:sp>
      <p:grpSp>
        <p:nvGrpSpPr>
          <p:cNvPr id="44" name="グループ化 43">
            <a:extLst>
              <a:ext uri="{FF2B5EF4-FFF2-40B4-BE49-F238E27FC236}">
                <a16:creationId xmlns:a16="http://schemas.microsoft.com/office/drawing/2014/main" id="{E586D783-E852-4EF9-2FF8-876866ABA0A3}"/>
              </a:ext>
            </a:extLst>
          </p:cNvPr>
          <p:cNvGrpSpPr/>
          <p:nvPr/>
        </p:nvGrpSpPr>
        <p:grpSpPr>
          <a:xfrm>
            <a:off x="-61200" y="6020436"/>
            <a:ext cx="971480" cy="850816"/>
            <a:chOff x="-61202" y="5996309"/>
            <a:chExt cx="971480" cy="850816"/>
          </a:xfrm>
        </p:grpSpPr>
        <p:sp>
          <p:nvSpPr>
            <p:cNvPr id="45" name="フリーフォーム: 図形 3">
              <a:extLst>
                <a:ext uri="{FF2B5EF4-FFF2-40B4-BE49-F238E27FC236}">
                  <a16:creationId xmlns:a16="http://schemas.microsoft.com/office/drawing/2014/main" id="{5B14D567-8AD7-DF77-2A91-3B08F4A97EF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46" name="フリーフォーム: 図形 5">
              <a:extLst>
                <a:ext uri="{FF2B5EF4-FFF2-40B4-BE49-F238E27FC236}">
                  <a16:creationId xmlns:a16="http://schemas.microsoft.com/office/drawing/2014/main" id="{A52B780D-DEC1-2A91-775A-4EE970D49D7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47" name="テキスト ボックス 46">
              <a:extLst>
                <a:ext uri="{FF2B5EF4-FFF2-40B4-BE49-F238E27FC236}">
                  <a16:creationId xmlns:a16="http://schemas.microsoft.com/office/drawing/2014/main" id="{9CA9E2AB-3188-6AE9-9CB4-3118E1BBDE48}"/>
                </a:ext>
              </a:extLst>
            </p:cNvPr>
            <p:cNvSpPr txBox="1"/>
            <p:nvPr userDrawn="1"/>
          </p:nvSpPr>
          <p:spPr>
            <a:xfrm>
              <a:off x="-61202" y="6190839"/>
              <a:ext cx="903942"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544EC6"/>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544EC6"/>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544EC6"/>
                  </a:solidFill>
                  <a:effectLst/>
                  <a:uLnTx/>
                  <a:uFillTx/>
                  <a:latin typeface="Arial"/>
                  <a:ea typeface="HGPｺﾞｼｯｸE"/>
                  <a:cs typeface="+mn-cs"/>
                </a:rPr>
                <a:t>くわしく</a:t>
              </a:r>
            </a:p>
          </p:txBody>
        </p:sp>
      </p:gr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518375"/>
            <a:ext cx="7853221"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a:ln>
                  <a:noFill/>
                </a:ln>
                <a:solidFill>
                  <a:srgbClr val="5F5ACA"/>
                </a:solidFill>
                <a:effectLst/>
                <a:uLnTx/>
                <a:uFillTx/>
                <a:latin typeface="Arial"/>
                <a:ea typeface="HGPｺﾞｼｯｸE"/>
                <a:cs typeface="+mn-cs"/>
              </a:rPr>
              <a:t>滋賀県</a:t>
            </a:r>
            <a:r>
              <a:rPr kumimoji="1" lang="zh-TW" altLang="en-US" sz="1100" b="0" i="0" u="none" strike="noStrike" kern="1200" cap="none" spc="0" normalizeH="0" baseline="0" noProof="0" dirty="0">
                <a:ln>
                  <a:noFill/>
                </a:ln>
                <a:solidFill>
                  <a:srgbClr val="5F5ACA"/>
                </a:solidFill>
                <a:effectLst/>
                <a:uLnTx/>
                <a:uFillTx/>
                <a:latin typeface="Arial"/>
                <a:ea typeface="HGPｺﾞｼｯｸE"/>
                <a:cs typeface="+mn-cs"/>
              </a:rPr>
              <a:t>租税教育推進連絡協議会</a:t>
            </a:r>
            <a:r>
              <a:rPr kumimoji="1" lang="ja-JP" altLang="en-US" sz="1100" b="0" i="0" u="none" strike="noStrike" kern="1200" cap="none" spc="0" normalizeH="0" baseline="0" noProof="0">
                <a:ln>
                  <a:noFill/>
                </a:ln>
                <a:solidFill>
                  <a:srgbClr val="5F5ACA"/>
                </a:solidFill>
                <a:effectLst/>
                <a:uLnTx/>
                <a:uFillTx/>
                <a:latin typeface="Arial"/>
                <a:ea typeface="HGPｺﾞｼｯｸE"/>
                <a:cs typeface="+mn-cs"/>
              </a:rPr>
              <a:t>ホームページ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t>
            </a:r>
            <a:r>
              <a:rPr kumimoji="1" lang="en-US" altLang="ja-JP" sz="11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www.shiga-sozeikyoiku.com</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endParaRPr kumimoji="1" lang="ja-JP" altLang="en-US" sz="1100" b="0" i="0" u="none" strike="noStrike" kern="1200" cap="none" spc="0" normalizeH="0" baseline="0" noProof="0" dirty="0">
              <a:ln>
                <a:noFill/>
              </a:ln>
              <a:effectLst/>
              <a:uLnTx/>
              <a:uFillTx/>
              <a:latin typeface="HGPｺﾞｼｯｸE"/>
              <a:ea typeface="HGPｺﾞｼｯｸE"/>
              <a:cs typeface="+mn-cs"/>
            </a:endParaRPr>
          </a:p>
        </p:txBody>
      </p:sp>
      <p:cxnSp>
        <p:nvCxnSpPr>
          <p:cNvPr id="18" name="直線コネクタ 17">
            <a:extLst>
              <a:ext uri="{FF2B5EF4-FFF2-40B4-BE49-F238E27FC236}">
                <a16:creationId xmlns:a16="http://schemas.microsoft.com/office/drawing/2014/main" id="{2FD16114-621B-EB1F-29A1-CE02D83F1970}"/>
              </a:ext>
            </a:extLst>
          </p:cNvPr>
          <p:cNvCxnSpPr>
            <a:cxnSpLocks/>
          </p:cNvCxnSpPr>
          <p:nvPr userDrawn="1"/>
        </p:nvCxnSpPr>
        <p:spPr>
          <a:xfrm>
            <a:off x="358041" y="5511154"/>
            <a:ext cx="6374355"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584929"/>
            <a:ext cx="3966554" cy="288147"/>
          </a:xfrm>
          <a:prstGeom prst="rect">
            <a:avLst/>
          </a:prstGeom>
          <a:noFill/>
        </p:spPr>
        <p:txBody>
          <a:bodyPr vert="horz" wrap="square" t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10" normalizeH="0" baseline="0" noProof="0" dirty="0">
                <a:ln>
                  <a:noFill/>
                </a:ln>
                <a:solidFill>
                  <a:srgbClr val="000000"/>
                </a:solidFill>
                <a:effectLst/>
                <a:uLnTx/>
                <a:uFillTx/>
                <a:latin typeface="HGPｺﾞｼｯｸE"/>
                <a:ea typeface="HGPｺﾞｼｯｸE"/>
                <a:cs typeface="+mn-cs"/>
              </a:rPr>
              <a:t>（編集・発行</a:t>
            </a:r>
            <a:r>
              <a:rPr kumimoji="0" lang="ja-JP" altLang="en-US" sz="1400" b="0" i="0" u="none" strike="noStrike" kern="1200" cap="none" spc="-10" normalizeH="0" baseline="0" noProof="0">
                <a:ln>
                  <a:noFill/>
                </a:ln>
                <a:solidFill>
                  <a:srgbClr val="000000"/>
                </a:solidFill>
                <a:effectLst/>
                <a:uLnTx/>
                <a:uFillTx/>
                <a:latin typeface="HGPｺﾞｼｯｸE"/>
                <a:ea typeface="HGPｺﾞｼｯｸE"/>
                <a:cs typeface="+mn-cs"/>
              </a:rPr>
              <a:t>） 滋賀県</a:t>
            </a:r>
            <a:r>
              <a:rPr kumimoji="0" lang="ja-JP" altLang="en-US" sz="1400" b="0" i="0" u="none" strike="noStrike" kern="1200" cap="none" spc="-10" normalizeH="0" baseline="0" noProof="0" dirty="0">
                <a:ln>
                  <a:noFill/>
                </a:ln>
                <a:solidFill>
                  <a:srgbClr val="000000"/>
                </a:solidFill>
                <a:effectLst/>
                <a:uLnTx/>
                <a:uFillTx/>
                <a:latin typeface="HGPｺﾞｼｯｸE"/>
                <a:ea typeface="HGPｺﾞｼｯｸE"/>
                <a:cs typeface="+mn-cs"/>
              </a:rPr>
              <a:t>租税教育推進連絡協議会</a:t>
            </a:r>
            <a:endParaRPr kumimoji="0" lang="en-US" altLang="ja-JP" sz="1400" b="0" i="0" u="none" strike="noStrike" kern="1200" cap="none" spc="-10" normalizeH="0" baseline="0" noProof="0" dirty="0">
              <a:ln>
                <a:noFill/>
              </a:ln>
              <a:solidFill>
                <a:srgbClr val="000000"/>
              </a:solidFill>
              <a:effectLst/>
              <a:uLnTx/>
              <a:uFillTx/>
              <a:latin typeface="HGPｺﾞｼｯｸE"/>
              <a:ea typeface="HGPｺﾞｼｯｸE"/>
              <a:cs typeface="+mn-cs"/>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194198" y="5842368"/>
            <a:ext cx="6433775" cy="257369"/>
          </a:xfrm>
          <a:prstGeom prst="rect">
            <a:avLst/>
          </a:prstGeom>
          <a:noFill/>
        </p:spPr>
        <p:txBody>
          <a:bodyPr vert="horz" wrap="square" t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10" normalizeH="0" baseline="0" noProof="0">
                <a:ln>
                  <a:noFill/>
                </a:ln>
                <a:solidFill>
                  <a:srgbClr val="000000"/>
                </a:solidFill>
                <a:effectLst/>
                <a:uLnTx/>
                <a:uFillTx/>
                <a:latin typeface="HGPｺﾞｼｯｸE"/>
                <a:ea typeface="HGPｺﾞｼｯｸE"/>
                <a:cs typeface="+mn-cs"/>
              </a:rPr>
              <a:t>〒</a:t>
            </a:r>
            <a:r>
              <a:rPr kumimoji="0" lang="en-US" altLang="ja-JP" sz="1200" b="0" i="0" u="none" strike="noStrike" kern="1200" cap="none" spc="-10" normalizeH="0" baseline="0" noProof="0" dirty="0">
                <a:ln>
                  <a:noFill/>
                </a:ln>
                <a:solidFill>
                  <a:srgbClr val="000000"/>
                </a:solidFill>
                <a:effectLst/>
                <a:uLnTx/>
                <a:uFillTx/>
                <a:latin typeface="HGPｺﾞｼｯｸE"/>
                <a:ea typeface="HGPｺﾞｼｯｸE"/>
                <a:cs typeface="+mn-cs"/>
              </a:rPr>
              <a:t>520‒8510 </a:t>
            </a:r>
            <a:r>
              <a:rPr kumimoji="0" lang="ja-JP" altLang="en-US" sz="1200" b="0" i="0" u="none" strike="noStrike" kern="1200" cap="none" spc="-10" normalizeH="0" baseline="0" noProof="0">
                <a:ln>
                  <a:noFill/>
                </a:ln>
                <a:solidFill>
                  <a:srgbClr val="000000"/>
                </a:solidFill>
                <a:effectLst/>
                <a:uLnTx/>
                <a:uFillTx/>
                <a:latin typeface="HGPｺﾞｼｯｸE"/>
                <a:ea typeface="HGPｺﾞｼｯｸE"/>
                <a:cs typeface="+mn-cs"/>
              </a:rPr>
              <a:t>大津市京町</a:t>
            </a:r>
            <a:r>
              <a:rPr kumimoji="0" lang="en-US" altLang="ja-JP" sz="1200" b="0" i="0" u="none" strike="noStrike" kern="1200" cap="none" spc="-10" normalizeH="0" baseline="0" noProof="0" dirty="0">
                <a:ln>
                  <a:noFill/>
                </a:ln>
                <a:solidFill>
                  <a:srgbClr val="000000"/>
                </a:solidFill>
                <a:effectLst/>
                <a:uLnTx/>
                <a:uFillTx/>
                <a:latin typeface="HGPｺﾞｼｯｸE"/>
                <a:ea typeface="HGPｺﾞｼｯｸE"/>
                <a:cs typeface="+mn-cs"/>
              </a:rPr>
              <a:t>3‒1‒1</a:t>
            </a:r>
            <a:r>
              <a:rPr kumimoji="0" lang="ja-JP" altLang="en-US" sz="1200" b="0" i="0" u="none" strike="noStrike" kern="1200" cap="none" spc="-10" normalizeH="0" baseline="0" noProof="0">
                <a:ln>
                  <a:noFill/>
                </a:ln>
                <a:solidFill>
                  <a:srgbClr val="000000"/>
                </a:solidFill>
                <a:effectLst/>
                <a:uLnTx/>
                <a:uFillTx/>
                <a:latin typeface="HGPｺﾞｼｯｸE"/>
                <a:ea typeface="HGPｺﾞｼｯｸE"/>
                <a:cs typeface="+mn-cs"/>
              </a:rPr>
              <a:t>　大津びわ湖合同庁舎　大津税務署内 </a:t>
            </a:r>
            <a:endParaRPr kumimoji="0" lang="en-US" altLang="ja-JP" sz="1200" b="0" i="0" u="none" strike="noStrike" kern="1200" cap="none" spc="-10" normalizeH="0" baseline="0" noProof="0" dirty="0">
              <a:ln>
                <a:noFill/>
              </a:ln>
              <a:solidFill>
                <a:srgbClr val="000000"/>
              </a:solidFill>
              <a:effectLst/>
              <a:uLnTx/>
              <a:uFillTx/>
              <a:latin typeface="HGPｺﾞｼｯｸE"/>
              <a:ea typeface="HGPｺﾞｼｯｸE"/>
              <a:cs typeface="+mn-cs"/>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222773" y="6052112"/>
            <a:ext cx="5940669" cy="380480"/>
          </a:xfrm>
          <a:prstGeom prst="rect">
            <a:avLst/>
          </a:prstGeom>
          <a:noFill/>
        </p:spPr>
        <p:txBody>
          <a:bodyPr vert="horz" wrap="square" t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0" normalizeH="0" baseline="0" noProof="0">
                <a:ln>
                  <a:noFill/>
                </a:ln>
                <a:solidFill>
                  <a:srgbClr val="000000"/>
                </a:solidFill>
                <a:effectLst/>
                <a:uLnTx/>
                <a:uFillTx/>
                <a:latin typeface="HGPｺﾞｼｯｸE"/>
                <a:ea typeface="HGPｺﾞｼｯｸE"/>
                <a:cs typeface="+mn-cs"/>
              </a:rPr>
              <a:t>滋賀県</a:t>
            </a:r>
            <a:r>
              <a:rPr kumimoji="0" lang="ja-JP" altLang="en-US" sz="1000" b="0" i="0" u="none" strike="noStrike" kern="1200" cap="none" spc="-10" normalizeH="0" baseline="0" noProof="0" dirty="0">
                <a:ln>
                  <a:noFill/>
                </a:ln>
                <a:solidFill>
                  <a:srgbClr val="000000"/>
                </a:solidFill>
                <a:effectLst/>
                <a:uLnTx/>
                <a:uFillTx/>
                <a:latin typeface="HGPｺﾞｼｯｸE"/>
                <a:ea typeface="HGPｺﾞｼｯｸE"/>
                <a:cs typeface="+mn-cs"/>
              </a:rPr>
              <a:t>租税教育推進連絡協議会</a:t>
            </a:r>
            <a:r>
              <a:rPr kumimoji="0" lang="ja-JP" altLang="en-US" sz="1000" b="0" i="0" u="none" strike="noStrike" kern="1200" cap="none" spc="-10" normalizeH="0" baseline="0" noProof="0">
                <a:ln>
                  <a:noFill/>
                </a:ln>
                <a:solidFill>
                  <a:srgbClr val="000000"/>
                </a:solidFill>
                <a:effectLst/>
                <a:uLnTx/>
                <a:uFillTx/>
                <a:latin typeface="HGPｺﾞｼｯｸE"/>
                <a:ea typeface="HGPｺﾞｼｯｸE"/>
                <a:cs typeface="+mn-cs"/>
              </a:rPr>
              <a:t>は、滋賀県内</a:t>
            </a:r>
            <a:r>
              <a:rPr kumimoji="0" lang="ja-JP" altLang="en-US" sz="1000" b="0" i="0" u="none" strike="noStrike" kern="1200" cap="none" spc="-10" normalizeH="0" baseline="0" noProof="0" dirty="0">
                <a:ln>
                  <a:noFill/>
                </a:ln>
                <a:solidFill>
                  <a:srgbClr val="000000"/>
                </a:solidFill>
                <a:effectLst/>
                <a:uLnTx/>
                <a:uFillTx/>
                <a:latin typeface="HGPｺﾞｼｯｸE"/>
                <a:ea typeface="HGPｺﾞｼｯｸE"/>
                <a:cs typeface="+mn-cs"/>
              </a:rPr>
              <a:t>の教育委員会や小学校・中学校・高等学校の教育関係者と、国・県・市町村の税務関係者が協力して、租税教育の推進を図るために設けられた組織です。</a:t>
            </a:r>
            <a:endParaRPr kumimoji="0" lang="en-US" altLang="ja-JP" sz="1000" b="0" i="0" u="none" strike="noStrike" kern="1200" cap="none" spc="-10" normalizeH="0" baseline="0" noProof="0" dirty="0">
              <a:ln>
                <a:noFill/>
              </a:ln>
              <a:solidFill>
                <a:srgbClr val="000000"/>
              </a:solidFill>
              <a:effectLst/>
              <a:uLnTx/>
              <a:uFillTx/>
              <a:latin typeface="HGPｺﾞｼｯｸE"/>
              <a:ea typeface="HGPｺﾞｼｯｸE"/>
              <a:cs typeface="+mn-cs"/>
            </a:endParaRPr>
          </a:p>
        </p:txBody>
      </p:sp>
      <p:pic>
        <p:nvPicPr>
          <p:cNvPr id="21" name="図 20">
            <a:hlinkClick r:id="rId4"/>
            <a:extLst>
              <a:ext uri="{FF2B5EF4-FFF2-40B4-BE49-F238E27FC236}">
                <a16:creationId xmlns:a16="http://schemas.microsoft.com/office/drawing/2014/main" id="{A020DCFA-3360-92BC-55AF-1B4572F84C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140" y="5590341"/>
            <a:ext cx="812973" cy="822390"/>
          </a:xfrm>
          <a:prstGeom prst="rect">
            <a:avLst/>
          </a:prstGeom>
          <a:noFill/>
          <a:ln w="12700">
            <a:noFill/>
          </a:ln>
        </p:spPr>
      </p:pic>
      <p:grpSp>
        <p:nvGrpSpPr>
          <p:cNvPr id="54" name="グループ化 53">
            <a:extLst>
              <a:ext uri="{FF2B5EF4-FFF2-40B4-BE49-F238E27FC236}">
                <a16:creationId xmlns:a16="http://schemas.microsoft.com/office/drawing/2014/main" id="{880491C3-0B14-026D-4477-64B4B5C7FC64}"/>
              </a:ext>
            </a:extLst>
          </p:cNvPr>
          <p:cNvGrpSpPr/>
          <p:nvPr/>
        </p:nvGrpSpPr>
        <p:grpSpPr>
          <a:xfrm>
            <a:off x="199285" y="881221"/>
            <a:ext cx="8776123" cy="696666"/>
            <a:chOff x="199285" y="881221"/>
            <a:chExt cx="8776123" cy="696666"/>
          </a:xfrm>
        </p:grpSpPr>
        <p:sp>
          <p:nvSpPr>
            <p:cNvPr id="10" name="Rectangle 26">
              <a:extLst>
                <a:ext uri="{FF2B5EF4-FFF2-40B4-BE49-F238E27FC236}">
                  <a16:creationId xmlns:a16="http://schemas.microsoft.com/office/drawing/2014/main" id="{6E6AB073-5945-CBE3-4BC6-17ABA708FAC0}"/>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税金について、もっと詳しく知りたい人は、</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1700" b="0" i="0" u="none" strike="noStrike" kern="1200" cap="none" spc="0" normalizeH="0" baseline="0" noProof="0">
                  <a:ln>
                    <a:noFill/>
                  </a:ln>
                  <a:solidFill>
                    <a:srgbClr val="807DD4"/>
                  </a:solidFill>
                  <a:effectLst/>
                  <a:uLnTx/>
                  <a:uFillTx/>
                  <a:latin typeface="HGPｺﾞｼｯｸE" panose="020B0900000000000000" pitchFamily="50" charset="-128"/>
                  <a:ea typeface="HGPｺﾞｼｯｸE" panose="020B0900000000000000" pitchFamily="50" charset="-128"/>
                  <a:cs typeface="+mn-cs"/>
                </a:rPr>
                <a:t>国税庁ホームページ「税の学習コーナー」</a:t>
              </a: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を見てね。</a:t>
              </a:r>
            </a:p>
          </p:txBody>
        </p:sp>
        <p:sp>
          <p:nvSpPr>
            <p:cNvPr id="3" name="テキスト ボックス 2">
              <a:extLst>
                <a:ext uri="{FF2B5EF4-FFF2-40B4-BE49-F238E27FC236}">
                  <a16:creationId xmlns:a16="http://schemas.microsoft.com/office/drawing/2014/main" id="{31E8E31E-E890-B9C7-308C-422573D0812B}"/>
                </a:ext>
              </a:extLst>
            </p:cNvPr>
            <p:cNvSpPr txBox="1"/>
            <p:nvPr/>
          </p:nvSpPr>
          <p:spPr>
            <a:xfrm>
              <a:off x="300191" y="1139918"/>
              <a:ext cx="613559"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807DD4"/>
                  </a:solidFill>
                  <a:effectLst/>
                  <a:uLnTx/>
                  <a:uFillTx/>
                  <a:latin typeface="HGPｺﾞｼｯｸE" panose="020B0900000000000000" pitchFamily="50" charset="-128"/>
                  <a:ea typeface="HGPｺﾞｼｯｸE" panose="020B0900000000000000" pitchFamily="50" charset="-128"/>
                  <a:cs typeface="+mn-cs"/>
                </a:rPr>
                <a:t>こくぜいちょう</a:t>
              </a:r>
              <a:endParaRPr kumimoji="0" lang="zh-CN" altLang="en-US" sz="800" b="0" i="0" u="none" strike="noStrike" kern="1200" cap="none" spc="0" normalizeH="0" baseline="0" noProof="0" dirty="0">
                <a:ln>
                  <a:noFill/>
                </a:ln>
                <a:solidFill>
                  <a:srgbClr val="807DD4"/>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22" name="テキスト ボックス 21">
            <a:extLst>
              <a:ext uri="{FF2B5EF4-FFF2-40B4-BE49-F238E27FC236}">
                <a16:creationId xmlns:a16="http://schemas.microsoft.com/office/drawing/2014/main" id="{7A229331-C8EB-DE17-F236-E4E49CC4D291}"/>
              </a:ext>
            </a:extLst>
          </p:cNvPr>
          <p:cNvSpPr txBox="1"/>
          <p:nvPr/>
        </p:nvSpPr>
        <p:spPr>
          <a:xfrm>
            <a:off x="1433042" y="5503070"/>
            <a:ext cx="613559" cy="157566"/>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しがけん</a:t>
            </a:r>
            <a:endParaRPr kumimoji="0" lang="zh-CN" altLang="en-US" sz="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4" name="テキスト ボックス 23">
            <a:extLst>
              <a:ext uri="{FF2B5EF4-FFF2-40B4-BE49-F238E27FC236}">
                <a16:creationId xmlns:a16="http://schemas.microsoft.com/office/drawing/2014/main" id="{F2066959-F866-782A-B0D6-5FB0CE54A45E}"/>
              </a:ext>
            </a:extLst>
          </p:cNvPr>
          <p:cNvSpPr txBox="1"/>
          <p:nvPr/>
        </p:nvSpPr>
        <p:spPr>
          <a:xfrm>
            <a:off x="1971267" y="5503070"/>
            <a:ext cx="432763" cy="157566"/>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そぜい</a:t>
            </a:r>
            <a:endParaRPr kumimoji="0" lang="zh-CN" altLang="en-US" sz="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6" name="テキスト ボックス 25">
            <a:extLst>
              <a:ext uri="{FF2B5EF4-FFF2-40B4-BE49-F238E27FC236}">
                <a16:creationId xmlns:a16="http://schemas.microsoft.com/office/drawing/2014/main" id="{EBEFA532-4EC5-A6F9-648F-74823485C06E}"/>
              </a:ext>
            </a:extLst>
          </p:cNvPr>
          <p:cNvSpPr txBox="1"/>
          <p:nvPr/>
        </p:nvSpPr>
        <p:spPr>
          <a:xfrm>
            <a:off x="2310744" y="5503070"/>
            <a:ext cx="432763" cy="157566"/>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きょういく</a:t>
            </a:r>
            <a:endParaRPr kumimoji="0" lang="zh-CN" altLang="en-US" sz="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7" name="テキスト ボックス 26">
            <a:extLst>
              <a:ext uri="{FF2B5EF4-FFF2-40B4-BE49-F238E27FC236}">
                <a16:creationId xmlns:a16="http://schemas.microsoft.com/office/drawing/2014/main" id="{8D028C08-59EA-0A4A-CF00-DA3BC535F332}"/>
              </a:ext>
            </a:extLst>
          </p:cNvPr>
          <p:cNvSpPr txBox="1"/>
          <p:nvPr/>
        </p:nvSpPr>
        <p:spPr>
          <a:xfrm>
            <a:off x="2677602" y="5503070"/>
            <a:ext cx="432763" cy="157566"/>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すいしん</a:t>
            </a:r>
            <a:endParaRPr kumimoji="0" lang="zh-CN" altLang="en-US" sz="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8" name="テキスト ボックス 27">
            <a:extLst>
              <a:ext uri="{FF2B5EF4-FFF2-40B4-BE49-F238E27FC236}">
                <a16:creationId xmlns:a16="http://schemas.microsoft.com/office/drawing/2014/main" id="{67C34A9B-68FD-59F9-2A12-94D93E807225}"/>
              </a:ext>
            </a:extLst>
          </p:cNvPr>
          <p:cNvSpPr txBox="1"/>
          <p:nvPr/>
        </p:nvSpPr>
        <p:spPr>
          <a:xfrm>
            <a:off x="3022554" y="5503070"/>
            <a:ext cx="432763" cy="157566"/>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れんらく</a:t>
            </a:r>
            <a:endParaRPr kumimoji="0" lang="zh-CN" altLang="en-US" sz="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3" name="テキスト ボックス 32">
            <a:extLst>
              <a:ext uri="{FF2B5EF4-FFF2-40B4-BE49-F238E27FC236}">
                <a16:creationId xmlns:a16="http://schemas.microsoft.com/office/drawing/2014/main" id="{B283D63E-6282-37F1-21A3-1EE970D4CB18}"/>
              </a:ext>
            </a:extLst>
          </p:cNvPr>
          <p:cNvSpPr txBox="1"/>
          <p:nvPr/>
        </p:nvSpPr>
        <p:spPr>
          <a:xfrm>
            <a:off x="3471542" y="5503070"/>
            <a:ext cx="432763" cy="157566"/>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きょうぎかい</a:t>
            </a:r>
            <a:endParaRPr kumimoji="0" lang="zh-CN" altLang="en-US" sz="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aphicFrame>
        <p:nvGraphicFramePr>
          <p:cNvPr id="4" name="表 3">
            <a:extLst>
              <a:ext uri="{FF2B5EF4-FFF2-40B4-BE49-F238E27FC236}">
                <a16:creationId xmlns:a16="http://schemas.microsoft.com/office/drawing/2014/main" id="{5D490F95-2F68-9A96-F911-41F3DD9A9986}"/>
              </a:ext>
            </a:extLst>
          </p:cNvPr>
          <p:cNvGraphicFramePr>
            <a:graphicFrameLocks noGrp="1"/>
          </p:cNvGraphicFramePr>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7" name="図 6">
            <a:hlinkClick r:id="rId6"/>
            <a:extLst>
              <a:ext uri="{FF2B5EF4-FFF2-40B4-BE49-F238E27FC236}">
                <a16:creationId xmlns:a16="http://schemas.microsoft.com/office/drawing/2014/main" id="{8CFD8B12-1A25-DDC1-BFF5-2B2C6269656B}"/>
              </a:ext>
            </a:extLst>
          </p:cNvPr>
          <p:cNvPicPr>
            <a:picLocks noChangeAspect="1"/>
          </p:cNvPicPr>
          <p:nvPr/>
        </p:nvPicPr>
        <p:blipFill rotWithShape="1">
          <a:blip r:embed="rId7"/>
          <a:srcRect l="1" r="1884"/>
          <a:stretch/>
        </p:blipFill>
        <p:spPr>
          <a:xfrm>
            <a:off x="7402183" y="1145034"/>
            <a:ext cx="770217" cy="758351"/>
          </a:xfrm>
          <a:prstGeom prst="rect">
            <a:avLst/>
          </a:prstGeom>
        </p:spPr>
      </p:pic>
      <p:pic>
        <p:nvPicPr>
          <p:cNvPr id="12" name="図 11">
            <a:hlinkClick r:id="rId8"/>
            <a:extLst>
              <a:ext uri="{FF2B5EF4-FFF2-40B4-BE49-F238E27FC236}">
                <a16:creationId xmlns:a16="http://schemas.microsoft.com/office/drawing/2014/main" id="{1998A52D-9662-1893-0120-7EA565BFB540}"/>
              </a:ext>
            </a:extLst>
          </p:cNvPr>
          <p:cNvPicPr>
            <a:picLocks noChangeAspect="1"/>
          </p:cNvPicPr>
          <p:nvPr/>
        </p:nvPicPr>
        <p:blipFill>
          <a:blip r:embed="rId9"/>
          <a:stretch>
            <a:fillRect/>
          </a:stretch>
        </p:blipFill>
        <p:spPr>
          <a:xfrm>
            <a:off x="7402183" y="3574330"/>
            <a:ext cx="770217" cy="767149"/>
          </a:xfrm>
          <a:prstGeom prst="rect">
            <a:avLst/>
          </a:prstGeom>
        </p:spPr>
      </p:pic>
      <p:pic>
        <p:nvPicPr>
          <p:cNvPr id="23" name="図 22">
            <a:hlinkClick r:id="rId10"/>
            <a:extLst>
              <a:ext uri="{FF2B5EF4-FFF2-40B4-BE49-F238E27FC236}">
                <a16:creationId xmlns:a16="http://schemas.microsoft.com/office/drawing/2014/main" id="{4388BFF8-F4F5-455D-E7E6-D9569995C519}"/>
              </a:ext>
            </a:extLst>
          </p:cNvPr>
          <p:cNvPicPr>
            <a:picLocks noChangeAspect="1"/>
          </p:cNvPicPr>
          <p:nvPr/>
        </p:nvPicPr>
        <p:blipFill rotWithShape="1">
          <a:blip r:embed="rId11"/>
          <a:srcRect l="1643" r="4504" b="3339"/>
          <a:stretch/>
        </p:blipFill>
        <p:spPr>
          <a:xfrm>
            <a:off x="7402182" y="4695440"/>
            <a:ext cx="770218" cy="755103"/>
          </a:xfrm>
          <a:prstGeom prst="rect">
            <a:avLst/>
          </a:prstGeom>
        </p:spPr>
      </p:pic>
      <p:pic>
        <p:nvPicPr>
          <p:cNvPr id="34" name="図 33">
            <a:hlinkClick r:id="rId12"/>
            <a:extLst>
              <a:ext uri="{FF2B5EF4-FFF2-40B4-BE49-F238E27FC236}">
                <a16:creationId xmlns:a16="http://schemas.microsoft.com/office/drawing/2014/main" id="{13BDE0F3-1B03-4C53-7850-2DEA25B5DB97}"/>
              </a:ext>
            </a:extLst>
          </p:cNvPr>
          <p:cNvPicPr>
            <a:picLocks noChangeAspect="1"/>
          </p:cNvPicPr>
          <p:nvPr/>
        </p:nvPicPr>
        <p:blipFill rotWithShape="1">
          <a:blip r:embed="rId13"/>
          <a:srcRect l="1463" r="3860"/>
          <a:stretch/>
        </p:blipFill>
        <p:spPr>
          <a:xfrm>
            <a:off x="7400050" y="2245962"/>
            <a:ext cx="772350" cy="785562"/>
          </a:xfrm>
          <a:prstGeom prst="rect">
            <a:avLst/>
          </a:prstGeom>
        </p:spPr>
      </p:pic>
      <p:grpSp>
        <p:nvGrpSpPr>
          <p:cNvPr id="25" name="グループ化 24">
            <a:extLst>
              <a:ext uri="{FF2B5EF4-FFF2-40B4-BE49-F238E27FC236}">
                <a16:creationId xmlns:a16="http://schemas.microsoft.com/office/drawing/2014/main" id="{359A7AC3-D167-A438-3EF4-3052207D245C}"/>
              </a:ext>
            </a:extLst>
          </p:cNvPr>
          <p:cNvGrpSpPr/>
          <p:nvPr/>
        </p:nvGrpSpPr>
        <p:grpSpPr>
          <a:xfrm>
            <a:off x="434835" y="1661631"/>
            <a:ext cx="5974247" cy="3632139"/>
            <a:chOff x="434835" y="1661631"/>
            <a:chExt cx="5974247" cy="3632139"/>
          </a:xfrm>
        </p:grpSpPr>
        <p:grpSp>
          <p:nvGrpSpPr>
            <p:cNvPr id="35" name="グループ化 34">
              <a:extLst>
                <a:ext uri="{FF2B5EF4-FFF2-40B4-BE49-F238E27FC236}">
                  <a16:creationId xmlns:a16="http://schemas.microsoft.com/office/drawing/2014/main" id="{CA1892C6-51F1-7C1B-835D-E7BA25EBDF22}"/>
                </a:ext>
              </a:extLst>
            </p:cNvPr>
            <p:cNvGrpSpPr/>
            <p:nvPr/>
          </p:nvGrpSpPr>
          <p:grpSpPr>
            <a:xfrm>
              <a:off x="434835" y="1811377"/>
              <a:ext cx="1651121" cy="3472425"/>
              <a:chOff x="434835" y="1928340"/>
              <a:chExt cx="1651121" cy="3472425"/>
            </a:xfrm>
          </p:grpSpPr>
          <p:sp>
            <p:nvSpPr>
              <p:cNvPr id="48" name="フリーフォーム: 図形 7">
                <a:extLst>
                  <a:ext uri="{FF2B5EF4-FFF2-40B4-BE49-F238E27FC236}">
                    <a16:creationId xmlns:a16="http://schemas.microsoft.com/office/drawing/2014/main" id="{E1B61AD7-F8D5-40CC-C049-567F012AD995}"/>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nvGrpSpPr>
              <p:cNvPr id="49" name="グループ化 48">
                <a:extLst>
                  <a:ext uri="{FF2B5EF4-FFF2-40B4-BE49-F238E27FC236}">
                    <a16:creationId xmlns:a16="http://schemas.microsoft.com/office/drawing/2014/main" id="{3BB77791-0B7D-814E-763C-452E59EFD745}"/>
                  </a:ext>
                </a:extLst>
              </p:cNvPr>
              <p:cNvGrpSpPr/>
              <p:nvPr/>
            </p:nvGrpSpPr>
            <p:grpSpPr>
              <a:xfrm>
                <a:off x="434835" y="4551310"/>
                <a:ext cx="1479485" cy="849455"/>
                <a:chOff x="127427" y="4832762"/>
                <a:chExt cx="1985942" cy="1110808"/>
              </a:xfrm>
            </p:grpSpPr>
            <p:pic>
              <p:nvPicPr>
                <p:cNvPr id="51" name="図 50">
                  <a:extLst>
                    <a:ext uri="{FF2B5EF4-FFF2-40B4-BE49-F238E27FC236}">
                      <a16:creationId xmlns:a16="http://schemas.microsoft.com/office/drawing/2014/main" id="{615B9544-CABE-9A6A-2C83-96D924C6FCD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52" name="図 51" descr="パソコンの画面&#10;&#10;自動的に生成された説明">
                  <a:extLst>
                    <a:ext uri="{FF2B5EF4-FFF2-40B4-BE49-F238E27FC236}">
                      <a16:creationId xmlns:a16="http://schemas.microsoft.com/office/drawing/2014/main" id="{6F4E6F4B-2615-F784-6C31-E88A2BBDD0F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53" name="図 52">
                  <a:extLst>
                    <a:ext uri="{FF2B5EF4-FFF2-40B4-BE49-F238E27FC236}">
                      <a16:creationId xmlns:a16="http://schemas.microsoft.com/office/drawing/2014/main" id="{7CC6ED24-29FE-CE88-149C-A5AD785B69AF}"/>
                    </a:ext>
                  </a:extLst>
                </p:cNvPr>
                <p:cNvPicPr>
                  <a:picLocks noChangeAspect="1"/>
                </p:cNvPicPr>
                <p:nvPr/>
              </p:nvPicPr>
              <p:blipFill rotWithShape="1">
                <a:blip r:embed="rId16"/>
                <a:srcRect l="1501" t="1897" r="1674" b="18851"/>
                <a:stretch/>
              </p:blipFill>
              <p:spPr>
                <a:xfrm>
                  <a:off x="978769" y="4869158"/>
                  <a:ext cx="1085082" cy="669551"/>
                </a:xfrm>
                <a:prstGeom prst="rect">
                  <a:avLst/>
                </a:prstGeom>
                <a:ln w="12700">
                  <a:solidFill>
                    <a:schemeClr val="tx1"/>
                  </a:solidFill>
                </a:ln>
              </p:spPr>
            </p:pic>
          </p:grpSp>
        </p:grpSp>
        <p:pic>
          <p:nvPicPr>
            <p:cNvPr id="15" name="図 14">
              <a:extLst>
                <a:ext uri="{FF2B5EF4-FFF2-40B4-BE49-F238E27FC236}">
                  <a16:creationId xmlns:a16="http://schemas.microsoft.com/office/drawing/2014/main" id="{9C144298-8277-11B7-9A44-14E3C20984E2}"/>
                </a:ext>
              </a:extLst>
            </p:cNvPr>
            <p:cNvPicPr>
              <a:picLocks noChangeAspect="1"/>
            </p:cNvPicPr>
            <p:nvPr/>
          </p:nvPicPr>
          <p:blipFill>
            <a:blip r:embed="rId17"/>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384371"/>
              <a:ext cx="1648208" cy="1019574"/>
              <a:chOff x="3277622" y="3384371"/>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384371"/>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69297"/>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69297"/>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7137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19883"/>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43189"/>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4491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70912"/>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6</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768149" y="905926"/>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98316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699863"/>
            <a:ext cx="2281056" cy="576361"/>
            <a:chOff x="6299670" y="2684109"/>
            <a:chExt cx="2281056" cy="576361"/>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（令和６年度）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b="0" i="0" u="none" strike="noStrike" kern="1200" cap="none" spc="0" normalizeH="0" baseline="0" noProof="0" dirty="0">
                  <a:ln>
                    <a:noFill/>
                  </a:ln>
                  <a:solidFill>
                    <a:srgbClr val="000000"/>
                  </a:solidFill>
                  <a:effectLst/>
                  <a:uLnTx/>
                  <a:uFillTx/>
                  <a:latin typeface="+mn-ea"/>
                  <a:cs typeface="+mn-cs"/>
                </a:rPr>
                <a:t>9,285</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23,655</a:t>
              </a:r>
              <a:r>
                <a:rPr kumimoji="1" lang="ja-JP" altLang="en-US" sz="1300" b="0" i="0" u="none" strike="noStrike" kern="1200" cap="none" spc="0" normalizeH="0" baseline="0" noProof="0" dirty="0">
                  <a:ln>
                    <a:noFill/>
                  </a:ln>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1</a:t>
              </a:r>
              <a:r>
                <a:rPr kumimoji="1" lang="en-US" altLang="ja-JP" sz="1300" b="0" i="0" u="none" strike="noStrike" kern="1200" cap="none" spc="0" normalizeH="0" baseline="0" noProof="0" dirty="0">
                  <a:ln>
                    <a:noFill/>
                  </a:ln>
                  <a:effectLst/>
                  <a:uLnTx/>
                  <a:uFillTx/>
                  <a:latin typeface="+mn-ea"/>
                  <a:cs typeface="+mn-cs"/>
                </a:rPr>
                <a:t>8</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b="0" i="0" u="none" strike="noStrike" kern="1200" cap="none" spc="0" normalizeH="0" baseline="0" noProof="0" dirty="0">
                  <a:ln>
                    <a:noFill/>
                  </a:ln>
                  <a:effectLst/>
                  <a:uLnTx/>
                  <a:uFillTx/>
                  <a:latin typeface="+mn-ea"/>
                  <a:cs typeface="+mn-cs"/>
                </a:rPr>
                <a:t>331</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lang="ja-JP" altLang="en-US" sz="1300" baseline="30000" dirty="0">
                  <a:latin typeface="+mn-ea"/>
                </a:rPr>
                <a:t>３</a:t>
              </a:r>
              <a:endParaRPr kumimoji="1" lang="ja-JP" altLang="en-US" sz="1300" b="0" i="0" u="none" strike="noStrike" kern="1200" cap="none" spc="0" normalizeH="0" baseline="30000" noProof="0" dirty="0">
                <a:ln>
                  <a:noFill/>
                </a:ln>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145,017</a:t>
              </a:r>
              <a:r>
                <a:rPr kumimoji="1" lang="ja-JP" altLang="en-US" sz="1300" b="0" i="0" u="none" strike="noStrike" kern="1200" cap="none" spc="0" normalizeH="0" baseline="0" noProof="0" dirty="0">
                  <a:ln>
                    <a:noFill/>
                  </a:ln>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（令和６年度）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dirty="0">
                  <a:solidFill>
                    <a:srgbClr val="000000"/>
                  </a:solidFill>
                  <a:latin typeface="+mn-ea"/>
                </a:rPr>
                <a:t>8,081</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dirty="0">
                  <a:latin typeface="+mn-ea"/>
                </a:rPr>
                <a:t>46,914</a:t>
              </a:r>
              <a:r>
                <a:rPr kumimoji="1" lang="ja-JP" altLang="en-US" sz="1300" b="0" i="0" u="none" strike="noStrike" kern="1200" cap="none" spc="0" normalizeH="0" baseline="0" noProof="0" dirty="0">
                  <a:ln>
                    <a:noFill/>
                  </a:ln>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a:t>
              </a:r>
              <a:r>
                <a:rPr kumimoji="1" lang="ja-JP" altLang="en-US" sz="1200" dirty="0">
                  <a:solidFill>
                    <a:srgbClr val="F46C62"/>
                  </a:solidFill>
                  <a:latin typeface="+mn-ea"/>
                </a:rPr>
                <a:t>８</a:t>
              </a:r>
              <a:r>
                <a:rPr kumimoji="1" lang="zh-TW"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dirty="0">
                  <a:latin typeface="+mn-ea"/>
                </a:rPr>
                <a:t>6,783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ja-JP" altLang="en-US" sz="1300" baseline="30000" dirty="0">
                  <a:solidFill>
                    <a:srgbClr val="000000"/>
                  </a:solidFill>
                  <a:latin typeface="+mn-ea"/>
                </a:rPr>
                <a:t>４</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（令和８年度）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7</a:t>
              </a:r>
              <a:r>
                <a:rPr kumimoji="1" lang="en-US" altLang="ja-JP" sz="1300" dirty="0">
                  <a:latin typeface="+mn-ea"/>
                </a:rPr>
                <a:t>12</a:t>
              </a:r>
              <a:r>
                <a:rPr kumimoji="1" lang="zh-TW" altLang="en-US" sz="1300" b="0" i="0" u="none" strike="noStrike" kern="1200" cap="none" spc="0" normalizeH="0" baseline="0" noProof="0" dirty="0">
                  <a:ln>
                    <a:noFill/>
                  </a:ln>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出所：総務省「令和８年版地方財政白書」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出所：厚生労働省「令和５（</a:t>
              </a:r>
              <a:r>
                <a:rPr lang="en-US" altLang="ja-JP" sz="800" dirty="0">
                  <a:solidFill>
                    <a:schemeClr val="tx1"/>
                  </a:solidFill>
                  <a:latin typeface="+mn-ea"/>
                </a:rPr>
                <a:t>2023</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令和８年度予算及び財政投融資計画の説明」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18345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６</a:t>
            </a:r>
            <a:r>
              <a:rPr lang="zh-TW" altLang="en-US" sz="855" dirty="0">
                <a:solidFill>
                  <a:schemeClr val="tx1"/>
                </a:solidFill>
              </a:rPr>
              <a:t>年度地方教育費調査（令和</a:t>
            </a:r>
            <a:r>
              <a:rPr lang="ja-JP" altLang="en-US" sz="855" dirty="0">
                <a:solidFill>
                  <a:schemeClr val="tx1"/>
                </a:solidFill>
              </a:rPr>
              <a:t>５</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064</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a:t>
              </a:r>
              <a:r>
                <a:rPr kumimoji="1" lang="en-US" altLang="ja-JP" sz="2600" spc="-30" dirty="0">
                  <a:latin typeface="HGPｺﾞｼｯｸE" panose="020B0900000000000000" pitchFamily="50" charset="-128"/>
                  <a:ea typeface="HGPｺﾞｼｯｸE" panose="020B0900000000000000" pitchFamily="50" charset="-128"/>
                </a:rPr>
                <a:t>3</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a:t>
              </a:r>
              <a:r>
                <a:rPr kumimoji="1" lang="en-US" altLang="ja-JP" sz="2600" spc="-30" dirty="0">
                  <a:latin typeface="HGPｺﾞｼｯｸE" panose="020B0900000000000000" pitchFamily="50" charset="-128"/>
                  <a:ea typeface="HGPｺﾞｼｯｸE" panose="020B0900000000000000" pitchFamily="50" charset="-128"/>
                </a:rPr>
                <a:t>68</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（令和５年度）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34522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kumimoji="1" sz="1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D0410CCAD7458419A30DE95C91522DF" ma:contentTypeVersion="0" ma:contentTypeDescription="新しいドキュメントを作成します。" ma:contentTypeScope="" ma:versionID="1b4e6710c3e22a10a2bdbc23966e217c">
  <xsd:schema xmlns:xsd="http://www.w3.org/2001/XMLSchema" xmlns:xs="http://www.w3.org/2001/XMLSchema" xmlns:p="http://schemas.microsoft.com/office/2006/metadata/properties" targetNamespace="http://schemas.microsoft.com/office/2006/metadata/properties" ma:root="true" ma:fieldsID="9c161fb2ae5bb3a2fcf127737d26e8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2.xml><?xml version="1.0" encoding="utf-8"?>
<ds:datastoreItem xmlns:ds="http://schemas.openxmlformats.org/officeDocument/2006/customXml" ds:itemID="{AD7217FA-0208-4749-87E3-82E57DC6E338}">
  <ds:schemaRefs>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6D538A4F-411D-474D-A089-DA44F6484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2893</Words>
  <Application>Microsoft Macintosh PowerPoint</Application>
  <PresentationFormat>画面に合わせる (4:3)</PresentationFormat>
  <Paragraphs>549</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21</vt:i4>
      </vt:variant>
    </vt:vector>
  </HeadingPairs>
  <TitlesOfParts>
    <vt:vector size="31" baseType="lpstr">
      <vt:lpstr>BIZ UDPゴシック</vt:lpstr>
      <vt:lpstr>HGP創英角ｺﾞｼｯｸUB</vt:lpstr>
      <vt:lpstr>Arial</vt:lpstr>
      <vt:lpstr>HGPｺﾞｼｯｸM</vt:lpstr>
      <vt:lpstr>HGPｺﾞｼｯｸE</vt:lpstr>
      <vt:lpstr>ＭＳ ゴシック</vt:lpstr>
      <vt:lpstr>HGS創英角ｺﾞｼｯｸUB</vt:lpstr>
      <vt:lpstr>ＭＳ Ｐゴシック</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2026-05-26T05:44:55Z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0x010100CD0410CCAD7458419A30DE95C91522DF</vt:lpwstr>
  </property>
</Properties>
</file>