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6"/>
  </p:notesMasterIdLst>
  <p:handoutMasterIdLst>
    <p:handoutMasterId r:id="rId27"/>
  </p:handoutMasterIdLst>
  <p:sldIdLst>
    <p:sldId id="360" r:id="rId5"/>
    <p:sldId id="258" r:id="rId6"/>
    <p:sldId id="354" r:id="rId7"/>
    <p:sldId id="350" r:id="rId8"/>
    <p:sldId id="353" r:id="rId9"/>
    <p:sldId id="1236" r:id="rId10"/>
    <p:sldId id="1242" r:id="rId11"/>
    <p:sldId id="1243" r:id="rId12"/>
    <p:sldId id="341" r:id="rId13"/>
    <p:sldId id="352" r:id="rId14"/>
    <p:sldId id="1244" r:id="rId15"/>
    <p:sldId id="372" r:id="rId16"/>
    <p:sldId id="373" r:id="rId17"/>
    <p:sldId id="1246" r:id="rId18"/>
    <p:sldId id="284" r:id="rId19"/>
    <p:sldId id="1237" r:id="rId20"/>
    <p:sldId id="1245" r:id="rId21"/>
    <p:sldId id="1239" r:id="rId22"/>
    <p:sldId id="1240" r:id="rId23"/>
    <p:sldId id="1241" r:id="rId24"/>
    <p:sldId id="367" r:id="rId25"/>
  </p:sldIdLst>
  <p:sldSz cx="9144000" cy="6858000" type="screen4x3"/>
  <p:notesSz cx="7102475" cy="10233025"/>
  <p:embeddedFontLst>
    <p:embeddedFont>
      <p:font typeface="HGPｺﾞｼｯｸM" panose="020B0600000000000000" pitchFamily="34" charset="-128"/>
      <p:regular r:id="rId28"/>
    </p:embeddedFont>
    <p:embeddedFont>
      <p:font typeface="BIZ UDPゴシック" panose="020B0400000000000000" pitchFamily="34" charset="-128"/>
      <p:regular r:id="rId29"/>
      <p:bold r:id="rId30"/>
      <p:italic r:id="rId31"/>
      <p:boldItalic r:id="rId32"/>
    </p:embeddedFont>
    <p:embeddedFont>
      <p:font typeface="HGPｺﾞｼｯｸE" panose="020B0900000000000000" pitchFamily="34" charset="-128"/>
      <p:regular r:id="rId33"/>
    </p:embeddedFont>
    <p:embeddedFont>
      <p:font typeface="HGP創英角ｺﾞｼｯｸUB" panose="020B0900000000000000" pitchFamily="34" charset="-128"/>
      <p:regular r:id="rId34"/>
    </p:embeddedFont>
    <p:embeddedFont>
      <p:font typeface="ＭＳ Ｐゴシック" panose="020B0600070205080204" pitchFamily="34" charset="-128"/>
      <p:regular r:id="rId35"/>
    </p:embeddedFont>
    <p:embeddedFont>
      <p:font typeface="Times" panose="02020603050405020304" pitchFamily="18" charset="0"/>
      <p:regular r:id="rId36"/>
      <p:bold r:id="rId37"/>
      <p:italic r:id="rId38"/>
      <p:boldItalic r:id="rId39"/>
    </p:embeddedFont>
    <p:embeddedFont>
      <p:font typeface="メイリオ" panose="020B0604030504040204" pitchFamily="34" charset="-128"/>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奈良県（表紙）" id="{45245927-8575-46FF-AF03-CFCD7ACF542B}">
          <p14:sldIdLst>
            <p14:sldId id="360"/>
          </p14:sldIdLst>
        </p14:section>
        <p14:section name="共通" id="{A107F953-6DEC-4BA4-BD25-39E110DED85E}">
          <p14:sldIdLst>
            <p14:sldId id="258"/>
            <p14:sldId id="354"/>
            <p14:sldId id="350"/>
            <p14:sldId id="353"/>
            <p14:sldId id="1236"/>
            <p14:sldId id="1242"/>
            <p14:sldId id="1243"/>
            <p14:sldId id="341"/>
            <p14:sldId id="352"/>
            <p14:sldId id="1244"/>
          </p14:sldIdLst>
        </p14:section>
        <p14:section name="奈良県独自ページ" id="{CAB45233-621A-429D-BE9B-08509F32F99A}">
          <p14:sldIdLst>
            <p14:sldId id="372"/>
            <p14:sldId id="373"/>
            <p14:sldId id="1246"/>
          </p14:sldIdLst>
        </p14:section>
        <p14:section name="まとめ" id="{21C52392-CFC4-474A-A6CF-25D3EC1C5D8E}">
          <p14:sldIdLst>
            <p14:sldId id="284"/>
            <p14:sldId id="1237"/>
            <p14:sldId id="1245"/>
            <p14:sldId id="1239"/>
            <p14:sldId id="1240"/>
            <p14:sldId id="1241"/>
            <p14:sldId id="3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C62"/>
    <a:srgbClr val="AEAEAE"/>
    <a:srgbClr val="FFABAB"/>
    <a:srgbClr val="A79CDA"/>
    <a:srgbClr val="C38764"/>
    <a:srgbClr val="D2D2D2"/>
    <a:srgbClr val="92D14F"/>
    <a:srgbClr val="EFC92E"/>
    <a:srgbClr val="FFACAB"/>
    <a:srgbClr val="C38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8" autoAdjust="0"/>
    <p:restoredTop sz="93151" autoAdjust="0"/>
  </p:normalViewPr>
  <p:slideViewPr>
    <p:cSldViewPr snapToGrid="0">
      <p:cViewPr>
        <p:scale>
          <a:sx n="100" d="100"/>
          <a:sy n="100" d="100"/>
        </p:scale>
        <p:origin x="2672" y="5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24"/>
    </p:cViewPr>
  </p:sorter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68.5</c:v>
                </c:pt>
                <c:pt idx="1">
                  <c:v>24.2</c:v>
                </c:pt>
                <c:pt idx="2">
                  <c:v>7.4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その他</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E4BF-49DD-9198-47C38AE28DA1}"/>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E4BF-49DD-9198-47C38AE28DA1}"/>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E4BF-49DD-9198-47C38AE28DA1}"/>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E4BF-49DD-9198-47C38AE28DA1}"/>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E4BF-49DD-9198-47C38AE28DA1}"/>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E4BF-49DD-9198-47C38AE28DA1}"/>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E4BF-49DD-9198-47C38AE28DA1}"/>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E4BF-49DD-9198-47C38AE28DA1}"/>
              </c:ext>
            </c:extLst>
          </c:dPt>
          <c:val>
            <c:numRef>
              <c:f>Sheet1!$B$2:$B$7</c:f>
              <c:numCache>
                <c:formatCode>General</c:formatCode>
                <c:ptCount val="6"/>
                <c:pt idx="0">
                  <c:v>31.9</c:v>
                </c:pt>
                <c:pt idx="1">
                  <c:v>5</c:v>
                </c:pt>
                <c:pt idx="2">
                  <c:v>4.9000000000000004</c:v>
                </c:pt>
                <c:pt idx="3">
                  <c:v>15.5</c:v>
                </c:pt>
                <c:pt idx="4">
                  <c:v>17.100000000000001</c:v>
                </c:pt>
                <c:pt idx="5">
                  <c:v>25.6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そのほか</c:v>
                      </c:pt>
                      <c:pt idx="4">
                        <c:v>都道府県や市区町村の財政をおぎなうために</c:v>
                      </c:pt>
                      <c:pt idx="5">
                        <c:v>国の借金を返したり利子を払ったりするために</c:v>
                      </c:pt>
                    </c:strCache>
                  </c:strRef>
                </c15:cat>
              </c15:filteredCategoryTitle>
            </c:ext>
            <c:ext xmlns:c16="http://schemas.microsoft.com/office/drawing/2014/chart" uri="{C3380CC4-5D6E-409C-BE32-E72D297353CC}">
              <c16:uniqueId val="{00000010-E4BF-49DD-9198-47C38AE28D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6A7B-4685-B6F6-4BA1B0F87B85}"/>
              </c:ext>
            </c:extLst>
          </c:dPt>
          <c:dPt>
            <c:idx val="1"/>
            <c:bubble3D val="0"/>
            <c:spPr>
              <a:solidFill>
                <a:srgbClr val="F36C62"/>
              </a:solidFill>
              <a:ln w="6350">
                <a:solidFill>
                  <a:schemeClr val="bg1"/>
                </a:solidFill>
              </a:ln>
              <a:effectLst/>
            </c:spPr>
            <c:extLst>
              <c:ext xmlns:c16="http://schemas.microsoft.com/office/drawing/2014/chart" uri="{C3380CC4-5D6E-409C-BE32-E72D297353CC}">
                <c16:uniqueId val="{00000003-6A7B-4685-B6F6-4BA1B0F87B85}"/>
              </c:ext>
            </c:extLst>
          </c:dPt>
          <c:dPt>
            <c:idx val="2"/>
            <c:bubble3D val="0"/>
            <c:spPr>
              <a:solidFill>
                <a:srgbClr val="92D14F"/>
              </a:solidFill>
              <a:ln w="6350">
                <a:solidFill>
                  <a:schemeClr val="bg1"/>
                </a:solidFill>
              </a:ln>
              <a:effectLst/>
            </c:spPr>
            <c:extLst>
              <c:ext xmlns:c16="http://schemas.microsoft.com/office/drawing/2014/chart" uri="{C3380CC4-5D6E-409C-BE32-E72D297353CC}">
                <c16:uniqueId val="{00000005-6A7B-4685-B6F6-4BA1B0F87B85}"/>
              </c:ext>
            </c:extLst>
          </c:dPt>
          <c:dPt>
            <c:idx val="3"/>
            <c:bubble3D val="0"/>
            <c:spPr>
              <a:solidFill>
                <a:srgbClr val="D2D2D2"/>
              </a:solidFill>
              <a:ln w="6350">
                <a:solidFill>
                  <a:schemeClr val="bg1"/>
                </a:solidFill>
              </a:ln>
              <a:effectLst/>
            </c:spPr>
            <c:extLst>
              <c:ext xmlns:c16="http://schemas.microsoft.com/office/drawing/2014/chart" uri="{C3380CC4-5D6E-409C-BE32-E72D297353CC}">
                <c16:uniqueId val="{00000007-6A7B-4685-B6F6-4BA1B0F87B85}"/>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6A7B-4685-B6F6-4BA1B0F87B85}"/>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6A7B-4685-B6F6-4BA1B0F87B85}"/>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6A7B-4685-B6F6-4BA1B0F87B85}"/>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6A7B-4685-B6F6-4BA1B0F87B85}"/>
              </c:ext>
            </c:extLst>
          </c:dPt>
          <c:val>
            <c:numRef>
              <c:f>Sheet1!$B$2:$B$5</c:f>
              <c:numCache>
                <c:formatCode>General</c:formatCode>
                <c:ptCount val="4"/>
                <c:pt idx="0">
                  <c:v>34.200000000000003</c:v>
                </c:pt>
                <c:pt idx="1">
                  <c:v>7.4</c:v>
                </c:pt>
                <c:pt idx="2">
                  <c:v>48.9</c:v>
                </c:pt>
                <c:pt idx="3">
                  <c:v>9.5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税金など</c:v>
                      </c:pt>
                      <c:pt idx="1">
                        <c:v>税金以外</c:v>
                      </c:pt>
                      <c:pt idx="2">
                        <c:v>国から入るお金</c:v>
                      </c:pt>
                      <c:pt idx="3">
                        <c:v>県の借金</c:v>
                      </c:pt>
                    </c:strCache>
                  </c:strRef>
                </c15:cat>
              </c15:filteredCategoryTitle>
            </c:ext>
            <c:ext xmlns:c16="http://schemas.microsoft.com/office/drawing/2014/chart" uri="{C3380CC4-5D6E-409C-BE32-E72D297353CC}">
              <c16:uniqueId val="{00000010-6A7B-4685-B6F6-4BA1B0F87B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8BF8-435F-BFFB-71AE1A48DE9D}"/>
              </c:ext>
            </c:extLst>
          </c:dPt>
          <c:dPt>
            <c:idx val="1"/>
            <c:bubble3D val="0"/>
            <c:spPr>
              <a:solidFill>
                <a:srgbClr val="6AE3FF"/>
              </a:solidFill>
              <a:ln w="6350">
                <a:solidFill>
                  <a:schemeClr val="bg1"/>
                </a:solidFill>
              </a:ln>
              <a:effectLst/>
            </c:spPr>
            <c:extLst>
              <c:ext xmlns:c16="http://schemas.microsoft.com/office/drawing/2014/chart" uri="{C3380CC4-5D6E-409C-BE32-E72D297353CC}">
                <c16:uniqueId val="{00000003-8BF8-435F-BFFB-71AE1A48DE9D}"/>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8BF8-435F-BFFB-71AE1A48DE9D}"/>
              </c:ext>
            </c:extLst>
          </c:dPt>
          <c:dPt>
            <c:idx val="3"/>
            <c:bubble3D val="0"/>
            <c:spPr>
              <a:solidFill>
                <a:srgbClr val="A79CDA"/>
              </a:solidFill>
              <a:ln w="6350">
                <a:solidFill>
                  <a:schemeClr val="bg1"/>
                </a:solidFill>
              </a:ln>
              <a:effectLst/>
            </c:spPr>
            <c:extLst>
              <c:ext xmlns:c16="http://schemas.microsoft.com/office/drawing/2014/chart" uri="{C3380CC4-5D6E-409C-BE32-E72D297353CC}">
                <c16:uniqueId val="{00000007-8BF8-435F-BFFB-71AE1A48DE9D}"/>
              </c:ext>
            </c:extLst>
          </c:dPt>
          <c:dPt>
            <c:idx val="4"/>
            <c:bubble3D val="0"/>
            <c:spPr>
              <a:solidFill>
                <a:srgbClr val="FFABAB"/>
              </a:solidFill>
              <a:ln w="6350">
                <a:solidFill>
                  <a:schemeClr val="bg1"/>
                </a:solidFill>
              </a:ln>
              <a:effectLst/>
            </c:spPr>
            <c:extLst>
              <c:ext xmlns:c16="http://schemas.microsoft.com/office/drawing/2014/chart" uri="{C3380CC4-5D6E-409C-BE32-E72D297353CC}">
                <c16:uniqueId val="{00000009-8BF8-435F-BFFB-71AE1A48DE9D}"/>
              </c:ext>
            </c:extLst>
          </c:dPt>
          <c:dPt>
            <c:idx val="5"/>
            <c:bubble3D val="0"/>
            <c:spPr>
              <a:solidFill>
                <a:srgbClr val="AEAEAE"/>
              </a:solidFill>
              <a:ln w="6350">
                <a:solidFill>
                  <a:schemeClr val="bg1"/>
                </a:solidFill>
              </a:ln>
              <a:effectLst/>
            </c:spPr>
            <c:extLst>
              <c:ext xmlns:c16="http://schemas.microsoft.com/office/drawing/2014/chart" uri="{C3380CC4-5D6E-409C-BE32-E72D297353CC}">
                <c16:uniqueId val="{0000000B-8BF8-435F-BFFB-71AE1A48DE9D}"/>
              </c:ext>
            </c:extLst>
          </c:dPt>
          <c:dPt>
            <c:idx val="6"/>
            <c:bubble3D val="0"/>
            <c:spPr>
              <a:solidFill>
                <a:srgbClr val="F36C62"/>
              </a:solidFill>
              <a:ln w="6350">
                <a:solidFill>
                  <a:schemeClr val="bg1"/>
                </a:solidFill>
              </a:ln>
              <a:effectLst/>
            </c:spPr>
            <c:extLst>
              <c:ext xmlns:c16="http://schemas.microsoft.com/office/drawing/2014/chart" uri="{C3380CC4-5D6E-409C-BE32-E72D297353CC}">
                <c16:uniqueId val="{0000000D-8BF8-435F-BFFB-71AE1A48DE9D}"/>
              </c:ext>
            </c:extLst>
          </c:dPt>
          <c:dPt>
            <c:idx val="7"/>
            <c:bubble3D val="0"/>
            <c:spPr>
              <a:solidFill>
                <a:srgbClr val="C38764"/>
              </a:solidFill>
              <a:ln w="6350">
                <a:solidFill>
                  <a:schemeClr val="bg1"/>
                </a:solidFill>
              </a:ln>
              <a:effectLst/>
            </c:spPr>
            <c:extLst>
              <c:ext xmlns:c16="http://schemas.microsoft.com/office/drawing/2014/chart" uri="{C3380CC4-5D6E-409C-BE32-E72D297353CC}">
                <c16:uniqueId val="{0000000F-8BF8-435F-BFFB-71AE1A48DE9D}"/>
              </c:ext>
            </c:extLst>
          </c:dPt>
          <c:val>
            <c:numRef>
              <c:f>Sheet1!$B$2:$B$9</c:f>
              <c:numCache>
                <c:formatCode>General</c:formatCode>
                <c:ptCount val="8"/>
                <c:pt idx="0">
                  <c:v>18.8</c:v>
                </c:pt>
                <c:pt idx="1">
                  <c:v>18</c:v>
                </c:pt>
                <c:pt idx="2">
                  <c:v>11.1</c:v>
                </c:pt>
                <c:pt idx="3">
                  <c:v>12.1</c:v>
                </c:pt>
                <c:pt idx="4">
                  <c:v>9.5</c:v>
                </c:pt>
                <c:pt idx="5">
                  <c:v>3.4</c:v>
                </c:pt>
                <c:pt idx="6">
                  <c:v>5.3</c:v>
                </c:pt>
                <c:pt idx="7">
                  <c:v>21.8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学校をきれいにしたり図書館をたてたりするため</c:v>
                      </c:pt>
                      <c:pt idx="1">
                        <c:v>体の不自由な人やお年よりが安心してくらせるように</c:v>
                      </c:pt>
                      <c:pt idx="2">
                        <c:v>県の借金を返したりするため</c:v>
                      </c:pt>
                      <c:pt idx="3">
                        <c:v>道路や橋や住宅をつくったり、なおしたり</c:v>
                      </c:pt>
                      <c:pt idx="4">
                        <c:v>文化財の保存・活用のため</c:v>
                      </c:pt>
                      <c:pt idx="5">
                        <c:v>商工業、農林水産業などの産業をさかんにするため</c:v>
                      </c:pt>
                      <c:pt idx="6">
                        <c:v>犯罪をふせいだり、くらしの安全を守るため</c:v>
                      </c:pt>
                      <c:pt idx="7">
                        <c:v>その他</c:v>
                      </c:pt>
                    </c:strCache>
                  </c:strRef>
                </c15:cat>
              </c15:filteredCategoryTitle>
            </c:ext>
            <c:ext xmlns:c16="http://schemas.microsoft.com/office/drawing/2014/chart" uri="{C3380CC4-5D6E-409C-BE32-E72D297353CC}">
              <c16:uniqueId val="{00000010-8BF8-435F-BFFB-71AE1A48DE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0.32793</cdr:x>
      <cdr:y>0.87312</cdr:y>
    </cdr:from>
    <cdr:to>
      <cdr:x>0.35779</cdr:x>
      <cdr:y>0.98777</cdr:y>
    </cdr:to>
    <cdr:cxnSp macro="">
      <cdr:nvCxnSpPr>
        <cdr:cNvPr id="2" name="直線コネクタ 1">
          <a:extLst xmlns:a="http://schemas.openxmlformats.org/drawingml/2006/main">
            <a:ext uri="{FF2B5EF4-FFF2-40B4-BE49-F238E27FC236}">
              <a16:creationId xmlns:a16="http://schemas.microsoft.com/office/drawing/2014/main" id="{C5AF825A-BFD0-4892-90B5-4FEE05872375}"/>
            </a:ext>
          </a:extLst>
        </cdr:cNvPr>
        <cdr:cNvCxnSpPr>
          <a:cxnSpLocks xmlns:a="http://schemas.openxmlformats.org/drawingml/2006/main"/>
        </cdr:cNvCxnSpPr>
      </cdr:nvCxnSpPr>
      <cdr:spPr bwMode="auto">
        <a:xfrm xmlns:a="http://schemas.openxmlformats.org/drawingml/2006/main" flipH="1">
          <a:off x="1216806" y="2882919"/>
          <a:ext cx="110787" cy="378557"/>
        </a:xfrm>
        <a:prstGeom xmlns:a="http://schemas.openxmlformats.org/drawingml/2006/main" prst="line">
          <a:avLst/>
        </a:prstGeom>
        <a:noFill xmlns:a="http://schemas.openxmlformats.org/drawingml/2006/main"/>
        <a:ln xmlns:a="http://schemas.openxmlformats.org/drawingml/2006/main" w="12700" cap="flat" cmpd="sng" algn="ctr">
          <a:solidFill>
            <a:schemeClr val="tx1"/>
          </a:solidFill>
          <a:prstDash val="solid"/>
          <a:round/>
          <a:headEnd type="oval"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0" y="0"/>
            <a:ext cx="3077740" cy="513429"/>
          </a:xfrm>
          <a:prstGeom prst="rect">
            <a:avLst/>
          </a:prstGeom>
        </p:spPr>
        <p:txBody>
          <a:bodyPr vert="horz" lIns="95470" tIns="47735" rIns="95470" bIns="47735"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4023091" y="0"/>
            <a:ext cx="3077740" cy="513429"/>
          </a:xfrm>
          <a:prstGeom prst="rect">
            <a:avLst/>
          </a:prstGeom>
        </p:spPr>
        <p:txBody>
          <a:bodyPr vert="horz" lIns="95470" tIns="47735" rIns="95470" bIns="47735" rtlCol="0"/>
          <a:lstStyle>
            <a:lvl1pPr algn="r">
              <a:defRPr sz="1200"/>
            </a:lvl1pPr>
          </a:lstStyle>
          <a:p>
            <a:fld id="{2485A8FA-5CC2-40B4-90FF-50E52AF9D939}" type="datetimeFigureOut">
              <a:rPr kumimoji="1" lang="ja-JP" altLang="en-US" smtClean="0"/>
              <a:t>2026/6/1</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0" y="9719599"/>
            <a:ext cx="3077740" cy="513428"/>
          </a:xfrm>
          <a:prstGeom prst="rect">
            <a:avLst/>
          </a:prstGeom>
        </p:spPr>
        <p:txBody>
          <a:bodyPr vert="horz" lIns="95470" tIns="47735" rIns="95470" bIns="47735"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4023091" y="9719599"/>
            <a:ext cx="3077740" cy="513428"/>
          </a:xfrm>
          <a:prstGeom prst="rect">
            <a:avLst/>
          </a:prstGeom>
        </p:spPr>
        <p:txBody>
          <a:bodyPr vert="horz" lIns="95470" tIns="47735" rIns="95470" bIns="47735"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740" cy="513429"/>
          </a:xfrm>
          <a:prstGeom prst="rect">
            <a:avLst/>
          </a:prstGeom>
        </p:spPr>
        <p:txBody>
          <a:bodyPr vert="horz" lIns="95470" tIns="47735" rIns="95470" bIns="47735"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091" y="0"/>
            <a:ext cx="3077740" cy="513429"/>
          </a:xfrm>
          <a:prstGeom prst="rect">
            <a:avLst/>
          </a:prstGeom>
        </p:spPr>
        <p:txBody>
          <a:bodyPr vert="horz" lIns="95470" tIns="47735" rIns="95470" bIns="47735" rtlCol="0"/>
          <a:lstStyle>
            <a:lvl1pPr algn="r">
              <a:defRPr sz="1200"/>
            </a:lvl1pPr>
          </a:lstStyle>
          <a:p>
            <a:fld id="{8C1590E8-BF0F-4D58-AE9F-87B6FEB1C323}" type="datetimeFigureOut">
              <a:rPr kumimoji="1" lang="ja-JP" altLang="en-US" smtClean="0"/>
              <a:t>2026/6/1</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3750" cy="3452813"/>
          </a:xfrm>
          <a:prstGeom prst="rect">
            <a:avLst/>
          </a:prstGeom>
          <a:noFill/>
          <a:ln w="12700">
            <a:solidFill>
              <a:prstClr val="black"/>
            </a:solidFill>
          </a:ln>
        </p:spPr>
        <p:txBody>
          <a:bodyPr vert="horz" lIns="95470" tIns="47735" rIns="95470" bIns="47735" rtlCol="0" anchor="ctr"/>
          <a:lstStyle/>
          <a:p>
            <a:endParaRPr lang="ja-JP" altLang="en-US"/>
          </a:p>
        </p:txBody>
      </p:sp>
      <p:sp>
        <p:nvSpPr>
          <p:cNvPr id="5" name="ノート プレースホルダー 4"/>
          <p:cNvSpPr>
            <a:spLocks noGrp="1"/>
          </p:cNvSpPr>
          <p:nvPr>
            <p:ph type="body" sz="quarter" idx="3"/>
          </p:nvPr>
        </p:nvSpPr>
        <p:spPr>
          <a:xfrm>
            <a:off x="710248" y="4924644"/>
            <a:ext cx="5681980" cy="4029254"/>
          </a:xfrm>
          <a:prstGeom prst="rect">
            <a:avLst/>
          </a:prstGeom>
        </p:spPr>
        <p:txBody>
          <a:bodyPr vert="horz" lIns="95470" tIns="47735" rIns="95470" bIns="4773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9"/>
            <a:ext cx="3077740" cy="513428"/>
          </a:xfrm>
          <a:prstGeom prst="rect">
            <a:avLst/>
          </a:prstGeom>
        </p:spPr>
        <p:txBody>
          <a:bodyPr vert="horz" lIns="95470" tIns="47735" rIns="95470" bIns="477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091" y="9719599"/>
            <a:ext cx="3077740" cy="513428"/>
          </a:xfrm>
          <a:prstGeom prst="rect">
            <a:avLst/>
          </a:prstGeom>
        </p:spPr>
        <p:txBody>
          <a:bodyPr vert="horz" lIns="95470" tIns="47735" rIns="95470" bIns="47735"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568161C-ABBB-4AD2-A587-D7C64F4E4BF3}" type="slidenum">
              <a:rPr lang="ja-JP" altLang="en-US" smtClean="0"/>
              <a:pPr>
                <a:defRPr/>
              </a:pPr>
              <a:t>1</a:t>
            </a:fld>
            <a:endParaRPr lang="ja-JP" altLang="en-US"/>
          </a:p>
        </p:txBody>
      </p:sp>
    </p:spTree>
    <p:extLst>
      <p:ext uri="{BB962C8B-B14F-4D97-AF65-F5344CB8AC3E}">
        <p14:creationId xmlns:p14="http://schemas.microsoft.com/office/powerpoint/2010/main" val="1760274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10</a:t>
            </a:fld>
            <a:endParaRPr kumimoji="1" lang="ja-JP" altLang="en-US"/>
          </a:p>
        </p:txBody>
      </p:sp>
    </p:spTree>
    <p:extLst>
      <p:ext uri="{BB962C8B-B14F-4D97-AF65-F5344CB8AC3E}">
        <p14:creationId xmlns:p14="http://schemas.microsoft.com/office/powerpoint/2010/main" val="1318565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11</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solidFill>
                <a:srgbClr val="FF0000"/>
              </a:solidFill>
            </a:endParaRPr>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205332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58821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C20C4-FDF7-CAE4-4FCC-96976A2960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719FAE-8E58-7CB0-F6E3-BBE637438B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158698-4E97-F8F6-81BD-6BFE2CA6391F}"/>
              </a:ext>
            </a:extLst>
          </p:cNvPr>
          <p:cNvSpPr>
            <a:spLocks noGrp="1"/>
          </p:cNvSpPr>
          <p:nvPr>
            <p:ph type="body" idx="1"/>
          </p:nvPr>
        </p:nvSpPr>
        <p:spPr/>
        <p:txBody>
          <a:bodyPr/>
          <a:lstStyle/>
          <a:p>
            <a:pPr defTabSz="882122">
              <a:defRPr/>
            </a:pPr>
            <a:endParaRPr kumimoji="1" lang="en-US" altLang="ja-JP" dirty="0">
              <a:solidFill>
                <a:srgbClr val="FF0000"/>
              </a:solidFill>
            </a:endParaRPr>
          </a:p>
        </p:txBody>
      </p:sp>
      <p:sp>
        <p:nvSpPr>
          <p:cNvPr id="4" name="スライド番号プレースホルダー 3">
            <a:extLst>
              <a:ext uri="{FF2B5EF4-FFF2-40B4-BE49-F238E27FC236}">
                <a16:creationId xmlns:a16="http://schemas.microsoft.com/office/drawing/2014/main" id="{E618CBAF-64C0-CF89-0649-49A8F1FEEA0E}"/>
              </a:ext>
            </a:extLst>
          </p:cNvPr>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860833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15</a:t>
            </a:fld>
            <a:endParaRPr kumimoji="1" lang="ja-JP" altLang="en-US"/>
          </a:p>
        </p:txBody>
      </p:sp>
    </p:spTree>
    <p:extLst>
      <p:ext uri="{BB962C8B-B14F-4D97-AF65-F5344CB8AC3E}">
        <p14:creationId xmlns:p14="http://schemas.microsoft.com/office/powerpoint/2010/main" val="252417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884016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3103911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3069464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19</a:t>
            </a:fld>
            <a:endParaRPr lang="en-US" altLang="ja-JP"/>
          </a:p>
        </p:txBody>
      </p:sp>
    </p:spTree>
    <p:extLst>
      <p:ext uri="{BB962C8B-B14F-4D97-AF65-F5344CB8AC3E}">
        <p14:creationId xmlns:p14="http://schemas.microsoft.com/office/powerpoint/2010/main" val="295042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2</a:t>
            </a:fld>
            <a:endParaRPr kumimoji="1" lang="ja-JP" altLang="en-US"/>
          </a:p>
        </p:txBody>
      </p:sp>
    </p:spTree>
    <p:extLst>
      <p:ext uri="{BB962C8B-B14F-4D97-AF65-F5344CB8AC3E}">
        <p14:creationId xmlns:p14="http://schemas.microsoft.com/office/powerpoint/2010/main" val="1161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20</a:t>
            </a:fld>
            <a:endParaRPr lang="en-US" altLang="ja-JP"/>
          </a:p>
        </p:txBody>
      </p:sp>
    </p:spTree>
    <p:extLst>
      <p:ext uri="{BB962C8B-B14F-4D97-AF65-F5344CB8AC3E}">
        <p14:creationId xmlns:p14="http://schemas.microsoft.com/office/powerpoint/2010/main" val="2986903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27A2-6245-B783-9DF6-0BEC10D360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45C3FE-2BFB-B85F-C00B-DBA362966E6E}"/>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CEAE2461-DD93-FEAF-3333-21755AEA279E}"/>
              </a:ext>
            </a:extLst>
          </p:cNvPr>
          <p:cNvSpPr>
            <a:spLocks noGrp="1"/>
          </p:cNvSpPr>
          <p:nvPr>
            <p:ph type="sldNum" sz="quarter" idx="10"/>
          </p:nvPr>
        </p:nvSpPr>
        <p:spPr/>
        <p:txBody>
          <a:bodyPr/>
          <a:lstStyle/>
          <a:p>
            <a:pPr>
              <a:defRPr/>
            </a:pPr>
            <a:fld id="{9568161C-ABBB-4AD2-A587-D7C64F4E4BF3}" type="slidenum">
              <a:rPr lang="ja-JP" altLang="en-US" smtClean="0"/>
              <a:pPr>
                <a:defRPr/>
              </a:pPr>
              <a:t>21</a:t>
            </a:fld>
            <a:endParaRPr lang="ja-JP" altLang="en-US"/>
          </a:p>
        </p:txBody>
      </p:sp>
      <p:sp>
        <p:nvSpPr>
          <p:cNvPr id="5" name="ノート プレースホルダー 4">
            <a:extLst>
              <a:ext uri="{FF2B5EF4-FFF2-40B4-BE49-F238E27FC236}">
                <a16:creationId xmlns:a16="http://schemas.microsoft.com/office/drawing/2014/main" id="{56EA6270-8016-5FC1-F402-8814F56262A9}"/>
              </a:ext>
            </a:extLst>
          </p:cNvPr>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04772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4</a:t>
            </a:fld>
            <a:endParaRPr kumimoji="1" lang="ja-JP" altLang="en-US"/>
          </a:p>
        </p:txBody>
      </p:sp>
    </p:spTree>
    <p:extLst>
      <p:ext uri="{BB962C8B-B14F-4D97-AF65-F5344CB8AC3E}">
        <p14:creationId xmlns:p14="http://schemas.microsoft.com/office/powerpoint/2010/main" val="409347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5</a:t>
            </a:fld>
            <a:endParaRPr kumimoji="1" lang="ja-JP" altLang="en-US"/>
          </a:p>
        </p:txBody>
      </p:sp>
    </p:spTree>
    <p:extLst>
      <p:ext uri="{BB962C8B-B14F-4D97-AF65-F5344CB8AC3E}">
        <p14:creationId xmlns:p14="http://schemas.microsoft.com/office/powerpoint/2010/main" val="50530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6</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7</a:t>
            </a:fld>
            <a:endParaRPr kumimoji="1" lang="ja-JP" altLang="en-US"/>
          </a:p>
        </p:txBody>
      </p:sp>
    </p:spTree>
    <p:extLst>
      <p:ext uri="{BB962C8B-B14F-4D97-AF65-F5344CB8AC3E}">
        <p14:creationId xmlns:p14="http://schemas.microsoft.com/office/powerpoint/2010/main" val="275475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8</a:t>
            </a:fld>
            <a:endParaRPr kumimoji="1" lang="ja-JP" altLang="en-US"/>
          </a:p>
        </p:txBody>
      </p:sp>
    </p:spTree>
    <p:extLst>
      <p:ext uri="{BB962C8B-B14F-4D97-AF65-F5344CB8AC3E}">
        <p14:creationId xmlns:p14="http://schemas.microsoft.com/office/powerpoint/2010/main" val="256764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9</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dirty="0"/>
          </a:p>
        </p:txBody>
      </p:sp>
    </p:spTree>
    <p:extLst>
      <p:ext uri="{BB962C8B-B14F-4D97-AF65-F5344CB8AC3E}">
        <p14:creationId xmlns:p14="http://schemas.microsoft.com/office/powerpoint/2010/main" val="57738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9F6D496-2996-E633-4E93-1F1ED59FE457}"/>
              </a:ext>
            </a:extLst>
          </p:cNvPr>
          <p:cNvSpPr/>
          <p:nvPr userDrawn="1"/>
        </p:nvSpPr>
        <p:spPr>
          <a:xfrm>
            <a:off x="0" y="6754244"/>
            <a:ext cx="9144000" cy="1149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AEB6BAD6-7E26-C83E-38D7-43D7065DD666}"/>
              </a:ext>
            </a:extLst>
          </p:cNvPr>
          <p:cNvSpPr/>
          <p:nvPr userDrawn="1"/>
        </p:nvSpPr>
        <p:spPr>
          <a:xfrm>
            <a:off x="8532440" y="6500141"/>
            <a:ext cx="611560" cy="254103"/>
          </a:xfrm>
          <a:prstGeom prst="round2SameRect">
            <a:avLst>
              <a:gd name="adj1" fmla="val 21588"/>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5199218C-681C-CB48-206B-0D7E31813E95}"/>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正方形/長方形 14">
            <a:extLst>
              <a:ext uri="{FF2B5EF4-FFF2-40B4-BE49-F238E27FC236}">
                <a16:creationId xmlns:a16="http://schemas.microsoft.com/office/drawing/2014/main" id="{F8711449-C0DC-F8F7-B663-953865503E07}"/>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16" name="グラフィックス 15">
            <a:extLst>
              <a:ext uri="{FF2B5EF4-FFF2-40B4-BE49-F238E27FC236}">
                <a16:creationId xmlns:a16="http://schemas.microsoft.com/office/drawing/2014/main" id="{F0D69B1A-9F0C-D913-672F-D94DB128B066}"/>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Tree>
    <p:extLst>
      <p:ext uri="{BB962C8B-B14F-4D97-AF65-F5344CB8AC3E}">
        <p14:creationId xmlns:p14="http://schemas.microsoft.com/office/powerpoint/2010/main" val="312393246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A0BBB46-5922-D81A-EBEC-CAD67225EE73}"/>
              </a:ext>
            </a:extLst>
          </p:cNvPr>
          <p:cNvSpPr/>
          <p:nvPr userDrawn="1"/>
        </p:nvSpPr>
        <p:spPr>
          <a:xfrm>
            <a:off x="0" y="6500979"/>
            <a:ext cx="9144000" cy="261610"/>
          </a:xfrm>
          <a:prstGeom prst="rect">
            <a:avLst/>
          </a:prstGeom>
          <a:solidFill>
            <a:srgbClr val="D9E1FB"/>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12" name="正方形/長方形 11">
            <a:extLst>
              <a:ext uri="{FF2B5EF4-FFF2-40B4-BE49-F238E27FC236}">
                <a16:creationId xmlns:a16="http://schemas.microsoft.com/office/drawing/2014/main" id="{89F6D496-2996-E633-4E93-1F1ED59FE457}"/>
              </a:ext>
            </a:extLst>
          </p:cNvPr>
          <p:cNvSpPr/>
          <p:nvPr userDrawn="1"/>
        </p:nvSpPr>
        <p:spPr>
          <a:xfrm>
            <a:off x="0" y="6754244"/>
            <a:ext cx="9144000" cy="1149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AEB6BAD6-7E26-C83E-38D7-43D7065DD666}"/>
              </a:ext>
            </a:extLst>
          </p:cNvPr>
          <p:cNvSpPr/>
          <p:nvPr userDrawn="1"/>
        </p:nvSpPr>
        <p:spPr>
          <a:xfrm>
            <a:off x="8532440" y="6500141"/>
            <a:ext cx="611560" cy="254103"/>
          </a:xfrm>
          <a:prstGeom prst="round2SameRect">
            <a:avLst>
              <a:gd name="adj1" fmla="val 21588"/>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5199218C-681C-CB48-206B-0D7E31813E95}"/>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正方形/長方形 14">
            <a:extLst>
              <a:ext uri="{FF2B5EF4-FFF2-40B4-BE49-F238E27FC236}">
                <a16:creationId xmlns:a16="http://schemas.microsoft.com/office/drawing/2014/main" id="{F8711449-C0DC-F8F7-B663-953865503E07}"/>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16" name="グラフィックス 15">
            <a:extLst>
              <a:ext uri="{FF2B5EF4-FFF2-40B4-BE49-F238E27FC236}">
                <a16:creationId xmlns:a16="http://schemas.microsoft.com/office/drawing/2014/main" id="{F0D69B1A-9F0C-D913-672F-D94DB128B066}"/>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Tree>
    <p:extLst>
      <p:ext uri="{BB962C8B-B14F-4D97-AF65-F5344CB8AC3E}">
        <p14:creationId xmlns:p14="http://schemas.microsoft.com/office/powerpoint/2010/main" val="235340747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50503" y="6007184"/>
            <a:ext cx="960783" cy="850816"/>
            <a:chOff x="-50505" y="5996309"/>
            <a:chExt cx="960783"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50505" y="6190839"/>
              <a:ext cx="882564"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53367"/>
            <a:ext cx="9144000" cy="11490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99264"/>
            <a:ext cx="611560" cy="254103"/>
          </a:xfrm>
          <a:prstGeom prst="round2SameRect">
            <a:avLst>
              <a:gd name="adj1" fmla="val 2158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4669873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hyperlink" Target="https://www.pref.nara.jp/57250.htm" TargetMode="External"/><Relationship Id="rId3" Type="http://schemas.openxmlformats.org/officeDocument/2006/relationships/image" Target="../media/image51.png"/><Relationship Id="rId7" Type="http://schemas.openxmlformats.org/officeDocument/2006/relationships/image" Target="../media/image54.emf"/><Relationship Id="rId12" Type="http://schemas.openxmlformats.org/officeDocument/2006/relationships/image" Target="../media/image57.emf"/><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53.emf"/><Relationship Id="rId11" Type="http://schemas.openxmlformats.org/officeDocument/2006/relationships/hyperlink" Target="https://www.pref.nara.lg.jp/n023/57250.html" TargetMode="External"/><Relationship Id="rId5" Type="http://schemas.microsoft.com/office/2007/relationships/hdphoto" Target="../media/hdphoto1.wdp"/><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nta.go.jp/publication/webtaxtv/201503/webtaxtv_wb.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6.xml"/><Relationship Id="rId7"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8.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67.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2.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4.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73.png"/><Relationship Id="rId5" Type="http://schemas.openxmlformats.org/officeDocument/2006/relationships/image" Target="../media/image6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5.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69.png"/><Relationship Id="rId5" Type="http://schemas.openxmlformats.org/officeDocument/2006/relationships/image" Target="../media/image28.png"/><Relationship Id="rId4" Type="http://schemas.openxmlformats.org/officeDocument/2006/relationships/hyperlink" Target="https://zaimusho.quizknock.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mof.go.jp/kids/2018/" TargetMode="External"/><Relationship Id="rId13" Type="http://schemas.openxmlformats.org/officeDocument/2006/relationships/image" Target="../media/image80.png"/><Relationship Id="rId3" Type="http://schemas.openxmlformats.org/officeDocument/2006/relationships/image" Target="../media/image1.svg"/><Relationship Id="rId7" Type="http://schemas.openxmlformats.org/officeDocument/2006/relationships/image" Target="../media/image77.png"/><Relationship Id="rId12" Type="http://schemas.openxmlformats.org/officeDocument/2006/relationships/hyperlink" Target="https://www.nta.go.jp/taxes/kids/video/index.htm" TargetMode="External"/><Relationship Id="rId17" Type="http://schemas.openxmlformats.org/officeDocument/2006/relationships/image" Target="../media/image84.png"/><Relationship Id="rId2" Type="http://schemas.openxmlformats.org/officeDocument/2006/relationships/notesSlide" Target="../notesSlides/notesSlide21.xml"/><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hyperlink" Target="https://www.nta.go.jp/taxes/kids/index.htm" TargetMode="External"/><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image" Target="../media/image82.png"/><Relationship Id="rId10" Type="http://schemas.openxmlformats.org/officeDocument/2006/relationships/hyperlink" Target="https://www.mof.go.jp/tax_policy/publication/brochure/zeikin_drill/index.html" TargetMode="External"/><Relationship Id="rId4" Type="http://schemas.openxmlformats.org/officeDocument/2006/relationships/hyperlink" Target="https://sosuikyo.jp/" TargetMode="External"/><Relationship Id="rId9" Type="http://schemas.openxmlformats.org/officeDocument/2006/relationships/image" Target="../media/image78.pn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mof.go.jp/kids/2018"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hyperlink" Target="https://www.nta.go.jp/taxes/kids/video/index.htm#anime"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mof.go.jp/tax_policy/publication/brochure/zeikin_drill/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FB684E-B985-AB5C-82FA-27528B2DFEF2}"/>
              </a:ext>
            </a:extLst>
          </p:cNvPr>
          <p:cNvSpPr txBox="1"/>
          <p:nvPr/>
        </p:nvSpPr>
        <p:spPr>
          <a:xfrm>
            <a:off x="1345915" y="5408445"/>
            <a:ext cx="6369978" cy="369332"/>
          </a:xfrm>
          <a:prstGeom prst="rect">
            <a:avLst/>
          </a:prstGeom>
          <a:solidFill>
            <a:srgbClr val="FFFFCC"/>
          </a:solidFill>
        </p:spPr>
        <p:txBody>
          <a:bodyPr wrap="square" rtlCol="0">
            <a:spAutoFit/>
          </a:bodyPr>
          <a:lstStyle/>
          <a:p>
            <a:pPr algn="ctr"/>
            <a:r>
              <a:rPr kumimoji="1" lang="ja-JP" altLang="en-US">
                <a:solidFill>
                  <a:srgbClr val="E37F2D"/>
                </a:solidFill>
                <a:latin typeface="BIZ UDPゴシック" panose="020B0400000000000000" pitchFamily="50" charset="-128"/>
                <a:ea typeface="BIZ UDPゴシック" panose="020B0400000000000000" pitchFamily="50" charset="-128"/>
              </a:rPr>
              <a:t>－　令和</a:t>
            </a:r>
            <a:r>
              <a:rPr kumimoji="1" lang="en-US" altLang="ja-JP" dirty="0">
                <a:solidFill>
                  <a:srgbClr val="E37F2D"/>
                </a:solidFill>
                <a:latin typeface="BIZ UDPゴシック" panose="020B0400000000000000" pitchFamily="50" charset="-128"/>
                <a:ea typeface="BIZ UDPゴシック" panose="020B0400000000000000" pitchFamily="50" charset="-128"/>
              </a:rPr>
              <a:t>8</a:t>
            </a:r>
            <a:r>
              <a:rPr kumimoji="1" lang="ja-JP" altLang="en-US">
                <a:solidFill>
                  <a:srgbClr val="E37F2D"/>
                </a:solidFill>
                <a:latin typeface="BIZ UDPゴシック" panose="020B0400000000000000" pitchFamily="50" charset="-128"/>
                <a:ea typeface="BIZ UDPゴシック" panose="020B0400000000000000" pitchFamily="50" charset="-128"/>
              </a:rPr>
              <a:t>年度 ・ </a:t>
            </a:r>
            <a:r>
              <a:rPr kumimoji="1" lang="ja-JP" altLang="en-US" spc="-10">
                <a:solidFill>
                  <a:srgbClr val="E37F2D"/>
                </a:solidFill>
                <a:latin typeface="BIZ UDPゴシック" panose="020B0400000000000000" pitchFamily="50" charset="-128"/>
                <a:ea typeface="BIZ UDPゴシック" panose="020B0400000000000000" pitchFamily="50" charset="-128"/>
              </a:rPr>
              <a:t>奈良</a:t>
            </a:r>
            <a:r>
              <a:rPr kumimoji="1" lang="ja-JP" altLang="en-US">
                <a:solidFill>
                  <a:srgbClr val="E37F2D"/>
                </a:solidFill>
                <a:latin typeface="BIZ UDPゴシック" panose="020B0400000000000000" pitchFamily="50" charset="-128"/>
                <a:ea typeface="BIZ UDPゴシック" panose="020B0400000000000000" pitchFamily="50" charset="-128"/>
              </a:rPr>
              <a:t>県版　</a:t>
            </a:r>
            <a:r>
              <a:rPr kumimoji="1" lang="ja-JP" altLang="en-US" dirty="0">
                <a:solidFill>
                  <a:srgbClr val="E37F2D"/>
                </a:solidFill>
                <a:latin typeface="BIZ UDPゴシック" panose="020B0400000000000000" pitchFamily="50" charset="-128"/>
                <a:ea typeface="BIZ UDPゴシック" panose="020B0400000000000000" pitchFamily="50" charset="-128"/>
              </a:rPr>
              <a:t>－</a:t>
            </a:r>
          </a:p>
        </p:txBody>
      </p:sp>
      <p:sp>
        <p:nvSpPr>
          <p:cNvPr id="4" name="正方形/長方形 3">
            <a:extLst>
              <a:ext uri="{FF2B5EF4-FFF2-40B4-BE49-F238E27FC236}">
                <a16:creationId xmlns:a16="http://schemas.microsoft.com/office/drawing/2014/main" id="{843B806B-2298-4CB8-B289-FF4D8C07BA99}"/>
              </a:ext>
            </a:extLst>
          </p:cNvPr>
          <p:cNvSpPr/>
          <p:nvPr/>
        </p:nvSpPr>
        <p:spPr>
          <a:xfrm>
            <a:off x="3287730" y="6400800"/>
            <a:ext cx="2432180" cy="369332"/>
          </a:xfrm>
          <a:prstGeom prst="rect">
            <a:avLst/>
          </a:prstGeom>
          <a:solidFill>
            <a:srgbClr val="FFF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75E531B-B9C5-477E-8CC6-69808C0032CA}"/>
              </a:ext>
            </a:extLst>
          </p:cNvPr>
          <p:cNvSpPr/>
          <p:nvPr/>
        </p:nvSpPr>
        <p:spPr>
          <a:xfrm>
            <a:off x="3240708" y="6323856"/>
            <a:ext cx="2662588" cy="523220"/>
          </a:xfrm>
          <a:prstGeom prst="rect">
            <a:avLst/>
          </a:prstGeom>
        </p:spPr>
        <p:txBody>
          <a:bodyPr wrap="none">
            <a:spAutoFit/>
          </a:bodyPr>
          <a:lstStyle/>
          <a:p>
            <a:pPr algn="ctr"/>
            <a:r>
              <a:rPr lang="ja-JP" altLang="en-US" sz="1400" spc="-10" dirty="0">
                <a:solidFill>
                  <a:srgbClr val="E37F2D"/>
                </a:solidFill>
                <a:latin typeface="BIZ UDPゴシック" panose="020B0400000000000000" pitchFamily="50" charset="-128"/>
                <a:ea typeface="BIZ UDPゴシック" panose="020B0400000000000000" pitchFamily="50" charset="-128"/>
              </a:rPr>
              <a:t>小学生用租税教育教材</a:t>
            </a:r>
            <a:endParaRPr lang="en-US" altLang="ja-JP" sz="1400" spc="-10" dirty="0">
              <a:solidFill>
                <a:srgbClr val="E37F2D"/>
              </a:solidFill>
              <a:latin typeface="BIZ UDPゴシック" panose="020B0400000000000000" pitchFamily="50" charset="-128"/>
              <a:ea typeface="BIZ UDPゴシック" panose="020B0400000000000000" pitchFamily="50" charset="-128"/>
            </a:endParaRPr>
          </a:p>
          <a:p>
            <a:pPr algn="ctr"/>
            <a:r>
              <a:rPr lang="ja-JP" altLang="en-US" sz="1400" spc="-10">
                <a:solidFill>
                  <a:srgbClr val="E37F2D"/>
                </a:solidFill>
                <a:latin typeface="BIZ UDPゴシック" panose="020B0400000000000000" pitchFamily="50" charset="-128"/>
                <a:ea typeface="BIZ UDPゴシック" panose="020B0400000000000000" pitchFamily="50" charset="-128"/>
              </a:rPr>
              <a:t>奈良県</a:t>
            </a:r>
            <a:r>
              <a:rPr lang="ja-JP" altLang="en-US" sz="1400" spc="-10" dirty="0">
                <a:solidFill>
                  <a:srgbClr val="E37F2D"/>
                </a:solidFill>
                <a:latin typeface="BIZ UDPゴシック" panose="020B0400000000000000" pitchFamily="50" charset="-128"/>
                <a:ea typeface="BIZ UDPゴシック" panose="020B0400000000000000" pitchFamily="50" charset="-128"/>
              </a:rPr>
              <a:t>租税教育推進連絡協議会</a:t>
            </a:r>
            <a:endParaRPr lang="ja-JP" altLang="en-US" sz="1400" dirty="0">
              <a:solidFill>
                <a:srgbClr val="E37F2D"/>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AB59B2B-3B87-46BE-94BE-75E35B923529}"/>
              </a:ext>
            </a:extLst>
          </p:cNvPr>
          <p:cNvSpPr txBox="1"/>
          <p:nvPr/>
        </p:nvSpPr>
        <p:spPr>
          <a:xfrm>
            <a:off x="10654301" y="2897312"/>
            <a:ext cx="184731" cy="369332"/>
          </a:xfrm>
          <a:prstGeom prst="rect">
            <a:avLst/>
          </a:prstGeom>
          <a:noFill/>
        </p:spPr>
        <p:txBody>
          <a:bodyPr wrap="none" rtlCol="0">
            <a:spAutoFit/>
          </a:bodyPr>
          <a:lstStyle/>
          <a:p>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r>
              <a:rPr lang="en-US" altLang="ja-JP" dirty="0"/>
              <a:t>10</a:t>
            </a:r>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市区町村長・都道府県知事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4" y="3442573"/>
            <a:ext cx="1170513" cy="1170624"/>
            <a:chOff x="5189574" y="3405502"/>
            <a:chExt cx="1170513" cy="1170624"/>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4" y="3996672"/>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県・市町村議会</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831897"/>
            <a:chOff x="5189574" y="2180717"/>
            <a:chExt cx="1170513" cy="831897"/>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県知事・市町村長</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07504" y="928155"/>
            <a:ext cx="894045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a:t>
            </a:r>
            <a:r>
              <a:rPr lang="ja-JP" altLang="en-US" sz="1500" b="1">
                <a:solidFill>
                  <a:prstClr val="black"/>
                </a:solidFill>
                <a:latin typeface="HGPｺﾞｼｯｸM" panose="020B0600000000000000" pitchFamily="50" charset="-128"/>
                <a:ea typeface="HGPｺﾞｼｯｸM" panose="020B0600000000000000" pitchFamily="50" charset="-128"/>
              </a:rPr>
              <a:t>の使いみち</a:t>
            </a:r>
            <a:r>
              <a:rPr lang="ja-JP" altLang="en-US" sz="1200" b="1">
                <a:solidFill>
                  <a:prstClr val="black"/>
                </a:solidFill>
                <a:latin typeface="HGPｺﾞｼｯｸM" panose="020B0600000000000000" pitchFamily="50" charset="-128"/>
                <a:ea typeface="HGPｺﾞｼｯｸM" panose="020B0600000000000000" pitchFamily="50" charset="-128"/>
              </a:rPr>
              <a:t>（</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185099" y="926511"/>
            <a:ext cx="409086" cy="184666"/>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0"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10"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par>
                                <p:cTn id="89" presetID="10"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r>
              <a:rPr lang="en-US" altLang="ja-JP" dirty="0"/>
              <a:t>11</a:t>
            </a:r>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059125"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８</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7" name="グループ化 6">
            <a:extLst>
              <a:ext uri="{FF2B5EF4-FFF2-40B4-BE49-F238E27FC236}">
                <a16:creationId xmlns:a16="http://schemas.microsoft.com/office/drawing/2014/main" id="{D14297D8-1189-4A49-2682-A4973D221C78}"/>
              </a:ext>
            </a:extLst>
          </p:cNvPr>
          <p:cNvGrpSpPr/>
          <p:nvPr/>
        </p:nvGrpSpPr>
        <p:grpSpPr>
          <a:xfrm>
            <a:off x="100711" y="1707791"/>
            <a:ext cx="4135476" cy="3725326"/>
            <a:chOff x="100711" y="1707791"/>
            <a:chExt cx="4135476" cy="3725326"/>
          </a:xfrm>
        </p:grpSpPr>
        <p:graphicFrame>
          <p:nvGraphicFramePr>
            <p:cNvPr id="6" name="グラフ 5">
              <a:extLst>
                <a:ext uri="{FF2B5EF4-FFF2-40B4-BE49-F238E27FC236}">
                  <a16:creationId xmlns:a16="http://schemas.microsoft.com/office/drawing/2014/main" id="{1F211882-664E-954B-4D77-57F0EFB14B4E}"/>
                </a:ext>
              </a:extLst>
            </p:cNvPr>
            <p:cNvGraphicFramePr/>
            <p:nvPr/>
          </p:nvGraphicFramePr>
          <p:xfrm>
            <a:off x="525615" y="2131251"/>
            <a:ext cx="3710572" cy="3301866"/>
          </p:xfrm>
          <a:graphic>
            <a:graphicData uri="http://schemas.openxmlformats.org/drawingml/2006/chart">
              <c:chart xmlns:c="http://schemas.openxmlformats.org/drawingml/2006/chart" xmlns:r="http://schemas.openxmlformats.org/officeDocument/2006/relationships" r:id="rId3"/>
            </a:graphicData>
          </a:graphic>
        </p:graphicFrame>
        <p:sp>
          <p:nvSpPr>
            <p:cNvPr id="15" name="テキスト ボックス 14">
              <a:extLst>
                <a:ext uri="{FF2B5EF4-FFF2-40B4-BE49-F238E27FC236}">
                  <a16:creationId xmlns:a16="http://schemas.microsoft.com/office/drawing/2014/main" id="{007E2BF1-C17A-CF0E-5AF2-50231DADD27E}"/>
                </a:ext>
              </a:extLst>
            </p:cNvPr>
            <p:cNvSpPr txBox="1"/>
            <p:nvPr/>
          </p:nvSpPr>
          <p:spPr>
            <a:xfrm>
              <a:off x="1525578" y="4657648"/>
              <a:ext cx="1734926"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税金など </a:t>
              </a:r>
              <a:r>
                <a:rPr kumimoji="1" lang="en-US" altLang="ja-JP" sz="1600" dirty="0">
                  <a:latin typeface="HGPｺﾞｼｯｸE" panose="020B0900000000000000" pitchFamily="50" charset="-128"/>
                  <a:ea typeface="HGPｺﾞｼｯｸE" panose="020B0900000000000000" pitchFamily="50" charset="-128"/>
                </a:rPr>
                <a:t>68.5%</a:t>
              </a: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100711" y="3199386"/>
              <a:ext cx="1651728" cy="584775"/>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effectLst/>
                  <a:latin typeface="HGPｺﾞｼｯｸE" panose="020B0900000000000000" pitchFamily="50" charset="-128"/>
                  <a:ea typeface="HGPｺﾞｼｯｸE" panose="020B0900000000000000" pitchFamily="50" charset="-128"/>
                </a:rPr>
                <a:t>24.2%</a:t>
              </a: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735359" y="1707791"/>
              <a:ext cx="1641815"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r>
                <a:rPr kumimoji="1" lang="en-US" altLang="ja-JP" sz="1600" dirty="0">
                  <a:latin typeface="HGPｺﾞｼｯｸE" panose="020B0900000000000000" pitchFamily="50" charset="-128"/>
                  <a:ea typeface="HGPｺﾞｼｯｸE" panose="020B0900000000000000" pitchFamily="50" charset="-128"/>
                </a:rPr>
                <a:t>7.4%</a:t>
              </a: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958502" y="2087255"/>
              <a:ext cx="141971" cy="361060"/>
            </a:xfrm>
            <a:prstGeom prst="line">
              <a:avLst/>
            </a:prstGeom>
            <a:noFill/>
            <a:ln w="12700" cap="flat" cmpd="sng" algn="ctr">
              <a:solidFill>
                <a:schemeClr val="tx1"/>
              </a:solidFill>
              <a:prstDash val="solid"/>
              <a:round/>
              <a:headEnd type="oval" w="med" len="med"/>
              <a:tailEnd type="none" w="med" len="med"/>
            </a:ln>
            <a:effectLst/>
          </p:spPr>
        </p:cxn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706683" y="3131843"/>
              <a:ext cx="1348446" cy="1300682"/>
              <a:chOff x="1903536" y="3951980"/>
              <a:chExt cx="1609194"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903536" y="4348234"/>
                <a:ext cx="1609194"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3,092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8" name="テキスト ボックス 7">
              <a:extLst>
                <a:ext uri="{FF2B5EF4-FFF2-40B4-BE49-F238E27FC236}">
                  <a16:creationId xmlns:a16="http://schemas.microsoft.com/office/drawing/2014/main" id="{44F8D8FA-1C1A-F2B4-DDFC-B61DE6B84043}"/>
                </a:ext>
              </a:extLst>
            </p:cNvPr>
            <p:cNvSpPr txBox="1"/>
            <p:nvPr/>
          </p:nvSpPr>
          <p:spPr>
            <a:xfrm>
              <a:off x="1844915" y="332648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さいにゅう</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9FF4CE8A-E4A7-F0E1-BAF7-4C5B1EA5491C}"/>
              </a:ext>
            </a:extLst>
          </p:cNvPr>
          <p:cNvGrpSpPr/>
          <p:nvPr/>
        </p:nvGrpSpPr>
        <p:grpSpPr>
          <a:xfrm>
            <a:off x="3858461" y="1509086"/>
            <a:ext cx="5285539" cy="4968351"/>
            <a:chOff x="3858461" y="1509086"/>
            <a:chExt cx="5285539" cy="4968351"/>
          </a:xfrm>
        </p:grpSpPr>
        <p:graphicFrame>
          <p:nvGraphicFramePr>
            <p:cNvPr id="22" name="グラフ 21">
              <a:extLst>
                <a:ext uri="{FF2B5EF4-FFF2-40B4-BE49-F238E27FC236}">
                  <a16:creationId xmlns:a16="http://schemas.microsoft.com/office/drawing/2014/main" id="{0053C5BC-1E99-D2B3-924F-3FCDE65DC321}"/>
                </a:ext>
              </a:extLst>
            </p:cNvPr>
            <p:cNvGraphicFramePr/>
            <p:nvPr/>
          </p:nvGraphicFramePr>
          <p:xfrm>
            <a:off x="4907813"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71242" y="3131843"/>
              <a:ext cx="1383712" cy="1300682"/>
              <a:chOff x="1882491" y="3951980"/>
              <a:chExt cx="1651283"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882491" y="4348234"/>
                <a:ext cx="1651283"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3,092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593048" y="1509086"/>
              <a:ext cx="226575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31.9%</a:t>
              </a: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46767" y="4826925"/>
              <a:ext cx="1497233"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住宅などの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5.0%</a:t>
              </a: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5815130" y="5646440"/>
              <a:ext cx="191564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a:t>
              </a: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894799" y="4019279"/>
              <a:ext cx="1586019"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17.1%</a:t>
              </a: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858461" y="1752869"/>
              <a:ext cx="2494170" cy="1008609"/>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利子を払ったりするために </a:t>
              </a:r>
              <a:r>
                <a:rPr kumimoji="1" lang="en-US" altLang="ja-JP" sz="1600" dirty="0">
                  <a:latin typeface="HGPｺﾞｼｯｸE" panose="020B0900000000000000" pitchFamily="50" charset="-128"/>
                  <a:ea typeface="HGPｺﾞｼｯｸE" panose="020B0900000000000000" pitchFamily="50" charset="-128"/>
                </a:rPr>
                <a:t>25.6%</a:t>
              </a:r>
            </a:p>
          </p:txBody>
        </p: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6046757" y="4624703"/>
              <a:ext cx="132499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15.5%</a:t>
              </a:r>
            </a:p>
          </p:txBody>
        </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5729051" y="2554315"/>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258122" y="4320702"/>
              <a:ext cx="231618" cy="208376"/>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307101" y="4866693"/>
              <a:ext cx="130219" cy="779747"/>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725925" y="4529078"/>
              <a:ext cx="524940" cy="297847"/>
            </a:xfrm>
            <a:prstGeom prst="line">
              <a:avLst/>
            </a:prstGeom>
            <a:noFill/>
            <a:ln w="12700" cap="flat" cmpd="sng" algn="ctr">
              <a:solidFill>
                <a:schemeClr val="tx1"/>
              </a:solidFill>
              <a:prstDash val="solid"/>
              <a:round/>
              <a:headEnd type="oval" w="med" len="med"/>
              <a:tailEnd type="none" w="med" len="med"/>
            </a:ln>
            <a:effectLst/>
          </p:spPr>
        </p:cxnSp>
        <p:sp>
          <p:nvSpPr>
            <p:cNvPr id="40" name="テキスト ボックス 39">
              <a:extLst>
                <a:ext uri="{FF2B5EF4-FFF2-40B4-BE49-F238E27FC236}">
                  <a16:creationId xmlns:a16="http://schemas.microsoft.com/office/drawing/2014/main" id="{40E74D1F-A336-432F-9E5F-1E319BE99609}"/>
                </a:ext>
              </a:extLst>
            </p:cNvPr>
            <p:cNvSpPr txBox="1"/>
            <p:nvPr/>
          </p:nvSpPr>
          <p:spPr>
            <a:xfrm>
              <a:off x="4518383" y="2010675"/>
              <a:ext cx="616779" cy="200055"/>
            </a:xfrm>
            <a:prstGeom prst="rect">
              <a:avLst/>
            </a:prstGeom>
            <a:noFill/>
          </p:spPr>
          <p:txBody>
            <a:bodyPr wrap="square" rtlCol="0">
              <a:spAutoFit/>
            </a:bodyPr>
            <a:lstStyle/>
            <a:p>
              <a:r>
                <a:rPr lang="ja-JP" altLang="en-US" sz="700" b="1" dirty="0"/>
                <a:t>はら</a:t>
              </a:r>
              <a:endParaRPr kumimoji="1" lang="ja-JP" altLang="en-US" sz="700" b="1" dirty="0"/>
            </a:p>
          </p:txBody>
        </p:sp>
        <p:sp>
          <p:nvSpPr>
            <p:cNvPr id="9" name="テキスト ボックス 8">
              <a:extLst>
                <a:ext uri="{FF2B5EF4-FFF2-40B4-BE49-F238E27FC236}">
                  <a16:creationId xmlns:a16="http://schemas.microsoft.com/office/drawing/2014/main" id="{8DA58FA5-7E71-A738-3CC4-439F1065E2C4}"/>
                </a:ext>
              </a:extLst>
            </p:cNvPr>
            <p:cNvSpPr txBox="1"/>
            <p:nvPr/>
          </p:nvSpPr>
          <p:spPr>
            <a:xfrm>
              <a:off x="6230029" y="331533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さいしゅつ</a:t>
              </a:r>
              <a:endParaRPr lang="zh-CN" altLang="en-US" sz="800" dirty="0">
                <a:latin typeface="HGPｺﾞｼｯｸE" panose="020B0900000000000000" pitchFamily="50" charset="-128"/>
                <a:ea typeface="HGPｺﾞｼｯｸE" panose="020B0900000000000000" pitchFamily="50" charset="-128"/>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flipH="1">
            <a:off x="1430044" y="2896388"/>
            <a:ext cx="110798" cy="37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sp>
        <p:nvSpPr>
          <p:cNvPr id="17" name="テキスト ボックス 16">
            <a:extLst>
              <a:ext uri="{FF2B5EF4-FFF2-40B4-BE49-F238E27FC236}">
                <a16:creationId xmlns:a16="http://schemas.microsoft.com/office/drawing/2014/main" id="{782B4109-B4EB-4B91-A95C-D8EEB4F583E4}"/>
              </a:ext>
            </a:extLst>
          </p:cNvPr>
          <p:cNvSpPr txBox="1"/>
          <p:nvPr/>
        </p:nvSpPr>
        <p:spPr>
          <a:xfrm>
            <a:off x="139768" y="942237"/>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奈良県の予算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８</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graphicFrame>
        <p:nvGraphicFramePr>
          <p:cNvPr id="19" name="グラフ 18">
            <a:extLst>
              <a:ext uri="{FF2B5EF4-FFF2-40B4-BE49-F238E27FC236}">
                <a16:creationId xmlns:a16="http://schemas.microsoft.com/office/drawing/2014/main" id="{30064B2C-039E-49FE-94C0-69DAC92496D2}"/>
              </a:ext>
            </a:extLst>
          </p:cNvPr>
          <p:cNvGraphicFramePr/>
          <p:nvPr>
            <p:extLst>
              <p:ext uri="{D42A27DB-BD31-4B8C-83A1-F6EECF244321}">
                <p14:modId xmlns:p14="http://schemas.microsoft.com/office/powerpoint/2010/main" val="170266037"/>
              </p:ext>
            </p:extLst>
          </p:nvPr>
        </p:nvGraphicFramePr>
        <p:xfrm>
          <a:off x="65539" y="2135243"/>
          <a:ext cx="3710572" cy="3301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a:extLst>
              <a:ext uri="{FF2B5EF4-FFF2-40B4-BE49-F238E27FC236}">
                <a16:creationId xmlns:a16="http://schemas.microsoft.com/office/drawing/2014/main" id="{703532FE-15D8-4B05-A0F0-C2D8C3CF0D09}"/>
              </a:ext>
            </a:extLst>
          </p:cNvPr>
          <p:cNvGraphicFramePr/>
          <p:nvPr/>
        </p:nvGraphicFramePr>
        <p:xfrm>
          <a:off x="4640251" y="2062108"/>
          <a:ext cx="3710572" cy="3301866"/>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1">
            <a:extLst>
              <a:ext uri="{FF2B5EF4-FFF2-40B4-BE49-F238E27FC236}">
                <a16:creationId xmlns:a16="http://schemas.microsoft.com/office/drawing/2014/main" id="{41FEF7DE-EB3F-4078-8A12-2C98BC6F502F}"/>
              </a:ext>
            </a:extLst>
          </p:cNvPr>
          <p:cNvSpPr txBox="1"/>
          <p:nvPr/>
        </p:nvSpPr>
        <p:spPr>
          <a:xfrm>
            <a:off x="1907605" y="2980731"/>
            <a:ext cx="173492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34.2%</a:t>
            </a:r>
          </a:p>
        </p:txBody>
      </p:sp>
      <p:sp>
        <p:nvSpPr>
          <p:cNvPr id="23" name="テキスト ボックス 22">
            <a:extLst>
              <a:ext uri="{FF2B5EF4-FFF2-40B4-BE49-F238E27FC236}">
                <a16:creationId xmlns:a16="http://schemas.microsoft.com/office/drawing/2014/main" id="{76C9EDE9-AF32-4BCA-BE61-0D5A14631030}"/>
              </a:ext>
            </a:extLst>
          </p:cNvPr>
          <p:cNvSpPr txBox="1"/>
          <p:nvPr/>
        </p:nvSpPr>
        <p:spPr>
          <a:xfrm>
            <a:off x="162180" y="3684836"/>
            <a:ext cx="1516237" cy="830997"/>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国から</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入るお金</a:t>
            </a:r>
            <a:r>
              <a:rPr kumimoji="1" lang="ja-JP" altLang="en-US" sz="1600" dirty="0">
                <a:ln w="5080">
                  <a:noFill/>
                </a:ln>
                <a:effectLst/>
                <a:latin typeface="HGPｺﾞｼｯｸE" panose="020B0900000000000000" pitchFamily="50" charset="-128"/>
                <a:ea typeface="HGPｺﾞｼｯｸE" panose="020B0900000000000000" pitchFamily="50" charset="-128"/>
              </a:rPr>
              <a:t> </a:t>
            </a:r>
            <a:endParaRPr kumimoji="1" lang="en-US" altLang="ja-JP" sz="16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48.9%</a:t>
            </a:r>
          </a:p>
        </p:txBody>
      </p:sp>
      <p:sp>
        <p:nvSpPr>
          <p:cNvPr id="24" name="テキスト ボックス 23">
            <a:extLst>
              <a:ext uri="{FF2B5EF4-FFF2-40B4-BE49-F238E27FC236}">
                <a16:creationId xmlns:a16="http://schemas.microsoft.com/office/drawing/2014/main" id="{EC0008CE-4BDE-489B-90B1-8D9E8129CB18}"/>
              </a:ext>
            </a:extLst>
          </p:cNvPr>
          <p:cNvSpPr txBox="1"/>
          <p:nvPr/>
        </p:nvSpPr>
        <p:spPr>
          <a:xfrm>
            <a:off x="559267" y="1649033"/>
            <a:ext cx="1641815" cy="584775"/>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県の借金</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9.5%</a:t>
            </a:r>
          </a:p>
        </p:txBody>
      </p:sp>
      <p:sp>
        <p:nvSpPr>
          <p:cNvPr id="25" name="テキスト ボックス 24">
            <a:extLst>
              <a:ext uri="{FF2B5EF4-FFF2-40B4-BE49-F238E27FC236}">
                <a16:creationId xmlns:a16="http://schemas.microsoft.com/office/drawing/2014/main" id="{63E27417-6A69-401A-8393-CBCE09A56325}"/>
              </a:ext>
            </a:extLst>
          </p:cNvPr>
          <p:cNvSpPr txBox="1"/>
          <p:nvPr/>
        </p:nvSpPr>
        <p:spPr>
          <a:xfrm>
            <a:off x="3596777" y="4958496"/>
            <a:ext cx="1793278"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文化財の保護や安全な活用のため</a:t>
            </a:r>
            <a:endParaRPr kumimoji="1" lang="en-US" altLang="ja-JP" sz="1600" dirty="0">
              <a:latin typeface="HGPｺﾞｼｯｸE" panose="020B0900000000000000" pitchFamily="50" charset="-128"/>
              <a:ea typeface="HGPｺﾞｼｯｸE" panose="020B0900000000000000" pitchFamily="50" charset="-128"/>
            </a:endParaRPr>
          </a:p>
          <a:p>
            <a:pPr algn="ctr"/>
            <a:r>
              <a:rPr lang="en-US" altLang="ja-JP" sz="1600" dirty="0">
                <a:latin typeface="HGPｺﾞｼｯｸE" panose="020B0900000000000000" pitchFamily="50" charset="-128"/>
                <a:ea typeface="HGPｺﾞｼｯｸE" panose="020B0900000000000000" pitchFamily="50" charset="-128"/>
              </a:rPr>
              <a:t>9.5</a:t>
            </a:r>
            <a:r>
              <a:rPr kumimoji="1" lang="en-US" altLang="ja-JP" sz="1600" dirty="0">
                <a:latin typeface="HGPｺﾞｼｯｸE" panose="020B0900000000000000" pitchFamily="50" charset="-128"/>
                <a:ea typeface="HGPｺﾞｼｯｸE" panose="020B0900000000000000" pitchFamily="50" charset="-128"/>
              </a:rPr>
              <a:t>%</a:t>
            </a:r>
          </a:p>
          <a:p>
            <a:pPr algn="ctr"/>
            <a:endParaRPr kumimoji="1" lang="en-US" altLang="ja-JP" sz="1600" dirty="0">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AEC01FCA-398F-4004-8A1D-4901F71537AF}"/>
              </a:ext>
            </a:extLst>
          </p:cNvPr>
          <p:cNvSpPr txBox="1"/>
          <p:nvPr/>
        </p:nvSpPr>
        <p:spPr>
          <a:xfrm>
            <a:off x="6518667" y="2064881"/>
            <a:ext cx="1969428"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みんなが勉強</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しやすいように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するため</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18.8%</a:t>
            </a:r>
          </a:p>
        </p:txBody>
      </p:sp>
      <p:sp>
        <p:nvSpPr>
          <p:cNvPr id="27" name="テキスト ボックス 26">
            <a:extLst>
              <a:ext uri="{FF2B5EF4-FFF2-40B4-BE49-F238E27FC236}">
                <a16:creationId xmlns:a16="http://schemas.microsoft.com/office/drawing/2014/main" id="{36C1D088-1C74-4DD7-BC85-2531C0876618}"/>
              </a:ext>
            </a:extLst>
          </p:cNvPr>
          <p:cNvSpPr txBox="1"/>
          <p:nvPr/>
        </p:nvSpPr>
        <p:spPr>
          <a:xfrm>
            <a:off x="7020103" y="3454612"/>
            <a:ext cx="2081970"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体の不自由な人や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お年よりが安心して</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くらせるように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18.0%</a:t>
            </a:r>
          </a:p>
        </p:txBody>
      </p:sp>
      <p:sp>
        <p:nvSpPr>
          <p:cNvPr id="28" name="テキスト ボックス 27">
            <a:extLst>
              <a:ext uri="{FF2B5EF4-FFF2-40B4-BE49-F238E27FC236}">
                <a16:creationId xmlns:a16="http://schemas.microsoft.com/office/drawing/2014/main" id="{1EB8913B-C812-43C8-99D3-2066507341D1}"/>
              </a:ext>
            </a:extLst>
          </p:cNvPr>
          <p:cNvSpPr txBox="1"/>
          <p:nvPr/>
        </p:nvSpPr>
        <p:spPr>
          <a:xfrm>
            <a:off x="3447577" y="3611229"/>
            <a:ext cx="1809283" cy="1077218"/>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農・林・水産業</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をさかんに</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するため</a:t>
            </a:r>
            <a:endParaRPr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3.4%</a:t>
            </a:r>
          </a:p>
        </p:txBody>
      </p:sp>
      <p:sp>
        <p:nvSpPr>
          <p:cNvPr id="29" name="テキスト ボックス 28">
            <a:extLst>
              <a:ext uri="{FF2B5EF4-FFF2-40B4-BE49-F238E27FC236}">
                <a16:creationId xmlns:a16="http://schemas.microsoft.com/office/drawing/2014/main" id="{A40CBDB3-0133-4867-BBAA-A900697871CC}"/>
              </a:ext>
            </a:extLst>
          </p:cNvPr>
          <p:cNvSpPr txBox="1"/>
          <p:nvPr/>
        </p:nvSpPr>
        <p:spPr>
          <a:xfrm>
            <a:off x="3652806" y="2002733"/>
            <a:ext cx="1718188" cy="1077218"/>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犯罪をふせいだり</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くらしの安全を</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守るため</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5.3%</a:t>
            </a:r>
          </a:p>
        </p:txBody>
      </p:sp>
      <p:sp>
        <p:nvSpPr>
          <p:cNvPr id="30" name="テキスト ボックス 29">
            <a:extLst>
              <a:ext uri="{FF2B5EF4-FFF2-40B4-BE49-F238E27FC236}">
                <a16:creationId xmlns:a16="http://schemas.microsoft.com/office/drawing/2014/main" id="{AD7D3E14-D8B3-4ED4-B490-D31BD1E07422}"/>
              </a:ext>
            </a:extLst>
          </p:cNvPr>
          <p:cNvSpPr txBox="1"/>
          <p:nvPr/>
        </p:nvSpPr>
        <p:spPr>
          <a:xfrm>
            <a:off x="5360513" y="5353679"/>
            <a:ext cx="1476700"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道路・橋・住宅</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をつくったり</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するため</a:t>
            </a:r>
            <a:endParaRPr kumimoji="1" lang="en-US" altLang="ja-JP" sz="1600" dirty="0">
              <a:latin typeface="HGPｺﾞｼｯｸE" panose="020B0900000000000000" pitchFamily="50" charset="-128"/>
              <a:ea typeface="HGPｺﾞｼｯｸE" panose="020B0900000000000000" pitchFamily="50" charset="-128"/>
            </a:endParaRPr>
          </a:p>
          <a:p>
            <a:pPr algn="ctr"/>
            <a:r>
              <a:rPr lang="en-US" altLang="ja-JP" sz="1600" dirty="0">
                <a:latin typeface="HGPｺﾞｼｯｸE" panose="020B0900000000000000" pitchFamily="50" charset="-128"/>
                <a:ea typeface="HGPｺﾞｼｯｸE" panose="020B0900000000000000" pitchFamily="50" charset="-128"/>
              </a:rPr>
              <a:t>12.1</a:t>
            </a:r>
            <a:r>
              <a:rPr kumimoji="1" lang="en-US" altLang="ja-JP" sz="1600" dirty="0">
                <a:latin typeface="HGPｺﾞｼｯｸE" panose="020B0900000000000000" pitchFamily="50" charset="-128"/>
                <a:ea typeface="HGPｺﾞｼｯｸE" panose="020B0900000000000000" pitchFamily="50" charset="-128"/>
              </a:rPr>
              <a:t>%</a:t>
            </a:r>
          </a:p>
        </p:txBody>
      </p:sp>
      <p:cxnSp>
        <p:nvCxnSpPr>
          <p:cNvPr id="32" name="直線コネクタ 31">
            <a:extLst>
              <a:ext uri="{FF2B5EF4-FFF2-40B4-BE49-F238E27FC236}">
                <a16:creationId xmlns:a16="http://schemas.microsoft.com/office/drawing/2014/main" id="{9EE2C2C8-061D-4F1F-86A8-5435CF403F65}"/>
              </a:ext>
            </a:extLst>
          </p:cNvPr>
          <p:cNvCxnSpPr>
            <a:cxnSpLocks/>
          </p:cNvCxnSpPr>
          <p:nvPr/>
        </p:nvCxnSpPr>
        <p:spPr bwMode="auto">
          <a:xfrm flipH="1">
            <a:off x="4730595" y="4432525"/>
            <a:ext cx="629918" cy="511844"/>
          </a:xfrm>
          <a:prstGeom prst="line">
            <a:avLst/>
          </a:prstGeom>
          <a:noFill/>
          <a:ln w="12700" cap="flat" cmpd="sng" algn="ctr">
            <a:solidFill>
              <a:schemeClr val="tx1"/>
            </a:solidFill>
            <a:prstDash val="solid"/>
            <a:round/>
            <a:headEnd type="oval" w="med" len="med"/>
            <a:tailEnd type="none" w="med" len="med"/>
          </a:ln>
          <a:effectLst/>
        </p:spPr>
      </p:cxnSp>
      <p:cxnSp>
        <p:nvCxnSpPr>
          <p:cNvPr id="33" name="直線コネクタ 32">
            <a:extLst>
              <a:ext uri="{FF2B5EF4-FFF2-40B4-BE49-F238E27FC236}">
                <a16:creationId xmlns:a16="http://schemas.microsoft.com/office/drawing/2014/main" id="{64A084A8-7862-4B78-AB19-35F2CC63288E}"/>
              </a:ext>
            </a:extLst>
          </p:cNvPr>
          <p:cNvCxnSpPr>
            <a:cxnSpLocks/>
          </p:cNvCxnSpPr>
          <p:nvPr/>
        </p:nvCxnSpPr>
        <p:spPr bwMode="auto">
          <a:xfrm flipH="1" flipV="1">
            <a:off x="4873652" y="2936525"/>
            <a:ext cx="339972" cy="743162"/>
          </a:xfrm>
          <a:prstGeom prst="line">
            <a:avLst/>
          </a:prstGeom>
          <a:noFill/>
          <a:ln w="12700" cap="flat" cmpd="sng" algn="ctr">
            <a:solidFill>
              <a:schemeClr val="tx1"/>
            </a:solidFill>
            <a:prstDash val="solid"/>
            <a:round/>
            <a:headEnd type="oval" w="med" len="med"/>
            <a:tailEnd type="none" w="med" len="med"/>
          </a:ln>
          <a:effectLst/>
        </p:spPr>
      </p:cxnSp>
      <p:cxnSp>
        <p:nvCxnSpPr>
          <p:cNvPr id="35" name="直線コネクタ 34">
            <a:extLst>
              <a:ext uri="{FF2B5EF4-FFF2-40B4-BE49-F238E27FC236}">
                <a16:creationId xmlns:a16="http://schemas.microsoft.com/office/drawing/2014/main" id="{B539ACFF-CDCE-4C07-859E-CBEF0EABFDD3}"/>
              </a:ext>
            </a:extLst>
          </p:cNvPr>
          <p:cNvCxnSpPr>
            <a:cxnSpLocks/>
          </p:cNvCxnSpPr>
          <p:nvPr/>
        </p:nvCxnSpPr>
        <p:spPr bwMode="auto">
          <a:xfrm>
            <a:off x="7129905" y="4771835"/>
            <a:ext cx="319342" cy="332118"/>
          </a:xfrm>
          <a:prstGeom prst="line">
            <a:avLst/>
          </a:prstGeom>
          <a:noFill/>
          <a:ln w="12700" cap="flat" cmpd="sng" algn="ctr">
            <a:solidFill>
              <a:schemeClr val="tx1"/>
            </a:solidFill>
            <a:prstDash val="solid"/>
            <a:round/>
            <a:headEnd type="oval" w="med" len="med"/>
            <a:tailEnd type="none" w="med" len="med"/>
          </a:ln>
          <a:effectLst/>
        </p:spPr>
      </p:cxnSp>
      <p:cxnSp>
        <p:nvCxnSpPr>
          <p:cNvPr id="37" name="直線コネクタ 36">
            <a:extLst>
              <a:ext uri="{FF2B5EF4-FFF2-40B4-BE49-F238E27FC236}">
                <a16:creationId xmlns:a16="http://schemas.microsoft.com/office/drawing/2014/main" id="{C5AF825A-BFD0-4892-90B5-4FEE05872375}"/>
              </a:ext>
            </a:extLst>
          </p:cNvPr>
          <p:cNvCxnSpPr>
            <a:cxnSpLocks/>
          </p:cNvCxnSpPr>
          <p:nvPr/>
        </p:nvCxnSpPr>
        <p:spPr bwMode="auto">
          <a:xfrm flipH="1">
            <a:off x="4824492" y="4018633"/>
            <a:ext cx="356075" cy="166685"/>
          </a:xfrm>
          <a:prstGeom prst="line">
            <a:avLst/>
          </a:prstGeom>
          <a:noFill/>
          <a:ln w="12700" cap="flat" cmpd="sng" algn="ctr">
            <a:solidFill>
              <a:schemeClr val="tx1"/>
            </a:solidFill>
            <a:prstDash val="solid"/>
            <a:round/>
            <a:headEnd type="oval" w="med" len="med"/>
            <a:tailEnd type="none" w="med" len="med"/>
          </a:ln>
          <a:effectLst/>
        </p:spPr>
      </p:cxnSp>
      <p:sp>
        <p:nvSpPr>
          <p:cNvPr id="46" name="テキスト ボックス 45">
            <a:extLst>
              <a:ext uri="{FF2B5EF4-FFF2-40B4-BE49-F238E27FC236}">
                <a16:creationId xmlns:a16="http://schemas.microsoft.com/office/drawing/2014/main" id="{FE2EA946-A648-4629-A53D-ED74EDBC571C}"/>
              </a:ext>
            </a:extLst>
          </p:cNvPr>
          <p:cNvSpPr txBox="1"/>
          <p:nvPr/>
        </p:nvSpPr>
        <p:spPr>
          <a:xfrm>
            <a:off x="2079502" y="4582808"/>
            <a:ext cx="173492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税金以外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7.4%</a:t>
            </a:r>
          </a:p>
        </p:txBody>
      </p:sp>
      <p:sp>
        <p:nvSpPr>
          <p:cNvPr id="42" name="テキスト ボックス 41">
            <a:extLst>
              <a:ext uri="{FF2B5EF4-FFF2-40B4-BE49-F238E27FC236}">
                <a16:creationId xmlns:a16="http://schemas.microsoft.com/office/drawing/2014/main" id="{2DFB3F9C-3B0E-43E7-9701-5B97E2273BCE}"/>
              </a:ext>
            </a:extLst>
          </p:cNvPr>
          <p:cNvSpPr txBox="1"/>
          <p:nvPr/>
        </p:nvSpPr>
        <p:spPr>
          <a:xfrm>
            <a:off x="5150872" y="2603490"/>
            <a:ext cx="1249027"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21.8%</a:t>
            </a:r>
          </a:p>
        </p:txBody>
      </p:sp>
      <p:sp>
        <p:nvSpPr>
          <p:cNvPr id="43" name="テキスト ボックス 42">
            <a:extLst>
              <a:ext uri="{FF2B5EF4-FFF2-40B4-BE49-F238E27FC236}">
                <a16:creationId xmlns:a16="http://schemas.microsoft.com/office/drawing/2014/main" id="{F2D407B3-F7AE-44F7-BA31-53EDD30BB7A8}"/>
              </a:ext>
            </a:extLst>
          </p:cNvPr>
          <p:cNvSpPr txBox="1"/>
          <p:nvPr/>
        </p:nvSpPr>
        <p:spPr>
          <a:xfrm>
            <a:off x="6931447" y="5129628"/>
            <a:ext cx="2025120"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県の借金を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返したりするため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11.1%</a:t>
            </a:r>
          </a:p>
        </p:txBody>
      </p:sp>
      <p:cxnSp>
        <p:nvCxnSpPr>
          <p:cNvPr id="45" name="直線コネクタ 44">
            <a:extLst>
              <a:ext uri="{FF2B5EF4-FFF2-40B4-BE49-F238E27FC236}">
                <a16:creationId xmlns:a16="http://schemas.microsoft.com/office/drawing/2014/main" id="{0E00544A-C239-41FD-9EFA-E5F9BDBD64B8}"/>
              </a:ext>
            </a:extLst>
          </p:cNvPr>
          <p:cNvCxnSpPr>
            <a:cxnSpLocks/>
          </p:cNvCxnSpPr>
          <p:nvPr/>
        </p:nvCxnSpPr>
        <p:spPr bwMode="auto">
          <a:xfrm flipH="1" flipV="1">
            <a:off x="1420280" y="2194783"/>
            <a:ext cx="141944" cy="299900"/>
          </a:xfrm>
          <a:prstGeom prst="line">
            <a:avLst/>
          </a:prstGeom>
          <a:noFill/>
          <a:ln w="12700" cap="flat" cmpd="sng" algn="ctr">
            <a:solidFill>
              <a:schemeClr val="tx1"/>
            </a:solidFill>
            <a:prstDash val="solid"/>
            <a:round/>
            <a:headEnd type="oval" w="med" len="med"/>
            <a:tailEnd type="none" w="med" len="med"/>
          </a:ln>
          <a:effectLst/>
        </p:spPr>
      </p:cxnSp>
      <p:sp>
        <p:nvSpPr>
          <p:cNvPr id="3" name="Rectangle 6">
            <a:extLst>
              <a:ext uri="{FF2B5EF4-FFF2-40B4-BE49-F238E27FC236}">
                <a16:creationId xmlns:a16="http://schemas.microsoft.com/office/drawing/2014/main" id="{6E03C267-8CE5-A699-8ADB-ECC73C644C7C}"/>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12</a:t>
            </a:fld>
            <a:endParaRPr lang="en-US" altLang="ja-JP" dirty="0"/>
          </a:p>
        </p:txBody>
      </p:sp>
      <p:grpSp>
        <p:nvGrpSpPr>
          <p:cNvPr id="9" name="グループ化 8">
            <a:extLst>
              <a:ext uri="{FF2B5EF4-FFF2-40B4-BE49-F238E27FC236}">
                <a16:creationId xmlns:a16="http://schemas.microsoft.com/office/drawing/2014/main" id="{146B6330-643D-573F-24A3-B0AF79BBFF7A}"/>
              </a:ext>
            </a:extLst>
          </p:cNvPr>
          <p:cNvGrpSpPr/>
          <p:nvPr/>
        </p:nvGrpSpPr>
        <p:grpSpPr>
          <a:xfrm>
            <a:off x="5880877" y="3062700"/>
            <a:ext cx="1299600" cy="1299600"/>
            <a:chOff x="5880877" y="3062700"/>
            <a:chExt cx="1299600" cy="1299600"/>
          </a:xfrm>
        </p:grpSpPr>
        <p:grpSp>
          <p:nvGrpSpPr>
            <p:cNvPr id="21" name="グループ化 20">
              <a:extLst>
                <a:ext uri="{FF2B5EF4-FFF2-40B4-BE49-F238E27FC236}">
                  <a16:creationId xmlns:a16="http://schemas.microsoft.com/office/drawing/2014/main" id="{4FBAE316-2D53-4BC0-A514-784239602378}"/>
                </a:ext>
              </a:extLst>
            </p:cNvPr>
            <p:cNvGrpSpPr/>
            <p:nvPr/>
          </p:nvGrpSpPr>
          <p:grpSpPr>
            <a:xfrm>
              <a:off x="5880877" y="3062700"/>
              <a:ext cx="1299600" cy="1299600"/>
              <a:chOff x="1655315" y="3872744"/>
              <a:chExt cx="1550904" cy="1489312"/>
            </a:xfrm>
          </p:grpSpPr>
          <p:sp>
            <p:nvSpPr>
              <p:cNvPr id="40" name="楕円 39">
                <a:extLst>
                  <a:ext uri="{FF2B5EF4-FFF2-40B4-BE49-F238E27FC236}">
                    <a16:creationId xmlns:a16="http://schemas.microsoft.com/office/drawing/2014/main" id="{342FB507-B270-48AB-9F7D-7E74841E04C8}"/>
                  </a:ext>
                </a:extLst>
              </p:cNvPr>
              <p:cNvSpPr/>
              <p:nvPr/>
            </p:nvSpPr>
            <p:spPr bwMode="auto">
              <a:xfrm>
                <a:off x="1655315" y="3872744"/>
                <a:ext cx="1550904" cy="148931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41" name="テキスト ボックス 40">
                <a:extLst>
                  <a:ext uri="{FF2B5EF4-FFF2-40B4-BE49-F238E27FC236}">
                    <a16:creationId xmlns:a16="http://schemas.microsoft.com/office/drawing/2014/main" id="{A1EB61B8-F38E-49A1-9D6A-F9D0BE73A3EC}"/>
                  </a:ext>
                </a:extLst>
              </p:cNvPr>
              <p:cNvSpPr txBox="1"/>
              <p:nvPr/>
            </p:nvSpPr>
            <p:spPr>
              <a:xfrm>
                <a:off x="1754100" y="4327276"/>
                <a:ext cx="1345206" cy="705704"/>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ja-JP" sz="1600" dirty="0">
                    <a:solidFill>
                      <a:srgbClr val="000000"/>
                    </a:solidFill>
                    <a:latin typeface="HGPｺﾞｼｯｸE" panose="020B0900000000000000" pitchFamily="50" charset="-128"/>
                    <a:ea typeface="HGPｺﾞｼｯｸE" panose="020B0900000000000000" pitchFamily="50" charset="-128"/>
                  </a:rPr>
                  <a:t>6,220</a:t>
                </a:r>
                <a:r>
                  <a:rPr lang="zh-TW" altLang="en-US" sz="16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5" name="テキスト ボックス 4">
              <a:extLst>
                <a:ext uri="{FF2B5EF4-FFF2-40B4-BE49-F238E27FC236}">
                  <a16:creationId xmlns:a16="http://schemas.microsoft.com/office/drawing/2014/main" id="{7DBCC2F1-E167-553F-3EFE-A13B5E472E8F}"/>
                </a:ext>
              </a:extLst>
            </p:cNvPr>
            <p:cNvSpPr txBox="1"/>
            <p:nvPr/>
          </p:nvSpPr>
          <p:spPr>
            <a:xfrm>
              <a:off x="6023425" y="3317235"/>
              <a:ext cx="485153"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さいしゅつ</a:t>
              </a:r>
              <a:endParaRPr lang="zh-CN" altLang="en-US" sz="700" dirty="0">
                <a:latin typeface="HGPｺﾞｼｯｸE" panose="020B0900000000000000" pitchFamily="50" charset="-128"/>
                <a:ea typeface="HGPｺﾞｼｯｸE" panose="020B0900000000000000" pitchFamily="50" charset="-128"/>
              </a:endParaRPr>
            </a:p>
          </p:txBody>
        </p:sp>
      </p:grpSp>
      <p:grpSp>
        <p:nvGrpSpPr>
          <p:cNvPr id="4" name="グループ化 3">
            <a:extLst>
              <a:ext uri="{FF2B5EF4-FFF2-40B4-BE49-F238E27FC236}">
                <a16:creationId xmlns:a16="http://schemas.microsoft.com/office/drawing/2014/main" id="{D66F6D2E-7F10-C05E-7743-83A4A74868A7}"/>
              </a:ext>
            </a:extLst>
          </p:cNvPr>
          <p:cNvGrpSpPr/>
          <p:nvPr/>
        </p:nvGrpSpPr>
        <p:grpSpPr>
          <a:xfrm>
            <a:off x="1271025" y="3099788"/>
            <a:ext cx="1299600" cy="1300682"/>
            <a:chOff x="1544569" y="3131843"/>
            <a:chExt cx="1299600" cy="1300682"/>
          </a:xfrm>
        </p:grpSpPr>
        <p:grpSp>
          <p:nvGrpSpPr>
            <p:cNvPr id="31" name="グループ化 30">
              <a:extLst>
                <a:ext uri="{FF2B5EF4-FFF2-40B4-BE49-F238E27FC236}">
                  <a16:creationId xmlns:a16="http://schemas.microsoft.com/office/drawing/2014/main" id="{C1B05B66-2FA9-46A7-AF2C-E624803B9F1F}"/>
                </a:ext>
              </a:extLst>
            </p:cNvPr>
            <p:cNvGrpSpPr/>
            <p:nvPr/>
          </p:nvGrpSpPr>
          <p:grpSpPr>
            <a:xfrm>
              <a:off x="1544569" y="3131843"/>
              <a:ext cx="1299600" cy="1300682"/>
              <a:chOff x="1710076" y="3951980"/>
              <a:chExt cx="1550907" cy="1490552"/>
            </a:xfrm>
          </p:grpSpPr>
          <p:sp>
            <p:nvSpPr>
              <p:cNvPr id="38" name="楕円 37">
                <a:extLst>
                  <a:ext uri="{FF2B5EF4-FFF2-40B4-BE49-F238E27FC236}">
                    <a16:creationId xmlns:a16="http://schemas.microsoft.com/office/drawing/2014/main" id="{AAC098DE-111B-4C05-A439-905FC7C7B961}"/>
                  </a:ext>
                </a:extLst>
              </p:cNvPr>
              <p:cNvSpPr/>
              <p:nvPr/>
            </p:nvSpPr>
            <p:spPr bwMode="auto">
              <a:xfrm>
                <a:off x="1710076" y="3951980"/>
                <a:ext cx="1550907"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39" name="テキスト ボックス 38">
                <a:extLst>
                  <a:ext uri="{FF2B5EF4-FFF2-40B4-BE49-F238E27FC236}">
                    <a16:creationId xmlns:a16="http://schemas.microsoft.com/office/drawing/2014/main" id="{18CBA215-99C1-4D24-8F00-677D05AE97D9}"/>
                  </a:ext>
                </a:extLst>
              </p:cNvPr>
              <p:cNvSpPr txBox="1"/>
              <p:nvPr/>
            </p:nvSpPr>
            <p:spPr>
              <a:xfrm>
                <a:off x="1779412" y="4419954"/>
                <a:ext cx="1345209" cy="658970"/>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endParaRPr lang="en-US" altLang="zh-TW"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80000"/>
                  </a:lnSpc>
                  <a:spcBef>
                    <a:spcPts val="0"/>
                  </a:spcBef>
                  <a:spcAft>
                    <a:spcPts val="500"/>
                  </a:spcAft>
                </a:pPr>
                <a:r>
                  <a:rPr lang="en-US" altLang="ja-JP" sz="1600" dirty="0">
                    <a:solidFill>
                      <a:srgbClr val="000000"/>
                    </a:solidFill>
                    <a:latin typeface="HGPｺﾞｼｯｸE" panose="020B0900000000000000" pitchFamily="50" charset="-128"/>
                    <a:ea typeface="HGPｺﾞｼｯｸE" panose="020B0900000000000000" pitchFamily="50" charset="-128"/>
                  </a:rPr>
                  <a:t>6,220</a:t>
                </a:r>
                <a:r>
                  <a:rPr lang="zh-TW" altLang="en-US" sz="1600" dirty="0">
                    <a:solidFill>
                      <a:srgbClr val="000000"/>
                    </a:solidFill>
                    <a:latin typeface="HGPｺﾞｼｯｸE" panose="020B0900000000000000" pitchFamily="50" charset="-128"/>
                    <a:ea typeface="HGPｺﾞｼｯｸE" panose="020B0900000000000000" pitchFamily="50" charset="-128"/>
                  </a:rPr>
                  <a:t>億円</a:t>
                </a:r>
              </a:p>
            </p:txBody>
          </p:sp>
        </p:grpSp>
        <p:sp>
          <p:nvSpPr>
            <p:cNvPr id="6" name="テキスト ボックス 5">
              <a:extLst>
                <a:ext uri="{FF2B5EF4-FFF2-40B4-BE49-F238E27FC236}">
                  <a16:creationId xmlns:a16="http://schemas.microsoft.com/office/drawing/2014/main" id="{6641B19E-8FF5-42AC-37E7-6A168E4159BD}"/>
                </a:ext>
              </a:extLst>
            </p:cNvPr>
            <p:cNvSpPr txBox="1"/>
            <p:nvPr/>
          </p:nvSpPr>
          <p:spPr>
            <a:xfrm>
              <a:off x="1639126" y="3389388"/>
              <a:ext cx="485153"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さいにゅう</a:t>
              </a:r>
              <a:endParaRPr lang="zh-CN" altLang="en-US" sz="700" dirty="0">
                <a:latin typeface="HGPｺﾞｼｯｸE" panose="020B0900000000000000" pitchFamily="50" charset="-128"/>
                <a:ea typeface="HGPｺﾞｼｯｸE" panose="020B0900000000000000" pitchFamily="50" charset="-128"/>
              </a:endParaRPr>
            </a:p>
          </p:txBody>
        </p:sp>
      </p:grpSp>
      <p:sp>
        <p:nvSpPr>
          <p:cNvPr id="10" name="Text Box 12">
            <a:extLst>
              <a:ext uri="{FF2B5EF4-FFF2-40B4-BE49-F238E27FC236}">
                <a16:creationId xmlns:a16="http://schemas.microsoft.com/office/drawing/2014/main" id="{2BBD7054-28CE-C1F3-89F4-52AFC6626FFA}"/>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pic>
        <p:nvPicPr>
          <p:cNvPr id="44" name="図 43">
            <a:extLst>
              <a:ext uri="{FF2B5EF4-FFF2-40B4-BE49-F238E27FC236}">
                <a16:creationId xmlns:a16="http://schemas.microsoft.com/office/drawing/2014/main" id="{0A99A204-47AB-43BE-9B3A-D4B072F83DC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51470" y="-434533"/>
            <a:ext cx="1292530" cy="1824901"/>
          </a:xfrm>
          <a:prstGeom prst="rect">
            <a:avLst/>
          </a:prstGeom>
        </p:spPr>
      </p:pic>
      <p:sp>
        <p:nvSpPr>
          <p:cNvPr id="47" name="テキスト ボックス 46">
            <a:extLst>
              <a:ext uri="{FF2B5EF4-FFF2-40B4-BE49-F238E27FC236}">
                <a16:creationId xmlns:a16="http://schemas.microsoft.com/office/drawing/2014/main" id="{34F7FA94-6F84-4654-A40C-4FDB71CA201C}"/>
              </a:ext>
            </a:extLst>
          </p:cNvPr>
          <p:cNvSpPr txBox="1"/>
          <p:nvPr/>
        </p:nvSpPr>
        <p:spPr>
          <a:xfrm>
            <a:off x="7995811" y="995185"/>
            <a:ext cx="927840" cy="239415"/>
          </a:xfrm>
          <a:prstGeom prst="rect">
            <a:avLst/>
          </a:prstGeom>
          <a:solidFill>
            <a:schemeClr val="bg1"/>
          </a:solidFill>
          <a:ln>
            <a:solidFill>
              <a:schemeClr val="accent5"/>
            </a:solidFill>
          </a:ln>
        </p:spPr>
        <p:txBody>
          <a:bodyPr wrap="square" lIns="0" tIns="36000" rIns="0" bIns="36000" rtlCol="0" anchor="ctr" anchorCtr="0">
            <a:noAutofit/>
          </a:bodyPr>
          <a:lstStyle/>
          <a:p>
            <a:pPr algn="ctr">
              <a:lnSpc>
                <a:spcPts val="1020"/>
              </a:lnSpc>
            </a:pPr>
            <a:r>
              <a:rPr lang="zh-CN" altLang="en-US" sz="750" dirty="0">
                <a:latin typeface="HGPｺﾞｼｯｸM" panose="020B0600000000000000" pitchFamily="50" charset="-128"/>
                <a:ea typeface="HGPｺﾞｼｯｸM" panose="020B0600000000000000" pitchFamily="50" charset="-128"/>
              </a:rPr>
              <a:t>奈良県広報担当</a:t>
            </a:r>
            <a:endParaRPr lang="en-US" altLang="zh-CN" sz="750" dirty="0">
              <a:latin typeface="HGPｺﾞｼｯｸM" panose="020B0600000000000000" pitchFamily="50" charset="-128"/>
              <a:ea typeface="HGPｺﾞｼｯｸM" panose="020B0600000000000000" pitchFamily="50" charset="-128"/>
            </a:endParaRPr>
          </a:p>
          <a:p>
            <a:pPr algn="ctr">
              <a:lnSpc>
                <a:spcPts val="1020"/>
              </a:lnSpc>
            </a:pPr>
            <a:r>
              <a:rPr lang="en-US" altLang="zh-CN" sz="750" dirty="0" err="1">
                <a:latin typeface="HGPｺﾞｼｯｸM" panose="020B0600000000000000" pitchFamily="50" charset="-128"/>
                <a:ea typeface="HGPｺﾞｼｯｸM" panose="020B0600000000000000" pitchFamily="50" charset="-128"/>
              </a:rPr>
              <a:t>VTuber</a:t>
            </a:r>
            <a:r>
              <a:rPr lang="en-US" altLang="zh-CN" sz="750" dirty="0">
                <a:latin typeface="HGPｺﾞｼｯｸM" panose="020B0600000000000000" pitchFamily="50" charset="-128"/>
                <a:ea typeface="HGPｺﾞｼｯｸM" panose="020B0600000000000000" pitchFamily="50" charset="-128"/>
              </a:rPr>
              <a:t> </a:t>
            </a:r>
            <a:r>
              <a:rPr lang="zh-CN" altLang="en-US" sz="750" dirty="0">
                <a:latin typeface="HGPｺﾞｼｯｸM" panose="020B0600000000000000" pitchFamily="50" charset="-128"/>
                <a:ea typeface="HGPｺﾞｼｯｸM" panose="020B0600000000000000" pitchFamily="50" charset="-128"/>
              </a:rPr>
              <a:t>「奈々鹿」</a:t>
            </a:r>
            <a:endParaRPr kumimoji="1" lang="ja-JP" altLang="en-US" sz="75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9402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19" grpId="0">
        <p:bldAsOne/>
      </p:bldGraphic>
      <p:bldGraphic spid="20" grpId="0">
        <p:bldAsOne/>
      </p:bldGraphic>
      <p:bldP spid="22" grpId="0"/>
      <p:bldP spid="23" grpId="0"/>
      <p:bldP spid="24" grpId="0"/>
      <p:bldP spid="25" grpId="0"/>
      <p:bldP spid="26" grpId="0"/>
      <p:bldP spid="27" grpId="0"/>
      <p:bldP spid="28" grpId="0"/>
      <p:bldP spid="29" grpId="0"/>
      <p:bldP spid="30" grpId="0"/>
      <p:bldP spid="46"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C82588D7-A32B-433D-A687-1D5A89859D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78594" y="-295265"/>
            <a:ext cx="1163243" cy="1642362"/>
          </a:xfrm>
          <a:prstGeom prst="rect">
            <a:avLst/>
          </a:prstGeom>
        </p:spPr>
      </p:pic>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66976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奈良県では税金をどう使っているの？</a:t>
            </a:r>
          </a:p>
        </p:txBody>
      </p:sp>
      <p:pic>
        <p:nvPicPr>
          <p:cNvPr id="21" name="図 20" descr="挿絵 が含まれている画像&#10;&#10;自動的に生成された説明">
            <a:extLst>
              <a:ext uri="{FF2B5EF4-FFF2-40B4-BE49-F238E27FC236}">
                <a16:creationId xmlns:a16="http://schemas.microsoft.com/office/drawing/2014/main" id="{511E4171-49D2-04B4-C4C0-1362CF26DE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313923" y="4911798"/>
            <a:ext cx="1639719" cy="1811931"/>
          </a:xfrm>
          <a:prstGeom prst="rect">
            <a:avLst/>
          </a:prstGeom>
        </p:spPr>
      </p:pic>
      <p:sp>
        <p:nvSpPr>
          <p:cNvPr id="23" name="Rectangle 26">
            <a:extLst>
              <a:ext uri="{FF2B5EF4-FFF2-40B4-BE49-F238E27FC236}">
                <a16:creationId xmlns:a16="http://schemas.microsoft.com/office/drawing/2014/main" id="{C0C14F7B-6674-9FC4-879F-69B48AF2E276}"/>
              </a:ext>
            </a:extLst>
          </p:cNvPr>
          <p:cNvSpPr>
            <a:spLocks noChangeArrowheads="1"/>
          </p:cNvSpPr>
          <p:nvPr/>
        </p:nvSpPr>
        <p:spPr bwMode="white">
          <a:xfrm>
            <a:off x="169629" y="845312"/>
            <a:ext cx="6957409"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2000">
                <a:solidFill>
                  <a:srgbClr val="000000"/>
                </a:solidFill>
                <a:latin typeface="HGPｺﾞｼｯｸE" panose="020B0900000000000000" pitchFamily="50" charset="-128"/>
                <a:ea typeface="HGPｺﾞｼｯｸE" panose="020B0900000000000000" pitchFamily="50" charset="-128"/>
              </a:rPr>
              <a:t>奈良県の</a:t>
            </a:r>
            <a:r>
              <a:rPr lang="ja-JP" altLang="en-US" sz="2000" dirty="0">
                <a:solidFill>
                  <a:srgbClr val="000000"/>
                </a:solidFill>
                <a:latin typeface="HGPｺﾞｼｯｸE" panose="020B0900000000000000" pitchFamily="50" charset="-128"/>
                <a:ea typeface="HGPｺﾞｼｯｸE" panose="020B0900000000000000" pitchFamily="50" charset="-128"/>
              </a:rPr>
              <a:t>税金は、こんなところにも使われています。</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cxnSp>
        <p:nvCxnSpPr>
          <p:cNvPr id="24" name="直線コネクタ 23">
            <a:extLst>
              <a:ext uri="{FF2B5EF4-FFF2-40B4-BE49-F238E27FC236}">
                <a16:creationId xmlns:a16="http://schemas.microsoft.com/office/drawing/2014/main" id="{B5BBE892-5C18-DFC3-D315-992425C19E2E}"/>
              </a:ext>
            </a:extLst>
          </p:cNvPr>
          <p:cNvCxnSpPr>
            <a:cxnSpLocks/>
          </p:cNvCxnSpPr>
          <p:nvPr/>
        </p:nvCxnSpPr>
        <p:spPr>
          <a:xfrm>
            <a:off x="179388" y="1444442"/>
            <a:ext cx="878522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F18F342C-DAEE-EE21-1A97-F7E12D57F0FB}"/>
              </a:ext>
            </a:extLst>
          </p:cNvPr>
          <p:cNvSpPr txBox="1"/>
          <p:nvPr/>
        </p:nvSpPr>
        <p:spPr>
          <a:xfrm>
            <a:off x="8062626" y="981339"/>
            <a:ext cx="995177" cy="305414"/>
          </a:xfrm>
          <a:prstGeom prst="rect">
            <a:avLst/>
          </a:prstGeom>
          <a:solidFill>
            <a:schemeClr val="bg1"/>
          </a:solidFill>
          <a:ln>
            <a:solidFill>
              <a:schemeClr val="accent5"/>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grpSp>
        <p:nvGrpSpPr>
          <p:cNvPr id="28" name="グループ化 27">
            <a:extLst>
              <a:ext uri="{FF2B5EF4-FFF2-40B4-BE49-F238E27FC236}">
                <a16:creationId xmlns:a16="http://schemas.microsoft.com/office/drawing/2014/main" id="{DC984553-9FAC-90C8-4A81-370950AD6232}"/>
              </a:ext>
            </a:extLst>
          </p:cNvPr>
          <p:cNvGrpSpPr/>
          <p:nvPr/>
        </p:nvGrpSpPr>
        <p:grpSpPr>
          <a:xfrm>
            <a:off x="2903968" y="5185206"/>
            <a:ext cx="4234229" cy="1490558"/>
            <a:chOff x="2903968" y="5185206"/>
            <a:chExt cx="4234229" cy="1490558"/>
          </a:xfrm>
        </p:grpSpPr>
        <p:grpSp>
          <p:nvGrpSpPr>
            <p:cNvPr id="3" name="グループ化 2">
              <a:extLst>
                <a:ext uri="{FF2B5EF4-FFF2-40B4-BE49-F238E27FC236}">
                  <a16:creationId xmlns:a16="http://schemas.microsoft.com/office/drawing/2014/main" id="{F57A7CF2-9241-EAD7-E4B8-01994CC24D0F}"/>
                </a:ext>
              </a:extLst>
            </p:cNvPr>
            <p:cNvGrpSpPr/>
            <p:nvPr/>
          </p:nvGrpSpPr>
          <p:grpSpPr>
            <a:xfrm>
              <a:off x="2903968" y="5185206"/>
              <a:ext cx="4234229" cy="1490558"/>
              <a:chOff x="3038441" y="5005912"/>
              <a:chExt cx="4234229" cy="1490558"/>
            </a:xfrm>
          </p:grpSpPr>
          <p:sp>
            <p:nvSpPr>
              <p:cNvPr id="19" name="角丸四角形 18">
                <a:extLst>
                  <a:ext uri="{FF2B5EF4-FFF2-40B4-BE49-F238E27FC236}">
                    <a16:creationId xmlns:a16="http://schemas.microsoft.com/office/drawing/2014/main" id="{11A39C13-957B-4A79-3EF5-C339D1644F06}"/>
                  </a:ext>
                </a:extLst>
              </p:cNvPr>
              <p:cNvSpPr/>
              <p:nvPr/>
            </p:nvSpPr>
            <p:spPr>
              <a:xfrm>
                <a:off x="3293883" y="5005912"/>
                <a:ext cx="3978787" cy="1490558"/>
              </a:xfrm>
              <a:prstGeom prst="roundRect">
                <a:avLst/>
              </a:prstGeom>
              <a:solidFill>
                <a:schemeClr val="accent5">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20" name="三角形 19">
                <a:extLst>
                  <a:ext uri="{FF2B5EF4-FFF2-40B4-BE49-F238E27FC236}">
                    <a16:creationId xmlns:a16="http://schemas.microsoft.com/office/drawing/2014/main" id="{99294D8F-72CE-991A-6A1B-8AC204DFC269}"/>
                  </a:ext>
                </a:extLst>
              </p:cNvPr>
              <p:cNvSpPr/>
              <p:nvPr/>
            </p:nvSpPr>
            <p:spPr>
              <a:xfrm rot="16200000">
                <a:off x="2987722" y="5801012"/>
                <a:ext cx="441680" cy="340242"/>
              </a:xfrm>
              <a:prstGeom prst="triangl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Rectangle 26">
              <a:extLst>
                <a:ext uri="{FF2B5EF4-FFF2-40B4-BE49-F238E27FC236}">
                  <a16:creationId xmlns:a16="http://schemas.microsoft.com/office/drawing/2014/main" id="{822AC598-0AAF-0144-2AE7-AC21146125C2}"/>
                </a:ext>
              </a:extLst>
            </p:cNvPr>
            <p:cNvSpPr>
              <a:spLocks noChangeArrowheads="1"/>
            </p:cNvSpPr>
            <p:nvPr/>
          </p:nvSpPr>
          <p:spPr bwMode="white">
            <a:xfrm>
              <a:off x="3329009" y="5325448"/>
              <a:ext cx="3809188" cy="120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皆さんの住んでいる地域</a:t>
              </a:r>
              <a:r>
                <a:rPr lang="ja-JP" altLang="en-US" sz="1700">
                  <a:solidFill>
                    <a:srgbClr val="000000"/>
                  </a:solidFill>
                  <a:latin typeface="HGPｺﾞｼｯｸE" panose="020B0900000000000000" pitchFamily="50" charset="-128"/>
                  <a:ea typeface="HGPｺﾞｼｯｸE" panose="020B0900000000000000" pitchFamily="50" charset="-128"/>
                </a:rPr>
                <a:t>（市町村）で、</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a:solidFill>
                    <a:srgbClr val="000000"/>
                  </a:solidFill>
                  <a:latin typeface="HGPｺﾞｼｯｸE" panose="020B0900000000000000" pitchFamily="50" charset="-128"/>
                  <a:ea typeface="HGPｺﾞｼｯｸE" panose="020B0900000000000000" pitchFamily="50" charset="-128"/>
                </a:rPr>
                <a:t>どんな</a:t>
              </a:r>
              <a:r>
                <a:rPr lang="ja-JP" altLang="en-US" sz="1700" dirty="0">
                  <a:solidFill>
                    <a:srgbClr val="000000"/>
                  </a:solidFill>
                  <a:latin typeface="HGPｺﾞｼｯｸE" panose="020B0900000000000000" pitchFamily="50" charset="-128"/>
                  <a:ea typeface="HGPｺﾞｼｯｸE" panose="020B0900000000000000" pitchFamily="50" charset="-128"/>
                </a:rPr>
                <a:t>ところに税金が使われている</a:t>
              </a:r>
              <a:r>
                <a:rPr lang="ja-JP" altLang="en-US" sz="1700">
                  <a:solidFill>
                    <a:srgbClr val="000000"/>
                  </a:solidFill>
                  <a:latin typeface="HGPｺﾞｼｯｸE" panose="020B0900000000000000" pitchFamily="50" charset="-128"/>
                  <a:ea typeface="HGPｺﾞｼｯｸE" panose="020B0900000000000000" pitchFamily="50" charset="-128"/>
                </a:rPr>
                <a:t>か、</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a:solidFill>
                    <a:srgbClr val="000000"/>
                  </a:solidFill>
                  <a:latin typeface="HGPｺﾞｼｯｸE" panose="020B0900000000000000" pitchFamily="50" charset="-128"/>
                  <a:ea typeface="HGPｺﾞｼｯｸE" panose="020B0900000000000000" pitchFamily="50" charset="-128"/>
                </a:rPr>
                <a:t>調べて</a:t>
              </a:r>
              <a:r>
                <a:rPr lang="ja-JP" altLang="en-US" sz="1700" dirty="0">
                  <a:solidFill>
                    <a:srgbClr val="000000"/>
                  </a:solidFill>
                  <a:latin typeface="HGPｺﾞｼｯｸE" panose="020B0900000000000000" pitchFamily="50" charset="-128"/>
                  <a:ea typeface="HGPｺﾞｼｯｸE" panose="020B0900000000000000" pitchFamily="50" charset="-128"/>
                </a:rPr>
                <a:t>みると新しい発見があるかも。</a:t>
              </a:r>
            </a:p>
          </p:txBody>
        </p:sp>
        <p:sp>
          <p:nvSpPr>
            <p:cNvPr id="26" name="テキスト ボックス 25">
              <a:extLst>
                <a:ext uri="{FF2B5EF4-FFF2-40B4-BE49-F238E27FC236}">
                  <a16:creationId xmlns:a16="http://schemas.microsoft.com/office/drawing/2014/main" id="{C2F213FA-A557-6D22-766E-AAB0C38E3345}"/>
                </a:ext>
              </a:extLst>
            </p:cNvPr>
            <p:cNvSpPr txBox="1"/>
            <p:nvPr/>
          </p:nvSpPr>
          <p:spPr>
            <a:xfrm>
              <a:off x="5236440" y="5317618"/>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ちいき</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17" name="グループ化 16">
            <a:extLst>
              <a:ext uri="{FF2B5EF4-FFF2-40B4-BE49-F238E27FC236}">
                <a16:creationId xmlns:a16="http://schemas.microsoft.com/office/drawing/2014/main" id="{1E2D8FD0-72AE-CC80-4AE9-AE74B624A96C}"/>
              </a:ext>
            </a:extLst>
          </p:cNvPr>
          <p:cNvGrpSpPr/>
          <p:nvPr/>
        </p:nvGrpSpPr>
        <p:grpSpPr>
          <a:xfrm>
            <a:off x="168416" y="1553818"/>
            <a:ext cx="2825774" cy="3373242"/>
            <a:chOff x="168416" y="1553818"/>
            <a:chExt cx="2825774" cy="3373242"/>
          </a:xfrm>
        </p:grpSpPr>
        <p:sp>
          <p:nvSpPr>
            <p:cNvPr id="13" name="テキスト ボックス 12">
              <a:extLst>
                <a:ext uri="{FF2B5EF4-FFF2-40B4-BE49-F238E27FC236}">
                  <a16:creationId xmlns:a16="http://schemas.microsoft.com/office/drawing/2014/main" id="{1135D3BD-E735-2D84-5587-1B8DBB6220CC}"/>
                </a:ext>
              </a:extLst>
            </p:cNvPr>
            <p:cNvSpPr txBox="1"/>
            <p:nvPr/>
          </p:nvSpPr>
          <p:spPr>
            <a:xfrm>
              <a:off x="169629" y="1553818"/>
              <a:ext cx="2822835" cy="338554"/>
            </a:xfrm>
            <a:prstGeom prst="rect">
              <a:avLst/>
            </a:prstGeom>
            <a:noFill/>
          </p:spPr>
          <p:txBody>
            <a:bodyPr wrap="square" rtlCol="0">
              <a:spAutoFit/>
            </a:bodyPr>
            <a:lstStyle/>
            <a:p>
              <a:pPr algn="ctr"/>
              <a:r>
                <a:rPr kumimoji="1" lang="ja-JP" altLang="en-US" sz="1600" dirty="0">
                  <a:solidFill>
                    <a:schemeClr val="accent5">
                      <a:lumMod val="75000"/>
                    </a:schemeClr>
                  </a:solidFill>
                </a:rPr>
                <a:t>道の駅</a:t>
              </a:r>
              <a:r>
                <a:rPr kumimoji="1" lang="ja-JP" altLang="en-US" sz="1600">
                  <a:solidFill>
                    <a:schemeClr val="accent5">
                      <a:lumMod val="75000"/>
                    </a:schemeClr>
                  </a:solidFill>
                </a:rPr>
                <a:t>の整備</a:t>
              </a:r>
              <a:endParaRPr kumimoji="1" lang="ja-JP" altLang="en-US" sz="1600" dirty="0">
                <a:solidFill>
                  <a:schemeClr val="accent5">
                    <a:lumMod val="75000"/>
                  </a:schemeClr>
                </a:solidFill>
              </a:endParaRPr>
            </a:p>
          </p:txBody>
        </p:sp>
        <p:grpSp>
          <p:nvGrpSpPr>
            <p:cNvPr id="10" name="グループ化 9">
              <a:extLst>
                <a:ext uri="{FF2B5EF4-FFF2-40B4-BE49-F238E27FC236}">
                  <a16:creationId xmlns:a16="http://schemas.microsoft.com/office/drawing/2014/main" id="{A6EACDF5-BD7E-586D-5775-0B54BFA210D6}"/>
                </a:ext>
              </a:extLst>
            </p:cNvPr>
            <p:cNvGrpSpPr/>
            <p:nvPr/>
          </p:nvGrpSpPr>
          <p:grpSpPr>
            <a:xfrm>
              <a:off x="168416" y="1897794"/>
              <a:ext cx="2825774" cy="3029266"/>
              <a:chOff x="168416" y="1897794"/>
              <a:chExt cx="2825774" cy="3029266"/>
            </a:xfrm>
          </p:grpSpPr>
          <p:pic>
            <p:nvPicPr>
              <p:cNvPr id="7" name="図 6">
                <a:extLst>
                  <a:ext uri="{FF2B5EF4-FFF2-40B4-BE49-F238E27FC236}">
                    <a16:creationId xmlns:a16="http://schemas.microsoft.com/office/drawing/2014/main" id="{D0FC44D0-E5A7-28F0-0A79-55EC39C85D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355" y="1897794"/>
                <a:ext cx="2822835" cy="1881577"/>
              </a:xfrm>
              <a:prstGeom prst="rect">
                <a:avLst/>
              </a:prstGeom>
            </p:spPr>
          </p:pic>
          <p:sp>
            <p:nvSpPr>
              <p:cNvPr id="31" name="正方形/長方形 30">
                <a:extLst>
                  <a:ext uri="{FF2B5EF4-FFF2-40B4-BE49-F238E27FC236}">
                    <a16:creationId xmlns:a16="http://schemas.microsoft.com/office/drawing/2014/main" id="{43FE31DC-FDCC-A5EB-DE8D-76F627061531}"/>
                  </a:ext>
                </a:extLst>
              </p:cNvPr>
              <p:cNvSpPr/>
              <p:nvPr/>
            </p:nvSpPr>
            <p:spPr>
              <a:xfrm>
                <a:off x="168416" y="3780592"/>
                <a:ext cx="2822834" cy="1146468"/>
              </a:xfrm>
              <a:prstGeom prst="rect">
                <a:avLst/>
              </a:prstGeom>
            </p:spPr>
            <p:txBody>
              <a:bodyPr wrap="square">
                <a:spAutoFit/>
              </a:bodyPr>
              <a:lstStyle/>
              <a:p>
                <a:pPr algn="ctr">
                  <a:lnSpc>
                    <a:spcPts val="2320"/>
                  </a:lnSpc>
                </a:pPr>
                <a:r>
                  <a:rPr lang="ja-JP" altLang="en-US" sz="1600" b="1">
                    <a:latin typeface="+mn-ea"/>
                  </a:rPr>
                  <a:t>道の駅クロスウェイなかまち（奈良市）</a:t>
                </a:r>
                <a:endParaRPr lang="zh-TW" altLang="en-US" sz="1600" b="1" dirty="0">
                  <a:latin typeface="+mn-ea"/>
                </a:endParaRPr>
              </a:p>
              <a:p>
                <a:pPr algn="ctr">
                  <a:lnSpc>
                    <a:spcPts val="2320"/>
                  </a:lnSpc>
                </a:pPr>
                <a:r>
                  <a:rPr lang="ja-JP" altLang="en-US" sz="1400">
                    <a:latin typeface="+mn-ea"/>
                  </a:rPr>
                  <a:t>総事業費</a:t>
                </a:r>
                <a:r>
                  <a:rPr lang="zh-TW" altLang="en-US" sz="1400" dirty="0">
                    <a:latin typeface="+mn-ea"/>
                  </a:rPr>
                  <a:t>：</a:t>
                </a:r>
                <a:r>
                  <a:rPr lang="ja-JP" altLang="en-US" sz="1400">
                    <a:latin typeface="+mn-ea"/>
                  </a:rPr>
                  <a:t>約</a:t>
                </a:r>
                <a:r>
                  <a:rPr lang="en-US" altLang="ja-JP" sz="1400" dirty="0">
                    <a:latin typeface="+mn-ea"/>
                  </a:rPr>
                  <a:t>33</a:t>
                </a:r>
                <a:r>
                  <a:rPr lang="ja-JP" altLang="en-US" sz="1400">
                    <a:latin typeface="+mn-ea"/>
                  </a:rPr>
                  <a:t>億円</a:t>
                </a:r>
                <a:endParaRPr lang="en-US" altLang="ja-JP" sz="1400" dirty="0">
                  <a:latin typeface="+mn-ea"/>
                </a:endParaRPr>
              </a:p>
              <a:p>
                <a:pPr algn="ctr"/>
                <a:r>
                  <a:rPr lang="ja-JP" altLang="en-US" sz="1100">
                    <a:latin typeface="+mn-ea"/>
                  </a:rPr>
                  <a:t>完成年月日：令和</a:t>
                </a:r>
                <a:r>
                  <a:rPr lang="en-US" altLang="ja-JP" sz="1100" dirty="0">
                    <a:latin typeface="+mn-ea"/>
                  </a:rPr>
                  <a:t>6</a:t>
                </a:r>
                <a:r>
                  <a:rPr lang="ja-JP" altLang="en-US" sz="1100">
                    <a:latin typeface="+mn-ea"/>
                  </a:rPr>
                  <a:t>年</a:t>
                </a:r>
                <a:r>
                  <a:rPr lang="en-US" altLang="ja-JP" sz="1100" dirty="0">
                    <a:latin typeface="+mn-ea"/>
                  </a:rPr>
                  <a:t>11</a:t>
                </a:r>
                <a:r>
                  <a:rPr lang="ja-JP" altLang="en-US" sz="1100">
                    <a:latin typeface="+mn-ea"/>
                  </a:rPr>
                  <a:t>月</a:t>
                </a:r>
                <a:r>
                  <a:rPr lang="en-US" altLang="ja-JP" sz="1100" dirty="0">
                    <a:latin typeface="+mn-ea"/>
                  </a:rPr>
                  <a:t>30</a:t>
                </a:r>
                <a:r>
                  <a:rPr lang="ja-JP" altLang="en-US" sz="1100">
                    <a:latin typeface="+mn-ea"/>
                  </a:rPr>
                  <a:t>日</a:t>
                </a:r>
                <a:r>
                  <a:rPr lang="zh-TW" altLang="en-US" sz="1100" dirty="0">
                    <a:latin typeface="+mn-ea"/>
                  </a:rPr>
                  <a:t>　</a:t>
                </a:r>
              </a:p>
            </p:txBody>
          </p:sp>
        </p:grpSp>
      </p:grpSp>
      <p:grpSp>
        <p:nvGrpSpPr>
          <p:cNvPr id="18" name="グループ化 17">
            <a:extLst>
              <a:ext uri="{FF2B5EF4-FFF2-40B4-BE49-F238E27FC236}">
                <a16:creationId xmlns:a16="http://schemas.microsoft.com/office/drawing/2014/main" id="{D83E7EB4-6897-ED70-BA38-44B1CC92D8BC}"/>
              </a:ext>
            </a:extLst>
          </p:cNvPr>
          <p:cNvGrpSpPr/>
          <p:nvPr/>
        </p:nvGrpSpPr>
        <p:grpSpPr>
          <a:xfrm>
            <a:off x="3090594" y="1553818"/>
            <a:ext cx="2962814" cy="3373242"/>
            <a:chOff x="3090594" y="1553818"/>
            <a:chExt cx="2962814" cy="3373242"/>
          </a:xfrm>
        </p:grpSpPr>
        <p:sp>
          <p:nvSpPr>
            <p:cNvPr id="9" name="テキスト ボックス 8">
              <a:extLst>
                <a:ext uri="{FF2B5EF4-FFF2-40B4-BE49-F238E27FC236}">
                  <a16:creationId xmlns:a16="http://schemas.microsoft.com/office/drawing/2014/main" id="{29CFAC06-B2CC-1AC6-3977-E7911B6C8B4E}"/>
                </a:ext>
              </a:extLst>
            </p:cNvPr>
            <p:cNvSpPr txBox="1"/>
            <p:nvPr/>
          </p:nvSpPr>
          <p:spPr>
            <a:xfrm>
              <a:off x="3090594" y="1553818"/>
              <a:ext cx="2962814" cy="338554"/>
            </a:xfrm>
            <a:prstGeom prst="rect">
              <a:avLst/>
            </a:prstGeom>
            <a:noFill/>
          </p:spPr>
          <p:txBody>
            <a:bodyPr wrap="square" rtlCol="0">
              <a:spAutoFit/>
            </a:bodyPr>
            <a:lstStyle/>
            <a:p>
              <a:pPr algn="ctr"/>
              <a:r>
                <a:rPr kumimoji="1" lang="ja-JP" altLang="en-US" sz="1600" dirty="0">
                  <a:solidFill>
                    <a:schemeClr val="accent5">
                      <a:lumMod val="75000"/>
                    </a:schemeClr>
                  </a:solidFill>
                </a:rPr>
                <a:t>県営都市公園</a:t>
              </a:r>
              <a:r>
                <a:rPr kumimoji="1" lang="ja-JP" altLang="en-US" sz="1600">
                  <a:solidFill>
                    <a:schemeClr val="accent5">
                      <a:lumMod val="75000"/>
                    </a:schemeClr>
                  </a:solidFill>
                </a:rPr>
                <a:t>の整備</a:t>
              </a:r>
              <a:endParaRPr kumimoji="1" lang="ja-JP" altLang="en-US" sz="1600" dirty="0">
                <a:solidFill>
                  <a:schemeClr val="accent5">
                    <a:lumMod val="75000"/>
                  </a:schemeClr>
                </a:solidFill>
              </a:endParaRPr>
            </a:p>
          </p:txBody>
        </p:sp>
        <p:grpSp>
          <p:nvGrpSpPr>
            <p:cNvPr id="15" name="グループ化 14">
              <a:extLst>
                <a:ext uri="{FF2B5EF4-FFF2-40B4-BE49-F238E27FC236}">
                  <a16:creationId xmlns:a16="http://schemas.microsoft.com/office/drawing/2014/main" id="{13C52303-82C9-EB0D-7D77-078FB3ED32C8}"/>
                </a:ext>
              </a:extLst>
            </p:cNvPr>
            <p:cNvGrpSpPr/>
            <p:nvPr/>
          </p:nvGrpSpPr>
          <p:grpSpPr>
            <a:xfrm>
              <a:off x="3162626" y="1897794"/>
              <a:ext cx="2822835" cy="3029266"/>
              <a:chOff x="3162626" y="1897794"/>
              <a:chExt cx="2822835" cy="3029266"/>
            </a:xfrm>
          </p:grpSpPr>
          <p:sp>
            <p:nvSpPr>
              <p:cNvPr id="5" name="正方形/長方形 4">
                <a:extLst>
                  <a:ext uri="{FF2B5EF4-FFF2-40B4-BE49-F238E27FC236}">
                    <a16:creationId xmlns:a16="http://schemas.microsoft.com/office/drawing/2014/main" id="{D6E3ABC0-894D-FD97-0B3E-FB25DAC1D2B8}"/>
                  </a:ext>
                </a:extLst>
              </p:cNvPr>
              <p:cNvSpPr/>
              <p:nvPr/>
            </p:nvSpPr>
            <p:spPr>
              <a:xfrm>
                <a:off x="3162627" y="3780592"/>
                <a:ext cx="2822834" cy="1146468"/>
              </a:xfrm>
              <a:prstGeom prst="rect">
                <a:avLst/>
              </a:prstGeom>
            </p:spPr>
            <p:txBody>
              <a:bodyPr wrap="square">
                <a:spAutoFit/>
              </a:bodyPr>
              <a:lstStyle/>
              <a:p>
                <a:pPr algn="ctr">
                  <a:lnSpc>
                    <a:spcPts val="2320"/>
                  </a:lnSpc>
                </a:pPr>
                <a:r>
                  <a:rPr lang="ja-JP" altLang="en-US" sz="1600" b="1" dirty="0">
                    <a:latin typeface="+mn-ea"/>
                  </a:rPr>
                  <a:t>馬見丘陵公園</a:t>
                </a:r>
                <a:endParaRPr lang="en-US" altLang="ja-JP" sz="1600" b="1" dirty="0">
                  <a:latin typeface="+mn-ea"/>
                </a:endParaRPr>
              </a:p>
              <a:p>
                <a:pPr algn="ctr">
                  <a:lnSpc>
                    <a:spcPts val="2320"/>
                  </a:lnSpc>
                </a:pPr>
                <a:r>
                  <a:rPr lang="zh-TW" altLang="en-US" sz="1600" b="1" dirty="0">
                    <a:latin typeface="+mn-ea"/>
                  </a:rPr>
                  <a:t>（</a:t>
                </a:r>
                <a:r>
                  <a:rPr lang="ja-JP" altLang="en-US" sz="1600" b="1" dirty="0">
                    <a:latin typeface="+mn-ea"/>
                  </a:rPr>
                  <a:t>北葛城郡広陵町・河合町</a:t>
                </a:r>
                <a:r>
                  <a:rPr lang="zh-TW" altLang="en-US" sz="1600" b="1" dirty="0">
                    <a:latin typeface="+mn-ea"/>
                  </a:rPr>
                  <a:t>）</a:t>
                </a:r>
              </a:p>
              <a:p>
                <a:pPr algn="ctr">
                  <a:lnSpc>
                    <a:spcPts val="2320"/>
                  </a:lnSpc>
                </a:pPr>
                <a:r>
                  <a:rPr lang="ja-JP" altLang="en-US" sz="1400" dirty="0">
                    <a:latin typeface="+mn-ea"/>
                  </a:rPr>
                  <a:t>整備費用</a:t>
                </a:r>
                <a:r>
                  <a:rPr lang="zh-TW" altLang="en-US" sz="1400" dirty="0">
                    <a:latin typeface="+mn-ea"/>
                  </a:rPr>
                  <a:t>：</a:t>
                </a:r>
                <a:r>
                  <a:rPr lang="ja-JP" altLang="en-US" sz="1400" dirty="0">
                    <a:latin typeface="+mn-ea"/>
                  </a:rPr>
                  <a:t>約</a:t>
                </a:r>
                <a:r>
                  <a:rPr lang="en-US" altLang="ja-JP" sz="1400" dirty="0">
                    <a:latin typeface="+mn-ea"/>
                  </a:rPr>
                  <a:t>7.1</a:t>
                </a:r>
                <a:r>
                  <a:rPr lang="ja-JP" altLang="en-US" sz="1400" dirty="0">
                    <a:latin typeface="+mn-ea"/>
                  </a:rPr>
                  <a:t>億円</a:t>
                </a:r>
                <a:endParaRPr lang="en-US" altLang="ja-JP" sz="1400" dirty="0">
                  <a:latin typeface="+mn-ea"/>
                </a:endParaRPr>
              </a:p>
              <a:p>
                <a:pPr algn="ctr"/>
                <a:r>
                  <a:rPr lang="ja-JP" altLang="en-US" sz="1100" dirty="0">
                    <a:latin typeface="+mn-ea"/>
                  </a:rPr>
                  <a:t>（</a:t>
                </a:r>
                <a:r>
                  <a:rPr lang="en-US" altLang="ja-JP" sz="1100" dirty="0">
                    <a:latin typeface="+mn-ea"/>
                  </a:rPr>
                  <a:t>R7</a:t>
                </a:r>
                <a:r>
                  <a:rPr lang="ja-JP" altLang="en-US" sz="1100" dirty="0">
                    <a:latin typeface="+mn-ea"/>
                  </a:rPr>
                  <a:t>予算のうち一部事業）</a:t>
                </a:r>
                <a:r>
                  <a:rPr lang="zh-TW" altLang="en-US" sz="1100" dirty="0">
                    <a:latin typeface="+mn-ea"/>
                  </a:rPr>
                  <a:t>　</a:t>
                </a:r>
              </a:p>
            </p:txBody>
          </p:sp>
          <p:pic>
            <p:nvPicPr>
              <p:cNvPr id="8" name="図 7">
                <a:extLst>
                  <a:ext uri="{FF2B5EF4-FFF2-40B4-BE49-F238E27FC236}">
                    <a16:creationId xmlns:a16="http://schemas.microsoft.com/office/drawing/2014/main" id="{0A1B84B2-2A13-5A0A-8868-69993B20CB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2626" y="1897794"/>
                <a:ext cx="2822834" cy="1881889"/>
              </a:xfrm>
              <a:prstGeom prst="rect">
                <a:avLst/>
              </a:prstGeom>
            </p:spPr>
          </p:pic>
          <p:sp>
            <p:nvSpPr>
              <p:cNvPr id="30" name="テキスト ボックス 29">
                <a:extLst>
                  <a:ext uri="{FF2B5EF4-FFF2-40B4-BE49-F238E27FC236}">
                    <a16:creationId xmlns:a16="http://schemas.microsoft.com/office/drawing/2014/main" id="{46C70754-1966-94C8-0C8A-9AAF3983482D}"/>
                  </a:ext>
                </a:extLst>
              </p:cNvPr>
              <p:cNvSpPr txBox="1"/>
              <p:nvPr/>
            </p:nvSpPr>
            <p:spPr>
              <a:xfrm>
                <a:off x="4283096" y="3722121"/>
                <a:ext cx="678016" cy="265543"/>
              </a:xfrm>
              <a:prstGeom prst="rect">
                <a:avLst/>
              </a:prstGeom>
              <a:noFill/>
            </p:spPr>
            <p:txBody>
              <a:bodyPr wrap="none" rtlCol="0">
                <a:noAutofit/>
              </a:bodyPr>
              <a:lstStyle/>
              <a:p>
                <a:pPr algn="just"/>
                <a:r>
                  <a:rPr lang="ja-JP" altLang="en-US" sz="700">
                    <a:latin typeface="HGPｺﾞｼｯｸE" panose="020B0900000000000000" pitchFamily="50" charset="-128"/>
                    <a:ea typeface="HGPｺﾞｼｯｸE" panose="020B0900000000000000" pitchFamily="50" charset="-128"/>
                  </a:rPr>
                  <a:t>きゅうりょう</a:t>
                </a:r>
                <a:endParaRPr lang="zh-CN" altLang="en-US" sz="700" dirty="0">
                  <a:latin typeface="HGPｺﾞｼｯｸE" panose="020B0900000000000000" pitchFamily="50" charset="-128"/>
                  <a:ea typeface="HGPｺﾞｼｯｸE" panose="020B0900000000000000" pitchFamily="50" charset="-128"/>
                </a:endParaRPr>
              </a:p>
            </p:txBody>
          </p:sp>
          <p:sp>
            <p:nvSpPr>
              <p:cNvPr id="33" name="テキスト ボックス 32">
                <a:extLst>
                  <a:ext uri="{FF2B5EF4-FFF2-40B4-BE49-F238E27FC236}">
                    <a16:creationId xmlns:a16="http://schemas.microsoft.com/office/drawing/2014/main" id="{157EDA9B-2711-F633-A251-62883A886854}"/>
                  </a:ext>
                </a:extLst>
              </p:cNvPr>
              <p:cNvSpPr txBox="1"/>
              <p:nvPr/>
            </p:nvSpPr>
            <p:spPr>
              <a:xfrm>
                <a:off x="3648333" y="4017956"/>
                <a:ext cx="678016" cy="265543"/>
              </a:xfrm>
              <a:prstGeom prst="rect">
                <a:avLst/>
              </a:prstGeom>
              <a:noFill/>
            </p:spPr>
            <p:txBody>
              <a:bodyPr wrap="none" rtlCol="0">
                <a:noAutofit/>
              </a:bodyPr>
              <a:lstStyle/>
              <a:p>
                <a:pPr algn="just"/>
                <a:r>
                  <a:rPr lang="ja-JP" altLang="en-US" sz="700">
                    <a:latin typeface="HGPｺﾞｼｯｸE" panose="020B0900000000000000" pitchFamily="50" charset="-128"/>
                    <a:ea typeface="HGPｺﾞｼｯｸE" panose="020B0900000000000000" pitchFamily="50" charset="-128"/>
                  </a:rPr>
                  <a:t>かつらぎ</a:t>
                </a:r>
                <a:endParaRPr lang="zh-CN" altLang="en-US" sz="700" dirty="0">
                  <a:latin typeface="HGPｺﾞｼｯｸE" panose="020B0900000000000000" pitchFamily="50" charset="-128"/>
                  <a:ea typeface="HGPｺﾞｼｯｸE" panose="020B0900000000000000" pitchFamily="50" charset="-128"/>
                </a:endParaRPr>
              </a:p>
            </p:txBody>
          </p:sp>
        </p:grpSp>
      </p:grpSp>
      <p:sp>
        <p:nvSpPr>
          <p:cNvPr id="4" name="Rectangle 6">
            <a:extLst>
              <a:ext uri="{FF2B5EF4-FFF2-40B4-BE49-F238E27FC236}">
                <a16:creationId xmlns:a16="http://schemas.microsoft.com/office/drawing/2014/main" id="{092857AC-BE19-1036-3377-7ECCFC06B045}"/>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13</a:t>
            </a:fld>
            <a:endParaRPr lang="en-US" altLang="ja-JP" dirty="0"/>
          </a:p>
        </p:txBody>
      </p:sp>
      <p:grpSp>
        <p:nvGrpSpPr>
          <p:cNvPr id="38" name="グループ化 37">
            <a:extLst>
              <a:ext uri="{FF2B5EF4-FFF2-40B4-BE49-F238E27FC236}">
                <a16:creationId xmlns:a16="http://schemas.microsoft.com/office/drawing/2014/main" id="{21E52EBF-B243-FC7F-8EF7-0A3C0770D93A}"/>
              </a:ext>
            </a:extLst>
          </p:cNvPr>
          <p:cNvGrpSpPr/>
          <p:nvPr/>
        </p:nvGrpSpPr>
        <p:grpSpPr>
          <a:xfrm>
            <a:off x="6070210" y="1553818"/>
            <a:ext cx="2920964" cy="3400950"/>
            <a:chOff x="6070210" y="1553818"/>
            <a:chExt cx="2920964" cy="3400950"/>
          </a:xfrm>
        </p:grpSpPr>
        <p:sp>
          <p:nvSpPr>
            <p:cNvPr id="35" name="テキスト ボックス 34">
              <a:extLst>
                <a:ext uri="{FF2B5EF4-FFF2-40B4-BE49-F238E27FC236}">
                  <a16:creationId xmlns:a16="http://schemas.microsoft.com/office/drawing/2014/main" id="{4195F64B-35F6-335F-BC1C-D0B5B1DCD4FC}"/>
                </a:ext>
              </a:extLst>
            </p:cNvPr>
            <p:cNvSpPr txBox="1"/>
            <p:nvPr/>
          </p:nvSpPr>
          <p:spPr>
            <a:xfrm>
              <a:off x="7218602" y="4045664"/>
              <a:ext cx="678016"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ごせ</a:t>
              </a:r>
              <a:endParaRPr lang="zh-CN" altLang="en-US" sz="700" dirty="0">
                <a:latin typeface="HGPｺﾞｼｯｸE" panose="020B0900000000000000" pitchFamily="50" charset="-128"/>
                <a:ea typeface="HGPｺﾞｼｯｸE" panose="020B0900000000000000" pitchFamily="50" charset="-128"/>
              </a:endParaRPr>
            </a:p>
          </p:txBody>
        </p:sp>
        <p:sp>
          <p:nvSpPr>
            <p:cNvPr id="14" name="テキスト ボックス 13">
              <a:extLst>
                <a:ext uri="{FF2B5EF4-FFF2-40B4-BE49-F238E27FC236}">
                  <a16:creationId xmlns:a16="http://schemas.microsoft.com/office/drawing/2014/main" id="{2E382FDB-34CB-7276-D5DC-98C1B8845E4A}"/>
                </a:ext>
              </a:extLst>
            </p:cNvPr>
            <p:cNvSpPr txBox="1"/>
            <p:nvPr/>
          </p:nvSpPr>
          <p:spPr>
            <a:xfrm>
              <a:off x="6070210" y="1553818"/>
              <a:ext cx="2920964" cy="338554"/>
            </a:xfrm>
            <a:prstGeom prst="rect">
              <a:avLst/>
            </a:prstGeom>
            <a:noFill/>
          </p:spPr>
          <p:txBody>
            <a:bodyPr wrap="square" rtlCol="0">
              <a:spAutoFit/>
            </a:bodyPr>
            <a:lstStyle/>
            <a:p>
              <a:pPr algn="ctr"/>
              <a:r>
                <a:rPr kumimoji="1" lang="ja-JP" altLang="en-US" sz="1600" dirty="0">
                  <a:solidFill>
                    <a:schemeClr val="accent5">
                      <a:lumMod val="75000"/>
                    </a:schemeClr>
                  </a:solidFill>
                </a:rPr>
                <a:t>文化財の保存</a:t>
              </a:r>
              <a:r>
                <a:rPr kumimoji="1" lang="ja-JP" altLang="en-US" sz="1600">
                  <a:solidFill>
                    <a:schemeClr val="accent5">
                      <a:lumMod val="75000"/>
                    </a:schemeClr>
                  </a:solidFill>
                </a:rPr>
                <a:t>と活用</a:t>
              </a:r>
              <a:endParaRPr kumimoji="1" lang="ja-JP" altLang="en-US" sz="1600" dirty="0">
                <a:solidFill>
                  <a:schemeClr val="accent5">
                    <a:lumMod val="75000"/>
                  </a:schemeClr>
                </a:solidFill>
              </a:endParaRPr>
            </a:p>
          </p:txBody>
        </p:sp>
        <p:sp>
          <p:nvSpPr>
            <p:cNvPr id="6" name="正方形/長方形 5">
              <a:extLst>
                <a:ext uri="{FF2B5EF4-FFF2-40B4-BE49-F238E27FC236}">
                  <a16:creationId xmlns:a16="http://schemas.microsoft.com/office/drawing/2014/main" id="{862598B3-7E0E-C468-DDFB-04B920AF33FC}"/>
                </a:ext>
              </a:extLst>
            </p:cNvPr>
            <p:cNvSpPr/>
            <p:nvPr/>
          </p:nvSpPr>
          <p:spPr>
            <a:xfrm>
              <a:off x="6104248" y="3808300"/>
              <a:ext cx="2822833" cy="1146468"/>
            </a:xfrm>
            <a:prstGeom prst="rect">
              <a:avLst/>
            </a:prstGeom>
          </p:spPr>
          <p:txBody>
            <a:bodyPr wrap="square">
              <a:spAutoFit/>
            </a:bodyPr>
            <a:lstStyle/>
            <a:p>
              <a:pPr algn="ctr">
                <a:lnSpc>
                  <a:spcPts val="2320"/>
                </a:lnSpc>
              </a:pPr>
              <a:r>
                <a:rPr lang="ja-JP" altLang="en-US" sz="1600" b="1" spc="-150" dirty="0">
                  <a:latin typeface="+mn-ea"/>
                </a:rPr>
                <a:t>出屋敷北十三遺跡発掘調査現場</a:t>
              </a:r>
              <a:endParaRPr lang="en-US" altLang="ja-JP" sz="1600" b="1" spc="-150" dirty="0">
                <a:latin typeface="+mn-ea"/>
              </a:endParaRPr>
            </a:p>
            <a:p>
              <a:pPr algn="ctr">
                <a:lnSpc>
                  <a:spcPts val="2320"/>
                </a:lnSpc>
              </a:pPr>
              <a:r>
                <a:rPr lang="zh-TW" altLang="en-US" sz="1600" b="1" dirty="0">
                  <a:latin typeface="+mn-ea"/>
                </a:rPr>
                <a:t>（</a:t>
              </a:r>
              <a:r>
                <a:rPr lang="ja-JP" altLang="en-US" sz="1600" b="1" dirty="0">
                  <a:latin typeface="+mn-ea"/>
                </a:rPr>
                <a:t>御所市</a:t>
              </a:r>
              <a:r>
                <a:rPr lang="zh-TW" altLang="en-US" sz="1600" b="1" dirty="0">
                  <a:latin typeface="+mn-ea"/>
                </a:rPr>
                <a:t>）　</a:t>
              </a:r>
            </a:p>
            <a:p>
              <a:pPr algn="ctr">
                <a:lnSpc>
                  <a:spcPts val="2320"/>
                </a:lnSpc>
              </a:pPr>
              <a:r>
                <a:rPr lang="ja-JP" altLang="en-US" sz="1400" spc="-150" dirty="0">
                  <a:latin typeface="+mn-ea"/>
                </a:rPr>
                <a:t>発掘調査・整理</a:t>
              </a:r>
              <a:r>
                <a:rPr lang="zh-TW" altLang="en-US" sz="1400" spc="-150" dirty="0">
                  <a:latin typeface="+mn-ea"/>
                </a:rPr>
                <a:t>費</a:t>
              </a:r>
              <a:r>
                <a:rPr lang="ja-JP" altLang="en-US" sz="1400" spc="-150" dirty="0">
                  <a:latin typeface="+mn-ea"/>
                </a:rPr>
                <a:t>（</a:t>
              </a:r>
              <a:r>
                <a:rPr lang="en-US" altLang="zh-TW" sz="1400" spc="-150" dirty="0">
                  <a:latin typeface="+mn-ea"/>
                </a:rPr>
                <a:t>R7</a:t>
              </a:r>
              <a:r>
                <a:rPr lang="ja-JP" altLang="en-US" sz="1400" spc="-150" dirty="0">
                  <a:latin typeface="+mn-ea"/>
                </a:rPr>
                <a:t>予算）</a:t>
              </a:r>
              <a:r>
                <a:rPr lang="zh-TW" altLang="en-US" sz="1400" spc="-150" dirty="0">
                  <a:latin typeface="+mn-ea"/>
                </a:rPr>
                <a:t>：</a:t>
              </a:r>
              <a:r>
                <a:rPr lang="ja-JP" altLang="en-US" sz="1400" spc="-150" dirty="0">
                  <a:latin typeface="+mn-ea"/>
                </a:rPr>
                <a:t>約</a:t>
              </a:r>
              <a:r>
                <a:rPr lang="en-US" altLang="ja-JP" sz="1400" spc="-150" dirty="0">
                  <a:latin typeface="+mn-ea"/>
                </a:rPr>
                <a:t>3.1</a:t>
              </a:r>
              <a:r>
                <a:rPr lang="ja-JP" altLang="en-US" sz="1400" spc="-150" dirty="0">
                  <a:latin typeface="+mn-ea"/>
                </a:rPr>
                <a:t>億円</a:t>
              </a:r>
              <a:endParaRPr lang="en-US" altLang="ja-JP" sz="1400" spc="-150" dirty="0">
                <a:latin typeface="+mn-ea"/>
              </a:endParaRPr>
            </a:p>
            <a:p>
              <a:pPr algn="ctr"/>
              <a:r>
                <a:rPr lang="ja-JP" altLang="en-US" sz="1100" dirty="0">
                  <a:latin typeface="+mn-ea"/>
                </a:rPr>
                <a:t>　</a:t>
              </a:r>
              <a:endParaRPr lang="zh-TW" altLang="en-US" sz="1100" dirty="0">
                <a:latin typeface="+mn-ea"/>
              </a:endParaRPr>
            </a:p>
          </p:txBody>
        </p:sp>
        <p:sp>
          <p:nvSpPr>
            <p:cNvPr id="32" name="テキスト ボックス 31">
              <a:extLst>
                <a:ext uri="{FF2B5EF4-FFF2-40B4-BE49-F238E27FC236}">
                  <a16:creationId xmlns:a16="http://schemas.microsoft.com/office/drawing/2014/main" id="{7B4936AE-E0AC-B14B-BEB7-88B79DE319BE}"/>
                </a:ext>
              </a:extLst>
            </p:cNvPr>
            <p:cNvSpPr txBox="1"/>
            <p:nvPr/>
          </p:nvSpPr>
          <p:spPr>
            <a:xfrm>
              <a:off x="7329712" y="3754311"/>
              <a:ext cx="678016"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いせき</a:t>
              </a:r>
              <a:endParaRPr lang="zh-CN" altLang="en-US" sz="700" dirty="0">
                <a:latin typeface="HGPｺﾞｼｯｸE" panose="020B0900000000000000" pitchFamily="50" charset="-128"/>
                <a:ea typeface="HGPｺﾞｼｯｸE" panose="020B0900000000000000" pitchFamily="50" charset="-128"/>
              </a:endParaRPr>
            </a:p>
          </p:txBody>
        </p:sp>
        <p:sp>
          <p:nvSpPr>
            <p:cNvPr id="34" name="テキスト ボックス 33">
              <a:extLst>
                <a:ext uri="{FF2B5EF4-FFF2-40B4-BE49-F238E27FC236}">
                  <a16:creationId xmlns:a16="http://schemas.microsoft.com/office/drawing/2014/main" id="{DCFF623E-D3CD-E674-B97A-B0294939A6AB}"/>
                </a:ext>
              </a:extLst>
            </p:cNvPr>
            <p:cNvSpPr txBox="1"/>
            <p:nvPr/>
          </p:nvSpPr>
          <p:spPr>
            <a:xfrm>
              <a:off x="7668720" y="3764592"/>
              <a:ext cx="678016"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はっくつ</a:t>
              </a:r>
              <a:endParaRPr lang="zh-CN" altLang="en-US" sz="700" dirty="0">
                <a:latin typeface="HGPｺﾞｼｯｸE" panose="020B0900000000000000" pitchFamily="50" charset="-128"/>
                <a:ea typeface="HGPｺﾞｼｯｸE" panose="020B0900000000000000" pitchFamily="50" charset="-128"/>
              </a:endParaRPr>
            </a:p>
          </p:txBody>
        </p:sp>
        <p:pic>
          <p:nvPicPr>
            <p:cNvPr id="37" name="図 36">
              <a:extLst>
                <a:ext uri="{FF2B5EF4-FFF2-40B4-BE49-F238E27FC236}">
                  <a16:creationId xmlns:a16="http://schemas.microsoft.com/office/drawing/2014/main" id="{BFFEA282-262E-4389-894A-A5906C8399D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50018" y="1918013"/>
              <a:ext cx="2677063" cy="1869548"/>
            </a:xfrm>
            <a:prstGeom prst="rect">
              <a:avLst/>
            </a:prstGeom>
          </p:spPr>
        </p:pic>
      </p:grpSp>
    </p:spTree>
    <p:extLst>
      <p:ext uri="{BB962C8B-B14F-4D97-AF65-F5344CB8AC3E}">
        <p14:creationId xmlns:p14="http://schemas.microsoft.com/office/powerpoint/2010/main" val="242799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C3303-115A-15BE-1430-DC2C7720E405}"/>
            </a:ext>
          </a:extLst>
        </p:cNvPr>
        <p:cNvGrpSpPr/>
        <p:nvPr/>
      </p:nvGrpSpPr>
      <p:grpSpPr>
        <a:xfrm>
          <a:off x="0" y="0"/>
          <a:ext cx="0" cy="0"/>
          <a:chOff x="0" y="0"/>
          <a:chExt cx="0" cy="0"/>
        </a:xfrm>
      </p:grpSpPr>
      <p:pic>
        <p:nvPicPr>
          <p:cNvPr id="55" name="図 54">
            <a:extLst>
              <a:ext uri="{FF2B5EF4-FFF2-40B4-BE49-F238E27FC236}">
                <a16:creationId xmlns:a16="http://schemas.microsoft.com/office/drawing/2014/main" id="{C6C15F09-36C4-E08E-C41F-453B34AFEF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00005" y="-396267"/>
            <a:ext cx="1243995" cy="1756377"/>
          </a:xfrm>
          <a:prstGeom prst="rect">
            <a:avLst/>
          </a:prstGeom>
        </p:spPr>
      </p:pic>
      <p:sp>
        <p:nvSpPr>
          <p:cNvPr id="2" name="Text Box 12">
            <a:extLst>
              <a:ext uri="{FF2B5EF4-FFF2-40B4-BE49-F238E27FC236}">
                <a16:creationId xmlns:a16="http://schemas.microsoft.com/office/drawing/2014/main" id="{521C81B8-73B4-B2AA-4032-3588E4B707A7}"/>
              </a:ext>
            </a:extLst>
          </p:cNvPr>
          <p:cNvSpPr txBox="1">
            <a:spLocks noChangeArrowheads="1"/>
          </p:cNvSpPr>
          <p:nvPr/>
        </p:nvSpPr>
        <p:spPr bwMode="auto">
          <a:xfrm>
            <a:off x="839740" y="75788"/>
            <a:ext cx="7215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奈良県の地方消費税収入はどれくらい？</a:t>
            </a:r>
          </a:p>
        </p:txBody>
      </p:sp>
      <p:grpSp>
        <p:nvGrpSpPr>
          <p:cNvPr id="30" name="グループ化 29">
            <a:extLst>
              <a:ext uri="{FF2B5EF4-FFF2-40B4-BE49-F238E27FC236}">
                <a16:creationId xmlns:a16="http://schemas.microsoft.com/office/drawing/2014/main" id="{D903EAF7-BD1C-CAAA-A402-44ADD8E1B704}"/>
              </a:ext>
            </a:extLst>
          </p:cNvPr>
          <p:cNvGrpSpPr/>
          <p:nvPr/>
        </p:nvGrpSpPr>
        <p:grpSpPr>
          <a:xfrm>
            <a:off x="1074017" y="2989022"/>
            <a:ext cx="2908140" cy="2783708"/>
            <a:chOff x="472028" y="3371385"/>
            <a:chExt cx="3280937" cy="3140554"/>
          </a:xfrm>
        </p:grpSpPr>
        <p:grpSp>
          <p:nvGrpSpPr>
            <p:cNvPr id="18" name="グループ化 17">
              <a:extLst>
                <a:ext uri="{FF2B5EF4-FFF2-40B4-BE49-F238E27FC236}">
                  <a16:creationId xmlns:a16="http://schemas.microsoft.com/office/drawing/2014/main" id="{857ACAF0-6B17-B647-DEA7-E45F0175BDB4}"/>
                </a:ext>
              </a:extLst>
            </p:cNvPr>
            <p:cNvGrpSpPr/>
            <p:nvPr/>
          </p:nvGrpSpPr>
          <p:grpSpPr>
            <a:xfrm>
              <a:off x="472028" y="3371385"/>
              <a:ext cx="3280937" cy="3140554"/>
              <a:chOff x="0" y="0"/>
              <a:chExt cx="3383279" cy="3238515"/>
            </a:xfrm>
          </p:grpSpPr>
          <p:grpSp>
            <p:nvGrpSpPr>
              <p:cNvPr id="25" name="グループ化 24">
                <a:extLst>
                  <a:ext uri="{FF2B5EF4-FFF2-40B4-BE49-F238E27FC236}">
                    <a16:creationId xmlns:a16="http://schemas.microsoft.com/office/drawing/2014/main" id="{514E079A-1DE6-6BE5-7315-298E0942A121}"/>
                  </a:ext>
                </a:extLst>
              </p:cNvPr>
              <p:cNvGrpSpPr>
                <a:grpSpLocks noChangeAspect="1"/>
              </p:cNvGrpSpPr>
              <p:nvPr/>
            </p:nvGrpSpPr>
            <p:grpSpPr>
              <a:xfrm>
                <a:off x="0" y="0"/>
                <a:ext cx="3383279" cy="3238515"/>
                <a:chOff x="-1" y="0"/>
                <a:chExt cx="4645905" cy="4447115"/>
              </a:xfrm>
            </p:grpSpPr>
            <p:pic>
              <p:nvPicPr>
                <p:cNvPr id="39" name="図 38">
                  <a:extLst>
                    <a:ext uri="{FF2B5EF4-FFF2-40B4-BE49-F238E27FC236}">
                      <a16:creationId xmlns:a16="http://schemas.microsoft.com/office/drawing/2014/main" id="{2DD40A6D-677E-8565-7C2D-3D90892B3F8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451" b="97030" l="2260" r="99537">
                              <a14:foregroundMark x1="2839" y1="71439" x2="35110" y2="73877"/>
                              <a14:foregroundMark x1="35110" y1="73877" x2="31716" y2="79214"/>
                              <a14:foregroundMark x1="25756" y1="83625" x2="8864" y2="83625"/>
                              <a14:foregroundMark x1="5100" y1="78919" x2="1738" y2="74714"/>
                              <a14:foregroundMark x1="7991" y1="82534" x2="5314" y2="79186"/>
                              <a14:foregroundMark x1="8864" y1="83625" x2="8177" y2="82766"/>
                              <a14:foregroundMark x1="1738" y1="74714" x2="406" y2="88804"/>
                              <a14:foregroundMark x1="406" y1="88804" x2="41078" y2="92460"/>
                              <a14:foregroundMark x1="41078" y1="92460" x2="50521" y2="92384"/>
                              <a14:foregroundMark x1="50521" y1="92384" x2="9328" y2="86367"/>
                              <a14:foregroundMark x1="9328" y1="86367" x2="19930" y2="85529"/>
                              <a14:foregroundMark x1="19930" y1="85529" x2="45133" y2="85529"/>
                              <a14:foregroundMark x1="45133" y1="85529" x2="3824" y2="90023"/>
                              <a14:foregroundMark x1="3824" y1="90023" x2="97567" y2="94059"/>
                              <a14:foregroundMark x1="97567" y1="94059" x2="44844" y2="94059"/>
                              <a14:foregroundMark x1="44844" y1="94059" x2="71842" y2="97563"/>
                              <a14:foregroundMark x1="71842" y1="97563" x2="49826" y2="96725"/>
                              <a14:foregroundMark x1="49826" y1="96725" x2="50232" y2="80350"/>
                              <a14:foregroundMark x1="50232" y1="80350" x2="44322" y2="91089"/>
                              <a14:foregroundMark x1="44322" y1="91089" x2="44786" y2="67784"/>
                              <a14:foregroundMark x1="44786" y1="67784" x2="40730" y2="55750"/>
                              <a14:foregroundMark x1="40730" y1="55750" x2="38413" y2="77075"/>
                              <a14:foregroundMark x1="38413" y1="77075" x2="49131" y2="53389"/>
                              <a14:foregroundMark x1="49131" y1="53389" x2="49826" y2="79132"/>
                              <a14:foregroundMark x1="49826" y1="79132" x2="58227" y2="63899"/>
                              <a14:foregroundMark x1="58227" y1="63899" x2="61877" y2="84768"/>
                              <a14:foregroundMark x1="61877" y1="84768" x2="65238" y2="66565"/>
                              <a14:foregroundMark x1="65238" y1="66565" x2="68482" y2="79665"/>
                              <a14:foregroundMark x1="68482" y1="79665" x2="72943" y2="61310"/>
                              <a14:foregroundMark x1="72943" y1="61310" x2="72885" y2="43488"/>
                              <a14:foregroundMark x1="72885" y1="43488" x2="68424" y2="30922"/>
                              <a14:foregroundMark x1="68424" y1="30922" x2="56837" y2="46687"/>
                              <a14:foregroundMark x1="56837" y1="46687" x2="47798" y2="35491"/>
                              <a14:foregroundMark x1="47798" y1="35491" x2="37833" y2="59939"/>
                              <a14:foregroundMark x1="37833" y1="59939" x2="10429" y2="62300"/>
                              <a14:foregroundMark x1="10429" y1="62300" x2="20800" y2="62072"/>
                              <a14:foregroundMark x1="20800" y1="62072" x2="9733" y2="65575"/>
                              <a14:foregroundMark x1="9733" y1="65575" x2="46408" y2="71363"/>
                              <a14:foregroundMark x1="46408" y1="71363" x2="17845" y2="65575"/>
                              <a14:foregroundMark x1="17845" y1="65575" x2="65701" y2="64509"/>
                              <a14:foregroundMark x1="65701" y1="64509" x2="12457" y2="59863"/>
                              <a14:foregroundMark x1="12457" y1="59863" x2="30881" y2="47982"/>
                              <a14:foregroundMark x1="30881" y1="47982" x2="21205" y2="37471"/>
                              <a14:foregroundMark x1="21205" y1="37471" x2="2086" y2="33511"/>
                              <a14:foregroundMark x1="2086" y1="33511" x2="27346" y2="32064"/>
                              <a14:foregroundMark x1="27346" y1="32064" x2="47045" y2="32064"/>
                              <a14:foregroundMark x1="47045" y1="32064" x2="20394" y2="30084"/>
                              <a14:foregroundMark x1="20394" y1="30084" x2="54519" y2="28941"/>
                              <a14:foregroundMark x1="54519" y1="28941" x2="9965" y2="21935"/>
                              <a14:foregroundMark x1="9965" y1="21935" x2="46929" y2="21097"/>
                              <a14:foregroundMark x1="46929" y1="21097" x2="10660" y2="19878"/>
                              <a14:foregroundMark x1="10660" y1="19878" x2="30243" y2="19421"/>
                              <a14:foregroundMark x1="30243" y1="19421" x2="54461" y2="19421"/>
                              <a14:foregroundMark x1="54461" y1="19421" x2="23928" y2="19421"/>
                              <a14:foregroundMark x1="23928" y1="19421" x2="91889" y2="22468"/>
                              <a14:foregroundMark x1="91889" y1="22468" x2="76188" y2="24372"/>
                              <a14:foregroundMark x1="76188" y1="24372" x2="84183" y2="31988"/>
                              <a14:foregroundMark x1="84183" y1="31988" x2="82097" y2="46458"/>
                              <a14:foregroundMark x1="82097" y1="46458" x2="83893" y2="61234"/>
                              <a14:foregroundMark x1="83893" y1="61234" x2="77636" y2="70906"/>
                              <a14:foregroundMark x1="77636" y1="70906" x2="80939" y2="83778"/>
                              <a14:foregroundMark x1="80939" y1="83778" x2="92410" y2="71896"/>
                              <a14:foregroundMark x1="92410" y1="71896" x2="92874" y2="79970"/>
                              <a14:foregroundMark x1="2607" y1="19269" x2="90498" y2="21706"/>
                              <a14:foregroundMark x1="34009" y1="18431" x2="52955" y2="18431"/>
                              <a14:foregroundMark x1="2491" y1="94440" x2="18946" y2="94440"/>
                              <a14:foregroundMark x1="3476" y1="96877" x2="24797" y2="97030"/>
                              <a14:foregroundMark x1="87717" y1="24219" x2="90498" y2="65194"/>
                              <a14:foregroundMark x1="96118" y1="31074" x2="95597" y2="81112"/>
                              <a14:foregroundMark x1="95191" y1="24524" x2="99479" y2="52704"/>
                              <a14:foregroundMark x1="99479" y1="52704" x2="99710" y2="73115"/>
                              <a14:foregroundMark x1="55214" y1="17289" x2="83256" y2="17289"/>
                              <a14:foregroundMark x1="2260" y1="16603" x2="21669" y2="17060"/>
                              <a14:foregroundMark x1="21669" y1="17060" x2="21784" y2="17136"/>
                              <a14:foregroundMark x1="27057" y1="16984" x2="49247" y2="16984"/>
                              <a14:foregroundMark x1="24450" y1="17441" x2="31054" y2="17441"/>
                              <a14:foregroundMark x1="20452" y1="16984" x2="26419" y2="16984"/>
                              <a14:foregroundMark x1="80127" y1="17593" x2="93975" y2="16451"/>
                              <a14:backgroundMark x1="8343" y1="82102" x2="8575" y2="79132"/>
                              <a14:backgroundMark x1="30533" y1="81493" x2="30533" y2="81493"/>
                              <a14:backgroundMark x1="28563" y1="83397" x2="31518" y2="79817"/>
                              <a14:backgroundMark x1="26188" y1="82788" x2="29780" y2="83244"/>
                              <a14:backgroundMark x1="31634" y1="79665" x2="31634" y2="79665"/>
                              <a14:backgroundMark x1="29258" y1="82788" x2="29258" y2="82788"/>
                              <a14:backgroundMark x1="32155" y1="79132" x2="32155" y2="79132"/>
                              <a14:backgroundMark x1="5852" y1="77532" x2="13094" y2="79132"/>
                              <a14:backgroundMark x1="31750" y1="78979" x2="25782" y2="82102"/>
                            </a14:backgroundRemoval>
                          </a14:imgEffect>
                        </a14:imgLayer>
                      </a14:imgProps>
                    </a:ext>
                    <a:ext uri="{28A0092B-C50C-407E-A947-70E740481C1C}">
                      <a14:useLocalDpi xmlns:a14="http://schemas.microsoft.com/office/drawing/2010/main"/>
                    </a:ext>
                  </a:extLst>
                </a:blip>
                <a:srcRect l="-5" t="16308" r="35727"/>
                <a:stretch/>
              </p:blipFill>
              <p:spPr>
                <a:xfrm>
                  <a:off x="-1" y="0"/>
                  <a:ext cx="4496883" cy="4447115"/>
                </a:xfrm>
                <a:prstGeom prst="rect">
                  <a:avLst/>
                </a:prstGeom>
              </p:spPr>
            </p:pic>
            <p:sp>
              <p:nvSpPr>
                <p:cNvPr id="40" name="正方形/長方形 39">
                  <a:extLst>
                    <a:ext uri="{FF2B5EF4-FFF2-40B4-BE49-F238E27FC236}">
                      <a16:creationId xmlns:a16="http://schemas.microsoft.com/office/drawing/2014/main" id="{632A1E69-51BB-1EFD-3E39-4C646EFB0FE7}"/>
                    </a:ext>
                  </a:extLst>
                </p:cNvPr>
                <p:cNvSpPr/>
                <p:nvPr/>
              </p:nvSpPr>
              <p:spPr>
                <a:xfrm rot="19013520">
                  <a:off x="3878194" y="3790845"/>
                  <a:ext cx="767710" cy="33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825"/>
                </a:p>
              </p:txBody>
            </p:sp>
          </p:grpSp>
          <p:grpSp>
            <p:nvGrpSpPr>
              <p:cNvPr id="32" name="グループ化 31">
                <a:extLst>
                  <a:ext uri="{FF2B5EF4-FFF2-40B4-BE49-F238E27FC236}">
                    <a16:creationId xmlns:a16="http://schemas.microsoft.com/office/drawing/2014/main" id="{43EDFDC7-E307-B1B7-73DC-493699B63FEC}"/>
                  </a:ext>
                </a:extLst>
              </p:cNvPr>
              <p:cNvGrpSpPr>
                <a:grpSpLocks noChangeAspect="1"/>
              </p:cNvGrpSpPr>
              <p:nvPr/>
            </p:nvGrpSpPr>
            <p:grpSpPr>
              <a:xfrm>
                <a:off x="209548" y="2190748"/>
                <a:ext cx="703084" cy="452581"/>
                <a:chOff x="209548" y="2190750"/>
                <a:chExt cx="1061091" cy="683039"/>
              </a:xfrm>
            </p:grpSpPr>
            <p:pic>
              <p:nvPicPr>
                <p:cNvPr id="37" name="図 36">
                  <a:extLst>
                    <a:ext uri="{FF2B5EF4-FFF2-40B4-BE49-F238E27FC236}">
                      <a16:creationId xmlns:a16="http://schemas.microsoft.com/office/drawing/2014/main" id="{047EBEFC-45E9-1617-E9B1-E525EC80DD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1"/>
                <a:stretch/>
              </p:blipFill>
              <p:spPr bwMode="auto">
                <a:xfrm>
                  <a:off x="209548" y="2190750"/>
                  <a:ext cx="577850" cy="546100"/>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01A40BD7-BDA1-604A-A38B-E82E21A8B8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188" y="2334040"/>
                  <a:ext cx="552451" cy="539749"/>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34" name="グループ化 33">
                <a:extLst>
                  <a:ext uri="{FF2B5EF4-FFF2-40B4-BE49-F238E27FC236}">
                    <a16:creationId xmlns:a16="http://schemas.microsoft.com/office/drawing/2014/main" id="{60433111-F790-7F0C-D6CA-CEEFAB956785}"/>
                  </a:ext>
                </a:extLst>
              </p:cNvPr>
              <p:cNvGrpSpPr>
                <a:grpSpLocks noChangeAspect="1"/>
              </p:cNvGrpSpPr>
              <p:nvPr/>
            </p:nvGrpSpPr>
            <p:grpSpPr>
              <a:xfrm>
                <a:off x="1047750" y="2190750"/>
                <a:ext cx="703084" cy="452581"/>
                <a:chOff x="1047750" y="2190750"/>
                <a:chExt cx="1061091" cy="683039"/>
              </a:xfrm>
            </p:grpSpPr>
            <p:pic>
              <p:nvPicPr>
                <p:cNvPr id="35" name="図 34">
                  <a:extLst>
                    <a:ext uri="{FF2B5EF4-FFF2-40B4-BE49-F238E27FC236}">
                      <a16:creationId xmlns:a16="http://schemas.microsoft.com/office/drawing/2014/main" id="{22D48EC3-5BEF-C256-E812-5BAAB7D274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1"/>
                <a:stretch/>
              </p:blipFill>
              <p:spPr bwMode="auto">
                <a:xfrm>
                  <a:off x="1047750" y="2190750"/>
                  <a:ext cx="577850" cy="546100"/>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6" name="図 35">
                  <a:extLst>
                    <a:ext uri="{FF2B5EF4-FFF2-40B4-BE49-F238E27FC236}">
                      <a16:creationId xmlns:a16="http://schemas.microsoft.com/office/drawing/2014/main" id="{68A8334A-F09A-AA75-9466-8057D62BB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6390" y="2334040"/>
                  <a:ext cx="552451" cy="539749"/>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sp>
          <p:nvSpPr>
            <p:cNvPr id="44" name="テキスト ボックス 43">
              <a:extLst>
                <a:ext uri="{FF2B5EF4-FFF2-40B4-BE49-F238E27FC236}">
                  <a16:creationId xmlns:a16="http://schemas.microsoft.com/office/drawing/2014/main" id="{83AF273C-19D9-BFBD-D45F-2D28314BCFC6}"/>
                </a:ext>
              </a:extLst>
            </p:cNvPr>
            <p:cNvSpPr txBox="1"/>
            <p:nvPr/>
          </p:nvSpPr>
          <p:spPr>
            <a:xfrm>
              <a:off x="2897942" y="6149083"/>
              <a:ext cx="650229" cy="225700"/>
            </a:xfrm>
            <a:prstGeom prst="rect">
              <a:avLst/>
            </a:prstGeom>
            <a:noFill/>
          </p:spPr>
          <p:txBody>
            <a:bodyPr wrap="square" rtlCol="0">
              <a:spAutoFit/>
            </a:bodyPr>
            <a:lstStyle/>
            <a:p>
              <a:r>
                <a:rPr kumimoji="1" lang="ja-JP" altLang="en-US" sz="700" dirty="0">
                  <a:solidFill>
                    <a:srgbClr val="CB0722"/>
                  </a:solidFill>
                  <a:latin typeface="+mn-ea"/>
                </a:rPr>
                <a:t>きょうど</a:t>
              </a:r>
            </a:p>
          </p:txBody>
        </p:sp>
      </p:grpSp>
      <p:grpSp>
        <p:nvGrpSpPr>
          <p:cNvPr id="26" name="グループ化 25">
            <a:extLst>
              <a:ext uri="{FF2B5EF4-FFF2-40B4-BE49-F238E27FC236}">
                <a16:creationId xmlns:a16="http://schemas.microsoft.com/office/drawing/2014/main" id="{1A87D085-1FAC-F27B-492D-53C837EC397C}"/>
              </a:ext>
            </a:extLst>
          </p:cNvPr>
          <p:cNvGrpSpPr/>
          <p:nvPr/>
        </p:nvGrpSpPr>
        <p:grpSpPr>
          <a:xfrm>
            <a:off x="4957776" y="2153491"/>
            <a:ext cx="3282224" cy="756279"/>
            <a:chOff x="4957776" y="2153491"/>
            <a:chExt cx="3282224" cy="756279"/>
          </a:xfrm>
        </p:grpSpPr>
        <p:grpSp>
          <p:nvGrpSpPr>
            <p:cNvPr id="11" name="グループ化 10">
              <a:extLst>
                <a:ext uri="{FF2B5EF4-FFF2-40B4-BE49-F238E27FC236}">
                  <a16:creationId xmlns:a16="http://schemas.microsoft.com/office/drawing/2014/main" id="{1AEDBFB0-0BD4-7322-AD54-BC175D67827C}"/>
                </a:ext>
              </a:extLst>
            </p:cNvPr>
            <p:cNvGrpSpPr/>
            <p:nvPr/>
          </p:nvGrpSpPr>
          <p:grpSpPr>
            <a:xfrm>
              <a:off x="4957776" y="2153491"/>
              <a:ext cx="3282224" cy="756279"/>
              <a:chOff x="3484833" y="5537033"/>
              <a:chExt cx="4744608" cy="760913"/>
            </a:xfrm>
          </p:grpSpPr>
          <p:sp>
            <p:nvSpPr>
              <p:cNvPr id="12" name="角丸四角形 11">
                <a:extLst>
                  <a:ext uri="{FF2B5EF4-FFF2-40B4-BE49-F238E27FC236}">
                    <a16:creationId xmlns:a16="http://schemas.microsoft.com/office/drawing/2014/main" id="{C997F1FE-3D54-5AC3-57B3-49596D95A5B3}"/>
                  </a:ext>
                </a:extLst>
              </p:cNvPr>
              <p:cNvSpPr/>
              <p:nvPr/>
            </p:nvSpPr>
            <p:spPr>
              <a:xfrm>
                <a:off x="3484833" y="5537033"/>
                <a:ext cx="4744608" cy="654942"/>
              </a:xfrm>
              <a:prstGeom prst="roundRect">
                <a:avLst>
                  <a:gd name="adj" fmla="val 8427"/>
                </a:avLst>
              </a:prstGeom>
              <a:solidFill>
                <a:schemeClr val="accent5">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13" name="三角形 12">
                <a:extLst>
                  <a:ext uri="{FF2B5EF4-FFF2-40B4-BE49-F238E27FC236}">
                    <a16:creationId xmlns:a16="http://schemas.microsoft.com/office/drawing/2014/main" id="{6759CD8F-85BB-0AE0-78CB-530FBA288C48}"/>
                  </a:ext>
                </a:extLst>
              </p:cNvPr>
              <p:cNvSpPr/>
              <p:nvPr/>
            </p:nvSpPr>
            <p:spPr>
              <a:xfrm rot="10800000">
                <a:off x="5669739" y="6107990"/>
                <a:ext cx="374796" cy="189956"/>
              </a:xfrm>
              <a:prstGeom prst="triangl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四角形: 角を丸くする 30">
              <a:extLst>
                <a:ext uri="{FF2B5EF4-FFF2-40B4-BE49-F238E27FC236}">
                  <a16:creationId xmlns:a16="http://schemas.microsoft.com/office/drawing/2014/main" id="{9B46FCB8-FCFA-A9A4-43FF-9832681EC7DC}"/>
                </a:ext>
              </a:extLst>
            </p:cNvPr>
            <p:cNvSpPr/>
            <p:nvPr/>
          </p:nvSpPr>
          <p:spPr>
            <a:xfrm>
              <a:off x="5107129" y="2191746"/>
              <a:ext cx="3005910" cy="560998"/>
            </a:xfrm>
            <a:prstGeom prst="roundRect">
              <a:avLst>
                <a:gd name="adj" fmla="val 63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40"/>
                </a:lnSpc>
              </a:pPr>
              <a:r>
                <a:rPr kumimoji="1" lang="ja-JP" altLang="en-US" sz="1200" dirty="0">
                  <a:solidFill>
                    <a:schemeClr val="tx1"/>
                  </a:solidFill>
                  <a:latin typeface="+mn-ea"/>
                </a:rPr>
                <a:t>住みよい</a:t>
              </a:r>
              <a:r>
                <a:rPr kumimoji="1" lang="ja-JP" altLang="en-US" sz="1200">
                  <a:solidFill>
                    <a:schemeClr val="tx1"/>
                  </a:solidFill>
                  <a:latin typeface="+mn-ea"/>
                </a:rPr>
                <a:t>奈良県を作る</a:t>
              </a:r>
              <a:r>
                <a:rPr kumimoji="1" lang="ja-JP" altLang="en-US" sz="1200" dirty="0">
                  <a:solidFill>
                    <a:schemeClr val="tx1"/>
                  </a:solidFill>
                  <a:latin typeface="+mn-ea"/>
                </a:rPr>
                <a:t>ため、</a:t>
              </a:r>
              <a:endParaRPr kumimoji="1" lang="en-US" altLang="ja-JP" sz="1200" dirty="0">
                <a:solidFill>
                  <a:schemeClr val="tx1"/>
                </a:solidFill>
                <a:latin typeface="+mn-ea"/>
              </a:endParaRPr>
            </a:p>
            <a:p>
              <a:pPr algn="ctr">
                <a:lnSpc>
                  <a:spcPts val="2040"/>
                </a:lnSpc>
              </a:pPr>
              <a:r>
                <a:rPr kumimoji="1" lang="ja-JP" altLang="en-US" sz="1400" dirty="0">
                  <a:solidFill>
                    <a:schemeClr val="accent5">
                      <a:lumMod val="75000"/>
                    </a:schemeClr>
                  </a:solidFill>
                  <a:latin typeface="+mn-ea"/>
                </a:rPr>
                <a:t>お買い物・</a:t>
              </a:r>
              <a:r>
                <a:rPr kumimoji="1" lang="ja-JP" altLang="en-US" sz="1400">
                  <a:solidFill>
                    <a:schemeClr val="accent5">
                      <a:lumMod val="75000"/>
                    </a:schemeClr>
                  </a:solidFill>
                  <a:latin typeface="+mn-ea"/>
                </a:rPr>
                <a:t>お食事はぜひ</a:t>
              </a:r>
              <a:r>
                <a:rPr kumimoji="1" lang="ja-JP" altLang="en-US" sz="1400" dirty="0">
                  <a:solidFill>
                    <a:schemeClr val="accent5">
                      <a:lumMod val="75000"/>
                    </a:schemeClr>
                  </a:solidFill>
                  <a:latin typeface="+mn-ea"/>
                </a:rPr>
                <a:t>奈良県内で！</a:t>
              </a:r>
            </a:p>
          </p:txBody>
        </p:sp>
      </p:grpSp>
      <p:grpSp>
        <p:nvGrpSpPr>
          <p:cNvPr id="9" name="グループ化 8">
            <a:extLst>
              <a:ext uri="{FF2B5EF4-FFF2-40B4-BE49-F238E27FC236}">
                <a16:creationId xmlns:a16="http://schemas.microsoft.com/office/drawing/2014/main" id="{8BC912E3-315C-5515-3FC8-E98A75D3E5D7}"/>
              </a:ext>
            </a:extLst>
          </p:cNvPr>
          <p:cNvGrpSpPr/>
          <p:nvPr/>
        </p:nvGrpSpPr>
        <p:grpSpPr>
          <a:xfrm>
            <a:off x="438899" y="2136928"/>
            <a:ext cx="4177076" cy="690189"/>
            <a:chOff x="438899" y="2136928"/>
            <a:chExt cx="4177076" cy="690189"/>
          </a:xfrm>
        </p:grpSpPr>
        <p:sp>
          <p:nvSpPr>
            <p:cNvPr id="4" name="正方形/長方形 3">
              <a:extLst>
                <a:ext uri="{FF2B5EF4-FFF2-40B4-BE49-F238E27FC236}">
                  <a16:creationId xmlns:a16="http://schemas.microsoft.com/office/drawing/2014/main" id="{4E9644B6-8073-D73B-CA87-024AD900F2F6}"/>
                </a:ext>
              </a:extLst>
            </p:cNvPr>
            <p:cNvSpPr/>
            <p:nvPr/>
          </p:nvSpPr>
          <p:spPr bwMode="auto">
            <a:xfrm>
              <a:off x="2273649" y="2136928"/>
              <a:ext cx="2342326" cy="690189"/>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3" name="正方形/長方形 22">
              <a:extLst>
                <a:ext uri="{FF2B5EF4-FFF2-40B4-BE49-F238E27FC236}">
                  <a16:creationId xmlns:a16="http://schemas.microsoft.com/office/drawing/2014/main" id="{B85B4C2C-CB7D-A735-9EB0-D0E65FD9218B}"/>
                </a:ext>
              </a:extLst>
            </p:cNvPr>
            <p:cNvSpPr/>
            <p:nvPr/>
          </p:nvSpPr>
          <p:spPr bwMode="auto">
            <a:xfrm>
              <a:off x="438899" y="2136928"/>
              <a:ext cx="1879774" cy="690189"/>
            </a:xfrm>
            <a:prstGeom prst="rect">
              <a:avLst/>
            </a:prstGeom>
            <a:solidFill>
              <a:schemeClr val="accent5"/>
            </a:solidFill>
            <a:ln w="25400" cap="flat" cmpd="sng" algn="ctr">
              <a:solidFill>
                <a:schemeClr val="accent5"/>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algn="ctr">
                <a:lnSpc>
                  <a:spcPts val="2500"/>
                </a:lnSpc>
                <a:spcBef>
                  <a:spcPct val="0"/>
                </a:spcBef>
              </a:pPr>
              <a:r>
                <a:rPr lang="ja-JP" altLang="en-US" sz="1600">
                  <a:solidFill>
                    <a:schemeClr val="bg1"/>
                  </a:solidFill>
                  <a:latin typeface="+mn-ea"/>
                </a:rPr>
                <a:t>消費税</a:t>
              </a:r>
              <a:r>
                <a:rPr lang="en-US" altLang="ja-JP" sz="1600" dirty="0">
                  <a:solidFill>
                    <a:schemeClr val="bg1"/>
                  </a:solidFill>
                  <a:latin typeface="+mn-ea"/>
                </a:rPr>
                <a:t>10</a:t>
              </a:r>
              <a:r>
                <a:rPr lang="ja-JP" altLang="en-US" sz="1600">
                  <a:solidFill>
                    <a:schemeClr val="bg1"/>
                  </a:solidFill>
                  <a:latin typeface="+mn-ea"/>
                </a:rPr>
                <a:t>％の内訳</a:t>
              </a:r>
              <a:endParaRPr lang="en-US" altLang="ja-JP" sz="1600" dirty="0">
                <a:solidFill>
                  <a:schemeClr val="bg1"/>
                </a:solidFill>
                <a:latin typeface="+mn-ea"/>
              </a:endParaRPr>
            </a:p>
          </p:txBody>
        </p:sp>
      </p:grpSp>
      <p:sp>
        <p:nvSpPr>
          <p:cNvPr id="27" name="Rectangle 26">
            <a:extLst>
              <a:ext uri="{FF2B5EF4-FFF2-40B4-BE49-F238E27FC236}">
                <a16:creationId xmlns:a16="http://schemas.microsoft.com/office/drawing/2014/main" id="{B7A6347D-CEAF-9D9B-9F75-E12031FD532B}"/>
              </a:ext>
            </a:extLst>
          </p:cNvPr>
          <p:cNvSpPr>
            <a:spLocks noChangeArrowheads="1"/>
          </p:cNvSpPr>
          <p:nvPr/>
        </p:nvSpPr>
        <p:spPr bwMode="white">
          <a:xfrm>
            <a:off x="169630" y="845312"/>
            <a:ext cx="2177786"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ct val="150000"/>
              </a:lnSpc>
              <a:spcBef>
                <a:spcPct val="0"/>
              </a:spcBef>
              <a:buNone/>
              <a:defRPr/>
            </a:pPr>
            <a:r>
              <a:rPr lang="ja-JP" altLang="en-US" sz="2000" dirty="0">
                <a:solidFill>
                  <a:srgbClr val="000000"/>
                </a:solidFill>
                <a:latin typeface="HGPｺﾞｼｯｸE" panose="020B0900000000000000" pitchFamily="50" charset="-128"/>
                <a:ea typeface="HGPｺﾞｼｯｸE" panose="020B0900000000000000" pitchFamily="50" charset="-128"/>
              </a:rPr>
              <a:t>奈良県（令和５年）</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sp>
        <p:nvSpPr>
          <p:cNvPr id="28" name="Rectangle 26">
            <a:extLst>
              <a:ext uri="{FF2B5EF4-FFF2-40B4-BE49-F238E27FC236}">
                <a16:creationId xmlns:a16="http://schemas.microsoft.com/office/drawing/2014/main" id="{89F7505E-B137-0FE5-90FE-29702D8AE42E}"/>
              </a:ext>
            </a:extLst>
          </p:cNvPr>
          <p:cNvSpPr>
            <a:spLocks noChangeArrowheads="1"/>
          </p:cNvSpPr>
          <p:nvPr/>
        </p:nvSpPr>
        <p:spPr bwMode="white">
          <a:xfrm>
            <a:off x="362337" y="1308238"/>
            <a:ext cx="251897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奈良県人口（約</a:t>
            </a:r>
            <a:r>
              <a:rPr lang="en-US" altLang="ja-JP" sz="1700" dirty="0">
                <a:solidFill>
                  <a:srgbClr val="000000"/>
                </a:solidFill>
                <a:latin typeface="HGPｺﾞｼｯｸE" panose="020B0900000000000000" pitchFamily="50" charset="-128"/>
                <a:ea typeface="HGPｺﾞｼｯｸE" panose="020B0900000000000000" pitchFamily="50" charset="-128"/>
              </a:rPr>
              <a:t>128</a:t>
            </a:r>
            <a:r>
              <a:rPr lang="ja-JP" altLang="en-US" sz="1700" dirty="0">
                <a:solidFill>
                  <a:srgbClr val="000000"/>
                </a:solidFill>
                <a:latin typeface="HGPｺﾞｼｯｸE" panose="020B0900000000000000" pitchFamily="50" charset="-128"/>
                <a:ea typeface="HGPｺﾞｼｯｸE" panose="020B0900000000000000" pitchFamily="50" charset="-128"/>
              </a:rPr>
              <a:t>万人）</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solidFill>
                  <a:srgbClr val="000000"/>
                </a:solidFill>
                <a:latin typeface="HGPｺﾞｼｯｸE" panose="020B0900000000000000" pitchFamily="50" charset="-128"/>
                <a:ea typeface="HGPｺﾞｼｯｸE" panose="020B0900000000000000" pitchFamily="50" charset="-128"/>
              </a:rPr>
              <a:t>1</a:t>
            </a:r>
            <a:r>
              <a:rPr lang="ja-JP" altLang="en-US" sz="1700" dirty="0">
                <a:solidFill>
                  <a:srgbClr val="000000"/>
                </a:solidFill>
                <a:latin typeface="HGPｺﾞｼｯｸE" panose="020B0900000000000000" pitchFamily="50" charset="-128"/>
                <a:ea typeface="HGPｺﾞｼｯｸE" panose="020B0900000000000000" pitchFamily="50" charset="-128"/>
              </a:rPr>
              <a:t>世帯あたり消費支出</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p:txBody>
      </p:sp>
      <p:sp>
        <p:nvSpPr>
          <p:cNvPr id="29" name="Rectangle 26">
            <a:extLst>
              <a:ext uri="{FF2B5EF4-FFF2-40B4-BE49-F238E27FC236}">
                <a16:creationId xmlns:a16="http://schemas.microsoft.com/office/drawing/2014/main" id="{0756E0EF-DCCB-9FF8-9FA7-150C37490028}"/>
              </a:ext>
            </a:extLst>
          </p:cNvPr>
          <p:cNvSpPr>
            <a:spLocks noChangeArrowheads="1"/>
          </p:cNvSpPr>
          <p:nvPr/>
        </p:nvSpPr>
        <p:spPr bwMode="white">
          <a:xfrm>
            <a:off x="2693150" y="1308238"/>
            <a:ext cx="1532326"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en-US" altLang="ja-JP" sz="1700" dirty="0">
                <a:latin typeface="+mn-ea"/>
              </a:rPr>
              <a:t>…</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全国</a:t>
            </a:r>
            <a:r>
              <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rPr>
              <a:t>27</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位</a:t>
            </a:r>
            <a:endPar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latin typeface="+mn-ea"/>
              </a:rPr>
              <a:t>…</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全国</a:t>
            </a:r>
            <a:r>
              <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rPr>
              <a:t>10</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位</a:t>
            </a:r>
            <a:endPar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endParaRPr>
          </a:p>
        </p:txBody>
      </p:sp>
      <p:sp>
        <p:nvSpPr>
          <p:cNvPr id="41" name="Rectangle 26">
            <a:extLst>
              <a:ext uri="{FF2B5EF4-FFF2-40B4-BE49-F238E27FC236}">
                <a16:creationId xmlns:a16="http://schemas.microsoft.com/office/drawing/2014/main" id="{EFFF2FC4-B0DC-E62E-7133-8E785D0FD08B}"/>
              </a:ext>
            </a:extLst>
          </p:cNvPr>
          <p:cNvSpPr>
            <a:spLocks noChangeArrowheads="1"/>
          </p:cNvSpPr>
          <p:nvPr/>
        </p:nvSpPr>
        <p:spPr bwMode="white">
          <a:xfrm>
            <a:off x="5855091" y="1308238"/>
            <a:ext cx="1532326"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en-US" altLang="ja-JP" sz="1700" dirty="0">
                <a:latin typeface="+mn-ea"/>
              </a:rPr>
              <a:t>…</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全国</a:t>
            </a:r>
            <a:r>
              <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rPr>
              <a:t>47</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位</a:t>
            </a:r>
            <a:endPar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latin typeface="+mn-ea"/>
              </a:rPr>
              <a:t>…</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全国１位</a:t>
            </a:r>
            <a:endPar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endParaRPr>
          </a:p>
        </p:txBody>
      </p:sp>
      <p:grpSp>
        <p:nvGrpSpPr>
          <p:cNvPr id="7" name="グループ化 6">
            <a:extLst>
              <a:ext uri="{FF2B5EF4-FFF2-40B4-BE49-F238E27FC236}">
                <a16:creationId xmlns:a16="http://schemas.microsoft.com/office/drawing/2014/main" id="{B176997C-CD1B-1AEB-3BE2-20112CC492D7}"/>
              </a:ext>
            </a:extLst>
          </p:cNvPr>
          <p:cNvGrpSpPr/>
          <p:nvPr/>
        </p:nvGrpSpPr>
        <p:grpSpPr>
          <a:xfrm>
            <a:off x="4102275" y="1089066"/>
            <a:ext cx="2518979" cy="909361"/>
            <a:chOff x="4102275" y="1089066"/>
            <a:chExt cx="2518979" cy="909361"/>
          </a:xfrm>
        </p:grpSpPr>
        <p:sp>
          <p:nvSpPr>
            <p:cNvPr id="31" name="Rectangle 26">
              <a:extLst>
                <a:ext uri="{FF2B5EF4-FFF2-40B4-BE49-F238E27FC236}">
                  <a16:creationId xmlns:a16="http://schemas.microsoft.com/office/drawing/2014/main" id="{BEF0C358-25BD-CAF6-4599-689E8EFEAEAA}"/>
                </a:ext>
              </a:extLst>
            </p:cNvPr>
            <p:cNvSpPr>
              <a:spLocks noChangeArrowheads="1"/>
            </p:cNvSpPr>
            <p:nvPr/>
          </p:nvSpPr>
          <p:spPr bwMode="white">
            <a:xfrm>
              <a:off x="4102275" y="1308238"/>
              <a:ext cx="251897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地方消費税収</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県外での購入割合</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p:txBody>
        </p:sp>
        <p:sp>
          <p:nvSpPr>
            <p:cNvPr id="43" name="Rectangle 26">
              <a:extLst>
                <a:ext uri="{FF2B5EF4-FFF2-40B4-BE49-F238E27FC236}">
                  <a16:creationId xmlns:a16="http://schemas.microsoft.com/office/drawing/2014/main" id="{549357D7-FBD6-DF0A-3F12-DF970B2CC77D}"/>
                </a:ext>
              </a:extLst>
            </p:cNvPr>
            <p:cNvSpPr>
              <a:spLocks noChangeArrowheads="1"/>
            </p:cNvSpPr>
            <p:nvPr/>
          </p:nvSpPr>
          <p:spPr bwMode="white">
            <a:xfrm>
              <a:off x="4199944" y="1089066"/>
              <a:ext cx="1353710" cy="3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800">
                  <a:solidFill>
                    <a:srgbClr val="000000"/>
                  </a:solidFill>
                  <a:latin typeface="HGPｺﾞｼｯｸE" panose="020B0900000000000000" pitchFamily="50" charset="-128"/>
                  <a:ea typeface="HGPｺﾞｼｯｸE" panose="020B0900000000000000" pitchFamily="50" charset="-128"/>
                </a:rPr>
                <a:t>ちほう　　しょうひぜいしゅう</a:t>
              </a:r>
              <a:endParaRPr lang="en-US" altLang="ja-JP" sz="800" dirty="0">
                <a:solidFill>
                  <a:srgbClr val="000000"/>
                </a:solidFill>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E80C7A21-22A7-884E-F43E-CE2409B6AD8D}"/>
              </a:ext>
            </a:extLst>
          </p:cNvPr>
          <p:cNvGrpSpPr/>
          <p:nvPr/>
        </p:nvGrpSpPr>
        <p:grpSpPr>
          <a:xfrm>
            <a:off x="154115" y="5693671"/>
            <a:ext cx="4672740" cy="1024744"/>
            <a:chOff x="154115" y="5693671"/>
            <a:chExt cx="4672740" cy="1024744"/>
          </a:xfrm>
        </p:grpSpPr>
        <p:sp>
          <p:nvSpPr>
            <p:cNvPr id="33" name="正方形/長方形 32">
              <a:extLst>
                <a:ext uri="{FF2B5EF4-FFF2-40B4-BE49-F238E27FC236}">
                  <a16:creationId xmlns:a16="http://schemas.microsoft.com/office/drawing/2014/main" id="{CC95718C-1E53-984E-87EB-05CCE7B97113}"/>
                </a:ext>
              </a:extLst>
            </p:cNvPr>
            <p:cNvSpPr/>
            <p:nvPr/>
          </p:nvSpPr>
          <p:spPr>
            <a:xfrm>
              <a:off x="154115" y="5791217"/>
              <a:ext cx="4672740" cy="927198"/>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660"/>
                </a:lnSpc>
              </a:pPr>
              <a:r>
                <a:rPr kumimoji="1" lang="ja-JP" altLang="en-US" dirty="0">
                  <a:solidFill>
                    <a:schemeClr val="tx1"/>
                  </a:solidFill>
                  <a:latin typeface="+mn-ea"/>
                </a:rPr>
                <a:t>消費税・地方</a:t>
              </a:r>
              <a:r>
                <a:rPr kumimoji="1" lang="ja-JP" altLang="en-US">
                  <a:solidFill>
                    <a:schemeClr val="tx1"/>
                  </a:solidFill>
                  <a:latin typeface="+mn-ea"/>
                </a:rPr>
                <a:t>消費税の最終</a:t>
              </a:r>
              <a:r>
                <a:rPr kumimoji="1" lang="ja-JP" altLang="en-US" dirty="0">
                  <a:solidFill>
                    <a:schemeClr val="tx1"/>
                  </a:solidFill>
                  <a:latin typeface="+mn-ea"/>
                </a:rPr>
                <a:t>負担者</a:t>
              </a:r>
              <a:r>
                <a:rPr kumimoji="1" lang="ja-JP" altLang="en-US">
                  <a:solidFill>
                    <a:schemeClr val="tx1"/>
                  </a:solidFill>
                  <a:latin typeface="+mn-ea"/>
                </a:rPr>
                <a:t>は消費者</a:t>
              </a:r>
              <a:endParaRPr kumimoji="1" lang="en-US" altLang="ja-JP" b="1" dirty="0">
                <a:solidFill>
                  <a:srgbClr val="FF0000"/>
                </a:solidFill>
                <a:latin typeface="+mn-ea"/>
              </a:endParaRPr>
            </a:p>
            <a:p>
              <a:pPr algn="ctr">
                <a:lnSpc>
                  <a:spcPts val="2660"/>
                </a:lnSpc>
              </a:pPr>
              <a:r>
                <a:rPr kumimoji="1" lang="ja-JP" altLang="en-US" b="1">
                  <a:solidFill>
                    <a:schemeClr val="accent5">
                      <a:lumMod val="75000"/>
                    </a:schemeClr>
                  </a:solidFill>
                  <a:latin typeface="+mn-ea"/>
                </a:rPr>
                <a:t>税収は</a:t>
              </a:r>
              <a:r>
                <a:rPr kumimoji="1" lang="en-US" altLang="ja-JP" b="1" dirty="0">
                  <a:solidFill>
                    <a:schemeClr val="accent5">
                      <a:lumMod val="75000"/>
                    </a:schemeClr>
                  </a:solidFill>
                  <a:latin typeface="+mn-ea"/>
                </a:rPr>
                <a:t>｢</a:t>
              </a:r>
              <a:r>
                <a:rPr kumimoji="1" lang="ja-JP" altLang="en-US" b="1" dirty="0">
                  <a:solidFill>
                    <a:schemeClr val="accent5">
                      <a:lumMod val="75000"/>
                    </a:schemeClr>
                  </a:solidFill>
                  <a:latin typeface="+mn-ea"/>
                </a:rPr>
                <a:t>最終</a:t>
              </a:r>
              <a:r>
                <a:rPr kumimoji="1" lang="ja-JP" altLang="en-US" b="1">
                  <a:solidFill>
                    <a:schemeClr val="accent5">
                      <a:lumMod val="75000"/>
                    </a:schemeClr>
                  </a:solidFill>
                  <a:latin typeface="+mn-ea"/>
                </a:rPr>
                <a:t>消費地</a:t>
              </a:r>
              <a:r>
                <a:rPr kumimoji="1" lang="en-US" altLang="ja-JP" b="1" dirty="0">
                  <a:solidFill>
                    <a:schemeClr val="accent5">
                      <a:lumMod val="75000"/>
                    </a:schemeClr>
                  </a:solidFill>
                  <a:latin typeface="+mn-ea"/>
                </a:rPr>
                <a:t>｣</a:t>
              </a:r>
              <a:r>
                <a:rPr kumimoji="1" lang="ja-JP" altLang="en-US" b="1">
                  <a:solidFill>
                    <a:schemeClr val="accent5">
                      <a:lumMod val="75000"/>
                    </a:schemeClr>
                  </a:solidFill>
                  <a:latin typeface="+mn-ea"/>
                </a:rPr>
                <a:t>に</a:t>
              </a:r>
              <a:r>
                <a:rPr kumimoji="1" lang="ja-JP" altLang="en-US" b="1" dirty="0">
                  <a:solidFill>
                    <a:schemeClr val="accent5">
                      <a:lumMod val="75000"/>
                    </a:schemeClr>
                  </a:solidFill>
                  <a:latin typeface="+mn-ea"/>
                </a:rPr>
                <a:t>帰属</a:t>
              </a:r>
            </a:p>
          </p:txBody>
        </p:sp>
        <p:sp>
          <p:nvSpPr>
            <p:cNvPr id="24" name="矢印: 下 82">
              <a:extLst>
                <a:ext uri="{FF2B5EF4-FFF2-40B4-BE49-F238E27FC236}">
                  <a16:creationId xmlns:a16="http://schemas.microsoft.com/office/drawing/2014/main" id="{2C5B6657-6BE6-C254-508B-D040A85C1108}"/>
                </a:ext>
              </a:extLst>
            </p:cNvPr>
            <p:cNvSpPr/>
            <p:nvPr/>
          </p:nvSpPr>
          <p:spPr>
            <a:xfrm rot="16200000">
              <a:off x="645252" y="6242050"/>
              <a:ext cx="290866" cy="396161"/>
            </a:xfrm>
            <a:prstGeom prst="downArrow">
              <a:avLst>
                <a:gd name="adj1" fmla="val 50000"/>
                <a:gd name="adj2" fmla="val 52188"/>
              </a:avLst>
            </a:prstGeom>
            <a:solidFill>
              <a:schemeClr val="accent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Rectangle 26">
              <a:extLst>
                <a:ext uri="{FF2B5EF4-FFF2-40B4-BE49-F238E27FC236}">
                  <a16:creationId xmlns:a16="http://schemas.microsoft.com/office/drawing/2014/main" id="{C2BC4673-02C3-AC84-A1BA-F44ACB1ED2DC}"/>
                </a:ext>
              </a:extLst>
            </p:cNvPr>
            <p:cNvSpPr>
              <a:spLocks noChangeArrowheads="1"/>
            </p:cNvSpPr>
            <p:nvPr/>
          </p:nvSpPr>
          <p:spPr bwMode="white">
            <a:xfrm>
              <a:off x="2997735" y="5693671"/>
              <a:ext cx="487670" cy="3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800">
                  <a:solidFill>
                    <a:srgbClr val="000000"/>
                  </a:solidFill>
                  <a:latin typeface="HGPｺﾞｼｯｸE" panose="020B0900000000000000" pitchFamily="50" charset="-128"/>
                  <a:ea typeface="HGPｺﾞｼｯｸE" panose="020B0900000000000000" pitchFamily="50" charset="-128"/>
                </a:rPr>
                <a:t>ふたん</a:t>
              </a:r>
              <a:endParaRPr lang="en-US" altLang="ja-JP" sz="800" dirty="0">
                <a:solidFill>
                  <a:srgbClr val="000000"/>
                </a:solidFill>
                <a:latin typeface="HGPｺﾞｼｯｸE" panose="020B0900000000000000" pitchFamily="50" charset="-128"/>
                <a:ea typeface="HGPｺﾞｼｯｸE" panose="020B0900000000000000" pitchFamily="50" charset="-128"/>
              </a:endParaRPr>
            </a:p>
          </p:txBody>
        </p:sp>
      </p:grpSp>
      <p:grpSp>
        <p:nvGrpSpPr>
          <p:cNvPr id="59" name="グループ化 58">
            <a:extLst>
              <a:ext uri="{FF2B5EF4-FFF2-40B4-BE49-F238E27FC236}">
                <a16:creationId xmlns:a16="http://schemas.microsoft.com/office/drawing/2014/main" id="{6F90C920-A64D-8412-00AE-010B02BFED1E}"/>
              </a:ext>
            </a:extLst>
          </p:cNvPr>
          <p:cNvGrpSpPr/>
          <p:nvPr/>
        </p:nvGrpSpPr>
        <p:grpSpPr>
          <a:xfrm>
            <a:off x="2460814" y="1992165"/>
            <a:ext cx="2077821" cy="843949"/>
            <a:chOff x="2463113" y="2359122"/>
            <a:chExt cx="2077821" cy="843949"/>
          </a:xfrm>
        </p:grpSpPr>
        <p:sp>
          <p:nvSpPr>
            <p:cNvPr id="8" name="テキスト ボックス 18">
              <a:extLst>
                <a:ext uri="{FF2B5EF4-FFF2-40B4-BE49-F238E27FC236}">
                  <a16:creationId xmlns:a16="http://schemas.microsoft.com/office/drawing/2014/main" id="{50F116C4-67E2-3A82-5FD7-F95F92253456}"/>
                </a:ext>
              </a:extLst>
            </p:cNvPr>
            <p:cNvSpPr txBox="1">
              <a:spLocks noChangeArrowheads="1"/>
            </p:cNvSpPr>
            <p:nvPr/>
          </p:nvSpPr>
          <p:spPr bwMode="auto">
            <a:xfrm>
              <a:off x="2463113" y="2587518"/>
              <a:ext cx="2077821" cy="615553"/>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700" dirty="0">
                  <a:latin typeface="+mn-ea"/>
                  <a:ea typeface="+mn-ea"/>
                </a:rPr>
                <a:t>7.8</a:t>
              </a:r>
              <a:r>
                <a:rPr lang="ja-JP" altLang="en-US" sz="1700" dirty="0">
                  <a:latin typeface="+mn-ea"/>
                  <a:ea typeface="+mn-ea"/>
                </a:rPr>
                <a:t>％</a:t>
              </a:r>
              <a:r>
                <a:rPr lang="ja-JP" altLang="en-US" sz="1700">
                  <a:latin typeface="+mn-ea"/>
                  <a:ea typeface="+mn-ea"/>
                </a:rPr>
                <a:t>は国税</a:t>
              </a:r>
              <a:endParaRPr lang="en-US" altLang="ja-JP" sz="1700" dirty="0">
                <a:latin typeface="+mn-ea"/>
                <a:ea typeface="+mn-ea"/>
              </a:endParaRPr>
            </a:p>
            <a:p>
              <a:pPr eaLnBrk="1" hangingPunct="1">
                <a:spcBef>
                  <a:spcPct val="0"/>
                </a:spcBef>
                <a:buFontTx/>
                <a:buNone/>
              </a:pPr>
              <a:r>
                <a:rPr lang="en-US" altLang="ja-JP" sz="1700" dirty="0">
                  <a:solidFill>
                    <a:schemeClr val="accent5">
                      <a:lumMod val="75000"/>
                    </a:schemeClr>
                  </a:solidFill>
                  <a:latin typeface="+mn-ea"/>
                  <a:ea typeface="+mn-ea"/>
                </a:rPr>
                <a:t>2.2</a:t>
              </a:r>
              <a:r>
                <a:rPr lang="ja-JP" altLang="en-US" sz="1700" dirty="0">
                  <a:solidFill>
                    <a:schemeClr val="accent5">
                      <a:lumMod val="75000"/>
                    </a:schemeClr>
                  </a:solidFill>
                  <a:latin typeface="+mn-ea"/>
                  <a:ea typeface="+mn-ea"/>
                </a:rPr>
                <a:t>％は地方消費税</a:t>
              </a:r>
            </a:p>
          </p:txBody>
        </p:sp>
        <p:sp>
          <p:nvSpPr>
            <p:cNvPr id="47" name="Rectangle 26">
              <a:extLst>
                <a:ext uri="{FF2B5EF4-FFF2-40B4-BE49-F238E27FC236}">
                  <a16:creationId xmlns:a16="http://schemas.microsoft.com/office/drawing/2014/main" id="{4C250E91-42CB-9791-5399-7BD0394B2864}"/>
                </a:ext>
              </a:extLst>
            </p:cNvPr>
            <p:cNvSpPr>
              <a:spLocks noChangeArrowheads="1"/>
            </p:cNvSpPr>
            <p:nvPr/>
          </p:nvSpPr>
          <p:spPr bwMode="white">
            <a:xfrm>
              <a:off x="3214208" y="2359122"/>
              <a:ext cx="613240" cy="3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800">
                  <a:solidFill>
                    <a:srgbClr val="000000"/>
                  </a:solidFill>
                  <a:latin typeface="HGPｺﾞｼｯｸE" panose="020B0900000000000000" pitchFamily="50" charset="-128"/>
                  <a:ea typeface="HGPｺﾞｼｯｸE" panose="020B0900000000000000" pitchFamily="50" charset="-128"/>
                </a:rPr>
                <a:t>こくぜい</a:t>
              </a:r>
              <a:endParaRPr lang="en-US" altLang="ja-JP" sz="800" dirty="0">
                <a:solidFill>
                  <a:srgbClr val="000000"/>
                </a:solidFill>
                <a:latin typeface="HGPｺﾞｼｯｸE" panose="020B0900000000000000" pitchFamily="50" charset="-128"/>
                <a:ea typeface="HGPｺﾞｼｯｸE" panose="020B0900000000000000" pitchFamily="50" charset="-128"/>
              </a:endParaRPr>
            </a:p>
          </p:txBody>
        </p:sp>
      </p:grpSp>
      <p:sp>
        <p:nvSpPr>
          <p:cNvPr id="3" name="Rectangle 6">
            <a:extLst>
              <a:ext uri="{FF2B5EF4-FFF2-40B4-BE49-F238E27FC236}">
                <a16:creationId xmlns:a16="http://schemas.microsoft.com/office/drawing/2014/main" id="{11289334-E3CF-6C02-CC52-EE44C614DF0B}"/>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14</a:t>
            </a:fld>
            <a:endParaRPr lang="en-US" altLang="ja-JP" dirty="0"/>
          </a:p>
        </p:txBody>
      </p:sp>
      <p:sp>
        <p:nvSpPr>
          <p:cNvPr id="6" name="テキスト ボックス 5">
            <a:extLst>
              <a:ext uri="{FF2B5EF4-FFF2-40B4-BE49-F238E27FC236}">
                <a16:creationId xmlns:a16="http://schemas.microsoft.com/office/drawing/2014/main" id="{B0159F1F-73A8-FBB3-84D7-A4CCD1F6850A}"/>
              </a:ext>
            </a:extLst>
          </p:cNvPr>
          <p:cNvSpPr txBox="1"/>
          <p:nvPr/>
        </p:nvSpPr>
        <p:spPr>
          <a:xfrm>
            <a:off x="7979193" y="962832"/>
            <a:ext cx="995177" cy="305414"/>
          </a:xfrm>
          <a:prstGeom prst="rect">
            <a:avLst/>
          </a:prstGeom>
          <a:solidFill>
            <a:schemeClr val="bg1"/>
          </a:solidFill>
          <a:ln>
            <a:solidFill>
              <a:schemeClr val="accent5"/>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grpSp>
        <p:nvGrpSpPr>
          <p:cNvPr id="49" name="グループ化 48">
            <a:extLst>
              <a:ext uri="{FF2B5EF4-FFF2-40B4-BE49-F238E27FC236}">
                <a16:creationId xmlns:a16="http://schemas.microsoft.com/office/drawing/2014/main" id="{3651339D-AEB0-6923-CB6F-729A60B204F2}"/>
              </a:ext>
            </a:extLst>
          </p:cNvPr>
          <p:cNvGrpSpPr/>
          <p:nvPr/>
        </p:nvGrpSpPr>
        <p:grpSpPr>
          <a:xfrm>
            <a:off x="5492646" y="2923057"/>
            <a:ext cx="3555310" cy="3774092"/>
            <a:chOff x="5492646" y="2923057"/>
            <a:chExt cx="3555310" cy="3774092"/>
          </a:xfrm>
        </p:grpSpPr>
        <p:grpSp>
          <p:nvGrpSpPr>
            <p:cNvPr id="15" name="グループ化 14">
              <a:extLst>
                <a:ext uri="{FF2B5EF4-FFF2-40B4-BE49-F238E27FC236}">
                  <a16:creationId xmlns:a16="http://schemas.microsoft.com/office/drawing/2014/main" id="{7AE0D0A8-80BA-5A86-7532-DA7594BE0316}"/>
                </a:ext>
              </a:extLst>
            </p:cNvPr>
            <p:cNvGrpSpPr/>
            <p:nvPr/>
          </p:nvGrpSpPr>
          <p:grpSpPr>
            <a:xfrm>
              <a:off x="7742689" y="5798360"/>
              <a:ext cx="1305267" cy="233060"/>
              <a:chOff x="1444375" y="6420582"/>
              <a:chExt cx="1305267" cy="233060"/>
            </a:xfrm>
          </p:grpSpPr>
          <p:sp>
            <p:nvSpPr>
              <p:cNvPr id="16" name="四角形: 角を丸くする 15">
                <a:extLst>
                  <a:ext uri="{FF2B5EF4-FFF2-40B4-BE49-F238E27FC236}">
                    <a16:creationId xmlns:a16="http://schemas.microsoft.com/office/drawing/2014/main" id="{F76B4E94-3DA8-2243-5ECB-E01BBE8E9086}"/>
                  </a:ext>
                </a:extLst>
              </p:cNvPr>
              <p:cNvSpPr/>
              <p:nvPr/>
            </p:nvSpPr>
            <p:spPr bwMode="auto">
              <a:xfrm>
                <a:off x="1444375" y="6420582"/>
                <a:ext cx="1305267" cy="231097"/>
              </a:xfrm>
              <a:prstGeom prst="roundRect">
                <a:avLst>
                  <a:gd name="adj" fmla="val 48424"/>
                </a:avLst>
              </a:prstGeom>
              <a:noFill/>
              <a:ln w="12700" cap="flat" cmpd="sng" algn="ctr">
                <a:solidFill>
                  <a:srgbClr val="005BAD"/>
                </a:solid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eaLnBrk="1" hangingPunct="1"/>
                <a:r>
                  <a:rPr kumimoji="1" lang="ja-JP" altLang="en-US"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r>
                  <a:rPr kumimoji="1" lang="ja-JP" altLang="en-US" sz="800" b="0" i="0" u="none" strike="noStrike" cap="none" normalizeH="0" baseline="0" dirty="0">
                    <a:ln>
                      <a:noFill/>
                    </a:ln>
                    <a:solidFill>
                      <a:srgbClr val="002060"/>
                    </a:solidFill>
                    <a:effectLst/>
                    <a:latin typeface="メイリオ" panose="020B0604030504040204" pitchFamily="50" charset="-128"/>
                    <a:ea typeface="メイリオ" panose="020B0604030504040204" pitchFamily="50" charset="-128"/>
                    <a:hlinkClick r:id="rId8">
                      <a:extLst>
                        <a:ext uri="{A12FA001-AC4F-418D-AE19-62706E023703}">
                          <ahyp:hlinkClr xmlns:ahyp="http://schemas.microsoft.com/office/drawing/2018/hyperlinkcolor" val="tx"/>
                        </a:ext>
                      </a:extLst>
                    </a:hlinkClick>
                  </a:rPr>
                  <a:t>奈良県地方消費税</a:t>
                </a:r>
                <a:endParaRPr kumimoji="1" lang="ja-JP" altLang="en-US" sz="800" b="0" i="0" u="none" strike="noStrike" cap="none" normalizeH="0" baseline="0" dirty="0">
                  <a:ln>
                    <a:noFill/>
                  </a:ln>
                  <a:solidFill>
                    <a:srgbClr val="002060"/>
                  </a:solidFill>
                  <a:effectLst/>
                  <a:latin typeface="メイリオ" panose="020B0604030504040204" pitchFamily="50" charset="-128"/>
                  <a:ea typeface="メイリオ" panose="020B0604030504040204" pitchFamily="50" charset="-128"/>
                </a:endParaRPr>
              </a:p>
            </p:txBody>
          </p:sp>
          <p:pic>
            <p:nvPicPr>
              <p:cNvPr id="21" name="グラフィックス 20">
                <a:extLst>
                  <a:ext uri="{FF2B5EF4-FFF2-40B4-BE49-F238E27FC236}">
                    <a16:creationId xmlns:a16="http://schemas.microsoft.com/office/drawing/2014/main" id="{8783BFAA-27E1-AC36-C44C-F58EF93C872A}"/>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1542873" y="6426947"/>
                <a:ext cx="226695" cy="226695"/>
              </a:xfrm>
              <a:prstGeom prst="rect">
                <a:avLst/>
              </a:prstGeom>
            </p:spPr>
          </p:pic>
        </p:grpSp>
        <p:grpSp>
          <p:nvGrpSpPr>
            <p:cNvPr id="17" name="グループ化 16">
              <a:extLst>
                <a:ext uri="{FF2B5EF4-FFF2-40B4-BE49-F238E27FC236}">
                  <a16:creationId xmlns:a16="http://schemas.microsoft.com/office/drawing/2014/main" id="{CC4E00D1-5297-866C-081A-2D306D29B042}"/>
                </a:ext>
              </a:extLst>
            </p:cNvPr>
            <p:cNvGrpSpPr/>
            <p:nvPr/>
          </p:nvGrpSpPr>
          <p:grpSpPr>
            <a:xfrm>
              <a:off x="5492646" y="5923596"/>
              <a:ext cx="2162978" cy="773553"/>
              <a:chOff x="5492646" y="5923596"/>
              <a:chExt cx="2162978" cy="773553"/>
            </a:xfrm>
          </p:grpSpPr>
          <p:sp>
            <p:nvSpPr>
              <p:cNvPr id="19" name="正方形/長方形 18">
                <a:extLst>
                  <a:ext uri="{FF2B5EF4-FFF2-40B4-BE49-F238E27FC236}">
                    <a16:creationId xmlns:a16="http://schemas.microsoft.com/office/drawing/2014/main" id="{CA6BAE30-BDA2-5068-2622-A4DBF5DFE703}"/>
                  </a:ext>
                </a:extLst>
              </p:cNvPr>
              <p:cNvSpPr/>
              <p:nvPr/>
            </p:nvSpPr>
            <p:spPr>
              <a:xfrm>
                <a:off x="5492646" y="6006960"/>
                <a:ext cx="2162978" cy="6901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ja-JP" altLang="en-US" sz="1200" dirty="0">
                    <a:latin typeface="+mn-ea"/>
                  </a:rPr>
                  <a:t>奈良県</a:t>
                </a:r>
                <a:r>
                  <a:rPr lang="ja-JP" altLang="en-US" sz="1200">
                    <a:latin typeface="+mn-ea"/>
                  </a:rPr>
                  <a:t>地方消費税啓発</a:t>
                </a:r>
                <a:endParaRPr lang="en-US" altLang="ja-JP" sz="1200" dirty="0">
                  <a:latin typeface="+mn-ea"/>
                </a:endParaRPr>
              </a:p>
              <a:p>
                <a:pPr algn="ctr">
                  <a:lnSpc>
                    <a:spcPct val="150000"/>
                  </a:lnSpc>
                </a:pPr>
                <a:r>
                  <a:rPr lang="ja-JP" altLang="en-US" sz="1200">
                    <a:latin typeface="+mn-ea"/>
                  </a:rPr>
                  <a:t>推進協議会ポスター</a:t>
                </a:r>
                <a:endParaRPr lang="ja-JP" altLang="en-US" sz="1200" dirty="0">
                  <a:latin typeface="+mn-ea"/>
                </a:endParaRPr>
              </a:p>
            </p:txBody>
          </p:sp>
          <p:sp>
            <p:nvSpPr>
              <p:cNvPr id="48" name="Rectangle 26">
                <a:extLst>
                  <a:ext uri="{FF2B5EF4-FFF2-40B4-BE49-F238E27FC236}">
                    <a16:creationId xmlns:a16="http://schemas.microsoft.com/office/drawing/2014/main" id="{1077C8F9-3AF0-53C0-BF69-625D7E6C5D62}"/>
                  </a:ext>
                </a:extLst>
              </p:cNvPr>
              <p:cNvSpPr>
                <a:spLocks noChangeArrowheads="1"/>
              </p:cNvSpPr>
              <p:nvPr/>
            </p:nvSpPr>
            <p:spPr bwMode="white">
              <a:xfrm>
                <a:off x="6190704" y="5923596"/>
                <a:ext cx="439565"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ちほう</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sp>
            <p:nvSpPr>
              <p:cNvPr id="50" name="Rectangle 26">
                <a:extLst>
                  <a:ext uri="{FF2B5EF4-FFF2-40B4-BE49-F238E27FC236}">
                    <a16:creationId xmlns:a16="http://schemas.microsoft.com/office/drawing/2014/main" id="{8F9790E0-D5C9-FCB1-91B5-9537BCF4AD70}"/>
                  </a:ext>
                </a:extLst>
              </p:cNvPr>
              <p:cNvSpPr>
                <a:spLocks noChangeArrowheads="1"/>
              </p:cNvSpPr>
              <p:nvPr/>
            </p:nvSpPr>
            <p:spPr bwMode="white">
              <a:xfrm>
                <a:off x="6529696" y="5923596"/>
                <a:ext cx="510057"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しょうひぜい</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sp>
            <p:nvSpPr>
              <p:cNvPr id="51" name="Rectangle 26">
                <a:extLst>
                  <a:ext uri="{FF2B5EF4-FFF2-40B4-BE49-F238E27FC236}">
                    <a16:creationId xmlns:a16="http://schemas.microsoft.com/office/drawing/2014/main" id="{47F6142F-4703-CBE5-A086-25210F43EE38}"/>
                  </a:ext>
                </a:extLst>
              </p:cNvPr>
              <p:cNvSpPr>
                <a:spLocks noChangeArrowheads="1"/>
              </p:cNvSpPr>
              <p:nvPr/>
            </p:nvSpPr>
            <p:spPr bwMode="white">
              <a:xfrm>
                <a:off x="6950142" y="5923596"/>
                <a:ext cx="439565"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けいはつ</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sp>
            <p:nvSpPr>
              <p:cNvPr id="53" name="Rectangle 26">
                <a:extLst>
                  <a:ext uri="{FF2B5EF4-FFF2-40B4-BE49-F238E27FC236}">
                    <a16:creationId xmlns:a16="http://schemas.microsoft.com/office/drawing/2014/main" id="{E83D8556-6779-9D43-C988-677C80248F53}"/>
                  </a:ext>
                </a:extLst>
              </p:cNvPr>
              <p:cNvSpPr>
                <a:spLocks noChangeArrowheads="1"/>
              </p:cNvSpPr>
              <p:nvPr/>
            </p:nvSpPr>
            <p:spPr bwMode="white">
              <a:xfrm>
                <a:off x="5846957" y="6203846"/>
                <a:ext cx="439565"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すいしん</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sp>
            <p:nvSpPr>
              <p:cNvPr id="54" name="Rectangle 26">
                <a:extLst>
                  <a:ext uri="{FF2B5EF4-FFF2-40B4-BE49-F238E27FC236}">
                    <a16:creationId xmlns:a16="http://schemas.microsoft.com/office/drawing/2014/main" id="{EE7160A4-468B-7CB1-15C7-E1DB41EBCC3B}"/>
                  </a:ext>
                </a:extLst>
              </p:cNvPr>
              <p:cNvSpPr>
                <a:spLocks noChangeArrowheads="1"/>
              </p:cNvSpPr>
              <p:nvPr/>
            </p:nvSpPr>
            <p:spPr bwMode="white">
              <a:xfrm>
                <a:off x="6189296" y="6203846"/>
                <a:ext cx="521891"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きょうぎかい</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grpSp>
        <p:pic>
          <p:nvPicPr>
            <p:cNvPr id="20" name="図 19">
              <a:extLst>
                <a:ext uri="{FF2B5EF4-FFF2-40B4-BE49-F238E27FC236}">
                  <a16:creationId xmlns:a16="http://schemas.microsoft.com/office/drawing/2014/main" id="{54D23173-7A90-3E28-315D-130ED83BC045}"/>
                </a:ext>
              </a:extLst>
            </p:cNvPr>
            <p:cNvPicPr>
              <a:picLocks noChangeAspect="1"/>
            </p:cNvPicPr>
            <p:nvPr/>
          </p:nvPicPr>
          <p:blipFill>
            <a:blip r:embed="rId10"/>
            <a:stretch>
              <a:fillRect/>
            </a:stretch>
          </p:blipFill>
          <p:spPr>
            <a:xfrm>
              <a:off x="5492646" y="2923057"/>
              <a:ext cx="2181256" cy="3078248"/>
            </a:xfrm>
            <a:prstGeom prst="rect">
              <a:avLst/>
            </a:prstGeom>
          </p:spPr>
        </p:pic>
        <p:pic>
          <p:nvPicPr>
            <p:cNvPr id="46" name="図 45">
              <a:hlinkClick r:id="rId11"/>
              <a:extLst>
                <a:ext uri="{FF2B5EF4-FFF2-40B4-BE49-F238E27FC236}">
                  <a16:creationId xmlns:a16="http://schemas.microsoft.com/office/drawing/2014/main" id="{AF1C726E-A82E-32D1-299A-9DE491DEBB67}"/>
                </a:ext>
              </a:extLst>
            </p:cNvPr>
            <p:cNvPicPr>
              <a:picLocks noChangeAspect="1"/>
            </p:cNvPicPr>
            <p:nvPr/>
          </p:nvPicPr>
          <p:blipFill>
            <a:blip r:embed="rId12"/>
            <a:stretch>
              <a:fillRect/>
            </a:stretch>
          </p:blipFill>
          <p:spPr>
            <a:xfrm>
              <a:off x="7785722" y="4494838"/>
              <a:ext cx="1219200" cy="1270000"/>
            </a:xfrm>
            <a:prstGeom prst="rect">
              <a:avLst/>
            </a:prstGeom>
          </p:spPr>
        </p:pic>
      </p:grpSp>
    </p:spTree>
    <p:extLst>
      <p:ext uri="{BB962C8B-B14F-4D97-AF65-F5344CB8AC3E}">
        <p14:creationId xmlns:p14="http://schemas.microsoft.com/office/powerpoint/2010/main" val="1329583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D46391B4-ED55-9D87-6DBA-31A6272C19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2" name="スライド番号プレースホルダー 1">
            <a:extLst>
              <a:ext uri="{FF2B5EF4-FFF2-40B4-BE49-F238E27FC236}">
                <a16:creationId xmlns:a16="http://schemas.microsoft.com/office/drawing/2014/main" id="{1E35A135-4258-D4A9-4F27-C89B4F3B6673}"/>
              </a:ext>
            </a:extLst>
          </p:cNvPr>
          <p:cNvSpPr>
            <a:spLocks noGrp="1"/>
          </p:cNvSpPr>
          <p:nvPr>
            <p:ph type="sldNum" sz="quarter" idx="4"/>
          </p:nvPr>
        </p:nvSpPr>
        <p:spPr/>
        <p:txBody>
          <a:bodyPr/>
          <a:lstStyle/>
          <a:p>
            <a:pPr>
              <a:defRPr/>
            </a:pPr>
            <a:fld id="{A21AC8FD-592B-4297-9EAB-520742DB55C5}" type="slidenum">
              <a:rPr lang="en-US" altLang="ja-JP" smtClean="0"/>
              <a:pPr>
                <a:defRPr/>
              </a:pPr>
              <a:t>15</a:t>
            </a:fld>
            <a:endParaRPr lang="en-US" altLang="ja-JP"/>
          </a:p>
        </p:txBody>
      </p:sp>
      <p:sp>
        <p:nvSpPr>
          <p:cNvPr id="6" name="Text Box 12">
            <a:extLst>
              <a:ext uri="{FF2B5EF4-FFF2-40B4-BE49-F238E27FC236}">
                <a16:creationId xmlns:a16="http://schemas.microsoft.com/office/drawing/2014/main" id="{38B9F707-1541-7628-19F8-BEC1890FC9EC}"/>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sp>
        <p:nvSpPr>
          <p:cNvPr id="7" name="Rectangle 26">
            <a:extLst>
              <a:ext uri="{FF2B5EF4-FFF2-40B4-BE49-F238E27FC236}">
                <a16:creationId xmlns:a16="http://schemas.microsoft.com/office/drawing/2014/main" id="{E29C6857-79CD-28D7-38B3-025F7F0D9D39}"/>
              </a:ext>
            </a:extLst>
          </p:cNvPr>
          <p:cNvSpPr>
            <a:spLocks noChangeArrowheads="1"/>
          </p:cNvSpPr>
          <p:nvPr/>
        </p:nvSpPr>
        <p:spPr bwMode="white">
          <a:xfrm>
            <a:off x="188489" y="957023"/>
            <a:ext cx="8776123" cy="19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3000" i="0" u="none" strike="noStrike" kern="1200" cap="none" spc="0" normalizeH="0" baseline="0" noProof="0" dirty="0">
                <a:ln>
                  <a:noFill/>
                </a:ln>
                <a:solidFill>
                  <a:srgbClr val="EE7612"/>
                </a:solidFill>
                <a:effectLst/>
                <a:uLnTx/>
                <a:uFillTx/>
                <a:latin typeface="HGPｺﾞｼｯｸE" panose="020B0900000000000000" pitchFamily="50" charset="-128"/>
                <a:ea typeface="HGPｺﾞｼｯｸE" panose="020B0900000000000000" pitchFamily="50" charset="-128"/>
              </a:rPr>
              <a:t>納税は国民の義務</a:t>
            </a:r>
          </a:p>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会費のようなものです。税金を納めることは、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a:p>
            <a:pPr marL="0" marR="0" lvl="0" indent="0" defTabSz="914400" eaLnBrk="1" latinLnBrk="0" hangingPunct="1">
              <a:lnSpc>
                <a:spcPct val="123000"/>
              </a:lnSpc>
              <a:spcBef>
                <a:spcPct val="0"/>
              </a:spcBef>
              <a:buClrTx/>
              <a:buSzTx/>
              <a:buNone/>
              <a:tabLst/>
              <a:defRPr/>
            </a:pP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42CA426-BC5D-D1A5-CBDA-1622FDEC62CD}"/>
              </a:ext>
            </a:extLst>
          </p:cNvPr>
          <p:cNvSpPr txBox="1"/>
          <p:nvPr/>
        </p:nvSpPr>
        <p:spPr>
          <a:xfrm>
            <a:off x="878183" y="6504991"/>
            <a:ext cx="7853221" cy="261610"/>
          </a:xfrm>
          <a:prstGeom prst="rect">
            <a:avLst/>
          </a:prstGeom>
          <a:noFill/>
        </p:spPr>
        <p:txBody>
          <a:bodyPr wrap="square" rtlCol="0">
            <a:spAutoFit/>
          </a:bodyPr>
          <a:lstStyle/>
          <a:p>
            <a:r>
              <a:rPr kumimoji="1" lang="ja-JP" altLang="en-US" sz="1100" dirty="0">
                <a:solidFill>
                  <a:srgbClr val="EE7612"/>
                </a:solidFill>
                <a:latin typeface="+mn-ea"/>
                <a:ea typeface="+mn-ea"/>
              </a:rPr>
              <a:t>ふりかえろう</a:t>
            </a:r>
            <a:r>
              <a:rPr kumimoji="1" lang="ja-JP" altLang="en-US" sz="1100" b="1"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https://www.nta.go.jp/publication/webtaxtv/201503/webtaxtv_wb.html</a:t>
            </a:r>
            <a:r>
              <a:rPr kumimoji="1" lang="ja-JP" altLang="en-US" sz="1100" dirty="0">
                <a:latin typeface="+mn-lt"/>
                <a:ea typeface="+mn-ea"/>
              </a:rPr>
              <a:t>　</a:t>
            </a:r>
            <a:r>
              <a:rPr lang="ja-JP" altLang="en-US" sz="1100" dirty="0">
                <a:latin typeface="+mn-lt"/>
                <a:ea typeface="+mn-ea"/>
              </a:rPr>
              <a:t>（</a:t>
            </a:r>
            <a:r>
              <a:rPr lang="en-US" altLang="ja-JP" sz="1100" dirty="0">
                <a:latin typeface="+mn-lt"/>
                <a:ea typeface="+mn-ea"/>
              </a:rPr>
              <a:t>Web-TAX-TV</a:t>
            </a:r>
            <a:r>
              <a:rPr lang="ja-JP" altLang="en-US" sz="1100" dirty="0">
                <a:latin typeface="+mn-lt"/>
                <a:ea typeface="+mn-ea"/>
              </a:rPr>
              <a:t>）</a:t>
            </a:r>
          </a:p>
        </p:txBody>
      </p:sp>
      <p:pic>
        <p:nvPicPr>
          <p:cNvPr id="18" name="図 17">
            <a:extLst>
              <a:ext uri="{FF2B5EF4-FFF2-40B4-BE49-F238E27FC236}">
                <a16:creationId xmlns:a16="http://schemas.microsoft.com/office/drawing/2014/main" id="{B1EC4643-9EAF-3A26-C6B4-8329764535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6986464" y="4005064"/>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51D215D7-D4C1-2B53-E221-C8B7098518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4118" y="3982175"/>
            <a:ext cx="1096023" cy="2445469"/>
          </a:xfrm>
          <a:prstGeom prst="rect">
            <a:avLst/>
          </a:prstGeom>
        </p:spPr>
      </p:pic>
      <p:grpSp>
        <p:nvGrpSpPr>
          <p:cNvPr id="3" name="グループ化 2">
            <a:extLst>
              <a:ext uri="{FF2B5EF4-FFF2-40B4-BE49-F238E27FC236}">
                <a16:creationId xmlns:a16="http://schemas.microsoft.com/office/drawing/2014/main" id="{DB56C191-E437-19CB-6C59-9E357037B098}"/>
              </a:ext>
            </a:extLst>
          </p:cNvPr>
          <p:cNvGrpSpPr/>
          <p:nvPr/>
        </p:nvGrpSpPr>
        <p:grpSpPr>
          <a:xfrm>
            <a:off x="2393317" y="4144482"/>
            <a:ext cx="2002369" cy="966077"/>
            <a:chOff x="2393317" y="4144482"/>
            <a:chExt cx="2002369" cy="966077"/>
          </a:xfrm>
        </p:grpSpPr>
        <p:sp>
          <p:nvSpPr>
            <p:cNvPr id="26" name="吹き出し: 円形 25">
              <a:extLst>
                <a:ext uri="{FF2B5EF4-FFF2-40B4-BE49-F238E27FC236}">
                  <a16:creationId xmlns:a16="http://schemas.microsoft.com/office/drawing/2014/main" id="{6EB0F155-AA12-08DD-2CF8-A46B29AA0307}"/>
                </a:ext>
              </a:extLst>
            </p:cNvPr>
            <p:cNvSpPr/>
            <p:nvPr/>
          </p:nvSpPr>
          <p:spPr>
            <a:xfrm>
              <a:off x="2393317" y="4144482"/>
              <a:ext cx="2002369" cy="966077"/>
            </a:xfrm>
            <a:prstGeom prst="wedgeEllipseCallout">
              <a:avLst>
                <a:gd name="adj1" fmla="val -46982"/>
                <a:gd name="adj2" fmla="val 48074"/>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7" name="Text Box 18"/>
            <p:cNvSpPr txBox="1">
              <a:spLocks noChangeArrowheads="1"/>
            </p:cNvSpPr>
            <p:nvPr/>
          </p:nvSpPr>
          <p:spPr bwMode="auto">
            <a:xfrm>
              <a:off x="2648405" y="4288401"/>
              <a:ext cx="1424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税金がなぜ必要かもう一度</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考えてみよう</a:t>
              </a:r>
            </a:p>
          </p:txBody>
        </p:sp>
      </p:grpSp>
      <p:grpSp>
        <p:nvGrpSpPr>
          <p:cNvPr id="4" name="グループ化 3">
            <a:extLst>
              <a:ext uri="{FF2B5EF4-FFF2-40B4-BE49-F238E27FC236}">
                <a16:creationId xmlns:a16="http://schemas.microsoft.com/office/drawing/2014/main" id="{DE2DB2C9-F2B4-9247-CD4E-3AEA219108A2}"/>
              </a:ext>
            </a:extLst>
          </p:cNvPr>
          <p:cNvGrpSpPr/>
          <p:nvPr/>
        </p:nvGrpSpPr>
        <p:grpSpPr>
          <a:xfrm>
            <a:off x="4617976" y="3948279"/>
            <a:ext cx="2132708" cy="1325425"/>
            <a:chOff x="4617976" y="3948279"/>
            <a:chExt cx="2132708" cy="1325425"/>
          </a:xfrm>
        </p:grpSpPr>
        <p:sp>
          <p:nvSpPr>
            <p:cNvPr id="30" name="吹き出し: 円形 29">
              <a:extLst>
                <a:ext uri="{FF2B5EF4-FFF2-40B4-BE49-F238E27FC236}">
                  <a16:creationId xmlns:a16="http://schemas.microsoft.com/office/drawing/2014/main" id="{EED52A0B-D826-03BB-1685-296CD01ABC5D}"/>
                </a:ext>
              </a:extLst>
            </p:cNvPr>
            <p:cNvSpPr/>
            <p:nvPr/>
          </p:nvSpPr>
          <p:spPr>
            <a:xfrm>
              <a:off x="4617976" y="3948279"/>
              <a:ext cx="2132708" cy="1325425"/>
            </a:xfrm>
            <a:prstGeom prst="wedgeEllipseCallout">
              <a:avLst>
                <a:gd name="adj1" fmla="val 52207"/>
                <a:gd name="adj2" fmla="val 35937"/>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21" name="Text Box 18">
              <a:extLst>
                <a:ext uri="{FF2B5EF4-FFF2-40B4-BE49-F238E27FC236}">
                  <a16:creationId xmlns:a16="http://schemas.microsoft.com/office/drawing/2014/main" id="{FE9ED80E-CC33-5EA2-00E2-59984B34A703}"/>
                </a:ext>
              </a:extLst>
            </p:cNvPr>
            <p:cNvSpPr txBox="1">
              <a:spLocks noChangeArrowheads="1"/>
            </p:cNvSpPr>
            <p:nvPr/>
          </p:nvSpPr>
          <p:spPr bwMode="auto">
            <a:xfrm>
              <a:off x="4937109" y="4125256"/>
              <a:ext cx="16826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誰がどのように</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税金の使いみちを決めているか</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調べてみよう</a:t>
              </a:r>
            </a:p>
          </p:txBody>
        </p:sp>
      </p:grpSp>
      <p:sp>
        <p:nvSpPr>
          <p:cNvPr id="11" name="テキスト ボックス 10">
            <a:extLst>
              <a:ext uri="{FF2B5EF4-FFF2-40B4-BE49-F238E27FC236}">
                <a16:creationId xmlns:a16="http://schemas.microsoft.com/office/drawing/2014/main" id="{FAE08AB7-98A5-86F1-A8E3-34E814022077}"/>
              </a:ext>
            </a:extLst>
          </p:cNvPr>
          <p:cNvSpPr txBox="1"/>
          <p:nvPr/>
        </p:nvSpPr>
        <p:spPr>
          <a:xfrm>
            <a:off x="312599" y="848581"/>
            <a:ext cx="780213" cy="276999"/>
          </a:xfrm>
          <a:prstGeom prst="rect">
            <a:avLst/>
          </a:prstGeom>
          <a:noFill/>
        </p:spPr>
        <p:txBody>
          <a:bodyPr wrap="square">
            <a:spAutoFit/>
          </a:bodyPr>
          <a:lstStyle/>
          <a:p>
            <a:pPr algn="ctr"/>
            <a:r>
              <a:rPr lang="ja-JP" altLang="en-US" sz="1200" dirty="0">
                <a:solidFill>
                  <a:srgbClr val="EE7612"/>
                </a:solidFill>
                <a:latin typeface="HGPｺﾞｼｯｸE" panose="020B0900000000000000" pitchFamily="50" charset="-128"/>
                <a:ea typeface="HGPｺﾞｼｯｸE" panose="020B0900000000000000" pitchFamily="50" charset="-128"/>
              </a:rPr>
              <a:t>のうぜい</a:t>
            </a:r>
          </a:p>
        </p:txBody>
      </p:sp>
      <p:grpSp>
        <p:nvGrpSpPr>
          <p:cNvPr id="23" name="グループ化 22">
            <a:extLst>
              <a:ext uri="{FF2B5EF4-FFF2-40B4-BE49-F238E27FC236}">
                <a16:creationId xmlns:a16="http://schemas.microsoft.com/office/drawing/2014/main" id="{CC84299F-E4BC-99D9-8C63-3E53539084C2}"/>
              </a:ext>
            </a:extLst>
          </p:cNvPr>
          <p:cNvGrpSpPr/>
          <p:nvPr/>
        </p:nvGrpSpPr>
        <p:grpSpPr>
          <a:xfrm>
            <a:off x="179388" y="2759671"/>
            <a:ext cx="8927631" cy="992193"/>
            <a:chOff x="179388" y="2759671"/>
            <a:chExt cx="8927631" cy="992193"/>
          </a:xfrm>
        </p:grpSpPr>
        <p:grpSp>
          <p:nvGrpSpPr>
            <p:cNvPr id="30724" name="グループ化 30723">
              <a:extLst>
                <a:ext uri="{FF2B5EF4-FFF2-40B4-BE49-F238E27FC236}">
                  <a16:creationId xmlns:a16="http://schemas.microsoft.com/office/drawing/2014/main" id="{18A4471C-C0CD-5A2F-A3CD-BCF3FF25AB4C}"/>
                </a:ext>
              </a:extLst>
            </p:cNvPr>
            <p:cNvGrpSpPr/>
            <p:nvPr/>
          </p:nvGrpSpPr>
          <p:grpSpPr>
            <a:xfrm>
              <a:off x="179388" y="2759671"/>
              <a:ext cx="8927631" cy="992193"/>
              <a:chOff x="179388" y="2615771"/>
              <a:chExt cx="8927631" cy="992193"/>
            </a:xfrm>
          </p:grpSpPr>
          <p:sp>
            <p:nvSpPr>
              <p:cNvPr id="12" name="正方形/長方形 11">
                <a:extLst>
                  <a:ext uri="{FF2B5EF4-FFF2-40B4-BE49-F238E27FC236}">
                    <a16:creationId xmlns:a16="http://schemas.microsoft.com/office/drawing/2014/main" id="{60ED18C7-EE4A-5C3A-168A-79E957B96D16}"/>
                  </a:ext>
                </a:extLst>
              </p:cNvPr>
              <p:cNvSpPr/>
              <p:nvPr/>
            </p:nvSpPr>
            <p:spPr bwMode="auto">
              <a:xfrm>
                <a:off x="179388" y="2615771"/>
                <a:ext cx="8776123" cy="992192"/>
              </a:xfrm>
              <a:prstGeom prst="rect">
                <a:avLst/>
              </a:prstGeom>
              <a:solidFill>
                <a:srgbClr val="FFFFFF"/>
              </a:solidFill>
              <a:ln w="9525" cap="flat" cmpd="sng" algn="ctr">
                <a:solidFill>
                  <a:srgbClr val="FB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000000"/>
                  </a:solidFill>
                  <a:effectLst/>
                  <a:uLnTx/>
                  <a:uFillTx/>
                  <a:latin typeface="+mn-ea"/>
                </a:endParaRPr>
              </a:p>
            </p:txBody>
          </p:sp>
          <p:sp>
            <p:nvSpPr>
              <p:cNvPr id="13" name="正方形/長方形 12">
                <a:extLst>
                  <a:ext uri="{FF2B5EF4-FFF2-40B4-BE49-F238E27FC236}">
                    <a16:creationId xmlns:a16="http://schemas.microsoft.com/office/drawing/2014/main" id="{74A55676-92D5-1603-9678-E12EA3E2FB47}"/>
                  </a:ext>
                </a:extLst>
              </p:cNvPr>
              <p:cNvSpPr/>
              <p:nvPr/>
            </p:nvSpPr>
            <p:spPr bwMode="auto">
              <a:xfrm>
                <a:off x="179389" y="2615771"/>
                <a:ext cx="2019701" cy="992193"/>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spc="120" dirty="0">
                    <a:solidFill>
                      <a:srgbClr val="FFFFFF"/>
                    </a:solidFill>
                    <a:latin typeface="HGPｺﾞｼｯｸE"/>
                    <a:ea typeface="HGPｺﾞｼｯｸE"/>
                  </a:rPr>
                  <a:t>日本国憲法</a:t>
                </a:r>
                <a:endParaRPr lang="en-US" altLang="ja-JP" sz="2000" spc="120" dirty="0">
                  <a:solidFill>
                    <a:srgbClr val="FFFFFF"/>
                  </a:solidFill>
                  <a:latin typeface="HGPｺﾞｼｯｸE"/>
                  <a:ea typeface="HGPｺﾞｼｯｸE"/>
                </a:endParaRPr>
              </a:p>
              <a:p>
                <a:pPr algn="ctr" eaLnBrk="1" hangingPunct="1"/>
                <a:r>
                  <a:rPr lang="ja-JP" altLang="en-US" spc="120" dirty="0">
                    <a:solidFill>
                      <a:srgbClr val="FFFFFF"/>
                    </a:solidFill>
                    <a:latin typeface="HGPｺﾞｼｯｸE"/>
                    <a:ea typeface="HGPｺﾞｼｯｸE"/>
                  </a:rPr>
                  <a:t>第</a:t>
                </a:r>
                <a:r>
                  <a:rPr lang="ja-JP" altLang="en-US" sz="2000" spc="120" dirty="0">
                    <a:solidFill>
                      <a:srgbClr val="FFFFFF"/>
                    </a:solidFill>
                    <a:latin typeface="HGPｺﾞｼｯｸE"/>
                    <a:ea typeface="HGPｺﾞｼｯｸE"/>
                  </a:rPr>
                  <a:t>３０</a:t>
                </a:r>
                <a:r>
                  <a:rPr lang="ja-JP" altLang="en-US" spc="120" dirty="0">
                    <a:solidFill>
                      <a:srgbClr val="FFFFFF"/>
                    </a:solidFill>
                    <a:latin typeface="HGPｺﾞｼｯｸE"/>
                    <a:ea typeface="HGPｺﾞｼｯｸE"/>
                  </a:rPr>
                  <a:t>条</a:t>
                </a:r>
                <a:endParaRPr lang="ja-JP" altLang="en-US" sz="2000" spc="120" dirty="0">
                  <a:solidFill>
                    <a:srgbClr val="FFFFFF"/>
                  </a:solidFill>
                  <a:latin typeface="HGPｺﾞｼｯｸE"/>
                  <a:ea typeface="HGPｺﾞｼｯｸE"/>
                </a:endParaRPr>
              </a:p>
            </p:txBody>
          </p:sp>
          <p:sp>
            <p:nvSpPr>
              <p:cNvPr id="14" name="Rectangle 36">
                <a:extLst>
                  <a:ext uri="{FF2B5EF4-FFF2-40B4-BE49-F238E27FC236}">
                    <a16:creationId xmlns:a16="http://schemas.microsoft.com/office/drawing/2014/main" id="{866DA002-FF9C-911A-59C5-56CF9329E6AA}"/>
                  </a:ext>
                </a:extLst>
              </p:cNvPr>
              <p:cNvSpPr>
                <a:spLocks noChangeArrowheads="1"/>
              </p:cNvSpPr>
              <p:nvPr/>
            </p:nvSpPr>
            <p:spPr bwMode="auto">
              <a:xfrm>
                <a:off x="2145818" y="2755207"/>
                <a:ext cx="6961201" cy="7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38413" eaLnBrk="1" hangingPunct="1">
                  <a:lnSpc>
                    <a:spcPct val="120000"/>
                  </a:lnSpc>
                  <a:defRPr/>
                </a:pPr>
                <a:r>
                  <a:rPr lang="ja-JP" altLang="en-US" sz="2100" spc="130" dirty="0">
                    <a:solidFill>
                      <a:srgbClr val="EE7612"/>
                    </a:solidFill>
                    <a:latin typeface="HGPｺﾞｼｯｸE"/>
                    <a:ea typeface="HGPｺﾞｼｯｸE"/>
                  </a:rPr>
                  <a:t>国民は、法律の定めるところにより、納税の義務を負ふ。</a:t>
                </a:r>
                <a:endParaRPr lang="en-US" altLang="ja-JP" sz="2100" spc="130" dirty="0">
                  <a:solidFill>
                    <a:srgbClr val="EE7612"/>
                  </a:solidFill>
                  <a:latin typeface="HGPｺﾞｼｯｸE"/>
                  <a:ea typeface="HGPｺﾞｼｯｸE"/>
                </a:endParaRPr>
              </a:p>
              <a:p>
                <a:pPr algn="ctr" defTabSz="838413" eaLnBrk="1" hangingPunct="1">
                  <a:lnSpc>
                    <a:spcPct val="120000"/>
                  </a:lnSpc>
                  <a:defRPr/>
                </a:pPr>
                <a:r>
                  <a:rPr lang="ja-JP" altLang="en-US" sz="1900" spc="180" dirty="0">
                    <a:solidFill>
                      <a:srgbClr val="EE7612"/>
                    </a:solidFill>
                    <a:latin typeface="HGPｺﾞｼｯｸE"/>
                    <a:ea typeface="HGPｺﾞｼｯｸE"/>
                  </a:rPr>
                  <a:t>（納税の義務）</a:t>
                </a:r>
              </a:p>
            </p:txBody>
          </p:sp>
        </p:grpSp>
        <p:sp>
          <p:nvSpPr>
            <p:cNvPr id="15" name="テキスト ボックス 14">
              <a:extLst>
                <a:ext uri="{FF2B5EF4-FFF2-40B4-BE49-F238E27FC236}">
                  <a16:creationId xmlns:a16="http://schemas.microsoft.com/office/drawing/2014/main" id="{08D18058-FEBB-EFEA-54A4-C0346946B27D}"/>
                </a:ext>
              </a:extLst>
            </p:cNvPr>
            <p:cNvSpPr txBox="1"/>
            <p:nvPr/>
          </p:nvSpPr>
          <p:spPr>
            <a:xfrm>
              <a:off x="6476223" y="2829892"/>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sp>
          <p:nvSpPr>
            <p:cNvPr id="17" name="テキスト ボックス 16">
              <a:extLst>
                <a:ext uri="{FF2B5EF4-FFF2-40B4-BE49-F238E27FC236}">
                  <a16:creationId xmlns:a16="http://schemas.microsoft.com/office/drawing/2014/main" id="{4A173C14-67AA-C559-471D-BBE7043A9278}"/>
                </a:ext>
              </a:extLst>
            </p:cNvPr>
            <p:cNvSpPr txBox="1"/>
            <p:nvPr/>
          </p:nvSpPr>
          <p:spPr>
            <a:xfrm>
              <a:off x="4845460" y="3238184"/>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grpSp>
      <p:sp>
        <p:nvSpPr>
          <p:cNvPr id="5" name="テキスト ボックス 4">
            <a:extLst>
              <a:ext uri="{FF2B5EF4-FFF2-40B4-BE49-F238E27FC236}">
                <a16:creationId xmlns:a16="http://schemas.microsoft.com/office/drawing/2014/main" id="{337CCB1E-8967-D4B2-10BE-A9B047CA5F43}"/>
              </a:ext>
            </a:extLst>
          </p:cNvPr>
          <p:cNvSpPr txBox="1"/>
          <p:nvPr/>
        </p:nvSpPr>
        <p:spPr>
          <a:xfrm>
            <a:off x="2882898" y="2119849"/>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おさ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1000"/>
                                        <p:tgtEl>
                                          <p:spTgt spid="23"/>
                                        </p:tgtEl>
                                      </p:cBhvr>
                                    </p:animEffect>
                                  </p:childTnLst>
                                </p:cTn>
                              </p:par>
                            </p:childTnLst>
                          </p:cTn>
                        </p:par>
                        <p:par>
                          <p:cTn id="22" fill="hold">
                            <p:stCondLst>
                              <p:cond delay="1000"/>
                            </p:stCondLst>
                            <p:childTnLst>
                              <p:par>
                                <p:cTn id="23" presetID="10" presetClass="entr" presetSubtype="0" fill="hold" nodeType="afterEffect">
                                  <p:stCondLst>
                                    <p:cond delay="2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600"/>
                                        <p:tgtEl>
                                          <p:spTgt spid="25"/>
                                        </p:tgtEl>
                                      </p:cBhvr>
                                    </p:animEffect>
                                  </p:childTnLst>
                                </p:cTn>
                              </p:par>
                              <p:par>
                                <p:cTn id="26" presetID="10" presetClass="entr" presetSubtype="0" fill="hold" nodeType="withEffect">
                                  <p:stCondLst>
                                    <p:cond delay="2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600"/>
                                        <p:tgtEl>
                                          <p:spTgt spid="18"/>
                                        </p:tgtEl>
                                      </p:cBhvr>
                                    </p:animEffect>
                                  </p:childTnLst>
                                </p:cTn>
                              </p:par>
                            </p:childTnLst>
                          </p:cTn>
                        </p:par>
                        <p:par>
                          <p:cTn id="29" fill="hold">
                            <p:stCondLst>
                              <p:cond delay="18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23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353">
            <a:extLst>
              <a:ext uri="{FF2B5EF4-FFF2-40B4-BE49-F238E27FC236}">
                <a16:creationId xmlns:a16="http://schemas.microsoft.com/office/drawing/2014/main" id="{3A930015-9E02-EDF9-E13D-84860D50D3BE}"/>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37" name="図 36" descr="挿絵 が含まれている画像&#10;&#10;自動的に生成された説明">
            <a:extLst>
              <a:ext uri="{FF2B5EF4-FFF2-40B4-BE49-F238E27FC236}">
                <a16:creationId xmlns:a16="http://schemas.microsoft.com/office/drawing/2014/main" id="{9B3B9316-8D34-F0FE-6BB5-7664B43638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38" name="グループ化 37">
            <a:extLst>
              <a:ext uri="{FF2B5EF4-FFF2-40B4-BE49-F238E27FC236}">
                <a16:creationId xmlns:a16="http://schemas.microsoft.com/office/drawing/2014/main" id="{2B5AA053-2324-B5FD-5D23-4A61352922CF}"/>
              </a:ext>
            </a:extLst>
          </p:cNvPr>
          <p:cNvGrpSpPr/>
          <p:nvPr/>
        </p:nvGrpSpPr>
        <p:grpSpPr>
          <a:xfrm>
            <a:off x="323849" y="1696869"/>
            <a:ext cx="8506443" cy="1359652"/>
            <a:chOff x="323849" y="1696869"/>
            <a:chExt cx="8506443" cy="1359652"/>
          </a:xfrm>
        </p:grpSpPr>
        <p:grpSp>
          <p:nvGrpSpPr>
            <p:cNvPr id="39" name="グループ化 38">
              <a:extLst>
                <a:ext uri="{FF2B5EF4-FFF2-40B4-BE49-F238E27FC236}">
                  <a16:creationId xmlns:a16="http://schemas.microsoft.com/office/drawing/2014/main" id="{926186A5-C965-339E-43C1-B9AA31119648}"/>
                </a:ext>
              </a:extLst>
            </p:cNvPr>
            <p:cNvGrpSpPr/>
            <p:nvPr/>
          </p:nvGrpSpPr>
          <p:grpSpPr>
            <a:xfrm>
              <a:off x="323849" y="1696869"/>
              <a:ext cx="8506443" cy="1359652"/>
              <a:chOff x="323849" y="1747926"/>
              <a:chExt cx="8506443" cy="1238665"/>
            </a:xfrm>
          </p:grpSpPr>
          <p:grpSp>
            <p:nvGrpSpPr>
              <p:cNvPr id="41" name="グループ化 40">
                <a:extLst>
                  <a:ext uri="{FF2B5EF4-FFF2-40B4-BE49-F238E27FC236}">
                    <a16:creationId xmlns:a16="http://schemas.microsoft.com/office/drawing/2014/main" id="{5CCAD313-E495-F7B8-5452-B8639F3D07D6}"/>
                  </a:ext>
                </a:extLst>
              </p:cNvPr>
              <p:cNvGrpSpPr/>
              <p:nvPr/>
            </p:nvGrpSpPr>
            <p:grpSpPr>
              <a:xfrm>
                <a:off x="323849" y="1747926"/>
                <a:ext cx="8506443" cy="1195966"/>
                <a:chOff x="323849" y="1803354"/>
                <a:chExt cx="8506443" cy="731558"/>
              </a:xfrm>
            </p:grpSpPr>
            <p:sp>
              <p:nvSpPr>
                <p:cNvPr id="43" name="正方形/長方形 42">
                  <a:extLst>
                    <a:ext uri="{FF2B5EF4-FFF2-40B4-BE49-F238E27FC236}">
                      <a16:creationId xmlns:a16="http://schemas.microsoft.com/office/drawing/2014/main" id="{0D72BFFA-F756-BBFB-77CC-289D9F0D8827}"/>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0" name="正方形/長方形 59">
                  <a:extLst>
                    <a:ext uri="{FF2B5EF4-FFF2-40B4-BE49-F238E27FC236}">
                      <a16:creationId xmlns:a16="http://schemas.microsoft.com/office/drawing/2014/main" id="{82EF165F-2C53-D1B3-F34A-978E03ED0DB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１</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2" name="テキスト ボックス 41">
                <a:extLst>
                  <a:ext uri="{FF2B5EF4-FFF2-40B4-BE49-F238E27FC236}">
                    <a16:creationId xmlns:a16="http://schemas.microsoft.com/office/drawing/2014/main" id="{20C9A652-77F3-33A3-224F-51617BF5F0C1}"/>
                  </a:ext>
                </a:extLst>
              </p:cNvPr>
              <p:cNvSpPr txBox="1"/>
              <p:nvPr/>
            </p:nvSpPr>
            <p:spPr>
              <a:xfrm>
                <a:off x="1168239" y="1761582"/>
                <a:ext cx="7651910" cy="1225009"/>
              </a:xfrm>
              <a:prstGeom prst="rect">
                <a:avLst/>
              </a:prstGeom>
              <a:noFill/>
            </p:spPr>
            <p:txBody>
              <a:bodyPr wrap="square" rtlCol="0">
                <a:spAutoFit/>
              </a:bodyPr>
              <a:lstStyle/>
              <a:p>
                <a:pPr>
                  <a:lnSpc>
                    <a:spcPts val="2500"/>
                  </a:lnSpc>
                </a:pPr>
                <a:r>
                  <a:rPr kumimoji="1" lang="ja-JP" altLang="en-US" dirty="0"/>
                  <a:t>　町にはいろいろな自動車が走っていますが、税金で購入されている自動車はどれでしょうか？</a:t>
                </a:r>
                <a:endParaRPr kumimoji="1" lang="en-US" altLang="ja-JP" dirty="0"/>
              </a:p>
              <a:p>
                <a:pPr>
                  <a:lnSpc>
                    <a:spcPts val="2500"/>
                  </a:lnSpc>
                </a:pPr>
                <a:endParaRPr kumimoji="1" lang="en-US" altLang="ja-JP" dirty="0"/>
              </a:p>
              <a:p>
                <a:pPr>
                  <a:lnSpc>
                    <a:spcPts val="2500"/>
                  </a:lnSpc>
                </a:pPr>
                <a:r>
                  <a:rPr kumimoji="1" lang="ja-JP" altLang="en-US" dirty="0"/>
                  <a:t>　①　パトカー　　②　トラック　　③　タクシー</a:t>
                </a:r>
              </a:p>
            </p:txBody>
          </p:sp>
        </p:grpSp>
        <p:pic>
          <p:nvPicPr>
            <p:cNvPr id="40" name="図 39">
              <a:extLst>
                <a:ext uri="{FF2B5EF4-FFF2-40B4-BE49-F238E27FC236}">
                  <a16:creationId xmlns:a16="http://schemas.microsoft.com/office/drawing/2014/main" id="{4EA10755-42E4-2A89-F805-514D987B0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7425" y="1967077"/>
              <a:ext cx="1257300" cy="1054100"/>
            </a:xfrm>
            <a:prstGeom prst="rect">
              <a:avLst/>
            </a:prstGeom>
          </p:spPr>
        </p:pic>
      </p:grpSp>
      <p:grpSp>
        <p:nvGrpSpPr>
          <p:cNvPr id="61" name="グループ化 60">
            <a:extLst>
              <a:ext uri="{FF2B5EF4-FFF2-40B4-BE49-F238E27FC236}">
                <a16:creationId xmlns:a16="http://schemas.microsoft.com/office/drawing/2014/main" id="{59666956-2B00-2158-8573-6D56C2E71FB6}"/>
              </a:ext>
            </a:extLst>
          </p:cNvPr>
          <p:cNvGrpSpPr/>
          <p:nvPr/>
        </p:nvGrpSpPr>
        <p:grpSpPr>
          <a:xfrm>
            <a:off x="318776" y="3106168"/>
            <a:ext cx="8506443" cy="1558242"/>
            <a:chOff x="318776" y="3106168"/>
            <a:chExt cx="8506443" cy="1558242"/>
          </a:xfrm>
        </p:grpSpPr>
        <p:grpSp>
          <p:nvGrpSpPr>
            <p:cNvPr id="62" name="グループ化 61">
              <a:extLst>
                <a:ext uri="{FF2B5EF4-FFF2-40B4-BE49-F238E27FC236}">
                  <a16:creationId xmlns:a16="http://schemas.microsoft.com/office/drawing/2014/main" id="{2D8DBD92-28E3-2F94-F23D-FDD8D6A7A7A8}"/>
                </a:ext>
              </a:extLst>
            </p:cNvPr>
            <p:cNvGrpSpPr/>
            <p:nvPr/>
          </p:nvGrpSpPr>
          <p:grpSpPr>
            <a:xfrm>
              <a:off x="318776" y="3106168"/>
              <a:ext cx="8506443" cy="1418763"/>
              <a:chOff x="318776" y="3095658"/>
              <a:chExt cx="8506443" cy="1195965"/>
            </a:xfrm>
          </p:grpSpPr>
          <p:grpSp>
            <p:nvGrpSpPr>
              <p:cNvPr id="64" name="グループ化 63">
                <a:extLst>
                  <a:ext uri="{FF2B5EF4-FFF2-40B4-BE49-F238E27FC236}">
                    <a16:creationId xmlns:a16="http://schemas.microsoft.com/office/drawing/2014/main" id="{8D8B0C73-5DF0-1C63-DF08-82A94AE0B934}"/>
                  </a:ext>
                </a:extLst>
              </p:cNvPr>
              <p:cNvGrpSpPr/>
              <p:nvPr/>
            </p:nvGrpSpPr>
            <p:grpSpPr>
              <a:xfrm>
                <a:off x="318776" y="3095659"/>
                <a:ext cx="8506443" cy="1195964"/>
                <a:chOff x="323849" y="1803354"/>
                <a:chExt cx="8506443" cy="940749"/>
              </a:xfrm>
            </p:grpSpPr>
            <p:sp>
              <p:nvSpPr>
                <p:cNvPr id="66" name="正方形/長方形 65">
                  <a:extLst>
                    <a:ext uri="{FF2B5EF4-FFF2-40B4-BE49-F238E27FC236}">
                      <a16:creationId xmlns:a16="http://schemas.microsoft.com/office/drawing/2014/main" id="{E8DF2E02-E9D8-B5CD-F46F-4D7D7CD60CA6}"/>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7" name="正方形/長方形 66">
                  <a:extLst>
                    <a:ext uri="{FF2B5EF4-FFF2-40B4-BE49-F238E27FC236}">
                      <a16:creationId xmlns:a16="http://schemas.microsoft.com/office/drawing/2014/main" id="{58E02442-92E1-0059-95B5-FAF187F2B6C9}"/>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２</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5" name="テキスト ボックス 64">
                <a:extLst>
                  <a:ext uri="{FF2B5EF4-FFF2-40B4-BE49-F238E27FC236}">
                    <a16:creationId xmlns:a16="http://schemas.microsoft.com/office/drawing/2014/main" id="{F38C979B-73C1-8B69-61BC-D48AA6765205}"/>
                  </a:ext>
                </a:extLst>
              </p:cNvPr>
              <p:cNvSpPr txBox="1"/>
              <p:nvPr/>
            </p:nvSpPr>
            <p:spPr>
              <a:xfrm>
                <a:off x="1168238" y="3095658"/>
                <a:ext cx="7651911" cy="1133501"/>
              </a:xfrm>
              <a:prstGeom prst="rect">
                <a:avLst/>
              </a:prstGeom>
              <a:noFill/>
            </p:spPr>
            <p:txBody>
              <a:bodyPr wrap="square" rtlCol="0">
                <a:spAutoFit/>
              </a:bodyPr>
              <a:lstStyle/>
              <a:p>
                <a:pPr>
                  <a:lnSpc>
                    <a:spcPts val="2500"/>
                  </a:lnSpc>
                </a:pPr>
                <a:r>
                  <a:rPr kumimoji="1" lang="ja-JP" altLang="en-US" dirty="0"/>
                  <a:t>　税金には、いろいろな種類があります。現在、日本で適用されている税金は全部で何種類あるでしょうか？</a:t>
                </a:r>
                <a:endParaRPr kumimoji="1" lang="en-US" altLang="ja-JP" dirty="0"/>
              </a:p>
              <a:p>
                <a:pPr>
                  <a:lnSpc>
                    <a:spcPts val="2500"/>
                  </a:lnSpc>
                </a:pPr>
                <a:endParaRPr kumimoji="1" lang="en-US" altLang="ja-JP" dirty="0"/>
              </a:p>
              <a:p>
                <a:pPr>
                  <a:lnSpc>
                    <a:spcPts val="2500"/>
                  </a:lnSpc>
                </a:pPr>
                <a:r>
                  <a:rPr kumimoji="1" lang="ja-JP" altLang="en-US" dirty="0"/>
                  <a:t>　①　約</a:t>
                </a:r>
                <a:r>
                  <a:rPr kumimoji="1" lang="en-US" altLang="ja-JP" dirty="0"/>
                  <a:t>25</a:t>
                </a:r>
                <a:r>
                  <a:rPr kumimoji="1" lang="ja-JP" altLang="en-US" dirty="0"/>
                  <a:t>種類　　②　約</a:t>
                </a:r>
                <a:r>
                  <a:rPr kumimoji="1" lang="en-US" altLang="ja-JP" dirty="0"/>
                  <a:t>50</a:t>
                </a:r>
                <a:r>
                  <a:rPr kumimoji="1" lang="ja-JP" altLang="en-US" dirty="0"/>
                  <a:t>種類　　③約</a:t>
                </a:r>
                <a:r>
                  <a:rPr kumimoji="1" lang="en-US" altLang="ja-JP" dirty="0"/>
                  <a:t>1,500</a:t>
                </a:r>
                <a:r>
                  <a:rPr kumimoji="1" lang="ja-JP" altLang="en-US" dirty="0"/>
                  <a:t>種類</a:t>
                </a:r>
              </a:p>
            </p:txBody>
          </p:sp>
        </p:grpSp>
        <p:pic>
          <p:nvPicPr>
            <p:cNvPr id="63" name="図 62">
              <a:extLst>
                <a:ext uri="{FF2B5EF4-FFF2-40B4-BE49-F238E27FC236}">
                  <a16:creationId xmlns:a16="http://schemas.microsoft.com/office/drawing/2014/main" id="{C105DBF9-0B07-06DB-DE57-9A223C247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754" y="3418487"/>
              <a:ext cx="1255971" cy="1245923"/>
            </a:xfrm>
            <a:prstGeom prst="rect">
              <a:avLst/>
            </a:prstGeom>
          </p:spPr>
        </p:pic>
      </p:grpSp>
      <p:grpSp>
        <p:nvGrpSpPr>
          <p:cNvPr id="68" name="グループ化 67">
            <a:extLst>
              <a:ext uri="{FF2B5EF4-FFF2-40B4-BE49-F238E27FC236}">
                <a16:creationId xmlns:a16="http://schemas.microsoft.com/office/drawing/2014/main" id="{708F27AE-1993-07C3-EE7F-83069A42317A}"/>
              </a:ext>
            </a:extLst>
          </p:cNvPr>
          <p:cNvGrpSpPr/>
          <p:nvPr/>
        </p:nvGrpSpPr>
        <p:grpSpPr>
          <a:xfrm>
            <a:off x="323849" y="4578605"/>
            <a:ext cx="8558135" cy="1850530"/>
            <a:chOff x="323849" y="4578605"/>
            <a:chExt cx="8558135" cy="1850530"/>
          </a:xfrm>
        </p:grpSpPr>
        <p:grpSp>
          <p:nvGrpSpPr>
            <p:cNvPr id="69" name="グループ化 68">
              <a:extLst>
                <a:ext uri="{FF2B5EF4-FFF2-40B4-BE49-F238E27FC236}">
                  <a16:creationId xmlns:a16="http://schemas.microsoft.com/office/drawing/2014/main" id="{06349796-268D-9852-4B86-DE935507C636}"/>
                </a:ext>
              </a:extLst>
            </p:cNvPr>
            <p:cNvGrpSpPr/>
            <p:nvPr/>
          </p:nvGrpSpPr>
          <p:grpSpPr>
            <a:xfrm>
              <a:off x="323849" y="4621443"/>
              <a:ext cx="8558135" cy="1451236"/>
              <a:chOff x="318776" y="4443390"/>
              <a:chExt cx="8558135" cy="1223339"/>
            </a:xfrm>
          </p:grpSpPr>
          <p:grpSp>
            <p:nvGrpSpPr>
              <p:cNvPr id="75" name="グループ化 74">
                <a:extLst>
                  <a:ext uri="{FF2B5EF4-FFF2-40B4-BE49-F238E27FC236}">
                    <a16:creationId xmlns:a16="http://schemas.microsoft.com/office/drawing/2014/main" id="{5554AAA4-5C6C-D520-8599-8AC29970408F}"/>
                  </a:ext>
                </a:extLst>
              </p:cNvPr>
              <p:cNvGrpSpPr/>
              <p:nvPr/>
            </p:nvGrpSpPr>
            <p:grpSpPr>
              <a:xfrm>
                <a:off x="318776" y="4443390"/>
                <a:ext cx="8506443" cy="1195963"/>
                <a:chOff x="323849" y="1803354"/>
                <a:chExt cx="8506443" cy="962489"/>
              </a:xfrm>
            </p:grpSpPr>
            <p:sp>
              <p:nvSpPr>
                <p:cNvPr id="77" name="正方形/長方形 76">
                  <a:extLst>
                    <a:ext uri="{FF2B5EF4-FFF2-40B4-BE49-F238E27FC236}">
                      <a16:creationId xmlns:a16="http://schemas.microsoft.com/office/drawing/2014/main" id="{568CFB27-8313-69E5-2FA5-C381007E3717}"/>
                    </a:ext>
                  </a:extLst>
                </p:cNvPr>
                <p:cNvSpPr/>
                <p:nvPr/>
              </p:nvSpPr>
              <p:spPr bwMode="auto">
                <a:xfrm>
                  <a:off x="323849" y="1803354"/>
                  <a:ext cx="8506443" cy="96248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8" name="正方形/長方形 77">
                  <a:extLst>
                    <a:ext uri="{FF2B5EF4-FFF2-40B4-BE49-F238E27FC236}">
                      <a16:creationId xmlns:a16="http://schemas.microsoft.com/office/drawing/2014/main" id="{12634C2A-DDE0-0CE4-F3EE-9D4854BC1DE8}"/>
                    </a:ext>
                  </a:extLst>
                </p:cNvPr>
                <p:cNvSpPr/>
                <p:nvPr/>
              </p:nvSpPr>
              <p:spPr bwMode="auto">
                <a:xfrm>
                  <a:off x="323851" y="1803354"/>
                  <a:ext cx="849460" cy="96248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３</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6" name="テキスト ボックス 75">
                <a:extLst>
                  <a:ext uri="{FF2B5EF4-FFF2-40B4-BE49-F238E27FC236}">
                    <a16:creationId xmlns:a16="http://schemas.microsoft.com/office/drawing/2014/main" id="{E63233DD-3839-1776-A80A-31025E5D008D}"/>
                  </a:ext>
                </a:extLst>
              </p:cNvPr>
              <p:cNvSpPr txBox="1"/>
              <p:nvPr/>
            </p:nvSpPr>
            <p:spPr>
              <a:xfrm>
                <a:off x="1224999" y="4492688"/>
                <a:ext cx="7651912" cy="1174041"/>
              </a:xfrm>
              <a:prstGeom prst="rect">
                <a:avLst/>
              </a:prstGeom>
              <a:noFill/>
            </p:spPr>
            <p:txBody>
              <a:bodyPr wrap="square" rtlCol="0">
                <a:spAutoFit/>
              </a:bodyPr>
              <a:lstStyle/>
              <a:p>
                <a:pPr>
                  <a:lnSpc>
                    <a:spcPts val="2500"/>
                  </a:lnSpc>
                </a:pPr>
                <a:r>
                  <a:rPr kumimoji="1" lang="ja-JP" altLang="en-US" dirty="0"/>
                  <a:t>　利用すると消費税以外に税金がかかるスポーツ施設があります。そのスポーツ施設はどれでしょうか？</a:t>
                </a:r>
                <a:endParaRPr kumimoji="1" lang="en-US" altLang="ja-JP" dirty="0"/>
              </a:p>
              <a:p>
                <a:pPr>
                  <a:lnSpc>
                    <a:spcPts val="2500"/>
                  </a:lnSpc>
                </a:pPr>
                <a:endParaRPr kumimoji="1" lang="en-US" altLang="ja-JP" dirty="0"/>
              </a:p>
              <a:p>
                <a:pPr>
                  <a:lnSpc>
                    <a:spcPts val="2500"/>
                  </a:lnSpc>
                </a:pPr>
                <a:r>
                  <a:rPr kumimoji="1" lang="ja-JP" altLang="en-US"/>
                  <a:t>　</a:t>
                </a:r>
                <a:r>
                  <a:rPr kumimoji="1" lang="ja-JP" altLang="en-US" dirty="0"/>
                  <a:t>①　ゴルフ場　　②　野球場　　③　サッカー場</a:t>
                </a:r>
              </a:p>
            </p:txBody>
          </p:sp>
        </p:grpSp>
        <p:pic>
          <p:nvPicPr>
            <p:cNvPr id="70" name="図 69">
              <a:extLst>
                <a:ext uri="{FF2B5EF4-FFF2-40B4-BE49-F238E27FC236}">
                  <a16:creationId xmlns:a16="http://schemas.microsoft.com/office/drawing/2014/main" id="{D361E495-2A2A-E902-1F56-902FB59D1E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1931">
              <a:off x="6390233" y="4887532"/>
              <a:ext cx="528549" cy="1541603"/>
            </a:xfrm>
            <a:prstGeom prst="rect">
              <a:avLst/>
            </a:prstGeom>
          </p:spPr>
        </p:pic>
        <p:pic>
          <p:nvPicPr>
            <p:cNvPr id="71" name="図 70">
              <a:extLst>
                <a:ext uri="{FF2B5EF4-FFF2-40B4-BE49-F238E27FC236}">
                  <a16:creationId xmlns:a16="http://schemas.microsoft.com/office/drawing/2014/main" id="{35863A0F-5AA1-3EBA-B3A9-19D05FD1B2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8045" y="4976727"/>
              <a:ext cx="650560" cy="1369201"/>
            </a:xfrm>
            <a:prstGeom prst="rect">
              <a:avLst/>
            </a:prstGeom>
          </p:spPr>
        </p:pic>
        <p:pic>
          <p:nvPicPr>
            <p:cNvPr id="72" name="図 71">
              <a:extLst>
                <a:ext uri="{FF2B5EF4-FFF2-40B4-BE49-F238E27FC236}">
                  <a16:creationId xmlns:a16="http://schemas.microsoft.com/office/drawing/2014/main" id="{4548F741-22E0-EFCC-B855-7EA52EF5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4500" y="5177940"/>
              <a:ext cx="802575" cy="768663"/>
            </a:xfrm>
            <a:prstGeom prst="rect">
              <a:avLst/>
            </a:prstGeom>
          </p:spPr>
        </p:pic>
        <p:sp>
          <p:nvSpPr>
            <p:cNvPr id="73" name="テキスト ボックス 72">
              <a:extLst>
                <a:ext uri="{FF2B5EF4-FFF2-40B4-BE49-F238E27FC236}">
                  <a16:creationId xmlns:a16="http://schemas.microsoft.com/office/drawing/2014/main" id="{FC6158CC-83D0-ADF6-32F1-341132A56511}"/>
                </a:ext>
              </a:extLst>
            </p:cNvPr>
            <p:cNvSpPr txBox="1"/>
            <p:nvPr/>
          </p:nvSpPr>
          <p:spPr>
            <a:xfrm>
              <a:off x="2444486" y="4585108"/>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しょうひぜい</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74" name="テキスト ボックス 73">
              <a:extLst>
                <a:ext uri="{FF2B5EF4-FFF2-40B4-BE49-F238E27FC236}">
                  <a16:creationId xmlns:a16="http://schemas.microsoft.com/office/drawing/2014/main" id="{D440CD27-AAE2-EE0A-746A-B7384D70C47C}"/>
                </a:ext>
              </a:extLst>
            </p:cNvPr>
            <p:cNvSpPr txBox="1"/>
            <p:nvPr/>
          </p:nvSpPr>
          <p:spPr>
            <a:xfrm>
              <a:off x="5888260" y="4578605"/>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しせつ</a:t>
              </a:r>
              <a:endParaRPr kumimoji="1" lang="ja-JP" altLang="en-US" sz="800" dirty="0">
                <a:latin typeface="HGPｺﾞｼｯｸE" panose="020B0900000000000000" pitchFamily="50" charset="-128"/>
                <a:ea typeface="HGPｺﾞｼｯｸE" panose="020B0900000000000000" pitchFamily="50" charset="-128"/>
              </a:endParaRPr>
            </a:p>
          </p:txBody>
        </p:sp>
      </p:grpSp>
      <p:sp>
        <p:nvSpPr>
          <p:cNvPr id="10" name="Rectangle 14">
            <a:extLst>
              <a:ext uri="{FF2B5EF4-FFF2-40B4-BE49-F238E27FC236}">
                <a16:creationId xmlns:a16="http://schemas.microsoft.com/office/drawing/2014/main" id="{CC023543-3890-F7E6-B2C1-8F9A0DE88694}"/>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a:t>
            </a:r>
          </a:p>
        </p:txBody>
      </p:sp>
      <p:sp>
        <p:nvSpPr>
          <p:cNvPr id="3" name="スライド番号プレースホルダー 1">
            <a:extLst>
              <a:ext uri="{FF2B5EF4-FFF2-40B4-BE49-F238E27FC236}">
                <a16:creationId xmlns:a16="http://schemas.microsoft.com/office/drawing/2014/main" id="{27295968-F696-9C59-240D-975F2596231A}"/>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16</a:t>
            </a:fld>
            <a:endParaRPr lang="en-US" altLang="ja-JP"/>
          </a:p>
        </p:txBody>
      </p:sp>
    </p:spTree>
    <p:custDataLst>
      <p:tags r:id="rId1"/>
    </p:custDataLst>
    <p:extLst>
      <p:ext uri="{BB962C8B-B14F-4D97-AF65-F5344CB8AC3E}">
        <p14:creationId xmlns:p14="http://schemas.microsoft.com/office/powerpoint/2010/main" val="87899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353">
            <a:extLst>
              <a:ext uri="{FF2B5EF4-FFF2-40B4-BE49-F238E27FC236}">
                <a16:creationId xmlns:a16="http://schemas.microsoft.com/office/drawing/2014/main" id="{5A0D248C-5EC5-024C-4BD5-E40E9C2A3836}"/>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42" name="図 41" descr="挿絵 が含まれている画像&#10;&#10;自動的に生成された説明">
            <a:extLst>
              <a:ext uri="{FF2B5EF4-FFF2-40B4-BE49-F238E27FC236}">
                <a16:creationId xmlns:a16="http://schemas.microsoft.com/office/drawing/2014/main" id="{BAF0FC1C-DFD3-B9BD-9B0C-5A54BA4567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43" name="グループ化 42">
            <a:extLst>
              <a:ext uri="{FF2B5EF4-FFF2-40B4-BE49-F238E27FC236}">
                <a16:creationId xmlns:a16="http://schemas.microsoft.com/office/drawing/2014/main" id="{FB434098-3F6F-9F34-7DF9-222C61B7BE25}"/>
              </a:ext>
            </a:extLst>
          </p:cNvPr>
          <p:cNvGrpSpPr/>
          <p:nvPr/>
        </p:nvGrpSpPr>
        <p:grpSpPr>
          <a:xfrm>
            <a:off x="313706" y="1483969"/>
            <a:ext cx="8506443" cy="1159700"/>
            <a:chOff x="313706" y="1483969"/>
            <a:chExt cx="8506443" cy="1159700"/>
          </a:xfrm>
        </p:grpSpPr>
        <p:grpSp>
          <p:nvGrpSpPr>
            <p:cNvPr id="65" name="グループ化 64">
              <a:extLst>
                <a:ext uri="{FF2B5EF4-FFF2-40B4-BE49-F238E27FC236}">
                  <a16:creationId xmlns:a16="http://schemas.microsoft.com/office/drawing/2014/main" id="{EDA4B33C-72A7-B8AC-520E-F22514080D73}"/>
                </a:ext>
              </a:extLst>
            </p:cNvPr>
            <p:cNvGrpSpPr/>
            <p:nvPr/>
          </p:nvGrpSpPr>
          <p:grpSpPr>
            <a:xfrm>
              <a:off x="313706" y="1680549"/>
              <a:ext cx="8506443" cy="963120"/>
              <a:chOff x="318776" y="4443389"/>
              <a:chExt cx="8506443" cy="963120"/>
            </a:xfrm>
          </p:grpSpPr>
          <p:grpSp>
            <p:nvGrpSpPr>
              <p:cNvPr id="68" name="グループ化 67">
                <a:extLst>
                  <a:ext uri="{FF2B5EF4-FFF2-40B4-BE49-F238E27FC236}">
                    <a16:creationId xmlns:a16="http://schemas.microsoft.com/office/drawing/2014/main" id="{798973B6-F6F3-B572-52F2-B48B6F1B3876}"/>
                  </a:ext>
                </a:extLst>
              </p:cNvPr>
              <p:cNvGrpSpPr/>
              <p:nvPr/>
            </p:nvGrpSpPr>
            <p:grpSpPr>
              <a:xfrm>
                <a:off x="318776" y="4443389"/>
                <a:ext cx="8506443" cy="909014"/>
                <a:chOff x="323849" y="1803354"/>
                <a:chExt cx="8506443" cy="731558"/>
              </a:xfrm>
            </p:grpSpPr>
            <p:sp>
              <p:nvSpPr>
                <p:cNvPr id="70" name="正方形/長方形 69">
                  <a:extLst>
                    <a:ext uri="{FF2B5EF4-FFF2-40B4-BE49-F238E27FC236}">
                      <a16:creationId xmlns:a16="http://schemas.microsoft.com/office/drawing/2014/main" id="{572373EB-6AE0-4D26-29C1-2E9F53995C66}"/>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1" name="正方形/長方形 70">
                  <a:extLst>
                    <a:ext uri="{FF2B5EF4-FFF2-40B4-BE49-F238E27FC236}">
                      <a16:creationId xmlns:a16="http://schemas.microsoft.com/office/drawing/2014/main" id="{9F76BB3B-9B3A-D1FF-D0AC-E6E8C469663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問４</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9" name="テキスト ボックス 68">
                <a:extLst>
                  <a:ext uri="{FF2B5EF4-FFF2-40B4-BE49-F238E27FC236}">
                    <a16:creationId xmlns:a16="http://schemas.microsoft.com/office/drawing/2014/main" id="{3E607BDF-0CC0-5DC5-34B5-0C71F78853D3}"/>
                  </a:ext>
                </a:extLst>
              </p:cNvPr>
              <p:cNvSpPr txBox="1"/>
              <p:nvPr/>
            </p:nvSpPr>
            <p:spPr>
              <a:xfrm>
                <a:off x="1168236" y="4483179"/>
                <a:ext cx="7651911" cy="923330"/>
              </a:xfrm>
              <a:prstGeom prst="rect">
                <a:avLst/>
              </a:prstGeom>
              <a:noFill/>
            </p:spPr>
            <p:txBody>
              <a:bodyPr wrap="square" rtlCol="0">
                <a:spAutoFit/>
              </a:bodyPr>
              <a:lstStyle/>
              <a:p>
                <a:r>
                  <a:rPr kumimoji="1" lang="ja-JP" altLang="en-US" dirty="0"/>
                  <a:t>　所得税は何歳から納めるようになるでしょう</a:t>
                </a:r>
                <a:r>
                  <a:rPr kumimoji="1" lang="ja-JP" altLang="en-US"/>
                  <a:t>か？</a:t>
                </a:r>
                <a:endParaRPr kumimoji="1" lang="en-US" altLang="ja-JP" dirty="0"/>
              </a:p>
              <a:p>
                <a:endParaRPr kumimoji="1" lang="en-US" altLang="ja-JP" dirty="0"/>
              </a:p>
              <a:p>
                <a:r>
                  <a:rPr kumimoji="1" lang="ja-JP" altLang="en-US"/>
                  <a:t>　</a:t>
                </a:r>
                <a:r>
                  <a:rPr kumimoji="1" lang="ja-JP" altLang="en-US" dirty="0"/>
                  <a:t>①　</a:t>
                </a:r>
                <a:r>
                  <a:rPr kumimoji="1" lang="en-US" altLang="ja-JP" dirty="0"/>
                  <a:t>18</a:t>
                </a:r>
                <a:r>
                  <a:rPr kumimoji="1" lang="ja-JP" altLang="en-US" dirty="0"/>
                  <a:t>歳　　②　</a:t>
                </a:r>
                <a:r>
                  <a:rPr kumimoji="1" lang="en-US" altLang="ja-JP" dirty="0"/>
                  <a:t>20</a:t>
                </a:r>
                <a:r>
                  <a:rPr kumimoji="1" lang="ja-JP" altLang="en-US" dirty="0"/>
                  <a:t>歳　　③　年齢は関係ない</a:t>
                </a:r>
              </a:p>
            </p:txBody>
          </p:sp>
        </p:grpSp>
        <p:pic>
          <p:nvPicPr>
            <p:cNvPr id="66" name="図 65">
              <a:extLst>
                <a:ext uri="{FF2B5EF4-FFF2-40B4-BE49-F238E27FC236}">
                  <a16:creationId xmlns:a16="http://schemas.microsoft.com/office/drawing/2014/main" id="{56393307-6112-EA53-9213-9E6E931CC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776" y="1483969"/>
              <a:ext cx="1089460" cy="1127028"/>
            </a:xfrm>
            <a:prstGeom prst="rect">
              <a:avLst/>
            </a:prstGeom>
          </p:spPr>
        </p:pic>
        <p:sp>
          <p:nvSpPr>
            <p:cNvPr id="67" name="テキスト ボックス 66">
              <a:extLst>
                <a:ext uri="{FF2B5EF4-FFF2-40B4-BE49-F238E27FC236}">
                  <a16:creationId xmlns:a16="http://schemas.microsoft.com/office/drawing/2014/main" id="{5C6E6C80-D43A-E074-DA56-E5D0D7F0983E}"/>
                </a:ext>
              </a:extLst>
            </p:cNvPr>
            <p:cNvSpPr txBox="1"/>
            <p:nvPr/>
          </p:nvSpPr>
          <p:spPr>
            <a:xfrm>
              <a:off x="1349142" y="1630142"/>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しょとくぜい</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72" name="グループ化 71">
            <a:extLst>
              <a:ext uri="{FF2B5EF4-FFF2-40B4-BE49-F238E27FC236}">
                <a16:creationId xmlns:a16="http://schemas.microsoft.com/office/drawing/2014/main" id="{7861EEED-98E8-E8FE-70EF-B6121D1A9D7A}"/>
              </a:ext>
            </a:extLst>
          </p:cNvPr>
          <p:cNvGrpSpPr/>
          <p:nvPr/>
        </p:nvGrpSpPr>
        <p:grpSpPr>
          <a:xfrm>
            <a:off x="308634" y="3681946"/>
            <a:ext cx="8506443" cy="1152712"/>
            <a:chOff x="308634" y="3681946"/>
            <a:chExt cx="8506443" cy="1152712"/>
          </a:xfrm>
        </p:grpSpPr>
        <p:grpSp>
          <p:nvGrpSpPr>
            <p:cNvPr id="73" name="グループ化 72">
              <a:extLst>
                <a:ext uri="{FF2B5EF4-FFF2-40B4-BE49-F238E27FC236}">
                  <a16:creationId xmlns:a16="http://schemas.microsoft.com/office/drawing/2014/main" id="{DC501ACB-CD79-4AE0-A6B6-F05AB506BB1D}"/>
                </a:ext>
              </a:extLst>
            </p:cNvPr>
            <p:cNvGrpSpPr/>
            <p:nvPr/>
          </p:nvGrpSpPr>
          <p:grpSpPr>
            <a:xfrm>
              <a:off x="308634" y="3737508"/>
              <a:ext cx="8506443" cy="972714"/>
              <a:chOff x="323849" y="1747926"/>
              <a:chExt cx="8506443" cy="972714"/>
            </a:xfrm>
          </p:grpSpPr>
          <p:grpSp>
            <p:nvGrpSpPr>
              <p:cNvPr id="77" name="グループ化 76">
                <a:extLst>
                  <a:ext uri="{FF2B5EF4-FFF2-40B4-BE49-F238E27FC236}">
                    <a16:creationId xmlns:a16="http://schemas.microsoft.com/office/drawing/2014/main" id="{9818C53E-E999-E858-8354-26E41A932446}"/>
                  </a:ext>
                </a:extLst>
              </p:cNvPr>
              <p:cNvGrpSpPr/>
              <p:nvPr/>
            </p:nvGrpSpPr>
            <p:grpSpPr>
              <a:xfrm>
                <a:off x="323849" y="1747926"/>
                <a:ext cx="8506443" cy="946839"/>
                <a:chOff x="323849" y="1803354"/>
                <a:chExt cx="8506443" cy="579170"/>
              </a:xfrm>
            </p:grpSpPr>
            <p:sp>
              <p:nvSpPr>
                <p:cNvPr id="79" name="正方形/長方形 78">
                  <a:extLst>
                    <a:ext uri="{FF2B5EF4-FFF2-40B4-BE49-F238E27FC236}">
                      <a16:creationId xmlns:a16="http://schemas.microsoft.com/office/drawing/2014/main" id="{D33761BB-B3DD-BBB0-EDC2-4B8EE40DD382}"/>
                    </a:ext>
                  </a:extLst>
                </p:cNvPr>
                <p:cNvSpPr/>
                <p:nvPr/>
              </p:nvSpPr>
              <p:spPr bwMode="auto">
                <a:xfrm>
                  <a:off x="323849" y="1803354"/>
                  <a:ext cx="8506443" cy="579170"/>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0" name="正方形/長方形 79">
                  <a:extLst>
                    <a:ext uri="{FF2B5EF4-FFF2-40B4-BE49-F238E27FC236}">
                      <a16:creationId xmlns:a16="http://schemas.microsoft.com/office/drawing/2014/main" id="{18E61AC5-F303-E719-077D-D75C64FDB10E}"/>
                    </a:ext>
                  </a:extLst>
                </p:cNvPr>
                <p:cNvSpPr/>
                <p:nvPr/>
              </p:nvSpPr>
              <p:spPr bwMode="auto">
                <a:xfrm>
                  <a:off x="323851" y="1803354"/>
                  <a:ext cx="849460" cy="57917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問６</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8" name="テキスト ボックス 77">
                <a:extLst>
                  <a:ext uri="{FF2B5EF4-FFF2-40B4-BE49-F238E27FC236}">
                    <a16:creationId xmlns:a16="http://schemas.microsoft.com/office/drawing/2014/main" id="{BB7960B0-BA6C-12AC-12E4-C32F660B8B41}"/>
                  </a:ext>
                </a:extLst>
              </p:cNvPr>
              <p:cNvSpPr txBox="1"/>
              <p:nvPr/>
            </p:nvSpPr>
            <p:spPr>
              <a:xfrm>
                <a:off x="1168239" y="1797310"/>
                <a:ext cx="7651910" cy="923330"/>
              </a:xfrm>
              <a:prstGeom prst="rect">
                <a:avLst/>
              </a:prstGeom>
              <a:noFill/>
            </p:spPr>
            <p:txBody>
              <a:bodyPr wrap="square" rtlCol="0">
                <a:spAutoFit/>
              </a:bodyPr>
              <a:lstStyle/>
              <a:p>
                <a:r>
                  <a:rPr kumimoji="1" lang="ja-JP" altLang="en-US" dirty="0"/>
                  <a:t>　消費税の軽減税率（８％）の対象にならないものはどれでしょうか？</a:t>
                </a:r>
                <a:endParaRPr kumimoji="1" lang="en-US" altLang="ja-JP" dirty="0"/>
              </a:p>
              <a:p>
                <a:endParaRPr kumimoji="1" lang="en-US" altLang="ja-JP" dirty="0"/>
              </a:p>
              <a:p>
                <a:r>
                  <a:rPr kumimoji="1" lang="ja-JP" altLang="en-US" dirty="0"/>
                  <a:t>　①　しょうゆ　　②　酢　　③　みりん</a:t>
                </a:r>
              </a:p>
            </p:txBody>
          </p:sp>
        </p:grpSp>
        <p:pic>
          <p:nvPicPr>
            <p:cNvPr id="74" name="図 73">
              <a:extLst>
                <a:ext uri="{FF2B5EF4-FFF2-40B4-BE49-F238E27FC236}">
                  <a16:creationId xmlns:a16="http://schemas.microsoft.com/office/drawing/2014/main" id="{00E9A4AF-10B3-793F-E5D2-ADA021649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3776" y="4044875"/>
              <a:ext cx="965290" cy="789783"/>
            </a:xfrm>
            <a:prstGeom prst="rect">
              <a:avLst/>
            </a:prstGeom>
          </p:spPr>
        </p:pic>
        <p:sp>
          <p:nvSpPr>
            <p:cNvPr id="75" name="テキスト ボックス 74">
              <a:extLst>
                <a:ext uri="{FF2B5EF4-FFF2-40B4-BE49-F238E27FC236}">
                  <a16:creationId xmlns:a16="http://schemas.microsoft.com/office/drawing/2014/main" id="{ED0C2D55-098D-CAEE-16C0-603526B3F87F}"/>
                </a:ext>
              </a:extLst>
            </p:cNvPr>
            <p:cNvSpPr txBox="1"/>
            <p:nvPr/>
          </p:nvSpPr>
          <p:spPr>
            <a:xfrm>
              <a:off x="1312783" y="3684626"/>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しょうひぜい</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76" name="テキスト ボックス 75">
              <a:extLst>
                <a:ext uri="{FF2B5EF4-FFF2-40B4-BE49-F238E27FC236}">
                  <a16:creationId xmlns:a16="http://schemas.microsoft.com/office/drawing/2014/main" id="{97CAF4B1-8F6A-2135-A448-300D53241843}"/>
                </a:ext>
              </a:extLst>
            </p:cNvPr>
            <p:cNvSpPr txBox="1"/>
            <p:nvPr/>
          </p:nvSpPr>
          <p:spPr>
            <a:xfrm>
              <a:off x="2242263" y="3681946"/>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けいげんぜいりつ</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81" name="グループ化 80">
            <a:extLst>
              <a:ext uri="{FF2B5EF4-FFF2-40B4-BE49-F238E27FC236}">
                <a16:creationId xmlns:a16="http://schemas.microsoft.com/office/drawing/2014/main" id="{52B84FAC-B104-4818-7345-DD7298ABAC77}"/>
              </a:ext>
            </a:extLst>
          </p:cNvPr>
          <p:cNvGrpSpPr/>
          <p:nvPr/>
        </p:nvGrpSpPr>
        <p:grpSpPr>
          <a:xfrm>
            <a:off x="313706" y="2604141"/>
            <a:ext cx="8548725" cy="1054222"/>
            <a:chOff x="313706" y="2604141"/>
            <a:chExt cx="8548725" cy="1054222"/>
          </a:xfrm>
        </p:grpSpPr>
        <p:grpSp>
          <p:nvGrpSpPr>
            <p:cNvPr id="82" name="グループ化 81">
              <a:extLst>
                <a:ext uri="{FF2B5EF4-FFF2-40B4-BE49-F238E27FC236}">
                  <a16:creationId xmlns:a16="http://schemas.microsoft.com/office/drawing/2014/main" id="{F899017C-BBFB-D317-40CC-935A9AAAB173}"/>
                </a:ext>
              </a:extLst>
            </p:cNvPr>
            <p:cNvGrpSpPr/>
            <p:nvPr/>
          </p:nvGrpSpPr>
          <p:grpSpPr>
            <a:xfrm>
              <a:off x="313706" y="2691683"/>
              <a:ext cx="8506443" cy="966680"/>
              <a:chOff x="318776" y="3095659"/>
              <a:chExt cx="8506443" cy="1252115"/>
            </a:xfrm>
          </p:grpSpPr>
          <p:grpSp>
            <p:nvGrpSpPr>
              <p:cNvPr id="85" name="グループ化 84">
                <a:extLst>
                  <a:ext uri="{FF2B5EF4-FFF2-40B4-BE49-F238E27FC236}">
                    <a16:creationId xmlns:a16="http://schemas.microsoft.com/office/drawing/2014/main" id="{474FF1C5-FD49-3190-D9F6-B132B42647DB}"/>
                  </a:ext>
                </a:extLst>
              </p:cNvPr>
              <p:cNvGrpSpPr/>
              <p:nvPr/>
            </p:nvGrpSpPr>
            <p:grpSpPr>
              <a:xfrm>
                <a:off x="318776" y="3095659"/>
                <a:ext cx="8506443" cy="1195964"/>
                <a:chOff x="323849" y="1803354"/>
                <a:chExt cx="8506443" cy="940749"/>
              </a:xfrm>
            </p:grpSpPr>
            <p:sp>
              <p:nvSpPr>
                <p:cNvPr id="87" name="正方形/長方形 86">
                  <a:extLst>
                    <a:ext uri="{FF2B5EF4-FFF2-40B4-BE49-F238E27FC236}">
                      <a16:creationId xmlns:a16="http://schemas.microsoft.com/office/drawing/2014/main" id="{4020A47C-8AD0-3141-9237-57868A8D4D03}"/>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8" name="正方形/長方形 87">
                  <a:extLst>
                    <a:ext uri="{FF2B5EF4-FFF2-40B4-BE49-F238E27FC236}">
                      <a16:creationId xmlns:a16="http://schemas.microsoft.com/office/drawing/2014/main" id="{434F10F5-0C00-764F-B700-5E618B72049D}"/>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５</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86" name="テキスト ボックス 85">
                <a:extLst>
                  <a:ext uri="{FF2B5EF4-FFF2-40B4-BE49-F238E27FC236}">
                    <a16:creationId xmlns:a16="http://schemas.microsoft.com/office/drawing/2014/main" id="{66D4FC52-90F1-A32F-217A-92B8D1382484}"/>
                  </a:ext>
                </a:extLst>
              </p:cNvPr>
              <p:cNvSpPr txBox="1"/>
              <p:nvPr/>
            </p:nvSpPr>
            <p:spPr>
              <a:xfrm>
                <a:off x="1168238" y="3151809"/>
                <a:ext cx="7651911" cy="1195965"/>
              </a:xfrm>
              <a:prstGeom prst="rect">
                <a:avLst/>
              </a:prstGeom>
              <a:noFill/>
            </p:spPr>
            <p:txBody>
              <a:bodyPr wrap="square" rtlCol="0">
                <a:spAutoFit/>
              </a:bodyPr>
              <a:lstStyle/>
              <a:p>
                <a:r>
                  <a:rPr kumimoji="1" lang="ja-JP" altLang="en-US" dirty="0"/>
                  <a:t>　所得税がかかるものはどれでしょうか？</a:t>
                </a:r>
                <a:endParaRPr kumimoji="1" lang="en-US" altLang="ja-JP" dirty="0"/>
              </a:p>
              <a:p>
                <a:endParaRPr kumimoji="1" lang="en-US" altLang="ja-JP" dirty="0"/>
              </a:p>
              <a:p>
                <a:r>
                  <a:rPr kumimoji="1" lang="ja-JP" altLang="en-US" dirty="0"/>
                  <a:t>　</a:t>
                </a:r>
                <a:r>
                  <a:rPr kumimoji="1" lang="ja-JP" altLang="en-US"/>
                  <a:t>①　ノーベル賞の</a:t>
                </a:r>
                <a:r>
                  <a:rPr kumimoji="1" lang="ja-JP" altLang="en-US" dirty="0"/>
                  <a:t>賞金　　②　宝くじの当選金　　③　クイズの懸賞金</a:t>
                </a:r>
              </a:p>
            </p:txBody>
          </p:sp>
        </p:grpSp>
        <p:pic>
          <p:nvPicPr>
            <p:cNvPr id="83" name="図 82">
              <a:extLst>
                <a:ext uri="{FF2B5EF4-FFF2-40B4-BE49-F238E27FC236}">
                  <a16:creationId xmlns:a16="http://schemas.microsoft.com/office/drawing/2014/main" id="{30FF98AC-562A-553D-9715-C15D443A67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3236" y="2604141"/>
              <a:ext cx="1309195" cy="745234"/>
            </a:xfrm>
            <a:prstGeom prst="rect">
              <a:avLst/>
            </a:prstGeom>
          </p:spPr>
        </p:pic>
        <p:sp>
          <p:nvSpPr>
            <p:cNvPr id="84" name="テキスト ボックス 83">
              <a:extLst>
                <a:ext uri="{FF2B5EF4-FFF2-40B4-BE49-F238E27FC236}">
                  <a16:creationId xmlns:a16="http://schemas.microsoft.com/office/drawing/2014/main" id="{66695EA8-E737-EB57-3975-A8939E146EEC}"/>
                </a:ext>
              </a:extLst>
            </p:cNvPr>
            <p:cNvSpPr txBox="1"/>
            <p:nvPr/>
          </p:nvSpPr>
          <p:spPr>
            <a:xfrm>
              <a:off x="7096232" y="3171436"/>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けんしょうきん</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89" name="グループ化 88">
            <a:extLst>
              <a:ext uri="{FF2B5EF4-FFF2-40B4-BE49-F238E27FC236}">
                <a16:creationId xmlns:a16="http://schemas.microsoft.com/office/drawing/2014/main" id="{818F2FE1-4938-4FB0-4434-A4163A631132}"/>
              </a:ext>
            </a:extLst>
          </p:cNvPr>
          <p:cNvGrpSpPr/>
          <p:nvPr/>
        </p:nvGrpSpPr>
        <p:grpSpPr>
          <a:xfrm>
            <a:off x="308941" y="4811605"/>
            <a:ext cx="8495993" cy="1454847"/>
            <a:chOff x="308941" y="4811605"/>
            <a:chExt cx="8495993" cy="1454847"/>
          </a:xfrm>
        </p:grpSpPr>
        <p:grpSp>
          <p:nvGrpSpPr>
            <p:cNvPr id="90" name="グループ化 89">
              <a:extLst>
                <a:ext uri="{FF2B5EF4-FFF2-40B4-BE49-F238E27FC236}">
                  <a16:creationId xmlns:a16="http://schemas.microsoft.com/office/drawing/2014/main" id="{79976411-C320-E9B0-0BDB-AF038CC64932}"/>
                </a:ext>
              </a:extLst>
            </p:cNvPr>
            <p:cNvGrpSpPr/>
            <p:nvPr/>
          </p:nvGrpSpPr>
          <p:grpSpPr>
            <a:xfrm>
              <a:off x="308941" y="4811605"/>
              <a:ext cx="8495993" cy="1288387"/>
              <a:chOff x="323849" y="1747925"/>
              <a:chExt cx="8506443" cy="1288387"/>
            </a:xfrm>
          </p:grpSpPr>
          <p:grpSp>
            <p:nvGrpSpPr>
              <p:cNvPr id="95" name="グループ化 94">
                <a:extLst>
                  <a:ext uri="{FF2B5EF4-FFF2-40B4-BE49-F238E27FC236}">
                    <a16:creationId xmlns:a16="http://schemas.microsoft.com/office/drawing/2014/main" id="{E119D86F-04CD-BF5C-384A-FE2B98109B68}"/>
                  </a:ext>
                </a:extLst>
              </p:cNvPr>
              <p:cNvGrpSpPr/>
              <p:nvPr/>
            </p:nvGrpSpPr>
            <p:grpSpPr>
              <a:xfrm>
                <a:off x="323849" y="1747925"/>
                <a:ext cx="8506443" cy="1265699"/>
                <a:chOff x="323849" y="1803354"/>
                <a:chExt cx="8506443" cy="774213"/>
              </a:xfrm>
            </p:grpSpPr>
            <p:sp>
              <p:nvSpPr>
                <p:cNvPr id="97" name="正方形/長方形 96">
                  <a:extLst>
                    <a:ext uri="{FF2B5EF4-FFF2-40B4-BE49-F238E27FC236}">
                      <a16:creationId xmlns:a16="http://schemas.microsoft.com/office/drawing/2014/main" id="{9A11F52C-BCCB-3158-F745-E36932873B31}"/>
                    </a:ext>
                  </a:extLst>
                </p:cNvPr>
                <p:cNvSpPr/>
                <p:nvPr/>
              </p:nvSpPr>
              <p:spPr bwMode="auto">
                <a:xfrm>
                  <a:off x="323849" y="1803354"/>
                  <a:ext cx="8506443" cy="774213"/>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98" name="正方形/長方形 97">
                  <a:extLst>
                    <a:ext uri="{FF2B5EF4-FFF2-40B4-BE49-F238E27FC236}">
                      <a16:creationId xmlns:a16="http://schemas.microsoft.com/office/drawing/2014/main" id="{EFA67DE3-A6D9-5633-B9E5-F79AA6577A1D}"/>
                    </a:ext>
                  </a:extLst>
                </p:cNvPr>
                <p:cNvSpPr/>
                <p:nvPr/>
              </p:nvSpPr>
              <p:spPr bwMode="auto">
                <a:xfrm>
                  <a:off x="323851" y="1803354"/>
                  <a:ext cx="849460" cy="76968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７</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96" name="テキスト ボックス 95">
                <a:extLst>
                  <a:ext uri="{FF2B5EF4-FFF2-40B4-BE49-F238E27FC236}">
                    <a16:creationId xmlns:a16="http://schemas.microsoft.com/office/drawing/2014/main" id="{0D59352F-2BDC-DCA8-DFB2-204319313C3E}"/>
                  </a:ext>
                </a:extLst>
              </p:cNvPr>
              <p:cNvSpPr txBox="1"/>
              <p:nvPr/>
            </p:nvSpPr>
            <p:spPr>
              <a:xfrm>
                <a:off x="1168239" y="1835983"/>
                <a:ext cx="7662053" cy="1200329"/>
              </a:xfrm>
              <a:prstGeom prst="rect">
                <a:avLst/>
              </a:prstGeom>
              <a:noFill/>
            </p:spPr>
            <p:txBody>
              <a:bodyPr wrap="square" rtlCol="0">
                <a:spAutoFit/>
              </a:bodyPr>
              <a:lstStyle/>
              <a:p>
                <a:r>
                  <a:rPr kumimoji="1" lang="ja-JP" altLang="en-US" dirty="0"/>
                  <a:t>　国の税金に関する法律や税金の使いみちを決めている機関はどこでしょうか？</a:t>
                </a:r>
                <a:endParaRPr kumimoji="1" lang="en-US" altLang="ja-JP" dirty="0"/>
              </a:p>
              <a:p>
                <a:endParaRPr kumimoji="1" lang="en-US" altLang="ja-JP" dirty="0"/>
              </a:p>
              <a:p>
                <a:r>
                  <a:rPr kumimoji="1" lang="ja-JP" altLang="en-US" dirty="0"/>
                  <a:t>　①　国税庁　　②　財務省　　③　国会</a:t>
                </a:r>
              </a:p>
            </p:txBody>
          </p:sp>
        </p:grpSp>
        <p:pic>
          <p:nvPicPr>
            <p:cNvPr id="91" name="図 90">
              <a:extLst>
                <a:ext uri="{FF2B5EF4-FFF2-40B4-BE49-F238E27FC236}">
                  <a16:creationId xmlns:a16="http://schemas.microsoft.com/office/drawing/2014/main" id="{07408F71-1662-47E0-AAD2-8857722A45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2832" y="5168234"/>
              <a:ext cx="1234683" cy="1098218"/>
            </a:xfrm>
            <a:prstGeom prst="rect">
              <a:avLst/>
            </a:prstGeom>
          </p:spPr>
        </p:pic>
        <p:pic>
          <p:nvPicPr>
            <p:cNvPr id="92" name="図 91">
              <a:extLst>
                <a:ext uri="{FF2B5EF4-FFF2-40B4-BE49-F238E27FC236}">
                  <a16:creationId xmlns:a16="http://schemas.microsoft.com/office/drawing/2014/main" id="{0158293B-649D-926D-CAD4-711F752645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7515" y="5147611"/>
              <a:ext cx="1513304" cy="1118841"/>
            </a:xfrm>
            <a:prstGeom prst="rect">
              <a:avLst/>
            </a:prstGeom>
          </p:spPr>
        </p:pic>
        <p:sp>
          <p:nvSpPr>
            <p:cNvPr id="93" name="テキスト ボックス 92">
              <a:extLst>
                <a:ext uri="{FF2B5EF4-FFF2-40B4-BE49-F238E27FC236}">
                  <a16:creationId xmlns:a16="http://schemas.microsoft.com/office/drawing/2014/main" id="{705C16AF-54D1-5826-61B4-E37F552042C9}"/>
                </a:ext>
              </a:extLst>
            </p:cNvPr>
            <p:cNvSpPr txBox="1"/>
            <p:nvPr/>
          </p:nvSpPr>
          <p:spPr>
            <a:xfrm>
              <a:off x="1694989" y="5611469"/>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こくぜいちょう</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94" name="テキスト ボックス 93">
              <a:extLst>
                <a:ext uri="{FF2B5EF4-FFF2-40B4-BE49-F238E27FC236}">
                  <a16:creationId xmlns:a16="http://schemas.microsoft.com/office/drawing/2014/main" id="{2F32B923-8C81-72B3-2C9B-3DE2675FCCBE}"/>
                </a:ext>
              </a:extLst>
            </p:cNvPr>
            <p:cNvSpPr txBox="1"/>
            <p:nvPr/>
          </p:nvSpPr>
          <p:spPr>
            <a:xfrm>
              <a:off x="3066283" y="5615022"/>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ざいむしょう</a:t>
              </a:r>
              <a:endParaRPr kumimoji="1" lang="ja-JP" altLang="en-US" sz="800" dirty="0">
                <a:latin typeface="HGPｺﾞｼｯｸE" panose="020B0900000000000000" pitchFamily="50" charset="-128"/>
                <a:ea typeface="HGPｺﾞｼｯｸE" panose="020B0900000000000000" pitchFamily="50" charset="-128"/>
              </a:endParaRPr>
            </a:p>
          </p:txBody>
        </p:sp>
      </p:grpSp>
      <p:sp>
        <p:nvSpPr>
          <p:cNvPr id="3" name="Rectangle 14">
            <a:extLst>
              <a:ext uri="{FF2B5EF4-FFF2-40B4-BE49-F238E27FC236}">
                <a16:creationId xmlns:a16="http://schemas.microsoft.com/office/drawing/2014/main" id="{B6A11D83-B842-ACC2-80AD-68512C8439C0}"/>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a:t>
            </a:r>
          </a:p>
        </p:txBody>
      </p:sp>
      <p:sp>
        <p:nvSpPr>
          <p:cNvPr id="4" name="スライド番号プレースホルダー 1">
            <a:extLst>
              <a:ext uri="{FF2B5EF4-FFF2-40B4-BE49-F238E27FC236}">
                <a16:creationId xmlns:a16="http://schemas.microsoft.com/office/drawing/2014/main" id="{F9B67D26-0906-CEC4-E0BB-E1DD35FF3579}"/>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17</a:t>
            </a:fld>
            <a:endParaRPr lang="en-US" altLang="ja-JP"/>
          </a:p>
        </p:txBody>
      </p:sp>
    </p:spTree>
    <p:custDataLst>
      <p:tags r:id="rId1"/>
    </p:custDataLst>
    <p:extLst>
      <p:ext uri="{BB962C8B-B14F-4D97-AF65-F5344CB8AC3E}">
        <p14:creationId xmlns:p14="http://schemas.microsoft.com/office/powerpoint/2010/main" val="294043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353">
            <a:extLst>
              <a:ext uri="{FF2B5EF4-FFF2-40B4-BE49-F238E27FC236}">
                <a16:creationId xmlns:a16="http://schemas.microsoft.com/office/drawing/2014/main" id="{A9C66BBD-A4FD-2B5B-7866-603E996FAE5D}"/>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pic>
        <p:nvPicPr>
          <p:cNvPr id="28" name="図 27" descr="挿絵 が含まれている画像&#10;&#10;自動的に生成された説明">
            <a:extLst>
              <a:ext uri="{FF2B5EF4-FFF2-40B4-BE49-F238E27FC236}">
                <a16:creationId xmlns:a16="http://schemas.microsoft.com/office/drawing/2014/main" id="{1BBB7B0D-0EB3-84D7-EBAB-69740FAE55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29" name="グループ化 28">
            <a:extLst>
              <a:ext uri="{FF2B5EF4-FFF2-40B4-BE49-F238E27FC236}">
                <a16:creationId xmlns:a16="http://schemas.microsoft.com/office/drawing/2014/main" id="{7EFD79D9-AE9C-6AFD-F0D8-32B2450C1E2E}"/>
              </a:ext>
            </a:extLst>
          </p:cNvPr>
          <p:cNvGrpSpPr/>
          <p:nvPr/>
        </p:nvGrpSpPr>
        <p:grpSpPr>
          <a:xfrm>
            <a:off x="318776" y="4259115"/>
            <a:ext cx="8506443" cy="1980286"/>
            <a:chOff x="318776" y="4229619"/>
            <a:chExt cx="8506443" cy="1980286"/>
          </a:xfrm>
        </p:grpSpPr>
        <p:grpSp>
          <p:nvGrpSpPr>
            <p:cNvPr id="30" name="グループ化 29">
              <a:extLst>
                <a:ext uri="{FF2B5EF4-FFF2-40B4-BE49-F238E27FC236}">
                  <a16:creationId xmlns:a16="http://schemas.microsoft.com/office/drawing/2014/main" id="{2E7D59FD-94BE-2FDE-4A32-A20239F024C2}"/>
                </a:ext>
              </a:extLst>
            </p:cNvPr>
            <p:cNvGrpSpPr/>
            <p:nvPr/>
          </p:nvGrpSpPr>
          <p:grpSpPr>
            <a:xfrm>
              <a:off x="318776" y="4229619"/>
              <a:ext cx="8506443" cy="1980286"/>
              <a:chOff x="318776" y="4429312"/>
              <a:chExt cx="8506443" cy="1980286"/>
            </a:xfrm>
          </p:grpSpPr>
          <p:grpSp>
            <p:nvGrpSpPr>
              <p:cNvPr id="32" name="グループ化 31">
                <a:extLst>
                  <a:ext uri="{FF2B5EF4-FFF2-40B4-BE49-F238E27FC236}">
                    <a16:creationId xmlns:a16="http://schemas.microsoft.com/office/drawing/2014/main" id="{922AD7C1-772D-EF86-8A75-94DE13E81DC6}"/>
                  </a:ext>
                </a:extLst>
              </p:cNvPr>
              <p:cNvGrpSpPr/>
              <p:nvPr/>
            </p:nvGrpSpPr>
            <p:grpSpPr>
              <a:xfrm>
                <a:off x="318776" y="4443388"/>
                <a:ext cx="8506443" cy="1966209"/>
                <a:chOff x="323849" y="1803353"/>
                <a:chExt cx="8506443" cy="1582369"/>
              </a:xfrm>
            </p:grpSpPr>
            <p:sp>
              <p:nvSpPr>
                <p:cNvPr id="34" name="正方形/長方形 33">
                  <a:extLst>
                    <a:ext uri="{FF2B5EF4-FFF2-40B4-BE49-F238E27FC236}">
                      <a16:creationId xmlns:a16="http://schemas.microsoft.com/office/drawing/2014/main" id="{7F7E2E79-EC66-2250-EBAE-E788E8E46B48}"/>
                    </a:ext>
                  </a:extLst>
                </p:cNvPr>
                <p:cNvSpPr/>
                <p:nvPr/>
              </p:nvSpPr>
              <p:spPr bwMode="auto">
                <a:xfrm>
                  <a:off x="323849" y="1803353"/>
                  <a:ext cx="8506443" cy="158236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正方形/長方形 34">
                  <a:extLst>
                    <a:ext uri="{FF2B5EF4-FFF2-40B4-BE49-F238E27FC236}">
                      <a16:creationId xmlns:a16="http://schemas.microsoft.com/office/drawing/2014/main" id="{281168DA-E771-CCF9-F464-CC81D7DEA549}"/>
                    </a:ext>
                  </a:extLst>
                </p:cNvPr>
                <p:cNvSpPr/>
                <p:nvPr/>
              </p:nvSpPr>
              <p:spPr bwMode="auto">
                <a:xfrm>
                  <a:off x="323851" y="1803353"/>
                  <a:ext cx="849460" cy="158236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答３</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3" name="テキスト ボックス 32">
                <a:extLst>
                  <a:ext uri="{FF2B5EF4-FFF2-40B4-BE49-F238E27FC236}">
                    <a16:creationId xmlns:a16="http://schemas.microsoft.com/office/drawing/2014/main" id="{7DBA9308-437E-078B-6153-34CF5119C0C3}"/>
                  </a:ext>
                </a:extLst>
              </p:cNvPr>
              <p:cNvSpPr txBox="1"/>
              <p:nvPr/>
            </p:nvSpPr>
            <p:spPr>
              <a:xfrm>
                <a:off x="1168238" y="4429312"/>
                <a:ext cx="6556866" cy="1980286"/>
              </a:xfrm>
              <a:prstGeom prst="rect">
                <a:avLst/>
              </a:prstGeom>
              <a:noFill/>
            </p:spPr>
            <p:txBody>
              <a:bodyPr wrap="square" rtlCol="0">
                <a:spAutoFit/>
              </a:bodyPr>
              <a:lstStyle/>
              <a:p>
                <a:pPr>
                  <a:lnSpc>
                    <a:spcPts val="2500"/>
                  </a:lnSpc>
                </a:pPr>
                <a:r>
                  <a:rPr kumimoji="1" lang="ja-JP" altLang="en-US" dirty="0"/>
                  <a:t>　答え　①ゴルフ場　　</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ゴルフ場を利用すると「ゴルフ場利用税」という税金がかかります。これは都道府県に納める地方税です。都道府県やゴルフ場により納める税額は異なりますが、１人１日につき</a:t>
                </a:r>
                <a:r>
                  <a:rPr kumimoji="1" lang="en-US" altLang="ja-JP" sz="1600" dirty="0"/>
                  <a:t>800</a:t>
                </a:r>
                <a:r>
                  <a:rPr kumimoji="1" lang="ja-JP" altLang="en-US" sz="1600" dirty="0"/>
                  <a:t>円が標準で、上限</a:t>
                </a:r>
                <a:r>
                  <a:rPr kumimoji="1" lang="en-US" altLang="ja-JP" sz="1600" dirty="0"/>
                  <a:t>1,200</a:t>
                </a:r>
                <a:r>
                  <a:rPr kumimoji="1" lang="ja-JP" altLang="en-US" sz="1600" dirty="0"/>
                  <a:t>円です。年齢が</a:t>
                </a:r>
                <a:r>
                  <a:rPr kumimoji="1" lang="en-US" altLang="ja-JP" sz="1600" dirty="0"/>
                  <a:t>18</a:t>
                </a:r>
                <a:r>
                  <a:rPr kumimoji="1" lang="ja-JP" altLang="en-US" sz="1600" dirty="0"/>
                  <a:t>歳未満の人などは非課税とされています。</a:t>
                </a:r>
                <a:endParaRPr kumimoji="1" lang="ja-JP" altLang="en-US" dirty="0"/>
              </a:p>
            </p:txBody>
          </p:sp>
        </p:grpSp>
        <p:pic>
          <p:nvPicPr>
            <p:cNvPr id="31" name="図 30">
              <a:extLst>
                <a:ext uri="{FF2B5EF4-FFF2-40B4-BE49-F238E27FC236}">
                  <a16:creationId xmlns:a16="http://schemas.microsoft.com/office/drawing/2014/main" id="{90617AD9-47F6-022D-E303-16D329B30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9365" y="4467002"/>
              <a:ext cx="1190631" cy="1427704"/>
            </a:xfrm>
            <a:prstGeom prst="rect">
              <a:avLst/>
            </a:prstGeom>
          </p:spPr>
        </p:pic>
      </p:grpSp>
      <p:grpSp>
        <p:nvGrpSpPr>
          <p:cNvPr id="61" name="グループ化 60">
            <a:extLst>
              <a:ext uri="{FF2B5EF4-FFF2-40B4-BE49-F238E27FC236}">
                <a16:creationId xmlns:a16="http://schemas.microsoft.com/office/drawing/2014/main" id="{28CA92A2-1072-10F0-8446-C356CE289D1D}"/>
              </a:ext>
            </a:extLst>
          </p:cNvPr>
          <p:cNvGrpSpPr/>
          <p:nvPr/>
        </p:nvGrpSpPr>
        <p:grpSpPr>
          <a:xfrm>
            <a:off x="323849" y="1511409"/>
            <a:ext cx="8575785" cy="1499511"/>
            <a:chOff x="323849" y="1511409"/>
            <a:chExt cx="8575785" cy="1499511"/>
          </a:xfrm>
        </p:grpSpPr>
        <p:grpSp>
          <p:nvGrpSpPr>
            <p:cNvPr id="62" name="グループ化 61">
              <a:extLst>
                <a:ext uri="{FF2B5EF4-FFF2-40B4-BE49-F238E27FC236}">
                  <a16:creationId xmlns:a16="http://schemas.microsoft.com/office/drawing/2014/main" id="{A0050CF8-4E7D-9E10-4AB3-9C860E152698}"/>
                </a:ext>
              </a:extLst>
            </p:cNvPr>
            <p:cNvGrpSpPr/>
            <p:nvPr/>
          </p:nvGrpSpPr>
          <p:grpSpPr>
            <a:xfrm>
              <a:off x="323849" y="1671835"/>
              <a:ext cx="8506443" cy="1339085"/>
              <a:chOff x="323849" y="1724849"/>
              <a:chExt cx="8506443" cy="1263388"/>
            </a:xfrm>
          </p:grpSpPr>
          <p:grpSp>
            <p:nvGrpSpPr>
              <p:cNvPr id="66" name="グループ化 65">
                <a:extLst>
                  <a:ext uri="{FF2B5EF4-FFF2-40B4-BE49-F238E27FC236}">
                    <a16:creationId xmlns:a16="http://schemas.microsoft.com/office/drawing/2014/main" id="{22D406A0-B07C-AA0D-46A4-4F2C323DF3EE}"/>
                  </a:ext>
                </a:extLst>
              </p:cNvPr>
              <p:cNvGrpSpPr/>
              <p:nvPr/>
            </p:nvGrpSpPr>
            <p:grpSpPr>
              <a:xfrm>
                <a:off x="323849" y="1747926"/>
                <a:ext cx="8506443" cy="1195966"/>
                <a:chOff x="323849" y="1803354"/>
                <a:chExt cx="8506443" cy="731558"/>
              </a:xfrm>
            </p:grpSpPr>
            <p:sp>
              <p:nvSpPr>
                <p:cNvPr id="68" name="正方形/長方形 67">
                  <a:extLst>
                    <a:ext uri="{FF2B5EF4-FFF2-40B4-BE49-F238E27FC236}">
                      <a16:creationId xmlns:a16="http://schemas.microsoft.com/office/drawing/2014/main" id="{B9288BDF-C434-D12E-E08B-DB541D4483DE}"/>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9" name="正方形/長方形 68">
                  <a:extLst>
                    <a:ext uri="{FF2B5EF4-FFF2-40B4-BE49-F238E27FC236}">
                      <a16:creationId xmlns:a16="http://schemas.microsoft.com/office/drawing/2014/main" id="{8883EC61-2181-D40D-E6EC-3BFD0438EA4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答１</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7" name="テキスト ボックス 66">
                <a:extLst>
                  <a:ext uri="{FF2B5EF4-FFF2-40B4-BE49-F238E27FC236}">
                    <a16:creationId xmlns:a16="http://schemas.microsoft.com/office/drawing/2014/main" id="{C9667C32-C8B4-C047-4EC8-2EAD5103B87E}"/>
                  </a:ext>
                </a:extLst>
              </p:cNvPr>
              <p:cNvSpPr txBox="1"/>
              <p:nvPr/>
            </p:nvSpPr>
            <p:spPr>
              <a:xfrm>
                <a:off x="1168239" y="1724849"/>
                <a:ext cx="6556864" cy="1263388"/>
              </a:xfrm>
              <a:prstGeom prst="rect">
                <a:avLst/>
              </a:prstGeom>
              <a:noFill/>
            </p:spPr>
            <p:txBody>
              <a:bodyPr wrap="square" rtlCol="0">
                <a:spAutoFit/>
              </a:bodyPr>
              <a:lstStyle/>
              <a:p>
                <a:pPr>
                  <a:lnSpc>
                    <a:spcPts val="2500"/>
                  </a:lnSpc>
                </a:pPr>
                <a:r>
                  <a:rPr kumimoji="1" lang="ja-JP" altLang="en-US" dirty="0"/>
                  <a:t>　答え　①パトカー　</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このほかにも、救急車、消防車、市区町村等の保有する清掃車、</a:t>
                </a:r>
                <a:endParaRPr kumimoji="1" lang="en-US" altLang="ja-JP" sz="1600" dirty="0"/>
              </a:p>
              <a:p>
                <a:pPr>
                  <a:lnSpc>
                    <a:spcPts val="2500"/>
                  </a:lnSpc>
                </a:pPr>
                <a:r>
                  <a:rPr kumimoji="1" lang="ja-JP" altLang="en-US" sz="1600" dirty="0"/>
                  <a:t>ごみ運搬車など、税金で購入されている自動車には様々な種類があります。</a:t>
                </a:r>
              </a:p>
            </p:txBody>
          </p:sp>
        </p:grpSp>
        <p:pic>
          <p:nvPicPr>
            <p:cNvPr id="63" name="図 62">
              <a:extLst>
                <a:ext uri="{FF2B5EF4-FFF2-40B4-BE49-F238E27FC236}">
                  <a16:creationId xmlns:a16="http://schemas.microsoft.com/office/drawing/2014/main" id="{861DB129-864A-F65D-303C-8D14B5B5E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726" y="1511409"/>
              <a:ext cx="1569908" cy="1076796"/>
            </a:xfrm>
            <a:prstGeom prst="rect">
              <a:avLst/>
            </a:prstGeom>
          </p:spPr>
        </p:pic>
        <p:sp>
          <p:nvSpPr>
            <p:cNvPr id="64" name="テキスト ボックス 63">
              <a:extLst>
                <a:ext uri="{FF2B5EF4-FFF2-40B4-BE49-F238E27FC236}">
                  <a16:creationId xmlns:a16="http://schemas.microsoft.com/office/drawing/2014/main" id="{726423EA-1B60-2EC6-647D-651E3D7DBB9B}"/>
                </a:ext>
              </a:extLst>
            </p:cNvPr>
            <p:cNvSpPr txBox="1"/>
            <p:nvPr/>
          </p:nvSpPr>
          <p:spPr>
            <a:xfrm>
              <a:off x="1454757" y="2557074"/>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うんぱんしゃ</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65" name="テキスト ボックス 64">
              <a:extLst>
                <a:ext uri="{FF2B5EF4-FFF2-40B4-BE49-F238E27FC236}">
                  <a16:creationId xmlns:a16="http://schemas.microsoft.com/office/drawing/2014/main" id="{F9425E86-A8C1-B20B-E010-AC9AA8A92A25}"/>
                </a:ext>
              </a:extLst>
            </p:cNvPr>
            <p:cNvSpPr txBox="1"/>
            <p:nvPr/>
          </p:nvSpPr>
          <p:spPr>
            <a:xfrm>
              <a:off x="5938445" y="222423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せいそうしゃ</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70" name="グループ化 69">
            <a:extLst>
              <a:ext uri="{FF2B5EF4-FFF2-40B4-BE49-F238E27FC236}">
                <a16:creationId xmlns:a16="http://schemas.microsoft.com/office/drawing/2014/main" id="{EC02E211-62CD-9E15-1642-57D81E1F732D}"/>
              </a:ext>
            </a:extLst>
          </p:cNvPr>
          <p:cNvGrpSpPr/>
          <p:nvPr/>
        </p:nvGrpSpPr>
        <p:grpSpPr>
          <a:xfrm>
            <a:off x="318776" y="3030561"/>
            <a:ext cx="8506443" cy="1192558"/>
            <a:chOff x="318776" y="3001065"/>
            <a:chExt cx="8506443" cy="1192558"/>
          </a:xfrm>
        </p:grpSpPr>
        <p:grpSp>
          <p:nvGrpSpPr>
            <p:cNvPr id="71" name="グループ化 70">
              <a:extLst>
                <a:ext uri="{FF2B5EF4-FFF2-40B4-BE49-F238E27FC236}">
                  <a16:creationId xmlns:a16="http://schemas.microsoft.com/office/drawing/2014/main" id="{00059514-71D3-E707-9FAC-30C45F5EB453}"/>
                </a:ext>
              </a:extLst>
            </p:cNvPr>
            <p:cNvGrpSpPr/>
            <p:nvPr/>
          </p:nvGrpSpPr>
          <p:grpSpPr>
            <a:xfrm>
              <a:off x="318776" y="3001065"/>
              <a:ext cx="8506443" cy="1192558"/>
              <a:chOff x="318776" y="3095658"/>
              <a:chExt cx="8506443" cy="923328"/>
            </a:xfrm>
          </p:grpSpPr>
          <p:grpSp>
            <p:nvGrpSpPr>
              <p:cNvPr id="75" name="グループ化 74">
                <a:extLst>
                  <a:ext uri="{FF2B5EF4-FFF2-40B4-BE49-F238E27FC236}">
                    <a16:creationId xmlns:a16="http://schemas.microsoft.com/office/drawing/2014/main" id="{DAB97B3D-257D-3B28-1114-48D7A8197680}"/>
                  </a:ext>
                </a:extLst>
              </p:cNvPr>
              <p:cNvGrpSpPr/>
              <p:nvPr/>
            </p:nvGrpSpPr>
            <p:grpSpPr>
              <a:xfrm>
                <a:off x="318776" y="3095658"/>
                <a:ext cx="8506443" cy="923328"/>
                <a:chOff x="323849" y="1803354"/>
                <a:chExt cx="8506443" cy="726293"/>
              </a:xfrm>
            </p:grpSpPr>
            <p:sp>
              <p:nvSpPr>
                <p:cNvPr id="77" name="正方形/長方形 76">
                  <a:extLst>
                    <a:ext uri="{FF2B5EF4-FFF2-40B4-BE49-F238E27FC236}">
                      <a16:creationId xmlns:a16="http://schemas.microsoft.com/office/drawing/2014/main" id="{765D2CD3-AEFA-83C7-8353-6786FA2466A6}"/>
                    </a:ext>
                  </a:extLst>
                </p:cNvPr>
                <p:cNvSpPr/>
                <p:nvPr/>
              </p:nvSpPr>
              <p:spPr bwMode="auto">
                <a:xfrm>
                  <a:off x="323849" y="1803354"/>
                  <a:ext cx="8506443" cy="726293"/>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8" name="正方形/長方形 77">
                  <a:extLst>
                    <a:ext uri="{FF2B5EF4-FFF2-40B4-BE49-F238E27FC236}">
                      <a16:creationId xmlns:a16="http://schemas.microsoft.com/office/drawing/2014/main" id="{3548ED5C-F2F1-E076-ADFD-30DE9383401F}"/>
                    </a:ext>
                  </a:extLst>
                </p:cNvPr>
                <p:cNvSpPr/>
                <p:nvPr/>
              </p:nvSpPr>
              <p:spPr bwMode="auto">
                <a:xfrm>
                  <a:off x="323851" y="1803354"/>
                  <a:ext cx="849460" cy="72629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答２</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6" name="テキスト ボックス 75">
                <a:extLst>
                  <a:ext uri="{FF2B5EF4-FFF2-40B4-BE49-F238E27FC236}">
                    <a16:creationId xmlns:a16="http://schemas.microsoft.com/office/drawing/2014/main" id="{3EE89F3B-83A8-DE17-8C97-98AEEC3B4072}"/>
                  </a:ext>
                </a:extLst>
              </p:cNvPr>
              <p:cNvSpPr txBox="1"/>
              <p:nvPr/>
            </p:nvSpPr>
            <p:spPr>
              <a:xfrm>
                <a:off x="1168238" y="3144483"/>
                <a:ext cx="6556865" cy="714880"/>
              </a:xfrm>
              <a:prstGeom prst="rect">
                <a:avLst/>
              </a:prstGeom>
              <a:noFill/>
            </p:spPr>
            <p:txBody>
              <a:bodyPr wrap="square" rtlCol="0">
                <a:spAutoFit/>
              </a:bodyPr>
              <a:lstStyle/>
              <a:p>
                <a:r>
                  <a:rPr kumimoji="1" lang="ja-JP" altLang="en-US" dirty="0"/>
                  <a:t>　答え　②約</a:t>
                </a:r>
                <a:r>
                  <a:rPr kumimoji="1" lang="en-US" altLang="ja-JP" dirty="0"/>
                  <a:t>50</a:t>
                </a:r>
                <a:r>
                  <a:rPr kumimoji="1" lang="ja-JP" altLang="en-US" dirty="0"/>
                  <a:t>種類　</a:t>
                </a:r>
                <a:endParaRPr kumimoji="1" lang="en-US" altLang="ja-JP" dirty="0"/>
              </a:p>
              <a:p>
                <a:endParaRPr kumimoji="1" lang="en-US" altLang="ja-JP" dirty="0"/>
              </a:p>
              <a:p>
                <a:r>
                  <a:rPr kumimoji="1" lang="ja-JP" altLang="en-US" dirty="0"/>
                  <a:t>　</a:t>
                </a:r>
                <a:r>
                  <a:rPr kumimoji="1" lang="ja-JP" altLang="en-US" sz="1600" dirty="0"/>
                  <a:t>令和７年１月１日現在、国税が</a:t>
                </a:r>
                <a:r>
                  <a:rPr kumimoji="1" lang="en-US" altLang="ja-JP" sz="1600" dirty="0"/>
                  <a:t>25</a:t>
                </a:r>
                <a:r>
                  <a:rPr kumimoji="1" lang="ja-JP" altLang="en-US" sz="1600" dirty="0"/>
                  <a:t>種類、地方税が約</a:t>
                </a:r>
                <a:r>
                  <a:rPr kumimoji="1" lang="en-US" altLang="ja-JP" sz="1600" dirty="0"/>
                  <a:t>25</a:t>
                </a:r>
                <a:r>
                  <a:rPr kumimoji="1" lang="ja-JP" altLang="en-US" sz="1600" dirty="0"/>
                  <a:t>種類あります。</a:t>
                </a:r>
                <a:endParaRPr kumimoji="1" lang="ja-JP" altLang="en-US" dirty="0"/>
              </a:p>
            </p:txBody>
          </p:sp>
        </p:grpSp>
        <p:pic>
          <p:nvPicPr>
            <p:cNvPr id="72" name="図 71">
              <a:extLst>
                <a:ext uri="{FF2B5EF4-FFF2-40B4-BE49-F238E27FC236}">
                  <a16:creationId xmlns:a16="http://schemas.microsoft.com/office/drawing/2014/main" id="{68759C78-0978-B82A-16D7-030799673E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1682" y="3046916"/>
              <a:ext cx="1201495" cy="1139195"/>
            </a:xfrm>
            <a:prstGeom prst="rect">
              <a:avLst/>
            </a:prstGeom>
          </p:spPr>
        </p:pic>
        <p:sp>
          <p:nvSpPr>
            <p:cNvPr id="73" name="テキスト ボックス 72">
              <a:extLst>
                <a:ext uri="{FF2B5EF4-FFF2-40B4-BE49-F238E27FC236}">
                  <a16:creationId xmlns:a16="http://schemas.microsoft.com/office/drawing/2014/main" id="{08DE5374-D099-44B5-9690-869683A5D1BF}"/>
                </a:ext>
              </a:extLst>
            </p:cNvPr>
            <p:cNvSpPr txBox="1"/>
            <p:nvPr/>
          </p:nvSpPr>
          <p:spPr>
            <a:xfrm>
              <a:off x="3236258" y="3525791"/>
              <a:ext cx="652449"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こくぜい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74" name="テキスト ボックス 73">
              <a:extLst>
                <a:ext uri="{FF2B5EF4-FFF2-40B4-BE49-F238E27FC236}">
                  <a16:creationId xmlns:a16="http://schemas.microsoft.com/office/drawing/2014/main" id="{55B61AB3-BD56-E806-1554-15A17AC92840}"/>
                </a:ext>
              </a:extLst>
            </p:cNvPr>
            <p:cNvSpPr txBox="1"/>
            <p:nvPr/>
          </p:nvSpPr>
          <p:spPr>
            <a:xfrm>
              <a:off x="4720237" y="3525791"/>
              <a:ext cx="652449"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ちほうぜい</a:t>
              </a:r>
              <a:endParaRPr kumimoji="1" lang="en-US" altLang="ja-JP" sz="800" dirty="0">
                <a:latin typeface="HGPｺﾞｼｯｸE" panose="020B0900000000000000" pitchFamily="50" charset="-128"/>
                <a:ea typeface="HGPｺﾞｼｯｸE" panose="020B0900000000000000" pitchFamily="50" charset="-128"/>
              </a:endParaRPr>
            </a:p>
          </p:txBody>
        </p:sp>
      </p:grpSp>
      <p:sp>
        <p:nvSpPr>
          <p:cNvPr id="2" name="Rectangle 14">
            <a:extLst>
              <a:ext uri="{FF2B5EF4-FFF2-40B4-BE49-F238E27FC236}">
                <a16:creationId xmlns:a16="http://schemas.microsoft.com/office/drawing/2014/main" id="{82D5BC67-73DE-D339-1FC0-F07C17F71064}"/>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sp>
        <p:nvSpPr>
          <p:cNvPr id="3" name="スライド番号プレースホルダー 1">
            <a:extLst>
              <a:ext uri="{FF2B5EF4-FFF2-40B4-BE49-F238E27FC236}">
                <a16:creationId xmlns:a16="http://schemas.microsoft.com/office/drawing/2014/main" id="{FB333F27-582C-C149-FDC7-016C8278B6F0}"/>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18</a:t>
            </a:fld>
            <a:endParaRPr lang="en-US" altLang="ja-JP"/>
          </a:p>
        </p:txBody>
      </p:sp>
    </p:spTree>
    <p:custDataLst>
      <p:tags r:id="rId1"/>
    </p:custDataLst>
    <p:extLst>
      <p:ext uri="{BB962C8B-B14F-4D97-AF65-F5344CB8AC3E}">
        <p14:creationId xmlns:p14="http://schemas.microsoft.com/office/powerpoint/2010/main" val="217679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53">
            <a:extLst>
              <a:ext uri="{FF2B5EF4-FFF2-40B4-BE49-F238E27FC236}">
                <a16:creationId xmlns:a16="http://schemas.microsoft.com/office/drawing/2014/main" id="{EC64BDB2-B1E7-6CE5-2C6E-7C895661411A}"/>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pic>
        <p:nvPicPr>
          <p:cNvPr id="11" name="図 10" descr="挿絵 が含まれている画像&#10;&#10;自動的に生成された説明">
            <a:extLst>
              <a:ext uri="{FF2B5EF4-FFF2-40B4-BE49-F238E27FC236}">
                <a16:creationId xmlns:a16="http://schemas.microsoft.com/office/drawing/2014/main" id="{A8AAC99C-62D8-82BF-67E6-F5493AF767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32" name="グループ化 31">
            <a:extLst>
              <a:ext uri="{FF2B5EF4-FFF2-40B4-BE49-F238E27FC236}">
                <a16:creationId xmlns:a16="http://schemas.microsoft.com/office/drawing/2014/main" id="{9FF05073-27A6-8FB1-036C-231BD7411E85}"/>
              </a:ext>
            </a:extLst>
          </p:cNvPr>
          <p:cNvGrpSpPr/>
          <p:nvPr/>
        </p:nvGrpSpPr>
        <p:grpSpPr>
          <a:xfrm>
            <a:off x="323851" y="3170566"/>
            <a:ext cx="8506443" cy="1250407"/>
            <a:chOff x="323851" y="3170566"/>
            <a:chExt cx="8506443" cy="1250407"/>
          </a:xfrm>
        </p:grpSpPr>
        <p:grpSp>
          <p:nvGrpSpPr>
            <p:cNvPr id="33" name="グループ化 32">
              <a:extLst>
                <a:ext uri="{FF2B5EF4-FFF2-40B4-BE49-F238E27FC236}">
                  <a16:creationId xmlns:a16="http://schemas.microsoft.com/office/drawing/2014/main" id="{1DF26456-98B2-F042-E5AD-0D97BDC66DE3}"/>
                </a:ext>
              </a:extLst>
            </p:cNvPr>
            <p:cNvGrpSpPr/>
            <p:nvPr/>
          </p:nvGrpSpPr>
          <p:grpSpPr>
            <a:xfrm>
              <a:off x="323851" y="3196989"/>
              <a:ext cx="8506443" cy="1223984"/>
              <a:chOff x="318776" y="3095659"/>
              <a:chExt cx="8506443" cy="1195964"/>
            </a:xfrm>
          </p:grpSpPr>
          <p:grpSp>
            <p:nvGrpSpPr>
              <p:cNvPr id="39" name="グループ化 38">
                <a:extLst>
                  <a:ext uri="{FF2B5EF4-FFF2-40B4-BE49-F238E27FC236}">
                    <a16:creationId xmlns:a16="http://schemas.microsoft.com/office/drawing/2014/main" id="{804FCC6D-9A7D-DA47-66A9-3EC068676B9C}"/>
                  </a:ext>
                </a:extLst>
              </p:cNvPr>
              <p:cNvGrpSpPr/>
              <p:nvPr/>
            </p:nvGrpSpPr>
            <p:grpSpPr>
              <a:xfrm>
                <a:off x="318776" y="3095659"/>
                <a:ext cx="8506443" cy="1195964"/>
                <a:chOff x="323849" y="1803354"/>
                <a:chExt cx="8506443" cy="940749"/>
              </a:xfrm>
            </p:grpSpPr>
            <p:sp>
              <p:nvSpPr>
                <p:cNvPr id="41" name="正方形/長方形 40">
                  <a:extLst>
                    <a:ext uri="{FF2B5EF4-FFF2-40B4-BE49-F238E27FC236}">
                      <a16:creationId xmlns:a16="http://schemas.microsoft.com/office/drawing/2014/main" id="{6A92969C-184A-6843-CFC6-89015269A740}"/>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B8BC1237-11E0-3EF6-10CB-7D12C594E9E2}"/>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答５</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0" name="テキスト ボックス 39">
                <a:extLst>
                  <a:ext uri="{FF2B5EF4-FFF2-40B4-BE49-F238E27FC236}">
                    <a16:creationId xmlns:a16="http://schemas.microsoft.com/office/drawing/2014/main" id="{65F62969-E65C-69B2-916D-C9C7C8C4FC78}"/>
                  </a:ext>
                </a:extLst>
              </p:cNvPr>
              <p:cNvSpPr txBox="1"/>
              <p:nvPr/>
            </p:nvSpPr>
            <p:spPr>
              <a:xfrm>
                <a:off x="1158092" y="3157276"/>
                <a:ext cx="6415092" cy="996046"/>
              </a:xfrm>
              <a:prstGeom prst="rect">
                <a:avLst/>
              </a:prstGeom>
              <a:noFill/>
            </p:spPr>
            <p:txBody>
              <a:bodyPr wrap="square" rtlCol="0">
                <a:spAutoFit/>
              </a:bodyPr>
              <a:lstStyle/>
              <a:p>
                <a:pPr>
                  <a:lnSpc>
                    <a:spcPts val="2500"/>
                  </a:lnSpc>
                </a:pPr>
                <a:r>
                  <a:rPr kumimoji="1" lang="ja-JP" altLang="en-US" dirty="0"/>
                  <a:t>　答え　③クイズの懸賞金</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クイズの懸賞金は一時所得に当たり、所得税がかかります。</a:t>
                </a:r>
                <a:endParaRPr kumimoji="1" lang="ja-JP" altLang="en-US" dirty="0"/>
              </a:p>
            </p:txBody>
          </p:sp>
        </p:grpSp>
        <p:pic>
          <p:nvPicPr>
            <p:cNvPr id="34" name="図 33">
              <a:extLst>
                <a:ext uri="{FF2B5EF4-FFF2-40B4-BE49-F238E27FC236}">
                  <a16:creationId xmlns:a16="http://schemas.microsoft.com/office/drawing/2014/main" id="{DC0D4091-1917-B33F-143E-142BBDCBA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805" y="3219304"/>
              <a:ext cx="2051088" cy="1167542"/>
            </a:xfrm>
            <a:prstGeom prst="rect">
              <a:avLst/>
            </a:prstGeom>
          </p:spPr>
        </p:pic>
        <p:sp>
          <p:nvSpPr>
            <p:cNvPr id="38" name="テキスト ボックス 37">
              <a:extLst>
                <a:ext uri="{FF2B5EF4-FFF2-40B4-BE49-F238E27FC236}">
                  <a16:creationId xmlns:a16="http://schemas.microsoft.com/office/drawing/2014/main" id="{FA0CA2FA-E456-9E64-94A4-44E9771461C9}"/>
                </a:ext>
              </a:extLst>
            </p:cNvPr>
            <p:cNvSpPr txBox="1"/>
            <p:nvPr/>
          </p:nvSpPr>
          <p:spPr>
            <a:xfrm>
              <a:off x="2883965" y="3170566"/>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けんしょうきん</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43" name="グループ化 42">
            <a:extLst>
              <a:ext uri="{FF2B5EF4-FFF2-40B4-BE49-F238E27FC236}">
                <a16:creationId xmlns:a16="http://schemas.microsoft.com/office/drawing/2014/main" id="{5291AE03-7F8C-1468-CEFD-940EAB6C9563}"/>
              </a:ext>
            </a:extLst>
          </p:cNvPr>
          <p:cNvGrpSpPr/>
          <p:nvPr/>
        </p:nvGrpSpPr>
        <p:grpSpPr>
          <a:xfrm>
            <a:off x="323851" y="4483673"/>
            <a:ext cx="8506443" cy="1684892"/>
            <a:chOff x="323851" y="4483673"/>
            <a:chExt cx="8506443" cy="1684892"/>
          </a:xfrm>
        </p:grpSpPr>
        <p:grpSp>
          <p:nvGrpSpPr>
            <p:cNvPr id="60" name="グループ化 59">
              <a:extLst>
                <a:ext uri="{FF2B5EF4-FFF2-40B4-BE49-F238E27FC236}">
                  <a16:creationId xmlns:a16="http://schemas.microsoft.com/office/drawing/2014/main" id="{35E025F5-E177-78E4-EF10-67F2D50A72A9}"/>
                </a:ext>
              </a:extLst>
            </p:cNvPr>
            <p:cNvGrpSpPr/>
            <p:nvPr/>
          </p:nvGrpSpPr>
          <p:grpSpPr>
            <a:xfrm>
              <a:off x="323851" y="4506914"/>
              <a:ext cx="8506443" cy="1661651"/>
              <a:chOff x="323849" y="1745927"/>
              <a:chExt cx="8506443" cy="1690857"/>
            </a:xfrm>
          </p:grpSpPr>
          <p:grpSp>
            <p:nvGrpSpPr>
              <p:cNvPr id="64" name="グループ化 63">
                <a:extLst>
                  <a:ext uri="{FF2B5EF4-FFF2-40B4-BE49-F238E27FC236}">
                    <a16:creationId xmlns:a16="http://schemas.microsoft.com/office/drawing/2014/main" id="{8759967F-7A74-A2CF-DFEA-3440027E5472}"/>
                  </a:ext>
                </a:extLst>
              </p:cNvPr>
              <p:cNvGrpSpPr/>
              <p:nvPr/>
            </p:nvGrpSpPr>
            <p:grpSpPr>
              <a:xfrm>
                <a:off x="323849" y="1747926"/>
                <a:ext cx="8506443" cy="1688858"/>
                <a:chOff x="323849" y="1803354"/>
                <a:chExt cx="8506443" cy="1033054"/>
              </a:xfrm>
            </p:grpSpPr>
            <p:sp>
              <p:nvSpPr>
                <p:cNvPr id="66" name="正方形/長方形 65">
                  <a:extLst>
                    <a:ext uri="{FF2B5EF4-FFF2-40B4-BE49-F238E27FC236}">
                      <a16:creationId xmlns:a16="http://schemas.microsoft.com/office/drawing/2014/main" id="{0CA1C05F-1F51-DDF8-208F-7A233779EA11}"/>
                    </a:ext>
                  </a:extLst>
                </p:cNvPr>
                <p:cNvSpPr/>
                <p:nvPr/>
              </p:nvSpPr>
              <p:spPr bwMode="auto">
                <a:xfrm>
                  <a:off x="323849" y="1803354"/>
                  <a:ext cx="8506443" cy="1032852"/>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7" name="正方形/長方形 66">
                  <a:extLst>
                    <a:ext uri="{FF2B5EF4-FFF2-40B4-BE49-F238E27FC236}">
                      <a16:creationId xmlns:a16="http://schemas.microsoft.com/office/drawing/2014/main" id="{D15789C8-2A39-4FEA-19C0-893400FB3FB8}"/>
                    </a:ext>
                  </a:extLst>
                </p:cNvPr>
                <p:cNvSpPr/>
                <p:nvPr/>
              </p:nvSpPr>
              <p:spPr bwMode="auto">
                <a:xfrm>
                  <a:off x="323851" y="1803354"/>
                  <a:ext cx="849460" cy="1033054"/>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a:t>
                  </a:r>
                  <a:r>
                    <a:rPr lang="ja-JP" altLang="en-US" sz="1800" spc="120" dirty="0">
                      <a:solidFill>
                        <a:schemeClr val="bg1"/>
                      </a:solidFill>
                      <a:latin typeface="+mn-ea"/>
                      <a:ea typeface="+mn-ea"/>
                    </a:rPr>
                    <a:t>６</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5" name="テキスト ボックス 64">
                <a:extLst>
                  <a:ext uri="{FF2B5EF4-FFF2-40B4-BE49-F238E27FC236}">
                    <a16:creationId xmlns:a16="http://schemas.microsoft.com/office/drawing/2014/main" id="{61E3F783-1F7E-58D6-C1CD-0BF143F3D528}"/>
                  </a:ext>
                </a:extLst>
              </p:cNvPr>
              <p:cNvSpPr txBox="1"/>
              <p:nvPr/>
            </p:nvSpPr>
            <p:spPr>
              <a:xfrm>
                <a:off x="1173311" y="1745927"/>
                <a:ext cx="6415092" cy="1688857"/>
              </a:xfrm>
              <a:prstGeom prst="rect">
                <a:avLst/>
              </a:prstGeom>
              <a:noFill/>
            </p:spPr>
            <p:txBody>
              <a:bodyPr wrap="square" rtlCol="0">
                <a:spAutoFit/>
              </a:bodyPr>
              <a:lstStyle/>
              <a:p>
                <a:pPr>
                  <a:lnSpc>
                    <a:spcPts val="2500"/>
                  </a:lnSpc>
                </a:pPr>
                <a:r>
                  <a:rPr kumimoji="1" lang="ja-JP" altLang="en-US" dirty="0"/>
                  <a:t>　答え　③みりん</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酒税法に規定する酒類（アルコール度数１度以上）は、軽減税率の対象である「飲食料品」には該当しません。したがって、酒類に該当する「みりん」は、軽減税率の対象となりません。</a:t>
                </a:r>
                <a:endParaRPr kumimoji="1" lang="en-US" altLang="ja-JP" dirty="0"/>
              </a:p>
            </p:txBody>
          </p:sp>
        </p:grpSp>
        <p:pic>
          <p:nvPicPr>
            <p:cNvPr id="61" name="図 60">
              <a:extLst>
                <a:ext uri="{FF2B5EF4-FFF2-40B4-BE49-F238E27FC236}">
                  <a16:creationId xmlns:a16="http://schemas.microsoft.com/office/drawing/2014/main" id="{5D3C5F90-787E-A006-C149-6E5B15C4F2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6923" y="4483673"/>
              <a:ext cx="619780" cy="1512684"/>
            </a:xfrm>
            <a:prstGeom prst="rect">
              <a:avLst/>
            </a:prstGeom>
          </p:spPr>
        </p:pic>
        <p:sp>
          <p:nvSpPr>
            <p:cNvPr id="62" name="テキスト ボックス 61">
              <a:extLst>
                <a:ext uri="{FF2B5EF4-FFF2-40B4-BE49-F238E27FC236}">
                  <a16:creationId xmlns:a16="http://schemas.microsoft.com/office/drawing/2014/main" id="{A3781A18-F2E9-F226-AE65-96D77A00E363}"/>
                </a:ext>
              </a:extLst>
            </p:cNvPr>
            <p:cNvSpPr txBox="1"/>
            <p:nvPr/>
          </p:nvSpPr>
          <p:spPr>
            <a:xfrm>
              <a:off x="5944980" y="5055162"/>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けいげんぜいりつ</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63" name="テキスト ボックス 62">
              <a:extLst>
                <a:ext uri="{FF2B5EF4-FFF2-40B4-BE49-F238E27FC236}">
                  <a16:creationId xmlns:a16="http://schemas.microsoft.com/office/drawing/2014/main" id="{EA778D0F-51EF-BA11-1F35-4A08BAE489AD}"/>
                </a:ext>
              </a:extLst>
            </p:cNvPr>
            <p:cNvSpPr txBox="1"/>
            <p:nvPr/>
          </p:nvSpPr>
          <p:spPr>
            <a:xfrm>
              <a:off x="1326776" y="5055162"/>
              <a:ext cx="779672"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しゅぜいほう</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73" name="グループ化 72">
            <a:extLst>
              <a:ext uri="{FF2B5EF4-FFF2-40B4-BE49-F238E27FC236}">
                <a16:creationId xmlns:a16="http://schemas.microsoft.com/office/drawing/2014/main" id="{9E5E1643-F39F-7D6B-C994-481F1FDEDA1E}"/>
              </a:ext>
            </a:extLst>
          </p:cNvPr>
          <p:cNvGrpSpPr/>
          <p:nvPr/>
        </p:nvGrpSpPr>
        <p:grpSpPr>
          <a:xfrm>
            <a:off x="313706" y="1733098"/>
            <a:ext cx="8506443" cy="1371526"/>
            <a:chOff x="313706" y="1733098"/>
            <a:chExt cx="8506443" cy="1371526"/>
          </a:xfrm>
        </p:grpSpPr>
        <p:grpSp>
          <p:nvGrpSpPr>
            <p:cNvPr id="74" name="グループ化 73">
              <a:extLst>
                <a:ext uri="{FF2B5EF4-FFF2-40B4-BE49-F238E27FC236}">
                  <a16:creationId xmlns:a16="http://schemas.microsoft.com/office/drawing/2014/main" id="{1CE0C337-A328-DF38-C84F-3C6801381AE4}"/>
                </a:ext>
              </a:extLst>
            </p:cNvPr>
            <p:cNvGrpSpPr/>
            <p:nvPr/>
          </p:nvGrpSpPr>
          <p:grpSpPr>
            <a:xfrm>
              <a:off x="313706" y="1733098"/>
              <a:ext cx="8506443" cy="1371526"/>
              <a:chOff x="318776" y="4443388"/>
              <a:chExt cx="8506443" cy="1282206"/>
            </a:xfrm>
          </p:grpSpPr>
          <p:grpSp>
            <p:nvGrpSpPr>
              <p:cNvPr id="78" name="グループ化 77">
                <a:extLst>
                  <a:ext uri="{FF2B5EF4-FFF2-40B4-BE49-F238E27FC236}">
                    <a16:creationId xmlns:a16="http://schemas.microsoft.com/office/drawing/2014/main" id="{42C2AF94-485D-0DE9-C63A-41FE287B3FCF}"/>
                  </a:ext>
                </a:extLst>
              </p:cNvPr>
              <p:cNvGrpSpPr/>
              <p:nvPr/>
            </p:nvGrpSpPr>
            <p:grpSpPr>
              <a:xfrm>
                <a:off x="318776" y="4443388"/>
                <a:ext cx="8506443" cy="1282206"/>
                <a:chOff x="323849" y="1803353"/>
                <a:chExt cx="8506443" cy="1031896"/>
              </a:xfrm>
            </p:grpSpPr>
            <p:sp>
              <p:nvSpPr>
                <p:cNvPr id="80" name="正方形/長方形 79">
                  <a:extLst>
                    <a:ext uri="{FF2B5EF4-FFF2-40B4-BE49-F238E27FC236}">
                      <a16:creationId xmlns:a16="http://schemas.microsoft.com/office/drawing/2014/main" id="{083ADC3D-E353-C6C2-9FBC-5565EB478F2A}"/>
                    </a:ext>
                  </a:extLst>
                </p:cNvPr>
                <p:cNvSpPr/>
                <p:nvPr/>
              </p:nvSpPr>
              <p:spPr bwMode="auto">
                <a:xfrm>
                  <a:off x="323849" y="1803353"/>
                  <a:ext cx="8506443" cy="103189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1" name="正方形/長方形 80">
                  <a:extLst>
                    <a:ext uri="{FF2B5EF4-FFF2-40B4-BE49-F238E27FC236}">
                      <a16:creationId xmlns:a16="http://schemas.microsoft.com/office/drawing/2014/main" id="{220F5E03-7B17-6B8A-F10A-26C843E9B721}"/>
                    </a:ext>
                  </a:extLst>
                </p:cNvPr>
                <p:cNvSpPr/>
                <p:nvPr/>
              </p:nvSpPr>
              <p:spPr bwMode="auto">
                <a:xfrm>
                  <a:off x="323851" y="1803353"/>
                  <a:ext cx="849460" cy="10318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a:t>
                  </a:r>
                  <a:r>
                    <a:rPr lang="ja-JP" altLang="en-US" sz="1800" spc="120" dirty="0">
                      <a:solidFill>
                        <a:schemeClr val="bg1"/>
                      </a:solidFill>
                      <a:latin typeface="+mn-ea"/>
                      <a:ea typeface="+mn-ea"/>
                    </a:rPr>
                    <a:t>４</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9" name="テキスト ボックス 78">
                <a:extLst>
                  <a:ext uri="{FF2B5EF4-FFF2-40B4-BE49-F238E27FC236}">
                    <a16:creationId xmlns:a16="http://schemas.microsoft.com/office/drawing/2014/main" id="{77A83936-8D73-68CA-A7F8-EB6FA34B06DB}"/>
                  </a:ext>
                </a:extLst>
              </p:cNvPr>
              <p:cNvSpPr txBox="1"/>
              <p:nvPr/>
            </p:nvSpPr>
            <p:spPr>
              <a:xfrm>
                <a:off x="1168237" y="4467506"/>
                <a:ext cx="6425238" cy="1251878"/>
              </a:xfrm>
              <a:prstGeom prst="rect">
                <a:avLst/>
              </a:prstGeom>
              <a:noFill/>
            </p:spPr>
            <p:txBody>
              <a:bodyPr wrap="square" rtlCol="0">
                <a:spAutoFit/>
              </a:bodyPr>
              <a:lstStyle/>
              <a:p>
                <a:pPr>
                  <a:lnSpc>
                    <a:spcPts val="2500"/>
                  </a:lnSpc>
                </a:pPr>
                <a:r>
                  <a:rPr kumimoji="1" lang="ja-JP" altLang="en-US" dirty="0"/>
                  <a:t>　答え　③年齢は関係ない</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子供であっても、例えば、芸能界の子役などで収入があれば所得税や住民税が課税されます。</a:t>
                </a:r>
                <a:endParaRPr kumimoji="1" lang="ja-JP" altLang="en-US" dirty="0"/>
              </a:p>
            </p:txBody>
          </p:sp>
        </p:grpSp>
        <p:pic>
          <p:nvPicPr>
            <p:cNvPr id="75" name="図 74">
              <a:extLst>
                <a:ext uri="{FF2B5EF4-FFF2-40B4-BE49-F238E27FC236}">
                  <a16:creationId xmlns:a16="http://schemas.microsoft.com/office/drawing/2014/main" id="{18FA9B99-AD68-A0E7-6C22-176602D00F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6590" y="1775272"/>
              <a:ext cx="849460" cy="1187066"/>
            </a:xfrm>
            <a:prstGeom prst="rect">
              <a:avLst/>
            </a:prstGeom>
          </p:spPr>
        </p:pic>
        <p:sp>
          <p:nvSpPr>
            <p:cNvPr id="76" name="テキスト ボックス 75">
              <a:extLst>
                <a:ext uri="{FF2B5EF4-FFF2-40B4-BE49-F238E27FC236}">
                  <a16:creationId xmlns:a16="http://schemas.microsoft.com/office/drawing/2014/main" id="{03154203-7FA0-5A4A-349C-5E726FFCD3C5}"/>
                </a:ext>
              </a:extLst>
            </p:cNvPr>
            <p:cNvSpPr txBox="1"/>
            <p:nvPr/>
          </p:nvSpPr>
          <p:spPr>
            <a:xfrm>
              <a:off x="6334823" y="2309583"/>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しょとくぜい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77" name="テキスト ボックス 76">
              <a:extLst>
                <a:ext uri="{FF2B5EF4-FFF2-40B4-BE49-F238E27FC236}">
                  <a16:creationId xmlns:a16="http://schemas.microsoft.com/office/drawing/2014/main" id="{469FA43F-FAED-509A-E970-D2A9CE2C08A3}"/>
                </a:ext>
              </a:extLst>
            </p:cNvPr>
            <p:cNvSpPr txBox="1"/>
            <p:nvPr/>
          </p:nvSpPr>
          <p:spPr>
            <a:xfrm>
              <a:off x="1060669" y="264239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じゅうみんぜい</a:t>
              </a:r>
              <a:endParaRPr kumimoji="1" lang="en-US" altLang="ja-JP" sz="800" dirty="0">
                <a:latin typeface="HGPｺﾞｼｯｸE" panose="020B0900000000000000" pitchFamily="50" charset="-128"/>
                <a:ea typeface="HGPｺﾞｼｯｸE" panose="020B0900000000000000" pitchFamily="50" charset="-128"/>
              </a:endParaRPr>
            </a:p>
          </p:txBody>
        </p:sp>
      </p:grpSp>
      <p:sp>
        <p:nvSpPr>
          <p:cNvPr id="3" name="Rectangle 14">
            <a:extLst>
              <a:ext uri="{FF2B5EF4-FFF2-40B4-BE49-F238E27FC236}">
                <a16:creationId xmlns:a16="http://schemas.microsoft.com/office/drawing/2014/main" id="{4612CABA-B0B4-AF47-9447-8E2806E775D1}"/>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sp>
        <p:nvSpPr>
          <p:cNvPr id="4" name="スライド番号プレースホルダー 1">
            <a:extLst>
              <a:ext uri="{FF2B5EF4-FFF2-40B4-BE49-F238E27FC236}">
                <a16:creationId xmlns:a16="http://schemas.microsoft.com/office/drawing/2014/main" id="{8711A27A-B236-EFE0-FA31-F78A7DAD9FE3}"/>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19</a:t>
            </a:fld>
            <a:endParaRPr lang="en-US" altLang="ja-JP"/>
          </a:p>
        </p:txBody>
      </p:sp>
    </p:spTree>
    <p:custDataLst>
      <p:tags r:id="rId1"/>
    </p:custDataLst>
    <p:extLst>
      <p:ext uri="{BB962C8B-B14F-4D97-AF65-F5344CB8AC3E}">
        <p14:creationId xmlns:p14="http://schemas.microsoft.com/office/powerpoint/2010/main" val="7854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r>
              <a:rPr lang="en-US" altLang="ja-JP" dirty="0"/>
              <a:t>2</a:t>
            </a:r>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53">
            <a:extLst>
              <a:ext uri="{FF2B5EF4-FFF2-40B4-BE49-F238E27FC236}">
                <a16:creationId xmlns:a16="http://schemas.microsoft.com/office/drawing/2014/main" id="{28E92DB3-28EF-1429-A854-55E6787DFEF9}"/>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sp>
        <p:nvSpPr>
          <p:cNvPr id="3" name="テキスト ボックス 2">
            <a:extLst>
              <a:ext uri="{FF2B5EF4-FFF2-40B4-BE49-F238E27FC236}">
                <a16:creationId xmlns:a16="http://schemas.microsoft.com/office/drawing/2014/main" id="{A01C3904-B28C-3485-5460-A4E4699BE419}"/>
              </a:ext>
            </a:extLst>
          </p:cNvPr>
          <p:cNvSpPr txBox="1"/>
          <p:nvPr/>
        </p:nvSpPr>
        <p:spPr>
          <a:xfrm>
            <a:off x="848212" y="6518284"/>
            <a:ext cx="6367863"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　財務省</a:t>
            </a:r>
            <a:r>
              <a:rPr lang="en-US" altLang="ja-JP" sz="1100" b="1" dirty="0">
                <a:solidFill>
                  <a:srgbClr val="005BAD"/>
                </a:solidFill>
                <a:latin typeface="ＭＳ Ｐゴシック" panose="020B0600070205080204" pitchFamily="50" charset="-128"/>
                <a:ea typeface="ＭＳ Ｐゴシック" panose="020B0600070205080204" pitchFamily="50" charset="-128"/>
              </a:rPr>
              <a:t>×</a:t>
            </a:r>
            <a:r>
              <a:rPr lang="en-US" altLang="ja-JP" sz="1100" b="1" dirty="0" err="1">
                <a:solidFill>
                  <a:srgbClr val="005BAD"/>
                </a:solidFill>
                <a:latin typeface="ＭＳ Ｐゴシック" panose="020B0600070205080204" pitchFamily="50" charset="-128"/>
                <a:ea typeface="ＭＳ Ｐゴシック" panose="020B0600070205080204" pitchFamily="50" charset="-128"/>
              </a:rPr>
              <a:t>QuizKnock</a:t>
            </a:r>
            <a:r>
              <a:rPr lang="ja-JP" altLang="en-US" sz="1100" b="1" dirty="0">
                <a:solidFill>
                  <a:srgbClr val="005BAD"/>
                </a:solidFill>
                <a:latin typeface="ＭＳ Ｐゴシック" panose="020B0600070205080204" pitchFamily="50" charset="-128"/>
                <a:ea typeface="ＭＳ Ｐゴシック" panose="020B0600070205080204" pitchFamily="50" charset="-128"/>
              </a:rPr>
              <a:t>　クイズで全知全納！？税制マスター　</a:t>
            </a:r>
            <a:r>
              <a:rPr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https://zaimusho.quizknock.com</a:t>
            </a:r>
            <a:endParaRPr kumimoji="1" lang="en-US" altLang="ja-JP" sz="1100" dirty="0">
              <a:latin typeface="Arial" panose="020B0604020202020204" pitchFamily="34" charset="0"/>
              <a:cs typeface="Arial" panose="020B0604020202020204" pitchFamily="34" charset="0"/>
            </a:endParaRPr>
          </a:p>
        </p:txBody>
      </p:sp>
      <p:pic>
        <p:nvPicPr>
          <p:cNvPr id="9" name="図 8" descr="挿絵 が含まれている画像&#10;&#10;自動的に生成された説明">
            <a:extLst>
              <a:ext uri="{FF2B5EF4-FFF2-40B4-BE49-F238E27FC236}">
                <a16:creationId xmlns:a16="http://schemas.microsoft.com/office/drawing/2014/main" id="{6B51314D-8173-7E81-075F-B5DBC50405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10" name="グループ化 9">
            <a:extLst>
              <a:ext uri="{FF2B5EF4-FFF2-40B4-BE49-F238E27FC236}">
                <a16:creationId xmlns:a16="http://schemas.microsoft.com/office/drawing/2014/main" id="{B3565180-9409-6850-27F9-66BBE96E6B8E}"/>
              </a:ext>
            </a:extLst>
          </p:cNvPr>
          <p:cNvGrpSpPr/>
          <p:nvPr/>
        </p:nvGrpSpPr>
        <p:grpSpPr>
          <a:xfrm>
            <a:off x="323851" y="1447741"/>
            <a:ext cx="8495993" cy="4545090"/>
            <a:chOff x="323851" y="1447741"/>
            <a:chExt cx="8495993" cy="4545090"/>
          </a:xfrm>
        </p:grpSpPr>
        <p:grpSp>
          <p:nvGrpSpPr>
            <p:cNvPr id="11" name="グループ化 10">
              <a:extLst>
                <a:ext uri="{FF2B5EF4-FFF2-40B4-BE49-F238E27FC236}">
                  <a16:creationId xmlns:a16="http://schemas.microsoft.com/office/drawing/2014/main" id="{2CEEDDDE-B209-5DE8-318A-0A0850167182}"/>
                </a:ext>
              </a:extLst>
            </p:cNvPr>
            <p:cNvGrpSpPr/>
            <p:nvPr/>
          </p:nvGrpSpPr>
          <p:grpSpPr>
            <a:xfrm>
              <a:off x="323851" y="1447741"/>
              <a:ext cx="8495993" cy="4545090"/>
              <a:chOff x="323851" y="1447741"/>
              <a:chExt cx="8495993" cy="4545090"/>
            </a:xfrm>
          </p:grpSpPr>
          <p:grpSp>
            <p:nvGrpSpPr>
              <p:cNvPr id="13" name="グループ化 12">
                <a:extLst>
                  <a:ext uri="{FF2B5EF4-FFF2-40B4-BE49-F238E27FC236}">
                    <a16:creationId xmlns:a16="http://schemas.microsoft.com/office/drawing/2014/main" id="{DBA1DD6B-CB7E-A2D6-6E8B-97F6EA7C7E5D}"/>
                  </a:ext>
                </a:extLst>
              </p:cNvPr>
              <p:cNvGrpSpPr/>
              <p:nvPr/>
            </p:nvGrpSpPr>
            <p:grpSpPr>
              <a:xfrm>
                <a:off x="323851" y="1732605"/>
                <a:ext cx="8495993" cy="4260226"/>
                <a:chOff x="323849" y="1803354"/>
                <a:chExt cx="8506443" cy="2605930"/>
              </a:xfrm>
            </p:grpSpPr>
            <p:sp>
              <p:nvSpPr>
                <p:cNvPr id="33" name="正方形/長方形 32">
                  <a:extLst>
                    <a:ext uri="{FF2B5EF4-FFF2-40B4-BE49-F238E27FC236}">
                      <a16:creationId xmlns:a16="http://schemas.microsoft.com/office/drawing/2014/main" id="{BB3AA018-D644-5037-106B-D92F0C291AC3}"/>
                    </a:ext>
                  </a:extLst>
                </p:cNvPr>
                <p:cNvSpPr/>
                <p:nvPr/>
              </p:nvSpPr>
              <p:spPr bwMode="auto">
                <a:xfrm>
                  <a:off x="323849" y="1803354"/>
                  <a:ext cx="8506443" cy="2605930"/>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4" name="正方形/長方形 33">
                  <a:extLst>
                    <a:ext uri="{FF2B5EF4-FFF2-40B4-BE49-F238E27FC236}">
                      <a16:creationId xmlns:a16="http://schemas.microsoft.com/office/drawing/2014/main" id="{AB6D05C6-D6A0-86AF-9D35-B10E6A50ACF8}"/>
                    </a:ext>
                  </a:extLst>
                </p:cNvPr>
                <p:cNvSpPr/>
                <p:nvPr/>
              </p:nvSpPr>
              <p:spPr bwMode="auto">
                <a:xfrm>
                  <a:off x="323851" y="1803354"/>
                  <a:ext cx="849460" cy="260593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答７</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5" name="テキスト ボックス 14">
                <a:extLst>
                  <a:ext uri="{FF2B5EF4-FFF2-40B4-BE49-F238E27FC236}">
                    <a16:creationId xmlns:a16="http://schemas.microsoft.com/office/drawing/2014/main" id="{76E3B834-1E5F-A179-9210-C5E1223B70A1}"/>
                  </a:ext>
                </a:extLst>
              </p:cNvPr>
              <p:cNvSpPr txBox="1"/>
              <p:nvPr/>
            </p:nvSpPr>
            <p:spPr>
              <a:xfrm>
                <a:off x="1182938" y="1447741"/>
                <a:ext cx="7283112" cy="4545090"/>
              </a:xfrm>
              <a:prstGeom prst="rect">
                <a:avLst/>
              </a:prstGeom>
              <a:noFill/>
            </p:spPr>
            <p:txBody>
              <a:bodyPr wrap="square" rtlCol="0">
                <a:spAutoFit/>
              </a:bodyPr>
              <a:lstStyle/>
              <a:p>
                <a:pPr>
                  <a:lnSpc>
                    <a:spcPts val="2500"/>
                  </a:lnSpc>
                </a:pPr>
                <a:r>
                  <a:rPr kumimoji="1" lang="ja-JP" altLang="en-US" dirty="0"/>
                  <a:t>　</a:t>
                </a:r>
                <a:endParaRPr kumimoji="1" lang="en-US" altLang="ja-JP" dirty="0"/>
              </a:p>
              <a:p>
                <a:pPr>
                  <a:lnSpc>
                    <a:spcPts val="2500"/>
                  </a:lnSpc>
                </a:pPr>
                <a:r>
                  <a:rPr kumimoji="1" lang="ja-JP" altLang="en-US" dirty="0"/>
                  <a:t>答え　③国会</a:t>
                </a:r>
                <a:endParaRPr kumimoji="1" lang="en-US" altLang="ja-JP" dirty="0"/>
              </a:p>
              <a:p>
                <a:pPr>
                  <a:lnSpc>
                    <a:spcPts val="2500"/>
                  </a:lnSpc>
                </a:pPr>
                <a:r>
                  <a:rPr kumimoji="1" lang="ja-JP" altLang="en-US" dirty="0"/>
                  <a:t>　</a:t>
                </a:r>
                <a:endParaRPr kumimoji="1" lang="en-US" altLang="ja-JP" dirty="0"/>
              </a:p>
              <a:p>
                <a:pPr>
                  <a:lnSpc>
                    <a:spcPts val="2500"/>
                  </a:lnSpc>
                </a:pPr>
                <a:endParaRPr kumimoji="1" lang="en-US" altLang="ja-JP" sz="1600" dirty="0"/>
              </a:p>
              <a:p>
                <a:pPr>
                  <a:lnSpc>
                    <a:spcPts val="2500"/>
                  </a:lnSpc>
                </a:pPr>
                <a:r>
                  <a:rPr kumimoji="1" lang="ja-JP" altLang="en-US" sz="1600"/>
                  <a:t>　年金</a:t>
                </a:r>
                <a:r>
                  <a:rPr kumimoji="1" lang="ja-JP" altLang="en-US" sz="1600" dirty="0"/>
                  <a:t>、医療などの社会保障・福祉や水道、道路などの社会資本整備、教育や警察、消防、防衛といった公的サービスは、私たちの暮らしに欠かせないものですが、非常に多くの費用が必要です。</a:t>
                </a:r>
                <a:endParaRPr kumimoji="1" lang="en-US" altLang="ja-JP" sz="1600" dirty="0"/>
              </a:p>
              <a:p>
                <a:pPr>
                  <a:lnSpc>
                    <a:spcPts val="2500"/>
                  </a:lnSpc>
                </a:pPr>
                <a:r>
                  <a:rPr kumimoji="1" lang="ja-JP" altLang="en-US" sz="1600" dirty="0"/>
                  <a:t>　税金は、このような公的サービスの費用を賄うためのものですが、みんながお互いに支えあい、共により良い社会を作っていくために、この費用を広く公平に分かち合うことが必要です。</a:t>
                </a:r>
                <a:endParaRPr kumimoji="1" lang="en-US" altLang="ja-JP" sz="1600" dirty="0"/>
              </a:p>
              <a:p>
                <a:pPr>
                  <a:lnSpc>
                    <a:spcPts val="2500"/>
                  </a:lnSpc>
                </a:pPr>
                <a:r>
                  <a:rPr kumimoji="1" lang="ja-JP" altLang="en-US" sz="1600" dirty="0"/>
                  <a:t>　そのため、国の税金に関する法律は、国民が選挙で選んだ議員が集まる国会で決められています。</a:t>
                </a:r>
                <a:endParaRPr kumimoji="1" lang="en-US" altLang="ja-JP" sz="1600" dirty="0"/>
              </a:p>
              <a:p>
                <a:pPr>
                  <a:lnSpc>
                    <a:spcPts val="2500"/>
                  </a:lnSpc>
                </a:pPr>
                <a:r>
                  <a:rPr kumimoji="1" lang="ja-JP" altLang="en-US" sz="1600" dirty="0"/>
                  <a:t>　また、税務署が集めた税金は、国の収入になり、国のお金の使いみちについては、内閣から提出された予算案を国会で審議の上、決定します。</a:t>
                </a:r>
              </a:p>
            </p:txBody>
          </p:sp>
          <p:sp>
            <p:nvSpPr>
              <p:cNvPr id="16" name="テキスト ボックス 15">
                <a:extLst>
                  <a:ext uri="{FF2B5EF4-FFF2-40B4-BE49-F238E27FC236}">
                    <a16:creationId xmlns:a16="http://schemas.microsoft.com/office/drawing/2014/main" id="{6FE26ECB-1EF9-B0DE-6B41-14E03535237C}"/>
                  </a:ext>
                </a:extLst>
              </p:cNvPr>
              <p:cNvSpPr txBox="1"/>
              <p:nvPr/>
            </p:nvSpPr>
            <p:spPr>
              <a:xfrm>
                <a:off x="2840974" y="264251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しゃかいほしょう</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1770A07E-66C7-29D4-D49E-745A1AA596DB}"/>
                  </a:ext>
                </a:extLst>
              </p:cNvPr>
              <p:cNvSpPr txBox="1"/>
              <p:nvPr/>
            </p:nvSpPr>
            <p:spPr>
              <a:xfrm>
                <a:off x="3817599" y="2635589"/>
                <a:ext cx="450054"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ふくし</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E7E6B63F-135D-FEEB-94E0-F2B014BE1C8A}"/>
                  </a:ext>
                </a:extLst>
              </p:cNvPr>
              <p:cNvSpPr txBox="1"/>
              <p:nvPr/>
            </p:nvSpPr>
            <p:spPr>
              <a:xfrm>
                <a:off x="5909341" y="2628652"/>
                <a:ext cx="1306734"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しゃかいしほんせいび</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0" name="テキスト ボックス 19">
                <a:extLst>
                  <a:ext uri="{FF2B5EF4-FFF2-40B4-BE49-F238E27FC236}">
                    <a16:creationId xmlns:a16="http://schemas.microsoft.com/office/drawing/2014/main" id="{F71896E0-DD8E-FBB2-0EDD-6F8210978303}"/>
                  </a:ext>
                </a:extLst>
              </p:cNvPr>
              <p:cNvSpPr txBox="1"/>
              <p:nvPr/>
            </p:nvSpPr>
            <p:spPr>
              <a:xfrm>
                <a:off x="1530151" y="296971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ぼうえい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1" name="テキスト ボックス 20">
                <a:extLst>
                  <a:ext uri="{FF2B5EF4-FFF2-40B4-BE49-F238E27FC236}">
                    <a16:creationId xmlns:a16="http://schemas.microsoft.com/office/drawing/2014/main" id="{84DBE424-A61D-280B-08E3-975F9E6EF770}"/>
                  </a:ext>
                </a:extLst>
              </p:cNvPr>
              <p:cNvSpPr txBox="1"/>
              <p:nvPr/>
            </p:nvSpPr>
            <p:spPr>
              <a:xfrm>
                <a:off x="4313489" y="5505276"/>
                <a:ext cx="539857"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しんぎ</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3" name="テキスト ボックス 22">
                <a:extLst>
                  <a:ext uri="{FF2B5EF4-FFF2-40B4-BE49-F238E27FC236}">
                    <a16:creationId xmlns:a16="http://schemas.microsoft.com/office/drawing/2014/main" id="{6E5EEF68-F734-ECAA-CBBF-14F575275E91}"/>
                  </a:ext>
                </a:extLst>
              </p:cNvPr>
              <p:cNvSpPr txBox="1"/>
              <p:nvPr/>
            </p:nvSpPr>
            <p:spPr>
              <a:xfrm>
                <a:off x="4816995" y="3605447"/>
                <a:ext cx="539856"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まかな</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4" name="テキスト ボックス 23">
                <a:extLst>
                  <a:ext uri="{FF2B5EF4-FFF2-40B4-BE49-F238E27FC236}">
                    <a16:creationId xmlns:a16="http://schemas.microsoft.com/office/drawing/2014/main" id="{4C311C8E-C5D7-1B41-5185-83A2D9AFAA82}"/>
                  </a:ext>
                </a:extLst>
              </p:cNvPr>
              <p:cNvSpPr txBox="1"/>
              <p:nvPr/>
            </p:nvSpPr>
            <p:spPr>
              <a:xfrm>
                <a:off x="1854190" y="5189546"/>
                <a:ext cx="754538"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ぜいむしょ</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7" name="テキスト ボックス 26">
                <a:extLst>
                  <a:ext uri="{FF2B5EF4-FFF2-40B4-BE49-F238E27FC236}">
                    <a16:creationId xmlns:a16="http://schemas.microsoft.com/office/drawing/2014/main" id="{BBA02F69-CB91-2831-AE10-D22E29FD8FEB}"/>
                  </a:ext>
                </a:extLst>
              </p:cNvPr>
              <p:cNvSpPr txBox="1"/>
              <p:nvPr/>
            </p:nvSpPr>
            <p:spPr>
              <a:xfrm>
                <a:off x="1211700" y="5505276"/>
                <a:ext cx="539857"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ないかく</a:t>
                </a:r>
                <a:endParaRPr kumimoji="1" lang="en-US" altLang="ja-JP" sz="800" dirty="0">
                  <a:latin typeface="HGPｺﾞｼｯｸE" panose="020B0900000000000000" pitchFamily="50" charset="-128"/>
                  <a:ea typeface="HGPｺﾞｼｯｸE" panose="020B0900000000000000" pitchFamily="50" charset="-128"/>
                </a:endParaRPr>
              </a:p>
            </p:txBody>
          </p:sp>
          <p:pic>
            <p:nvPicPr>
              <p:cNvPr id="32" name="図 31">
                <a:extLst>
                  <a:ext uri="{FF2B5EF4-FFF2-40B4-BE49-F238E27FC236}">
                    <a16:creationId xmlns:a16="http://schemas.microsoft.com/office/drawing/2014/main" id="{35523A57-9148-4213-6E95-2EBA98A1C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926" y="1549790"/>
                <a:ext cx="1513304" cy="1118841"/>
              </a:xfrm>
              <a:prstGeom prst="rect">
                <a:avLst/>
              </a:prstGeom>
            </p:spPr>
          </p:pic>
        </p:grpSp>
        <p:pic>
          <p:nvPicPr>
            <p:cNvPr id="12" name="Picture 2">
              <a:extLst>
                <a:ext uri="{FF2B5EF4-FFF2-40B4-BE49-F238E27FC236}">
                  <a16:creationId xmlns:a16="http://schemas.microsoft.com/office/drawing/2014/main" id="{8CE93C11-1BFF-A2F1-D246-B8FCA1CF4F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6923" y="1593439"/>
              <a:ext cx="1545253" cy="101165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4">
            <a:extLst>
              <a:ext uri="{FF2B5EF4-FFF2-40B4-BE49-F238E27FC236}">
                <a16:creationId xmlns:a16="http://schemas.microsoft.com/office/drawing/2014/main" id="{0F303178-7D96-43BC-6D2E-4AB2F6A98BC9}"/>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grpSp>
        <p:nvGrpSpPr>
          <p:cNvPr id="19" name="グループ化 18">
            <a:extLst>
              <a:ext uri="{FF2B5EF4-FFF2-40B4-BE49-F238E27FC236}">
                <a16:creationId xmlns:a16="http://schemas.microsoft.com/office/drawing/2014/main" id="{ABF58B41-50F5-B289-EA89-998073377128}"/>
              </a:ext>
            </a:extLst>
          </p:cNvPr>
          <p:cNvGrpSpPr/>
          <p:nvPr/>
        </p:nvGrpSpPr>
        <p:grpSpPr>
          <a:xfrm>
            <a:off x="-40564" y="6016810"/>
            <a:ext cx="939693" cy="850816"/>
            <a:chOff x="-40564" y="6007184"/>
            <a:chExt cx="939693" cy="850816"/>
          </a:xfrm>
        </p:grpSpPr>
        <p:sp>
          <p:nvSpPr>
            <p:cNvPr id="22" name="フリーフォーム: 図形 3">
              <a:extLst>
                <a:ext uri="{FF2B5EF4-FFF2-40B4-BE49-F238E27FC236}">
                  <a16:creationId xmlns:a16="http://schemas.microsoft.com/office/drawing/2014/main" id="{90AA1185-2511-155F-F9E1-3B6DB84B8321}"/>
                </a:ext>
              </a:extLst>
            </p:cNvPr>
            <p:cNvSpPr/>
            <p:nvPr userDrawn="1"/>
          </p:nvSpPr>
          <p:spPr>
            <a:xfrm rot="5400000">
              <a:off x="29733" y="6024355"/>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5" name="フリーフォーム: 図形 5">
              <a:extLst>
                <a:ext uri="{FF2B5EF4-FFF2-40B4-BE49-F238E27FC236}">
                  <a16:creationId xmlns:a16="http://schemas.microsoft.com/office/drawing/2014/main" id="{039763D7-920F-13E5-F59F-DC777B940A64}"/>
                </a:ext>
              </a:extLst>
            </p:cNvPr>
            <p:cNvSpPr/>
            <p:nvPr userDrawn="1"/>
          </p:nvSpPr>
          <p:spPr>
            <a:xfrm rot="5400000">
              <a:off x="18582" y="5977453"/>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6" name="テキスト ボックス 25">
              <a:extLst>
                <a:ext uri="{FF2B5EF4-FFF2-40B4-BE49-F238E27FC236}">
                  <a16:creationId xmlns:a16="http://schemas.microsoft.com/office/drawing/2014/main" id="{B0721C9D-8C67-EA11-58A5-A2072995D1D1}"/>
                </a:ext>
              </a:extLst>
            </p:cNvPr>
            <p:cNvSpPr txBox="1"/>
            <p:nvPr userDrawn="1"/>
          </p:nvSpPr>
          <p:spPr>
            <a:xfrm>
              <a:off x="-40564" y="6201714"/>
              <a:ext cx="825671" cy="584775"/>
            </a:xfrm>
            <a:prstGeom prst="rect">
              <a:avLst/>
            </a:prstGeom>
            <a:noFill/>
          </p:spPr>
          <p:txBody>
            <a:bodyPr wrap="square" rtlCol="0">
              <a:noAutofit/>
            </a:bodyPr>
            <a:lstStyle/>
            <a:p>
              <a:pPr algn="ctr"/>
              <a:r>
                <a:rPr kumimoji="1" lang="ja-JP" altLang="en-US" sz="1600" b="1" i="0" spc="50" baseline="0" dirty="0">
                  <a:solidFill>
                    <a:schemeClr val="accent6">
                      <a:lumMod val="75000"/>
                    </a:schemeClr>
                  </a:solidFill>
                </a:rPr>
                <a:t>もっと</a:t>
              </a:r>
              <a:endParaRPr kumimoji="1" lang="en-US" altLang="ja-JP" sz="1600" b="1" i="0" spc="50" baseline="0" dirty="0">
                <a:solidFill>
                  <a:schemeClr val="accent6">
                    <a:lumMod val="75000"/>
                  </a:schemeClr>
                </a:solidFill>
              </a:endParaRPr>
            </a:p>
            <a:p>
              <a:pPr algn="ctr"/>
              <a:r>
                <a:rPr kumimoji="1" lang="ja-JP" altLang="en-US" sz="1600" b="1" i="0" spc="50" baseline="0" dirty="0">
                  <a:solidFill>
                    <a:schemeClr val="accent6">
                      <a:lumMod val="75000"/>
                    </a:schemeClr>
                  </a:solidFill>
                </a:rPr>
                <a:t>くわしく</a:t>
              </a:r>
            </a:p>
          </p:txBody>
        </p:sp>
      </p:grpSp>
      <p:sp>
        <p:nvSpPr>
          <p:cNvPr id="28" name="スライド番号プレースホルダー 1">
            <a:extLst>
              <a:ext uri="{FF2B5EF4-FFF2-40B4-BE49-F238E27FC236}">
                <a16:creationId xmlns:a16="http://schemas.microsoft.com/office/drawing/2014/main" id="{2046A815-6257-7B99-4B12-A455C3F339CF}"/>
              </a:ext>
            </a:extLst>
          </p:cNvPr>
          <p:cNvSpPr>
            <a:spLocks noGrp="1"/>
          </p:cNvSpPr>
          <p:nvPr>
            <p:ph type="sldNum" sz="quarter" idx="4"/>
          </p:nvPr>
        </p:nvSpPr>
        <p:spPr/>
        <p:txBody>
          <a:bodyPr/>
          <a:lstStyle/>
          <a:p>
            <a:pPr>
              <a:defRPr/>
            </a:pPr>
            <a:fld id="{A21AC8FD-592B-4297-9EAB-520742DB55C5}" type="slidenum">
              <a:rPr lang="en-US" altLang="ja-JP" smtClean="0"/>
              <a:pPr>
                <a:defRPr/>
              </a:pPr>
              <a:t>20</a:t>
            </a:fld>
            <a:endParaRPr lang="en-US" altLang="ja-JP"/>
          </a:p>
        </p:txBody>
      </p:sp>
    </p:spTree>
    <p:custDataLst>
      <p:tags r:id="rId1"/>
    </p:custDataLst>
    <p:extLst>
      <p:ext uri="{BB962C8B-B14F-4D97-AF65-F5344CB8AC3E}">
        <p14:creationId xmlns:p14="http://schemas.microsoft.com/office/powerpoint/2010/main" val="1695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2089-D53C-1775-30B9-FBFAE96ED9ED}"/>
            </a:ext>
          </a:extLst>
        </p:cNvPr>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284493FE-1BC5-E408-FCA8-5B81ECA3CC0F}"/>
              </a:ext>
            </a:extLst>
          </p:cNvPr>
          <p:cNvSpPr/>
          <p:nvPr/>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37" name="正方形/長方形 36">
            <a:extLst>
              <a:ext uri="{FF2B5EF4-FFF2-40B4-BE49-F238E27FC236}">
                <a16:creationId xmlns:a16="http://schemas.microsoft.com/office/drawing/2014/main" id="{D2C8DD33-B148-6D13-ECF2-2F31AC35B400}"/>
              </a:ext>
            </a:extLst>
          </p:cNvPr>
          <p:cNvSpPr/>
          <p:nvPr/>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38" name="グラフィックス 37">
            <a:extLst>
              <a:ext uri="{FF2B5EF4-FFF2-40B4-BE49-F238E27FC236}">
                <a16:creationId xmlns:a16="http://schemas.microsoft.com/office/drawing/2014/main" id="{2D2DCB49-65FD-0288-2D53-18CB55317FD0}"/>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39" name="正方形/長方形 38">
            <a:extLst>
              <a:ext uri="{FF2B5EF4-FFF2-40B4-BE49-F238E27FC236}">
                <a16:creationId xmlns:a16="http://schemas.microsoft.com/office/drawing/2014/main" id="{6E161C41-8F52-0E85-B622-7CCC51739CCE}"/>
              </a:ext>
            </a:extLst>
          </p:cNvPr>
          <p:cNvSpPr/>
          <p:nvPr/>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四角形: 上の 2 つの角を丸める 12">
            <a:extLst>
              <a:ext uri="{FF2B5EF4-FFF2-40B4-BE49-F238E27FC236}">
                <a16:creationId xmlns:a16="http://schemas.microsoft.com/office/drawing/2014/main" id="{493907BF-5F40-C807-6BF5-2C7190DCB5AC}"/>
              </a:ext>
            </a:extLst>
          </p:cNvPr>
          <p:cNvSpPr/>
          <p:nvPr/>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Rectangle 6">
            <a:extLst>
              <a:ext uri="{FF2B5EF4-FFF2-40B4-BE49-F238E27FC236}">
                <a16:creationId xmlns:a16="http://schemas.microsoft.com/office/drawing/2014/main" id="{3F7EAC0E-FFED-57DC-6688-AD4B6FB6EF4D}"/>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21</a:t>
            </a:fld>
            <a:endParaRPr lang="en-US" altLang="ja-JP" dirty="0"/>
          </a:p>
        </p:txBody>
      </p:sp>
      <p:sp>
        <p:nvSpPr>
          <p:cNvPr id="42" name="四角形: 角を丸くする 14">
            <a:extLst>
              <a:ext uri="{FF2B5EF4-FFF2-40B4-BE49-F238E27FC236}">
                <a16:creationId xmlns:a16="http://schemas.microsoft.com/office/drawing/2014/main" id="{28C8C7A6-1052-45DD-8627-F7A2A1098956}"/>
              </a:ext>
            </a:extLst>
          </p:cNvPr>
          <p:cNvSpPr/>
          <p:nvPr/>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3" name="Text Box 12">
            <a:extLst>
              <a:ext uri="{FF2B5EF4-FFF2-40B4-BE49-F238E27FC236}">
                <a16:creationId xmlns:a16="http://schemas.microsoft.com/office/drawing/2014/main" id="{03C84505-208E-F5C8-E420-139241DAEA74}"/>
              </a:ext>
            </a:extLst>
          </p:cNvPr>
          <p:cNvSpPr txBox="1">
            <a:spLocks noChangeArrowheads="1"/>
          </p:cNvSpPr>
          <p:nvPr/>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44" name="グループ化 43">
            <a:extLst>
              <a:ext uri="{FF2B5EF4-FFF2-40B4-BE49-F238E27FC236}">
                <a16:creationId xmlns:a16="http://schemas.microsoft.com/office/drawing/2014/main" id="{E586D783-E852-4EF9-2FF8-876866ABA0A3}"/>
              </a:ext>
            </a:extLst>
          </p:cNvPr>
          <p:cNvGrpSpPr/>
          <p:nvPr/>
        </p:nvGrpSpPr>
        <p:grpSpPr>
          <a:xfrm>
            <a:off x="-61200" y="6007184"/>
            <a:ext cx="971480" cy="850816"/>
            <a:chOff x="-61202" y="5996309"/>
            <a:chExt cx="971480" cy="850816"/>
          </a:xfrm>
        </p:grpSpPr>
        <p:sp>
          <p:nvSpPr>
            <p:cNvPr id="45" name="フリーフォーム: 図形 3">
              <a:extLst>
                <a:ext uri="{FF2B5EF4-FFF2-40B4-BE49-F238E27FC236}">
                  <a16:creationId xmlns:a16="http://schemas.microsoft.com/office/drawing/2014/main" id="{5B14D567-8AD7-DF77-2A91-3B08F4A97EF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6" name="フリーフォーム: 図形 5">
              <a:extLst>
                <a:ext uri="{FF2B5EF4-FFF2-40B4-BE49-F238E27FC236}">
                  <a16:creationId xmlns:a16="http://schemas.microsoft.com/office/drawing/2014/main" id="{A52B780D-DEC1-2A91-775A-4EE970D49D7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7" name="テキスト ボックス 46">
              <a:extLst>
                <a:ext uri="{FF2B5EF4-FFF2-40B4-BE49-F238E27FC236}">
                  <a16:creationId xmlns:a16="http://schemas.microsoft.com/office/drawing/2014/main" id="{9CA9E2AB-3188-6AE9-9CB4-3118E1BBDE48}"/>
                </a:ext>
              </a:extLst>
            </p:cNvPr>
            <p:cNvSpPr txBox="1"/>
            <p:nvPr userDrawn="1"/>
          </p:nvSpPr>
          <p:spPr>
            <a:xfrm>
              <a:off x="-61202" y="6190839"/>
              <a:ext cx="903942"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
        <p:nvSpPr>
          <p:cNvPr id="20" name="Text Box 12">
            <a:extLst>
              <a:ext uri="{FF2B5EF4-FFF2-40B4-BE49-F238E27FC236}">
                <a16:creationId xmlns:a16="http://schemas.microsoft.com/office/drawing/2014/main" id="{9FE91A30-F900-AEF3-DC42-A7E1B74974FE}"/>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6" name="テキスト ボックス 5">
            <a:extLst>
              <a:ext uri="{FF2B5EF4-FFF2-40B4-BE49-F238E27FC236}">
                <a16:creationId xmlns:a16="http://schemas.microsoft.com/office/drawing/2014/main" id="{66633628-3EE1-7EB8-856A-6D74DBAEC581}"/>
              </a:ext>
            </a:extLst>
          </p:cNvPr>
          <p:cNvSpPr txBox="1"/>
          <p:nvPr/>
        </p:nvSpPr>
        <p:spPr>
          <a:xfrm>
            <a:off x="886065" y="6486114"/>
            <a:ext cx="7853221" cy="261610"/>
          </a:xfrm>
          <a:prstGeom prst="rect">
            <a:avLst/>
          </a:prstGeom>
          <a:noFill/>
        </p:spPr>
        <p:txBody>
          <a:bodyPr wrap="square" rtlCol="0">
            <a:spAutoFit/>
          </a:bodyPr>
          <a:lstStyle/>
          <a:p>
            <a:r>
              <a:rPr kumimoji="1" lang="ja-JP" altLang="en-US" sz="1100">
                <a:solidFill>
                  <a:srgbClr val="5F5ACA"/>
                </a:solidFill>
                <a:latin typeface="+mn-ea"/>
              </a:rPr>
              <a:t>奈良県</a:t>
            </a:r>
            <a:r>
              <a:rPr kumimoji="1" lang="zh-TW" altLang="en-US" sz="1100" dirty="0">
                <a:solidFill>
                  <a:srgbClr val="5F5ACA"/>
                </a:solidFill>
                <a:latin typeface="+mn-ea"/>
              </a:rPr>
              <a:t>租税教育推進連絡協議会</a:t>
            </a:r>
            <a:r>
              <a:rPr kumimoji="1" lang="ja-JP" altLang="en-US" sz="1100">
                <a:solidFill>
                  <a:srgbClr val="5F5ACA"/>
                </a:solidFill>
                <a:latin typeface="+mn-ea"/>
              </a:rPr>
              <a:t>ホームページ　</a:t>
            </a:r>
            <a:r>
              <a:rPr kumimoji="1" lang="en-US" altLang="ja-JP" sz="1100" dirty="0">
                <a:latin typeface="+mn-ea"/>
              </a:rPr>
              <a:t> </a:t>
            </a:r>
            <a:r>
              <a:rPr kumimoji="1" lang="en-US" altLang="ja-JP" sz="1100" dirty="0">
                <a:latin typeface="+mn-ea"/>
                <a:hlinkClick r:id="rId4">
                  <a:extLst>
                    <a:ext uri="{A12FA001-AC4F-418D-AE19-62706E023703}">
                      <ahyp:hlinkClr xmlns:ahyp="http://schemas.microsoft.com/office/drawing/2018/hyperlinkcolor" val="tx"/>
                    </a:ext>
                  </a:extLst>
                </a:hlinkClick>
              </a:rPr>
              <a:t>https://sosuikyo.jp/</a:t>
            </a:r>
            <a:r>
              <a:rPr kumimoji="1" lang="ja-JP" altLang="en-US" sz="1100">
                <a:latin typeface="+mn-ea"/>
              </a:rPr>
              <a:t>　</a:t>
            </a:r>
            <a:endParaRPr kumimoji="1" lang="ja-JP" altLang="en-US" sz="1100" dirty="0">
              <a:latin typeface="+mn-ea"/>
            </a:endParaRPr>
          </a:p>
        </p:txBody>
      </p:sp>
      <p:sp>
        <p:nvSpPr>
          <p:cNvPr id="16" name="テキスト ボックス 15">
            <a:extLst>
              <a:ext uri="{FF2B5EF4-FFF2-40B4-BE49-F238E27FC236}">
                <a16:creationId xmlns:a16="http://schemas.microsoft.com/office/drawing/2014/main" id="{C231A0AC-5C4C-35B1-A180-351B07B5E10B}"/>
              </a:ext>
            </a:extLst>
          </p:cNvPr>
          <p:cNvSpPr txBox="1"/>
          <p:nvPr userDrawn="1"/>
        </p:nvSpPr>
        <p:spPr>
          <a:xfrm>
            <a:off x="373031" y="5591174"/>
            <a:ext cx="3966554" cy="288147"/>
          </a:xfrm>
          <a:prstGeom prst="rect">
            <a:avLst/>
          </a:prstGeom>
          <a:noFill/>
        </p:spPr>
        <p:txBody>
          <a:bodyPr vert="horz" wrap="square" tIns="36000" bIns="36000" rtlCol="0">
            <a:spAutoFit/>
          </a:bodyPr>
          <a:lstStyle/>
          <a:p>
            <a:pPr algn="l"/>
            <a:r>
              <a:rPr lang="ja-JP" altLang="en-US" sz="1400" spc="-10">
                <a:solidFill>
                  <a:schemeClr val="tx1"/>
                </a:solidFill>
                <a:latin typeface="+mn-ea"/>
              </a:rPr>
              <a:t>（編集・発行） 奈良県租税教育推進連絡協議会</a:t>
            </a:r>
            <a:endParaRPr lang="en-US" altLang="ja-JP" sz="1400" spc="-10" dirty="0">
              <a:solidFill>
                <a:schemeClr val="tx1"/>
              </a:solidFill>
              <a:latin typeface="+mn-ea"/>
            </a:endParaRPr>
          </a:p>
        </p:txBody>
      </p:sp>
      <p:sp>
        <p:nvSpPr>
          <p:cNvPr id="17" name="テキスト ボックス 16">
            <a:extLst>
              <a:ext uri="{FF2B5EF4-FFF2-40B4-BE49-F238E27FC236}">
                <a16:creationId xmlns:a16="http://schemas.microsoft.com/office/drawing/2014/main" id="{0FFC42FD-D89C-98EA-46B3-5854786FBF5A}"/>
              </a:ext>
            </a:extLst>
          </p:cNvPr>
          <p:cNvSpPr txBox="1"/>
          <p:nvPr userDrawn="1"/>
        </p:nvSpPr>
        <p:spPr>
          <a:xfrm>
            <a:off x="1415444" y="5831420"/>
            <a:ext cx="4142300" cy="257369"/>
          </a:xfrm>
          <a:prstGeom prst="rect">
            <a:avLst/>
          </a:prstGeom>
          <a:noFill/>
        </p:spPr>
        <p:txBody>
          <a:bodyPr vert="horz" wrap="square" tIns="36000" bIns="36000" rtlCol="0">
            <a:spAutoFit/>
          </a:bodyPr>
          <a:lstStyle/>
          <a:p>
            <a:pPr algn="l"/>
            <a:r>
              <a:rPr lang="zh-CN" altLang="en-US" sz="1200" spc="-10" dirty="0">
                <a:solidFill>
                  <a:schemeClr val="tx1"/>
                </a:solidFill>
                <a:latin typeface="+mn-ea"/>
              </a:rPr>
              <a:t>〒</a:t>
            </a:r>
            <a:r>
              <a:rPr lang="en-US" altLang="zh-CN" sz="1200" spc="-10" dirty="0">
                <a:solidFill>
                  <a:schemeClr val="tx1"/>
                </a:solidFill>
                <a:latin typeface="+mn-ea"/>
              </a:rPr>
              <a:t>630-8567</a:t>
            </a:r>
            <a:r>
              <a:rPr lang="zh-CN" altLang="en-US" sz="1200" spc="-10" dirty="0">
                <a:solidFill>
                  <a:schemeClr val="tx1"/>
                </a:solidFill>
                <a:latin typeface="+mn-ea"/>
              </a:rPr>
              <a:t>　奈良市登大路町</a:t>
            </a:r>
            <a:r>
              <a:rPr lang="en-US" altLang="zh-CN" sz="1200" spc="-10" dirty="0">
                <a:solidFill>
                  <a:schemeClr val="tx1"/>
                </a:solidFill>
                <a:latin typeface="+mn-ea"/>
              </a:rPr>
              <a:t>81</a:t>
            </a:r>
            <a:r>
              <a:rPr lang="zh-CN" altLang="en-US" sz="1200" spc="-10" dirty="0">
                <a:solidFill>
                  <a:schemeClr val="tx1"/>
                </a:solidFill>
                <a:latin typeface="+mn-ea"/>
              </a:rPr>
              <a:t>　奈良税務署内</a:t>
            </a:r>
            <a:endParaRPr lang="en-US" altLang="ja-JP" sz="1200" spc="-10" dirty="0">
              <a:solidFill>
                <a:schemeClr val="tx1"/>
              </a:solidFill>
              <a:latin typeface="+mn-ea"/>
            </a:endParaRPr>
          </a:p>
        </p:txBody>
      </p:sp>
      <p:sp>
        <p:nvSpPr>
          <p:cNvPr id="19" name="テキスト ボックス 18">
            <a:extLst>
              <a:ext uri="{FF2B5EF4-FFF2-40B4-BE49-F238E27FC236}">
                <a16:creationId xmlns:a16="http://schemas.microsoft.com/office/drawing/2014/main" id="{6BE10BD4-6943-F0F5-0441-C651F9C12A37}"/>
              </a:ext>
            </a:extLst>
          </p:cNvPr>
          <p:cNvSpPr txBox="1"/>
          <p:nvPr userDrawn="1"/>
        </p:nvSpPr>
        <p:spPr>
          <a:xfrm>
            <a:off x="1415443" y="6058809"/>
            <a:ext cx="5878265" cy="380480"/>
          </a:xfrm>
          <a:prstGeom prst="rect">
            <a:avLst/>
          </a:prstGeom>
          <a:noFill/>
        </p:spPr>
        <p:txBody>
          <a:bodyPr vert="horz" wrap="square" tIns="36000" bIns="36000" rtlCol="0">
            <a:spAutoFit/>
          </a:bodyPr>
          <a:lstStyle/>
          <a:p>
            <a:pPr algn="l"/>
            <a:r>
              <a:rPr lang="ja-JP" altLang="en-US" sz="1000" spc="-10">
                <a:solidFill>
                  <a:schemeClr val="tx1"/>
                </a:solidFill>
                <a:latin typeface="+mn-ea"/>
              </a:rPr>
              <a:t>奈良県租税教育推進連絡協議会は、</a:t>
            </a:r>
            <a:r>
              <a:rPr lang="ja-JP" altLang="en-US" sz="1000" spc="-10">
                <a:latin typeface="+mn-ea"/>
              </a:rPr>
              <a:t>奈良県</a:t>
            </a:r>
            <a:r>
              <a:rPr lang="ja-JP" altLang="en-US" sz="1000" spc="-10">
                <a:solidFill>
                  <a:schemeClr val="tx1"/>
                </a:solidFill>
                <a:latin typeface="+mn-ea"/>
              </a:rPr>
              <a:t>内の教育委員会や小学校・中学校・高等学校の教育関係者と、国・県・市町村の税務関係者が協力して、租税教育の推進を図るために設けられた組織です。</a:t>
            </a:r>
            <a:endParaRPr lang="en-US" altLang="ja-JP" sz="1000" spc="-10" dirty="0">
              <a:solidFill>
                <a:schemeClr val="tx1"/>
              </a:solidFill>
              <a:latin typeface="+mn-ea"/>
            </a:endParaRPr>
          </a:p>
        </p:txBody>
      </p:sp>
      <p:pic>
        <p:nvPicPr>
          <p:cNvPr id="3" name="図 2">
            <a:hlinkClick r:id="rId4"/>
            <a:extLst>
              <a:ext uri="{FF2B5EF4-FFF2-40B4-BE49-F238E27FC236}">
                <a16:creationId xmlns:a16="http://schemas.microsoft.com/office/drawing/2014/main" id="{FCBAECEC-CEE8-F919-E752-BEA96C1BBA60}"/>
              </a:ext>
            </a:extLst>
          </p:cNvPr>
          <p:cNvPicPr>
            <a:picLocks noChangeAspect="1"/>
          </p:cNvPicPr>
          <p:nvPr/>
        </p:nvPicPr>
        <p:blipFill>
          <a:blip r:embed="rId5"/>
          <a:stretch>
            <a:fillRect/>
          </a:stretch>
        </p:blipFill>
        <p:spPr>
          <a:xfrm>
            <a:off x="7400050" y="5580526"/>
            <a:ext cx="857250" cy="857250"/>
          </a:xfrm>
          <a:prstGeom prst="rect">
            <a:avLst/>
          </a:prstGeom>
        </p:spPr>
      </p:pic>
      <p:cxnSp>
        <p:nvCxnSpPr>
          <p:cNvPr id="27" name="直線コネクタ 26">
            <a:extLst>
              <a:ext uri="{FF2B5EF4-FFF2-40B4-BE49-F238E27FC236}">
                <a16:creationId xmlns:a16="http://schemas.microsoft.com/office/drawing/2014/main" id="{8356FC07-E551-48A0-440A-BCF75A1D5651}"/>
              </a:ext>
            </a:extLst>
          </p:cNvPr>
          <p:cNvCxnSpPr>
            <a:cxnSpLocks/>
          </p:cNvCxnSpPr>
          <p:nvPr/>
        </p:nvCxnSpPr>
        <p:spPr>
          <a:xfrm>
            <a:off x="358041" y="5511154"/>
            <a:ext cx="6374355" cy="0"/>
          </a:xfrm>
          <a:prstGeom prst="line">
            <a:avLst/>
          </a:prstGeom>
          <a:ln w="25400" cmpd="dbl">
            <a:solidFill>
              <a:srgbClr val="817DD5"/>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a:extLst>
              <a:ext uri="{FF2B5EF4-FFF2-40B4-BE49-F238E27FC236}">
                <a16:creationId xmlns:a16="http://schemas.microsoft.com/office/drawing/2014/main" id="{E01AF184-0763-D3FB-D84F-30DC58E4811D}"/>
              </a:ext>
            </a:extLst>
          </p:cNvPr>
          <p:cNvSpPr txBox="1"/>
          <p:nvPr/>
        </p:nvSpPr>
        <p:spPr>
          <a:xfrm>
            <a:off x="1433042" y="5503070"/>
            <a:ext cx="613559"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ならけん</a:t>
            </a:r>
            <a:endParaRPr lang="zh-CN" altLang="en-US" sz="700" dirty="0">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C64D36E7-7995-262D-0FBB-FB1E3E85717F}"/>
              </a:ext>
            </a:extLst>
          </p:cNvPr>
          <p:cNvSpPr txBox="1"/>
          <p:nvPr/>
        </p:nvSpPr>
        <p:spPr>
          <a:xfrm>
            <a:off x="1971267"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そぜい</a:t>
            </a:r>
            <a:endParaRPr lang="zh-CN" altLang="en-US" sz="700" dirty="0">
              <a:latin typeface="HGPｺﾞｼｯｸE" panose="020B0900000000000000" pitchFamily="50" charset="-128"/>
              <a:ea typeface="HGPｺﾞｼｯｸE" panose="020B0900000000000000" pitchFamily="50" charset="-128"/>
            </a:endParaRPr>
          </a:p>
        </p:txBody>
      </p:sp>
      <p:sp>
        <p:nvSpPr>
          <p:cNvPr id="53" name="テキスト ボックス 52">
            <a:extLst>
              <a:ext uri="{FF2B5EF4-FFF2-40B4-BE49-F238E27FC236}">
                <a16:creationId xmlns:a16="http://schemas.microsoft.com/office/drawing/2014/main" id="{48508FE8-2666-D003-ED70-FC0DE1B0C01D}"/>
              </a:ext>
            </a:extLst>
          </p:cNvPr>
          <p:cNvSpPr txBox="1"/>
          <p:nvPr/>
        </p:nvSpPr>
        <p:spPr>
          <a:xfrm>
            <a:off x="2310744"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きょういく</a:t>
            </a:r>
            <a:endParaRPr lang="zh-CN" altLang="en-US" sz="700" dirty="0">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327FA7CA-29D9-D795-B00F-58C56E74654F}"/>
              </a:ext>
            </a:extLst>
          </p:cNvPr>
          <p:cNvSpPr txBox="1"/>
          <p:nvPr/>
        </p:nvSpPr>
        <p:spPr>
          <a:xfrm>
            <a:off x="2677602"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すいしん</a:t>
            </a:r>
            <a:endParaRPr lang="zh-CN" altLang="en-US" sz="700" dirty="0">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B1FAA0D-8145-CAFD-C1C2-12AB9B30D743}"/>
              </a:ext>
            </a:extLst>
          </p:cNvPr>
          <p:cNvSpPr txBox="1"/>
          <p:nvPr/>
        </p:nvSpPr>
        <p:spPr>
          <a:xfrm>
            <a:off x="3022554"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れんらく</a:t>
            </a:r>
            <a:endParaRPr lang="zh-CN" altLang="en-US" sz="700" dirty="0">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55F76B08-C5CE-F1B1-979D-1D0F732B5B5E}"/>
              </a:ext>
            </a:extLst>
          </p:cNvPr>
          <p:cNvSpPr txBox="1"/>
          <p:nvPr/>
        </p:nvSpPr>
        <p:spPr>
          <a:xfrm>
            <a:off x="3471542"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きょうぎかい</a:t>
            </a:r>
            <a:endParaRPr lang="zh-CN" altLang="en-US" sz="700" dirty="0">
              <a:latin typeface="HGPｺﾞｼｯｸE" panose="020B0900000000000000" pitchFamily="50" charset="-128"/>
              <a:ea typeface="HGPｺﾞｼｯｸE" panose="020B0900000000000000" pitchFamily="50" charset="-128"/>
            </a:endParaRPr>
          </a:p>
        </p:txBody>
      </p:sp>
      <p:graphicFrame>
        <p:nvGraphicFramePr>
          <p:cNvPr id="2" name="表 1">
            <a:extLst>
              <a:ext uri="{FF2B5EF4-FFF2-40B4-BE49-F238E27FC236}">
                <a16:creationId xmlns:a16="http://schemas.microsoft.com/office/drawing/2014/main" id="{32E41AF0-F496-B34A-B5F0-FD58A7E665B7}"/>
              </a:ext>
            </a:extLst>
          </p:cNvPr>
          <p:cNvGraphicFramePr>
            <a:graphicFrameLocks noGrp="1"/>
          </p:cNvGraphicFramePr>
          <p:nvPr>
            <p:extLst>
              <p:ext uri="{D42A27DB-BD31-4B8C-83A1-F6EECF244321}">
                <p14:modId xmlns:p14="http://schemas.microsoft.com/office/powerpoint/2010/main" val="3973337481"/>
              </p:ext>
            </p:extLst>
          </p:nvPr>
        </p:nvGraphicFramePr>
        <p:xfrm>
          <a:off x="6812782" y="834502"/>
          <a:ext cx="1913381" cy="4686240"/>
        </p:xfrm>
        <a:graphic>
          <a:graphicData uri="http://schemas.openxmlformats.org/drawingml/2006/table">
            <a:tbl>
              <a:tblPr>
                <a:tableStyleId>{5C22544A-7EE6-4342-B048-85BDC9FD1C3A}</a:tableStyleId>
              </a:tblPr>
              <a:tblGrid>
                <a:gridCol w="1913381">
                  <a:extLst>
                    <a:ext uri="{9D8B030D-6E8A-4147-A177-3AD203B41FA5}">
                      <a16:colId xmlns:a16="http://schemas.microsoft.com/office/drawing/2014/main" val="1765909574"/>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bg1"/>
                          </a:solidFill>
                          <a:latin typeface="+mn-ea"/>
                          <a:ea typeface="+mn-ea"/>
                        </a:rPr>
                        <a:t>税の学習コーナー</a:t>
                      </a:r>
                      <a:endParaRPr kumimoji="1" lang="ja-JP" altLang="en-US" sz="1100" b="0" u="none" dirty="0">
                        <a:solidFill>
                          <a:schemeClr val="bg1"/>
                        </a:solidFill>
                        <a:latin typeface="+mn-ea"/>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75108299"/>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9786459"/>
                  </a:ext>
                </a:extLst>
              </a:tr>
              <a:tr h="24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bg1"/>
                          </a:solidFill>
                          <a:latin typeface="+mn-ea"/>
                          <a:ea typeface="+mn-ea"/>
                          <a:cs typeface="+mn-cs"/>
                        </a:rPr>
                        <a:t>Web-TAX-TV</a:t>
                      </a:r>
                      <a:r>
                        <a:rPr kumimoji="1" lang="ja-JP" altLang="en-US" sz="1100" b="0" kern="1200">
                          <a:solidFill>
                            <a:schemeClr val="bg1"/>
                          </a:solidFill>
                          <a:latin typeface="+mn-ea"/>
                          <a:ea typeface="+mn-ea"/>
                          <a:cs typeface="+mn-cs"/>
                        </a:rPr>
                        <a:t>ビデオ（アニメ）</a:t>
                      </a:r>
                      <a:endParaRPr kumimoji="1" lang="en-US" altLang="ja-JP" sz="1100" b="0" kern="1200" dirty="0">
                        <a:solidFill>
                          <a:schemeClr val="bg1"/>
                        </a:solidFill>
                        <a:latin typeface="+mn-ea"/>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644083103"/>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3771773"/>
                  </a:ext>
                </a:extLst>
              </a:tr>
              <a:tr h="360000">
                <a:tc>
                  <a:txBody>
                    <a:bodyPr/>
                    <a:lstStyle/>
                    <a:p>
                      <a:pPr algn="ctr"/>
                      <a:r>
                        <a:rPr kumimoji="1" lang="ja-JP" altLang="en-US" sz="1100" b="0">
                          <a:solidFill>
                            <a:schemeClr val="bg1"/>
                          </a:solidFill>
                          <a:latin typeface="+mn-ea"/>
                          <a:ea typeface="+mn-ea"/>
                        </a:rPr>
                        <a:t>財務省キッズコーナー</a:t>
                      </a:r>
                      <a:endParaRPr kumimoji="1" lang="en-US" altLang="ja-JP" sz="1100" b="0" dirty="0">
                        <a:solidFill>
                          <a:schemeClr val="bg1"/>
                        </a:solidFill>
                        <a:latin typeface="+mn-ea"/>
                        <a:ea typeface="+mn-ea"/>
                      </a:endParaRPr>
                    </a:p>
                    <a:p>
                      <a:pPr algn="ctr"/>
                      <a:r>
                        <a:rPr kumimoji="1" lang="ja-JP" altLang="en-US" sz="1100" b="0">
                          <a:solidFill>
                            <a:schemeClr val="bg1"/>
                          </a:solidFill>
                          <a:latin typeface="+mn-ea"/>
                          <a:ea typeface="+mn-ea"/>
                        </a:rPr>
                        <a:t>ファイナンスらんど</a:t>
                      </a:r>
                      <a:endParaRPr kumimoji="1" lang="ja-JP" altLang="en-US" sz="1100" dirty="0">
                        <a:solidFill>
                          <a:schemeClr val="bg1"/>
                        </a:solidFill>
                        <a:latin typeface="+mn-ea"/>
                        <a:ea typeface="+mn-ea"/>
                      </a:endParaRPr>
                    </a:p>
                  </a:txBody>
                  <a:tcPr marT="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058073814"/>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4400787"/>
                  </a:ext>
                </a:extLst>
              </a:tr>
              <a:tr h="244800">
                <a:tc>
                  <a:txBody>
                    <a:bodyPr/>
                    <a:lstStyle/>
                    <a:p>
                      <a:pPr algn="ctr"/>
                      <a:r>
                        <a:rPr kumimoji="1" lang="ja-JP" altLang="en-US" sz="1100" b="0">
                          <a:solidFill>
                            <a:schemeClr val="bg1"/>
                          </a:solidFill>
                          <a:latin typeface="+mn-ea"/>
                          <a:ea typeface="+mn-ea"/>
                        </a:rPr>
                        <a:t>うんこ税金ドリル</a:t>
                      </a:r>
                      <a:endParaRPr kumimoji="1" lang="en-US" altLang="ja-JP" sz="1100" b="0" dirty="0">
                        <a:solidFill>
                          <a:schemeClr val="bg1"/>
                        </a:solidFill>
                        <a:latin typeface="+mn-ea"/>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0250651"/>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6669825"/>
                  </a:ext>
                </a:extLst>
              </a:tr>
            </a:tbl>
          </a:graphicData>
        </a:graphic>
      </p:graphicFrame>
      <p:pic>
        <p:nvPicPr>
          <p:cNvPr id="5" name="図 4">
            <a:hlinkClick r:id="rId6"/>
            <a:extLst>
              <a:ext uri="{FF2B5EF4-FFF2-40B4-BE49-F238E27FC236}">
                <a16:creationId xmlns:a16="http://schemas.microsoft.com/office/drawing/2014/main" id="{186DAFED-5020-5402-CD99-B2237301F390}"/>
              </a:ext>
            </a:extLst>
          </p:cNvPr>
          <p:cNvPicPr>
            <a:picLocks noChangeAspect="1"/>
          </p:cNvPicPr>
          <p:nvPr/>
        </p:nvPicPr>
        <p:blipFill rotWithShape="1">
          <a:blip r:embed="rId7"/>
          <a:srcRect l="1" r="1884"/>
          <a:stretch/>
        </p:blipFill>
        <p:spPr>
          <a:xfrm>
            <a:off x="7402183" y="1145034"/>
            <a:ext cx="770217" cy="758351"/>
          </a:xfrm>
          <a:prstGeom prst="rect">
            <a:avLst/>
          </a:prstGeom>
        </p:spPr>
      </p:pic>
      <p:pic>
        <p:nvPicPr>
          <p:cNvPr id="7" name="図 6">
            <a:hlinkClick r:id="rId8"/>
            <a:extLst>
              <a:ext uri="{FF2B5EF4-FFF2-40B4-BE49-F238E27FC236}">
                <a16:creationId xmlns:a16="http://schemas.microsoft.com/office/drawing/2014/main" id="{143F625B-7A3A-F81F-3383-2D9584935663}"/>
              </a:ext>
            </a:extLst>
          </p:cNvPr>
          <p:cNvPicPr>
            <a:picLocks noChangeAspect="1"/>
          </p:cNvPicPr>
          <p:nvPr/>
        </p:nvPicPr>
        <p:blipFill>
          <a:blip r:embed="rId9"/>
          <a:stretch>
            <a:fillRect/>
          </a:stretch>
        </p:blipFill>
        <p:spPr>
          <a:xfrm>
            <a:off x="7402183" y="3574330"/>
            <a:ext cx="770217" cy="767149"/>
          </a:xfrm>
          <a:prstGeom prst="rect">
            <a:avLst/>
          </a:prstGeom>
        </p:spPr>
      </p:pic>
      <p:pic>
        <p:nvPicPr>
          <p:cNvPr id="8" name="図 7">
            <a:hlinkClick r:id="rId10"/>
            <a:extLst>
              <a:ext uri="{FF2B5EF4-FFF2-40B4-BE49-F238E27FC236}">
                <a16:creationId xmlns:a16="http://schemas.microsoft.com/office/drawing/2014/main" id="{DFC7ED70-1738-57C8-230B-4CF721475874}"/>
              </a:ext>
            </a:extLst>
          </p:cNvPr>
          <p:cNvPicPr>
            <a:picLocks noChangeAspect="1"/>
          </p:cNvPicPr>
          <p:nvPr/>
        </p:nvPicPr>
        <p:blipFill rotWithShape="1">
          <a:blip r:embed="rId11"/>
          <a:srcRect l="1643" r="4504" b="3339"/>
          <a:stretch/>
        </p:blipFill>
        <p:spPr>
          <a:xfrm>
            <a:off x="7402182" y="4695440"/>
            <a:ext cx="770218" cy="755103"/>
          </a:xfrm>
          <a:prstGeom prst="rect">
            <a:avLst/>
          </a:prstGeom>
        </p:spPr>
      </p:pic>
      <p:pic>
        <p:nvPicPr>
          <p:cNvPr id="9" name="図 8">
            <a:hlinkClick r:id="rId12"/>
            <a:extLst>
              <a:ext uri="{FF2B5EF4-FFF2-40B4-BE49-F238E27FC236}">
                <a16:creationId xmlns:a16="http://schemas.microsoft.com/office/drawing/2014/main" id="{70AFD73C-1D54-9935-D65F-8F00CCEDD8AC}"/>
              </a:ext>
            </a:extLst>
          </p:cNvPr>
          <p:cNvPicPr>
            <a:picLocks noChangeAspect="1"/>
          </p:cNvPicPr>
          <p:nvPr/>
        </p:nvPicPr>
        <p:blipFill rotWithShape="1">
          <a:blip r:embed="rId13"/>
          <a:srcRect l="1463" r="3860"/>
          <a:stretch/>
        </p:blipFill>
        <p:spPr>
          <a:xfrm>
            <a:off x="7400050" y="2245962"/>
            <a:ext cx="772350" cy="785562"/>
          </a:xfrm>
          <a:prstGeom prst="rect">
            <a:avLst/>
          </a:prstGeom>
        </p:spPr>
      </p:pic>
      <p:grpSp>
        <p:nvGrpSpPr>
          <p:cNvPr id="30" name="グループ化 29">
            <a:extLst>
              <a:ext uri="{FF2B5EF4-FFF2-40B4-BE49-F238E27FC236}">
                <a16:creationId xmlns:a16="http://schemas.microsoft.com/office/drawing/2014/main" id="{12F027CB-A34E-1601-1EC6-3451D089F5F1}"/>
              </a:ext>
            </a:extLst>
          </p:cNvPr>
          <p:cNvGrpSpPr/>
          <p:nvPr/>
        </p:nvGrpSpPr>
        <p:grpSpPr>
          <a:xfrm>
            <a:off x="388056" y="881221"/>
            <a:ext cx="5782874" cy="696666"/>
            <a:chOff x="199285" y="881221"/>
            <a:chExt cx="8776123" cy="696666"/>
          </a:xfrm>
        </p:grpSpPr>
        <p:sp>
          <p:nvSpPr>
            <p:cNvPr id="31" name="Rectangle 26">
              <a:extLst>
                <a:ext uri="{FF2B5EF4-FFF2-40B4-BE49-F238E27FC236}">
                  <a16:creationId xmlns:a16="http://schemas.microsoft.com/office/drawing/2014/main" id="{3E5B6CDB-1379-E82F-26E0-B3A87C275283}"/>
                </a:ext>
              </a:extLst>
            </p:cNvPr>
            <p:cNvSpPr>
              <a:spLocks noChangeArrowheads="1"/>
            </p:cNvSpPr>
            <p:nvPr/>
          </p:nvSpPr>
          <p:spPr bwMode="white">
            <a:xfrm>
              <a:off x="199285" y="881221"/>
              <a:ext cx="8776123" cy="6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400" fontAlgn="base">
                <a:lnSpc>
                  <a:spcPts val="2500"/>
                </a:lnSpc>
                <a:spcBef>
                  <a:spcPct val="0"/>
                </a:spcBef>
                <a:spcAft>
                  <a:spcPct val="0"/>
                </a:spcAft>
                <a:buNone/>
                <a:defRPr/>
              </a:pPr>
              <a:r>
                <a:rPr kumimoji="1" lang="ja-JP" altLang="en-US" sz="1700" i="0" u="none" strike="noStrike" kern="1200" cap="none" spc="0" normalizeH="0" baseline="0" noProof="0">
                  <a:ln>
                    <a:noFill/>
                  </a:ln>
                  <a:effectLst/>
                  <a:uLnTx/>
                  <a:uFillTx/>
                  <a:latin typeface="HGPｺﾞｼｯｸE" panose="020B0900000000000000" pitchFamily="50" charset="-128"/>
                  <a:ea typeface="HGPｺﾞｼｯｸE" panose="020B0900000000000000" pitchFamily="50" charset="-128"/>
                </a:rPr>
                <a:t>税金について、もっと詳しく知りたい人は、</a:t>
              </a:r>
              <a:endParaRPr kumimoji="1" lang="en-US" altLang="ja-JP" sz="1700" i="0" u="none" strike="noStrike" kern="1200" cap="none" spc="0" normalizeH="0" baseline="0" noProof="0" dirty="0">
                <a:ln>
                  <a:noFill/>
                </a:ln>
                <a:effectLst/>
                <a:uLnTx/>
                <a:uFillTx/>
                <a:latin typeface="HGPｺﾞｼｯｸE" panose="020B0900000000000000" pitchFamily="50" charset="-128"/>
                <a:ea typeface="HGPｺﾞｼｯｸE" panose="020B0900000000000000" pitchFamily="50" charset="-128"/>
              </a:endParaRPr>
            </a:p>
            <a:p>
              <a:pPr defTabSz="914400" fontAlgn="base">
                <a:lnSpc>
                  <a:spcPts val="2500"/>
                </a:lnSpc>
                <a:spcBef>
                  <a:spcPct val="0"/>
                </a:spcBef>
                <a:spcAft>
                  <a:spcPct val="0"/>
                </a:spcAft>
                <a:buNone/>
                <a:defRPr/>
              </a:pPr>
              <a:r>
                <a:rPr lang="ja-JP" altLang="en-US" sz="1700">
                  <a:solidFill>
                    <a:schemeClr val="tx2"/>
                  </a:solidFill>
                  <a:latin typeface="HGPｺﾞｼｯｸE" panose="020B0900000000000000" pitchFamily="50" charset="-128"/>
                  <a:ea typeface="HGPｺﾞｼｯｸE" panose="020B0900000000000000" pitchFamily="50" charset="-128"/>
                </a:rPr>
                <a:t>国税庁ホームページ「税の学習コーナー」</a:t>
              </a:r>
              <a:r>
                <a:rPr lang="ja-JP" altLang="en-US" sz="1700">
                  <a:latin typeface="HGPｺﾞｼｯｸE" panose="020B0900000000000000" pitchFamily="50" charset="-128"/>
                  <a:ea typeface="HGPｺﾞｼｯｸE" panose="020B0900000000000000" pitchFamily="50" charset="-128"/>
                </a:rPr>
                <a:t>を見てね。</a:t>
              </a:r>
            </a:p>
          </p:txBody>
        </p:sp>
        <p:sp>
          <p:nvSpPr>
            <p:cNvPr id="32" name="テキスト ボックス 31">
              <a:extLst>
                <a:ext uri="{FF2B5EF4-FFF2-40B4-BE49-F238E27FC236}">
                  <a16:creationId xmlns:a16="http://schemas.microsoft.com/office/drawing/2014/main" id="{E5219052-EC06-6D0A-6C60-D3A92B31848E}"/>
                </a:ext>
              </a:extLst>
            </p:cNvPr>
            <p:cNvSpPr txBox="1"/>
            <p:nvPr/>
          </p:nvSpPr>
          <p:spPr>
            <a:xfrm>
              <a:off x="300189" y="1139918"/>
              <a:ext cx="1065701" cy="265543"/>
            </a:xfrm>
            <a:prstGeom prst="rect">
              <a:avLst/>
            </a:prstGeom>
            <a:noFill/>
          </p:spPr>
          <p:txBody>
            <a:bodyPr wrap="none" rtlCol="0">
              <a:noAutofit/>
            </a:bodyPr>
            <a:lstStyle/>
            <a:p>
              <a:pPr algn="ctr"/>
              <a:r>
                <a:rPr lang="ja-JP" altLang="en-US" sz="800">
                  <a:solidFill>
                    <a:schemeClr val="tx2"/>
                  </a:solidFill>
                  <a:latin typeface="HGPｺﾞｼｯｸE" panose="020B0900000000000000" pitchFamily="50" charset="-128"/>
                  <a:ea typeface="HGPｺﾞｼｯｸE" panose="020B0900000000000000" pitchFamily="50" charset="-128"/>
                </a:rPr>
                <a:t>こくぜいちょう</a:t>
              </a:r>
              <a:endParaRPr lang="zh-CN" altLang="en-US" sz="800" dirty="0">
                <a:solidFill>
                  <a:schemeClr val="tx2"/>
                </a:solidFill>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80E40AB-9849-AD5B-6BB1-0105183A0512}"/>
              </a:ext>
            </a:extLst>
          </p:cNvPr>
          <p:cNvGrpSpPr/>
          <p:nvPr/>
        </p:nvGrpSpPr>
        <p:grpSpPr>
          <a:xfrm>
            <a:off x="434835" y="1661631"/>
            <a:ext cx="5974247" cy="3632139"/>
            <a:chOff x="434835" y="1661631"/>
            <a:chExt cx="5974247" cy="3632139"/>
          </a:xfrm>
        </p:grpSpPr>
        <p:grpSp>
          <p:nvGrpSpPr>
            <p:cNvPr id="11" name="グループ化 10">
              <a:extLst>
                <a:ext uri="{FF2B5EF4-FFF2-40B4-BE49-F238E27FC236}">
                  <a16:creationId xmlns:a16="http://schemas.microsoft.com/office/drawing/2014/main" id="{D018EEC2-1C7F-0EA4-69B4-9711FFCB39E9}"/>
                </a:ext>
              </a:extLst>
            </p:cNvPr>
            <p:cNvGrpSpPr/>
            <p:nvPr/>
          </p:nvGrpSpPr>
          <p:grpSpPr>
            <a:xfrm>
              <a:off x="434835" y="1811377"/>
              <a:ext cx="1651121" cy="3472425"/>
              <a:chOff x="434835" y="1928340"/>
              <a:chExt cx="1651121" cy="3472425"/>
            </a:xfrm>
          </p:grpSpPr>
          <p:sp>
            <p:nvSpPr>
              <p:cNvPr id="15" name="フリーフォーム: 図形 7">
                <a:extLst>
                  <a:ext uri="{FF2B5EF4-FFF2-40B4-BE49-F238E27FC236}">
                    <a16:creationId xmlns:a16="http://schemas.microsoft.com/office/drawing/2014/main" id="{09114966-7234-8D1E-BDC3-0FB8AE030F68}"/>
                  </a:ext>
                </a:extLst>
              </p:cNvPr>
              <p:cNvSpPr/>
              <p:nvPr/>
            </p:nvSpPr>
            <p:spPr>
              <a:xfrm>
                <a:off x="1645862" y="1928340"/>
                <a:ext cx="440094" cy="3472425"/>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89C03417-168A-F38B-C1F9-2A4F3C69C025}"/>
                  </a:ext>
                </a:extLst>
              </p:cNvPr>
              <p:cNvGrpSpPr/>
              <p:nvPr/>
            </p:nvGrpSpPr>
            <p:grpSpPr>
              <a:xfrm>
                <a:off x="434835" y="4551310"/>
                <a:ext cx="1479485" cy="849455"/>
                <a:chOff x="127427" y="4832762"/>
                <a:chExt cx="1985942" cy="1110808"/>
              </a:xfrm>
            </p:grpSpPr>
            <p:pic>
              <p:nvPicPr>
                <p:cNvPr id="25" name="図 24">
                  <a:extLst>
                    <a:ext uri="{FF2B5EF4-FFF2-40B4-BE49-F238E27FC236}">
                      <a16:creationId xmlns:a16="http://schemas.microsoft.com/office/drawing/2014/main" id="{768186DF-5B65-6104-4DF4-D299DF7DF8C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28" name="図 27" descr="パソコンの画面&#10;&#10;自動的に生成された説明">
                  <a:extLst>
                    <a:ext uri="{FF2B5EF4-FFF2-40B4-BE49-F238E27FC236}">
                      <a16:creationId xmlns:a16="http://schemas.microsoft.com/office/drawing/2014/main" id="{CF326D3E-C684-3363-FAB4-E75A206145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29" name="図 28">
                  <a:extLst>
                    <a:ext uri="{FF2B5EF4-FFF2-40B4-BE49-F238E27FC236}">
                      <a16:creationId xmlns:a16="http://schemas.microsoft.com/office/drawing/2014/main" id="{EECCEC0C-AB7C-DA1A-FADD-10BD7F5F4774}"/>
                    </a:ext>
                  </a:extLst>
                </p:cNvPr>
                <p:cNvPicPr>
                  <a:picLocks noChangeAspect="1"/>
                </p:cNvPicPr>
                <p:nvPr/>
              </p:nvPicPr>
              <p:blipFill rotWithShape="1">
                <a:blip r:embed="rId16"/>
                <a:srcRect l="1501" t="1897" r="1674" b="18851"/>
                <a:stretch/>
              </p:blipFill>
              <p:spPr>
                <a:xfrm>
                  <a:off x="978769" y="4869158"/>
                  <a:ext cx="1085082" cy="669551"/>
                </a:xfrm>
                <a:prstGeom prst="rect">
                  <a:avLst/>
                </a:prstGeom>
                <a:ln w="12700">
                  <a:solidFill>
                    <a:schemeClr val="tx1"/>
                  </a:solidFill>
                </a:ln>
              </p:spPr>
            </p:pic>
          </p:grpSp>
        </p:grpSp>
        <p:pic>
          <p:nvPicPr>
            <p:cNvPr id="13" name="図 12">
              <a:extLst>
                <a:ext uri="{FF2B5EF4-FFF2-40B4-BE49-F238E27FC236}">
                  <a16:creationId xmlns:a16="http://schemas.microsoft.com/office/drawing/2014/main" id="{52C0DB56-83F7-846D-C57F-1E2A6DA06F97}"/>
                </a:ext>
              </a:extLst>
            </p:cNvPr>
            <p:cNvPicPr>
              <a:picLocks noChangeAspect="1"/>
            </p:cNvPicPr>
            <p:nvPr/>
          </p:nvPicPr>
          <p:blipFill>
            <a:blip r:embed="rId17"/>
            <a:stretch>
              <a:fillRect/>
            </a:stretch>
          </p:blipFill>
          <p:spPr>
            <a:xfrm>
              <a:off x="2019860" y="1661631"/>
              <a:ext cx="4389222" cy="3632139"/>
            </a:xfrm>
            <a:prstGeom prst="rect">
              <a:avLst/>
            </a:prstGeom>
            <a:ln w="12700">
              <a:solidFill>
                <a:schemeClr val="tx2">
                  <a:lumMod val="75000"/>
                </a:schemeClr>
              </a:solidFill>
            </a:ln>
          </p:spPr>
        </p:pic>
      </p:grpSp>
    </p:spTree>
    <p:extLst>
      <p:ext uri="{BB962C8B-B14F-4D97-AF65-F5344CB8AC3E}">
        <p14:creationId xmlns:p14="http://schemas.microsoft.com/office/powerpoint/2010/main" val="235941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r>
              <a:rPr lang="en-US" altLang="ja-JP" dirty="0"/>
              <a:t>3</a:t>
            </a:r>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996582"/>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55956" y="1532880"/>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税金の種類は約</a:t>
            </a:r>
            <a:r>
              <a:rPr lang="en-US" altLang="ja-JP" sz="1800" b="1" dirty="0">
                <a:solidFill>
                  <a:srgbClr val="0DABDD"/>
                </a:solidFill>
                <a:latin typeface="+mj-lt"/>
              </a:rPr>
              <a:t>50</a:t>
            </a:r>
            <a:r>
              <a:rPr lang="ja-JP" altLang="en-US" sz="1800" dirty="0">
                <a:solidFill>
                  <a:srgbClr val="0DABDD"/>
                </a:solidFill>
              </a:rPr>
              <a:t>種類あります。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507092"/>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232847" y="1623934"/>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B49985-BA53-FF34-7EA7-21F3097177B5}"/>
              </a:ext>
            </a:extLst>
          </p:cNvPr>
          <p:cNvSpPr txBox="1"/>
          <p:nvPr/>
        </p:nvSpPr>
        <p:spPr>
          <a:xfrm>
            <a:off x="5912885" y="536497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7" name="正方形/長方形 6">
            <a:extLst>
              <a:ext uri="{FF2B5EF4-FFF2-40B4-BE49-F238E27FC236}">
                <a16:creationId xmlns:a16="http://schemas.microsoft.com/office/drawing/2014/main" id="{2F0EE7B6-9B3D-C78E-ED0A-2415BBE553CB}"/>
              </a:ext>
            </a:extLst>
          </p:cNvPr>
          <p:cNvSpPr/>
          <p:nvPr/>
        </p:nvSpPr>
        <p:spPr>
          <a:xfrm>
            <a:off x="611560" y="1586150"/>
            <a:ext cx="3600400" cy="287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46703" y="1531047"/>
            <a:ext cx="235389"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881623" y="4876952"/>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9388" y="2005750"/>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56995" y="6007184"/>
            <a:ext cx="967275" cy="850816"/>
            <a:chOff x="-56997" y="5996309"/>
            <a:chExt cx="967275"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56997" y="6190839"/>
              <a:ext cx="900124"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Tree>
    <p:custDataLst>
      <p:tags r:id="rId1"/>
    </p:custDataLst>
    <p:extLst>
      <p:ext uri="{BB962C8B-B14F-4D97-AF65-F5344CB8AC3E}">
        <p14:creationId xmlns:p14="http://schemas.microsoft.com/office/powerpoint/2010/main" val="29805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4</a:t>
            </a:r>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0063" y="5060512"/>
            <a:ext cx="1226130" cy="1509224"/>
          </a:xfrm>
          <a:prstGeom prst="rect">
            <a:avLst/>
          </a:prstGeom>
        </p:spPr>
      </p:pic>
      <p:grpSp>
        <p:nvGrpSpPr>
          <p:cNvPr id="110" name="グループ化 109">
            <a:extLst>
              <a:ext uri="{FF2B5EF4-FFF2-40B4-BE49-F238E27FC236}">
                <a16:creationId xmlns:a16="http://schemas.microsoft.com/office/drawing/2014/main" id="{5C924F87-8829-2F17-A2EE-7E0AFB100682}"/>
              </a:ext>
            </a:extLst>
          </p:cNvPr>
          <p:cNvGrpSpPr/>
          <p:nvPr/>
        </p:nvGrpSpPr>
        <p:grpSpPr>
          <a:xfrm>
            <a:off x="257224" y="1348777"/>
            <a:ext cx="2181719" cy="2733681"/>
            <a:chOff x="250825" y="1066179"/>
            <a:chExt cx="2181719" cy="2733681"/>
          </a:xfrm>
        </p:grpSpPr>
        <p:sp>
          <p:nvSpPr>
            <p:cNvPr id="27" name="正方形/長方形 26">
              <a:extLst>
                <a:ext uri="{FF2B5EF4-FFF2-40B4-BE49-F238E27FC236}">
                  <a16:creationId xmlns:a16="http://schemas.microsoft.com/office/drawing/2014/main" id="{41C58B17-0498-3B0B-E221-EFB180FB998E}"/>
                </a:ext>
              </a:extLst>
            </p:cNvPr>
            <p:cNvSpPr/>
            <p:nvPr/>
          </p:nvSpPr>
          <p:spPr>
            <a:xfrm>
              <a:off x="250825" y="1066179"/>
              <a:ext cx="2181719" cy="2733681"/>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250825" y="1066181"/>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0204" y="1515341"/>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479539" y="2425820"/>
              <a:ext cx="879319" cy="40010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HGPｺﾞｼｯｸE" panose="020B0900000000000000" pitchFamily="50" charset="-128"/>
                  <a:ea typeface="HGPｺﾞｼｯｸE" panose="020B0900000000000000" pitchFamily="50" charset="-128"/>
                </a:rPr>
                <a:t>ゲーム</a:t>
              </a:r>
              <a:endParaRPr kumimoji="1" lang="en-US" altLang="ja-JP" sz="1000" dirty="0">
                <a:solidFill>
                  <a:schemeClr val="tx1"/>
                </a:solidFill>
                <a:latin typeface="HGPｺﾞｼｯｸE" panose="020B0900000000000000" pitchFamily="50" charset="-128"/>
                <a:ea typeface="HGPｺﾞｼｯｸE" panose="020B0900000000000000" pitchFamily="50" charset="-128"/>
              </a:endParaRPr>
            </a:p>
            <a:p>
              <a:pPr algn="ctr"/>
              <a:r>
                <a:rPr lang="en-US" altLang="ja-JP" sz="1100" dirty="0">
                  <a:solidFill>
                    <a:schemeClr val="tx1"/>
                  </a:solidFill>
                  <a:latin typeface="HGPｺﾞｼｯｸE" panose="020B0900000000000000" pitchFamily="50" charset="-128"/>
                  <a:ea typeface="HGPｺﾞｼｯｸE" panose="020B0900000000000000" pitchFamily="50" charset="-128"/>
                </a:rPr>
                <a:t>1,100</a:t>
              </a:r>
              <a:r>
                <a:rPr lang="ja-JP" altLang="en-US" sz="1100" dirty="0">
                  <a:solidFill>
                    <a:schemeClr val="tx1"/>
                  </a:solidFill>
                  <a:latin typeface="HGPｺﾞｼｯｸE" panose="020B0900000000000000" pitchFamily="50" charset="-128"/>
                  <a:ea typeface="HGPｺﾞｼｯｸE" panose="020B0900000000000000" pitchFamily="50" charset="-128"/>
                </a:rPr>
                <a:t>円</a:t>
              </a: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321213" y="2939304"/>
              <a:ext cx="2040943" cy="821443"/>
              <a:chOff x="321213" y="2939304"/>
              <a:chExt cx="2040943" cy="8214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321213" y="2939304"/>
                <a:ext cx="2040943" cy="821443"/>
              </a:xfrm>
              <a:prstGeom prst="rect">
                <a:avLst/>
              </a:prstGeom>
              <a:noFill/>
            </p:spPr>
            <p:txBody>
              <a:bodyPr wrap="non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975806" y="3430111"/>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sp>
        <p:nvSpPr>
          <p:cNvPr id="34" name="矢印: 上 33">
            <a:extLst>
              <a:ext uri="{FF2B5EF4-FFF2-40B4-BE49-F238E27FC236}">
                <a16:creationId xmlns:a16="http://schemas.microsoft.com/office/drawing/2014/main" id="{7F7F1B20-5F80-AEE4-3AF3-21391DD25B63}"/>
              </a:ext>
            </a:extLst>
          </p:cNvPr>
          <p:cNvSpPr/>
          <p:nvPr/>
        </p:nvSpPr>
        <p:spPr>
          <a:xfrm rot="10800000">
            <a:off x="5856607" y="2113397"/>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a:extLst>
              <a:ext uri="{FF2B5EF4-FFF2-40B4-BE49-F238E27FC236}">
                <a16:creationId xmlns:a16="http://schemas.microsoft.com/office/drawing/2014/main" id="{0AC8B500-6F95-CFCA-E19D-B89D5806B2A1}"/>
              </a:ext>
            </a:extLst>
          </p:cNvPr>
          <p:cNvGrpSpPr/>
          <p:nvPr/>
        </p:nvGrpSpPr>
        <p:grpSpPr>
          <a:xfrm>
            <a:off x="1824692" y="1847662"/>
            <a:ext cx="1099876" cy="697664"/>
            <a:chOff x="1704581" y="1376099"/>
            <a:chExt cx="1099876" cy="697664"/>
          </a:xfrm>
        </p:grpSpPr>
        <p:pic>
          <p:nvPicPr>
            <p:cNvPr id="16" name="図 15">
              <a:extLst>
                <a:ext uri="{FF2B5EF4-FFF2-40B4-BE49-F238E27FC236}">
                  <a16:creationId xmlns:a16="http://schemas.microsoft.com/office/drawing/2014/main" id="{CEE913AD-5EFD-BA35-7E5F-98DDC22EEE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09" name="グループ化 108">
              <a:extLst>
                <a:ext uri="{FF2B5EF4-FFF2-40B4-BE49-F238E27FC236}">
                  <a16:creationId xmlns:a16="http://schemas.microsoft.com/office/drawing/2014/main" id="{80D9E711-2995-38B3-071C-8DA8B7E599C7}"/>
                </a:ext>
              </a:extLst>
            </p:cNvPr>
            <p:cNvGrpSpPr/>
            <p:nvPr/>
          </p:nvGrpSpPr>
          <p:grpSpPr>
            <a:xfrm>
              <a:off x="1704581" y="1376099"/>
              <a:ext cx="1099876" cy="624400"/>
              <a:chOff x="1704581" y="1376099"/>
              <a:chExt cx="1099876" cy="624400"/>
            </a:xfrm>
          </p:grpSpPr>
          <p:grpSp>
            <p:nvGrpSpPr>
              <p:cNvPr id="32" name="グループ化 31">
                <a:extLst>
                  <a:ext uri="{FF2B5EF4-FFF2-40B4-BE49-F238E27FC236}">
                    <a16:creationId xmlns:a16="http://schemas.microsoft.com/office/drawing/2014/main" id="{BFE8B065-376D-529E-F037-2146B5A46031}"/>
                  </a:ext>
                </a:extLst>
              </p:cNvPr>
              <p:cNvGrpSpPr/>
              <p:nvPr/>
            </p:nvGrpSpPr>
            <p:grpSpPr>
              <a:xfrm>
                <a:off x="1978590" y="1376099"/>
                <a:ext cx="825867" cy="408386"/>
                <a:chOff x="2078852" y="2232915"/>
                <a:chExt cx="997926" cy="493469"/>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30" name="テキスト ボックス 29">
                <a:extLst>
                  <a:ext uri="{FF2B5EF4-FFF2-40B4-BE49-F238E27FC236}">
                    <a16:creationId xmlns:a16="http://schemas.microsoft.com/office/drawing/2014/main" id="{E161FBB6-8230-8B32-6B86-E792E0D5D3F8}"/>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16353"/>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577029" y="1356115"/>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188676" y="4035242"/>
            <a:ext cx="5775937"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84685204-9E80-42BA-ADA3-CD82C68F7904}"/>
                </a:ext>
              </a:extLst>
            </p:cNvPr>
            <p:cNvSpPr/>
            <p:nvPr/>
          </p:nvSpPr>
          <p:spPr bwMode="auto">
            <a:xfrm>
              <a:off x="3415696" y="3913546"/>
              <a:ext cx="437094" cy="84104"/>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Bef>
                  <a:spcPts val="0"/>
                </a:spcBef>
                <a:spcAft>
                  <a:spcPts val="500"/>
                </a:spcAft>
                <a:buClrTx/>
                <a:buSzTx/>
                <a:buFontTx/>
                <a:buNone/>
                <a:tabLs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188676" y="5493830"/>
            <a:ext cx="2823484"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806814" y="4287053"/>
            <a:ext cx="2181719" cy="942758"/>
            <a:chOff x="806814" y="4287053"/>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806814" y="4287053"/>
              <a:ext cx="2181719" cy="942758"/>
            </a:xfrm>
            <a:prstGeom prst="wedgeEllipseCallout">
              <a:avLst>
                <a:gd name="adj1" fmla="val -32959"/>
                <a:gd name="adj2" fmla="val 5680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a:extLst>
                <a:ext uri="{FF2B5EF4-FFF2-40B4-BE49-F238E27FC236}">
                  <a16:creationId xmlns:a16="http://schemas.microsoft.com/office/drawing/2014/main" id="{9D890632-3DB2-F9A7-B200-FB9128DDE56F}"/>
                </a:ext>
              </a:extLst>
            </p:cNvPr>
            <p:cNvGrpSpPr/>
            <p:nvPr/>
          </p:nvGrpSpPr>
          <p:grpSpPr>
            <a:xfrm>
              <a:off x="982205" y="4504712"/>
              <a:ext cx="1853392" cy="495007"/>
              <a:chOff x="982205" y="4504712"/>
              <a:chExt cx="1853392" cy="495007"/>
            </a:xfrm>
          </p:grpSpPr>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504712"/>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sp>
            <p:nvSpPr>
              <p:cNvPr id="96" name="テキスト ボックス 95">
                <a:extLst>
                  <a:ext uri="{FF2B5EF4-FFF2-40B4-BE49-F238E27FC236}">
                    <a16:creationId xmlns:a16="http://schemas.microsoft.com/office/drawing/2014/main" id="{BEAC876D-7F75-75D3-6A42-E492EBB6FC6A}"/>
                  </a:ext>
                </a:extLst>
              </p:cNvPr>
              <p:cNvSpPr txBox="1"/>
              <p:nvPr/>
            </p:nvSpPr>
            <p:spPr>
              <a:xfrm>
                <a:off x="1494574" y="4667576"/>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184581" y="2462342"/>
            <a:ext cx="5780032"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grpSp>
          <p:nvGrpSpPr>
            <p:cNvPr id="103" name="グループ化 102">
              <a:extLst>
                <a:ext uri="{FF2B5EF4-FFF2-40B4-BE49-F238E27FC236}">
                  <a16:creationId xmlns:a16="http://schemas.microsoft.com/office/drawing/2014/main" id="{D7C9184B-C37E-17C8-37A3-3600CC1B2AF6}"/>
                </a:ext>
              </a:extLst>
            </p:cNvPr>
            <p:cNvGrpSpPr/>
            <p:nvPr/>
          </p:nvGrpSpPr>
          <p:grpSpPr>
            <a:xfrm>
              <a:off x="3204878" y="2936793"/>
              <a:ext cx="2848857" cy="336041"/>
              <a:chOff x="3204878" y="2936793"/>
              <a:chExt cx="2848857" cy="336041"/>
            </a:xfrm>
          </p:grpSpPr>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98" name="テキスト ボックス 97">
                <a:extLst>
                  <a:ext uri="{FF2B5EF4-FFF2-40B4-BE49-F238E27FC236}">
                    <a16:creationId xmlns:a16="http://schemas.microsoft.com/office/drawing/2014/main" id="{0B9ED890-9F0E-1AD0-04B5-172F55F133A4}"/>
                  </a:ext>
                </a:extLst>
              </p:cNvPr>
              <p:cNvSpPr txBox="1"/>
              <p:nvPr/>
            </p:nvSpPr>
            <p:spPr>
              <a:xfrm>
                <a:off x="3228224" y="293679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3" name="グループ化 2">
            <a:extLst>
              <a:ext uri="{FF2B5EF4-FFF2-40B4-BE49-F238E27FC236}">
                <a16:creationId xmlns:a16="http://schemas.microsoft.com/office/drawing/2014/main" id="{1EA74961-1D4C-9D5B-CD43-997C3C2A41DA}"/>
              </a:ext>
            </a:extLst>
          </p:cNvPr>
          <p:cNvGrpSpPr/>
          <p:nvPr/>
        </p:nvGrpSpPr>
        <p:grpSpPr>
          <a:xfrm>
            <a:off x="3165967" y="1065378"/>
            <a:ext cx="5727207"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677488"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消費税についての説明</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552454" y="2983202"/>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1383479" y="34462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754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fade">
                                      <p:cBhvr>
                                        <p:cTn id="63" dur="500"/>
                                        <p:tgtEl>
                                          <p:spTgt spid="108"/>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fade">
                                      <p:cBhvr>
                                        <p:cTn id="72" dur="500"/>
                                        <p:tgtEl>
                                          <p:spTgt spid="114"/>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500"/>
                                        <p:tgtEl>
                                          <p:spTgt spid="115"/>
                                        </p:tgtEl>
                                      </p:cBhvr>
                                    </p:animEffect>
                                  </p:childTnLst>
                                </p:cTn>
                              </p:par>
                              <p:par>
                                <p:cTn id="82" presetID="10" presetClass="entr" presetSubtype="0" fill="hold" nodeType="withEffect">
                                  <p:stCondLst>
                                    <p:cond delay="0"/>
                                  </p:stCondLst>
                                  <p:childTnLst>
                                    <p:set>
                                      <p:cBhvr>
                                        <p:cTn id="83" dur="1" fill="hold">
                                          <p:stCondLst>
                                            <p:cond delay="0"/>
                                          </p:stCondLst>
                                        </p:cTn>
                                        <p:tgtEl>
                                          <p:spTgt spid="116"/>
                                        </p:tgtEl>
                                        <p:attrNameLst>
                                          <p:attrName>style.visibility</p:attrName>
                                        </p:attrNameLst>
                                      </p:cBhvr>
                                      <p:to>
                                        <p:strVal val="visible"/>
                                      </p:to>
                                    </p:set>
                                    <p:animEffect transition="in" filter="fade">
                                      <p:cBhvr>
                                        <p:cTn id="84" dur="500"/>
                                        <p:tgtEl>
                                          <p:spTgt spid="116"/>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up)">
                                      <p:cBhvr>
                                        <p:cTn id="88" dur="500"/>
                                        <p:tgtEl>
                                          <p:spTgt spid="68"/>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wipe(up)">
                                      <p:cBhvr>
                                        <p:cTn id="91" dur="500"/>
                                        <p:tgtEl>
                                          <p:spTgt spid="8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17"/>
                                        </p:tgtEl>
                                        <p:attrNameLst>
                                          <p:attrName>style.visibility</p:attrName>
                                        </p:attrNameLst>
                                      </p:cBhvr>
                                      <p:to>
                                        <p:strVal val="visible"/>
                                      </p:to>
                                    </p:set>
                                    <p:animEffect transition="in" filter="fade">
                                      <p:cBhvr>
                                        <p:cTn id="96" dur="500"/>
                                        <p:tgtEl>
                                          <p:spTgt spid="117"/>
                                        </p:tgtEl>
                                      </p:cBhvr>
                                    </p:animEffect>
                                  </p:childTnLst>
                                </p:cTn>
                              </p:par>
                              <p:par>
                                <p:cTn id="97" presetID="10" presetClass="entr" presetSubtype="0"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fade">
                                      <p:cBhvr>
                                        <p:cTn id="99" dur="500"/>
                                        <p:tgtEl>
                                          <p:spTgt spid="11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05"/>
                                        </p:tgtEl>
                                        <p:attrNameLst>
                                          <p:attrName>style.visibility</p:attrName>
                                        </p:attrNameLst>
                                      </p:cBhvr>
                                      <p:to>
                                        <p:strVal val="visible"/>
                                      </p:to>
                                    </p:set>
                                    <p:animEffect transition="in" filter="fade">
                                      <p:cBhvr>
                                        <p:cTn id="102" dur="500"/>
                                        <p:tgtEl>
                                          <p:spTgt spid="10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119"/>
                                        </p:tgtEl>
                                        <p:attrNameLst>
                                          <p:attrName>style.visibility</p:attrName>
                                        </p:attrNameLst>
                                      </p:cBhvr>
                                      <p:to>
                                        <p:strVal val="visible"/>
                                      </p:to>
                                    </p:set>
                                    <p:animEffect transition="in" filter="fade">
                                      <p:cBhvr>
                                        <p:cTn id="11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12" grpId="0"/>
      <p:bldP spid="97"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5</a:t>
            </a:r>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871025"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743685" cy="1465439"/>
            <a:chOff x="3276624" y="1066181"/>
            <a:chExt cx="2743685"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020" y="1431433"/>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696298" cy="1130374"/>
              <a:chOff x="3218596" y="1377136"/>
              <a:chExt cx="1696298"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696298"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88064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はら</a:t>
              </a:r>
              <a:r>
                <a:rPr lang="ja-JP" altLang="en-US" sz="1200" b="0" i="0" u="none" strike="noStrike" dirty="0">
                  <a:effectLst/>
                  <a:latin typeface="HGPｺﾞｼｯｸE" panose="020B0900000000000000" pitchFamily="50" charset="-128"/>
                  <a:ea typeface="HGPｺﾞｼｯｸE" panose="020B0900000000000000" pitchFamily="50" charset="-128"/>
                </a:rPr>
                <a:t>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384371"/>
              <a:ext cx="1648208" cy="1019574"/>
              <a:chOff x="3277622" y="3384371"/>
              <a:chExt cx="1648208" cy="1019574"/>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384371"/>
                <a:ext cx="1648208" cy="1019574"/>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30000"/>
                  </a:lnSpc>
                  <a:spcBef>
                    <a:spcPts val="0"/>
                  </a:spcBef>
                  <a:spcAft>
                    <a:spcPts val="0"/>
                  </a:spcAft>
                </a:pP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申し出ること）</a:t>
                </a:r>
                <a:r>
                  <a:rPr lang="ja-JP" altLang="en-US" sz="1200" dirty="0">
                    <a:latin typeface="HGPｺﾞｼｯｸE" panose="020B0900000000000000" pitchFamily="50" charset="-128"/>
                    <a:ea typeface="HGPｺﾞｼｯｸE" panose="020B0900000000000000" pitchFamily="50" charset="-128"/>
                  </a:rPr>
                  <a:t>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69297"/>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69297"/>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sp>
            <p:nvSpPr>
              <p:cNvPr id="50" name="テキスト ボックス 49">
                <a:extLst>
                  <a:ext uri="{FF2B5EF4-FFF2-40B4-BE49-F238E27FC236}">
                    <a16:creationId xmlns:a16="http://schemas.microsoft.com/office/drawing/2014/main" id="{7B11375E-3401-4D7E-5D9B-751EE8460C1D}"/>
                  </a:ext>
                </a:extLst>
              </p:cNvPr>
              <p:cNvSpPr txBox="1"/>
              <p:nvPr/>
            </p:nvSpPr>
            <p:spPr>
              <a:xfrm>
                <a:off x="4030346" y="407137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15" name="テキスト ボックス 14">
                <a:extLst>
                  <a:ext uri="{FF2B5EF4-FFF2-40B4-BE49-F238E27FC236}">
                    <a16:creationId xmlns:a16="http://schemas.microsoft.com/office/drawing/2014/main" id="{5E9B1889-B916-C1C7-4CC3-ACE14ABC23D1}"/>
                  </a:ext>
                </a:extLst>
              </p:cNvPr>
              <p:cNvSpPr txBox="1"/>
              <p:nvPr/>
            </p:nvSpPr>
            <p:spPr>
              <a:xfrm>
                <a:off x="3339518" y="3819883"/>
                <a:ext cx="28245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もう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6081549" y="3405887"/>
              <a:ext cx="1895071" cy="976999"/>
              <a:chOff x="6081549" y="3405887"/>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6081549" y="3405887"/>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202668" y="4043189"/>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sp>
          <p:nvSpPr>
            <p:cNvPr id="17" name="正方形/長方形 16">
              <a:extLst>
                <a:ext uri="{FF2B5EF4-FFF2-40B4-BE49-F238E27FC236}">
                  <a16:creationId xmlns:a16="http://schemas.microsoft.com/office/drawing/2014/main" id="{F350A4FA-61CD-88E2-3B0C-E40E60D53CC8}"/>
                </a:ext>
              </a:extLst>
            </p:cNvPr>
            <p:cNvSpPr/>
            <p:nvPr/>
          </p:nvSpPr>
          <p:spPr bwMode="auto">
            <a:xfrm>
              <a:off x="1428224" y="5212950"/>
              <a:ext cx="1487626" cy="128895"/>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800" dirty="0">
                  <a:solidFill>
                    <a:srgbClr val="0C98C4"/>
                  </a:solidFill>
                  <a:latin typeface="HGPｺﾞｼｯｸE" panose="020B0900000000000000" pitchFamily="50" charset="-128"/>
                  <a:ea typeface="HGPｺﾞｼｯｸE" panose="020B0900000000000000" pitchFamily="50" charset="-128"/>
                </a:rPr>
                <a:t>ぜいむしょ</a:t>
              </a:r>
            </a:p>
          </p:txBody>
        </p:sp>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3" name="テキスト ボックス 2">
            <a:extLst>
              <a:ext uri="{FF2B5EF4-FFF2-40B4-BE49-F238E27FC236}">
                <a16:creationId xmlns:a16="http://schemas.microsoft.com/office/drawing/2014/main" id="{3BF01144-A13C-07EC-550F-B2A4251C44E9}"/>
              </a:ext>
            </a:extLst>
          </p:cNvPr>
          <p:cNvSpPr txBox="1"/>
          <p:nvPr/>
        </p:nvSpPr>
        <p:spPr>
          <a:xfrm>
            <a:off x="3297789" y="434491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4" name="テキスト ボックス 3">
            <a:extLst>
              <a:ext uri="{FF2B5EF4-FFF2-40B4-BE49-F238E27FC236}">
                <a16:creationId xmlns:a16="http://schemas.microsoft.com/office/drawing/2014/main" id="{C1EFA153-28C9-9C29-9C24-62C2BE2EEBAE}"/>
              </a:ext>
            </a:extLst>
          </p:cNvPr>
          <p:cNvSpPr txBox="1"/>
          <p:nvPr/>
        </p:nvSpPr>
        <p:spPr>
          <a:xfrm>
            <a:off x="6101559" y="4070912"/>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1" name="テキスト ボックス 10">
            <a:extLst>
              <a:ext uri="{FF2B5EF4-FFF2-40B4-BE49-F238E27FC236}">
                <a16:creationId xmlns:a16="http://schemas.microsoft.com/office/drawing/2014/main" id="{F0CFD9CC-B1F7-7E8D-4A68-98287F8BB386}"/>
              </a:ext>
            </a:extLst>
          </p:cNvPr>
          <p:cNvSpPr txBox="1"/>
          <p:nvPr/>
        </p:nvSpPr>
        <p:spPr>
          <a:xfrm>
            <a:off x="828067" y="403890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up)">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up)">
                                      <p:cBhvr>
                                        <p:cTn id="57" dur="500"/>
                                        <p:tgtEl>
                                          <p:spTgt spid="100"/>
                                        </p:tgtEl>
                                      </p:cBhvr>
                                    </p:animEffect>
                                  </p:childTnLst>
                                </p:cTn>
                              </p:par>
                              <p:par>
                                <p:cTn id="58" presetID="22" presetClass="entr" presetSubtype="1"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up)">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P spid="22"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fld id="{B4FF24B8-A4B8-4B7E-AA3A-FE4BA14E6524}" type="slidenum">
              <a:rPr lang="en-US" altLang="ja-JP" smtClean="0"/>
              <a:pPr>
                <a:defRPr/>
              </a:pPr>
              <a:t>6</a:t>
            </a:fld>
            <a:endParaRPr lang="en-US" altLang="ja-JP"/>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次の街の絵の中で、税金を使ってつくられたり、運営されたりしている施設はどれでしょう？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市民病院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768149" y="905926"/>
            <a:ext cx="463588" cy="215444"/>
          </a:xfrm>
          <a:prstGeom prst="rect">
            <a:avLst/>
          </a:prstGeom>
          <a:noFill/>
        </p:spPr>
        <p:txBody>
          <a:bodyPr wrap="non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Tree>
    <p:extLst>
      <p:ext uri="{BB962C8B-B14F-4D97-AF65-F5344CB8AC3E}">
        <p14:creationId xmlns:p14="http://schemas.microsoft.com/office/powerpoint/2010/main" val="398316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300"/>
                                        <p:tgtEl>
                                          <p:spTgt spid="2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300"/>
                                        <p:tgtEl>
                                          <p:spTgt spid="2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300"/>
                                        <p:tgtEl>
                                          <p:spTgt spid="2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300"/>
                                        <p:tgtEl>
                                          <p:spTgt spid="2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300"/>
                                        <p:tgtEl>
                                          <p:spTgt spid="2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30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3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3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3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3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3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3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3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3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3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3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33" grpId="0" animBg="1"/>
      <p:bldP spid="35" grpId="0" animBg="1"/>
      <p:bldP spid="36" grpId="0" animBg="1"/>
      <p:bldP spid="37" grpId="0" animBg="1"/>
      <p:bldP spid="38" grpId="0" animBg="1"/>
      <p:bldP spid="39" grpId="0" animBg="1"/>
      <p:bldP spid="19" grpId="0" animBg="1"/>
      <p:bldP spid="22" grpId="0" animBg="1"/>
      <p:bldP spid="20" grpId="0" animBg="1"/>
      <p:bldP spid="20"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6" name="四角形: 角を丸くする 5">
            <a:extLst>
              <a:ext uri="{FF2B5EF4-FFF2-40B4-BE49-F238E27FC236}">
                <a16:creationId xmlns:a16="http://schemas.microsoft.com/office/drawing/2014/main" id="{9ACDE9B2-3E47-4893-E37C-1872143E744C}"/>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7" name="四角形: 角を丸くする 6">
            <a:extLst>
              <a:ext uri="{FF2B5EF4-FFF2-40B4-BE49-F238E27FC236}">
                <a16:creationId xmlns:a16="http://schemas.microsoft.com/office/drawing/2014/main" id="{5D8238CF-DE13-9F62-7667-ACBFEF4DF2BB}"/>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8" name="グループ化 7">
            <a:extLst>
              <a:ext uri="{FF2B5EF4-FFF2-40B4-BE49-F238E27FC236}">
                <a16:creationId xmlns:a16="http://schemas.microsoft.com/office/drawing/2014/main" id="{CF383FFF-07BE-E2A0-C0AA-227607E58C0D}"/>
              </a:ext>
            </a:extLst>
          </p:cNvPr>
          <p:cNvGrpSpPr/>
          <p:nvPr/>
        </p:nvGrpSpPr>
        <p:grpSpPr>
          <a:xfrm>
            <a:off x="6000291" y="2699863"/>
            <a:ext cx="2281056" cy="576361"/>
            <a:chOff x="6299670" y="2684109"/>
            <a:chExt cx="2281056" cy="576361"/>
          </a:xfrm>
        </p:grpSpPr>
        <p:sp>
          <p:nvSpPr>
            <p:cNvPr id="9" name="Rectangle 56">
              <a:extLst>
                <a:ext uri="{FF2B5EF4-FFF2-40B4-BE49-F238E27FC236}">
                  <a16:creationId xmlns:a16="http://schemas.microsoft.com/office/drawing/2014/main" id="{ED5FCAF9-1215-B3EF-34FA-5E5C234DA39A}"/>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10" name="Text Box 23">
              <a:extLst>
                <a:ext uri="{FF2B5EF4-FFF2-40B4-BE49-F238E27FC236}">
                  <a16:creationId xmlns:a16="http://schemas.microsoft.com/office/drawing/2014/main" id="{7BE8F26B-E08B-E853-00D5-0CC5101F103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sp>
          <p:nvSpPr>
            <p:cNvPr id="11" name="Text Box 23">
              <a:extLst>
                <a:ext uri="{FF2B5EF4-FFF2-40B4-BE49-F238E27FC236}">
                  <a16:creationId xmlns:a16="http://schemas.microsoft.com/office/drawing/2014/main" id="{47DDC32B-0205-741E-3260-9FF5F24D3117}"/>
                </a:ext>
              </a:extLst>
            </p:cNvPr>
            <p:cNvSpPr txBox="1">
              <a:spLocks noChangeArrowheads="1"/>
            </p:cNvSpPr>
            <p:nvPr/>
          </p:nvSpPr>
          <p:spPr bwMode="auto">
            <a:xfrm>
              <a:off x="6457344" y="2684109"/>
              <a:ext cx="864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こうきょうしせつ</a:t>
              </a:r>
            </a:p>
          </p:txBody>
        </p:sp>
      </p:grpSp>
      <p:grpSp>
        <p:nvGrpSpPr>
          <p:cNvPr id="12" name="グループ化 11">
            <a:extLst>
              <a:ext uri="{FF2B5EF4-FFF2-40B4-BE49-F238E27FC236}">
                <a16:creationId xmlns:a16="http://schemas.microsoft.com/office/drawing/2014/main" id="{25B791AE-AD20-5401-5B98-2B038EE0F404}"/>
              </a:ext>
            </a:extLst>
          </p:cNvPr>
          <p:cNvGrpSpPr/>
          <p:nvPr/>
        </p:nvGrpSpPr>
        <p:grpSpPr>
          <a:xfrm>
            <a:off x="646720" y="2744173"/>
            <a:ext cx="4501344" cy="458601"/>
            <a:chOff x="840424" y="2728419"/>
            <a:chExt cx="4501344" cy="458601"/>
          </a:xfrm>
        </p:grpSpPr>
        <p:sp>
          <p:nvSpPr>
            <p:cNvPr id="13" name="Rectangle 45">
              <a:extLst>
                <a:ext uri="{FF2B5EF4-FFF2-40B4-BE49-F238E27FC236}">
                  <a16:creationId xmlns:a16="http://schemas.microsoft.com/office/drawing/2014/main" id="{BDC22A22-56A8-8696-0410-EC6A4DA31997}"/>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14" name="Text Box 22">
              <a:extLst>
                <a:ext uri="{FF2B5EF4-FFF2-40B4-BE49-F238E27FC236}">
                  <a16:creationId xmlns:a16="http://schemas.microsoft.com/office/drawing/2014/main" id="{A453E829-7A69-8DB4-39AF-BF9AF8FE6371}"/>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15" name="Rectangle 45">
              <a:extLst>
                <a:ext uri="{FF2B5EF4-FFF2-40B4-BE49-F238E27FC236}">
                  <a16:creationId xmlns:a16="http://schemas.microsoft.com/office/drawing/2014/main" id="{FA843609-16CE-58AC-39CA-415FDAA2EE1C}"/>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16" name="グループ化 15">
            <a:extLst>
              <a:ext uri="{FF2B5EF4-FFF2-40B4-BE49-F238E27FC236}">
                <a16:creationId xmlns:a16="http://schemas.microsoft.com/office/drawing/2014/main" id="{38EC12AC-1AC2-29C9-51BD-DA64F2E8153B}"/>
              </a:ext>
            </a:extLst>
          </p:cNvPr>
          <p:cNvGrpSpPr/>
          <p:nvPr/>
        </p:nvGrpSpPr>
        <p:grpSpPr>
          <a:xfrm>
            <a:off x="2001234" y="3394577"/>
            <a:ext cx="1503915" cy="2546462"/>
            <a:chOff x="322297" y="3394577"/>
            <a:chExt cx="1503915" cy="2546462"/>
          </a:xfrm>
        </p:grpSpPr>
        <p:sp>
          <p:nvSpPr>
            <p:cNvPr id="17" name="正方形/長方形 16">
              <a:extLst>
                <a:ext uri="{FF2B5EF4-FFF2-40B4-BE49-F238E27FC236}">
                  <a16:creationId xmlns:a16="http://schemas.microsoft.com/office/drawing/2014/main" id="{AB0BAEEA-CFB5-0249-DC43-BBF5880029AA}"/>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（令和６年度）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ja-JP" sz="1300" b="0" i="0" u="none" strike="noStrike" kern="1200" cap="none" spc="0" normalizeH="0" baseline="0" noProof="0" dirty="0">
                  <a:ln>
                    <a:noFill/>
                  </a:ln>
                  <a:solidFill>
                    <a:srgbClr val="000000"/>
                  </a:solidFill>
                  <a:effectLst/>
                  <a:uLnTx/>
                  <a:uFillTx/>
                  <a:latin typeface="+mn-ea"/>
                  <a:cs typeface="+mn-cs"/>
                </a:rPr>
                <a:t>9,285</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kumimoji="1" lang="ja-JP" altLang="en-US" sz="1300" b="0" i="0" u="none" strike="noStrike" kern="1200" cap="none" spc="0" normalizeH="0" baseline="30000" noProof="0" dirty="0">
                  <a:ln>
                    <a:noFill/>
                  </a:ln>
                  <a:effectLst/>
                  <a:uLnTx/>
                  <a:uFillTx/>
                  <a:latin typeface="+mn-ea"/>
                  <a:cs typeface="+mn-cs"/>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23,655</a:t>
              </a:r>
              <a:r>
                <a:rPr kumimoji="1" lang="ja-JP" altLang="en-US" sz="1300" b="0" i="0" u="none" strike="noStrike" kern="1200" cap="none" spc="0" normalizeH="0" baseline="0" noProof="0" dirty="0">
                  <a:ln>
                    <a:noFill/>
                  </a:ln>
                  <a:effectLst/>
                  <a:uLnTx/>
                  <a:uFillTx/>
                  <a:latin typeface="+mn-ea"/>
                  <a:cs typeface="+mn-cs"/>
                </a:rPr>
                <a:t>円</a:t>
              </a:r>
            </a:p>
          </p:txBody>
        </p:sp>
        <p:pic>
          <p:nvPicPr>
            <p:cNvPr id="18" name="Picture 35">
              <a:extLst>
                <a:ext uri="{FF2B5EF4-FFF2-40B4-BE49-F238E27FC236}">
                  <a16:creationId xmlns:a16="http://schemas.microsoft.com/office/drawing/2014/main" id="{2F70413B-132F-6D51-F5A9-76D14C45350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E9A7B718-E225-E47B-2292-A000ABACC2F2}"/>
              </a:ext>
            </a:extLst>
          </p:cNvPr>
          <p:cNvGrpSpPr/>
          <p:nvPr/>
        </p:nvGrpSpPr>
        <p:grpSpPr>
          <a:xfrm>
            <a:off x="3680092" y="3419240"/>
            <a:ext cx="1600789" cy="2607077"/>
            <a:chOff x="3680092" y="3419240"/>
            <a:chExt cx="1600789" cy="2607077"/>
          </a:xfrm>
        </p:grpSpPr>
        <p:sp>
          <p:nvSpPr>
            <p:cNvPr id="20" name="正方形/長方形 19">
              <a:extLst>
                <a:ext uri="{FF2B5EF4-FFF2-40B4-BE49-F238E27FC236}">
                  <a16:creationId xmlns:a16="http://schemas.microsoft.com/office/drawing/2014/main" id="{5935A797-4F99-91AF-A17D-2B2CBBF4167D}"/>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国民医療費の</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effectLst/>
                  <a:uLnTx/>
                  <a:uFillTx/>
                  <a:latin typeface="+mn-ea"/>
                  <a:cs typeface="+mn-cs"/>
                </a:rPr>
                <a:t>1</a:t>
              </a:r>
              <a:r>
                <a:rPr kumimoji="1" lang="en-US" altLang="ja-JP" sz="1300" b="0" i="0" u="none" strike="noStrike" kern="1200" cap="none" spc="0" normalizeH="0" baseline="0" noProof="0" dirty="0">
                  <a:ln>
                    <a:noFill/>
                  </a:ln>
                  <a:effectLst/>
                  <a:uLnTx/>
                  <a:uFillTx/>
                  <a:latin typeface="+mn-ea"/>
                  <a:cs typeface="+mn-cs"/>
                </a:rPr>
                <a:t>8</a:t>
              </a:r>
              <a:r>
                <a:rPr kumimoji="1" lang="zh-TW" altLang="en-US" sz="1300" b="0" i="0" u="none" strike="noStrike" kern="1200" cap="none" spc="0" normalizeH="0" baseline="0" noProof="0" dirty="0">
                  <a:ln>
                    <a:noFill/>
                  </a:ln>
                  <a:effectLst/>
                  <a:uLnTx/>
                  <a:uFillTx/>
                  <a:latin typeface="+mn-ea"/>
                  <a:cs typeface="+mn-cs"/>
                </a:rPr>
                <a:t>兆</a:t>
              </a:r>
              <a:r>
                <a:rPr kumimoji="1" lang="en-US" altLang="ja-JP" sz="1300" b="0" i="0" u="none" strike="noStrike" kern="1200" cap="none" spc="0" normalizeH="0" baseline="0" noProof="0" dirty="0">
                  <a:ln>
                    <a:noFill/>
                  </a:ln>
                  <a:effectLst/>
                  <a:uLnTx/>
                  <a:uFillTx/>
                  <a:latin typeface="+mn-ea"/>
                  <a:cs typeface="+mn-cs"/>
                </a:rPr>
                <a:t>331</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lang="ja-JP" altLang="en-US" sz="1300" baseline="30000" dirty="0">
                  <a:latin typeface="+mn-ea"/>
                </a:rPr>
                <a:t>３</a:t>
              </a:r>
              <a:endParaRPr kumimoji="1" lang="ja-JP" altLang="en-US" sz="1300" b="0" i="0" u="none" strike="noStrike" kern="1200" cap="none" spc="0" normalizeH="0" baseline="30000" noProof="0" dirty="0">
                <a:ln>
                  <a:noFill/>
                </a:ln>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145,017</a:t>
              </a:r>
              <a:r>
                <a:rPr kumimoji="1" lang="ja-JP" altLang="en-US" sz="1300" b="0" i="0" u="none" strike="noStrike" kern="1200" cap="none" spc="0" normalizeH="0" baseline="0" noProof="0" dirty="0">
                  <a:ln>
                    <a:noFill/>
                  </a:ln>
                  <a:effectLst/>
                  <a:uLnTx/>
                  <a:uFillTx/>
                  <a:latin typeface="+mn-ea"/>
                  <a:cs typeface="+mn-cs"/>
                </a:rPr>
                <a:t>円</a:t>
              </a:r>
            </a:p>
          </p:txBody>
        </p:sp>
        <p:pic>
          <p:nvPicPr>
            <p:cNvPr id="21" name="Picture 36">
              <a:extLst>
                <a:ext uri="{FF2B5EF4-FFF2-40B4-BE49-F238E27FC236}">
                  <a16:creationId xmlns:a16="http://schemas.microsoft.com/office/drawing/2014/main" id="{4BB2EE05-1366-FA04-A3B1-8A61E7036F6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3B32729-4116-DB46-2C56-939421C102C7}"/>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23" name="正方形/長方形 22">
              <a:extLst>
                <a:ext uri="{FF2B5EF4-FFF2-40B4-BE49-F238E27FC236}">
                  <a16:creationId xmlns:a16="http://schemas.microsoft.com/office/drawing/2014/main" id="{9A5C4B2D-9480-EA93-4FBE-B8913F429CE5}"/>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4" name="グループ化 23">
            <a:extLst>
              <a:ext uri="{FF2B5EF4-FFF2-40B4-BE49-F238E27FC236}">
                <a16:creationId xmlns:a16="http://schemas.microsoft.com/office/drawing/2014/main" id="{B7F4934C-EFA2-BC27-0EBF-289FA3EB5199}"/>
              </a:ext>
            </a:extLst>
          </p:cNvPr>
          <p:cNvGrpSpPr/>
          <p:nvPr/>
        </p:nvGrpSpPr>
        <p:grpSpPr>
          <a:xfrm>
            <a:off x="322297" y="3498585"/>
            <a:ext cx="1523311" cy="2442454"/>
            <a:chOff x="1991496" y="3498585"/>
            <a:chExt cx="1523311" cy="2442454"/>
          </a:xfrm>
        </p:grpSpPr>
        <p:sp>
          <p:nvSpPr>
            <p:cNvPr id="25" name="正方形/長方形 24">
              <a:extLst>
                <a:ext uri="{FF2B5EF4-FFF2-40B4-BE49-F238E27FC236}">
                  <a16:creationId xmlns:a16="http://schemas.microsoft.com/office/drawing/2014/main" id="{B3410CE4-965D-342F-9CB3-63AEA2BB6C30}"/>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（令和６年度）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ja-JP" sz="1300" dirty="0">
                  <a:solidFill>
                    <a:srgbClr val="000000"/>
                  </a:solidFill>
                  <a:latin typeface="+mn-ea"/>
                </a:rPr>
                <a:t>8,081</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kumimoji="1" lang="ja-JP" altLang="en-US" sz="1300" b="0" i="0" u="none" strike="noStrike" kern="1200" cap="none" spc="0" normalizeH="0" baseline="30000" noProof="0" dirty="0">
                  <a:ln>
                    <a:noFill/>
                  </a:ln>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dirty="0">
                  <a:latin typeface="+mn-ea"/>
                </a:rPr>
                <a:t>46,914</a:t>
              </a:r>
              <a:r>
                <a:rPr kumimoji="1" lang="ja-JP" altLang="en-US" sz="1300" b="0" i="0" u="none" strike="noStrike" kern="1200" cap="none" spc="0" normalizeH="0" baseline="0" noProof="0" dirty="0">
                  <a:ln>
                    <a:noFill/>
                  </a:ln>
                  <a:effectLst/>
                  <a:uLnTx/>
                  <a:uFillTx/>
                  <a:latin typeface="+mn-ea"/>
                  <a:cs typeface="+mn-cs"/>
                </a:rPr>
                <a:t>円</a:t>
              </a:r>
            </a:p>
          </p:txBody>
        </p:sp>
        <p:pic>
          <p:nvPicPr>
            <p:cNvPr id="26" name="Picture 50">
              <a:extLst>
                <a:ext uri="{FF2B5EF4-FFF2-40B4-BE49-F238E27FC236}">
                  <a16:creationId xmlns:a16="http://schemas.microsoft.com/office/drawing/2014/main" id="{98530D8E-8427-AC32-19C5-B9DB6BDB8AE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グループ化 26">
            <a:extLst>
              <a:ext uri="{FF2B5EF4-FFF2-40B4-BE49-F238E27FC236}">
                <a16:creationId xmlns:a16="http://schemas.microsoft.com/office/drawing/2014/main" id="{6843FAA4-4670-3824-3B5B-04DDED409FC0}"/>
              </a:ext>
            </a:extLst>
          </p:cNvPr>
          <p:cNvGrpSpPr/>
          <p:nvPr/>
        </p:nvGrpSpPr>
        <p:grpSpPr>
          <a:xfrm>
            <a:off x="5481816" y="3385141"/>
            <a:ext cx="1579136" cy="2107196"/>
            <a:chOff x="5481816" y="3385141"/>
            <a:chExt cx="1579136" cy="2107196"/>
          </a:xfrm>
        </p:grpSpPr>
        <p:sp>
          <p:nvSpPr>
            <p:cNvPr id="28" name="正方形/長方形 27">
              <a:extLst>
                <a:ext uri="{FF2B5EF4-FFF2-40B4-BE49-F238E27FC236}">
                  <a16:creationId xmlns:a16="http://schemas.microsoft.com/office/drawing/2014/main" id="{8349867B-A125-B54D-0193-8CE69E9FC3D9}"/>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cs typeface="+mn-cs"/>
                </a:rPr>
                <a:t>道路整備事業費</a:t>
              </a:r>
              <a:endParaRPr kumimoji="1" lang="en-US" altLang="zh-TW"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cs typeface="+mn-cs"/>
                </a:rPr>
                <a:t>（令和</a:t>
              </a:r>
              <a:r>
                <a:rPr kumimoji="1" lang="ja-JP" altLang="en-US" sz="1200" dirty="0">
                  <a:solidFill>
                    <a:srgbClr val="F46C62"/>
                  </a:solidFill>
                  <a:latin typeface="+mn-ea"/>
                </a:rPr>
                <a:t>８</a:t>
              </a:r>
              <a:r>
                <a:rPr kumimoji="1" lang="zh-TW"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1</a:t>
              </a:r>
              <a:r>
                <a:rPr kumimoji="1" lang="zh-TW" altLang="en-US" sz="1300" b="0" i="0" u="none" strike="noStrike" kern="1200" cap="none" spc="0" normalizeH="0" baseline="0" noProof="0" dirty="0">
                  <a:ln>
                    <a:noFill/>
                  </a:ln>
                  <a:effectLst/>
                  <a:uLnTx/>
                  <a:uFillTx/>
                  <a:latin typeface="+mn-ea"/>
                  <a:cs typeface="+mn-cs"/>
                </a:rPr>
                <a:t>兆</a:t>
              </a:r>
              <a:r>
                <a:rPr kumimoji="1" lang="en-US" altLang="ja-JP" sz="1300" dirty="0">
                  <a:latin typeface="+mn-ea"/>
                </a:rPr>
                <a:t>6,783</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ja-JP" altLang="en-US" sz="1300" baseline="30000" dirty="0">
                  <a:solidFill>
                    <a:srgbClr val="000000"/>
                  </a:solidFill>
                  <a:latin typeface="+mn-ea"/>
                </a:rPr>
                <a:t>４</a:t>
              </a:r>
              <a:endParaRPr kumimoji="1" lang="zh-TW"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29" name="Picture 51">
              <a:extLst>
                <a:ext uri="{FF2B5EF4-FFF2-40B4-BE49-F238E27FC236}">
                  <a16:creationId xmlns:a16="http://schemas.microsoft.com/office/drawing/2014/main" id="{DE0E1C76-E29E-C67B-B1A0-A40692B03FE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2306D21C-037D-83D5-1743-40BC609F4299}"/>
              </a:ext>
            </a:extLst>
          </p:cNvPr>
          <p:cNvGrpSpPr/>
          <p:nvPr/>
        </p:nvGrpSpPr>
        <p:grpSpPr>
          <a:xfrm>
            <a:off x="7245552" y="3502941"/>
            <a:ext cx="1549281" cy="2438098"/>
            <a:chOff x="7245552" y="3502941"/>
            <a:chExt cx="1549281" cy="2438098"/>
          </a:xfrm>
        </p:grpSpPr>
        <p:sp>
          <p:nvSpPr>
            <p:cNvPr id="31" name="正方形/長方形 30">
              <a:extLst>
                <a:ext uri="{FF2B5EF4-FFF2-40B4-BE49-F238E27FC236}">
                  <a16:creationId xmlns:a16="http://schemas.microsoft.com/office/drawing/2014/main" id="{D0FD2553-558F-35B9-4768-48535EEC991C}"/>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（令和８年度）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effectLst/>
                  <a:uLnTx/>
                  <a:uFillTx/>
                  <a:latin typeface="+mn-ea"/>
                  <a:cs typeface="+mn-cs"/>
                </a:rPr>
                <a:t>7</a:t>
              </a:r>
              <a:r>
                <a:rPr kumimoji="1" lang="en-US" altLang="ja-JP" sz="1300" dirty="0">
                  <a:latin typeface="+mn-ea"/>
                </a:rPr>
                <a:t>12</a:t>
              </a:r>
              <a:r>
                <a:rPr kumimoji="1" lang="zh-TW" altLang="en-US" sz="1300" b="0" i="0" u="none" strike="noStrike" kern="1200" cap="none" spc="0" normalizeH="0" baseline="0" noProof="0" dirty="0">
                  <a:ln>
                    <a:noFill/>
                  </a:ln>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５</a:t>
              </a:r>
            </a:p>
          </p:txBody>
        </p:sp>
        <p:pic>
          <p:nvPicPr>
            <p:cNvPr id="32" name="Picture 34">
              <a:extLst>
                <a:ext uri="{FF2B5EF4-FFF2-40B4-BE49-F238E27FC236}">
                  <a16:creationId xmlns:a16="http://schemas.microsoft.com/office/drawing/2014/main" id="{1D206231-273B-A93F-7B0D-6E2430CC208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直線コネクタ 32">
            <a:extLst>
              <a:ext uri="{FF2B5EF4-FFF2-40B4-BE49-F238E27FC236}">
                <a16:creationId xmlns:a16="http://schemas.microsoft.com/office/drawing/2014/main" id="{DE51356D-DDBB-CA76-2A80-D5F9F356622E}"/>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4" name="直線コネクタ 33">
            <a:extLst>
              <a:ext uri="{FF2B5EF4-FFF2-40B4-BE49-F238E27FC236}">
                <a16:creationId xmlns:a16="http://schemas.microsoft.com/office/drawing/2014/main" id="{00EEE31F-8442-8D8F-80CD-2B4B29FCE784}"/>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5" name="直線コネクタ 34">
            <a:extLst>
              <a:ext uri="{FF2B5EF4-FFF2-40B4-BE49-F238E27FC236}">
                <a16:creationId xmlns:a16="http://schemas.microsoft.com/office/drawing/2014/main" id="{42F866FD-C089-FC66-E404-791DB367D09D}"/>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grpSp>
        <p:nvGrpSpPr>
          <p:cNvPr id="36" name="グループ化 35">
            <a:extLst>
              <a:ext uri="{FF2B5EF4-FFF2-40B4-BE49-F238E27FC236}">
                <a16:creationId xmlns:a16="http://schemas.microsoft.com/office/drawing/2014/main" id="{3984CE52-6B77-147E-CD0D-FF1C6B48BFFE}"/>
              </a:ext>
            </a:extLst>
          </p:cNvPr>
          <p:cNvGrpSpPr/>
          <p:nvPr/>
        </p:nvGrpSpPr>
        <p:grpSpPr>
          <a:xfrm>
            <a:off x="252000" y="6371985"/>
            <a:ext cx="6587998" cy="288008"/>
            <a:chOff x="109010" y="6284226"/>
            <a:chExt cx="5087144" cy="178403"/>
          </a:xfrm>
        </p:grpSpPr>
        <p:sp>
          <p:nvSpPr>
            <p:cNvPr id="37" name="角丸四角形 15">
              <a:extLst>
                <a:ext uri="{FF2B5EF4-FFF2-40B4-BE49-F238E27FC236}">
                  <a16:creationId xmlns:a16="http://schemas.microsoft.com/office/drawing/2014/main" id="{869C8437-EB76-1A2F-8441-0FDC3B7CA3C2}"/>
                </a:ext>
              </a:extLst>
            </p:cNvPr>
            <p:cNvSpPr/>
            <p:nvPr/>
          </p:nvSpPr>
          <p:spPr>
            <a:xfrm>
              <a:off x="109010" y="6284226"/>
              <a:ext cx="2223891" cy="17840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38" name="角丸四角形 40">
              <a:extLst>
                <a:ext uri="{FF2B5EF4-FFF2-40B4-BE49-F238E27FC236}">
                  <a16:creationId xmlns:a16="http://schemas.microsoft.com/office/drawing/2014/main" id="{5F046968-3AB3-5751-D70C-E86F331DF5DD}"/>
                </a:ext>
              </a:extLst>
            </p:cNvPr>
            <p:cNvSpPr/>
            <p:nvPr/>
          </p:nvSpPr>
          <p:spPr>
            <a:xfrm>
              <a:off x="2277300" y="6284230"/>
              <a:ext cx="2918854" cy="1783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令和８年度予算及び財政投融資計画の説明」　　　</a:t>
              </a:r>
            </a:p>
          </p:txBody>
        </p:sp>
      </p:grpSp>
      <p:sp>
        <p:nvSpPr>
          <p:cNvPr id="39" name="四角形: 角を丸くする 38">
            <a:extLst>
              <a:ext uri="{FF2B5EF4-FFF2-40B4-BE49-F238E27FC236}">
                <a16:creationId xmlns:a16="http://schemas.microsoft.com/office/drawing/2014/main" id="{23D6CD97-720F-7AC8-FBCC-EDBEF63FD81B}"/>
              </a:ext>
            </a:extLst>
          </p:cNvPr>
          <p:cNvSpPr/>
          <p:nvPr/>
        </p:nvSpPr>
        <p:spPr>
          <a:xfrm>
            <a:off x="162608" y="2127848"/>
            <a:ext cx="8812800"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40" name="正方形/長方形 39">
            <a:extLst>
              <a:ext uri="{FF2B5EF4-FFF2-40B4-BE49-F238E27FC236}">
                <a16:creationId xmlns:a16="http://schemas.microsoft.com/office/drawing/2014/main" id="{67CDD68B-3E2A-83C6-4B74-83712496CE2E}"/>
              </a:ext>
            </a:extLst>
          </p:cNvPr>
          <p:cNvSpPr/>
          <p:nvPr/>
        </p:nvSpPr>
        <p:spPr>
          <a:xfrm>
            <a:off x="2834889" y="2169641"/>
            <a:ext cx="348332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dirty="0">
                <a:solidFill>
                  <a:schemeClr val="bg1"/>
                </a:solidFill>
                <a:latin typeface="HGPｺﾞｼｯｸE" panose="020B0900000000000000" pitchFamily="50" charset="-128"/>
                <a:ea typeface="HGPｺﾞｼｯｸE" panose="020B0900000000000000" pitchFamily="50" charset="-128"/>
              </a:rPr>
              <a:t>により賄われています。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399942" y="1639263"/>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こうきょうしせつ</a:t>
            </a:r>
          </a:p>
        </p:txBody>
      </p:sp>
      <p:sp>
        <p:nvSpPr>
          <p:cNvPr id="43" name="正方形/長方形 42">
            <a:extLst>
              <a:ext uri="{FF2B5EF4-FFF2-40B4-BE49-F238E27FC236}">
                <a16:creationId xmlns:a16="http://schemas.microsoft.com/office/drawing/2014/main" id="{64C1A66F-6599-19EC-0404-1DF7ACD89AE4}"/>
              </a:ext>
            </a:extLst>
          </p:cNvPr>
          <p:cNvSpPr/>
          <p:nvPr/>
        </p:nvSpPr>
        <p:spPr>
          <a:xfrm>
            <a:off x="4587828" y="2212717"/>
            <a:ext cx="291748"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800" dirty="0">
                <a:solidFill>
                  <a:schemeClr val="bg1"/>
                </a:solidFill>
                <a:latin typeface="HGPｺﾞｼｯｸE" panose="020B0900000000000000" pitchFamily="50" charset="-128"/>
                <a:ea typeface="HGPｺﾞｼｯｸE" panose="020B0900000000000000" pitchFamily="50" charset="-128"/>
              </a:rPr>
              <a:t>まかな</a:t>
            </a:r>
          </a:p>
        </p:txBody>
      </p:sp>
      <p:sp>
        <p:nvSpPr>
          <p:cNvPr id="44" name="Text Box 23">
            <a:extLst>
              <a:ext uri="{FF2B5EF4-FFF2-40B4-BE49-F238E27FC236}">
                <a16:creationId xmlns:a16="http://schemas.microsoft.com/office/drawing/2014/main" id="{E138E73E-6A94-70DA-7D90-FDD45526AF0F}"/>
              </a:ext>
            </a:extLst>
          </p:cNvPr>
          <p:cNvSpPr txBox="1">
            <a:spLocks noChangeArrowheads="1"/>
          </p:cNvSpPr>
          <p:nvPr/>
        </p:nvSpPr>
        <p:spPr bwMode="auto">
          <a:xfrm>
            <a:off x="723616" y="2708711"/>
            <a:ext cx="593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a:t>
            </a:r>
          </a:p>
        </p:txBody>
      </p:sp>
      <p:sp>
        <p:nvSpPr>
          <p:cNvPr id="45" name="Rectangle 26">
            <a:extLst>
              <a:ext uri="{FF2B5EF4-FFF2-40B4-BE49-F238E27FC236}">
                <a16:creationId xmlns:a16="http://schemas.microsoft.com/office/drawing/2014/main" id="{BE5E1942-BF2E-6B3E-D6D5-99CE9085A935}"/>
              </a:ext>
            </a:extLst>
          </p:cNvPr>
          <p:cNvSpPr>
            <a:spLocks noChangeArrowheads="1"/>
          </p:cNvSpPr>
          <p:nvPr/>
        </p:nvSpPr>
        <p:spPr bwMode="white">
          <a:xfrm>
            <a:off x="5190092" y="1293817"/>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a:t>
            </a:r>
          </a:p>
        </p:txBody>
      </p:sp>
    </p:spTree>
    <p:extLst>
      <p:ext uri="{BB962C8B-B14F-4D97-AF65-F5344CB8AC3E}">
        <p14:creationId xmlns:p14="http://schemas.microsoft.com/office/powerpoint/2010/main" val="183455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39" grpId="0" animBg="1"/>
      <p:bldP spid="42" grpId="0"/>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520344"/>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3">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3" y="2190893"/>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（全国平均）</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384206" y="1981173"/>
            <a:ext cx="2247847" cy="3831213"/>
            <a:chOff x="6384206" y="1981173"/>
            <a:chExt cx="2247847" cy="3831213"/>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424882" y="5403700"/>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064</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458596" y="2343882"/>
            <a:ext cx="2247847" cy="3468504"/>
            <a:chOff x="3458596" y="2343882"/>
            <a:chExt cx="2247847" cy="3468504"/>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499272" y="540370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1,08</a:t>
              </a:r>
              <a:r>
                <a:rPr kumimoji="1" lang="en-US" altLang="ja-JP" sz="2600" spc="-30" dirty="0">
                  <a:latin typeface="HGPｺﾞｼｯｸE" panose="020B0900000000000000" pitchFamily="50" charset="-128"/>
                  <a:ea typeface="HGPｺﾞｼｯｸE" panose="020B0900000000000000" pitchFamily="50" charset="-128"/>
                </a:rPr>
                <a:t>3</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9</a:t>
              </a:r>
              <a:r>
                <a:rPr kumimoji="1" lang="en-US" altLang="ja-JP" sz="2600" spc="-30" dirty="0">
                  <a:latin typeface="HGPｺﾞｼｯｸE" panose="020B0900000000000000" pitchFamily="50" charset="-128"/>
                  <a:ea typeface="HGPｺﾞｼｯｸE" panose="020B0900000000000000" pitchFamily="50" charset="-128"/>
                </a:rPr>
                <a:t>68</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（令和５年度）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税金が使われています。皆さんのためにどのぐらい使われているか、確認してみましょう。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13091">
            <a:off x="7270195" y="438692"/>
            <a:ext cx="1996787" cy="1195299"/>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r>
              <a:rPr lang="en-US" altLang="ja-JP" dirty="0"/>
              <a:t>8</a:t>
            </a:r>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63378"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4646999" y="8715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Tree>
    <p:extLst>
      <p:ext uri="{BB962C8B-B14F-4D97-AF65-F5344CB8AC3E}">
        <p14:creationId xmlns:p14="http://schemas.microsoft.com/office/powerpoint/2010/main" val="34522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税金の使いみち</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r>
              <a:rPr lang="en-US" altLang="ja-JP" dirty="0"/>
              <a:t>9</a:t>
            </a:r>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049133"/>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「会費」のようなもの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520344"/>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endParaRPr kumimoji="1" lang="ja-JP" altLang="en-US" sz="1100" dirty="0">
              <a:latin typeface="+mn-ea"/>
              <a:ea typeface="+mn-ea"/>
            </a:endParaRP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32" presetClass="emph" presetSubtype="0" fill="hold" nodeType="withEffect">
                                  <p:stCondLst>
                                    <p:cond delay="300"/>
                                  </p:stCondLst>
                                  <p:childTnLst>
                                    <p:animRot by="120000">
                                      <p:cBhvr>
                                        <p:cTn id="27" dur="100" fill="hold">
                                          <p:stCondLst>
                                            <p:cond delay="0"/>
                                          </p:stCondLst>
                                        </p:cTn>
                                        <p:tgtEl>
                                          <p:spTgt spid="43"/>
                                        </p:tgtEl>
                                        <p:attrNameLst>
                                          <p:attrName>r</p:attrName>
                                        </p:attrNameLst>
                                      </p:cBhvr>
                                    </p:animRot>
                                    <p:animRot by="-240000">
                                      <p:cBhvr>
                                        <p:cTn id="28" dur="200" fill="hold">
                                          <p:stCondLst>
                                            <p:cond delay="200"/>
                                          </p:stCondLst>
                                        </p:cTn>
                                        <p:tgtEl>
                                          <p:spTgt spid="43"/>
                                        </p:tgtEl>
                                        <p:attrNameLst>
                                          <p:attrName>r</p:attrName>
                                        </p:attrNameLst>
                                      </p:cBhvr>
                                    </p:animRot>
                                    <p:animRot by="240000">
                                      <p:cBhvr>
                                        <p:cTn id="29" dur="200" fill="hold">
                                          <p:stCondLst>
                                            <p:cond delay="400"/>
                                          </p:stCondLst>
                                        </p:cTn>
                                        <p:tgtEl>
                                          <p:spTgt spid="43"/>
                                        </p:tgtEl>
                                        <p:attrNameLst>
                                          <p:attrName>r</p:attrName>
                                        </p:attrNameLst>
                                      </p:cBhvr>
                                    </p:animRot>
                                    <p:animRot by="-240000">
                                      <p:cBhvr>
                                        <p:cTn id="30" dur="200" fill="hold">
                                          <p:stCondLst>
                                            <p:cond delay="600"/>
                                          </p:stCondLst>
                                        </p:cTn>
                                        <p:tgtEl>
                                          <p:spTgt spid="43"/>
                                        </p:tgtEl>
                                        <p:attrNameLst>
                                          <p:attrName>r</p:attrName>
                                        </p:attrNameLst>
                                      </p:cBhvr>
                                    </p:animRot>
                                    <p:animRot by="120000">
                                      <p:cBhvr>
                                        <p:cTn id="31" dur="200" fill="hold">
                                          <p:stCondLst>
                                            <p:cond delay="800"/>
                                          </p:stCondLst>
                                        </p:cTn>
                                        <p:tgtEl>
                                          <p:spTgt spid="43"/>
                                        </p:tgtEl>
                                        <p:attrNameLst>
                                          <p:attrName>r</p:attrName>
                                        </p:attrNameLst>
                                      </p:cBhvr>
                                    </p:animRot>
                                  </p:childTnLst>
                                </p:cTn>
                              </p:par>
                              <p:par>
                                <p:cTn id="32" presetID="32" presetClass="emph" presetSubtype="0" fill="hold" nodeType="withEffect">
                                  <p:stCondLst>
                                    <p:cond delay="55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2"/>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租税教育">
      <a:dk1>
        <a:srgbClr val="000000"/>
      </a:dk1>
      <a:lt1>
        <a:srgbClr val="FFFFFF"/>
      </a:lt1>
      <a:dk2>
        <a:srgbClr val="807DD4"/>
      </a:dk2>
      <a:lt2>
        <a:srgbClr val="E8E8E8"/>
      </a:lt2>
      <a:accent1>
        <a:srgbClr val="416AED"/>
      </a:accent1>
      <a:accent2>
        <a:srgbClr val="F36C62"/>
      </a:accent2>
      <a:accent3>
        <a:srgbClr val="25C1F1"/>
      </a:accent3>
      <a:accent4>
        <a:srgbClr val="92CF50"/>
      </a:accent4>
      <a:accent5>
        <a:srgbClr val="D86DCB"/>
      </a:accent5>
      <a:accent6>
        <a:srgbClr val="FB954A"/>
      </a:accent6>
      <a:hlink>
        <a:srgbClr val="807DD4"/>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7217FA-0208-4749-87E3-82E57DC6E338}">
  <ds:schemaRef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dcmitype/"/>
    <ds:schemaRef ds:uri="8fe4d1f7-9dac-473b-bde5-951e1cbc35f9"/>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91B50B90-19ED-4848-B69C-8DC88C79827C}">
  <ds:schemaRefs>
    <ds:schemaRef ds:uri="http://schemas.microsoft.com/sharepoint/v3/contenttype/forms"/>
  </ds:schemaRefs>
</ds:datastoreItem>
</file>

<file path=customXml/itemProps3.xml><?xml version="1.0" encoding="utf-8"?>
<ds:datastoreItem xmlns:ds="http://schemas.openxmlformats.org/officeDocument/2006/customXml" ds:itemID="{41A63147-2748-42BE-84DC-EC425E74A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4607</TotalTime>
  <Words>2925</Words>
  <Application>Microsoft Macintosh PowerPoint</Application>
  <PresentationFormat>画面に合わせる (4:3)</PresentationFormat>
  <Paragraphs>577</Paragraphs>
  <Slides>21</Slides>
  <Notes>21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ＭＳ Ｐゴシック</vt:lpstr>
      <vt:lpstr>メイリオ</vt:lpstr>
      <vt:lpstr>HGP創英角ｺﾞｼｯｸUB</vt:lpstr>
      <vt:lpstr>HGPｺﾞｼｯｸM</vt:lpstr>
      <vt:lpstr>Times</vt:lpstr>
      <vt:lpstr>Arial</vt:lpstr>
      <vt:lpstr>BIZ UDPゴシック</vt:lpstr>
      <vt:lpstr>HGPｺﾞｼｯｸE</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小川 絵里衣</cp:lastModifiedBy>
  <cp:revision>56</cp:revision>
  <dcterms:created xsi:type="dcterms:W3CDTF">2024-03-27T07:25:40Z</dcterms:created>
  <dcterms:modified xsi:type="dcterms:W3CDTF">2026-06-01T03:05:49Z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