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 id="2147483674" r:id="rId5"/>
  </p:sldMasterIdLst>
  <p:notesMasterIdLst>
    <p:notesMasterId r:id="rId27"/>
  </p:notesMasterIdLst>
  <p:handoutMasterIdLst>
    <p:handoutMasterId r:id="rId28"/>
  </p:handoutMasterIdLst>
  <p:sldIdLst>
    <p:sldId id="360" r:id="rId6"/>
    <p:sldId id="258" r:id="rId7"/>
    <p:sldId id="354" r:id="rId8"/>
    <p:sldId id="350" r:id="rId9"/>
    <p:sldId id="353" r:id="rId10"/>
    <p:sldId id="1236" r:id="rId11"/>
    <p:sldId id="1242" r:id="rId12"/>
    <p:sldId id="1243" r:id="rId13"/>
    <p:sldId id="341" r:id="rId14"/>
    <p:sldId id="352" r:id="rId15"/>
    <p:sldId id="1244" r:id="rId16"/>
    <p:sldId id="359" r:id="rId17"/>
    <p:sldId id="356" r:id="rId18"/>
    <p:sldId id="357" r:id="rId19"/>
    <p:sldId id="284" r:id="rId20"/>
    <p:sldId id="1237" r:id="rId21"/>
    <p:sldId id="1245" r:id="rId22"/>
    <p:sldId id="1239" r:id="rId23"/>
    <p:sldId id="1240" r:id="rId24"/>
    <p:sldId id="1241" r:id="rId25"/>
    <p:sldId id="364" r:id="rId26"/>
  </p:sldIdLst>
  <p:sldSz cx="9144000" cy="6858000" type="screen4x3"/>
  <p:notesSz cx="6797675" cy="9926638"/>
  <p:embeddedFontLst>
    <p:embeddedFont>
      <p:font typeface="HGPｺﾞｼｯｸM" panose="020B0600000000000000" pitchFamily="34" charset="-128"/>
      <p:regular r:id="rId29"/>
    </p:embeddedFont>
    <p:embeddedFont>
      <p:font typeface="BIZ UDPゴシック" panose="020B0400000000000000" pitchFamily="34" charset="-128"/>
      <p:regular r:id="rId30"/>
      <p:bold r:id="rId31"/>
    </p:embeddedFont>
    <p:embeddedFont>
      <p:font typeface="HGPｺﾞｼｯｸE" panose="020B0900000000000000" pitchFamily="34" charset="-128"/>
      <p:regular r:id="rId32"/>
    </p:embeddedFont>
    <p:embeddedFont>
      <p:font typeface="HGP創英角ｺﾞｼｯｸUB" panose="020B0900000000000000" pitchFamily="34" charset="-128"/>
      <p:regular r:id="rId33"/>
    </p:embeddedFont>
    <p:embeddedFont>
      <p:font typeface="ＭＳ Ｐゴシック" panose="020B0600070205080204" pitchFamily="34" charset="-128"/>
      <p:regular r:id="rId34"/>
    </p:embeddedFont>
    <p:embeddedFont>
      <p:font typeface="Times" panose="02020603050405020304" pitchFamily="18"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京都府（表紙）" id="{E6585469-230B-4BAD-9C77-3F77597F0653}">
          <p14:sldIdLst>
            <p14:sldId id="360"/>
          </p14:sldIdLst>
        </p14:section>
        <p14:section name="共通" id="{49E164B7-26AB-8F4C-8B30-EF4F64FAB2DF}">
          <p14:sldIdLst>
            <p14:sldId id="258"/>
            <p14:sldId id="354"/>
            <p14:sldId id="350"/>
            <p14:sldId id="353"/>
            <p14:sldId id="1236"/>
            <p14:sldId id="1242"/>
            <p14:sldId id="1243"/>
            <p14:sldId id="341"/>
            <p14:sldId id="352"/>
            <p14:sldId id="1244"/>
          </p14:sldIdLst>
        </p14:section>
        <p14:section name="京都府独自ページ" id="{991A028B-E7D0-40C4-A750-EE916B0F4B47}">
          <p14:sldIdLst>
            <p14:sldId id="359"/>
            <p14:sldId id="356"/>
            <p14:sldId id="357"/>
          </p14:sldIdLst>
        </p14:section>
        <p14:section name="各府県共通ページ" id="{16B9A86A-1111-46DE-A56A-1983242E6F8D}">
          <p14:sldIdLst>
            <p14:sldId id="284"/>
            <p14:sldId id="1237"/>
            <p14:sldId id="1245"/>
            <p14:sldId id="1239"/>
            <p14:sldId id="1240"/>
            <p14:sldId id="1241"/>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150"/>
    <a:srgbClr val="AEAEAE"/>
    <a:srgbClr val="FFABAB"/>
    <a:srgbClr val="A79CDA"/>
    <a:srgbClr val="C38764"/>
    <a:srgbClr val="F36C62"/>
    <a:srgbClr val="817DD5"/>
    <a:srgbClr val="5FC164"/>
    <a:srgbClr val="6AE2FE"/>
    <a:srgbClr val="EFC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85753" autoAdjust="0"/>
  </p:normalViewPr>
  <p:slideViewPr>
    <p:cSldViewPr snapToGrid="0">
      <p:cViewPr varScale="1">
        <p:scale>
          <a:sx n="108" d="100"/>
          <a:sy n="108" d="100"/>
        </p:scale>
        <p:origin x="272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24"/>
    </p:cViewPr>
  </p:sorter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68.5</c:v>
                </c:pt>
                <c:pt idx="1">
                  <c:v>24.2</c:v>
                </c:pt>
                <c:pt idx="2">
                  <c:v>7.4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その他</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31.9</c:v>
                </c:pt>
                <c:pt idx="1">
                  <c:v>5</c:v>
                </c:pt>
                <c:pt idx="2">
                  <c:v>4.9000000000000004</c:v>
                </c:pt>
                <c:pt idx="3">
                  <c:v>15.5</c:v>
                </c:pt>
                <c:pt idx="4">
                  <c:v>17.100000000000001</c:v>
                </c:pt>
                <c:pt idx="5">
                  <c:v>25.6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c:v>
                      </c:pt>
                      <c:pt idx="1">
                        <c:v>道路や住宅などの 整備のために</c:v>
                      </c:pt>
                      <c:pt idx="2">
                        <c:v>教育や科学技術をさかんにするために</c:v>
                      </c:pt>
                      <c:pt idx="3">
                        <c:v>そのほか</c:v>
                      </c:pt>
                      <c:pt idx="4">
                        <c:v>都道府県や市区町村の財政をおぎなうために</c:v>
                      </c:pt>
                      <c:pt idx="5">
                        <c:v>国の借金を返したり利子を払ったりするために</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6A7B-4685-B6F6-4BA1B0F87B85}"/>
              </c:ext>
            </c:extLst>
          </c:dPt>
          <c:dPt>
            <c:idx val="1"/>
            <c:bubble3D val="0"/>
            <c:spPr>
              <a:solidFill>
                <a:srgbClr val="92D150"/>
              </a:solidFill>
              <a:ln w="6350">
                <a:solidFill>
                  <a:schemeClr val="bg1"/>
                </a:solidFill>
              </a:ln>
              <a:effectLst/>
            </c:spPr>
            <c:extLst>
              <c:ext xmlns:c16="http://schemas.microsoft.com/office/drawing/2014/chart" uri="{C3380CC4-5D6E-409C-BE32-E72D297353CC}">
                <c16:uniqueId val="{00000003-6A7B-4685-B6F6-4BA1B0F87B85}"/>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6A7B-4685-B6F6-4BA1B0F87B85}"/>
              </c:ext>
            </c:extLst>
          </c:dPt>
          <c:dPt>
            <c:idx val="3"/>
            <c:bubble3D val="0"/>
            <c:spPr>
              <a:solidFill>
                <a:schemeClr val="accent4"/>
              </a:solidFill>
              <a:ln w="6350">
                <a:solidFill>
                  <a:schemeClr val="bg1"/>
                </a:solidFill>
              </a:ln>
              <a:effectLst/>
            </c:spPr>
            <c:extLst>
              <c:ext xmlns:c16="http://schemas.microsoft.com/office/drawing/2014/chart" uri="{C3380CC4-5D6E-409C-BE32-E72D297353CC}">
                <c16:uniqueId val="{00000007-6A7B-4685-B6F6-4BA1B0F87B85}"/>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6A7B-4685-B6F6-4BA1B0F87B85}"/>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6A7B-4685-B6F6-4BA1B0F87B85}"/>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6A7B-4685-B6F6-4BA1B0F87B85}"/>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6A7B-4685-B6F6-4BA1B0F87B85}"/>
              </c:ext>
            </c:extLst>
          </c:dPt>
          <c:val>
            <c:numRef>
              <c:f>Sheet1!$B$2:$B$4</c:f>
              <c:numCache>
                <c:formatCode>#,##0_);[Red]\(#,##0\)</c:formatCode>
                <c:ptCount val="3"/>
                <c:pt idx="0">
                  <c:v>6307</c:v>
                </c:pt>
                <c:pt idx="1">
                  <c:v>3559</c:v>
                </c:pt>
                <c:pt idx="2">
                  <c:v>567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国から入るお金</c:v>
                      </c:pt>
                      <c:pt idx="2">
                        <c:v>県の借金</c:v>
                      </c:pt>
                    </c:strCache>
                  </c:strRef>
                </c15:cat>
              </c15:filteredCategoryTitle>
            </c:ext>
            <c:ext xmlns:c16="http://schemas.microsoft.com/office/drawing/2014/chart" uri="{C3380CC4-5D6E-409C-BE32-E72D297353CC}">
              <c16:uniqueId val="{00000010-6A7B-4685-B6F6-4BA1B0F87B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8BF8-435F-BFFB-71AE1A48DE9D}"/>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8BF8-435F-BFFB-71AE1A48DE9D}"/>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8BF8-435F-BFFB-71AE1A48DE9D}"/>
              </c:ext>
            </c:extLst>
          </c:dPt>
          <c:dPt>
            <c:idx val="3"/>
            <c:bubble3D val="0"/>
            <c:spPr>
              <a:solidFill>
                <a:srgbClr val="A79CDA"/>
              </a:solidFill>
              <a:ln w="6350">
                <a:solidFill>
                  <a:schemeClr val="bg1"/>
                </a:solidFill>
              </a:ln>
              <a:effectLst/>
            </c:spPr>
            <c:extLst>
              <c:ext xmlns:c16="http://schemas.microsoft.com/office/drawing/2014/chart" uri="{C3380CC4-5D6E-409C-BE32-E72D297353CC}">
                <c16:uniqueId val="{00000007-8BF8-435F-BFFB-71AE1A48DE9D}"/>
              </c:ext>
            </c:extLst>
          </c:dPt>
          <c:dPt>
            <c:idx val="4"/>
            <c:bubble3D val="0"/>
            <c:spPr>
              <a:solidFill>
                <a:srgbClr val="FFABAB"/>
              </a:solidFill>
              <a:ln w="6350">
                <a:solidFill>
                  <a:schemeClr val="bg1"/>
                </a:solidFill>
              </a:ln>
              <a:effectLst/>
            </c:spPr>
            <c:extLst>
              <c:ext xmlns:c16="http://schemas.microsoft.com/office/drawing/2014/chart" uri="{C3380CC4-5D6E-409C-BE32-E72D297353CC}">
                <c16:uniqueId val="{00000009-8BF8-435F-BFFB-71AE1A48DE9D}"/>
              </c:ext>
            </c:extLst>
          </c:dPt>
          <c:dPt>
            <c:idx val="5"/>
            <c:bubble3D val="0"/>
            <c:spPr>
              <a:solidFill>
                <a:srgbClr val="AEAEAE"/>
              </a:solidFill>
              <a:ln w="6350">
                <a:solidFill>
                  <a:schemeClr val="bg1"/>
                </a:solidFill>
              </a:ln>
              <a:effectLst/>
            </c:spPr>
            <c:extLst>
              <c:ext xmlns:c16="http://schemas.microsoft.com/office/drawing/2014/chart" uri="{C3380CC4-5D6E-409C-BE32-E72D297353CC}">
                <c16:uniqueId val="{0000000B-8BF8-435F-BFFB-71AE1A48DE9D}"/>
              </c:ext>
            </c:extLst>
          </c:dPt>
          <c:dPt>
            <c:idx val="6"/>
            <c:bubble3D val="0"/>
            <c:spPr>
              <a:solidFill>
                <a:srgbClr val="E6866C"/>
              </a:solidFill>
              <a:ln w="6350">
                <a:solidFill>
                  <a:schemeClr val="bg1"/>
                </a:solidFill>
              </a:ln>
              <a:effectLst/>
            </c:spPr>
            <c:extLst>
              <c:ext xmlns:c16="http://schemas.microsoft.com/office/drawing/2014/chart" uri="{C3380CC4-5D6E-409C-BE32-E72D297353CC}">
                <c16:uniqueId val="{0000000D-8BF8-435F-BFFB-71AE1A48DE9D}"/>
              </c:ext>
            </c:extLst>
          </c:dPt>
          <c:dPt>
            <c:idx val="7"/>
            <c:bubble3D val="0"/>
            <c:spPr>
              <a:solidFill>
                <a:srgbClr val="C38764"/>
              </a:solidFill>
              <a:ln w="6350">
                <a:solidFill>
                  <a:schemeClr val="bg1"/>
                </a:solidFill>
              </a:ln>
              <a:effectLst/>
            </c:spPr>
            <c:extLst>
              <c:ext xmlns:c16="http://schemas.microsoft.com/office/drawing/2014/chart" uri="{C3380CC4-5D6E-409C-BE32-E72D297353CC}">
                <c16:uniqueId val="{0000000F-8BF8-435F-BFFB-71AE1A48DE9D}"/>
              </c:ext>
            </c:extLst>
          </c:dPt>
          <c:val>
            <c:numRef>
              <c:f>Sheet1!$B$2:$B$9</c:f>
              <c:numCache>
                <c:formatCode>#,##0_);[Red]\(#,##0\)</c:formatCode>
                <c:ptCount val="8"/>
                <c:pt idx="0">
                  <c:v>2055</c:v>
                </c:pt>
                <c:pt idx="1">
                  <c:v>1937</c:v>
                </c:pt>
                <c:pt idx="2">
                  <c:v>1355</c:v>
                </c:pt>
                <c:pt idx="3">
                  <c:v>1268</c:v>
                </c:pt>
                <c:pt idx="4">
                  <c:v>850</c:v>
                </c:pt>
                <c:pt idx="5">
                  <c:v>630</c:v>
                </c:pt>
                <c:pt idx="6">
                  <c:v>193</c:v>
                </c:pt>
                <c:pt idx="7">
                  <c:v>2145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Sheet1!$A$2:$A$9</c15:sqref>
                        </c15:formulaRef>
                      </c:ext>
                    </c:extLst>
                    <c:strCache>
                      <c:ptCount val="8"/>
                      <c:pt idx="0">
                        <c:v>みんなが勉強しやすいようにするため</c:v>
                      </c:pt>
                      <c:pt idx="1">
                        <c:v>体の不自由な人やお年よりが安心してくらせるようにするため</c:v>
                      </c:pt>
                      <c:pt idx="2">
                        <c:v>府の借金を返したりするため</c:v>
                      </c:pt>
                      <c:pt idx="3">
                        <c:v>商業や工業などの産業をさかんにするため</c:v>
                      </c:pt>
                      <c:pt idx="4">
                        <c:v>犯罪をふせいだりくらしの安全を守るため</c:v>
                      </c:pt>
                      <c:pt idx="5">
                        <c:v>道路・橋・住宅をつくったりするため</c:v>
                      </c:pt>
                      <c:pt idx="6">
                        <c:v>農・林・水産業をさかんにするため</c:v>
                      </c:pt>
                      <c:pt idx="7">
                        <c:v>その他</c:v>
                      </c:pt>
                    </c:strCache>
                  </c:strRef>
                </c15:cat>
              </c15:filteredCategoryTitle>
            </c:ext>
            <c:ext xmlns:c16="http://schemas.microsoft.com/office/drawing/2014/chart" uri="{C3380CC4-5D6E-409C-BE32-E72D297353CC}">
              <c16:uniqueId val="{00000010-8BF8-435F-BFFB-71AE1A48DE9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50442" y="0"/>
            <a:ext cx="2945660" cy="498056"/>
          </a:xfrm>
          <a:prstGeom prst="rect">
            <a:avLst/>
          </a:prstGeom>
        </p:spPr>
        <p:txBody>
          <a:bodyPr vert="horz" lIns="92108" tIns="46054" rIns="92108" bIns="46054" rtlCol="0"/>
          <a:lstStyle>
            <a:lvl1pPr algn="r">
              <a:defRPr sz="1200"/>
            </a:lvl1pPr>
          </a:lstStyle>
          <a:p>
            <a:fld id="{2485A8FA-5CC2-40B4-90FF-50E52AF9D939}" type="datetimeFigureOut">
              <a:rPr kumimoji="1" lang="ja-JP" altLang="en-US" smtClean="0"/>
              <a:t>2026/5/26</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50442" y="9428584"/>
            <a:ext cx="2945660" cy="498055"/>
          </a:xfrm>
          <a:prstGeom prst="rect">
            <a:avLst/>
          </a:prstGeom>
        </p:spPr>
        <p:txBody>
          <a:bodyPr vert="horz" lIns="92108" tIns="46054" rIns="92108" bIns="46054"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8C1590E8-BF0F-4D58-AE9F-87B6FEB1C323}" type="datetimeFigureOut">
              <a:rPr kumimoji="1" lang="ja-JP" altLang="en-US" smtClean="0"/>
              <a:t>2026/5/26</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568161C-ABBB-4AD2-A587-D7C64F4E4BF3}" type="slidenum">
              <a:rPr lang="ja-JP" altLang="en-US" smtClean="0"/>
              <a:pPr>
                <a:defRPr/>
              </a:pPr>
              <a:t>1</a:t>
            </a:fld>
            <a:endParaRPr lang="ja-JP" altLang="en-US"/>
          </a:p>
        </p:txBody>
      </p:sp>
    </p:spTree>
    <p:extLst>
      <p:ext uri="{BB962C8B-B14F-4D97-AF65-F5344CB8AC3E}">
        <p14:creationId xmlns:p14="http://schemas.microsoft.com/office/powerpoint/2010/main" val="1760274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10</a:t>
            </a:fld>
            <a:endParaRPr kumimoji="1" lang="ja-JP" altLang="en-US"/>
          </a:p>
        </p:txBody>
      </p:sp>
    </p:spTree>
    <p:extLst>
      <p:ext uri="{BB962C8B-B14F-4D97-AF65-F5344CB8AC3E}">
        <p14:creationId xmlns:p14="http://schemas.microsoft.com/office/powerpoint/2010/main" val="131856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11</a:t>
            </a:fld>
            <a:endParaRPr lang="ja-JP" altLang="en-US"/>
          </a:p>
        </p:txBody>
      </p:sp>
    </p:spTree>
    <p:extLst>
      <p:ext uri="{BB962C8B-B14F-4D97-AF65-F5344CB8AC3E}">
        <p14:creationId xmlns:p14="http://schemas.microsoft.com/office/powerpoint/2010/main" val="154167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Tree>
    <p:extLst>
      <p:ext uri="{BB962C8B-B14F-4D97-AF65-F5344CB8AC3E}">
        <p14:creationId xmlns:p14="http://schemas.microsoft.com/office/powerpoint/2010/main" val="20533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13</a:t>
            </a:fld>
            <a:endParaRPr lang="ja-JP" altLang="en-US"/>
          </a:p>
        </p:txBody>
      </p:sp>
    </p:spTree>
    <p:extLst>
      <p:ext uri="{BB962C8B-B14F-4D97-AF65-F5344CB8AC3E}">
        <p14:creationId xmlns:p14="http://schemas.microsoft.com/office/powerpoint/2010/main" val="256170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14</a:t>
            </a:fld>
            <a:endParaRPr lang="ja-JP" altLang="en-US"/>
          </a:p>
        </p:txBody>
      </p:sp>
    </p:spTree>
    <p:extLst>
      <p:ext uri="{BB962C8B-B14F-4D97-AF65-F5344CB8AC3E}">
        <p14:creationId xmlns:p14="http://schemas.microsoft.com/office/powerpoint/2010/main" val="337429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15</a:t>
            </a:fld>
            <a:endParaRPr kumimoji="1" lang="ja-JP" altLang="en-US"/>
          </a:p>
        </p:txBody>
      </p:sp>
    </p:spTree>
    <p:extLst>
      <p:ext uri="{BB962C8B-B14F-4D97-AF65-F5344CB8AC3E}">
        <p14:creationId xmlns:p14="http://schemas.microsoft.com/office/powerpoint/2010/main" val="2524172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2884016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3103911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18</a:t>
            </a:fld>
            <a:endParaRPr lang="en-US" altLang="ja-JP"/>
          </a:p>
        </p:txBody>
      </p:sp>
    </p:spTree>
    <p:extLst>
      <p:ext uri="{BB962C8B-B14F-4D97-AF65-F5344CB8AC3E}">
        <p14:creationId xmlns:p14="http://schemas.microsoft.com/office/powerpoint/2010/main" val="3069464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19</a:t>
            </a:fld>
            <a:endParaRPr lang="en-US" altLang="ja-JP"/>
          </a:p>
        </p:txBody>
      </p:sp>
    </p:spTree>
    <p:extLst>
      <p:ext uri="{BB962C8B-B14F-4D97-AF65-F5344CB8AC3E}">
        <p14:creationId xmlns:p14="http://schemas.microsoft.com/office/powerpoint/2010/main" val="295042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2</a:t>
            </a:fld>
            <a:endParaRPr kumimoji="1" lang="ja-JP" altLang="en-US"/>
          </a:p>
        </p:txBody>
      </p:sp>
    </p:spTree>
    <p:extLst>
      <p:ext uri="{BB962C8B-B14F-4D97-AF65-F5344CB8AC3E}">
        <p14:creationId xmlns:p14="http://schemas.microsoft.com/office/powerpoint/2010/main" val="11617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20</a:t>
            </a:fld>
            <a:endParaRPr lang="en-US" altLang="ja-JP"/>
          </a:p>
        </p:txBody>
      </p:sp>
    </p:spTree>
    <p:extLst>
      <p:ext uri="{BB962C8B-B14F-4D97-AF65-F5344CB8AC3E}">
        <p14:creationId xmlns:p14="http://schemas.microsoft.com/office/powerpoint/2010/main" val="2986903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327A2-6245-B783-9DF6-0BEC10D360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45C3FE-2BFB-B85F-C00B-DBA362966E6E}"/>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CEAE2461-DD93-FEAF-3333-21755AEA279E}"/>
              </a:ext>
            </a:extLst>
          </p:cNvPr>
          <p:cNvSpPr>
            <a:spLocks noGrp="1"/>
          </p:cNvSpPr>
          <p:nvPr>
            <p:ph type="sldNum" sz="quarter" idx="10"/>
          </p:nvPr>
        </p:nvSpPr>
        <p:spPr/>
        <p:txBody>
          <a:bodyPr/>
          <a:lstStyle/>
          <a:p>
            <a:pPr>
              <a:defRPr/>
            </a:pPr>
            <a:fld id="{9568161C-ABBB-4AD2-A587-D7C64F4E4BF3}" type="slidenum">
              <a:rPr lang="ja-JP" altLang="en-US" smtClean="0"/>
              <a:pPr>
                <a:defRPr/>
              </a:pPr>
              <a:t>21</a:t>
            </a:fld>
            <a:endParaRPr lang="ja-JP" altLang="en-US"/>
          </a:p>
        </p:txBody>
      </p:sp>
      <p:sp>
        <p:nvSpPr>
          <p:cNvPr id="5" name="ノート プレースホルダー 4">
            <a:extLst>
              <a:ext uri="{FF2B5EF4-FFF2-40B4-BE49-F238E27FC236}">
                <a16:creationId xmlns:a16="http://schemas.microsoft.com/office/drawing/2014/main" id="{56EA6270-8016-5FC1-F402-8814F56262A9}"/>
              </a:ext>
            </a:extLst>
          </p:cNvPr>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04772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3</a:t>
            </a:fld>
            <a:endParaRPr lang="ja-JP" altLang="en-US"/>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4</a:t>
            </a:fld>
            <a:endParaRPr kumimoji="1" lang="ja-JP" altLang="en-US"/>
          </a:p>
        </p:txBody>
      </p:sp>
    </p:spTree>
    <p:extLst>
      <p:ext uri="{BB962C8B-B14F-4D97-AF65-F5344CB8AC3E}">
        <p14:creationId xmlns:p14="http://schemas.microsoft.com/office/powerpoint/2010/main" val="409347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5</a:t>
            </a:fld>
            <a:endParaRPr kumimoji="1" lang="ja-JP" altLang="en-US"/>
          </a:p>
        </p:txBody>
      </p:sp>
    </p:spTree>
    <p:extLst>
      <p:ext uri="{BB962C8B-B14F-4D97-AF65-F5344CB8AC3E}">
        <p14:creationId xmlns:p14="http://schemas.microsoft.com/office/powerpoint/2010/main" val="50530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6</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18730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7</a:t>
            </a:fld>
            <a:endParaRPr kumimoji="1" lang="ja-JP" altLang="en-US"/>
          </a:p>
        </p:txBody>
      </p:sp>
    </p:spTree>
    <p:extLst>
      <p:ext uri="{BB962C8B-B14F-4D97-AF65-F5344CB8AC3E}">
        <p14:creationId xmlns:p14="http://schemas.microsoft.com/office/powerpoint/2010/main" val="2754752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8</a:t>
            </a:fld>
            <a:endParaRPr kumimoji="1" lang="ja-JP" altLang="en-US"/>
          </a:p>
        </p:txBody>
      </p:sp>
    </p:spTree>
    <p:extLst>
      <p:ext uri="{BB962C8B-B14F-4D97-AF65-F5344CB8AC3E}">
        <p14:creationId xmlns:p14="http://schemas.microsoft.com/office/powerpoint/2010/main" val="256764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9</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57738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9F6D496-2996-E633-4E93-1F1ED59FE457}"/>
              </a:ext>
            </a:extLst>
          </p:cNvPr>
          <p:cNvSpPr/>
          <p:nvPr userDrawn="1"/>
        </p:nvSpPr>
        <p:spPr>
          <a:xfrm>
            <a:off x="0" y="6754244"/>
            <a:ext cx="9144000" cy="1149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AEB6BAD6-7E26-C83E-38D7-43D7065DD666}"/>
              </a:ext>
            </a:extLst>
          </p:cNvPr>
          <p:cNvSpPr/>
          <p:nvPr userDrawn="1"/>
        </p:nvSpPr>
        <p:spPr>
          <a:xfrm>
            <a:off x="8532440" y="6500141"/>
            <a:ext cx="611560" cy="254103"/>
          </a:xfrm>
          <a:prstGeom prst="round2SameRect">
            <a:avLst>
              <a:gd name="adj1" fmla="val 21588"/>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5199218C-681C-CB48-206B-0D7E31813E95}"/>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正方形/長方形 14">
            <a:extLst>
              <a:ext uri="{FF2B5EF4-FFF2-40B4-BE49-F238E27FC236}">
                <a16:creationId xmlns:a16="http://schemas.microsoft.com/office/drawing/2014/main" id="{F8711449-C0DC-F8F7-B663-953865503E07}"/>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16" name="グラフィックス 15">
            <a:extLst>
              <a:ext uri="{FF2B5EF4-FFF2-40B4-BE49-F238E27FC236}">
                <a16:creationId xmlns:a16="http://schemas.microsoft.com/office/drawing/2014/main" id="{F0D69B1A-9F0C-D913-672F-D94DB128B066}"/>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Tree>
    <p:extLst>
      <p:ext uri="{BB962C8B-B14F-4D97-AF65-F5344CB8AC3E}">
        <p14:creationId xmlns:p14="http://schemas.microsoft.com/office/powerpoint/2010/main" val="81878051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EA0BBB46-5922-D81A-EBEC-CAD67225EE73}"/>
              </a:ext>
            </a:extLst>
          </p:cNvPr>
          <p:cNvSpPr/>
          <p:nvPr userDrawn="1"/>
        </p:nvSpPr>
        <p:spPr>
          <a:xfrm>
            <a:off x="0" y="6500979"/>
            <a:ext cx="9144000" cy="261610"/>
          </a:xfrm>
          <a:prstGeom prst="rect">
            <a:avLst/>
          </a:prstGeom>
          <a:solidFill>
            <a:srgbClr val="D9E1FB"/>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12" name="正方形/長方形 11">
            <a:extLst>
              <a:ext uri="{FF2B5EF4-FFF2-40B4-BE49-F238E27FC236}">
                <a16:creationId xmlns:a16="http://schemas.microsoft.com/office/drawing/2014/main" id="{89F6D496-2996-E633-4E93-1F1ED59FE457}"/>
              </a:ext>
            </a:extLst>
          </p:cNvPr>
          <p:cNvSpPr/>
          <p:nvPr userDrawn="1"/>
        </p:nvSpPr>
        <p:spPr>
          <a:xfrm>
            <a:off x="0" y="6754244"/>
            <a:ext cx="9144000" cy="1149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AEB6BAD6-7E26-C83E-38D7-43D7065DD666}"/>
              </a:ext>
            </a:extLst>
          </p:cNvPr>
          <p:cNvSpPr/>
          <p:nvPr userDrawn="1"/>
        </p:nvSpPr>
        <p:spPr>
          <a:xfrm>
            <a:off x="8532440" y="6500141"/>
            <a:ext cx="611560" cy="254103"/>
          </a:xfrm>
          <a:prstGeom prst="round2SameRect">
            <a:avLst>
              <a:gd name="adj1" fmla="val 21588"/>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5199218C-681C-CB48-206B-0D7E31813E95}"/>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正方形/長方形 14">
            <a:extLst>
              <a:ext uri="{FF2B5EF4-FFF2-40B4-BE49-F238E27FC236}">
                <a16:creationId xmlns:a16="http://schemas.microsoft.com/office/drawing/2014/main" id="{F8711449-C0DC-F8F7-B663-953865503E07}"/>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16" name="グラフィックス 15">
            <a:extLst>
              <a:ext uri="{FF2B5EF4-FFF2-40B4-BE49-F238E27FC236}">
                <a16:creationId xmlns:a16="http://schemas.microsoft.com/office/drawing/2014/main" id="{F0D69B1A-9F0C-D913-672F-D94DB128B066}"/>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Tree>
    <p:extLst>
      <p:ext uri="{BB962C8B-B14F-4D97-AF65-F5344CB8AC3E}">
        <p14:creationId xmlns:p14="http://schemas.microsoft.com/office/powerpoint/2010/main" val="138839574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797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272443310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56809906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40564" y="6007184"/>
            <a:ext cx="950844" cy="850816"/>
            <a:chOff x="-40566" y="5996309"/>
            <a:chExt cx="950844"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1113727928"/>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162008420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183398505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159183360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83159148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159133237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292233686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1797805060"/>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42662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50503" y="6007184"/>
            <a:ext cx="960783" cy="850816"/>
            <a:chOff x="-50505" y="5996309"/>
            <a:chExt cx="960783"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50505" y="6190839"/>
              <a:ext cx="882564"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0"/>
            <a:ext cx="9144000" cy="7863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4669873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69" r:id="rId10"/>
    <p:sldLayoutId id="2147483670" r:id="rId11"/>
    <p:sldLayoutId id="2147483671" r:id="rId12"/>
    <p:sldLayoutId id="2147483687" r:id="rId13"/>
    <p:sldLayoutId id="2147483688"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7027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https://www.nta.go.jp/publication/webtaxtv/201503/webtaxtv_wb.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16.xml"/><Relationship Id="rId7"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8.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17.xml"/><Relationship Id="rId7" Type="http://schemas.openxmlformats.org/officeDocument/2006/relationships/image" Target="../media/image57.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2.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4.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63.png"/><Relationship Id="rId5" Type="http://schemas.openxmlformats.org/officeDocument/2006/relationships/image" Target="../media/image57.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65.png"/><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59.png"/><Relationship Id="rId5" Type="http://schemas.openxmlformats.org/officeDocument/2006/relationships/image" Target="../media/image28.png"/><Relationship Id="rId4" Type="http://schemas.openxmlformats.org/officeDocument/2006/relationships/hyperlink" Target="https://zaimusho.quizknock.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mof.go.jp/kids/2018/" TargetMode="External"/><Relationship Id="rId13" Type="http://schemas.openxmlformats.org/officeDocument/2006/relationships/image" Target="../media/image70.png"/><Relationship Id="rId3" Type="http://schemas.openxmlformats.org/officeDocument/2006/relationships/image" Target="../media/image1.svg"/><Relationship Id="rId7" Type="http://schemas.openxmlformats.org/officeDocument/2006/relationships/image" Target="../media/image67.png"/><Relationship Id="rId12" Type="http://schemas.openxmlformats.org/officeDocument/2006/relationships/hyperlink" Target="https://www.nta.go.jp/taxes/kids/video/index.htm" TargetMode="External"/><Relationship Id="rId17" Type="http://schemas.openxmlformats.org/officeDocument/2006/relationships/image" Target="../media/image74.png"/><Relationship Id="rId2" Type="http://schemas.openxmlformats.org/officeDocument/2006/relationships/notesSlide" Target="../notesSlides/notesSlide21.xml"/><Relationship Id="rId16"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hyperlink" Target="https://www.nta.go.jp/taxes/kids/index.htm" TargetMode="External"/><Relationship Id="rId11" Type="http://schemas.openxmlformats.org/officeDocument/2006/relationships/image" Target="../media/image69.png"/><Relationship Id="rId5" Type="http://schemas.openxmlformats.org/officeDocument/2006/relationships/image" Target="../media/image66.png"/><Relationship Id="rId15" Type="http://schemas.openxmlformats.org/officeDocument/2006/relationships/image" Target="../media/image72.png"/><Relationship Id="rId10" Type="http://schemas.openxmlformats.org/officeDocument/2006/relationships/hyperlink" Target="https://www.mof.go.jp/tax_policy/publication/brochure/zeikin_drill/index.html" TargetMode="External"/><Relationship Id="rId4" Type="http://schemas.openxmlformats.org/officeDocument/2006/relationships/hyperlink" Target="https://www.kyoto-sosuiren.com/index.html" TargetMode="External"/><Relationship Id="rId9" Type="http://schemas.openxmlformats.org/officeDocument/2006/relationships/image" Target="../media/image68.png"/><Relationship Id="rId14"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mof.go.jp/kids/2018"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mof.go.jp/tax_policy/publication/brochure/zeikin_dril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B684E-B985-AB5C-82FA-27528B2DFEF2}"/>
              </a:ext>
            </a:extLst>
          </p:cNvPr>
          <p:cNvSpPr txBox="1"/>
          <p:nvPr/>
        </p:nvSpPr>
        <p:spPr>
          <a:xfrm>
            <a:off x="1345915" y="5408445"/>
            <a:ext cx="6369978" cy="369332"/>
          </a:xfrm>
          <a:prstGeom prst="rect">
            <a:avLst/>
          </a:prstGeom>
          <a:solidFill>
            <a:srgbClr val="FFFFCC"/>
          </a:solidFill>
        </p:spPr>
        <p:txBody>
          <a:bodyPr wrap="square" rtlCol="0">
            <a:spAutoFit/>
          </a:bodyPr>
          <a:lstStyle/>
          <a:p>
            <a:pPr algn="ctr"/>
            <a:r>
              <a:rPr kumimoji="1" lang="ja-JP" altLang="en-US" dirty="0">
                <a:solidFill>
                  <a:srgbClr val="E37F2D"/>
                </a:solidFill>
                <a:latin typeface="BIZ UDPゴシック" panose="020B0400000000000000" pitchFamily="50" charset="-128"/>
                <a:ea typeface="BIZ UDPゴシック" panose="020B0400000000000000" pitchFamily="50" charset="-128"/>
              </a:rPr>
              <a:t>－　令和８年度 ・ 京都府版　－</a:t>
            </a:r>
          </a:p>
        </p:txBody>
      </p:sp>
      <p:sp>
        <p:nvSpPr>
          <p:cNvPr id="4" name="正方形/長方形 3">
            <a:extLst>
              <a:ext uri="{FF2B5EF4-FFF2-40B4-BE49-F238E27FC236}">
                <a16:creationId xmlns:a16="http://schemas.microsoft.com/office/drawing/2014/main" id="{843B806B-2298-4CB8-B289-FF4D8C07BA99}"/>
              </a:ext>
            </a:extLst>
          </p:cNvPr>
          <p:cNvSpPr/>
          <p:nvPr/>
        </p:nvSpPr>
        <p:spPr>
          <a:xfrm>
            <a:off x="3287730" y="6400800"/>
            <a:ext cx="2432180" cy="369332"/>
          </a:xfrm>
          <a:prstGeom prst="rect">
            <a:avLst/>
          </a:prstGeom>
          <a:solidFill>
            <a:srgbClr val="FFF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A75E531B-B9C5-477E-8CC6-69808C0032CA}"/>
              </a:ext>
            </a:extLst>
          </p:cNvPr>
          <p:cNvSpPr/>
          <p:nvPr/>
        </p:nvSpPr>
        <p:spPr>
          <a:xfrm>
            <a:off x="3231891" y="6323856"/>
            <a:ext cx="2680222" cy="523220"/>
          </a:xfrm>
          <a:prstGeom prst="rect">
            <a:avLst/>
          </a:prstGeom>
        </p:spPr>
        <p:txBody>
          <a:bodyPr wrap="none">
            <a:spAutoFit/>
          </a:bodyPr>
          <a:lstStyle/>
          <a:p>
            <a:pPr algn="ctr"/>
            <a:r>
              <a:rPr lang="ja-JP" altLang="en-US" sz="1400" spc="-10" dirty="0">
                <a:solidFill>
                  <a:srgbClr val="E37F2D"/>
                </a:solidFill>
                <a:latin typeface="BIZ UDPゴシック" panose="020B0400000000000000" pitchFamily="50" charset="-128"/>
                <a:ea typeface="BIZ UDPゴシック" panose="020B0400000000000000" pitchFamily="50" charset="-128"/>
              </a:rPr>
              <a:t>小学生用租税教育教材</a:t>
            </a:r>
            <a:endParaRPr lang="en-US" altLang="ja-JP" sz="1400" spc="-10" dirty="0">
              <a:solidFill>
                <a:srgbClr val="E37F2D"/>
              </a:solidFill>
              <a:latin typeface="BIZ UDPゴシック" panose="020B0400000000000000" pitchFamily="50" charset="-128"/>
              <a:ea typeface="BIZ UDPゴシック" panose="020B0400000000000000" pitchFamily="50" charset="-128"/>
            </a:endParaRPr>
          </a:p>
          <a:p>
            <a:pPr algn="ctr"/>
            <a:r>
              <a:rPr lang="ja-JP" altLang="en-US" sz="1400" spc="-10">
                <a:solidFill>
                  <a:srgbClr val="E37F2D"/>
                </a:solidFill>
                <a:latin typeface="BIZ UDPゴシック" panose="020B0400000000000000" pitchFamily="50" charset="-128"/>
                <a:ea typeface="BIZ UDPゴシック" panose="020B0400000000000000" pitchFamily="50" charset="-128"/>
              </a:rPr>
              <a:t>京都府租税</a:t>
            </a:r>
            <a:r>
              <a:rPr lang="ja-JP" altLang="en-US" sz="1400" spc="-10" dirty="0">
                <a:solidFill>
                  <a:srgbClr val="E37F2D"/>
                </a:solidFill>
                <a:latin typeface="BIZ UDPゴシック" panose="020B0400000000000000" pitchFamily="50" charset="-128"/>
                <a:ea typeface="BIZ UDPゴシック" panose="020B0400000000000000" pitchFamily="50" charset="-128"/>
              </a:rPr>
              <a:t>教育推進連絡協議会</a:t>
            </a:r>
            <a:endParaRPr lang="ja-JP" altLang="en-US" sz="1400" dirty="0">
              <a:solidFill>
                <a:srgbClr val="E37F2D"/>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AB59B2B-3B87-46BE-94BE-75E35B923529}"/>
              </a:ext>
            </a:extLst>
          </p:cNvPr>
          <p:cNvSpPr txBox="1"/>
          <p:nvPr/>
        </p:nvSpPr>
        <p:spPr>
          <a:xfrm>
            <a:off x="10654301" y="2897312"/>
            <a:ext cx="184731" cy="369332"/>
          </a:xfrm>
          <a:prstGeom prst="rect">
            <a:avLst/>
          </a:prstGeom>
          <a:noFill/>
        </p:spPr>
        <p:txBody>
          <a:bodyPr wrap="none" rtlCol="0">
            <a:spAutoFit/>
          </a:bodyPr>
          <a:lstStyle/>
          <a:p>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r>
              <a:rPr lang="en-US" altLang="ja-JP" dirty="0"/>
              <a:t>10</a:t>
            </a:r>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国　民</a:t>
              </a:r>
              <a:endParaRPr kumimoji="1" lang="ja-JP" altLang="en-US" sz="1200" i="0" u="none" strike="noStrike" cap="none" normalizeH="0" baseline="0" dirty="0">
                <a:ln>
                  <a:noFill/>
                </a:ln>
                <a:solidFill>
                  <a:schemeClr val="bg1"/>
                </a:solidFill>
                <a:effectLst/>
                <a:latin typeface="+mn-ea"/>
                <a:ea typeface="+mn-ea"/>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市区町村長・都道府県知事</a:t>
            </a:r>
            <a:endParaRPr kumimoji="1" lang="ja-JP" altLang="en-US" sz="1200" b="0" i="0" u="none" strike="noStrike" cap="none" normalizeH="0" baseline="0" dirty="0">
              <a:ln>
                <a:noFill/>
              </a:ln>
              <a:solidFill>
                <a:schemeClr val="bg1"/>
              </a:solidFill>
              <a:effectLst/>
              <a:latin typeface="+mn-ea"/>
              <a:ea typeface="+mn-ea"/>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dirty="0">
              <a:solidFill>
                <a:schemeClr val="bg1"/>
              </a:solidFill>
              <a:latin typeface="+mn-ea"/>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4" y="3442573"/>
            <a:ext cx="1170513" cy="1170624"/>
            <a:chOff x="5189574" y="3405502"/>
            <a:chExt cx="1170513" cy="1170624"/>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4" y="3996672"/>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県・市町村議会</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831897"/>
            <a:chOff x="5189574" y="2180717"/>
            <a:chExt cx="1170513" cy="831897"/>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県知事・市町村長</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を選びます</a:t>
              </a:r>
              <a:endParaRPr lang="en-US" altLang="ja-JP" sz="1000" dirty="0">
                <a:latin typeface="HGPｺﾞｼｯｸE" panose="020B0900000000000000" pitchFamily="50" charset="-128"/>
                <a:ea typeface="HGPｺﾞｼｯｸE" panose="020B0900000000000000" pitchFamily="50" charset="-128"/>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29A8B9"/>
                  </a:solidFill>
                  <a:latin typeface="HGPｺﾞｼｯｸE" panose="020B0900000000000000" pitchFamily="50" charset="-128"/>
                  <a:ea typeface="HGPｺﾞｼｯｸE" panose="020B0900000000000000" pitchFamily="50" charset="-128"/>
                </a:rPr>
                <a:t>予算案の提出</a:t>
              </a:r>
            </a:p>
          </p:txBody>
        </p:sp>
      </p:grpSp>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07504" y="928155"/>
            <a:ext cx="8940452"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a:t>
            </a:r>
            <a:r>
              <a:rPr lang="ja-JP" altLang="en-US" sz="1500" b="1">
                <a:solidFill>
                  <a:prstClr val="black"/>
                </a:solidFill>
                <a:latin typeface="HGPｺﾞｼｯｸM" panose="020B0600000000000000" pitchFamily="50" charset="-128"/>
                <a:ea typeface="HGPｺﾞｼｯｸM" panose="020B0600000000000000" pitchFamily="50" charset="-128"/>
              </a:rPr>
              <a:t>の使いみち</a:t>
            </a:r>
            <a:r>
              <a:rPr lang="ja-JP" altLang="en-US" sz="1200" b="1">
                <a:solidFill>
                  <a:prstClr val="black"/>
                </a:solidFill>
                <a:latin typeface="HGPｺﾞｼｯｸM" panose="020B0600000000000000" pitchFamily="50" charset="-128"/>
                <a:ea typeface="HGPｺﾞｼｯｸM" panose="020B0600000000000000" pitchFamily="50" charset="-128"/>
              </a:rPr>
              <a:t>（</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185099" y="926511"/>
            <a:ext cx="409086" cy="184666"/>
          </a:xfrm>
          <a:prstGeom prst="rect">
            <a:avLst/>
          </a:prstGeom>
          <a:noFill/>
        </p:spPr>
        <p:txBody>
          <a:bodyPr wrap="none" rtlCol="0">
            <a:spAutoFit/>
          </a:bodyPr>
          <a:lstStyle/>
          <a:p>
            <a:pPr>
              <a:spcBef>
                <a:spcPts val="0"/>
              </a:spcBef>
              <a:spcAft>
                <a:spcPts val="500"/>
              </a:spcAft>
            </a:pPr>
            <a:r>
              <a:rPr lang="ja-JP" altLang="en-US" sz="6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par>
                                <p:cTn id="83" presetID="10"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500"/>
                                        <p:tgtEl>
                                          <p:spTgt spid="5"/>
                                        </p:tgtEl>
                                      </p:cBhvr>
                                    </p:animEffect>
                                  </p:childTnLst>
                                </p:cTn>
                              </p:par>
                              <p:par>
                                <p:cTn id="89" presetID="10" presetClass="entr" presetSubtype="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a:defRPr/>
            </a:pPr>
            <a:r>
              <a:rPr lang="en-US" altLang="ja-JP" dirty="0"/>
              <a:t>11</a:t>
            </a:r>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059125"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８</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3600" dirty="0">
              <a:latin typeface="HGPｺﾞｼｯｸE" panose="020B0900000000000000" pitchFamily="50" charset="-128"/>
              <a:ea typeface="HGPｺﾞｼｯｸE" panose="020B0900000000000000" pitchFamily="50" charset="-128"/>
            </a:endParaRPr>
          </a:p>
        </p:txBody>
      </p: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grpSp>
        <p:nvGrpSpPr>
          <p:cNvPr id="7" name="グループ化 6">
            <a:extLst>
              <a:ext uri="{FF2B5EF4-FFF2-40B4-BE49-F238E27FC236}">
                <a16:creationId xmlns:a16="http://schemas.microsoft.com/office/drawing/2014/main" id="{D14297D8-1189-4A49-2682-A4973D221C78}"/>
              </a:ext>
            </a:extLst>
          </p:cNvPr>
          <p:cNvGrpSpPr/>
          <p:nvPr/>
        </p:nvGrpSpPr>
        <p:grpSpPr>
          <a:xfrm>
            <a:off x="100711" y="1707791"/>
            <a:ext cx="4135476" cy="3725326"/>
            <a:chOff x="100711" y="1707791"/>
            <a:chExt cx="4135476" cy="3725326"/>
          </a:xfrm>
        </p:grpSpPr>
        <p:graphicFrame>
          <p:nvGraphicFramePr>
            <p:cNvPr id="6" name="グラフ 5">
              <a:extLst>
                <a:ext uri="{FF2B5EF4-FFF2-40B4-BE49-F238E27FC236}">
                  <a16:creationId xmlns:a16="http://schemas.microsoft.com/office/drawing/2014/main" id="{1F211882-664E-954B-4D77-57F0EFB14B4E}"/>
                </a:ext>
              </a:extLst>
            </p:cNvPr>
            <p:cNvGraphicFramePr/>
            <p:nvPr/>
          </p:nvGraphicFramePr>
          <p:xfrm>
            <a:off x="525615" y="2131251"/>
            <a:ext cx="3710572" cy="3301866"/>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a:extLst>
                <a:ext uri="{FF2B5EF4-FFF2-40B4-BE49-F238E27FC236}">
                  <a16:creationId xmlns:a16="http://schemas.microsoft.com/office/drawing/2014/main" id="{007E2BF1-C17A-CF0E-5AF2-50231DADD27E}"/>
                </a:ext>
              </a:extLst>
            </p:cNvPr>
            <p:cNvSpPr txBox="1"/>
            <p:nvPr/>
          </p:nvSpPr>
          <p:spPr>
            <a:xfrm>
              <a:off x="1525578" y="4657648"/>
              <a:ext cx="1734926"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税金など </a:t>
              </a:r>
              <a:r>
                <a:rPr kumimoji="1" lang="en-US" altLang="ja-JP" sz="1600" dirty="0">
                  <a:latin typeface="HGPｺﾞｼｯｸE" panose="020B0900000000000000" pitchFamily="50" charset="-128"/>
                  <a:ea typeface="HGPｺﾞｼｯｸE" panose="020B0900000000000000" pitchFamily="50" charset="-128"/>
                </a:rPr>
                <a:t>68.5%</a:t>
              </a: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100711" y="3199386"/>
              <a:ext cx="1651728" cy="584775"/>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国の借金など</a:t>
              </a:r>
              <a:r>
                <a:rPr kumimoji="1" lang="ja-JP" altLang="en-US" sz="1600" dirty="0">
                  <a:ln w="5080">
                    <a:noFill/>
                  </a:ln>
                  <a:effectLst/>
                  <a:latin typeface="HGPｺﾞｼｯｸE" panose="020B0900000000000000" pitchFamily="50" charset="-128"/>
                  <a:ea typeface="HGPｺﾞｼｯｸE" panose="020B0900000000000000" pitchFamily="50" charset="-128"/>
                </a:rPr>
                <a:t> </a:t>
              </a:r>
              <a:r>
                <a:rPr kumimoji="1" lang="en-US" altLang="ja-JP" sz="1600" dirty="0">
                  <a:ln w="5080">
                    <a:noFill/>
                  </a:ln>
                  <a:effectLst/>
                  <a:latin typeface="HGPｺﾞｼｯｸE" panose="020B0900000000000000" pitchFamily="50" charset="-128"/>
                  <a:ea typeface="HGPｺﾞｼｯｸE" panose="020B0900000000000000" pitchFamily="50" charset="-128"/>
                </a:rPr>
                <a:t>24.2%</a:t>
              </a: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1735359" y="1707791"/>
              <a:ext cx="1641815"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その他 </a:t>
              </a:r>
              <a:r>
                <a:rPr kumimoji="1" lang="en-US" altLang="ja-JP" sz="1600" dirty="0">
                  <a:latin typeface="HGPｺﾞｼｯｸE" panose="020B0900000000000000" pitchFamily="50" charset="-128"/>
                  <a:ea typeface="HGPｺﾞｼｯｸE" panose="020B0900000000000000" pitchFamily="50" charset="-128"/>
                </a:rPr>
                <a:t>7.4%</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V="1">
              <a:off x="1958502" y="2087255"/>
              <a:ext cx="141971" cy="361060"/>
            </a:xfrm>
            <a:prstGeom prst="line">
              <a:avLst/>
            </a:prstGeom>
            <a:noFill/>
            <a:ln w="12700" cap="flat" cmpd="sng" algn="ctr">
              <a:solidFill>
                <a:schemeClr val="tx1"/>
              </a:solidFill>
              <a:prstDash val="solid"/>
              <a:round/>
              <a:headEnd type="oval" w="med" len="med"/>
              <a:tailEnd type="none" w="med" len="med"/>
            </a:ln>
            <a:effectLst/>
          </p:spPr>
        </p:cxn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706683" y="3131843"/>
              <a:ext cx="1348446" cy="1300682"/>
              <a:chOff x="1903536" y="3951980"/>
              <a:chExt cx="1609194"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903536" y="4348234"/>
                <a:ext cx="1609194" cy="654636"/>
              </a:xfrm>
              <a:prstGeom prst="rect">
                <a:avLst/>
              </a:prstGeom>
              <a:noFill/>
            </p:spPr>
            <p:txBody>
              <a:bodyPr wrap="none" rtlCol="0">
                <a:spAutoFit/>
              </a:bodyPr>
              <a:lstStyle/>
              <a:p>
                <a:pPr algn="ctr" rtl="0">
                  <a:lnSpc>
                    <a:spcPct val="80000"/>
                  </a:lnSpc>
                  <a:spcBef>
                    <a:spcPts val="0"/>
                  </a:spcBef>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a:t>
                </a: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22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3,092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8" name="テキスト ボックス 7">
              <a:extLst>
                <a:ext uri="{FF2B5EF4-FFF2-40B4-BE49-F238E27FC236}">
                  <a16:creationId xmlns:a16="http://schemas.microsoft.com/office/drawing/2014/main" id="{44F8D8FA-1C1A-F2B4-DDFC-B61DE6B84043}"/>
                </a:ext>
              </a:extLst>
            </p:cNvPr>
            <p:cNvSpPr txBox="1"/>
            <p:nvPr/>
          </p:nvSpPr>
          <p:spPr>
            <a:xfrm>
              <a:off x="1844915" y="332648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さいにゅう</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9FF4CE8A-E4A7-F0E1-BAF7-4C5B1EA5491C}"/>
              </a:ext>
            </a:extLst>
          </p:cNvPr>
          <p:cNvGrpSpPr/>
          <p:nvPr/>
        </p:nvGrpSpPr>
        <p:grpSpPr>
          <a:xfrm>
            <a:off x="3858461" y="1509086"/>
            <a:ext cx="5285539" cy="4968351"/>
            <a:chOff x="3858461" y="1509086"/>
            <a:chExt cx="5285539" cy="4968351"/>
          </a:xfrm>
        </p:grpSpPr>
        <p:graphicFrame>
          <p:nvGraphicFramePr>
            <p:cNvPr id="22" name="グラフ 21">
              <a:extLst>
                <a:ext uri="{FF2B5EF4-FFF2-40B4-BE49-F238E27FC236}">
                  <a16:creationId xmlns:a16="http://schemas.microsoft.com/office/drawing/2014/main" id="{0053C5BC-1E99-D2B3-924F-3FCDE65DC321}"/>
                </a:ext>
              </a:extLst>
            </p:cNvPr>
            <p:cNvGraphicFramePr/>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71242" y="3131843"/>
              <a:ext cx="1383712" cy="1300682"/>
              <a:chOff x="1882491" y="3951980"/>
              <a:chExt cx="1651283"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882491" y="4348234"/>
                <a:ext cx="1651283"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a:t>
                </a: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22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3,092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593048" y="1509086"/>
              <a:ext cx="226575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わたしたちの健康や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生活を守るために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31.9%</a:t>
              </a: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535954" y="230078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7646767" y="4826925"/>
              <a:ext cx="1497233"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道路や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住宅などの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整備のために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5.0%</a:t>
              </a: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5815130" y="5646440"/>
              <a:ext cx="191564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教育や科学技術を</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さかんにするために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4.9%</a:t>
              </a: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3894799" y="4019279"/>
              <a:ext cx="1586019"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都道府県や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市区町村の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財政をおぎなう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17.1%</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858461" y="1752869"/>
              <a:ext cx="2494170" cy="1008609"/>
            </a:xfrm>
            <a:prstGeom prst="rect">
              <a:avLst/>
            </a:prstGeom>
            <a:noFill/>
          </p:spPr>
          <p:txBody>
            <a:bodyPr wrap="square" rtlCol="0">
              <a:spAutoFit/>
            </a:bodyPr>
            <a:lstStyle/>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国の借金を返したり</a:t>
              </a:r>
            </a:p>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利子を払ったりするために </a:t>
              </a:r>
              <a:r>
                <a:rPr kumimoji="1" lang="en-US" altLang="ja-JP" sz="1600" dirty="0">
                  <a:latin typeface="HGPｺﾞｼｯｸE" panose="020B0900000000000000" pitchFamily="50" charset="-128"/>
                  <a:ea typeface="HGPｺﾞｼｯｸE" panose="020B0900000000000000" pitchFamily="50" charset="-128"/>
                </a:rPr>
                <a:t>25.6%</a:t>
              </a:r>
            </a:p>
          </p:txBody>
        </p: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6046757" y="4624703"/>
              <a:ext cx="1324996"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15.5%</a:t>
              </a:r>
            </a:p>
          </p:txBody>
        </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5729051" y="2554315"/>
              <a:ext cx="145553" cy="295003"/>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258122" y="4320702"/>
              <a:ext cx="231618" cy="208376"/>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7307101" y="4866693"/>
              <a:ext cx="130219" cy="779747"/>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7725925" y="4529078"/>
              <a:ext cx="524940" cy="297847"/>
            </a:xfrm>
            <a:prstGeom prst="line">
              <a:avLst/>
            </a:prstGeom>
            <a:noFill/>
            <a:ln w="12700" cap="flat" cmpd="sng" algn="ctr">
              <a:solidFill>
                <a:schemeClr val="tx1"/>
              </a:solidFill>
              <a:prstDash val="solid"/>
              <a:round/>
              <a:headEnd type="oval" w="med" len="med"/>
              <a:tailEnd type="none" w="med" len="med"/>
            </a:ln>
            <a:effectLst/>
          </p:spPr>
        </p:cxnSp>
        <p:sp>
          <p:nvSpPr>
            <p:cNvPr id="40" name="テキスト ボックス 39">
              <a:extLst>
                <a:ext uri="{FF2B5EF4-FFF2-40B4-BE49-F238E27FC236}">
                  <a16:creationId xmlns:a16="http://schemas.microsoft.com/office/drawing/2014/main" id="{40E74D1F-A336-432F-9E5F-1E319BE99609}"/>
                </a:ext>
              </a:extLst>
            </p:cNvPr>
            <p:cNvSpPr txBox="1"/>
            <p:nvPr/>
          </p:nvSpPr>
          <p:spPr>
            <a:xfrm>
              <a:off x="4518383" y="2010675"/>
              <a:ext cx="616779" cy="200055"/>
            </a:xfrm>
            <a:prstGeom prst="rect">
              <a:avLst/>
            </a:prstGeom>
            <a:noFill/>
          </p:spPr>
          <p:txBody>
            <a:bodyPr wrap="square" rtlCol="0">
              <a:spAutoFit/>
            </a:bodyPr>
            <a:lstStyle/>
            <a:p>
              <a:r>
                <a:rPr lang="ja-JP" altLang="en-US" sz="700" b="1" dirty="0"/>
                <a:t>はら</a:t>
              </a:r>
              <a:endParaRPr kumimoji="1" lang="ja-JP" altLang="en-US" sz="700" b="1" dirty="0"/>
            </a:p>
          </p:txBody>
        </p:sp>
        <p:sp>
          <p:nvSpPr>
            <p:cNvPr id="9" name="テキスト ボックス 8">
              <a:extLst>
                <a:ext uri="{FF2B5EF4-FFF2-40B4-BE49-F238E27FC236}">
                  <a16:creationId xmlns:a16="http://schemas.microsoft.com/office/drawing/2014/main" id="{8DA58FA5-7E71-A738-3CC4-439F1065E2C4}"/>
                </a:ext>
              </a:extLst>
            </p:cNvPr>
            <p:cNvSpPr txBox="1"/>
            <p:nvPr/>
          </p:nvSpPr>
          <p:spPr>
            <a:xfrm>
              <a:off x="6230029" y="331533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さいしゅつ</a:t>
              </a:r>
              <a:endParaRPr lang="zh-CN" altLang="en-US" sz="800" dirty="0">
                <a:latin typeface="HGPｺﾞｼｯｸE" panose="020B0900000000000000" pitchFamily="50" charset="-128"/>
                <a:ea typeface="HGPｺﾞｼｯｸE" panose="020B0900000000000000" pitchFamily="50" charset="-128"/>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税金の使いみちはどうやって決めるの？</a:t>
            </a:r>
          </a:p>
        </p:txBody>
      </p:sp>
      <p:sp>
        <p:nvSpPr>
          <p:cNvPr id="17" name="テキスト ボックス 16">
            <a:extLst>
              <a:ext uri="{FF2B5EF4-FFF2-40B4-BE49-F238E27FC236}">
                <a16:creationId xmlns:a16="http://schemas.microsoft.com/office/drawing/2014/main" id="{782B4109-B4EB-4B91-A95C-D8EEB4F583E4}"/>
              </a:ext>
            </a:extLst>
          </p:cNvPr>
          <p:cNvSpPr txBox="1"/>
          <p:nvPr/>
        </p:nvSpPr>
        <p:spPr>
          <a:xfrm>
            <a:off x="139768" y="942237"/>
            <a:ext cx="55768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京都府の予算</a:t>
            </a:r>
            <a:r>
              <a:rPr kumimoji="0" lang="zh-CN"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（令和</a:t>
            </a:r>
            <a:r>
              <a:rPr kumimoji="0"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８</a:t>
            </a:r>
            <a:r>
              <a:rPr kumimoji="0" lang="zh-CN"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年度当初予算）</a:t>
            </a:r>
            <a:endParaRPr kumimoji="0" lang="zh-CN"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3" name="グループ化 2">
            <a:extLst>
              <a:ext uri="{FF2B5EF4-FFF2-40B4-BE49-F238E27FC236}">
                <a16:creationId xmlns:a16="http://schemas.microsoft.com/office/drawing/2014/main" id="{9BBD1E4F-C794-36A8-8492-88376B6BFE53}"/>
              </a:ext>
            </a:extLst>
          </p:cNvPr>
          <p:cNvGrpSpPr/>
          <p:nvPr/>
        </p:nvGrpSpPr>
        <p:grpSpPr>
          <a:xfrm>
            <a:off x="-101933" y="2069463"/>
            <a:ext cx="3876514" cy="3419140"/>
            <a:chOff x="-101933" y="2069463"/>
            <a:chExt cx="3876514" cy="3419140"/>
          </a:xfrm>
        </p:grpSpPr>
        <p:graphicFrame>
          <p:nvGraphicFramePr>
            <p:cNvPr id="19" name="グラフ 18">
              <a:extLst>
                <a:ext uri="{FF2B5EF4-FFF2-40B4-BE49-F238E27FC236}">
                  <a16:creationId xmlns:a16="http://schemas.microsoft.com/office/drawing/2014/main" id="{30064B2C-039E-49FE-94C0-69DAC92496D2}"/>
                </a:ext>
              </a:extLst>
            </p:cNvPr>
            <p:cNvGraphicFramePr/>
            <p:nvPr>
              <p:extLst>
                <p:ext uri="{D42A27DB-BD31-4B8C-83A1-F6EECF244321}">
                  <p14:modId xmlns:p14="http://schemas.microsoft.com/office/powerpoint/2010/main" val="3540807697"/>
                </p:ext>
              </p:extLst>
            </p:nvPr>
          </p:nvGraphicFramePr>
          <p:xfrm>
            <a:off x="-101933" y="2248603"/>
            <a:ext cx="3821469"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a:extLst>
                <a:ext uri="{FF2B5EF4-FFF2-40B4-BE49-F238E27FC236}">
                  <a16:creationId xmlns:a16="http://schemas.microsoft.com/office/drawing/2014/main" id="{41FEF7DE-EB3F-4078-8A12-2C98BC6F502F}"/>
                </a:ext>
              </a:extLst>
            </p:cNvPr>
            <p:cNvSpPr txBox="1"/>
            <p:nvPr/>
          </p:nvSpPr>
          <p:spPr>
            <a:xfrm>
              <a:off x="2010035" y="3785161"/>
              <a:ext cx="1764546" cy="6032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税金など </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60.5%</a:t>
              </a:r>
            </a:p>
          </p:txBody>
        </p:sp>
        <p:sp>
          <p:nvSpPr>
            <p:cNvPr id="23" name="テキスト ボックス 22">
              <a:extLst>
                <a:ext uri="{FF2B5EF4-FFF2-40B4-BE49-F238E27FC236}">
                  <a16:creationId xmlns:a16="http://schemas.microsoft.com/office/drawing/2014/main" id="{76C9EDE9-AF32-4BCA-BE61-0D5A14631030}"/>
                </a:ext>
              </a:extLst>
            </p:cNvPr>
            <p:cNvSpPr txBox="1"/>
            <p:nvPr/>
          </p:nvSpPr>
          <p:spPr>
            <a:xfrm>
              <a:off x="-92238" y="3297129"/>
              <a:ext cx="1542123" cy="857221"/>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5080">
                    <a:noFill/>
                  </a:ln>
                  <a:solidFill>
                    <a:prstClr val="black"/>
                  </a:solidFill>
                  <a:effectLst/>
                  <a:uLnTx/>
                  <a:uFillTx/>
                  <a:latin typeface="HGPｺﾞｼｯｸE" panose="020B0900000000000000" pitchFamily="50" charset="-128"/>
                  <a:ea typeface="HGPｺﾞｼｯｸE" panose="020B0900000000000000" pitchFamily="50" charset="-128"/>
                  <a:cs typeface="+mn-cs"/>
                </a:rPr>
                <a:t>国から入る</a:t>
              </a:r>
              <a:endParaRPr kumimoji="0" lang="en-US" altLang="ja-JP" sz="1600" b="0" i="0" u="none" strike="noStrike" kern="1200" cap="none" spc="0" normalizeH="0" baseline="0" noProof="0" dirty="0">
                <a:ln w="5080">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5080">
                    <a:noFill/>
                  </a:ln>
                  <a:solidFill>
                    <a:prstClr val="black"/>
                  </a:solidFill>
                  <a:effectLst/>
                  <a:uLnTx/>
                  <a:uFillTx/>
                  <a:latin typeface="HGPｺﾞｼｯｸE" panose="020B0900000000000000" pitchFamily="50" charset="-128"/>
                  <a:ea typeface="HGPｺﾞｼｯｸE" panose="020B0900000000000000" pitchFamily="50" charset="-128"/>
                  <a:cs typeface="+mn-cs"/>
                </a:rPr>
                <a:t>お金</a:t>
              </a:r>
              <a:r>
                <a:rPr kumimoji="1" lang="ja-JP" altLang="en-US" sz="1600" b="0" i="0" u="none" strike="noStrike" kern="1200" cap="none" spc="0" normalizeH="0" baseline="0" noProof="0" dirty="0">
                  <a:ln w="5080">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endParaRPr kumimoji="1" lang="en-US" altLang="ja-JP" sz="1600" b="0" i="0" u="none" strike="noStrike" kern="1200" cap="none" spc="0" normalizeH="0" baseline="0" noProof="0" dirty="0">
                <a:ln w="5080">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34.1%</a:t>
              </a:r>
            </a:p>
          </p:txBody>
        </p:sp>
        <p:sp>
          <p:nvSpPr>
            <p:cNvPr id="24" name="テキスト ボックス 23">
              <a:extLst>
                <a:ext uri="{FF2B5EF4-FFF2-40B4-BE49-F238E27FC236}">
                  <a16:creationId xmlns:a16="http://schemas.microsoft.com/office/drawing/2014/main" id="{EC0008CE-4BDE-489B-90B1-8D9E8129CB18}"/>
                </a:ext>
              </a:extLst>
            </p:cNvPr>
            <p:cNvSpPr txBox="1"/>
            <p:nvPr/>
          </p:nvSpPr>
          <p:spPr>
            <a:xfrm>
              <a:off x="710682" y="2069463"/>
              <a:ext cx="1669845" cy="6032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府の借金</a:t>
              </a: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5.4%</a:t>
              </a:r>
            </a:p>
          </p:txBody>
        </p:sp>
        <p:sp>
          <p:nvSpPr>
            <p:cNvPr id="38" name="楕円 37">
              <a:extLst>
                <a:ext uri="{FF2B5EF4-FFF2-40B4-BE49-F238E27FC236}">
                  <a16:creationId xmlns:a16="http://schemas.microsoft.com/office/drawing/2014/main" id="{AAC098DE-111B-4C05-A439-905FC7C7B961}"/>
                </a:ext>
              </a:extLst>
            </p:cNvPr>
            <p:cNvSpPr/>
            <p:nvPr/>
          </p:nvSpPr>
          <p:spPr bwMode="auto">
            <a:xfrm>
              <a:off x="1144300" y="3169894"/>
              <a:ext cx="1270350" cy="1341727"/>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Times" charset="0"/>
                <a:ea typeface="Osaka" charset="-128"/>
                <a:cs typeface="+mn-cs"/>
              </a:endParaRPr>
            </a:p>
          </p:txBody>
        </p:sp>
        <p:sp>
          <p:nvSpPr>
            <p:cNvPr id="39" name="テキスト ボックス 38">
              <a:extLst>
                <a:ext uri="{FF2B5EF4-FFF2-40B4-BE49-F238E27FC236}">
                  <a16:creationId xmlns:a16="http://schemas.microsoft.com/office/drawing/2014/main" id="{18CBA215-99C1-4D24-8F00-677D05AE97D9}"/>
                </a:ext>
              </a:extLst>
            </p:cNvPr>
            <p:cNvSpPr txBox="1"/>
            <p:nvPr/>
          </p:nvSpPr>
          <p:spPr>
            <a:xfrm>
              <a:off x="1199253" y="3646347"/>
              <a:ext cx="1126913" cy="555077"/>
            </a:xfrm>
            <a:prstGeom prst="rect">
              <a:avLst/>
            </a:prstGeom>
            <a:noFill/>
          </p:spPr>
          <p:txBody>
            <a:bodyPr wrap="none" rtlCol="0">
              <a:spAutoFit/>
            </a:bodyPr>
            <a:lstStyle/>
            <a:p>
              <a:pPr marL="0" marR="0" lvl="0" indent="0" algn="ctr" defTabSz="457200" rtl="0" eaLnBrk="1" fontAlgn="auto" latinLnBrk="0" hangingPunct="1">
                <a:lnSpc>
                  <a:spcPct val="80000"/>
                </a:lnSpc>
                <a:spcBef>
                  <a:spcPts val="0"/>
                </a:spcBef>
                <a:spcAft>
                  <a:spcPts val="50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歳入</a:t>
              </a:r>
              <a:r>
                <a:rPr kumimoji="0" lang="zh-TW"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総額</a:t>
              </a:r>
              <a:endParaRPr kumimoji="0" lang="en-US" altLang="zh-TW"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80000"/>
                </a:lnSpc>
                <a:spcBef>
                  <a:spcPts val="0"/>
                </a:spcBef>
                <a:spcAft>
                  <a:spcPts val="500"/>
                </a:spcAft>
                <a:buClrTx/>
                <a:buSzTx/>
                <a:buFontTx/>
                <a:buNone/>
                <a:tabLst/>
                <a:defRPr/>
              </a:pPr>
              <a:r>
                <a:rPr kumimoji="0" lang="en-US" altLang="ja-JP" sz="13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10,433</a:t>
              </a:r>
              <a:r>
                <a:rPr kumimoji="0" lang="zh-TW" altLang="en-US" sz="13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億円</a:t>
              </a:r>
            </a:p>
          </p:txBody>
        </p:sp>
        <p:sp>
          <p:nvSpPr>
            <p:cNvPr id="48" name="テキスト ボックス 47">
              <a:extLst>
                <a:ext uri="{FF2B5EF4-FFF2-40B4-BE49-F238E27FC236}">
                  <a16:creationId xmlns:a16="http://schemas.microsoft.com/office/drawing/2014/main" id="{EFAC6B99-DE7F-410D-81B7-A3200B542E45}"/>
                </a:ext>
              </a:extLst>
            </p:cNvPr>
            <p:cNvSpPr txBox="1"/>
            <p:nvPr/>
          </p:nvSpPr>
          <p:spPr>
            <a:xfrm>
              <a:off x="1213260" y="3486741"/>
              <a:ext cx="678016" cy="265543"/>
            </a:xfrm>
            <a:prstGeom prst="rect">
              <a:avLst/>
            </a:prstGeom>
            <a:noFill/>
          </p:spPr>
          <p:txBody>
            <a:bodyPr wrap="none" rtlCol="0">
              <a:noAutofit/>
            </a:bodyPr>
            <a:lstStyle/>
            <a:p>
              <a:pPr algn="just"/>
              <a:r>
                <a:rPr lang="ja-JP" altLang="en-US" sz="800" dirty="0">
                  <a:latin typeface="HGPｺﾞｼｯｸE" panose="020B0900000000000000" pitchFamily="50" charset="-128"/>
                  <a:ea typeface="HGPｺﾞｼｯｸE" panose="020B0900000000000000" pitchFamily="50" charset="-128"/>
                </a:rPr>
                <a:t>さいにゅう</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4" name="グループ化 3">
            <a:extLst>
              <a:ext uri="{FF2B5EF4-FFF2-40B4-BE49-F238E27FC236}">
                <a16:creationId xmlns:a16="http://schemas.microsoft.com/office/drawing/2014/main" id="{C40BA74E-F3BC-387E-4B79-CD0585C65899}"/>
              </a:ext>
            </a:extLst>
          </p:cNvPr>
          <p:cNvGrpSpPr/>
          <p:nvPr/>
        </p:nvGrpSpPr>
        <p:grpSpPr>
          <a:xfrm>
            <a:off x="3276120" y="2079925"/>
            <a:ext cx="5693247" cy="4743258"/>
            <a:chOff x="3276120" y="2079925"/>
            <a:chExt cx="5693247" cy="4743258"/>
          </a:xfrm>
        </p:grpSpPr>
        <p:graphicFrame>
          <p:nvGraphicFramePr>
            <p:cNvPr id="20" name="グラフ 19">
              <a:extLst>
                <a:ext uri="{FF2B5EF4-FFF2-40B4-BE49-F238E27FC236}">
                  <a16:creationId xmlns:a16="http://schemas.microsoft.com/office/drawing/2014/main" id="{703532FE-15D8-4B05-A0F0-C2D8C3CF0D09}"/>
                </a:ext>
              </a:extLst>
            </p:cNvPr>
            <p:cNvGraphicFramePr/>
            <p:nvPr>
              <p:extLst>
                <p:ext uri="{D42A27DB-BD31-4B8C-83A1-F6EECF244321}">
                  <p14:modId xmlns:p14="http://schemas.microsoft.com/office/powerpoint/2010/main" val="380505399"/>
                </p:ext>
              </p:extLst>
            </p:nvPr>
          </p:nvGraphicFramePr>
          <p:xfrm>
            <a:off x="4781339" y="2236748"/>
            <a:ext cx="4081406" cy="3240000"/>
          </p:xfrm>
          <a:graphic>
            <a:graphicData uri="http://schemas.openxmlformats.org/drawingml/2006/chart">
              <c:chart xmlns:c="http://schemas.openxmlformats.org/drawingml/2006/chart" xmlns:r="http://schemas.openxmlformats.org/officeDocument/2006/relationships" r:id="rId4"/>
            </a:graphicData>
          </a:graphic>
        </p:graphicFrame>
        <p:sp>
          <p:nvSpPr>
            <p:cNvPr id="40" name="楕円 39">
              <a:extLst>
                <a:ext uri="{FF2B5EF4-FFF2-40B4-BE49-F238E27FC236}">
                  <a16:creationId xmlns:a16="http://schemas.microsoft.com/office/drawing/2014/main" id="{342FB507-B270-48AB-9F7D-7E74841E04C8}"/>
                </a:ext>
              </a:extLst>
            </p:cNvPr>
            <p:cNvSpPr/>
            <p:nvPr/>
          </p:nvSpPr>
          <p:spPr bwMode="auto">
            <a:xfrm>
              <a:off x="6172660" y="3129599"/>
              <a:ext cx="1270352" cy="1341727"/>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Times" charset="0"/>
                <a:ea typeface="Osaka" charset="-128"/>
                <a:cs typeface="+mn-cs"/>
              </a:endParaRPr>
            </a:p>
          </p:txBody>
        </p:sp>
        <p:sp>
          <p:nvSpPr>
            <p:cNvPr id="41" name="テキスト ボックス 40">
              <a:extLst>
                <a:ext uri="{FF2B5EF4-FFF2-40B4-BE49-F238E27FC236}">
                  <a16:creationId xmlns:a16="http://schemas.microsoft.com/office/drawing/2014/main" id="{A1EB61B8-F38E-49A1-9D6A-F9D0BE73A3EC}"/>
                </a:ext>
              </a:extLst>
            </p:cNvPr>
            <p:cNvSpPr txBox="1"/>
            <p:nvPr/>
          </p:nvSpPr>
          <p:spPr>
            <a:xfrm>
              <a:off x="6211269" y="3605675"/>
              <a:ext cx="1149738" cy="589274"/>
            </a:xfrm>
            <a:prstGeom prst="rect">
              <a:avLst/>
            </a:prstGeom>
            <a:noFill/>
          </p:spPr>
          <p:txBody>
            <a:bodyPr wrap="none" rtlCol="0">
              <a:spAutoFit/>
            </a:bodyPr>
            <a:lstStyle/>
            <a:p>
              <a:pPr marL="0" marR="0" lvl="0" indent="0" algn="ctr" defTabSz="457200" rtl="0" eaLnBrk="1" fontAlgn="auto" latinLnBrk="0" hangingPunct="1">
                <a:lnSpc>
                  <a:spcPct val="80000"/>
                </a:lnSpc>
                <a:spcBef>
                  <a:spcPts val="0"/>
                </a:spcBef>
                <a:spcAft>
                  <a:spcPts val="50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歳出</a:t>
              </a:r>
              <a:r>
                <a:rPr kumimoji="0" lang="zh-TW"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総額</a:t>
              </a:r>
            </a:p>
            <a:p>
              <a:pPr marL="0" marR="0" lvl="0" indent="0" algn="ctr" defTabSz="457200" rtl="0" eaLnBrk="1" fontAlgn="auto" latinLnBrk="0" hangingPunct="1">
                <a:lnSpc>
                  <a:spcPct val="110000"/>
                </a:lnSpc>
                <a:spcBef>
                  <a:spcPts val="0"/>
                </a:spcBef>
                <a:spcAft>
                  <a:spcPts val="500"/>
                </a:spcAft>
                <a:buClrTx/>
                <a:buSzTx/>
                <a:buFontTx/>
                <a:buNone/>
                <a:tabLst/>
                <a:defRPr/>
              </a:pPr>
              <a:r>
                <a:rPr kumimoji="0" lang="en-US" altLang="ja-JP" sz="13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10,433</a:t>
              </a:r>
              <a:r>
                <a:rPr kumimoji="0" lang="zh-TW" altLang="en-US" sz="13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億円</a:t>
              </a:r>
            </a:p>
          </p:txBody>
        </p:sp>
        <p:sp>
          <p:nvSpPr>
            <p:cNvPr id="25" name="テキスト ボックス 24">
              <a:extLst>
                <a:ext uri="{FF2B5EF4-FFF2-40B4-BE49-F238E27FC236}">
                  <a16:creationId xmlns:a16="http://schemas.microsoft.com/office/drawing/2014/main" id="{63E27417-6A69-401A-8393-CBCE09A56325}"/>
                </a:ext>
              </a:extLst>
            </p:cNvPr>
            <p:cNvSpPr txBox="1"/>
            <p:nvPr/>
          </p:nvSpPr>
          <p:spPr>
            <a:xfrm>
              <a:off x="4863440" y="5457981"/>
              <a:ext cx="1747522" cy="136520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商業や工業など</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の産業をさかん</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にするため</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12.2%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26" name="テキスト ボックス 25">
              <a:extLst>
                <a:ext uri="{FF2B5EF4-FFF2-40B4-BE49-F238E27FC236}">
                  <a16:creationId xmlns:a16="http://schemas.microsoft.com/office/drawing/2014/main" id="{AEC01FCA-398F-4004-8A1D-4901F71537AF}"/>
                </a:ext>
              </a:extLst>
            </p:cNvPr>
            <p:cNvSpPr txBox="1"/>
            <p:nvPr/>
          </p:nvSpPr>
          <p:spPr>
            <a:xfrm>
              <a:off x="6959153" y="2079925"/>
              <a:ext cx="1516091"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みんなが勉強しやすいようにするため</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19.7%</a:t>
              </a:r>
            </a:p>
          </p:txBody>
        </p:sp>
        <p:sp>
          <p:nvSpPr>
            <p:cNvPr id="27" name="テキスト ボックス 26">
              <a:extLst>
                <a:ext uri="{FF2B5EF4-FFF2-40B4-BE49-F238E27FC236}">
                  <a16:creationId xmlns:a16="http://schemas.microsoft.com/office/drawing/2014/main" id="{36C1D088-1C74-4DD7-BC85-2531C0876618}"/>
                </a:ext>
              </a:extLst>
            </p:cNvPr>
            <p:cNvSpPr txBox="1"/>
            <p:nvPr/>
          </p:nvSpPr>
          <p:spPr>
            <a:xfrm>
              <a:off x="7361007" y="3573395"/>
              <a:ext cx="160836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体の不自由な人やお年よりが安心してくらせるようにするため　</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18.6%</a:t>
              </a:r>
            </a:p>
          </p:txBody>
        </p:sp>
        <p:sp>
          <p:nvSpPr>
            <p:cNvPr id="28" name="テキスト ボックス 27">
              <a:extLst>
                <a:ext uri="{FF2B5EF4-FFF2-40B4-BE49-F238E27FC236}">
                  <a16:creationId xmlns:a16="http://schemas.microsoft.com/office/drawing/2014/main" id="{1EB8913B-C812-43C8-99D3-2066507341D1}"/>
                </a:ext>
              </a:extLst>
            </p:cNvPr>
            <p:cNvSpPr txBox="1"/>
            <p:nvPr/>
          </p:nvSpPr>
          <p:spPr>
            <a:xfrm>
              <a:off x="3609370" y="2255587"/>
              <a:ext cx="1840173" cy="857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農・林・水産業を</a:t>
              </a:r>
              <a:endParaRPr kumimoji="0"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さかんにするため</a:t>
              </a:r>
              <a:endParaRPr kumimoji="0"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1.9%</a:t>
              </a:r>
            </a:p>
          </p:txBody>
        </p:sp>
        <p:sp>
          <p:nvSpPr>
            <p:cNvPr id="29" name="テキスト ボックス 28">
              <a:extLst>
                <a:ext uri="{FF2B5EF4-FFF2-40B4-BE49-F238E27FC236}">
                  <a16:creationId xmlns:a16="http://schemas.microsoft.com/office/drawing/2014/main" id="{A40CBDB3-0133-4867-BBAA-A900697871CC}"/>
                </a:ext>
              </a:extLst>
            </p:cNvPr>
            <p:cNvSpPr txBox="1"/>
            <p:nvPr/>
          </p:nvSpPr>
          <p:spPr>
            <a:xfrm>
              <a:off x="3276120" y="4578743"/>
              <a:ext cx="1747522"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犯罪をふせいだり</a:t>
              </a:r>
              <a:endParaRPr kumimoji="0"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くらしの</a:t>
              </a:r>
              <a:r>
                <a:rPr kumimoji="0" lang="ja-JP" altLang="en-US" sz="1600" b="0" i="0" u="none" strike="noStrike" kern="1200" cap="none" spc="0" normalizeH="0" baseline="0" noProof="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安全を</a:t>
              </a:r>
              <a:endParaRPr kumimoji="0"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守るため</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8.1%</a:t>
              </a:r>
            </a:p>
          </p:txBody>
        </p:sp>
        <p:sp>
          <p:nvSpPr>
            <p:cNvPr id="30" name="テキスト ボックス 29">
              <a:extLst>
                <a:ext uri="{FF2B5EF4-FFF2-40B4-BE49-F238E27FC236}">
                  <a16:creationId xmlns:a16="http://schemas.microsoft.com/office/drawing/2014/main" id="{AD7D3E14-D8B3-4ED4-B490-D31BD1E07422}"/>
                </a:ext>
              </a:extLst>
            </p:cNvPr>
            <p:cNvSpPr txBox="1"/>
            <p:nvPr/>
          </p:nvSpPr>
          <p:spPr>
            <a:xfrm>
              <a:off x="3749107" y="3445514"/>
              <a:ext cx="1501911" cy="111121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道路・橋・住宅</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をつくったり</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するため</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6.0%</a:t>
              </a:r>
            </a:p>
          </p:txBody>
        </p:sp>
        <p:cxnSp>
          <p:nvCxnSpPr>
            <p:cNvPr id="32" name="直線コネクタ 31">
              <a:extLst>
                <a:ext uri="{FF2B5EF4-FFF2-40B4-BE49-F238E27FC236}">
                  <a16:creationId xmlns:a16="http://schemas.microsoft.com/office/drawing/2014/main" id="{9EE2C2C8-061D-4F1F-86A8-5435CF403F65}"/>
                </a:ext>
              </a:extLst>
            </p:cNvPr>
            <p:cNvCxnSpPr>
              <a:cxnSpLocks/>
            </p:cNvCxnSpPr>
            <p:nvPr/>
          </p:nvCxnSpPr>
          <p:spPr bwMode="auto">
            <a:xfrm flipH="1">
              <a:off x="5706703" y="4858151"/>
              <a:ext cx="485247" cy="592547"/>
            </a:xfrm>
            <a:prstGeom prst="line">
              <a:avLst/>
            </a:prstGeom>
            <a:noFill/>
            <a:ln w="12700" cap="flat" cmpd="sng" algn="ctr">
              <a:solidFill>
                <a:schemeClr val="tx1"/>
              </a:solidFill>
              <a:prstDash val="solid"/>
              <a:round/>
              <a:headEnd type="oval" w="med" len="med"/>
              <a:tailEnd type="none" w="med" len="med"/>
            </a:ln>
            <a:effectLst/>
          </p:spPr>
        </p:cxnSp>
        <p:cxnSp>
          <p:nvCxnSpPr>
            <p:cNvPr id="33" name="直線コネクタ 32">
              <a:extLst>
                <a:ext uri="{FF2B5EF4-FFF2-40B4-BE49-F238E27FC236}">
                  <a16:creationId xmlns:a16="http://schemas.microsoft.com/office/drawing/2014/main" id="{64A084A8-7862-4B78-AB19-35F2CC63288E}"/>
                </a:ext>
              </a:extLst>
            </p:cNvPr>
            <p:cNvCxnSpPr>
              <a:cxnSpLocks/>
            </p:cNvCxnSpPr>
            <p:nvPr/>
          </p:nvCxnSpPr>
          <p:spPr bwMode="auto">
            <a:xfrm flipH="1">
              <a:off x="5069637" y="3874275"/>
              <a:ext cx="424429" cy="46669"/>
            </a:xfrm>
            <a:prstGeom prst="line">
              <a:avLst/>
            </a:prstGeom>
            <a:noFill/>
            <a:ln w="12700" cap="flat" cmpd="sng" algn="ctr">
              <a:solidFill>
                <a:schemeClr val="tx1"/>
              </a:solidFill>
              <a:prstDash val="solid"/>
              <a:round/>
              <a:headEnd type="oval" w="med" len="med"/>
              <a:tailEnd type="none" w="med" len="med"/>
            </a:ln>
            <a:effectLst/>
          </p:spPr>
        </p:cxnSp>
        <p:cxnSp>
          <p:nvCxnSpPr>
            <p:cNvPr id="35" name="直線コネクタ 34">
              <a:extLst>
                <a:ext uri="{FF2B5EF4-FFF2-40B4-BE49-F238E27FC236}">
                  <a16:creationId xmlns:a16="http://schemas.microsoft.com/office/drawing/2014/main" id="{B539ACFF-CDCE-4C07-859E-CBEF0EABFDD3}"/>
                </a:ext>
              </a:extLst>
            </p:cNvPr>
            <p:cNvCxnSpPr>
              <a:cxnSpLocks/>
            </p:cNvCxnSpPr>
            <p:nvPr/>
          </p:nvCxnSpPr>
          <p:spPr bwMode="auto">
            <a:xfrm>
              <a:off x="7056104" y="4858151"/>
              <a:ext cx="277140" cy="609637"/>
            </a:xfrm>
            <a:prstGeom prst="line">
              <a:avLst/>
            </a:prstGeom>
            <a:noFill/>
            <a:ln w="12700" cap="flat" cmpd="sng" algn="ctr">
              <a:solidFill>
                <a:schemeClr val="tx1"/>
              </a:solidFill>
              <a:prstDash val="solid"/>
              <a:round/>
              <a:headEnd type="oval" w="med" len="med"/>
              <a:tailEnd type="none" w="med" len="med"/>
            </a:ln>
            <a:effectLst/>
          </p:spPr>
        </p:cxnSp>
        <p:cxnSp>
          <p:nvCxnSpPr>
            <p:cNvPr id="37" name="直線コネクタ 36">
              <a:extLst>
                <a:ext uri="{FF2B5EF4-FFF2-40B4-BE49-F238E27FC236}">
                  <a16:creationId xmlns:a16="http://schemas.microsoft.com/office/drawing/2014/main" id="{C5AF825A-BFD0-4892-90B5-4FEE05872375}"/>
                </a:ext>
              </a:extLst>
            </p:cNvPr>
            <p:cNvCxnSpPr>
              <a:cxnSpLocks/>
            </p:cNvCxnSpPr>
            <p:nvPr/>
          </p:nvCxnSpPr>
          <p:spPr bwMode="auto">
            <a:xfrm flipH="1">
              <a:off x="4971207" y="4366783"/>
              <a:ext cx="717203" cy="322210"/>
            </a:xfrm>
            <a:prstGeom prst="line">
              <a:avLst/>
            </a:prstGeom>
            <a:noFill/>
            <a:ln w="12700" cap="flat" cmpd="sng" algn="ctr">
              <a:solidFill>
                <a:schemeClr val="tx1"/>
              </a:solidFill>
              <a:prstDash val="solid"/>
              <a:round/>
              <a:headEnd type="oval" w="med" len="med"/>
              <a:tailEnd type="none" w="med" len="med"/>
            </a:ln>
            <a:effectLst/>
          </p:spPr>
        </p:cxnSp>
        <p:sp>
          <p:nvSpPr>
            <p:cNvPr id="42" name="テキスト ボックス 41">
              <a:extLst>
                <a:ext uri="{FF2B5EF4-FFF2-40B4-BE49-F238E27FC236}">
                  <a16:creationId xmlns:a16="http://schemas.microsoft.com/office/drawing/2014/main" id="{2DFB3F9C-3B0E-43E7-9701-5B97E2273BCE}"/>
                </a:ext>
              </a:extLst>
            </p:cNvPr>
            <p:cNvSpPr txBox="1"/>
            <p:nvPr/>
          </p:nvSpPr>
          <p:spPr>
            <a:xfrm>
              <a:off x="5518505" y="2630790"/>
              <a:ext cx="124902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その他 </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20.5%</a:t>
              </a:r>
            </a:p>
          </p:txBody>
        </p:sp>
        <p:sp>
          <p:nvSpPr>
            <p:cNvPr id="43" name="テキスト ボックス 42">
              <a:extLst>
                <a:ext uri="{FF2B5EF4-FFF2-40B4-BE49-F238E27FC236}">
                  <a16:creationId xmlns:a16="http://schemas.microsoft.com/office/drawing/2014/main" id="{F2D407B3-F7AE-44F7-BA31-53EDD30BB7A8}"/>
                </a:ext>
              </a:extLst>
            </p:cNvPr>
            <p:cNvSpPr txBox="1"/>
            <p:nvPr/>
          </p:nvSpPr>
          <p:spPr>
            <a:xfrm>
              <a:off x="6828592" y="5458467"/>
              <a:ext cx="202512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県の借金を返したり</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するため</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13.0%</a:t>
              </a:r>
            </a:p>
          </p:txBody>
        </p:sp>
        <p:cxnSp>
          <p:nvCxnSpPr>
            <p:cNvPr id="44" name="直線コネクタ 43">
              <a:extLst>
                <a:ext uri="{FF2B5EF4-FFF2-40B4-BE49-F238E27FC236}">
                  <a16:creationId xmlns:a16="http://schemas.microsoft.com/office/drawing/2014/main" id="{D84C9AD8-0E90-47C2-8458-C3DAA92C520C}"/>
                </a:ext>
              </a:extLst>
            </p:cNvPr>
            <p:cNvCxnSpPr>
              <a:cxnSpLocks/>
            </p:cNvCxnSpPr>
            <p:nvPr/>
          </p:nvCxnSpPr>
          <p:spPr bwMode="auto">
            <a:xfrm flipH="1" flipV="1">
              <a:off x="4833113" y="3039485"/>
              <a:ext cx="685392" cy="502990"/>
            </a:xfrm>
            <a:prstGeom prst="line">
              <a:avLst/>
            </a:prstGeom>
            <a:noFill/>
            <a:ln w="12700" cap="flat" cmpd="sng" algn="ctr">
              <a:solidFill>
                <a:schemeClr val="tx1"/>
              </a:solidFill>
              <a:prstDash val="solid"/>
              <a:round/>
              <a:headEnd type="oval" w="med" len="med"/>
              <a:tailEnd type="none" w="med" len="med"/>
            </a:ln>
            <a:effectLst/>
          </p:spPr>
        </p:cxnSp>
        <p:sp>
          <p:nvSpPr>
            <p:cNvPr id="49" name="テキスト ボックス 48">
              <a:extLst>
                <a:ext uri="{FF2B5EF4-FFF2-40B4-BE49-F238E27FC236}">
                  <a16:creationId xmlns:a16="http://schemas.microsoft.com/office/drawing/2014/main" id="{38A1F710-557A-4387-93AB-AE090C74E51A}"/>
                </a:ext>
              </a:extLst>
            </p:cNvPr>
            <p:cNvSpPr txBox="1"/>
            <p:nvPr/>
          </p:nvSpPr>
          <p:spPr>
            <a:xfrm>
              <a:off x="6265690" y="3445514"/>
              <a:ext cx="678016" cy="265543"/>
            </a:xfrm>
            <a:prstGeom prst="rect">
              <a:avLst/>
            </a:prstGeom>
            <a:noFill/>
          </p:spPr>
          <p:txBody>
            <a:bodyPr wrap="none" rtlCol="0">
              <a:noAutofit/>
            </a:bodyPr>
            <a:lstStyle/>
            <a:p>
              <a:pPr algn="just"/>
              <a:r>
                <a:rPr lang="ja-JP" altLang="en-US" sz="800" dirty="0">
                  <a:latin typeface="HGPｺﾞｼｯｸE" panose="020B0900000000000000" pitchFamily="50" charset="-128"/>
                  <a:ea typeface="HGPｺﾞｼｯｸE" panose="020B0900000000000000" pitchFamily="50" charset="-128"/>
                </a:rPr>
                <a:t>さいしゅつ</a:t>
              </a:r>
              <a:endParaRPr lang="zh-CN" altLang="en-US"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70347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13</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6697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京都府では税金をどう使っているの？</a:t>
            </a:r>
          </a:p>
        </p:txBody>
      </p:sp>
      <p:pic>
        <p:nvPicPr>
          <p:cNvPr id="26" name="図 25" descr="挿絵 が含まれている画像&#10;&#10;自動的に生成された説明">
            <a:extLst>
              <a:ext uri="{FF2B5EF4-FFF2-40B4-BE49-F238E27FC236}">
                <a16:creationId xmlns:a16="http://schemas.microsoft.com/office/drawing/2014/main" id="{AC9CC62F-EF54-1940-55BA-357BD18612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1164967" y="4823752"/>
            <a:ext cx="1719398" cy="1899978"/>
          </a:xfrm>
          <a:prstGeom prst="rect">
            <a:avLst/>
          </a:prstGeom>
        </p:spPr>
      </p:pic>
      <p:sp>
        <p:nvSpPr>
          <p:cNvPr id="28" name="Rectangle 26">
            <a:extLst>
              <a:ext uri="{FF2B5EF4-FFF2-40B4-BE49-F238E27FC236}">
                <a16:creationId xmlns:a16="http://schemas.microsoft.com/office/drawing/2014/main" id="{3959682D-5BA7-2001-672D-DAA388DACB4B}"/>
              </a:ext>
            </a:extLst>
          </p:cNvPr>
          <p:cNvSpPr>
            <a:spLocks noChangeArrowheads="1"/>
          </p:cNvSpPr>
          <p:nvPr/>
        </p:nvSpPr>
        <p:spPr bwMode="white">
          <a:xfrm>
            <a:off x="169629" y="845312"/>
            <a:ext cx="6957409" cy="4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50000"/>
              </a:lnSpc>
              <a:spcBef>
                <a:spcPct val="0"/>
              </a:spcBef>
              <a:buClrTx/>
              <a:buSzTx/>
              <a:buNone/>
              <a:tabLst/>
              <a:defRPr/>
            </a:pPr>
            <a:r>
              <a:rPr lang="ja-JP" altLang="en-US" sz="2000">
                <a:solidFill>
                  <a:srgbClr val="000000"/>
                </a:solidFill>
                <a:latin typeface="HGPｺﾞｼｯｸE" panose="020B0900000000000000" pitchFamily="50" charset="-128"/>
                <a:ea typeface="HGPｺﾞｼｯｸE" panose="020B0900000000000000" pitchFamily="50" charset="-128"/>
              </a:rPr>
              <a:t>京都府の</a:t>
            </a:r>
            <a:r>
              <a:rPr lang="ja-JP" altLang="en-US" sz="2000" dirty="0">
                <a:solidFill>
                  <a:srgbClr val="000000"/>
                </a:solidFill>
                <a:latin typeface="HGPｺﾞｼｯｸE" panose="020B0900000000000000" pitchFamily="50" charset="-128"/>
                <a:ea typeface="HGPｺﾞｼｯｸE" panose="020B0900000000000000" pitchFamily="50" charset="-128"/>
              </a:rPr>
              <a:t>税金は、こんなところにも使われています。</a:t>
            </a:r>
            <a:endParaRPr lang="en-US" altLang="ja-JP" sz="2000" dirty="0">
              <a:solidFill>
                <a:srgbClr val="000000"/>
              </a:solidFill>
              <a:latin typeface="HGPｺﾞｼｯｸE" panose="020B0900000000000000" pitchFamily="50" charset="-128"/>
              <a:ea typeface="HGPｺﾞｼｯｸE" panose="020B0900000000000000" pitchFamily="50" charset="-128"/>
            </a:endParaRPr>
          </a:p>
        </p:txBody>
      </p:sp>
      <p:cxnSp>
        <p:nvCxnSpPr>
          <p:cNvPr id="29" name="直線コネクタ 28">
            <a:extLst>
              <a:ext uri="{FF2B5EF4-FFF2-40B4-BE49-F238E27FC236}">
                <a16:creationId xmlns:a16="http://schemas.microsoft.com/office/drawing/2014/main" id="{F7D1FFA3-E086-0F3E-4270-4573AF610B4C}"/>
              </a:ext>
            </a:extLst>
          </p:cNvPr>
          <p:cNvCxnSpPr>
            <a:cxnSpLocks/>
          </p:cNvCxnSpPr>
          <p:nvPr/>
        </p:nvCxnSpPr>
        <p:spPr>
          <a:xfrm>
            <a:off x="179388" y="1444442"/>
            <a:ext cx="878522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7536EE31-2F04-2F13-4C60-4FA1D56504F0}"/>
              </a:ext>
            </a:extLst>
          </p:cNvPr>
          <p:cNvGrpSpPr/>
          <p:nvPr/>
        </p:nvGrpSpPr>
        <p:grpSpPr>
          <a:xfrm>
            <a:off x="0" y="1614240"/>
            <a:ext cx="3978786" cy="3032659"/>
            <a:chOff x="0" y="1614240"/>
            <a:chExt cx="3978786" cy="3032659"/>
          </a:xfrm>
        </p:grpSpPr>
        <p:pic>
          <p:nvPicPr>
            <p:cNvPr id="33" name="図 32">
              <a:extLst>
                <a:ext uri="{FF2B5EF4-FFF2-40B4-BE49-F238E27FC236}">
                  <a16:creationId xmlns:a16="http://schemas.microsoft.com/office/drawing/2014/main" id="{A9279AA2-3C0D-435D-89A8-2028C0F6E1B5}"/>
                </a:ext>
              </a:extLst>
            </p:cNvPr>
            <p:cNvPicPr>
              <a:picLocks noChangeAspect="1"/>
            </p:cNvPicPr>
            <p:nvPr/>
          </p:nvPicPr>
          <p:blipFill rotWithShape="1">
            <a:blip r:embed="rId4"/>
            <a:srcRect l="53776" t="42633" r="21915" b="26618"/>
            <a:stretch/>
          </p:blipFill>
          <p:spPr>
            <a:xfrm>
              <a:off x="193580" y="1614240"/>
              <a:ext cx="3435933" cy="2340661"/>
            </a:xfrm>
            <a:prstGeom prst="rect">
              <a:avLst/>
            </a:prstGeom>
          </p:spPr>
        </p:pic>
        <p:sp>
          <p:nvSpPr>
            <p:cNvPr id="3" name="正方形/長方形 2">
              <a:extLst>
                <a:ext uri="{FF2B5EF4-FFF2-40B4-BE49-F238E27FC236}">
                  <a16:creationId xmlns:a16="http://schemas.microsoft.com/office/drawing/2014/main" id="{2C472F0F-29D7-73BE-00C6-9CB62364ED01}"/>
                </a:ext>
              </a:extLst>
            </p:cNvPr>
            <p:cNvSpPr/>
            <p:nvPr/>
          </p:nvSpPr>
          <p:spPr>
            <a:xfrm>
              <a:off x="0" y="4062124"/>
              <a:ext cx="3978786" cy="584775"/>
            </a:xfrm>
            <a:prstGeom prst="rect">
              <a:avLst/>
            </a:prstGeom>
          </p:spPr>
          <p:txBody>
            <a:bodyPr wrap="square">
              <a:spAutoFit/>
            </a:bodyPr>
            <a:lstStyle/>
            <a:p>
              <a:pPr algn="ctr" eaLnBrk="1" hangingPunct="1">
                <a:spcBef>
                  <a:spcPct val="0"/>
                </a:spcBef>
                <a:buFontTx/>
                <a:buNone/>
              </a:pPr>
              <a:r>
                <a:rPr lang="ja-JP" altLang="en-US" sz="1600" b="1">
                  <a:latin typeface="+mn-ea"/>
                  <a:ea typeface="+mn-ea"/>
                  <a:cs typeface="メイリオ" panose="020B0604030504040204" pitchFamily="50" charset="-128"/>
                </a:rPr>
                <a:t>サンガスタジアム</a:t>
              </a:r>
              <a:r>
                <a:rPr lang="en-US" altLang="ja-JP" sz="1600" b="1" dirty="0">
                  <a:latin typeface="+mn-ea"/>
                  <a:ea typeface="+mn-ea"/>
                  <a:cs typeface="メイリオ" panose="020B0604030504040204" pitchFamily="50" charset="-128"/>
                </a:rPr>
                <a:t> by KYOCERA</a:t>
              </a:r>
              <a:r>
                <a:rPr lang="ja-JP" altLang="en-US" sz="1600" b="1">
                  <a:latin typeface="+mn-ea"/>
                  <a:ea typeface="+mn-ea"/>
                  <a:cs typeface="メイリオ" panose="020B0604030504040204" pitchFamily="50" charset="-128"/>
                </a:rPr>
                <a:t>（亀岡市）（京都府立京都スタジアム）</a:t>
              </a:r>
              <a:endParaRPr lang="ja-JP" altLang="en-US" sz="1600" b="1" dirty="0">
                <a:latin typeface="+mn-ea"/>
                <a:ea typeface="+mn-ea"/>
                <a:cs typeface="メイリオ" panose="020B0604030504040204" pitchFamily="50" charset="-128"/>
              </a:endParaRPr>
            </a:p>
          </p:txBody>
        </p:sp>
        <p:sp>
          <p:nvSpPr>
            <p:cNvPr id="5" name="テキスト ボックス 4">
              <a:extLst>
                <a:ext uri="{FF2B5EF4-FFF2-40B4-BE49-F238E27FC236}">
                  <a16:creationId xmlns:a16="http://schemas.microsoft.com/office/drawing/2014/main" id="{ACB23B7C-90F7-5FC6-136F-DF9AB7E1779A}"/>
                </a:ext>
              </a:extLst>
            </p:cNvPr>
            <p:cNvSpPr txBox="1"/>
            <p:nvPr/>
          </p:nvSpPr>
          <p:spPr>
            <a:xfrm>
              <a:off x="3033399" y="3975952"/>
              <a:ext cx="560205"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かめおか</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35D18C8E-77AB-A2A8-C6E2-BD486E0FCA2F}"/>
              </a:ext>
            </a:extLst>
          </p:cNvPr>
          <p:cNvGrpSpPr/>
          <p:nvPr/>
        </p:nvGrpSpPr>
        <p:grpSpPr>
          <a:xfrm>
            <a:off x="3038441" y="5005912"/>
            <a:ext cx="4498965" cy="1490558"/>
            <a:chOff x="3038441" y="5005912"/>
            <a:chExt cx="4498965" cy="1490558"/>
          </a:xfrm>
        </p:grpSpPr>
        <p:grpSp>
          <p:nvGrpSpPr>
            <p:cNvPr id="23" name="グループ化 22">
              <a:extLst>
                <a:ext uri="{FF2B5EF4-FFF2-40B4-BE49-F238E27FC236}">
                  <a16:creationId xmlns:a16="http://schemas.microsoft.com/office/drawing/2014/main" id="{65734B53-E963-7157-CBA2-E677A9236442}"/>
                </a:ext>
              </a:extLst>
            </p:cNvPr>
            <p:cNvGrpSpPr/>
            <p:nvPr/>
          </p:nvGrpSpPr>
          <p:grpSpPr>
            <a:xfrm>
              <a:off x="3038441" y="5005912"/>
              <a:ext cx="4234229" cy="1490558"/>
              <a:chOff x="3038441" y="5005912"/>
              <a:chExt cx="4234229" cy="1490558"/>
            </a:xfrm>
          </p:grpSpPr>
          <p:sp>
            <p:nvSpPr>
              <p:cNvPr id="24" name="角丸四角形 23">
                <a:extLst>
                  <a:ext uri="{FF2B5EF4-FFF2-40B4-BE49-F238E27FC236}">
                    <a16:creationId xmlns:a16="http://schemas.microsoft.com/office/drawing/2014/main" id="{72FA9823-EBB9-2A47-5C7A-29BF2BED3FD4}"/>
                  </a:ext>
                </a:extLst>
              </p:cNvPr>
              <p:cNvSpPr/>
              <p:nvPr/>
            </p:nvSpPr>
            <p:spPr>
              <a:xfrm>
                <a:off x="3293883" y="5005912"/>
                <a:ext cx="3978787" cy="1490558"/>
              </a:xfrm>
              <a:prstGeom prst="roundRect">
                <a:avLst/>
              </a:prstGeom>
              <a:solidFill>
                <a:schemeClr val="accent5">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algn="ctr"/>
                <a:endParaRPr kumimoji="1" lang="ja-JP" altLang="en-US"/>
              </a:p>
            </p:txBody>
          </p:sp>
          <p:sp>
            <p:nvSpPr>
              <p:cNvPr id="25" name="三角形 24">
                <a:extLst>
                  <a:ext uri="{FF2B5EF4-FFF2-40B4-BE49-F238E27FC236}">
                    <a16:creationId xmlns:a16="http://schemas.microsoft.com/office/drawing/2014/main" id="{B2BCEE96-DC60-B9AD-5D07-B3ACFF238F32}"/>
                  </a:ext>
                </a:extLst>
              </p:cNvPr>
              <p:cNvSpPr/>
              <p:nvPr/>
            </p:nvSpPr>
            <p:spPr>
              <a:xfrm rot="16200000">
                <a:off x="2987722" y="5801012"/>
                <a:ext cx="441680" cy="340242"/>
              </a:xfrm>
              <a:prstGeom prst="triangl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Rectangle 26">
              <a:extLst>
                <a:ext uri="{FF2B5EF4-FFF2-40B4-BE49-F238E27FC236}">
                  <a16:creationId xmlns:a16="http://schemas.microsoft.com/office/drawing/2014/main" id="{D0803158-5F4D-C539-8926-7107CF26BE95}"/>
                </a:ext>
              </a:extLst>
            </p:cNvPr>
            <p:cNvSpPr>
              <a:spLocks noChangeArrowheads="1"/>
            </p:cNvSpPr>
            <p:nvPr/>
          </p:nvSpPr>
          <p:spPr bwMode="white">
            <a:xfrm>
              <a:off x="3463481" y="5146154"/>
              <a:ext cx="4073925" cy="120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皆さんの住んでいる地域</a:t>
              </a:r>
              <a:r>
                <a:rPr lang="ja-JP" altLang="en-US" sz="1700">
                  <a:solidFill>
                    <a:srgbClr val="000000"/>
                  </a:solidFill>
                  <a:latin typeface="HGPｺﾞｼｯｸE" panose="020B0900000000000000" pitchFamily="50" charset="-128"/>
                  <a:ea typeface="HGPｺﾞｼｯｸE" panose="020B0900000000000000" pitchFamily="50" charset="-128"/>
                </a:rPr>
                <a:t>（市町村）で、</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a:solidFill>
                    <a:srgbClr val="000000"/>
                  </a:solidFill>
                  <a:latin typeface="HGPｺﾞｼｯｸE" panose="020B0900000000000000" pitchFamily="50" charset="-128"/>
                  <a:ea typeface="HGPｺﾞｼｯｸE" panose="020B0900000000000000" pitchFamily="50" charset="-128"/>
                </a:rPr>
                <a:t>どんな</a:t>
              </a:r>
              <a:r>
                <a:rPr lang="ja-JP" altLang="en-US" sz="1700" dirty="0">
                  <a:solidFill>
                    <a:srgbClr val="000000"/>
                  </a:solidFill>
                  <a:latin typeface="HGPｺﾞｼｯｸE" panose="020B0900000000000000" pitchFamily="50" charset="-128"/>
                  <a:ea typeface="HGPｺﾞｼｯｸE" panose="020B0900000000000000" pitchFamily="50" charset="-128"/>
                </a:rPr>
                <a:t>ところに税金が使われている</a:t>
              </a:r>
              <a:r>
                <a:rPr lang="ja-JP" altLang="en-US" sz="1700">
                  <a:solidFill>
                    <a:srgbClr val="000000"/>
                  </a:solidFill>
                  <a:latin typeface="HGPｺﾞｼｯｸE" panose="020B0900000000000000" pitchFamily="50" charset="-128"/>
                  <a:ea typeface="HGPｺﾞｼｯｸE" panose="020B0900000000000000" pitchFamily="50" charset="-128"/>
                </a:rPr>
                <a:t>か、</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a:solidFill>
                    <a:srgbClr val="000000"/>
                  </a:solidFill>
                  <a:latin typeface="HGPｺﾞｼｯｸE" panose="020B0900000000000000" pitchFamily="50" charset="-128"/>
                  <a:ea typeface="HGPｺﾞｼｯｸE" panose="020B0900000000000000" pitchFamily="50" charset="-128"/>
                </a:rPr>
                <a:t>調べて</a:t>
              </a:r>
              <a:r>
                <a:rPr lang="ja-JP" altLang="en-US" sz="1700" dirty="0">
                  <a:solidFill>
                    <a:srgbClr val="000000"/>
                  </a:solidFill>
                  <a:latin typeface="HGPｺﾞｼｯｸE" panose="020B0900000000000000" pitchFamily="50" charset="-128"/>
                  <a:ea typeface="HGPｺﾞｼｯｸE" panose="020B0900000000000000" pitchFamily="50" charset="-128"/>
                </a:rPr>
                <a:t>みると新しい発見があるかも。</a:t>
              </a:r>
            </a:p>
          </p:txBody>
        </p:sp>
        <p:sp>
          <p:nvSpPr>
            <p:cNvPr id="6" name="テキスト ボックス 5">
              <a:extLst>
                <a:ext uri="{FF2B5EF4-FFF2-40B4-BE49-F238E27FC236}">
                  <a16:creationId xmlns:a16="http://schemas.microsoft.com/office/drawing/2014/main" id="{56EB54E8-309A-12B5-3D14-04FB73F263A6}"/>
                </a:ext>
              </a:extLst>
            </p:cNvPr>
            <p:cNvSpPr txBox="1"/>
            <p:nvPr/>
          </p:nvSpPr>
          <p:spPr>
            <a:xfrm>
              <a:off x="5352981" y="5127736"/>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ちいき</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9" name="グループ化 8">
            <a:extLst>
              <a:ext uri="{FF2B5EF4-FFF2-40B4-BE49-F238E27FC236}">
                <a16:creationId xmlns:a16="http://schemas.microsoft.com/office/drawing/2014/main" id="{349E0E42-570C-EF9F-60A7-FA921B074212}"/>
              </a:ext>
            </a:extLst>
          </p:cNvPr>
          <p:cNvGrpSpPr/>
          <p:nvPr/>
        </p:nvGrpSpPr>
        <p:grpSpPr>
          <a:xfrm>
            <a:off x="3665422" y="1546013"/>
            <a:ext cx="5425836" cy="3100886"/>
            <a:chOff x="3665422" y="1546013"/>
            <a:chExt cx="5425836" cy="3100886"/>
          </a:xfrm>
        </p:grpSpPr>
        <p:pic>
          <p:nvPicPr>
            <p:cNvPr id="32" name="図 31">
              <a:extLst>
                <a:ext uri="{FF2B5EF4-FFF2-40B4-BE49-F238E27FC236}">
                  <a16:creationId xmlns:a16="http://schemas.microsoft.com/office/drawing/2014/main" id="{8BC2C931-4236-4BF8-9F25-DB573E40FBA8}"/>
                </a:ext>
              </a:extLst>
            </p:cNvPr>
            <p:cNvPicPr>
              <a:picLocks noChangeAspect="1"/>
            </p:cNvPicPr>
            <p:nvPr/>
          </p:nvPicPr>
          <p:blipFill rotWithShape="1">
            <a:blip r:embed="rId4"/>
            <a:srcRect l="16482" t="42090" r="46421" b="26618"/>
            <a:stretch/>
          </p:blipFill>
          <p:spPr>
            <a:xfrm>
              <a:off x="3665422" y="1546013"/>
              <a:ext cx="5425836" cy="2464751"/>
            </a:xfrm>
            <a:prstGeom prst="rect">
              <a:avLst/>
            </a:prstGeom>
          </p:spPr>
        </p:pic>
        <p:sp>
          <p:nvSpPr>
            <p:cNvPr id="4" name="正方形/長方形 3">
              <a:extLst>
                <a:ext uri="{FF2B5EF4-FFF2-40B4-BE49-F238E27FC236}">
                  <a16:creationId xmlns:a16="http://schemas.microsoft.com/office/drawing/2014/main" id="{D56F7204-0E1C-51E8-F15F-24B109D3B1D7}"/>
                </a:ext>
              </a:extLst>
            </p:cNvPr>
            <p:cNvSpPr/>
            <p:nvPr/>
          </p:nvSpPr>
          <p:spPr>
            <a:xfrm>
              <a:off x="5129943" y="4062124"/>
              <a:ext cx="2384892" cy="584775"/>
            </a:xfrm>
            <a:prstGeom prst="rect">
              <a:avLst/>
            </a:prstGeom>
          </p:spPr>
          <p:txBody>
            <a:bodyPr wrap="square">
              <a:spAutoFit/>
            </a:bodyPr>
            <a:lstStyle/>
            <a:p>
              <a:pPr algn="ctr" eaLnBrk="1" hangingPunct="1">
                <a:spcBef>
                  <a:spcPct val="0"/>
                </a:spcBef>
                <a:buFontTx/>
                <a:buNone/>
              </a:pPr>
              <a:r>
                <a:rPr lang="ja-JP" altLang="en-US" sz="1600" b="1">
                  <a:latin typeface="+mn-ea"/>
                  <a:ea typeface="+mn-ea"/>
                  <a:cs typeface="メイリオ" panose="020B0604030504040204" pitchFamily="50" charset="-128"/>
                </a:rPr>
                <a:t>京都府立京都学・歴彩館</a:t>
              </a:r>
              <a:endParaRPr lang="en-US" altLang="ja-JP" sz="1600" b="1" dirty="0">
                <a:latin typeface="+mn-ea"/>
                <a:ea typeface="+mn-ea"/>
                <a:cs typeface="メイリオ" panose="020B0604030504040204" pitchFamily="50" charset="-128"/>
              </a:endParaRPr>
            </a:p>
            <a:p>
              <a:pPr algn="ctr" eaLnBrk="1" hangingPunct="1">
                <a:spcBef>
                  <a:spcPct val="0"/>
                </a:spcBef>
                <a:buFontTx/>
                <a:buNone/>
              </a:pPr>
              <a:r>
                <a:rPr lang="ja-JP" altLang="en-US" sz="1600" b="1">
                  <a:latin typeface="+mn-ea"/>
                  <a:ea typeface="+mn-ea"/>
                  <a:cs typeface="メイリオ" panose="020B0604030504040204" pitchFamily="50" charset="-128"/>
                </a:rPr>
                <a:t>（京都市左京区）</a:t>
              </a:r>
              <a:endParaRPr lang="zh-TW" altLang="en-US" sz="1600" b="1" dirty="0">
                <a:latin typeface="+mn-ea"/>
              </a:endParaRPr>
            </a:p>
          </p:txBody>
        </p:sp>
        <p:sp>
          <p:nvSpPr>
            <p:cNvPr id="7" name="テキスト ボックス 6">
              <a:extLst>
                <a:ext uri="{FF2B5EF4-FFF2-40B4-BE49-F238E27FC236}">
                  <a16:creationId xmlns:a16="http://schemas.microsoft.com/office/drawing/2014/main" id="{AABD3995-68AA-74C8-0BBC-AE4E369D1285}"/>
                </a:ext>
              </a:extLst>
            </p:cNvPr>
            <p:cNvSpPr txBox="1"/>
            <p:nvPr/>
          </p:nvSpPr>
          <p:spPr>
            <a:xfrm>
              <a:off x="6728583" y="3975952"/>
              <a:ext cx="560205"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れきさい</a:t>
              </a:r>
              <a:endParaRPr lang="zh-CN" altLang="en-US"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25839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14</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53094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京都府の取組みを知ってる？</a:t>
            </a:r>
          </a:p>
        </p:txBody>
      </p:sp>
      <p:grpSp>
        <p:nvGrpSpPr>
          <p:cNvPr id="5" name="グループ化 4">
            <a:extLst>
              <a:ext uri="{FF2B5EF4-FFF2-40B4-BE49-F238E27FC236}">
                <a16:creationId xmlns:a16="http://schemas.microsoft.com/office/drawing/2014/main" id="{A60D3F02-4541-D82B-5FA2-8BAD2D2FAA73}"/>
              </a:ext>
            </a:extLst>
          </p:cNvPr>
          <p:cNvGrpSpPr/>
          <p:nvPr/>
        </p:nvGrpSpPr>
        <p:grpSpPr>
          <a:xfrm>
            <a:off x="190488" y="848820"/>
            <a:ext cx="8763024" cy="1434978"/>
            <a:chOff x="190488" y="848820"/>
            <a:chExt cx="8763024" cy="1434978"/>
          </a:xfrm>
        </p:grpSpPr>
        <p:sp>
          <p:nvSpPr>
            <p:cNvPr id="14" name="テキスト ボックス 13">
              <a:extLst>
                <a:ext uri="{FF2B5EF4-FFF2-40B4-BE49-F238E27FC236}">
                  <a16:creationId xmlns:a16="http://schemas.microsoft.com/office/drawing/2014/main" id="{CBC13A5D-CD3E-4F2C-9926-202666A51DCC}"/>
                </a:ext>
              </a:extLst>
            </p:cNvPr>
            <p:cNvSpPr txBox="1"/>
            <p:nvPr/>
          </p:nvSpPr>
          <p:spPr>
            <a:xfrm>
              <a:off x="190488" y="952408"/>
              <a:ext cx="8763024" cy="1331390"/>
            </a:xfrm>
            <a:prstGeom prst="rect">
              <a:avLst/>
            </a:prstGeom>
            <a:noFill/>
          </p:spPr>
          <p:txBody>
            <a:bodyPr wrap="square" rtlCol="0">
              <a:spAutoFit/>
            </a:bodyPr>
            <a:lstStyle/>
            <a:p>
              <a:pPr>
                <a:lnSpc>
                  <a:spcPts val="2500"/>
                </a:lnSpc>
              </a:pPr>
              <a:r>
                <a:rPr kumimoji="1" lang="ja-JP" altLang="en-US" sz="2000" dirty="0">
                  <a:solidFill>
                    <a:schemeClr val="accent5">
                      <a:lumMod val="75000"/>
                    </a:schemeClr>
                  </a:solidFill>
                  <a:latin typeface="HGPｺﾞｼｯｸE" panose="020B0900000000000000" pitchFamily="50" charset="-128"/>
                  <a:ea typeface="HGPｺﾞｼｯｸE" panose="020B0900000000000000" pitchFamily="50" charset="-128"/>
                </a:rPr>
                <a:t>京都府の取組み「豊かな森を育てる府民税」</a:t>
              </a:r>
            </a:p>
            <a:p>
              <a:pPr algn="just">
                <a:lnSpc>
                  <a:spcPts val="2500"/>
                </a:lnSpc>
              </a:pPr>
              <a:r>
                <a:rPr kumimoji="1" lang="ja-JP" altLang="en-US" sz="1700" dirty="0">
                  <a:latin typeface="HGPｺﾞｼｯｸE" panose="020B0900000000000000" pitchFamily="50" charset="-128"/>
                  <a:ea typeface="HGPｺﾞｼｯｸE" panose="020B0900000000000000" pitchFamily="50" charset="-128"/>
                </a:rPr>
                <a:t>「豊かな森を育てる府民税」を使って、森林の整備をしたり、森林の資源を利用したり、</a:t>
              </a:r>
              <a:br>
                <a:rPr kumimoji="1" lang="en-US" altLang="ja-JP" sz="1700" dirty="0">
                  <a:latin typeface="HGPｺﾞｼｯｸE" panose="020B0900000000000000" pitchFamily="50" charset="-128"/>
                  <a:ea typeface="HGPｺﾞｼｯｸE" panose="020B0900000000000000" pitchFamily="50" charset="-128"/>
                </a:rPr>
              </a:br>
              <a:r>
                <a:rPr kumimoji="1" lang="ja-JP" altLang="en-US" sz="1700" dirty="0">
                  <a:latin typeface="HGPｺﾞｼｯｸE" panose="020B0900000000000000" pitchFamily="50" charset="-128"/>
                  <a:ea typeface="HGPｺﾞｼｯｸE" panose="020B0900000000000000" pitchFamily="50" charset="-128"/>
                </a:rPr>
                <a:t>森林のさまざま重要性を府民に理解してもらうために、府内の各地で豊かな森を育てるための取組みが進んでいます。</a:t>
              </a:r>
            </a:p>
          </p:txBody>
        </p:sp>
        <p:sp>
          <p:nvSpPr>
            <p:cNvPr id="3" name="テキスト ボックス 2">
              <a:extLst>
                <a:ext uri="{FF2B5EF4-FFF2-40B4-BE49-F238E27FC236}">
                  <a16:creationId xmlns:a16="http://schemas.microsoft.com/office/drawing/2014/main" id="{172ED4B1-10BC-283F-F0FD-D5422D28ECA4}"/>
                </a:ext>
              </a:extLst>
            </p:cNvPr>
            <p:cNvSpPr txBox="1"/>
            <p:nvPr/>
          </p:nvSpPr>
          <p:spPr>
            <a:xfrm>
              <a:off x="4215344" y="848820"/>
              <a:ext cx="560205" cy="265543"/>
            </a:xfrm>
            <a:prstGeom prst="rect">
              <a:avLst/>
            </a:prstGeom>
            <a:noFill/>
          </p:spPr>
          <p:txBody>
            <a:bodyPr wrap="none" rtlCol="0">
              <a:noAutofit/>
            </a:bodyPr>
            <a:lstStyle/>
            <a:p>
              <a:pPr algn="ctr"/>
              <a:r>
                <a:rPr lang="zh-CN" altLang="en-US" sz="800" dirty="0">
                  <a:solidFill>
                    <a:schemeClr val="accent5">
                      <a:lumMod val="75000"/>
                    </a:schemeClr>
                  </a:solidFill>
                  <a:latin typeface="+mn-ea"/>
                </a:rPr>
                <a:t>ふ</a:t>
              </a:r>
              <a:r>
                <a:rPr lang="ja-JP" altLang="en-US" sz="800">
                  <a:solidFill>
                    <a:schemeClr val="accent5">
                      <a:lumMod val="75000"/>
                    </a:schemeClr>
                  </a:solidFill>
                  <a:latin typeface="+mn-ea"/>
                </a:rPr>
                <a:t>みんぜい</a:t>
              </a:r>
              <a:endParaRPr lang="zh-CN" altLang="en-US" sz="800" dirty="0">
                <a:solidFill>
                  <a:schemeClr val="accent5">
                    <a:lumMod val="75000"/>
                  </a:schemeClr>
                </a:solidFill>
                <a:latin typeface="+mn-ea"/>
              </a:endParaRPr>
            </a:p>
          </p:txBody>
        </p:sp>
      </p:grpSp>
      <p:pic>
        <p:nvPicPr>
          <p:cNvPr id="17" name="図 16">
            <a:extLst>
              <a:ext uri="{FF2B5EF4-FFF2-40B4-BE49-F238E27FC236}">
                <a16:creationId xmlns:a16="http://schemas.microsoft.com/office/drawing/2014/main" id="{9F377BB9-74A1-4DD0-AFEE-833A173B272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0488" y="2668079"/>
            <a:ext cx="8836644" cy="3682767"/>
          </a:xfrm>
          <a:prstGeom prst="rect">
            <a:avLst/>
          </a:prstGeom>
          <a:noFill/>
          <a:ln>
            <a:noFill/>
          </a:ln>
        </p:spPr>
      </p:pic>
    </p:spTree>
    <p:extLst>
      <p:ext uri="{BB962C8B-B14F-4D97-AF65-F5344CB8AC3E}">
        <p14:creationId xmlns:p14="http://schemas.microsoft.com/office/powerpoint/2010/main" val="223840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が含まれている画像&#10;&#10;自動的に生成された説明">
            <a:extLst>
              <a:ext uri="{FF2B5EF4-FFF2-40B4-BE49-F238E27FC236}">
                <a16:creationId xmlns:a16="http://schemas.microsoft.com/office/drawing/2014/main" id="{D46391B4-ED55-9D87-6DBA-31A6272C192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56040" y="479362"/>
            <a:ext cx="1833650" cy="1899978"/>
          </a:xfrm>
          <a:prstGeom prst="rect">
            <a:avLst/>
          </a:prstGeom>
        </p:spPr>
      </p:pic>
      <p:sp>
        <p:nvSpPr>
          <p:cNvPr id="2" name="スライド番号プレースホルダー 1">
            <a:extLst>
              <a:ext uri="{FF2B5EF4-FFF2-40B4-BE49-F238E27FC236}">
                <a16:creationId xmlns:a16="http://schemas.microsoft.com/office/drawing/2014/main" id="{1E35A135-4258-D4A9-4F27-C89B4F3B6673}"/>
              </a:ext>
            </a:extLst>
          </p:cNvPr>
          <p:cNvSpPr>
            <a:spLocks noGrp="1"/>
          </p:cNvSpPr>
          <p:nvPr>
            <p:ph type="sldNum" sz="quarter" idx="4"/>
          </p:nvPr>
        </p:nvSpPr>
        <p:spPr/>
        <p:txBody>
          <a:bodyPr/>
          <a:lstStyle/>
          <a:p>
            <a:pPr>
              <a:defRPr/>
            </a:pPr>
            <a:fld id="{A21AC8FD-592B-4297-9EAB-520742DB55C5}" type="slidenum">
              <a:rPr lang="en-US" altLang="ja-JP" smtClean="0"/>
              <a:pPr>
                <a:defRPr/>
              </a:pPr>
              <a:t>15</a:t>
            </a:fld>
            <a:endParaRPr lang="en-US" altLang="ja-JP"/>
          </a:p>
        </p:txBody>
      </p:sp>
      <p:sp>
        <p:nvSpPr>
          <p:cNvPr id="6" name="Text Box 12">
            <a:extLst>
              <a:ext uri="{FF2B5EF4-FFF2-40B4-BE49-F238E27FC236}">
                <a16:creationId xmlns:a16="http://schemas.microsoft.com/office/drawing/2014/main" id="{38B9F707-1541-7628-19F8-BEC1890FC9EC}"/>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税金は大切なもの</a:t>
            </a:r>
          </a:p>
        </p:txBody>
      </p:sp>
      <p:sp>
        <p:nvSpPr>
          <p:cNvPr id="7" name="Rectangle 26">
            <a:extLst>
              <a:ext uri="{FF2B5EF4-FFF2-40B4-BE49-F238E27FC236}">
                <a16:creationId xmlns:a16="http://schemas.microsoft.com/office/drawing/2014/main" id="{E29C6857-79CD-28D7-38B3-025F7F0D9D39}"/>
              </a:ext>
            </a:extLst>
          </p:cNvPr>
          <p:cNvSpPr>
            <a:spLocks noChangeArrowheads="1"/>
          </p:cNvSpPr>
          <p:nvPr/>
        </p:nvSpPr>
        <p:spPr bwMode="white">
          <a:xfrm>
            <a:off x="188489" y="957023"/>
            <a:ext cx="8776123" cy="194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300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rPr>
              <a:t>納税は国民の義務</a:t>
            </a:r>
          </a:p>
          <a:p>
            <a:pPr marL="0" marR="0" lvl="0" indent="0" defTabSz="914400" eaLnBrk="1" latinLnBrk="0" hangingPunct="1">
              <a:lnSpc>
                <a:spcPct val="14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税金がないと、わたしたちの生活は成り立たなくなります。</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税金は、社会の一員として暮らしていくために支払わなければならない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会費のようなものです。税金を納めることは、</a:t>
            </a:r>
            <a:r>
              <a:rPr lang="ja-JP" altLang="en-US" sz="1700" spc="-90" dirty="0">
                <a:solidFill>
                  <a:srgbClr val="000000"/>
                </a:solidFill>
                <a:latin typeface="HGPｺﾞｼｯｸE" panose="020B0900000000000000" pitchFamily="50" charset="-128"/>
                <a:ea typeface="HGPｺﾞｼｯｸE" panose="020B0900000000000000" pitchFamily="50" charset="-128"/>
              </a:rPr>
              <a:t>国民の義務として憲法に定められています。</a:t>
            </a:r>
          </a:p>
          <a:p>
            <a:pPr marL="0" marR="0" lvl="0" indent="0" defTabSz="914400" eaLnBrk="1" latinLnBrk="0" hangingPunct="1">
              <a:lnSpc>
                <a:spcPct val="123000"/>
              </a:lnSpc>
              <a:spcBef>
                <a:spcPct val="0"/>
              </a:spcBef>
              <a:buClrTx/>
              <a:buSzTx/>
              <a:buNone/>
              <a:tabLst/>
              <a:defRPr/>
            </a:pPr>
            <a:endParaRPr lang="ja-JP" altLang="en-US" sz="1700" dirty="0">
              <a:solidFill>
                <a:srgbClr val="000000"/>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142CA426-BC5D-D1A5-CBDA-1622FDEC62CD}"/>
              </a:ext>
            </a:extLst>
          </p:cNvPr>
          <p:cNvSpPr txBox="1"/>
          <p:nvPr/>
        </p:nvSpPr>
        <p:spPr>
          <a:xfrm>
            <a:off x="878183" y="6504991"/>
            <a:ext cx="7853221" cy="261610"/>
          </a:xfrm>
          <a:prstGeom prst="rect">
            <a:avLst/>
          </a:prstGeom>
          <a:noFill/>
        </p:spPr>
        <p:txBody>
          <a:bodyPr wrap="square" rtlCol="0">
            <a:spAutoFit/>
          </a:bodyPr>
          <a:lstStyle/>
          <a:p>
            <a:r>
              <a:rPr kumimoji="1" lang="ja-JP" altLang="en-US" sz="1100" dirty="0">
                <a:solidFill>
                  <a:srgbClr val="EE7612"/>
                </a:solidFill>
                <a:latin typeface="+mn-ea"/>
                <a:ea typeface="+mn-ea"/>
              </a:rPr>
              <a:t>ふりかえろう</a:t>
            </a:r>
            <a:r>
              <a:rPr kumimoji="1" lang="ja-JP" altLang="en-US" sz="1100" b="1"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https://www.nta.go.jp/publication/webtaxtv/201503/webtaxtv_wb.html</a:t>
            </a:r>
            <a:r>
              <a:rPr kumimoji="1" lang="ja-JP" altLang="en-US" sz="1100" dirty="0">
                <a:latin typeface="+mn-lt"/>
                <a:ea typeface="+mn-ea"/>
              </a:rPr>
              <a:t>　</a:t>
            </a:r>
            <a:r>
              <a:rPr lang="ja-JP" altLang="en-US" sz="1100" dirty="0">
                <a:latin typeface="+mn-lt"/>
                <a:ea typeface="+mn-ea"/>
              </a:rPr>
              <a:t>（</a:t>
            </a:r>
            <a:r>
              <a:rPr lang="en-US" altLang="ja-JP" sz="1100" dirty="0">
                <a:latin typeface="+mn-lt"/>
                <a:ea typeface="+mn-ea"/>
              </a:rPr>
              <a:t>Web-TAX-TV</a:t>
            </a:r>
            <a:r>
              <a:rPr lang="ja-JP" altLang="en-US" sz="1100" dirty="0">
                <a:latin typeface="+mn-lt"/>
                <a:ea typeface="+mn-ea"/>
              </a:rPr>
              <a:t>）</a:t>
            </a:r>
          </a:p>
        </p:txBody>
      </p:sp>
      <p:pic>
        <p:nvPicPr>
          <p:cNvPr id="18" name="図 17">
            <a:extLst>
              <a:ext uri="{FF2B5EF4-FFF2-40B4-BE49-F238E27FC236}">
                <a16:creationId xmlns:a16="http://schemas.microsoft.com/office/drawing/2014/main" id="{B1EC4643-9EAF-3A26-C6B4-8329764535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6986464" y="4005064"/>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51D215D7-D4C1-2B53-E221-C8B7098518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4118" y="3982175"/>
            <a:ext cx="1096023" cy="2445469"/>
          </a:xfrm>
          <a:prstGeom prst="rect">
            <a:avLst/>
          </a:prstGeom>
        </p:spPr>
      </p:pic>
      <p:grpSp>
        <p:nvGrpSpPr>
          <p:cNvPr id="3" name="グループ化 2">
            <a:extLst>
              <a:ext uri="{FF2B5EF4-FFF2-40B4-BE49-F238E27FC236}">
                <a16:creationId xmlns:a16="http://schemas.microsoft.com/office/drawing/2014/main" id="{DB56C191-E437-19CB-6C59-9E357037B098}"/>
              </a:ext>
            </a:extLst>
          </p:cNvPr>
          <p:cNvGrpSpPr/>
          <p:nvPr/>
        </p:nvGrpSpPr>
        <p:grpSpPr>
          <a:xfrm>
            <a:off x="2393317" y="4144482"/>
            <a:ext cx="2002369" cy="966077"/>
            <a:chOff x="2393317" y="4144482"/>
            <a:chExt cx="2002369" cy="966077"/>
          </a:xfrm>
        </p:grpSpPr>
        <p:sp>
          <p:nvSpPr>
            <p:cNvPr id="26" name="吹き出し: 円形 25">
              <a:extLst>
                <a:ext uri="{FF2B5EF4-FFF2-40B4-BE49-F238E27FC236}">
                  <a16:creationId xmlns:a16="http://schemas.microsoft.com/office/drawing/2014/main" id="{6EB0F155-AA12-08DD-2CF8-A46B29AA0307}"/>
                </a:ext>
              </a:extLst>
            </p:cNvPr>
            <p:cNvSpPr/>
            <p:nvPr/>
          </p:nvSpPr>
          <p:spPr>
            <a:xfrm>
              <a:off x="2393317" y="4144482"/>
              <a:ext cx="2002369" cy="966077"/>
            </a:xfrm>
            <a:prstGeom prst="wedgeEllipseCallout">
              <a:avLst>
                <a:gd name="adj1" fmla="val -46982"/>
                <a:gd name="adj2" fmla="val 48074"/>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7" name="Text Box 18"/>
            <p:cNvSpPr txBox="1">
              <a:spLocks noChangeArrowheads="1"/>
            </p:cNvSpPr>
            <p:nvPr/>
          </p:nvSpPr>
          <p:spPr bwMode="auto">
            <a:xfrm>
              <a:off x="2648405" y="4288401"/>
              <a:ext cx="14246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税金がなぜ必要かもう一度</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考えてみよう</a:t>
              </a:r>
            </a:p>
          </p:txBody>
        </p:sp>
      </p:grpSp>
      <p:grpSp>
        <p:nvGrpSpPr>
          <p:cNvPr id="4" name="グループ化 3">
            <a:extLst>
              <a:ext uri="{FF2B5EF4-FFF2-40B4-BE49-F238E27FC236}">
                <a16:creationId xmlns:a16="http://schemas.microsoft.com/office/drawing/2014/main" id="{DE2DB2C9-F2B4-9247-CD4E-3AEA219108A2}"/>
              </a:ext>
            </a:extLst>
          </p:cNvPr>
          <p:cNvGrpSpPr/>
          <p:nvPr/>
        </p:nvGrpSpPr>
        <p:grpSpPr>
          <a:xfrm>
            <a:off x="4617976" y="3948279"/>
            <a:ext cx="2132708" cy="1325425"/>
            <a:chOff x="4617976" y="3948279"/>
            <a:chExt cx="2132708" cy="1325425"/>
          </a:xfrm>
        </p:grpSpPr>
        <p:sp>
          <p:nvSpPr>
            <p:cNvPr id="30" name="吹き出し: 円形 29">
              <a:extLst>
                <a:ext uri="{FF2B5EF4-FFF2-40B4-BE49-F238E27FC236}">
                  <a16:creationId xmlns:a16="http://schemas.microsoft.com/office/drawing/2014/main" id="{EED52A0B-D826-03BB-1685-296CD01ABC5D}"/>
                </a:ext>
              </a:extLst>
            </p:cNvPr>
            <p:cNvSpPr/>
            <p:nvPr/>
          </p:nvSpPr>
          <p:spPr>
            <a:xfrm>
              <a:off x="4617976" y="3948279"/>
              <a:ext cx="2132708" cy="1325425"/>
            </a:xfrm>
            <a:prstGeom prst="wedgeEllipseCallout">
              <a:avLst>
                <a:gd name="adj1" fmla="val 52207"/>
                <a:gd name="adj2" fmla="val 35937"/>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21" name="Text Box 18">
              <a:extLst>
                <a:ext uri="{FF2B5EF4-FFF2-40B4-BE49-F238E27FC236}">
                  <a16:creationId xmlns:a16="http://schemas.microsoft.com/office/drawing/2014/main" id="{FE9ED80E-CC33-5EA2-00E2-59984B34A703}"/>
                </a:ext>
              </a:extLst>
            </p:cNvPr>
            <p:cNvSpPr txBox="1">
              <a:spLocks noChangeArrowheads="1"/>
            </p:cNvSpPr>
            <p:nvPr/>
          </p:nvSpPr>
          <p:spPr bwMode="auto">
            <a:xfrm>
              <a:off x="4937109" y="4125256"/>
              <a:ext cx="16826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誰がどのように</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税金の使いみちを決めているか</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調べてみよう</a:t>
              </a:r>
            </a:p>
          </p:txBody>
        </p:sp>
      </p:grpSp>
      <p:sp>
        <p:nvSpPr>
          <p:cNvPr id="11" name="テキスト ボックス 10">
            <a:extLst>
              <a:ext uri="{FF2B5EF4-FFF2-40B4-BE49-F238E27FC236}">
                <a16:creationId xmlns:a16="http://schemas.microsoft.com/office/drawing/2014/main" id="{FAE08AB7-98A5-86F1-A8E3-34E814022077}"/>
              </a:ext>
            </a:extLst>
          </p:cNvPr>
          <p:cNvSpPr txBox="1"/>
          <p:nvPr/>
        </p:nvSpPr>
        <p:spPr>
          <a:xfrm>
            <a:off x="312599" y="848581"/>
            <a:ext cx="780213" cy="276999"/>
          </a:xfrm>
          <a:prstGeom prst="rect">
            <a:avLst/>
          </a:prstGeom>
          <a:noFill/>
        </p:spPr>
        <p:txBody>
          <a:bodyPr wrap="square">
            <a:spAutoFit/>
          </a:bodyPr>
          <a:lstStyle/>
          <a:p>
            <a:pPr algn="ctr"/>
            <a:r>
              <a:rPr lang="ja-JP" altLang="en-US" sz="1200" dirty="0">
                <a:solidFill>
                  <a:srgbClr val="EE7612"/>
                </a:solidFill>
                <a:latin typeface="HGPｺﾞｼｯｸE" panose="020B0900000000000000" pitchFamily="50" charset="-128"/>
                <a:ea typeface="HGPｺﾞｼｯｸE" panose="020B0900000000000000" pitchFamily="50" charset="-128"/>
              </a:rPr>
              <a:t>のうぜい</a:t>
            </a:r>
          </a:p>
        </p:txBody>
      </p:sp>
      <p:grpSp>
        <p:nvGrpSpPr>
          <p:cNvPr id="23" name="グループ化 22">
            <a:extLst>
              <a:ext uri="{FF2B5EF4-FFF2-40B4-BE49-F238E27FC236}">
                <a16:creationId xmlns:a16="http://schemas.microsoft.com/office/drawing/2014/main" id="{CC84299F-E4BC-99D9-8C63-3E53539084C2}"/>
              </a:ext>
            </a:extLst>
          </p:cNvPr>
          <p:cNvGrpSpPr/>
          <p:nvPr/>
        </p:nvGrpSpPr>
        <p:grpSpPr>
          <a:xfrm>
            <a:off x="179388" y="2759671"/>
            <a:ext cx="8927631" cy="992193"/>
            <a:chOff x="179388" y="2759671"/>
            <a:chExt cx="8927631" cy="992193"/>
          </a:xfrm>
        </p:grpSpPr>
        <p:grpSp>
          <p:nvGrpSpPr>
            <p:cNvPr id="30724" name="グループ化 30723">
              <a:extLst>
                <a:ext uri="{FF2B5EF4-FFF2-40B4-BE49-F238E27FC236}">
                  <a16:creationId xmlns:a16="http://schemas.microsoft.com/office/drawing/2014/main" id="{18A4471C-C0CD-5A2F-A3CD-BCF3FF25AB4C}"/>
                </a:ext>
              </a:extLst>
            </p:cNvPr>
            <p:cNvGrpSpPr/>
            <p:nvPr/>
          </p:nvGrpSpPr>
          <p:grpSpPr>
            <a:xfrm>
              <a:off x="179388" y="2759671"/>
              <a:ext cx="8927631" cy="992193"/>
              <a:chOff x="179388" y="2615771"/>
              <a:chExt cx="8927631" cy="992193"/>
            </a:xfrm>
          </p:grpSpPr>
          <p:sp>
            <p:nvSpPr>
              <p:cNvPr id="12" name="正方形/長方形 11">
                <a:extLst>
                  <a:ext uri="{FF2B5EF4-FFF2-40B4-BE49-F238E27FC236}">
                    <a16:creationId xmlns:a16="http://schemas.microsoft.com/office/drawing/2014/main" id="{60ED18C7-EE4A-5C3A-168A-79E957B96D16}"/>
                  </a:ext>
                </a:extLst>
              </p:cNvPr>
              <p:cNvSpPr/>
              <p:nvPr/>
            </p:nvSpPr>
            <p:spPr bwMode="auto">
              <a:xfrm>
                <a:off x="179388" y="2615771"/>
                <a:ext cx="8776123" cy="992192"/>
              </a:xfrm>
              <a:prstGeom prst="rect">
                <a:avLst/>
              </a:prstGeom>
              <a:solidFill>
                <a:srgbClr val="FFFFFF"/>
              </a:solidFill>
              <a:ln w="9525" cap="flat" cmpd="sng" algn="ctr">
                <a:solidFill>
                  <a:srgbClr val="FB96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mn-ea"/>
                </a:endParaRPr>
              </a:p>
            </p:txBody>
          </p:sp>
          <p:sp>
            <p:nvSpPr>
              <p:cNvPr id="13" name="正方形/長方形 12">
                <a:extLst>
                  <a:ext uri="{FF2B5EF4-FFF2-40B4-BE49-F238E27FC236}">
                    <a16:creationId xmlns:a16="http://schemas.microsoft.com/office/drawing/2014/main" id="{74A55676-92D5-1603-9678-E12EA3E2FB47}"/>
                  </a:ext>
                </a:extLst>
              </p:cNvPr>
              <p:cNvSpPr/>
              <p:nvPr/>
            </p:nvSpPr>
            <p:spPr bwMode="auto">
              <a:xfrm>
                <a:off x="179389" y="2615771"/>
                <a:ext cx="2019701" cy="992193"/>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spc="120" dirty="0">
                    <a:solidFill>
                      <a:srgbClr val="FFFFFF"/>
                    </a:solidFill>
                    <a:latin typeface="HGPｺﾞｼｯｸE"/>
                    <a:ea typeface="HGPｺﾞｼｯｸE"/>
                  </a:rPr>
                  <a:t>日本国憲法</a:t>
                </a:r>
                <a:endParaRPr lang="en-US" altLang="ja-JP" sz="2000" spc="120" dirty="0">
                  <a:solidFill>
                    <a:srgbClr val="FFFFFF"/>
                  </a:solidFill>
                  <a:latin typeface="HGPｺﾞｼｯｸE"/>
                  <a:ea typeface="HGPｺﾞｼｯｸE"/>
                </a:endParaRPr>
              </a:p>
              <a:p>
                <a:pPr algn="ctr" eaLnBrk="1" hangingPunct="1"/>
                <a:r>
                  <a:rPr lang="ja-JP" altLang="en-US" spc="120" dirty="0">
                    <a:solidFill>
                      <a:srgbClr val="FFFFFF"/>
                    </a:solidFill>
                    <a:latin typeface="HGPｺﾞｼｯｸE"/>
                    <a:ea typeface="HGPｺﾞｼｯｸE"/>
                  </a:rPr>
                  <a:t>第</a:t>
                </a:r>
                <a:r>
                  <a:rPr lang="ja-JP" altLang="en-US" sz="2000" spc="120" dirty="0">
                    <a:solidFill>
                      <a:srgbClr val="FFFFFF"/>
                    </a:solidFill>
                    <a:latin typeface="HGPｺﾞｼｯｸE"/>
                    <a:ea typeface="HGPｺﾞｼｯｸE"/>
                  </a:rPr>
                  <a:t>３０</a:t>
                </a:r>
                <a:r>
                  <a:rPr lang="ja-JP" altLang="en-US" spc="120" dirty="0">
                    <a:solidFill>
                      <a:srgbClr val="FFFFFF"/>
                    </a:solidFill>
                    <a:latin typeface="HGPｺﾞｼｯｸE"/>
                    <a:ea typeface="HGPｺﾞｼｯｸE"/>
                  </a:rPr>
                  <a:t>条</a:t>
                </a:r>
                <a:endParaRPr lang="ja-JP" altLang="en-US" sz="2000" spc="120" dirty="0">
                  <a:solidFill>
                    <a:srgbClr val="FFFFFF"/>
                  </a:solidFill>
                  <a:latin typeface="HGPｺﾞｼｯｸE"/>
                  <a:ea typeface="HGPｺﾞｼｯｸE"/>
                </a:endParaRPr>
              </a:p>
            </p:txBody>
          </p:sp>
          <p:sp>
            <p:nvSpPr>
              <p:cNvPr id="14" name="Rectangle 36">
                <a:extLst>
                  <a:ext uri="{FF2B5EF4-FFF2-40B4-BE49-F238E27FC236}">
                    <a16:creationId xmlns:a16="http://schemas.microsoft.com/office/drawing/2014/main" id="{866DA002-FF9C-911A-59C5-56CF9329E6AA}"/>
                  </a:ext>
                </a:extLst>
              </p:cNvPr>
              <p:cNvSpPr>
                <a:spLocks noChangeArrowheads="1"/>
              </p:cNvSpPr>
              <p:nvPr/>
            </p:nvSpPr>
            <p:spPr bwMode="auto">
              <a:xfrm>
                <a:off x="2145818" y="2755207"/>
                <a:ext cx="6961201" cy="78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838413" eaLnBrk="1" hangingPunct="1">
                  <a:lnSpc>
                    <a:spcPct val="120000"/>
                  </a:lnSpc>
                  <a:defRPr/>
                </a:pPr>
                <a:r>
                  <a:rPr lang="ja-JP" altLang="en-US" sz="2100" spc="130" dirty="0">
                    <a:solidFill>
                      <a:srgbClr val="EE7612"/>
                    </a:solidFill>
                    <a:latin typeface="HGPｺﾞｼｯｸE"/>
                    <a:ea typeface="HGPｺﾞｼｯｸE"/>
                  </a:rPr>
                  <a:t>国民は、法律の定めるところにより、納税の義務を負ふ。</a:t>
                </a:r>
                <a:endParaRPr lang="en-US" altLang="ja-JP" sz="2100" spc="130" dirty="0">
                  <a:solidFill>
                    <a:srgbClr val="EE7612"/>
                  </a:solidFill>
                  <a:latin typeface="HGPｺﾞｼｯｸE"/>
                  <a:ea typeface="HGPｺﾞｼｯｸE"/>
                </a:endParaRPr>
              </a:p>
              <a:p>
                <a:pPr algn="ctr" defTabSz="838413" eaLnBrk="1" hangingPunct="1">
                  <a:lnSpc>
                    <a:spcPct val="120000"/>
                  </a:lnSpc>
                  <a:defRPr/>
                </a:pPr>
                <a:r>
                  <a:rPr lang="ja-JP" altLang="en-US" sz="1900" spc="180" dirty="0">
                    <a:solidFill>
                      <a:srgbClr val="EE7612"/>
                    </a:solidFill>
                    <a:latin typeface="HGPｺﾞｼｯｸE"/>
                    <a:ea typeface="HGPｺﾞｼｯｸE"/>
                  </a:rPr>
                  <a:t>（納税の義務）</a:t>
                </a:r>
              </a:p>
            </p:txBody>
          </p:sp>
        </p:grpSp>
        <p:sp>
          <p:nvSpPr>
            <p:cNvPr id="15" name="テキスト ボックス 14">
              <a:extLst>
                <a:ext uri="{FF2B5EF4-FFF2-40B4-BE49-F238E27FC236}">
                  <a16:creationId xmlns:a16="http://schemas.microsoft.com/office/drawing/2014/main" id="{08D18058-FEBB-EFEA-54A4-C0346946B27D}"/>
                </a:ext>
              </a:extLst>
            </p:cNvPr>
            <p:cNvSpPr txBox="1"/>
            <p:nvPr/>
          </p:nvSpPr>
          <p:spPr>
            <a:xfrm>
              <a:off x="6476223" y="2829892"/>
              <a:ext cx="780213" cy="200055"/>
            </a:xfrm>
            <a:prstGeom prst="rect">
              <a:avLst/>
            </a:prstGeom>
            <a:noFill/>
          </p:spPr>
          <p:txBody>
            <a:bodyPr wrap="square">
              <a:spAutoFit/>
            </a:bodyPr>
            <a:lstStyle/>
            <a:p>
              <a:pPr algn="ctr"/>
              <a:r>
                <a:rPr lang="ja-JP" altLang="en-US" sz="700" dirty="0">
                  <a:solidFill>
                    <a:srgbClr val="EE7612"/>
                  </a:solidFill>
                  <a:latin typeface="HGPｺﾞｼｯｸE" panose="020B0900000000000000" pitchFamily="50" charset="-128"/>
                  <a:ea typeface="HGPｺﾞｼｯｸE" panose="020B0900000000000000" pitchFamily="50" charset="-128"/>
                </a:rPr>
                <a:t>のうぜい</a:t>
              </a:r>
            </a:p>
          </p:txBody>
        </p:sp>
        <p:sp>
          <p:nvSpPr>
            <p:cNvPr id="17" name="テキスト ボックス 16">
              <a:extLst>
                <a:ext uri="{FF2B5EF4-FFF2-40B4-BE49-F238E27FC236}">
                  <a16:creationId xmlns:a16="http://schemas.microsoft.com/office/drawing/2014/main" id="{4A173C14-67AA-C559-471D-BBE7043A9278}"/>
                </a:ext>
              </a:extLst>
            </p:cNvPr>
            <p:cNvSpPr txBox="1"/>
            <p:nvPr/>
          </p:nvSpPr>
          <p:spPr>
            <a:xfrm>
              <a:off x="4845460" y="3238184"/>
              <a:ext cx="780213" cy="200055"/>
            </a:xfrm>
            <a:prstGeom prst="rect">
              <a:avLst/>
            </a:prstGeom>
            <a:noFill/>
          </p:spPr>
          <p:txBody>
            <a:bodyPr wrap="square">
              <a:spAutoFit/>
            </a:bodyPr>
            <a:lstStyle/>
            <a:p>
              <a:pPr algn="ctr"/>
              <a:r>
                <a:rPr lang="ja-JP" altLang="en-US" sz="700" dirty="0">
                  <a:solidFill>
                    <a:srgbClr val="EE7612"/>
                  </a:solidFill>
                  <a:latin typeface="HGPｺﾞｼｯｸE" panose="020B0900000000000000" pitchFamily="50" charset="-128"/>
                  <a:ea typeface="HGPｺﾞｼｯｸE" panose="020B0900000000000000" pitchFamily="50" charset="-128"/>
                </a:rPr>
                <a:t>のうぜい</a:t>
              </a:r>
            </a:p>
          </p:txBody>
        </p:sp>
      </p:grpSp>
      <p:sp>
        <p:nvSpPr>
          <p:cNvPr id="5" name="テキスト ボックス 4">
            <a:extLst>
              <a:ext uri="{FF2B5EF4-FFF2-40B4-BE49-F238E27FC236}">
                <a16:creationId xmlns:a16="http://schemas.microsoft.com/office/drawing/2014/main" id="{337CCB1E-8967-D4B2-10BE-A9B047CA5F43}"/>
              </a:ext>
            </a:extLst>
          </p:cNvPr>
          <p:cNvSpPr txBox="1"/>
          <p:nvPr/>
        </p:nvSpPr>
        <p:spPr>
          <a:xfrm>
            <a:off x="2882898" y="2119849"/>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おさ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1000"/>
                                        <p:tgtEl>
                                          <p:spTgt spid="23"/>
                                        </p:tgtEl>
                                      </p:cBhvr>
                                    </p:animEffect>
                                  </p:childTnLst>
                                </p:cTn>
                              </p:par>
                            </p:childTnLst>
                          </p:cTn>
                        </p:par>
                        <p:par>
                          <p:cTn id="22" fill="hold">
                            <p:stCondLst>
                              <p:cond delay="1000"/>
                            </p:stCondLst>
                            <p:childTnLst>
                              <p:par>
                                <p:cTn id="23" presetID="10" presetClass="entr" presetSubtype="0" fill="hold" nodeType="afterEffect">
                                  <p:stCondLst>
                                    <p:cond delay="2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600"/>
                                        <p:tgtEl>
                                          <p:spTgt spid="25"/>
                                        </p:tgtEl>
                                      </p:cBhvr>
                                    </p:animEffect>
                                  </p:childTnLst>
                                </p:cTn>
                              </p:par>
                              <p:par>
                                <p:cTn id="26" presetID="10" presetClass="entr" presetSubtype="0" fill="hold" nodeType="withEffect">
                                  <p:stCondLst>
                                    <p:cond delay="2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600"/>
                                        <p:tgtEl>
                                          <p:spTgt spid="18"/>
                                        </p:tgtEl>
                                      </p:cBhvr>
                                    </p:animEffect>
                                  </p:childTnLst>
                                </p:cTn>
                              </p:par>
                            </p:childTnLst>
                          </p:cTn>
                        </p:par>
                        <p:par>
                          <p:cTn id="29" fill="hold">
                            <p:stCondLst>
                              <p:cond delay="18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23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53">
            <a:extLst>
              <a:ext uri="{FF2B5EF4-FFF2-40B4-BE49-F238E27FC236}">
                <a16:creationId xmlns:a16="http://schemas.microsoft.com/office/drawing/2014/main" id="{3A930015-9E02-EDF9-E13D-84860D50D3BE}"/>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税金に関するクイズです。どれくらいわかりますか？</a:t>
            </a:r>
          </a:p>
        </p:txBody>
      </p:sp>
      <p:pic>
        <p:nvPicPr>
          <p:cNvPr id="37" name="図 36" descr="挿絵 が含まれている画像&#10;&#10;自動的に生成された説明">
            <a:extLst>
              <a:ext uri="{FF2B5EF4-FFF2-40B4-BE49-F238E27FC236}">
                <a16:creationId xmlns:a16="http://schemas.microsoft.com/office/drawing/2014/main" id="{9B3B9316-8D34-F0FE-6BB5-7664B436387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38" name="グループ化 37">
            <a:extLst>
              <a:ext uri="{FF2B5EF4-FFF2-40B4-BE49-F238E27FC236}">
                <a16:creationId xmlns:a16="http://schemas.microsoft.com/office/drawing/2014/main" id="{2B5AA053-2324-B5FD-5D23-4A61352922CF}"/>
              </a:ext>
            </a:extLst>
          </p:cNvPr>
          <p:cNvGrpSpPr/>
          <p:nvPr/>
        </p:nvGrpSpPr>
        <p:grpSpPr>
          <a:xfrm>
            <a:off x="323849" y="1696869"/>
            <a:ext cx="8506443" cy="1359652"/>
            <a:chOff x="323849" y="1696869"/>
            <a:chExt cx="8506443" cy="1359652"/>
          </a:xfrm>
        </p:grpSpPr>
        <p:grpSp>
          <p:nvGrpSpPr>
            <p:cNvPr id="39" name="グループ化 38">
              <a:extLst>
                <a:ext uri="{FF2B5EF4-FFF2-40B4-BE49-F238E27FC236}">
                  <a16:creationId xmlns:a16="http://schemas.microsoft.com/office/drawing/2014/main" id="{926186A5-C965-339E-43C1-B9AA31119648}"/>
                </a:ext>
              </a:extLst>
            </p:cNvPr>
            <p:cNvGrpSpPr/>
            <p:nvPr/>
          </p:nvGrpSpPr>
          <p:grpSpPr>
            <a:xfrm>
              <a:off x="323849" y="1696869"/>
              <a:ext cx="8506443" cy="1359652"/>
              <a:chOff x="323849" y="1747926"/>
              <a:chExt cx="8506443" cy="1238665"/>
            </a:xfrm>
          </p:grpSpPr>
          <p:grpSp>
            <p:nvGrpSpPr>
              <p:cNvPr id="41" name="グループ化 40">
                <a:extLst>
                  <a:ext uri="{FF2B5EF4-FFF2-40B4-BE49-F238E27FC236}">
                    <a16:creationId xmlns:a16="http://schemas.microsoft.com/office/drawing/2014/main" id="{5CCAD313-E495-F7B8-5452-B8639F3D07D6}"/>
                  </a:ext>
                </a:extLst>
              </p:cNvPr>
              <p:cNvGrpSpPr/>
              <p:nvPr/>
            </p:nvGrpSpPr>
            <p:grpSpPr>
              <a:xfrm>
                <a:off x="323849" y="1747926"/>
                <a:ext cx="8506443" cy="1195966"/>
                <a:chOff x="323849" y="1803354"/>
                <a:chExt cx="8506443" cy="731558"/>
              </a:xfrm>
            </p:grpSpPr>
            <p:sp>
              <p:nvSpPr>
                <p:cNvPr id="43" name="正方形/長方形 42">
                  <a:extLst>
                    <a:ext uri="{FF2B5EF4-FFF2-40B4-BE49-F238E27FC236}">
                      <a16:creationId xmlns:a16="http://schemas.microsoft.com/office/drawing/2014/main" id="{0D72BFFA-F756-BBFB-77CC-289D9F0D8827}"/>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0" name="正方形/長方形 59">
                  <a:extLst>
                    <a:ext uri="{FF2B5EF4-FFF2-40B4-BE49-F238E27FC236}">
                      <a16:creationId xmlns:a16="http://schemas.microsoft.com/office/drawing/2014/main" id="{82EF165F-2C53-D1B3-F34A-978E03ED0DB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１</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42" name="テキスト ボックス 41">
                <a:extLst>
                  <a:ext uri="{FF2B5EF4-FFF2-40B4-BE49-F238E27FC236}">
                    <a16:creationId xmlns:a16="http://schemas.microsoft.com/office/drawing/2014/main" id="{20C9A652-77F3-33A3-224F-51617BF5F0C1}"/>
                  </a:ext>
                </a:extLst>
              </p:cNvPr>
              <p:cNvSpPr txBox="1"/>
              <p:nvPr/>
            </p:nvSpPr>
            <p:spPr>
              <a:xfrm>
                <a:off x="1168239" y="1761582"/>
                <a:ext cx="7651910" cy="1225009"/>
              </a:xfrm>
              <a:prstGeom prst="rect">
                <a:avLst/>
              </a:prstGeom>
              <a:noFill/>
            </p:spPr>
            <p:txBody>
              <a:bodyPr wrap="square" rtlCol="0">
                <a:spAutoFit/>
              </a:bodyPr>
              <a:lstStyle/>
              <a:p>
                <a:pPr>
                  <a:lnSpc>
                    <a:spcPts val="2500"/>
                  </a:lnSpc>
                </a:pPr>
                <a:r>
                  <a:rPr kumimoji="1" lang="ja-JP" altLang="en-US" dirty="0"/>
                  <a:t>　町にはいろいろな自動車が走っていますが、税金で購入されている自動車はどれでしょうか？</a:t>
                </a:r>
                <a:endParaRPr kumimoji="1" lang="en-US" altLang="ja-JP" dirty="0"/>
              </a:p>
              <a:p>
                <a:pPr>
                  <a:lnSpc>
                    <a:spcPts val="2500"/>
                  </a:lnSpc>
                </a:pPr>
                <a:endParaRPr kumimoji="1" lang="en-US" altLang="ja-JP" dirty="0"/>
              </a:p>
              <a:p>
                <a:pPr>
                  <a:lnSpc>
                    <a:spcPts val="2500"/>
                  </a:lnSpc>
                </a:pPr>
                <a:r>
                  <a:rPr kumimoji="1" lang="ja-JP" altLang="en-US" dirty="0"/>
                  <a:t>　①　パトカー　　②　トラック　　③　タクシー</a:t>
                </a:r>
              </a:p>
            </p:txBody>
          </p:sp>
        </p:grpSp>
        <p:pic>
          <p:nvPicPr>
            <p:cNvPr id="40" name="図 39">
              <a:extLst>
                <a:ext uri="{FF2B5EF4-FFF2-40B4-BE49-F238E27FC236}">
                  <a16:creationId xmlns:a16="http://schemas.microsoft.com/office/drawing/2014/main" id="{4EA10755-42E4-2A89-F805-514D987B0F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425" y="1967077"/>
              <a:ext cx="1257300" cy="1054100"/>
            </a:xfrm>
            <a:prstGeom prst="rect">
              <a:avLst/>
            </a:prstGeom>
          </p:spPr>
        </p:pic>
      </p:grpSp>
      <p:grpSp>
        <p:nvGrpSpPr>
          <p:cNvPr id="61" name="グループ化 60">
            <a:extLst>
              <a:ext uri="{FF2B5EF4-FFF2-40B4-BE49-F238E27FC236}">
                <a16:creationId xmlns:a16="http://schemas.microsoft.com/office/drawing/2014/main" id="{59666956-2B00-2158-8573-6D56C2E71FB6}"/>
              </a:ext>
            </a:extLst>
          </p:cNvPr>
          <p:cNvGrpSpPr/>
          <p:nvPr/>
        </p:nvGrpSpPr>
        <p:grpSpPr>
          <a:xfrm>
            <a:off x="318776" y="3106168"/>
            <a:ext cx="8506443" cy="1558242"/>
            <a:chOff x="318776" y="3106168"/>
            <a:chExt cx="8506443" cy="1558242"/>
          </a:xfrm>
        </p:grpSpPr>
        <p:grpSp>
          <p:nvGrpSpPr>
            <p:cNvPr id="62" name="グループ化 61">
              <a:extLst>
                <a:ext uri="{FF2B5EF4-FFF2-40B4-BE49-F238E27FC236}">
                  <a16:creationId xmlns:a16="http://schemas.microsoft.com/office/drawing/2014/main" id="{2D8DBD92-28E3-2F94-F23D-FDD8D6A7A7A8}"/>
                </a:ext>
              </a:extLst>
            </p:cNvPr>
            <p:cNvGrpSpPr/>
            <p:nvPr/>
          </p:nvGrpSpPr>
          <p:grpSpPr>
            <a:xfrm>
              <a:off x="318776" y="3106168"/>
              <a:ext cx="8506443" cy="1418763"/>
              <a:chOff x="318776" y="3095658"/>
              <a:chExt cx="8506443" cy="1195965"/>
            </a:xfrm>
          </p:grpSpPr>
          <p:grpSp>
            <p:nvGrpSpPr>
              <p:cNvPr id="64" name="グループ化 63">
                <a:extLst>
                  <a:ext uri="{FF2B5EF4-FFF2-40B4-BE49-F238E27FC236}">
                    <a16:creationId xmlns:a16="http://schemas.microsoft.com/office/drawing/2014/main" id="{8D8B0C73-5DF0-1C63-DF08-82A94AE0B934}"/>
                  </a:ext>
                </a:extLst>
              </p:cNvPr>
              <p:cNvGrpSpPr/>
              <p:nvPr/>
            </p:nvGrpSpPr>
            <p:grpSpPr>
              <a:xfrm>
                <a:off x="318776" y="3095659"/>
                <a:ext cx="8506443" cy="1195964"/>
                <a:chOff x="323849" y="1803354"/>
                <a:chExt cx="8506443" cy="940749"/>
              </a:xfrm>
            </p:grpSpPr>
            <p:sp>
              <p:nvSpPr>
                <p:cNvPr id="66" name="正方形/長方形 65">
                  <a:extLst>
                    <a:ext uri="{FF2B5EF4-FFF2-40B4-BE49-F238E27FC236}">
                      <a16:creationId xmlns:a16="http://schemas.microsoft.com/office/drawing/2014/main" id="{E8DF2E02-E9D8-B5CD-F46F-4D7D7CD60CA6}"/>
                    </a:ext>
                  </a:extLst>
                </p:cNvPr>
                <p:cNvSpPr/>
                <p:nvPr/>
              </p:nvSpPr>
              <p:spPr bwMode="auto">
                <a:xfrm>
                  <a:off x="323849" y="1803354"/>
                  <a:ext cx="8506443" cy="940748"/>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7" name="正方形/長方形 66">
                  <a:extLst>
                    <a:ext uri="{FF2B5EF4-FFF2-40B4-BE49-F238E27FC236}">
                      <a16:creationId xmlns:a16="http://schemas.microsoft.com/office/drawing/2014/main" id="{58E02442-92E1-0059-95B5-FAF187F2B6C9}"/>
                    </a:ext>
                  </a:extLst>
                </p:cNvPr>
                <p:cNvSpPr/>
                <p:nvPr/>
              </p:nvSpPr>
              <p:spPr bwMode="auto">
                <a:xfrm>
                  <a:off x="323851" y="1803354"/>
                  <a:ext cx="849460" cy="94074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２</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65" name="テキスト ボックス 64">
                <a:extLst>
                  <a:ext uri="{FF2B5EF4-FFF2-40B4-BE49-F238E27FC236}">
                    <a16:creationId xmlns:a16="http://schemas.microsoft.com/office/drawing/2014/main" id="{F38C979B-73C1-8B69-61BC-D48AA6765205}"/>
                  </a:ext>
                </a:extLst>
              </p:cNvPr>
              <p:cNvSpPr txBox="1"/>
              <p:nvPr/>
            </p:nvSpPr>
            <p:spPr>
              <a:xfrm>
                <a:off x="1168238" y="3095658"/>
                <a:ext cx="7651911" cy="1133501"/>
              </a:xfrm>
              <a:prstGeom prst="rect">
                <a:avLst/>
              </a:prstGeom>
              <a:noFill/>
            </p:spPr>
            <p:txBody>
              <a:bodyPr wrap="square" rtlCol="0">
                <a:spAutoFit/>
              </a:bodyPr>
              <a:lstStyle/>
              <a:p>
                <a:pPr>
                  <a:lnSpc>
                    <a:spcPts val="2500"/>
                  </a:lnSpc>
                </a:pPr>
                <a:r>
                  <a:rPr kumimoji="1" lang="ja-JP" altLang="en-US" dirty="0"/>
                  <a:t>　税金には、いろいろな種類があります。現在、日本で適用されている税金は全部で何種類あるでしょうか？</a:t>
                </a:r>
                <a:endParaRPr kumimoji="1" lang="en-US" altLang="ja-JP" dirty="0"/>
              </a:p>
              <a:p>
                <a:pPr>
                  <a:lnSpc>
                    <a:spcPts val="2500"/>
                  </a:lnSpc>
                </a:pPr>
                <a:endParaRPr kumimoji="1" lang="en-US" altLang="ja-JP" dirty="0"/>
              </a:p>
              <a:p>
                <a:pPr>
                  <a:lnSpc>
                    <a:spcPts val="2500"/>
                  </a:lnSpc>
                </a:pPr>
                <a:r>
                  <a:rPr kumimoji="1" lang="ja-JP" altLang="en-US" dirty="0"/>
                  <a:t>　①　約</a:t>
                </a:r>
                <a:r>
                  <a:rPr kumimoji="1" lang="en-US" altLang="ja-JP" dirty="0"/>
                  <a:t>25</a:t>
                </a:r>
                <a:r>
                  <a:rPr kumimoji="1" lang="ja-JP" altLang="en-US" dirty="0"/>
                  <a:t>種類　　②　約</a:t>
                </a:r>
                <a:r>
                  <a:rPr kumimoji="1" lang="en-US" altLang="ja-JP" dirty="0"/>
                  <a:t>50</a:t>
                </a:r>
                <a:r>
                  <a:rPr kumimoji="1" lang="ja-JP" altLang="en-US" dirty="0"/>
                  <a:t>種類　　③約</a:t>
                </a:r>
                <a:r>
                  <a:rPr kumimoji="1" lang="en-US" altLang="ja-JP" dirty="0"/>
                  <a:t>1,500</a:t>
                </a:r>
                <a:r>
                  <a:rPr kumimoji="1" lang="ja-JP" altLang="en-US" dirty="0"/>
                  <a:t>種類</a:t>
                </a:r>
              </a:p>
            </p:txBody>
          </p:sp>
        </p:grpSp>
        <p:pic>
          <p:nvPicPr>
            <p:cNvPr id="63" name="図 62">
              <a:extLst>
                <a:ext uri="{FF2B5EF4-FFF2-40B4-BE49-F238E27FC236}">
                  <a16:creationId xmlns:a16="http://schemas.microsoft.com/office/drawing/2014/main" id="{C105DBF9-0B07-06DB-DE57-9A223C2475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754" y="3418487"/>
              <a:ext cx="1255971" cy="1245923"/>
            </a:xfrm>
            <a:prstGeom prst="rect">
              <a:avLst/>
            </a:prstGeom>
          </p:spPr>
        </p:pic>
      </p:grpSp>
      <p:grpSp>
        <p:nvGrpSpPr>
          <p:cNvPr id="68" name="グループ化 67">
            <a:extLst>
              <a:ext uri="{FF2B5EF4-FFF2-40B4-BE49-F238E27FC236}">
                <a16:creationId xmlns:a16="http://schemas.microsoft.com/office/drawing/2014/main" id="{708F27AE-1993-07C3-EE7F-83069A42317A}"/>
              </a:ext>
            </a:extLst>
          </p:cNvPr>
          <p:cNvGrpSpPr/>
          <p:nvPr/>
        </p:nvGrpSpPr>
        <p:grpSpPr>
          <a:xfrm>
            <a:off x="323849" y="4578605"/>
            <a:ext cx="8558135" cy="1850530"/>
            <a:chOff x="323849" y="4578605"/>
            <a:chExt cx="8558135" cy="1850530"/>
          </a:xfrm>
        </p:grpSpPr>
        <p:grpSp>
          <p:nvGrpSpPr>
            <p:cNvPr id="69" name="グループ化 68">
              <a:extLst>
                <a:ext uri="{FF2B5EF4-FFF2-40B4-BE49-F238E27FC236}">
                  <a16:creationId xmlns:a16="http://schemas.microsoft.com/office/drawing/2014/main" id="{06349796-268D-9852-4B86-DE935507C636}"/>
                </a:ext>
              </a:extLst>
            </p:cNvPr>
            <p:cNvGrpSpPr/>
            <p:nvPr/>
          </p:nvGrpSpPr>
          <p:grpSpPr>
            <a:xfrm>
              <a:off x="323849" y="4621443"/>
              <a:ext cx="8558135" cy="1451236"/>
              <a:chOff x="318776" y="4443390"/>
              <a:chExt cx="8558135" cy="1223339"/>
            </a:xfrm>
          </p:grpSpPr>
          <p:grpSp>
            <p:nvGrpSpPr>
              <p:cNvPr id="75" name="グループ化 74">
                <a:extLst>
                  <a:ext uri="{FF2B5EF4-FFF2-40B4-BE49-F238E27FC236}">
                    <a16:creationId xmlns:a16="http://schemas.microsoft.com/office/drawing/2014/main" id="{5554AAA4-5C6C-D520-8599-8AC29970408F}"/>
                  </a:ext>
                </a:extLst>
              </p:cNvPr>
              <p:cNvGrpSpPr/>
              <p:nvPr/>
            </p:nvGrpSpPr>
            <p:grpSpPr>
              <a:xfrm>
                <a:off x="318776" y="4443390"/>
                <a:ext cx="8506443" cy="1195963"/>
                <a:chOff x="323849" y="1803354"/>
                <a:chExt cx="8506443" cy="962489"/>
              </a:xfrm>
            </p:grpSpPr>
            <p:sp>
              <p:nvSpPr>
                <p:cNvPr id="77" name="正方形/長方形 76">
                  <a:extLst>
                    <a:ext uri="{FF2B5EF4-FFF2-40B4-BE49-F238E27FC236}">
                      <a16:creationId xmlns:a16="http://schemas.microsoft.com/office/drawing/2014/main" id="{568CFB27-8313-69E5-2FA5-C381007E3717}"/>
                    </a:ext>
                  </a:extLst>
                </p:cNvPr>
                <p:cNvSpPr/>
                <p:nvPr/>
              </p:nvSpPr>
              <p:spPr bwMode="auto">
                <a:xfrm>
                  <a:off x="323849" y="1803354"/>
                  <a:ext cx="8506443" cy="962489"/>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8" name="正方形/長方形 77">
                  <a:extLst>
                    <a:ext uri="{FF2B5EF4-FFF2-40B4-BE49-F238E27FC236}">
                      <a16:creationId xmlns:a16="http://schemas.microsoft.com/office/drawing/2014/main" id="{12634C2A-DDE0-0CE4-F3EE-9D4854BC1DE8}"/>
                    </a:ext>
                  </a:extLst>
                </p:cNvPr>
                <p:cNvSpPr/>
                <p:nvPr/>
              </p:nvSpPr>
              <p:spPr bwMode="auto">
                <a:xfrm>
                  <a:off x="323851" y="1803354"/>
                  <a:ext cx="849460" cy="96248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３</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76" name="テキスト ボックス 75">
                <a:extLst>
                  <a:ext uri="{FF2B5EF4-FFF2-40B4-BE49-F238E27FC236}">
                    <a16:creationId xmlns:a16="http://schemas.microsoft.com/office/drawing/2014/main" id="{E63233DD-3839-1776-A80A-31025E5D008D}"/>
                  </a:ext>
                </a:extLst>
              </p:cNvPr>
              <p:cNvSpPr txBox="1"/>
              <p:nvPr/>
            </p:nvSpPr>
            <p:spPr>
              <a:xfrm>
                <a:off x="1224999" y="4492688"/>
                <a:ext cx="7651912" cy="1174041"/>
              </a:xfrm>
              <a:prstGeom prst="rect">
                <a:avLst/>
              </a:prstGeom>
              <a:noFill/>
            </p:spPr>
            <p:txBody>
              <a:bodyPr wrap="square" rtlCol="0">
                <a:spAutoFit/>
              </a:bodyPr>
              <a:lstStyle/>
              <a:p>
                <a:pPr>
                  <a:lnSpc>
                    <a:spcPts val="2500"/>
                  </a:lnSpc>
                </a:pPr>
                <a:r>
                  <a:rPr kumimoji="1" lang="ja-JP" altLang="en-US" dirty="0"/>
                  <a:t>　利用すると消費税以外に税金がかかるスポーツ施設があります。そのスポーツ施設はどれでしょうか？</a:t>
                </a:r>
                <a:endParaRPr kumimoji="1" lang="en-US" altLang="ja-JP" dirty="0"/>
              </a:p>
              <a:p>
                <a:pPr>
                  <a:lnSpc>
                    <a:spcPts val="2500"/>
                  </a:lnSpc>
                </a:pPr>
                <a:endParaRPr kumimoji="1" lang="en-US" altLang="ja-JP" dirty="0"/>
              </a:p>
              <a:p>
                <a:pPr>
                  <a:lnSpc>
                    <a:spcPts val="2500"/>
                  </a:lnSpc>
                </a:pPr>
                <a:r>
                  <a:rPr kumimoji="1" lang="ja-JP" altLang="en-US"/>
                  <a:t>　</a:t>
                </a:r>
                <a:r>
                  <a:rPr kumimoji="1" lang="ja-JP" altLang="en-US" dirty="0"/>
                  <a:t>①　ゴルフ場　　②　野球場　　③　サッカー場</a:t>
                </a:r>
              </a:p>
            </p:txBody>
          </p:sp>
        </p:grpSp>
        <p:pic>
          <p:nvPicPr>
            <p:cNvPr id="70" name="図 69">
              <a:extLst>
                <a:ext uri="{FF2B5EF4-FFF2-40B4-BE49-F238E27FC236}">
                  <a16:creationId xmlns:a16="http://schemas.microsoft.com/office/drawing/2014/main" id="{D361E495-2A2A-E902-1F56-902FB59D1E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61931">
              <a:off x="6390233" y="4887532"/>
              <a:ext cx="528549" cy="1541603"/>
            </a:xfrm>
            <a:prstGeom prst="rect">
              <a:avLst/>
            </a:prstGeom>
          </p:spPr>
        </p:pic>
        <p:pic>
          <p:nvPicPr>
            <p:cNvPr id="71" name="図 70">
              <a:extLst>
                <a:ext uri="{FF2B5EF4-FFF2-40B4-BE49-F238E27FC236}">
                  <a16:creationId xmlns:a16="http://schemas.microsoft.com/office/drawing/2014/main" id="{35863A0F-5AA1-3EBA-B3A9-19D05FD1B2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8045" y="4976727"/>
              <a:ext cx="650560" cy="1369201"/>
            </a:xfrm>
            <a:prstGeom prst="rect">
              <a:avLst/>
            </a:prstGeom>
          </p:spPr>
        </p:pic>
        <p:pic>
          <p:nvPicPr>
            <p:cNvPr id="72" name="図 71">
              <a:extLst>
                <a:ext uri="{FF2B5EF4-FFF2-40B4-BE49-F238E27FC236}">
                  <a16:creationId xmlns:a16="http://schemas.microsoft.com/office/drawing/2014/main" id="{4548F741-22E0-EFCC-B855-7EA52EF59D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4500" y="5177940"/>
              <a:ext cx="802575" cy="768663"/>
            </a:xfrm>
            <a:prstGeom prst="rect">
              <a:avLst/>
            </a:prstGeom>
          </p:spPr>
        </p:pic>
        <p:sp>
          <p:nvSpPr>
            <p:cNvPr id="73" name="テキスト ボックス 72">
              <a:extLst>
                <a:ext uri="{FF2B5EF4-FFF2-40B4-BE49-F238E27FC236}">
                  <a16:creationId xmlns:a16="http://schemas.microsoft.com/office/drawing/2014/main" id="{FC6158CC-83D0-ADF6-32F1-341132A56511}"/>
                </a:ext>
              </a:extLst>
            </p:cNvPr>
            <p:cNvSpPr txBox="1"/>
            <p:nvPr/>
          </p:nvSpPr>
          <p:spPr>
            <a:xfrm>
              <a:off x="2444486" y="4585108"/>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しょうひぜい</a:t>
              </a:r>
              <a:endParaRPr kumimoji="1" lang="ja-JP" altLang="en-US" sz="800" dirty="0">
                <a:latin typeface="HGPｺﾞｼｯｸE" panose="020B0900000000000000" pitchFamily="50" charset="-128"/>
                <a:ea typeface="HGPｺﾞｼｯｸE" panose="020B0900000000000000" pitchFamily="50" charset="-128"/>
              </a:endParaRPr>
            </a:p>
          </p:txBody>
        </p:sp>
        <p:sp>
          <p:nvSpPr>
            <p:cNvPr id="74" name="テキスト ボックス 73">
              <a:extLst>
                <a:ext uri="{FF2B5EF4-FFF2-40B4-BE49-F238E27FC236}">
                  <a16:creationId xmlns:a16="http://schemas.microsoft.com/office/drawing/2014/main" id="{D440CD27-AAE2-EE0A-746A-B7384D70C47C}"/>
                </a:ext>
              </a:extLst>
            </p:cNvPr>
            <p:cNvSpPr txBox="1"/>
            <p:nvPr/>
          </p:nvSpPr>
          <p:spPr>
            <a:xfrm>
              <a:off x="5888260" y="4578605"/>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しせつ</a:t>
              </a:r>
              <a:endParaRPr kumimoji="1" lang="ja-JP" altLang="en-US" sz="800" dirty="0">
                <a:latin typeface="HGPｺﾞｼｯｸE" panose="020B0900000000000000" pitchFamily="50" charset="-128"/>
                <a:ea typeface="HGPｺﾞｼｯｸE" panose="020B0900000000000000" pitchFamily="50" charset="-128"/>
              </a:endParaRPr>
            </a:p>
          </p:txBody>
        </p:sp>
      </p:grpSp>
      <p:sp>
        <p:nvSpPr>
          <p:cNvPr id="10" name="Rectangle 14">
            <a:extLst>
              <a:ext uri="{FF2B5EF4-FFF2-40B4-BE49-F238E27FC236}">
                <a16:creationId xmlns:a16="http://schemas.microsoft.com/office/drawing/2014/main" id="{CC023543-3890-F7E6-B2C1-8F9A0DE88694}"/>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a:t>
            </a:r>
          </a:p>
        </p:txBody>
      </p:sp>
      <p:sp>
        <p:nvSpPr>
          <p:cNvPr id="3" name="スライド番号プレースホルダー 1">
            <a:extLst>
              <a:ext uri="{FF2B5EF4-FFF2-40B4-BE49-F238E27FC236}">
                <a16:creationId xmlns:a16="http://schemas.microsoft.com/office/drawing/2014/main" id="{27295968-F696-9C59-240D-975F2596231A}"/>
              </a:ext>
            </a:extLst>
          </p:cNvPr>
          <p:cNvSpPr>
            <a:spLocks noGrp="1"/>
          </p:cNvSpPr>
          <p:nvPr>
            <p:ph type="sldNum" sz="quarter" idx="4"/>
          </p:nvPr>
        </p:nvSpPr>
        <p:spPr>
          <a:xfrm>
            <a:off x="8628484" y="6574636"/>
            <a:ext cx="419472" cy="189374"/>
          </a:xfrm>
        </p:spPr>
        <p:txBody>
          <a:bodyPr/>
          <a:lstStyle/>
          <a:p>
            <a:pPr>
              <a:defRPr/>
            </a:pPr>
            <a:fld id="{A21AC8FD-592B-4297-9EAB-520742DB55C5}" type="slidenum">
              <a:rPr lang="en-US" altLang="ja-JP" smtClean="0"/>
              <a:pPr>
                <a:defRPr/>
              </a:pPr>
              <a:t>16</a:t>
            </a:fld>
            <a:endParaRPr lang="en-US" altLang="ja-JP"/>
          </a:p>
        </p:txBody>
      </p:sp>
    </p:spTree>
    <p:custDataLst>
      <p:tags r:id="rId1"/>
    </p:custDataLst>
    <p:extLst>
      <p:ext uri="{BB962C8B-B14F-4D97-AF65-F5344CB8AC3E}">
        <p14:creationId xmlns:p14="http://schemas.microsoft.com/office/powerpoint/2010/main" val="87899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353">
            <a:extLst>
              <a:ext uri="{FF2B5EF4-FFF2-40B4-BE49-F238E27FC236}">
                <a16:creationId xmlns:a16="http://schemas.microsoft.com/office/drawing/2014/main" id="{5A0D248C-5EC5-024C-4BD5-E40E9C2A3836}"/>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税金に関するクイズです。どれくらいわかりますか？</a:t>
            </a:r>
          </a:p>
        </p:txBody>
      </p:sp>
      <p:pic>
        <p:nvPicPr>
          <p:cNvPr id="42" name="図 41" descr="挿絵 が含まれている画像&#10;&#10;自動的に生成された説明">
            <a:extLst>
              <a:ext uri="{FF2B5EF4-FFF2-40B4-BE49-F238E27FC236}">
                <a16:creationId xmlns:a16="http://schemas.microsoft.com/office/drawing/2014/main" id="{BAF0FC1C-DFD3-B9BD-9B0C-5A54BA4567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43" name="グループ化 42">
            <a:extLst>
              <a:ext uri="{FF2B5EF4-FFF2-40B4-BE49-F238E27FC236}">
                <a16:creationId xmlns:a16="http://schemas.microsoft.com/office/drawing/2014/main" id="{FB434098-3F6F-9F34-7DF9-222C61B7BE25}"/>
              </a:ext>
            </a:extLst>
          </p:cNvPr>
          <p:cNvGrpSpPr/>
          <p:nvPr/>
        </p:nvGrpSpPr>
        <p:grpSpPr>
          <a:xfrm>
            <a:off x="313706" y="1483969"/>
            <a:ext cx="8506443" cy="1159700"/>
            <a:chOff x="313706" y="1483969"/>
            <a:chExt cx="8506443" cy="1159700"/>
          </a:xfrm>
        </p:grpSpPr>
        <p:grpSp>
          <p:nvGrpSpPr>
            <p:cNvPr id="65" name="グループ化 64">
              <a:extLst>
                <a:ext uri="{FF2B5EF4-FFF2-40B4-BE49-F238E27FC236}">
                  <a16:creationId xmlns:a16="http://schemas.microsoft.com/office/drawing/2014/main" id="{EDA4B33C-72A7-B8AC-520E-F22514080D73}"/>
                </a:ext>
              </a:extLst>
            </p:cNvPr>
            <p:cNvGrpSpPr/>
            <p:nvPr/>
          </p:nvGrpSpPr>
          <p:grpSpPr>
            <a:xfrm>
              <a:off x="313706" y="1680549"/>
              <a:ext cx="8506443" cy="963120"/>
              <a:chOff x="318776" y="4443389"/>
              <a:chExt cx="8506443" cy="963120"/>
            </a:xfrm>
          </p:grpSpPr>
          <p:grpSp>
            <p:nvGrpSpPr>
              <p:cNvPr id="68" name="グループ化 67">
                <a:extLst>
                  <a:ext uri="{FF2B5EF4-FFF2-40B4-BE49-F238E27FC236}">
                    <a16:creationId xmlns:a16="http://schemas.microsoft.com/office/drawing/2014/main" id="{798973B6-F6F3-B572-52F2-B48B6F1B3876}"/>
                  </a:ext>
                </a:extLst>
              </p:cNvPr>
              <p:cNvGrpSpPr/>
              <p:nvPr/>
            </p:nvGrpSpPr>
            <p:grpSpPr>
              <a:xfrm>
                <a:off x="318776" y="4443389"/>
                <a:ext cx="8506443" cy="909014"/>
                <a:chOff x="323849" y="1803354"/>
                <a:chExt cx="8506443" cy="731558"/>
              </a:xfrm>
            </p:grpSpPr>
            <p:sp>
              <p:nvSpPr>
                <p:cNvPr id="70" name="正方形/長方形 69">
                  <a:extLst>
                    <a:ext uri="{FF2B5EF4-FFF2-40B4-BE49-F238E27FC236}">
                      <a16:creationId xmlns:a16="http://schemas.microsoft.com/office/drawing/2014/main" id="{572373EB-6AE0-4D26-29C1-2E9F53995C66}"/>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1" name="正方形/長方形 70">
                  <a:extLst>
                    <a:ext uri="{FF2B5EF4-FFF2-40B4-BE49-F238E27FC236}">
                      <a16:creationId xmlns:a16="http://schemas.microsoft.com/office/drawing/2014/main" id="{9F76BB3B-9B3A-D1FF-D0AC-E6E8C469663B}"/>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問４</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69" name="テキスト ボックス 68">
                <a:extLst>
                  <a:ext uri="{FF2B5EF4-FFF2-40B4-BE49-F238E27FC236}">
                    <a16:creationId xmlns:a16="http://schemas.microsoft.com/office/drawing/2014/main" id="{3E607BDF-0CC0-5DC5-34B5-0C71F78853D3}"/>
                  </a:ext>
                </a:extLst>
              </p:cNvPr>
              <p:cNvSpPr txBox="1"/>
              <p:nvPr/>
            </p:nvSpPr>
            <p:spPr>
              <a:xfrm>
                <a:off x="1168236" y="4483179"/>
                <a:ext cx="7651911" cy="923330"/>
              </a:xfrm>
              <a:prstGeom prst="rect">
                <a:avLst/>
              </a:prstGeom>
              <a:noFill/>
            </p:spPr>
            <p:txBody>
              <a:bodyPr wrap="square" rtlCol="0">
                <a:spAutoFit/>
              </a:bodyPr>
              <a:lstStyle/>
              <a:p>
                <a:r>
                  <a:rPr kumimoji="1" lang="ja-JP" altLang="en-US" dirty="0"/>
                  <a:t>　所得税は何歳から納めるようになるでしょう</a:t>
                </a:r>
                <a:r>
                  <a:rPr kumimoji="1" lang="ja-JP" altLang="en-US"/>
                  <a:t>か？</a:t>
                </a:r>
                <a:endParaRPr kumimoji="1" lang="en-US" altLang="ja-JP" dirty="0"/>
              </a:p>
              <a:p>
                <a:endParaRPr kumimoji="1" lang="en-US" altLang="ja-JP" dirty="0"/>
              </a:p>
              <a:p>
                <a:r>
                  <a:rPr kumimoji="1" lang="ja-JP" altLang="en-US"/>
                  <a:t>　</a:t>
                </a:r>
                <a:r>
                  <a:rPr kumimoji="1" lang="ja-JP" altLang="en-US" dirty="0"/>
                  <a:t>①　</a:t>
                </a:r>
                <a:r>
                  <a:rPr kumimoji="1" lang="en-US" altLang="ja-JP" dirty="0"/>
                  <a:t>18</a:t>
                </a:r>
                <a:r>
                  <a:rPr kumimoji="1" lang="ja-JP" altLang="en-US" dirty="0"/>
                  <a:t>歳　　②　</a:t>
                </a:r>
                <a:r>
                  <a:rPr kumimoji="1" lang="en-US" altLang="ja-JP" dirty="0"/>
                  <a:t>20</a:t>
                </a:r>
                <a:r>
                  <a:rPr kumimoji="1" lang="ja-JP" altLang="en-US" dirty="0"/>
                  <a:t>歳　　③　年齢は関係ない</a:t>
                </a:r>
              </a:p>
            </p:txBody>
          </p:sp>
        </p:grpSp>
        <p:pic>
          <p:nvPicPr>
            <p:cNvPr id="66" name="図 65">
              <a:extLst>
                <a:ext uri="{FF2B5EF4-FFF2-40B4-BE49-F238E27FC236}">
                  <a16:creationId xmlns:a16="http://schemas.microsoft.com/office/drawing/2014/main" id="{56393307-6112-EA53-9213-9E6E931CC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776" y="1483969"/>
              <a:ext cx="1089460" cy="1127028"/>
            </a:xfrm>
            <a:prstGeom prst="rect">
              <a:avLst/>
            </a:prstGeom>
          </p:spPr>
        </p:pic>
        <p:sp>
          <p:nvSpPr>
            <p:cNvPr id="67" name="テキスト ボックス 66">
              <a:extLst>
                <a:ext uri="{FF2B5EF4-FFF2-40B4-BE49-F238E27FC236}">
                  <a16:creationId xmlns:a16="http://schemas.microsoft.com/office/drawing/2014/main" id="{5C6E6C80-D43A-E074-DA56-E5D0D7F0983E}"/>
                </a:ext>
              </a:extLst>
            </p:cNvPr>
            <p:cNvSpPr txBox="1"/>
            <p:nvPr/>
          </p:nvSpPr>
          <p:spPr>
            <a:xfrm>
              <a:off x="1349142" y="1630142"/>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しょとくぜい</a:t>
              </a:r>
              <a:endParaRPr kumimoji="1" lang="ja-JP" altLang="en-US" sz="800" dirty="0">
                <a:latin typeface="HGPｺﾞｼｯｸE" panose="020B0900000000000000" pitchFamily="50" charset="-128"/>
                <a:ea typeface="HGPｺﾞｼｯｸE" panose="020B0900000000000000" pitchFamily="50" charset="-128"/>
              </a:endParaRPr>
            </a:p>
          </p:txBody>
        </p:sp>
      </p:grpSp>
      <p:grpSp>
        <p:nvGrpSpPr>
          <p:cNvPr id="72" name="グループ化 71">
            <a:extLst>
              <a:ext uri="{FF2B5EF4-FFF2-40B4-BE49-F238E27FC236}">
                <a16:creationId xmlns:a16="http://schemas.microsoft.com/office/drawing/2014/main" id="{7861EEED-98E8-E8FE-70EF-B6121D1A9D7A}"/>
              </a:ext>
            </a:extLst>
          </p:cNvPr>
          <p:cNvGrpSpPr/>
          <p:nvPr/>
        </p:nvGrpSpPr>
        <p:grpSpPr>
          <a:xfrm>
            <a:off x="308634" y="3681946"/>
            <a:ext cx="8506443" cy="1152712"/>
            <a:chOff x="308634" y="3681946"/>
            <a:chExt cx="8506443" cy="1152712"/>
          </a:xfrm>
        </p:grpSpPr>
        <p:grpSp>
          <p:nvGrpSpPr>
            <p:cNvPr id="73" name="グループ化 72">
              <a:extLst>
                <a:ext uri="{FF2B5EF4-FFF2-40B4-BE49-F238E27FC236}">
                  <a16:creationId xmlns:a16="http://schemas.microsoft.com/office/drawing/2014/main" id="{DC501ACB-CD79-4AE0-A6B6-F05AB506BB1D}"/>
                </a:ext>
              </a:extLst>
            </p:cNvPr>
            <p:cNvGrpSpPr/>
            <p:nvPr/>
          </p:nvGrpSpPr>
          <p:grpSpPr>
            <a:xfrm>
              <a:off x="308634" y="3737508"/>
              <a:ext cx="8506443" cy="972714"/>
              <a:chOff x="323849" y="1747926"/>
              <a:chExt cx="8506443" cy="972714"/>
            </a:xfrm>
          </p:grpSpPr>
          <p:grpSp>
            <p:nvGrpSpPr>
              <p:cNvPr id="77" name="グループ化 76">
                <a:extLst>
                  <a:ext uri="{FF2B5EF4-FFF2-40B4-BE49-F238E27FC236}">
                    <a16:creationId xmlns:a16="http://schemas.microsoft.com/office/drawing/2014/main" id="{9818C53E-E999-E858-8354-26E41A932446}"/>
                  </a:ext>
                </a:extLst>
              </p:cNvPr>
              <p:cNvGrpSpPr/>
              <p:nvPr/>
            </p:nvGrpSpPr>
            <p:grpSpPr>
              <a:xfrm>
                <a:off x="323849" y="1747926"/>
                <a:ext cx="8506443" cy="946839"/>
                <a:chOff x="323849" y="1803354"/>
                <a:chExt cx="8506443" cy="579170"/>
              </a:xfrm>
            </p:grpSpPr>
            <p:sp>
              <p:nvSpPr>
                <p:cNvPr id="79" name="正方形/長方形 78">
                  <a:extLst>
                    <a:ext uri="{FF2B5EF4-FFF2-40B4-BE49-F238E27FC236}">
                      <a16:creationId xmlns:a16="http://schemas.microsoft.com/office/drawing/2014/main" id="{D33761BB-B3DD-BBB0-EDC2-4B8EE40DD382}"/>
                    </a:ext>
                  </a:extLst>
                </p:cNvPr>
                <p:cNvSpPr/>
                <p:nvPr/>
              </p:nvSpPr>
              <p:spPr bwMode="auto">
                <a:xfrm>
                  <a:off x="323849" y="1803354"/>
                  <a:ext cx="8506443" cy="579170"/>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0" name="正方形/長方形 79">
                  <a:extLst>
                    <a:ext uri="{FF2B5EF4-FFF2-40B4-BE49-F238E27FC236}">
                      <a16:creationId xmlns:a16="http://schemas.microsoft.com/office/drawing/2014/main" id="{18E61AC5-F303-E719-077D-D75C64FDB10E}"/>
                    </a:ext>
                  </a:extLst>
                </p:cNvPr>
                <p:cNvSpPr/>
                <p:nvPr/>
              </p:nvSpPr>
              <p:spPr bwMode="auto">
                <a:xfrm>
                  <a:off x="323851" y="1803354"/>
                  <a:ext cx="849460" cy="579170"/>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問６</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78" name="テキスト ボックス 77">
                <a:extLst>
                  <a:ext uri="{FF2B5EF4-FFF2-40B4-BE49-F238E27FC236}">
                    <a16:creationId xmlns:a16="http://schemas.microsoft.com/office/drawing/2014/main" id="{BB7960B0-BA6C-12AC-12E4-C32F660B8B41}"/>
                  </a:ext>
                </a:extLst>
              </p:cNvPr>
              <p:cNvSpPr txBox="1"/>
              <p:nvPr/>
            </p:nvSpPr>
            <p:spPr>
              <a:xfrm>
                <a:off x="1168239" y="1797310"/>
                <a:ext cx="7651910" cy="923330"/>
              </a:xfrm>
              <a:prstGeom prst="rect">
                <a:avLst/>
              </a:prstGeom>
              <a:noFill/>
            </p:spPr>
            <p:txBody>
              <a:bodyPr wrap="square" rtlCol="0">
                <a:spAutoFit/>
              </a:bodyPr>
              <a:lstStyle/>
              <a:p>
                <a:r>
                  <a:rPr kumimoji="1" lang="ja-JP" altLang="en-US" dirty="0"/>
                  <a:t>　消費税の軽減税率（８％）の対象にならないものはどれでしょうか？</a:t>
                </a:r>
                <a:endParaRPr kumimoji="1" lang="en-US" altLang="ja-JP" dirty="0"/>
              </a:p>
              <a:p>
                <a:endParaRPr kumimoji="1" lang="en-US" altLang="ja-JP" dirty="0"/>
              </a:p>
              <a:p>
                <a:r>
                  <a:rPr kumimoji="1" lang="ja-JP" altLang="en-US" dirty="0"/>
                  <a:t>　①　しょうゆ　　②　酢　　③　みりん</a:t>
                </a:r>
              </a:p>
            </p:txBody>
          </p:sp>
        </p:grpSp>
        <p:pic>
          <p:nvPicPr>
            <p:cNvPr id="74" name="図 73">
              <a:extLst>
                <a:ext uri="{FF2B5EF4-FFF2-40B4-BE49-F238E27FC236}">
                  <a16:creationId xmlns:a16="http://schemas.microsoft.com/office/drawing/2014/main" id="{00E9A4AF-10B3-793F-E5D2-ADA021649E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3776" y="4044875"/>
              <a:ext cx="965290" cy="789783"/>
            </a:xfrm>
            <a:prstGeom prst="rect">
              <a:avLst/>
            </a:prstGeom>
          </p:spPr>
        </p:pic>
        <p:sp>
          <p:nvSpPr>
            <p:cNvPr id="75" name="テキスト ボックス 74">
              <a:extLst>
                <a:ext uri="{FF2B5EF4-FFF2-40B4-BE49-F238E27FC236}">
                  <a16:creationId xmlns:a16="http://schemas.microsoft.com/office/drawing/2014/main" id="{ED0C2D55-098D-CAEE-16C0-603526B3F87F}"/>
                </a:ext>
              </a:extLst>
            </p:cNvPr>
            <p:cNvSpPr txBox="1"/>
            <p:nvPr/>
          </p:nvSpPr>
          <p:spPr>
            <a:xfrm>
              <a:off x="1312783" y="3684626"/>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しょうひぜい</a:t>
              </a:r>
              <a:endParaRPr kumimoji="1" lang="ja-JP" altLang="en-US" sz="800" dirty="0">
                <a:latin typeface="HGPｺﾞｼｯｸE" panose="020B0900000000000000" pitchFamily="50" charset="-128"/>
                <a:ea typeface="HGPｺﾞｼｯｸE" panose="020B0900000000000000" pitchFamily="50" charset="-128"/>
              </a:endParaRPr>
            </a:p>
          </p:txBody>
        </p:sp>
        <p:sp>
          <p:nvSpPr>
            <p:cNvPr id="76" name="テキスト ボックス 75">
              <a:extLst>
                <a:ext uri="{FF2B5EF4-FFF2-40B4-BE49-F238E27FC236}">
                  <a16:creationId xmlns:a16="http://schemas.microsoft.com/office/drawing/2014/main" id="{97CAF4B1-8F6A-2135-A448-300D53241843}"/>
                </a:ext>
              </a:extLst>
            </p:cNvPr>
            <p:cNvSpPr txBox="1"/>
            <p:nvPr/>
          </p:nvSpPr>
          <p:spPr>
            <a:xfrm>
              <a:off x="2242263" y="3681946"/>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けいげんぜいりつ</a:t>
              </a:r>
              <a:endParaRPr kumimoji="1" lang="ja-JP" altLang="en-US" sz="800" dirty="0">
                <a:latin typeface="HGPｺﾞｼｯｸE" panose="020B0900000000000000" pitchFamily="50" charset="-128"/>
                <a:ea typeface="HGPｺﾞｼｯｸE" panose="020B0900000000000000" pitchFamily="50" charset="-128"/>
              </a:endParaRPr>
            </a:p>
          </p:txBody>
        </p:sp>
      </p:grpSp>
      <p:grpSp>
        <p:nvGrpSpPr>
          <p:cNvPr id="81" name="グループ化 80">
            <a:extLst>
              <a:ext uri="{FF2B5EF4-FFF2-40B4-BE49-F238E27FC236}">
                <a16:creationId xmlns:a16="http://schemas.microsoft.com/office/drawing/2014/main" id="{52B84FAC-B104-4818-7345-DD7298ABAC77}"/>
              </a:ext>
            </a:extLst>
          </p:cNvPr>
          <p:cNvGrpSpPr/>
          <p:nvPr/>
        </p:nvGrpSpPr>
        <p:grpSpPr>
          <a:xfrm>
            <a:off x="313706" y="2604141"/>
            <a:ext cx="8548725" cy="1054222"/>
            <a:chOff x="313706" y="2604141"/>
            <a:chExt cx="8548725" cy="1054222"/>
          </a:xfrm>
        </p:grpSpPr>
        <p:grpSp>
          <p:nvGrpSpPr>
            <p:cNvPr id="82" name="グループ化 81">
              <a:extLst>
                <a:ext uri="{FF2B5EF4-FFF2-40B4-BE49-F238E27FC236}">
                  <a16:creationId xmlns:a16="http://schemas.microsoft.com/office/drawing/2014/main" id="{F899017C-BBFB-D317-40CC-935A9AAAB173}"/>
                </a:ext>
              </a:extLst>
            </p:cNvPr>
            <p:cNvGrpSpPr/>
            <p:nvPr/>
          </p:nvGrpSpPr>
          <p:grpSpPr>
            <a:xfrm>
              <a:off x="313706" y="2691683"/>
              <a:ext cx="8506443" cy="966680"/>
              <a:chOff x="318776" y="3095659"/>
              <a:chExt cx="8506443" cy="1252115"/>
            </a:xfrm>
          </p:grpSpPr>
          <p:grpSp>
            <p:nvGrpSpPr>
              <p:cNvPr id="85" name="グループ化 84">
                <a:extLst>
                  <a:ext uri="{FF2B5EF4-FFF2-40B4-BE49-F238E27FC236}">
                    <a16:creationId xmlns:a16="http://schemas.microsoft.com/office/drawing/2014/main" id="{474FF1C5-FD49-3190-D9F6-B132B42647DB}"/>
                  </a:ext>
                </a:extLst>
              </p:cNvPr>
              <p:cNvGrpSpPr/>
              <p:nvPr/>
            </p:nvGrpSpPr>
            <p:grpSpPr>
              <a:xfrm>
                <a:off x="318776" y="3095659"/>
                <a:ext cx="8506443" cy="1195964"/>
                <a:chOff x="323849" y="1803354"/>
                <a:chExt cx="8506443" cy="940749"/>
              </a:xfrm>
            </p:grpSpPr>
            <p:sp>
              <p:nvSpPr>
                <p:cNvPr id="87" name="正方形/長方形 86">
                  <a:extLst>
                    <a:ext uri="{FF2B5EF4-FFF2-40B4-BE49-F238E27FC236}">
                      <a16:creationId xmlns:a16="http://schemas.microsoft.com/office/drawing/2014/main" id="{4020A47C-8AD0-3141-9237-57868A8D4D03}"/>
                    </a:ext>
                  </a:extLst>
                </p:cNvPr>
                <p:cNvSpPr/>
                <p:nvPr/>
              </p:nvSpPr>
              <p:spPr bwMode="auto">
                <a:xfrm>
                  <a:off x="323849" y="1803354"/>
                  <a:ext cx="8506443" cy="940748"/>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8" name="正方形/長方形 87">
                  <a:extLst>
                    <a:ext uri="{FF2B5EF4-FFF2-40B4-BE49-F238E27FC236}">
                      <a16:creationId xmlns:a16="http://schemas.microsoft.com/office/drawing/2014/main" id="{434F10F5-0C00-764F-B700-5E618B72049D}"/>
                    </a:ext>
                  </a:extLst>
                </p:cNvPr>
                <p:cNvSpPr/>
                <p:nvPr/>
              </p:nvSpPr>
              <p:spPr bwMode="auto">
                <a:xfrm>
                  <a:off x="323851" y="1803354"/>
                  <a:ext cx="849460" cy="94074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５</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86" name="テキスト ボックス 85">
                <a:extLst>
                  <a:ext uri="{FF2B5EF4-FFF2-40B4-BE49-F238E27FC236}">
                    <a16:creationId xmlns:a16="http://schemas.microsoft.com/office/drawing/2014/main" id="{66D4FC52-90F1-A32F-217A-92B8D1382484}"/>
                  </a:ext>
                </a:extLst>
              </p:cNvPr>
              <p:cNvSpPr txBox="1"/>
              <p:nvPr/>
            </p:nvSpPr>
            <p:spPr>
              <a:xfrm>
                <a:off x="1168238" y="3151809"/>
                <a:ext cx="7651911" cy="1195965"/>
              </a:xfrm>
              <a:prstGeom prst="rect">
                <a:avLst/>
              </a:prstGeom>
              <a:noFill/>
            </p:spPr>
            <p:txBody>
              <a:bodyPr wrap="square" rtlCol="0">
                <a:spAutoFit/>
              </a:bodyPr>
              <a:lstStyle/>
              <a:p>
                <a:r>
                  <a:rPr kumimoji="1" lang="ja-JP" altLang="en-US" dirty="0"/>
                  <a:t>　所得税がかかるものはどれでしょうか？</a:t>
                </a:r>
                <a:endParaRPr kumimoji="1" lang="en-US" altLang="ja-JP" dirty="0"/>
              </a:p>
              <a:p>
                <a:endParaRPr kumimoji="1" lang="en-US" altLang="ja-JP" dirty="0"/>
              </a:p>
              <a:p>
                <a:r>
                  <a:rPr kumimoji="1" lang="ja-JP" altLang="en-US" dirty="0"/>
                  <a:t>　</a:t>
                </a:r>
                <a:r>
                  <a:rPr kumimoji="1" lang="ja-JP" altLang="en-US"/>
                  <a:t>①　ノーベル賞の</a:t>
                </a:r>
                <a:r>
                  <a:rPr kumimoji="1" lang="ja-JP" altLang="en-US" dirty="0"/>
                  <a:t>賞金　　②　宝くじの当選金　　③　クイズの懸賞金</a:t>
                </a:r>
              </a:p>
            </p:txBody>
          </p:sp>
        </p:grpSp>
        <p:pic>
          <p:nvPicPr>
            <p:cNvPr id="83" name="図 82">
              <a:extLst>
                <a:ext uri="{FF2B5EF4-FFF2-40B4-BE49-F238E27FC236}">
                  <a16:creationId xmlns:a16="http://schemas.microsoft.com/office/drawing/2014/main" id="{30FF98AC-562A-553D-9715-C15D443A67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3236" y="2604141"/>
              <a:ext cx="1309195" cy="745234"/>
            </a:xfrm>
            <a:prstGeom prst="rect">
              <a:avLst/>
            </a:prstGeom>
          </p:spPr>
        </p:pic>
        <p:sp>
          <p:nvSpPr>
            <p:cNvPr id="84" name="テキスト ボックス 83">
              <a:extLst>
                <a:ext uri="{FF2B5EF4-FFF2-40B4-BE49-F238E27FC236}">
                  <a16:creationId xmlns:a16="http://schemas.microsoft.com/office/drawing/2014/main" id="{66695EA8-E737-EB57-3975-A8939E146EEC}"/>
                </a:ext>
              </a:extLst>
            </p:cNvPr>
            <p:cNvSpPr txBox="1"/>
            <p:nvPr/>
          </p:nvSpPr>
          <p:spPr>
            <a:xfrm>
              <a:off x="7096232" y="3171436"/>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けんしょうきん</a:t>
              </a:r>
              <a:endParaRPr kumimoji="1" lang="ja-JP" altLang="en-US" sz="800" dirty="0">
                <a:latin typeface="HGPｺﾞｼｯｸE" panose="020B0900000000000000" pitchFamily="50" charset="-128"/>
                <a:ea typeface="HGPｺﾞｼｯｸE" panose="020B0900000000000000" pitchFamily="50" charset="-128"/>
              </a:endParaRPr>
            </a:p>
          </p:txBody>
        </p:sp>
      </p:grpSp>
      <p:grpSp>
        <p:nvGrpSpPr>
          <p:cNvPr id="89" name="グループ化 88">
            <a:extLst>
              <a:ext uri="{FF2B5EF4-FFF2-40B4-BE49-F238E27FC236}">
                <a16:creationId xmlns:a16="http://schemas.microsoft.com/office/drawing/2014/main" id="{818F2FE1-4938-4FB0-4434-A4163A631132}"/>
              </a:ext>
            </a:extLst>
          </p:cNvPr>
          <p:cNvGrpSpPr/>
          <p:nvPr/>
        </p:nvGrpSpPr>
        <p:grpSpPr>
          <a:xfrm>
            <a:off x="308941" y="4811605"/>
            <a:ext cx="8495993" cy="1454847"/>
            <a:chOff x="308941" y="4811605"/>
            <a:chExt cx="8495993" cy="1454847"/>
          </a:xfrm>
        </p:grpSpPr>
        <p:grpSp>
          <p:nvGrpSpPr>
            <p:cNvPr id="90" name="グループ化 89">
              <a:extLst>
                <a:ext uri="{FF2B5EF4-FFF2-40B4-BE49-F238E27FC236}">
                  <a16:creationId xmlns:a16="http://schemas.microsoft.com/office/drawing/2014/main" id="{79976411-C320-E9B0-0BDB-AF038CC64932}"/>
                </a:ext>
              </a:extLst>
            </p:cNvPr>
            <p:cNvGrpSpPr/>
            <p:nvPr/>
          </p:nvGrpSpPr>
          <p:grpSpPr>
            <a:xfrm>
              <a:off x="308941" y="4811605"/>
              <a:ext cx="8495993" cy="1288387"/>
              <a:chOff x="323849" y="1747925"/>
              <a:chExt cx="8506443" cy="1288387"/>
            </a:xfrm>
          </p:grpSpPr>
          <p:grpSp>
            <p:nvGrpSpPr>
              <p:cNvPr id="95" name="グループ化 94">
                <a:extLst>
                  <a:ext uri="{FF2B5EF4-FFF2-40B4-BE49-F238E27FC236}">
                    <a16:creationId xmlns:a16="http://schemas.microsoft.com/office/drawing/2014/main" id="{E119D86F-04CD-BF5C-384A-FE2B98109B68}"/>
                  </a:ext>
                </a:extLst>
              </p:cNvPr>
              <p:cNvGrpSpPr/>
              <p:nvPr/>
            </p:nvGrpSpPr>
            <p:grpSpPr>
              <a:xfrm>
                <a:off x="323849" y="1747925"/>
                <a:ext cx="8506443" cy="1265699"/>
                <a:chOff x="323849" y="1803354"/>
                <a:chExt cx="8506443" cy="774213"/>
              </a:xfrm>
            </p:grpSpPr>
            <p:sp>
              <p:nvSpPr>
                <p:cNvPr id="97" name="正方形/長方形 96">
                  <a:extLst>
                    <a:ext uri="{FF2B5EF4-FFF2-40B4-BE49-F238E27FC236}">
                      <a16:creationId xmlns:a16="http://schemas.microsoft.com/office/drawing/2014/main" id="{9A11F52C-BCCB-3158-F745-E36932873B31}"/>
                    </a:ext>
                  </a:extLst>
                </p:cNvPr>
                <p:cNvSpPr/>
                <p:nvPr/>
              </p:nvSpPr>
              <p:spPr bwMode="auto">
                <a:xfrm>
                  <a:off x="323849" y="1803354"/>
                  <a:ext cx="8506443" cy="774213"/>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98" name="正方形/長方形 97">
                  <a:extLst>
                    <a:ext uri="{FF2B5EF4-FFF2-40B4-BE49-F238E27FC236}">
                      <a16:creationId xmlns:a16="http://schemas.microsoft.com/office/drawing/2014/main" id="{EFA67DE3-A6D9-5633-B9E5-F79AA6577A1D}"/>
                    </a:ext>
                  </a:extLst>
                </p:cNvPr>
                <p:cNvSpPr/>
                <p:nvPr/>
              </p:nvSpPr>
              <p:spPr bwMode="auto">
                <a:xfrm>
                  <a:off x="323851" y="1803354"/>
                  <a:ext cx="849460" cy="769680"/>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７</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96" name="テキスト ボックス 95">
                <a:extLst>
                  <a:ext uri="{FF2B5EF4-FFF2-40B4-BE49-F238E27FC236}">
                    <a16:creationId xmlns:a16="http://schemas.microsoft.com/office/drawing/2014/main" id="{0D59352F-2BDC-DCA8-DFB2-204319313C3E}"/>
                  </a:ext>
                </a:extLst>
              </p:cNvPr>
              <p:cNvSpPr txBox="1"/>
              <p:nvPr/>
            </p:nvSpPr>
            <p:spPr>
              <a:xfrm>
                <a:off x="1168239" y="1835983"/>
                <a:ext cx="7662053" cy="1200329"/>
              </a:xfrm>
              <a:prstGeom prst="rect">
                <a:avLst/>
              </a:prstGeom>
              <a:noFill/>
            </p:spPr>
            <p:txBody>
              <a:bodyPr wrap="square" rtlCol="0">
                <a:spAutoFit/>
              </a:bodyPr>
              <a:lstStyle/>
              <a:p>
                <a:r>
                  <a:rPr kumimoji="1" lang="ja-JP" altLang="en-US" dirty="0"/>
                  <a:t>　国の税金に関する法律や税金の使いみちを決めている機関はどこでしょうか？</a:t>
                </a:r>
                <a:endParaRPr kumimoji="1" lang="en-US" altLang="ja-JP" dirty="0"/>
              </a:p>
              <a:p>
                <a:endParaRPr kumimoji="1" lang="en-US" altLang="ja-JP" dirty="0"/>
              </a:p>
              <a:p>
                <a:r>
                  <a:rPr kumimoji="1" lang="ja-JP" altLang="en-US" dirty="0"/>
                  <a:t>　①　国税庁　　②　財務省　　③　国会</a:t>
                </a:r>
              </a:p>
            </p:txBody>
          </p:sp>
        </p:grpSp>
        <p:pic>
          <p:nvPicPr>
            <p:cNvPr id="91" name="図 90">
              <a:extLst>
                <a:ext uri="{FF2B5EF4-FFF2-40B4-BE49-F238E27FC236}">
                  <a16:creationId xmlns:a16="http://schemas.microsoft.com/office/drawing/2014/main" id="{07408F71-1662-47E0-AAD2-8857722A45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2832" y="5168234"/>
              <a:ext cx="1234683" cy="1098218"/>
            </a:xfrm>
            <a:prstGeom prst="rect">
              <a:avLst/>
            </a:prstGeom>
          </p:spPr>
        </p:pic>
        <p:pic>
          <p:nvPicPr>
            <p:cNvPr id="92" name="図 91">
              <a:extLst>
                <a:ext uri="{FF2B5EF4-FFF2-40B4-BE49-F238E27FC236}">
                  <a16:creationId xmlns:a16="http://schemas.microsoft.com/office/drawing/2014/main" id="{0158293B-649D-926D-CAD4-711F752645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37515" y="5147611"/>
              <a:ext cx="1513304" cy="1118841"/>
            </a:xfrm>
            <a:prstGeom prst="rect">
              <a:avLst/>
            </a:prstGeom>
          </p:spPr>
        </p:pic>
        <p:sp>
          <p:nvSpPr>
            <p:cNvPr id="93" name="テキスト ボックス 92">
              <a:extLst>
                <a:ext uri="{FF2B5EF4-FFF2-40B4-BE49-F238E27FC236}">
                  <a16:creationId xmlns:a16="http://schemas.microsoft.com/office/drawing/2014/main" id="{705C16AF-54D1-5826-61B4-E37F552042C9}"/>
                </a:ext>
              </a:extLst>
            </p:cNvPr>
            <p:cNvSpPr txBox="1"/>
            <p:nvPr/>
          </p:nvSpPr>
          <p:spPr>
            <a:xfrm>
              <a:off x="1694989" y="5611469"/>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こくぜいちょう</a:t>
              </a:r>
              <a:endParaRPr kumimoji="1" lang="ja-JP" altLang="en-US" sz="800" dirty="0">
                <a:latin typeface="HGPｺﾞｼｯｸE" panose="020B0900000000000000" pitchFamily="50" charset="-128"/>
                <a:ea typeface="HGPｺﾞｼｯｸE" panose="020B0900000000000000" pitchFamily="50" charset="-128"/>
              </a:endParaRPr>
            </a:p>
          </p:txBody>
        </p:sp>
        <p:sp>
          <p:nvSpPr>
            <p:cNvPr id="94" name="テキスト ボックス 93">
              <a:extLst>
                <a:ext uri="{FF2B5EF4-FFF2-40B4-BE49-F238E27FC236}">
                  <a16:creationId xmlns:a16="http://schemas.microsoft.com/office/drawing/2014/main" id="{2F32B923-8C81-72B3-2C9B-3DE2675FCCBE}"/>
                </a:ext>
              </a:extLst>
            </p:cNvPr>
            <p:cNvSpPr txBox="1"/>
            <p:nvPr/>
          </p:nvSpPr>
          <p:spPr>
            <a:xfrm>
              <a:off x="3066283" y="5615022"/>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ざいむしょう</a:t>
              </a:r>
              <a:endParaRPr kumimoji="1" lang="ja-JP" altLang="en-US" sz="800" dirty="0">
                <a:latin typeface="HGPｺﾞｼｯｸE" panose="020B0900000000000000" pitchFamily="50" charset="-128"/>
                <a:ea typeface="HGPｺﾞｼｯｸE" panose="020B0900000000000000" pitchFamily="50" charset="-128"/>
              </a:endParaRPr>
            </a:p>
          </p:txBody>
        </p:sp>
      </p:grpSp>
      <p:sp>
        <p:nvSpPr>
          <p:cNvPr id="3" name="Rectangle 14">
            <a:extLst>
              <a:ext uri="{FF2B5EF4-FFF2-40B4-BE49-F238E27FC236}">
                <a16:creationId xmlns:a16="http://schemas.microsoft.com/office/drawing/2014/main" id="{B6A11D83-B842-ACC2-80AD-68512C8439C0}"/>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a:t>
            </a:r>
          </a:p>
        </p:txBody>
      </p:sp>
      <p:sp>
        <p:nvSpPr>
          <p:cNvPr id="4" name="スライド番号プレースホルダー 1">
            <a:extLst>
              <a:ext uri="{FF2B5EF4-FFF2-40B4-BE49-F238E27FC236}">
                <a16:creationId xmlns:a16="http://schemas.microsoft.com/office/drawing/2014/main" id="{F9B67D26-0906-CEC4-E0BB-E1DD35FF3579}"/>
              </a:ext>
            </a:extLst>
          </p:cNvPr>
          <p:cNvSpPr>
            <a:spLocks noGrp="1"/>
          </p:cNvSpPr>
          <p:nvPr>
            <p:ph type="sldNum" sz="quarter" idx="4"/>
          </p:nvPr>
        </p:nvSpPr>
        <p:spPr>
          <a:xfrm>
            <a:off x="8628484" y="6574636"/>
            <a:ext cx="419472" cy="189374"/>
          </a:xfrm>
        </p:spPr>
        <p:txBody>
          <a:bodyPr/>
          <a:lstStyle/>
          <a:p>
            <a:pPr>
              <a:defRPr/>
            </a:pPr>
            <a:fld id="{A21AC8FD-592B-4297-9EAB-520742DB55C5}" type="slidenum">
              <a:rPr lang="en-US" altLang="ja-JP" smtClean="0"/>
              <a:pPr>
                <a:defRPr/>
              </a:pPr>
              <a:t>17</a:t>
            </a:fld>
            <a:endParaRPr lang="en-US" altLang="ja-JP"/>
          </a:p>
        </p:txBody>
      </p:sp>
    </p:spTree>
    <p:custDataLst>
      <p:tags r:id="rId1"/>
    </p:custDataLst>
    <p:extLst>
      <p:ext uri="{BB962C8B-B14F-4D97-AF65-F5344CB8AC3E}">
        <p14:creationId xmlns:p14="http://schemas.microsoft.com/office/powerpoint/2010/main" val="92439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53">
            <a:extLst>
              <a:ext uri="{FF2B5EF4-FFF2-40B4-BE49-F238E27FC236}">
                <a16:creationId xmlns:a16="http://schemas.microsoft.com/office/drawing/2014/main" id="{A9C66BBD-A4FD-2B5B-7866-603E996FAE5D}"/>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税金に関するクイズの答えと説明です。どれくらいできたかな？</a:t>
            </a:r>
          </a:p>
        </p:txBody>
      </p:sp>
      <p:pic>
        <p:nvPicPr>
          <p:cNvPr id="28" name="図 27" descr="挿絵 が含まれている画像&#10;&#10;自動的に生成された説明">
            <a:extLst>
              <a:ext uri="{FF2B5EF4-FFF2-40B4-BE49-F238E27FC236}">
                <a16:creationId xmlns:a16="http://schemas.microsoft.com/office/drawing/2014/main" id="{1BBB7B0D-0EB3-84D7-EBAB-69740FAE55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29" name="グループ化 28">
            <a:extLst>
              <a:ext uri="{FF2B5EF4-FFF2-40B4-BE49-F238E27FC236}">
                <a16:creationId xmlns:a16="http://schemas.microsoft.com/office/drawing/2014/main" id="{7EFD79D9-AE9C-6AFD-F0D8-32B2450C1E2E}"/>
              </a:ext>
            </a:extLst>
          </p:cNvPr>
          <p:cNvGrpSpPr/>
          <p:nvPr/>
        </p:nvGrpSpPr>
        <p:grpSpPr>
          <a:xfrm>
            <a:off x="318776" y="4259115"/>
            <a:ext cx="8506443" cy="1980286"/>
            <a:chOff x="318776" y="4229619"/>
            <a:chExt cx="8506443" cy="1980286"/>
          </a:xfrm>
        </p:grpSpPr>
        <p:grpSp>
          <p:nvGrpSpPr>
            <p:cNvPr id="30" name="グループ化 29">
              <a:extLst>
                <a:ext uri="{FF2B5EF4-FFF2-40B4-BE49-F238E27FC236}">
                  <a16:creationId xmlns:a16="http://schemas.microsoft.com/office/drawing/2014/main" id="{2E7D59FD-94BE-2FDE-4A32-A20239F024C2}"/>
                </a:ext>
              </a:extLst>
            </p:cNvPr>
            <p:cNvGrpSpPr/>
            <p:nvPr/>
          </p:nvGrpSpPr>
          <p:grpSpPr>
            <a:xfrm>
              <a:off x="318776" y="4229619"/>
              <a:ext cx="8506443" cy="1980286"/>
              <a:chOff x="318776" y="4429312"/>
              <a:chExt cx="8506443" cy="1980286"/>
            </a:xfrm>
          </p:grpSpPr>
          <p:grpSp>
            <p:nvGrpSpPr>
              <p:cNvPr id="32" name="グループ化 31">
                <a:extLst>
                  <a:ext uri="{FF2B5EF4-FFF2-40B4-BE49-F238E27FC236}">
                    <a16:creationId xmlns:a16="http://schemas.microsoft.com/office/drawing/2014/main" id="{922AD7C1-772D-EF86-8A75-94DE13E81DC6}"/>
                  </a:ext>
                </a:extLst>
              </p:cNvPr>
              <p:cNvGrpSpPr/>
              <p:nvPr/>
            </p:nvGrpSpPr>
            <p:grpSpPr>
              <a:xfrm>
                <a:off x="318776" y="4443388"/>
                <a:ext cx="8506443" cy="1966209"/>
                <a:chOff x="323849" y="1803353"/>
                <a:chExt cx="8506443" cy="1582369"/>
              </a:xfrm>
            </p:grpSpPr>
            <p:sp>
              <p:nvSpPr>
                <p:cNvPr id="34" name="正方形/長方形 33">
                  <a:extLst>
                    <a:ext uri="{FF2B5EF4-FFF2-40B4-BE49-F238E27FC236}">
                      <a16:creationId xmlns:a16="http://schemas.microsoft.com/office/drawing/2014/main" id="{7F7E2E79-EC66-2250-EBAE-E788E8E46B48}"/>
                    </a:ext>
                  </a:extLst>
                </p:cNvPr>
                <p:cNvSpPr/>
                <p:nvPr/>
              </p:nvSpPr>
              <p:spPr bwMode="auto">
                <a:xfrm>
                  <a:off x="323849" y="1803353"/>
                  <a:ext cx="8506443" cy="1582369"/>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5" name="正方形/長方形 34">
                  <a:extLst>
                    <a:ext uri="{FF2B5EF4-FFF2-40B4-BE49-F238E27FC236}">
                      <a16:creationId xmlns:a16="http://schemas.microsoft.com/office/drawing/2014/main" id="{281168DA-E771-CCF9-F464-CC81D7DEA549}"/>
                    </a:ext>
                  </a:extLst>
                </p:cNvPr>
                <p:cNvSpPr/>
                <p:nvPr/>
              </p:nvSpPr>
              <p:spPr bwMode="auto">
                <a:xfrm>
                  <a:off x="323851" y="1803353"/>
                  <a:ext cx="849460" cy="158236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答３</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3" name="テキスト ボックス 32">
                <a:extLst>
                  <a:ext uri="{FF2B5EF4-FFF2-40B4-BE49-F238E27FC236}">
                    <a16:creationId xmlns:a16="http://schemas.microsoft.com/office/drawing/2014/main" id="{7DBA9308-437E-078B-6153-34CF5119C0C3}"/>
                  </a:ext>
                </a:extLst>
              </p:cNvPr>
              <p:cNvSpPr txBox="1"/>
              <p:nvPr/>
            </p:nvSpPr>
            <p:spPr>
              <a:xfrm>
                <a:off x="1168238" y="4429312"/>
                <a:ext cx="6556866" cy="1980286"/>
              </a:xfrm>
              <a:prstGeom prst="rect">
                <a:avLst/>
              </a:prstGeom>
              <a:noFill/>
            </p:spPr>
            <p:txBody>
              <a:bodyPr wrap="square" rtlCol="0">
                <a:spAutoFit/>
              </a:bodyPr>
              <a:lstStyle/>
              <a:p>
                <a:pPr>
                  <a:lnSpc>
                    <a:spcPts val="2500"/>
                  </a:lnSpc>
                </a:pPr>
                <a:r>
                  <a:rPr kumimoji="1" lang="ja-JP" altLang="en-US" dirty="0"/>
                  <a:t>　答え　①ゴルフ場　　</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ゴルフ場を利用すると「ゴルフ場利用税」という税金がかかります。これは都道府県に納める地方税です。都道府県やゴルフ場により納める税額は異なりますが、１人１日につき</a:t>
                </a:r>
                <a:r>
                  <a:rPr kumimoji="1" lang="en-US" altLang="ja-JP" sz="1600" dirty="0"/>
                  <a:t>800</a:t>
                </a:r>
                <a:r>
                  <a:rPr kumimoji="1" lang="ja-JP" altLang="en-US" sz="1600" dirty="0"/>
                  <a:t>円が標準で、上限</a:t>
                </a:r>
                <a:r>
                  <a:rPr kumimoji="1" lang="en-US" altLang="ja-JP" sz="1600" dirty="0"/>
                  <a:t>1,200</a:t>
                </a:r>
                <a:r>
                  <a:rPr kumimoji="1" lang="ja-JP" altLang="en-US" sz="1600" dirty="0"/>
                  <a:t>円です。年齢が</a:t>
                </a:r>
                <a:r>
                  <a:rPr kumimoji="1" lang="en-US" altLang="ja-JP" sz="1600" dirty="0"/>
                  <a:t>18</a:t>
                </a:r>
                <a:r>
                  <a:rPr kumimoji="1" lang="ja-JP" altLang="en-US" sz="1600" dirty="0"/>
                  <a:t>歳未満の人などは非課税とされています。</a:t>
                </a:r>
                <a:endParaRPr kumimoji="1" lang="ja-JP" altLang="en-US" dirty="0"/>
              </a:p>
            </p:txBody>
          </p:sp>
        </p:grpSp>
        <p:pic>
          <p:nvPicPr>
            <p:cNvPr id="31" name="図 30">
              <a:extLst>
                <a:ext uri="{FF2B5EF4-FFF2-40B4-BE49-F238E27FC236}">
                  <a16:creationId xmlns:a16="http://schemas.microsoft.com/office/drawing/2014/main" id="{90617AD9-47F6-022D-E303-16D329B306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9365" y="4467002"/>
              <a:ext cx="1190631" cy="1427704"/>
            </a:xfrm>
            <a:prstGeom prst="rect">
              <a:avLst/>
            </a:prstGeom>
          </p:spPr>
        </p:pic>
      </p:grpSp>
      <p:grpSp>
        <p:nvGrpSpPr>
          <p:cNvPr id="61" name="グループ化 60">
            <a:extLst>
              <a:ext uri="{FF2B5EF4-FFF2-40B4-BE49-F238E27FC236}">
                <a16:creationId xmlns:a16="http://schemas.microsoft.com/office/drawing/2014/main" id="{28CA92A2-1072-10F0-8446-C356CE289D1D}"/>
              </a:ext>
            </a:extLst>
          </p:cNvPr>
          <p:cNvGrpSpPr/>
          <p:nvPr/>
        </p:nvGrpSpPr>
        <p:grpSpPr>
          <a:xfrm>
            <a:off x="323849" y="1511409"/>
            <a:ext cx="8575785" cy="1499511"/>
            <a:chOff x="323849" y="1511409"/>
            <a:chExt cx="8575785" cy="1499511"/>
          </a:xfrm>
        </p:grpSpPr>
        <p:grpSp>
          <p:nvGrpSpPr>
            <p:cNvPr id="62" name="グループ化 61">
              <a:extLst>
                <a:ext uri="{FF2B5EF4-FFF2-40B4-BE49-F238E27FC236}">
                  <a16:creationId xmlns:a16="http://schemas.microsoft.com/office/drawing/2014/main" id="{A0050CF8-4E7D-9E10-4AB3-9C860E152698}"/>
                </a:ext>
              </a:extLst>
            </p:cNvPr>
            <p:cNvGrpSpPr/>
            <p:nvPr/>
          </p:nvGrpSpPr>
          <p:grpSpPr>
            <a:xfrm>
              <a:off x="323849" y="1671835"/>
              <a:ext cx="8506443" cy="1339085"/>
              <a:chOff x="323849" y="1724849"/>
              <a:chExt cx="8506443" cy="1263388"/>
            </a:xfrm>
          </p:grpSpPr>
          <p:grpSp>
            <p:nvGrpSpPr>
              <p:cNvPr id="66" name="グループ化 65">
                <a:extLst>
                  <a:ext uri="{FF2B5EF4-FFF2-40B4-BE49-F238E27FC236}">
                    <a16:creationId xmlns:a16="http://schemas.microsoft.com/office/drawing/2014/main" id="{22D406A0-B07C-AA0D-46A4-4F2C323DF3EE}"/>
                  </a:ext>
                </a:extLst>
              </p:cNvPr>
              <p:cNvGrpSpPr/>
              <p:nvPr/>
            </p:nvGrpSpPr>
            <p:grpSpPr>
              <a:xfrm>
                <a:off x="323849" y="1747926"/>
                <a:ext cx="8506443" cy="1195966"/>
                <a:chOff x="323849" y="1803354"/>
                <a:chExt cx="8506443" cy="731558"/>
              </a:xfrm>
            </p:grpSpPr>
            <p:sp>
              <p:nvSpPr>
                <p:cNvPr id="68" name="正方形/長方形 67">
                  <a:extLst>
                    <a:ext uri="{FF2B5EF4-FFF2-40B4-BE49-F238E27FC236}">
                      <a16:creationId xmlns:a16="http://schemas.microsoft.com/office/drawing/2014/main" id="{B9288BDF-C434-D12E-E08B-DB541D4483DE}"/>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9" name="正方形/長方形 68">
                  <a:extLst>
                    <a:ext uri="{FF2B5EF4-FFF2-40B4-BE49-F238E27FC236}">
                      <a16:creationId xmlns:a16="http://schemas.microsoft.com/office/drawing/2014/main" id="{8883EC61-2181-D40D-E6EC-3BFD0438EA4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答１</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67" name="テキスト ボックス 66">
                <a:extLst>
                  <a:ext uri="{FF2B5EF4-FFF2-40B4-BE49-F238E27FC236}">
                    <a16:creationId xmlns:a16="http://schemas.microsoft.com/office/drawing/2014/main" id="{C9667C32-C8B4-C047-4EC8-2EAD5103B87E}"/>
                  </a:ext>
                </a:extLst>
              </p:cNvPr>
              <p:cNvSpPr txBox="1"/>
              <p:nvPr/>
            </p:nvSpPr>
            <p:spPr>
              <a:xfrm>
                <a:off x="1168239" y="1724849"/>
                <a:ext cx="6556864" cy="1263388"/>
              </a:xfrm>
              <a:prstGeom prst="rect">
                <a:avLst/>
              </a:prstGeom>
              <a:noFill/>
            </p:spPr>
            <p:txBody>
              <a:bodyPr wrap="square" rtlCol="0">
                <a:spAutoFit/>
              </a:bodyPr>
              <a:lstStyle/>
              <a:p>
                <a:pPr>
                  <a:lnSpc>
                    <a:spcPts val="2500"/>
                  </a:lnSpc>
                </a:pPr>
                <a:r>
                  <a:rPr kumimoji="1" lang="ja-JP" altLang="en-US" dirty="0"/>
                  <a:t>　答え　①パトカー　</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このほかにも、救急車、消防車、市区町村等の保有する清掃車、</a:t>
                </a:r>
                <a:endParaRPr kumimoji="1" lang="en-US" altLang="ja-JP" sz="1600" dirty="0"/>
              </a:p>
              <a:p>
                <a:pPr>
                  <a:lnSpc>
                    <a:spcPts val="2500"/>
                  </a:lnSpc>
                </a:pPr>
                <a:r>
                  <a:rPr kumimoji="1" lang="ja-JP" altLang="en-US" sz="1600" dirty="0"/>
                  <a:t>ごみ運搬車など、税金で購入されている自動車には様々な種類があります。</a:t>
                </a:r>
              </a:p>
            </p:txBody>
          </p:sp>
        </p:grpSp>
        <p:pic>
          <p:nvPicPr>
            <p:cNvPr id="63" name="図 62">
              <a:extLst>
                <a:ext uri="{FF2B5EF4-FFF2-40B4-BE49-F238E27FC236}">
                  <a16:creationId xmlns:a16="http://schemas.microsoft.com/office/drawing/2014/main" id="{861DB129-864A-F65D-303C-8D14B5B5EA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9726" y="1511409"/>
              <a:ext cx="1569908" cy="1076796"/>
            </a:xfrm>
            <a:prstGeom prst="rect">
              <a:avLst/>
            </a:prstGeom>
          </p:spPr>
        </p:pic>
        <p:sp>
          <p:nvSpPr>
            <p:cNvPr id="64" name="テキスト ボックス 63">
              <a:extLst>
                <a:ext uri="{FF2B5EF4-FFF2-40B4-BE49-F238E27FC236}">
                  <a16:creationId xmlns:a16="http://schemas.microsoft.com/office/drawing/2014/main" id="{726423EA-1B60-2EC6-647D-651E3D7DBB9B}"/>
                </a:ext>
              </a:extLst>
            </p:cNvPr>
            <p:cNvSpPr txBox="1"/>
            <p:nvPr/>
          </p:nvSpPr>
          <p:spPr>
            <a:xfrm>
              <a:off x="1454757" y="2557074"/>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うんぱんしゃ</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65" name="テキスト ボックス 64">
              <a:extLst>
                <a:ext uri="{FF2B5EF4-FFF2-40B4-BE49-F238E27FC236}">
                  <a16:creationId xmlns:a16="http://schemas.microsoft.com/office/drawing/2014/main" id="{F9425E86-A8C1-B20B-E010-AC9AA8A92A25}"/>
                </a:ext>
              </a:extLst>
            </p:cNvPr>
            <p:cNvSpPr txBox="1"/>
            <p:nvPr/>
          </p:nvSpPr>
          <p:spPr>
            <a:xfrm>
              <a:off x="5938445" y="2224231"/>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せいそうしゃ</a:t>
              </a:r>
              <a:endParaRPr kumimoji="1" lang="en-US" altLang="ja-JP" sz="800" dirty="0">
                <a:latin typeface="HGPｺﾞｼｯｸE" panose="020B0900000000000000" pitchFamily="50" charset="-128"/>
                <a:ea typeface="HGPｺﾞｼｯｸE" panose="020B0900000000000000" pitchFamily="50" charset="-128"/>
              </a:endParaRPr>
            </a:p>
          </p:txBody>
        </p:sp>
      </p:grpSp>
      <p:grpSp>
        <p:nvGrpSpPr>
          <p:cNvPr id="70" name="グループ化 69">
            <a:extLst>
              <a:ext uri="{FF2B5EF4-FFF2-40B4-BE49-F238E27FC236}">
                <a16:creationId xmlns:a16="http://schemas.microsoft.com/office/drawing/2014/main" id="{EC02E211-62CD-9E15-1642-57D81E1F732D}"/>
              </a:ext>
            </a:extLst>
          </p:cNvPr>
          <p:cNvGrpSpPr/>
          <p:nvPr/>
        </p:nvGrpSpPr>
        <p:grpSpPr>
          <a:xfrm>
            <a:off x="318776" y="3030561"/>
            <a:ext cx="8506443" cy="1192558"/>
            <a:chOff x="318776" y="3001065"/>
            <a:chExt cx="8506443" cy="1192558"/>
          </a:xfrm>
        </p:grpSpPr>
        <p:grpSp>
          <p:nvGrpSpPr>
            <p:cNvPr id="71" name="グループ化 70">
              <a:extLst>
                <a:ext uri="{FF2B5EF4-FFF2-40B4-BE49-F238E27FC236}">
                  <a16:creationId xmlns:a16="http://schemas.microsoft.com/office/drawing/2014/main" id="{00059514-71D3-E707-9FAC-30C45F5EB453}"/>
                </a:ext>
              </a:extLst>
            </p:cNvPr>
            <p:cNvGrpSpPr/>
            <p:nvPr/>
          </p:nvGrpSpPr>
          <p:grpSpPr>
            <a:xfrm>
              <a:off x="318776" y="3001065"/>
              <a:ext cx="8506443" cy="1192558"/>
              <a:chOff x="318776" y="3095658"/>
              <a:chExt cx="8506443" cy="923328"/>
            </a:xfrm>
          </p:grpSpPr>
          <p:grpSp>
            <p:nvGrpSpPr>
              <p:cNvPr id="75" name="グループ化 74">
                <a:extLst>
                  <a:ext uri="{FF2B5EF4-FFF2-40B4-BE49-F238E27FC236}">
                    <a16:creationId xmlns:a16="http://schemas.microsoft.com/office/drawing/2014/main" id="{DAB97B3D-257D-3B28-1114-48D7A8197680}"/>
                  </a:ext>
                </a:extLst>
              </p:cNvPr>
              <p:cNvGrpSpPr/>
              <p:nvPr/>
            </p:nvGrpSpPr>
            <p:grpSpPr>
              <a:xfrm>
                <a:off x="318776" y="3095658"/>
                <a:ext cx="8506443" cy="923328"/>
                <a:chOff x="323849" y="1803354"/>
                <a:chExt cx="8506443" cy="726293"/>
              </a:xfrm>
            </p:grpSpPr>
            <p:sp>
              <p:nvSpPr>
                <p:cNvPr id="77" name="正方形/長方形 76">
                  <a:extLst>
                    <a:ext uri="{FF2B5EF4-FFF2-40B4-BE49-F238E27FC236}">
                      <a16:creationId xmlns:a16="http://schemas.microsoft.com/office/drawing/2014/main" id="{765D2CD3-AEFA-83C7-8353-6786FA2466A6}"/>
                    </a:ext>
                  </a:extLst>
                </p:cNvPr>
                <p:cNvSpPr/>
                <p:nvPr/>
              </p:nvSpPr>
              <p:spPr bwMode="auto">
                <a:xfrm>
                  <a:off x="323849" y="1803354"/>
                  <a:ext cx="8506443" cy="726293"/>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8" name="正方形/長方形 77">
                  <a:extLst>
                    <a:ext uri="{FF2B5EF4-FFF2-40B4-BE49-F238E27FC236}">
                      <a16:creationId xmlns:a16="http://schemas.microsoft.com/office/drawing/2014/main" id="{3548ED5C-F2F1-E076-ADFD-30DE9383401F}"/>
                    </a:ext>
                  </a:extLst>
                </p:cNvPr>
                <p:cNvSpPr/>
                <p:nvPr/>
              </p:nvSpPr>
              <p:spPr bwMode="auto">
                <a:xfrm>
                  <a:off x="323851" y="1803354"/>
                  <a:ext cx="849460" cy="72629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答２</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76" name="テキスト ボックス 75">
                <a:extLst>
                  <a:ext uri="{FF2B5EF4-FFF2-40B4-BE49-F238E27FC236}">
                    <a16:creationId xmlns:a16="http://schemas.microsoft.com/office/drawing/2014/main" id="{3EE89F3B-83A8-DE17-8C97-98AEEC3B4072}"/>
                  </a:ext>
                </a:extLst>
              </p:cNvPr>
              <p:cNvSpPr txBox="1"/>
              <p:nvPr/>
            </p:nvSpPr>
            <p:spPr>
              <a:xfrm>
                <a:off x="1168238" y="3144483"/>
                <a:ext cx="6556865" cy="714880"/>
              </a:xfrm>
              <a:prstGeom prst="rect">
                <a:avLst/>
              </a:prstGeom>
              <a:noFill/>
            </p:spPr>
            <p:txBody>
              <a:bodyPr wrap="square" rtlCol="0">
                <a:spAutoFit/>
              </a:bodyPr>
              <a:lstStyle/>
              <a:p>
                <a:r>
                  <a:rPr kumimoji="1" lang="ja-JP" altLang="en-US" dirty="0"/>
                  <a:t>　答え　②約</a:t>
                </a:r>
                <a:r>
                  <a:rPr kumimoji="1" lang="en-US" altLang="ja-JP" dirty="0"/>
                  <a:t>50</a:t>
                </a:r>
                <a:r>
                  <a:rPr kumimoji="1" lang="ja-JP" altLang="en-US" dirty="0"/>
                  <a:t>種類　</a:t>
                </a:r>
                <a:endParaRPr kumimoji="1" lang="en-US" altLang="ja-JP" dirty="0"/>
              </a:p>
              <a:p>
                <a:endParaRPr kumimoji="1" lang="en-US" altLang="ja-JP" dirty="0"/>
              </a:p>
              <a:p>
                <a:r>
                  <a:rPr kumimoji="1" lang="ja-JP" altLang="en-US" dirty="0"/>
                  <a:t>　</a:t>
                </a:r>
                <a:r>
                  <a:rPr kumimoji="1" lang="ja-JP" altLang="en-US" sz="1600" dirty="0"/>
                  <a:t>令和７年１月１日現在、国税が</a:t>
                </a:r>
                <a:r>
                  <a:rPr kumimoji="1" lang="en-US" altLang="ja-JP" sz="1600" dirty="0"/>
                  <a:t>25</a:t>
                </a:r>
                <a:r>
                  <a:rPr kumimoji="1" lang="ja-JP" altLang="en-US" sz="1600" dirty="0"/>
                  <a:t>種類、地方税が約</a:t>
                </a:r>
                <a:r>
                  <a:rPr kumimoji="1" lang="en-US" altLang="ja-JP" sz="1600" dirty="0"/>
                  <a:t>25</a:t>
                </a:r>
                <a:r>
                  <a:rPr kumimoji="1" lang="ja-JP" altLang="en-US" sz="1600" dirty="0"/>
                  <a:t>種類あります。</a:t>
                </a:r>
                <a:endParaRPr kumimoji="1" lang="ja-JP" altLang="en-US" dirty="0"/>
              </a:p>
            </p:txBody>
          </p:sp>
        </p:grpSp>
        <p:pic>
          <p:nvPicPr>
            <p:cNvPr id="72" name="図 71">
              <a:extLst>
                <a:ext uri="{FF2B5EF4-FFF2-40B4-BE49-F238E27FC236}">
                  <a16:creationId xmlns:a16="http://schemas.microsoft.com/office/drawing/2014/main" id="{68759C78-0978-B82A-16D7-030799673E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1682" y="3046916"/>
              <a:ext cx="1201495" cy="1139195"/>
            </a:xfrm>
            <a:prstGeom prst="rect">
              <a:avLst/>
            </a:prstGeom>
          </p:spPr>
        </p:pic>
        <p:sp>
          <p:nvSpPr>
            <p:cNvPr id="73" name="テキスト ボックス 72">
              <a:extLst>
                <a:ext uri="{FF2B5EF4-FFF2-40B4-BE49-F238E27FC236}">
                  <a16:creationId xmlns:a16="http://schemas.microsoft.com/office/drawing/2014/main" id="{08DE5374-D099-44B5-9690-869683A5D1BF}"/>
                </a:ext>
              </a:extLst>
            </p:cNvPr>
            <p:cNvSpPr txBox="1"/>
            <p:nvPr/>
          </p:nvSpPr>
          <p:spPr>
            <a:xfrm>
              <a:off x="3236258" y="3525791"/>
              <a:ext cx="652449"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こくぜい</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74" name="テキスト ボックス 73">
              <a:extLst>
                <a:ext uri="{FF2B5EF4-FFF2-40B4-BE49-F238E27FC236}">
                  <a16:creationId xmlns:a16="http://schemas.microsoft.com/office/drawing/2014/main" id="{55B61AB3-BD56-E806-1554-15A17AC92840}"/>
                </a:ext>
              </a:extLst>
            </p:cNvPr>
            <p:cNvSpPr txBox="1"/>
            <p:nvPr/>
          </p:nvSpPr>
          <p:spPr>
            <a:xfrm>
              <a:off x="4720237" y="3525791"/>
              <a:ext cx="652449"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ちほうぜい</a:t>
              </a:r>
              <a:endParaRPr kumimoji="1" lang="en-US" altLang="ja-JP" sz="800" dirty="0">
                <a:latin typeface="HGPｺﾞｼｯｸE" panose="020B0900000000000000" pitchFamily="50" charset="-128"/>
                <a:ea typeface="HGPｺﾞｼｯｸE" panose="020B0900000000000000" pitchFamily="50" charset="-128"/>
              </a:endParaRPr>
            </a:p>
          </p:txBody>
        </p:sp>
      </p:grpSp>
      <p:sp>
        <p:nvSpPr>
          <p:cNvPr id="2" name="Rectangle 14">
            <a:extLst>
              <a:ext uri="{FF2B5EF4-FFF2-40B4-BE49-F238E27FC236}">
                <a16:creationId xmlns:a16="http://schemas.microsoft.com/office/drawing/2014/main" id="{82D5BC67-73DE-D339-1FC0-F07C17F71064}"/>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クイズの答え＆説明</a:t>
            </a:r>
          </a:p>
        </p:txBody>
      </p:sp>
      <p:sp>
        <p:nvSpPr>
          <p:cNvPr id="3" name="スライド番号プレースホルダー 1">
            <a:extLst>
              <a:ext uri="{FF2B5EF4-FFF2-40B4-BE49-F238E27FC236}">
                <a16:creationId xmlns:a16="http://schemas.microsoft.com/office/drawing/2014/main" id="{FB333F27-582C-C149-FDC7-016C8278B6F0}"/>
              </a:ext>
            </a:extLst>
          </p:cNvPr>
          <p:cNvSpPr>
            <a:spLocks noGrp="1"/>
          </p:cNvSpPr>
          <p:nvPr>
            <p:ph type="sldNum" sz="quarter" idx="4"/>
          </p:nvPr>
        </p:nvSpPr>
        <p:spPr>
          <a:xfrm>
            <a:off x="8628484" y="6574636"/>
            <a:ext cx="419472" cy="189374"/>
          </a:xfrm>
        </p:spPr>
        <p:txBody>
          <a:bodyPr/>
          <a:lstStyle/>
          <a:p>
            <a:pPr>
              <a:defRPr/>
            </a:pPr>
            <a:fld id="{A21AC8FD-592B-4297-9EAB-520742DB55C5}" type="slidenum">
              <a:rPr lang="en-US" altLang="ja-JP" smtClean="0"/>
              <a:pPr>
                <a:defRPr/>
              </a:pPr>
              <a:t>18</a:t>
            </a:fld>
            <a:endParaRPr lang="en-US" altLang="ja-JP"/>
          </a:p>
        </p:txBody>
      </p:sp>
    </p:spTree>
    <p:custDataLst>
      <p:tags r:id="rId1"/>
    </p:custDataLst>
    <p:extLst>
      <p:ext uri="{BB962C8B-B14F-4D97-AF65-F5344CB8AC3E}">
        <p14:creationId xmlns:p14="http://schemas.microsoft.com/office/powerpoint/2010/main" val="217679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53">
            <a:extLst>
              <a:ext uri="{FF2B5EF4-FFF2-40B4-BE49-F238E27FC236}">
                <a16:creationId xmlns:a16="http://schemas.microsoft.com/office/drawing/2014/main" id="{EC64BDB2-B1E7-6CE5-2C6E-7C895661411A}"/>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税金に関するクイズの答えと説明です。どれくらいできたかな？</a:t>
            </a:r>
          </a:p>
        </p:txBody>
      </p:sp>
      <p:pic>
        <p:nvPicPr>
          <p:cNvPr id="11" name="図 10" descr="挿絵 が含まれている画像&#10;&#10;自動的に生成された説明">
            <a:extLst>
              <a:ext uri="{FF2B5EF4-FFF2-40B4-BE49-F238E27FC236}">
                <a16:creationId xmlns:a16="http://schemas.microsoft.com/office/drawing/2014/main" id="{A8AAC99C-62D8-82BF-67E6-F5493AF767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32" name="グループ化 31">
            <a:extLst>
              <a:ext uri="{FF2B5EF4-FFF2-40B4-BE49-F238E27FC236}">
                <a16:creationId xmlns:a16="http://schemas.microsoft.com/office/drawing/2014/main" id="{9FF05073-27A6-8FB1-036C-231BD7411E85}"/>
              </a:ext>
            </a:extLst>
          </p:cNvPr>
          <p:cNvGrpSpPr/>
          <p:nvPr/>
        </p:nvGrpSpPr>
        <p:grpSpPr>
          <a:xfrm>
            <a:off x="323851" y="3170566"/>
            <a:ext cx="8506443" cy="1250407"/>
            <a:chOff x="323851" y="3170566"/>
            <a:chExt cx="8506443" cy="1250407"/>
          </a:xfrm>
        </p:grpSpPr>
        <p:grpSp>
          <p:nvGrpSpPr>
            <p:cNvPr id="33" name="グループ化 32">
              <a:extLst>
                <a:ext uri="{FF2B5EF4-FFF2-40B4-BE49-F238E27FC236}">
                  <a16:creationId xmlns:a16="http://schemas.microsoft.com/office/drawing/2014/main" id="{1DF26456-98B2-F042-E5AD-0D97BDC66DE3}"/>
                </a:ext>
              </a:extLst>
            </p:cNvPr>
            <p:cNvGrpSpPr/>
            <p:nvPr/>
          </p:nvGrpSpPr>
          <p:grpSpPr>
            <a:xfrm>
              <a:off x="323851" y="3196989"/>
              <a:ext cx="8506443" cy="1223984"/>
              <a:chOff x="318776" y="3095659"/>
              <a:chExt cx="8506443" cy="1195964"/>
            </a:xfrm>
          </p:grpSpPr>
          <p:grpSp>
            <p:nvGrpSpPr>
              <p:cNvPr id="39" name="グループ化 38">
                <a:extLst>
                  <a:ext uri="{FF2B5EF4-FFF2-40B4-BE49-F238E27FC236}">
                    <a16:creationId xmlns:a16="http://schemas.microsoft.com/office/drawing/2014/main" id="{804FCC6D-9A7D-DA47-66A9-3EC068676B9C}"/>
                  </a:ext>
                </a:extLst>
              </p:cNvPr>
              <p:cNvGrpSpPr/>
              <p:nvPr/>
            </p:nvGrpSpPr>
            <p:grpSpPr>
              <a:xfrm>
                <a:off x="318776" y="3095659"/>
                <a:ext cx="8506443" cy="1195964"/>
                <a:chOff x="323849" y="1803354"/>
                <a:chExt cx="8506443" cy="940749"/>
              </a:xfrm>
            </p:grpSpPr>
            <p:sp>
              <p:nvSpPr>
                <p:cNvPr id="41" name="正方形/長方形 40">
                  <a:extLst>
                    <a:ext uri="{FF2B5EF4-FFF2-40B4-BE49-F238E27FC236}">
                      <a16:creationId xmlns:a16="http://schemas.microsoft.com/office/drawing/2014/main" id="{6A92969C-184A-6843-CFC6-89015269A740}"/>
                    </a:ext>
                  </a:extLst>
                </p:cNvPr>
                <p:cNvSpPr/>
                <p:nvPr/>
              </p:nvSpPr>
              <p:spPr bwMode="auto">
                <a:xfrm>
                  <a:off x="323849" y="1803354"/>
                  <a:ext cx="8506443" cy="940748"/>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2" name="正方形/長方形 41">
                  <a:extLst>
                    <a:ext uri="{FF2B5EF4-FFF2-40B4-BE49-F238E27FC236}">
                      <a16:creationId xmlns:a16="http://schemas.microsoft.com/office/drawing/2014/main" id="{B8BC1237-11E0-3EF6-10CB-7D12C594E9E2}"/>
                    </a:ext>
                  </a:extLst>
                </p:cNvPr>
                <p:cNvSpPr/>
                <p:nvPr/>
              </p:nvSpPr>
              <p:spPr bwMode="auto">
                <a:xfrm>
                  <a:off x="323851" y="1803354"/>
                  <a:ext cx="849460" cy="94074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答５</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40" name="テキスト ボックス 39">
                <a:extLst>
                  <a:ext uri="{FF2B5EF4-FFF2-40B4-BE49-F238E27FC236}">
                    <a16:creationId xmlns:a16="http://schemas.microsoft.com/office/drawing/2014/main" id="{65F62969-E65C-69B2-916D-C9C7C8C4FC78}"/>
                  </a:ext>
                </a:extLst>
              </p:cNvPr>
              <p:cNvSpPr txBox="1"/>
              <p:nvPr/>
            </p:nvSpPr>
            <p:spPr>
              <a:xfrm>
                <a:off x="1158092" y="3157276"/>
                <a:ext cx="6415092" cy="996046"/>
              </a:xfrm>
              <a:prstGeom prst="rect">
                <a:avLst/>
              </a:prstGeom>
              <a:noFill/>
            </p:spPr>
            <p:txBody>
              <a:bodyPr wrap="square" rtlCol="0">
                <a:spAutoFit/>
              </a:bodyPr>
              <a:lstStyle/>
              <a:p>
                <a:pPr>
                  <a:lnSpc>
                    <a:spcPts val="2500"/>
                  </a:lnSpc>
                </a:pPr>
                <a:r>
                  <a:rPr kumimoji="1" lang="ja-JP" altLang="en-US" dirty="0"/>
                  <a:t>　答え　③クイズの懸賞金</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クイズの懸賞金は一時所得に当たり、所得税がかかります。</a:t>
                </a:r>
                <a:endParaRPr kumimoji="1" lang="ja-JP" altLang="en-US" dirty="0"/>
              </a:p>
            </p:txBody>
          </p:sp>
        </p:grpSp>
        <p:pic>
          <p:nvPicPr>
            <p:cNvPr id="34" name="図 33">
              <a:extLst>
                <a:ext uri="{FF2B5EF4-FFF2-40B4-BE49-F238E27FC236}">
                  <a16:creationId xmlns:a16="http://schemas.microsoft.com/office/drawing/2014/main" id="{DC0D4091-1917-B33F-143E-142BBDCBA6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805" y="3219304"/>
              <a:ext cx="2051088" cy="1167542"/>
            </a:xfrm>
            <a:prstGeom prst="rect">
              <a:avLst/>
            </a:prstGeom>
          </p:spPr>
        </p:pic>
        <p:sp>
          <p:nvSpPr>
            <p:cNvPr id="38" name="テキスト ボックス 37">
              <a:extLst>
                <a:ext uri="{FF2B5EF4-FFF2-40B4-BE49-F238E27FC236}">
                  <a16:creationId xmlns:a16="http://schemas.microsoft.com/office/drawing/2014/main" id="{FA0CA2FA-E456-9E64-94A4-44E9771461C9}"/>
                </a:ext>
              </a:extLst>
            </p:cNvPr>
            <p:cNvSpPr txBox="1"/>
            <p:nvPr/>
          </p:nvSpPr>
          <p:spPr>
            <a:xfrm>
              <a:off x="2883965" y="3170566"/>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けんしょうきん</a:t>
              </a:r>
              <a:endParaRPr kumimoji="1" lang="en-US" altLang="ja-JP" sz="800" dirty="0">
                <a:latin typeface="HGPｺﾞｼｯｸE" panose="020B0900000000000000" pitchFamily="50" charset="-128"/>
                <a:ea typeface="HGPｺﾞｼｯｸE" panose="020B0900000000000000" pitchFamily="50" charset="-128"/>
              </a:endParaRPr>
            </a:p>
          </p:txBody>
        </p:sp>
      </p:grpSp>
      <p:grpSp>
        <p:nvGrpSpPr>
          <p:cNvPr id="43" name="グループ化 42">
            <a:extLst>
              <a:ext uri="{FF2B5EF4-FFF2-40B4-BE49-F238E27FC236}">
                <a16:creationId xmlns:a16="http://schemas.microsoft.com/office/drawing/2014/main" id="{5291AE03-7F8C-1468-CEFD-940EAB6C9563}"/>
              </a:ext>
            </a:extLst>
          </p:cNvPr>
          <p:cNvGrpSpPr/>
          <p:nvPr/>
        </p:nvGrpSpPr>
        <p:grpSpPr>
          <a:xfrm>
            <a:off x="323851" y="4483673"/>
            <a:ext cx="8506443" cy="1684892"/>
            <a:chOff x="323851" y="4483673"/>
            <a:chExt cx="8506443" cy="1684892"/>
          </a:xfrm>
        </p:grpSpPr>
        <p:grpSp>
          <p:nvGrpSpPr>
            <p:cNvPr id="60" name="グループ化 59">
              <a:extLst>
                <a:ext uri="{FF2B5EF4-FFF2-40B4-BE49-F238E27FC236}">
                  <a16:creationId xmlns:a16="http://schemas.microsoft.com/office/drawing/2014/main" id="{35E025F5-E177-78E4-EF10-67F2D50A72A9}"/>
                </a:ext>
              </a:extLst>
            </p:cNvPr>
            <p:cNvGrpSpPr/>
            <p:nvPr/>
          </p:nvGrpSpPr>
          <p:grpSpPr>
            <a:xfrm>
              <a:off x="323851" y="4506914"/>
              <a:ext cx="8506443" cy="1661651"/>
              <a:chOff x="323849" y="1745927"/>
              <a:chExt cx="8506443" cy="1690857"/>
            </a:xfrm>
          </p:grpSpPr>
          <p:grpSp>
            <p:nvGrpSpPr>
              <p:cNvPr id="64" name="グループ化 63">
                <a:extLst>
                  <a:ext uri="{FF2B5EF4-FFF2-40B4-BE49-F238E27FC236}">
                    <a16:creationId xmlns:a16="http://schemas.microsoft.com/office/drawing/2014/main" id="{8759967F-7A74-A2CF-DFEA-3440027E5472}"/>
                  </a:ext>
                </a:extLst>
              </p:cNvPr>
              <p:cNvGrpSpPr/>
              <p:nvPr/>
            </p:nvGrpSpPr>
            <p:grpSpPr>
              <a:xfrm>
                <a:off x="323849" y="1747926"/>
                <a:ext cx="8506443" cy="1688858"/>
                <a:chOff x="323849" y="1803354"/>
                <a:chExt cx="8506443" cy="1033054"/>
              </a:xfrm>
            </p:grpSpPr>
            <p:sp>
              <p:nvSpPr>
                <p:cNvPr id="66" name="正方形/長方形 65">
                  <a:extLst>
                    <a:ext uri="{FF2B5EF4-FFF2-40B4-BE49-F238E27FC236}">
                      <a16:creationId xmlns:a16="http://schemas.microsoft.com/office/drawing/2014/main" id="{0CA1C05F-1F51-DDF8-208F-7A233779EA11}"/>
                    </a:ext>
                  </a:extLst>
                </p:cNvPr>
                <p:cNvSpPr/>
                <p:nvPr/>
              </p:nvSpPr>
              <p:spPr bwMode="auto">
                <a:xfrm>
                  <a:off x="323849" y="1803354"/>
                  <a:ext cx="8506443" cy="1032852"/>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7" name="正方形/長方形 66">
                  <a:extLst>
                    <a:ext uri="{FF2B5EF4-FFF2-40B4-BE49-F238E27FC236}">
                      <a16:creationId xmlns:a16="http://schemas.microsoft.com/office/drawing/2014/main" id="{D15789C8-2A39-4FEA-19C0-893400FB3FB8}"/>
                    </a:ext>
                  </a:extLst>
                </p:cNvPr>
                <p:cNvSpPr/>
                <p:nvPr/>
              </p:nvSpPr>
              <p:spPr bwMode="auto">
                <a:xfrm>
                  <a:off x="323851" y="1803354"/>
                  <a:ext cx="849460" cy="1033054"/>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a:t>
                  </a:r>
                  <a:r>
                    <a:rPr lang="ja-JP" altLang="en-US" sz="1800" spc="120" dirty="0">
                      <a:solidFill>
                        <a:schemeClr val="bg1"/>
                      </a:solidFill>
                      <a:latin typeface="+mn-ea"/>
                      <a:ea typeface="+mn-ea"/>
                    </a:rPr>
                    <a:t>６</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65" name="テキスト ボックス 64">
                <a:extLst>
                  <a:ext uri="{FF2B5EF4-FFF2-40B4-BE49-F238E27FC236}">
                    <a16:creationId xmlns:a16="http://schemas.microsoft.com/office/drawing/2014/main" id="{61E3F783-1F7E-58D6-C1CD-0BF143F3D528}"/>
                  </a:ext>
                </a:extLst>
              </p:cNvPr>
              <p:cNvSpPr txBox="1"/>
              <p:nvPr/>
            </p:nvSpPr>
            <p:spPr>
              <a:xfrm>
                <a:off x="1173311" y="1745927"/>
                <a:ext cx="6415092" cy="1688857"/>
              </a:xfrm>
              <a:prstGeom prst="rect">
                <a:avLst/>
              </a:prstGeom>
              <a:noFill/>
            </p:spPr>
            <p:txBody>
              <a:bodyPr wrap="square" rtlCol="0">
                <a:spAutoFit/>
              </a:bodyPr>
              <a:lstStyle/>
              <a:p>
                <a:pPr>
                  <a:lnSpc>
                    <a:spcPts val="2500"/>
                  </a:lnSpc>
                </a:pPr>
                <a:r>
                  <a:rPr kumimoji="1" lang="ja-JP" altLang="en-US" dirty="0"/>
                  <a:t>　答え　③みりん</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酒税法に規定する酒類（アルコール度数１度以上）は、軽減税率の対象である「飲食料品」には該当しません。したがって、酒類に該当する「みりん」は、軽減税率の対象となりません。</a:t>
                </a:r>
                <a:endParaRPr kumimoji="1" lang="en-US" altLang="ja-JP" dirty="0"/>
              </a:p>
            </p:txBody>
          </p:sp>
        </p:grpSp>
        <p:pic>
          <p:nvPicPr>
            <p:cNvPr id="61" name="図 60">
              <a:extLst>
                <a:ext uri="{FF2B5EF4-FFF2-40B4-BE49-F238E27FC236}">
                  <a16:creationId xmlns:a16="http://schemas.microsoft.com/office/drawing/2014/main" id="{5D3C5F90-787E-A006-C149-6E5B15C4F2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6923" y="4483673"/>
              <a:ext cx="619780" cy="1512684"/>
            </a:xfrm>
            <a:prstGeom prst="rect">
              <a:avLst/>
            </a:prstGeom>
          </p:spPr>
        </p:pic>
        <p:sp>
          <p:nvSpPr>
            <p:cNvPr id="62" name="テキスト ボックス 61">
              <a:extLst>
                <a:ext uri="{FF2B5EF4-FFF2-40B4-BE49-F238E27FC236}">
                  <a16:creationId xmlns:a16="http://schemas.microsoft.com/office/drawing/2014/main" id="{A3781A18-F2E9-F226-AE65-96D77A00E363}"/>
                </a:ext>
              </a:extLst>
            </p:cNvPr>
            <p:cNvSpPr txBox="1"/>
            <p:nvPr/>
          </p:nvSpPr>
          <p:spPr>
            <a:xfrm>
              <a:off x="5944980" y="5055162"/>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けいげんぜいりつ</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63" name="テキスト ボックス 62">
              <a:extLst>
                <a:ext uri="{FF2B5EF4-FFF2-40B4-BE49-F238E27FC236}">
                  <a16:creationId xmlns:a16="http://schemas.microsoft.com/office/drawing/2014/main" id="{EA778D0F-51EF-BA11-1F35-4A08BAE489AD}"/>
                </a:ext>
              </a:extLst>
            </p:cNvPr>
            <p:cNvSpPr txBox="1"/>
            <p:nvPr/>
          </p:nvSpPr>
          <p:spPr>
            <a:xfrm>
              <a:off x="1326776" y="5055162"/>
              <a:ext cx="779672"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しゅぜいほう</a:t>
              </a:r>
              <a:endParaRPr kumimoji="1" lang="en-US" altLang="ja-JP" sz="800" dirty="0">
                <a:latin typeface="HGPｺﾞｼｯｸE" panose="020B0900000000000000" pitchFamily="50" charset="-128"/>
                <a:ea typeface="HGPｺﾞｼｯｸE" panose="020B0900000000000000" pitchFamily="50" charset="-128"/>
              </a:endParaRPr>
            </a:p>
          </p:txBody>
        </p:sp>
      </p:grpSp>
      <p:grpSp>
        <p:nvGrpSpPr>
          <p:cNvPr id="73" name="グループ化 72">
            <a:extLst>
              <a:ext uri="{FF2B5EF4-FFF2-40B4-BE49-F238E27FC236}">
                <a16:creationId xmlns:a16="http://schemas.microsoft.com/office/drawing/2014/main" id="{9E5E1643-F39F-7D6B-C994-481F1FDEDA1E}"/>
              </a:ext>
            </a:extLst>
          </p:cNvPr>
          <p:cNvGrpSpPr/>
          <p:nvPr/>
        </p:nvGrpSpPr>
        <p:grpSpPr>
          <a:xfrm>
            <a:off x="313706" y="1733098"/>
            <a:ext cx="8506443" cy="1371526"/>
            <a:chOff x="313706" y="1733098"/>
            <a:chExt cx="8506443" cy="1371526"/>
          </a:xfrm>
        </p:grpSpPr>
        <p:grpSp>
          <p:nvGrpSpPr>
            <p:cNvPr id="74" name="グループ化 73">
              <a:extLst>
                <a:ext uri="{FF2B5EF4-FFF2-40B4-BE49-F238E27FC236}">
                  <a16:creationId xmlns:a16="http://schemas.microsoft.com/office/drawing/2014/main" id="{1CE0C337-A328-DF38-C84F-3C6801381AE4}"/>
                </a:ext>
              </a:extLst>
            </p:cNvPr>
            <p:cNvGrpSpPr/>
            <p:nvPr/>
          </p:nvGrpSpPr>
          <p:grpSpPr>
            <a:xfrm>
              <a:off x="313706" y="1733098"/>
              <a:ext cx="8506443" cy="1371526"/>
              <a:chOff x="318776" y="4443388"/>
              <a:chExt cx="8506443" cy="1282206"/>
            </a:xfrm>
          </p:grpSpPr>
          <p:grpSp>
            <p:nvGrpSpPr>
              <p:cNvPr id="78" name="グループ化 77">
                <a:extLst>
                  <a:ext uri="{FF2B5EF4-FFF2-40B4-BE49-F238E27FC236}">
                    <a16:creationId xmlns:a16="http://schemas.microsoft.com/office/drawing/2014/main" id="{42C2AF94-485D-0DE9-C63A-41FE287B3FCF}"/>
                  </a:ext>
                </a:extLst>
              </p:cNvPr>
              <p:cNvGrpSpPr/>
              <p:nvPr/>
            </p:nvGrpSpPr>
            <p:grpSpPr>
              <a:xfrm>
                <a:off x="318776" y="4443388"/>
                <a:ext cx="8506443" cy="1282206"/>
                <a:chOff x="323849" y="1803353"/>
                <a:chExt cx="8506443" cy="1031896"/>
              </a:xfrm>
            </p:grpSpPr>
            <p:sp>
              <p:nvSpPr>
                <p:cNvPr id="80" name="正方形/長方形 79">
                  <a:extLst>
                    <a:ext uri="{FF2B5EF4-FFF2-40B4-BE49-F238E27FC236}">
                      <a16:creationId xmlns:a16="http://schemas.microsoft.com/office/drawing/2014/main" id="{083ADC3D-E353-C6C2-9FBC-5565EB478F2A}"/>
                    </a:ext>
                  </a:extLst>
                </p:cNvPr>
                <p:cNvSpPr/>
                <p:nvPr/>
              </p:nvSpPr>
              <p:spPr bwMode="auto">
                <a:xfrm>
                  <a:off x="323849" y="1803353"/>
                  <a:ext cx="8506443" cy="103189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1" name="正方形/長方形 80">
                  <a:extLst>
                    <a:ext uri="{FF2B5EF4-FFF2-40B4-BE49-F238E27FC236}">
                      <a16:creationId xmlns:a16="http://schemas.microsoft.com/office/drawing/2014/main" id="{220F5E03-7B17-6B8A-F10A-26C843E9B721}"/>
                    </a:ext>
                  </a:extLst>
                </p:cNvPr>
                <p:cNvSpPr/>
                <p:nvPr/>
              </p:nvSpPr>
              <p:spPr bwMode="auto">
                <a:xfrm>
                  <a:off x="323851" y="1803353"/>
                  <a:ext cx="849460" cy="10318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a:t>
                  </a:r>
                  <a:r>
                    <a:rPr lang="ja-JP" altLang="en-US" sz="1800" spc="120" dirty="0">
                      <a:solidFill>
                        <a:schemeClr val="bg1"/>
                      </a:solidFill>
                      <a:latin typeface="+mn-ea"/>
                      <a:ea typeface="+mn-ea"/>
                    </a:rPr>
                    <a:t>４</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79" name="テキスト ボックス 78">
                <a:extLst>
                  <a:ext uri="{FF2B5EF4-FFF2-40B4-BE49-F238E27FC236}">
                    <a16:creationId xmlns:a16="http://schemas.microsoft.com/office/drawing/2014/main" id="{77A83936-8D73-68CA-A7F8-EB6FA34B06DB}"/>
                  </a:ext>
                </a:extLst>
              </p:cNvPr>
              <p:cNvSpPr txBox="1"/>
              <p:nvPr/>
            </p:nvSpPr>
            <p:spPr>
              <a:xfrm>
                <a:off x="1168237" y="4467506"/>
                <a:ext cx="6425238" cy="1251878"/>
              </a:xfrm>
              <a:prstGeom prst="rect">
                <a:avLst/>
              </a:prstGeom>
              <a:noFill/>
            </p:spPr>
            <p:txBody>
              <a:bodyPr wrap="square" rtlCol="0">
                <a:spAutoFit/>
              </a:bodyPr>
              <a:lstStyle/>
              <a:p>
                <a:pPr>
                  <a:lnSpc>
                    <a:spcPts val="2500"/>
                  </a:lnSpc>
                </a:pPr>
                <a:r>
                  <a:rPr kumimoji="1" lang="ja-JP" altLang="en-US" dirty="0"/>
                  <a:t>　答え　③年齢は関係ない</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子供であっても、例えば、芸能界の子役などで収入があれば所得税や住民税が課税されます。</a:t>
                </a:r>
                <a:endParaRPr kumimoji="1" lang="ja-JP" altLang="en-US" dirty="0"/>
              </a:p>
            </p:txBody>
          </p:sp>
        </p:grpSp>
        <p:pic>
          <p:nvPicPr>
            <p:cNvPr id="75" name="図 74">
              <a:extLst>
                <a:ext uri="{FF2B5EF4-FFF2-40B4-BE49-F238E27FC236}">
                  <a16:creationId xmlns:a16="http://schemas.microsoft.com/office/drawing/2014/main" id="{18FA9B99-AD68-A0E7-6C22-176602D00F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6590" y="1775272"/>
              <a:ext cx="849460" cy="1187066"/>
            </a:xfrm>
            <a:prstGeom prst="rect">
              <a:avLst/>
            </a:prstGeom>
          </p:spPr>
        </p:pic>
        <p:sp>
          <p:nvSpPr>
            <p:cNvPr id="76" name="テキスト ボックス 75">
              <a:extLst>
                <a:ext uri="{FF2B5EF4-FFF2-40B4-BE49-F238E27FC236}">
                  <a16:creationId xmlns:a16="http://schemas.microsoft.com/office/drawing/2014/main" id="{03154203-7FA0-5A4A-349C-5E726FFCD3C5}"/>
                </a:ext>
              </a:extLst>
            </p:cNvPr>
            <p:cNvSpPr txBox="1"/>
            <p:nvPr/>
          </p:nvSpPr>
          <p:spPr>
            <a:xfrm>
              <a:off x="6334823" y="2309583"/>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しょとくぜい</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77" name="テキスト ボックス 76">
              <a:extLst>
                <a:ext uri="{FF2B5EF4-FFF2-40B4-BE49-F238E27FC236}">
                  <a16:creationId xmlns:a16="http://schemas.microsoft.com/office/drawing/2014/main" id="{469FA43F-FAED-509A-E970-D2A9CE2C08A3}"/>
                </a:ext>
              </a:extLst>
            </p:cNvPr>
            <p:cNvSpPr txBox="1"/>
            <p:nvPr/>
          </p:nvSpPr>
          <p:spPr>
            <a:xfrm>
              <a:off x="1060669" y="2642391"/>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じゅうみんぜい</a:t>
              </a:r>
              <a:endParaRPr kumimoji="1" lang="en-US" altLang="ja-JP" sz="800" dirty="0">
                <a:latin typeface="HGPｺﾞｼｯｸE" panose="020B0900000000000000" pitchFamily="50" charset="-128"/>
                <a:ea typeface="HGPｺﾞｼｯｸE" panose="020B0900000000000000" pitchFamily="50" charset="-128"/>
              </a:endParaRPr>
            </a:p>
          </p:txBody>
        </p:sp>
      </p:grpSp>
      <p:sp>
        <p:nvSpPr>
          <p:cNvPr id="3" name="Rectangle 14">
            <a:extLst>
              <a:ext uri="{FF2B5EF4-FFF2-40B4-BE49-F238E27FC236}">
                <a16:creationId xmlns:a16="http://schemas.microsoft.com/office/drawing/2014/main" id="{4612CABA-B0B4-AF47-9447-8E2806E775D1}"/>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クイズの答え＆説明</a:t>
            </a:r>
          </a:p>
        </p:txBody>
      </p:sp>
      <p:sp>
        <p:nvSpPr>
          <p:cNvPr id="4" name="スライド番号プレースホルダー 1">
            <a:extLst>
              <a:ext uri="{FF2B5EF4-FFF2-40B4-BE49-F238E27FC236}">
                <a16:creationId xmlns:a16="http://schemas.microsoft.com/office/drawing/2014/main" id="{8711A27A-B236-EFE0-FA31-F78A7DAD9FE3}"/>
              </a:ext>
            </a:extLst>
          </p:cNvPr>
          <p:cNvSpPr>
            <a:spLocks noGrp="1"/>
          </p:cNvSpPr>
          <p:nvPr>
            <p:ph type="sldNum" sz="quarter" idx="4"/>
          </p:nvPr>
        </p:nvSpPr>
        <p:spPr>
          <a:xfrm>
            <a:off x="8628484" y="6574636"/>
            <a:ext cx="419472" cy="189374"/>
          </a:xfrm>
        </p:spPr>
        <p:txBody>
          <a:bodyPr/>
          <a:lstStyle/>
          <a:p>
            <a:pPr>
              <a:defRPr/>
            </a:pPr>
            <a:fld id="{A21AC8FD-592B-4297-9EAB-520742DB55C5}" type="slidenum">
              <a:rPr lang="en-US" altLang="ja-JP" smtClean="0"/>
              <a:pPr>
                <a:defRPr/>
              </a:pPr>
              <a:t>19</a:t>
            </a:fld>
            <a:endParaRPr lang="en-US" altLang="ja-JP"/>
          </a:p>
        </p:txBody>
      </p:sp>
    </p:spTree>
    <p:custDataLst>
      <p:tags r:id="rId1"/>
    </p:custDataLst>
    <p:extLst>
      <p:ext uri="{BB962C8B-B14F-4D97-AF65-F5344CB8AC3E}">
        <p14:creationId xmlns:p14="http://schemas.microsoft.com/office/powerpoint/2010/main" val="78540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a:defRPr/>
            </a:pPr>
            <a:r>
              <a:rPr lang="en-US" altLang="ja-JP" dirty="0"/>
              <a:t>2</a:t>
            </a:r>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53">
            <a:extLst>
              <a:ext uri="{FF2B5EF4-FFF2-40B4-BE49-F238E27FC236}">
                <a16:creationId xmlns:a16="http://schemas.microsoft.com/office/drawing/2014/main" id="{28E92DB3-28EF-1429-A854-55E6787DFEF9}"/>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税金に関するクイズの答えと説明です。どれくらいできたかな？</a:t>
            </a:r>
          </a:p>
        </p:txBody>
      </p:sp>
      <p:sp>
        <p:nvSpPr>
          <p:cNvPr id="3" name="テキスト ボックス 2">
            <a:extLst>
              <a:ext uri="{FF2B5EF4-FFF2-40B4-BE49-F238E27FC236}">
                <a16:creationId xmlns:a16="http://schemas.microsoft.com/office/drawing/2014/main" id="{A01C3904-B28C-3485-5460-A4E4699BE419}"/>
              </a:ext>
            </a:extLst>
          </p:cNvPr>
          <p:cNvSpPr txBox="1"/>
          <p:nvPr/>
        </p:nvSpPr>
        <p:spPr>
          <a:xfrm>
            <a:off x="848212" y="6518284"/>
            <a:ext cx="6367863"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　財務省</a:t>
            </a:r>
            <a:r>
              <a:rPr lang="en-US" altLang="ja-JP" sz="1100" b="1" dirty="0">
                <a:solidFill>
                  <a:srgbClr val="005BAD"/>
                </a:solidFill>
                <a:latin typeface="ＭＳ Ｐゴシック" panose="020B0600070205080204" pitchFamily="50" charset="-128"/>
                <a:ea typeface="ＭＳ Ｐゴシック" panose="020B0600070205080204" pitchFamily="50" charset="-128"/>
              </a:rPr>
              <a:t>×</a:t>
            </a:r>
            <a:r>
              <a:rPr lang="en-US" altLang="ja-JP" sz="1100" b="1" dirty="0" err="1">
                <a:solidFill>
                  <a:srgbClr val="005BAD"/>
                </a:solidFill>
                <a:latin typeface="ＭＳ Ｐゴシック" panose="020B0600070205080204" pitchFamily="50" charset="-128"/>
                <a:ea typeface="ＭＳ Ｐゴシック" panose="020B0600070205080204" pitchFamily="50" charset="-128"/>
              </a:rPr>
              <a:t>QuizKnock</a:t>
            </a:r>
            <a:r>
              <a:rPr lang="ja-JP" altLang="en-US" sz="1100" b="1" dirty="0">
                <a:solidFill>
                  <a:srgbClr val="005BAD"/>
                </a:solidFill>
                <a:latin typeface="ＭＳ Ｐゴシック" panose="020B0600070205080204" pitchFamily="50" charset="-128"/>
                <a:ea typeface="ＭＳ Ｐゴシック" panose="020B0600070205080204" pitchFamily="50" charset="-128"/>
              </a:rPr>
              <a:t>　クイズで全知全納！？税制マスター　</a:t>
            </a:r>
            <a:r>
              <a:rPr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https://zaimusho.quizknock.com</a:t>
            </a:r>
            <a:endParaRPr kumimoji="1" lang="en-US" altLang="ja-JP" sz="1100" dirty="0">
              <a:latin typeface="Arial" panose="020B0604020202020204" pitchFamily="34" charset="0"/>
              <a:cs typeface="Arial" panose="020B0604020202020204" pitchFamily="34" charset="0"/>
            </a:endParaRPr>
          </a:p>
        </p:txBody>
      </p:sp>
      <p:pic>
        <p:nvPicPr>
          <p:cNvPr id="9" name="図 8" descr="挿絵 が含まれている画像&#10;&#10;自動的に生成された説明">
            <a:extLst>
              <a:ext uri="{FF2B5EF4-FFF2-40B4-BE49-F238E27FC236}">
                <a16:creationId xmlns:a16="http://schemas.microsoft.com/office/drawing/2014/main" id="{6B51314D-8173-7E81-075F-B5DBC504055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10" name="グループ化 9">
            <a:extLst>
              <a:ext uri="{FF2B5EF4-FFF2-40B4-BE49-F238E27FC236}">
                <a16:creationId xmlns:a16="http://schemas.microsoft.com/office/drawing/2014/main" id="{B3565180-9409-6850-27F9-66BBE96E6B8E}"/>
              </a:ext>
            </a:extLst>
          </p:cNvPr>
          <p:cNvGrpSpPr/>
          <p:nvPr/>
        </p:nvGrpSpPr>
        <p:grpSpPr>
          <a:xfrm>
            <a:off x="323851" y="1447741"/>
            <a:ext cx="8495993" cy="4545090"/>
            <a:chOff x="323851" y="1447741"/>
            <a:chExt cx="8495993" cy="4545090"/>
          </a:xfrm>
        </p:grpSpPr>
        <p:grpSp>
          <p:nvGrpSpPr>
            <p:cNvPr id="11" name="グループ化 10">
              <a:extLst>
                <a:ext uri="{FF2B5EF4-FFF2-40B4-BE49-F238E27FC236}">
                  <a16:creationId xmlns:a16="http://schemas.microsoft.com/office/drawing/2014/main" id="{2CEEDDDE-B209-5DE8-318A-0A0850167182}"/>
                </a:ext>
              </a:extLst>
            </p:cNvPr>
            <p:cNvGrpSpPr/>
            <p:nvPr/>
          </p:nvGrpSpPr>
          <p:grpSpPr>
            <a:xfrm>
              <a:off x="323851" y="1447741"/>
              <a:ext cx="8495993" cy="4545090"/>
              <a:chOff x="323851" y="1447741"/>
              <a:chExt cx="8495993" cy="4545090"/>
            </a:xfrm>
          </p:grpSpPr>
          <p:grpSp>
            <p:nvGrpSpPr>
              <p:cNvPr id="13" name="グループ化 12">
                <a:extLst>
                  <a:ext uri="{FF2B5EF4-FFF2-40B4-BE49-F238E27FC236}">
                    <a16:creationId xmlns:a16="http://schemas.microsoft.com/office/drawing/2014/main" id="{DBA1DD6B-CB7E-A2D6-6E8B-97F6EA7C7E5D}"/>
                  </a:ext>
                </a:extLst>
              </p:cNvPr>
              <p:cNvGrpSpPr/>
              <p:nvPr/>
            </p:nvGrpSpPr>
            <p:grpSpPr>
              <a:xfrm>
                <a:off x="323851" y="1732605"/>
                <a:ext cx="8495993" cy="4260226"/>
                <a:chOff x="323849" y="1803354"/>
                <a:chExt cx="8506443" cy="2605930"/>
              </a:xfrm>
            </p:grpSpPr>
            <p:sp>
              <p:nvSpPr>
                <p:cNvPr id="33" name="正方形/長方形 32">
                  <a:extLst>
                    <a:ext uri="{FF2B5EF4-FFF2-40B4-BE49-F238E27FC236}">
                      <a16:creationId xmlns:a16="http://schemas.microsoft.com/office/drawing/2014/main" id="{BB3AA018-D644-5037-106B-D92F0C291AC3}"/>
                    </a:ext>
                  </a:extLst>
                </p:cNvPr>
                <p:cNvSpPr/>
                <p:nvPr/>
              </p:nvSpPr>
              <p:spPr bwMode="auto">
                <a:xfrm>
                  <a:off x="323849" y="1803354"/>
                  <a:ext cx="8506443" cy="2605930"/>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4" name="正方形/長方形 33">
                  <a:extLst>
                    <a:ext uri="{FF2B5EF4-FFF2-40B4-BE49-F238E27FC236}">
                      <a16:creationId xmlns:a16="http://schemas.microsoft.com/office/drawing/2014/main" id="{AB6D05C6-D6A0-86AF-9D35-B10E6A50ACF8}"/>
                    </a:ext>
                  </a:extLst>
                </p:cNvPr>
                <p:cNvSpPr/>
                <p:nvPr/>
              </p:nvSpPr>
              <p:spPr bwMode="auto">
                <a:xfrm>
                  <a:off x="323851" y="1803354"/>
                  <a:ext cx="849460" cy="2605930"/>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答７</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5" name="テキスト ボックス 14">
                <a:extLst>
                  <a:ext uri="{FF2B5EF4-FFF2-40B4-BE49-F238E27FC236}">
                    <a16:creationId xmlns:a16="http://schemas.microsoft.com/office/drawing/2014/main" id="{76E3B834-1E5F-A179-9210-C5E1223B70A1}"/>
                  </a:ext>
                </a:extLst>
              </p:cNvPr>
              <p:cNvSpPr txBox="1"/>
              <p:nvPr/>
            </p:nvSpPr>
            <p:spPr>
              <a:xfrm>
                <a:off x="1182938" y="1447741"/>
                <a:ext cx="7283112" cy="4545090"/>
              </a:xfrm>
              <a:prstGeom prst="rect">
                <a:avLst/>
              </a:prstGeom>
              <a:noFill/>
            </p:spPr>
            <p:txBody>
              <a:bodyPr wrap="square" rtlCol="0">
                <a:spAutoFit/>
              </a:bodyPr>
              <a:lstStyle/>
              <a:p>
                <a:pPr>
                  <a:lnSpc>
                    <a:spcPts val="2500"/>
                  </a:lnSpc>
                </a:pPr>
                <a:r>
                  <a:rPr kumimoji="1" lang="ja-JP" altLang="en-US" dirty="0"/>
                  <a:t>　</a:t>
                </a:r>
                <a:endParaRPr kumimoji="1" lang="en-US" altLang="ja-JP" dirty="0"/>
              </a:p>
              <a:p>
                <a:pPr>
                  <a:lnSpc>
                    <a:spcPts val="2500"/>
                  </a:lnSpc>
                </a:pPr>
                <a:r>
                  <a:rPr kumimoji="1" lang="ja-JP" altLang="en-US" dirty="0"/>
                  <a:t>答え　③国会</a:t>
                </a:r>
                <a:endParaRPr kumimoji="1" lang="en-US" altLang="ja-JP" dirty="0"/>
              </a:p>
              <a:p>
                <a:pPr>
                  <a:lnSpc>
                    <a:spcPts val="2500"/>
                  </a:lnSpc>
                </a:pPr>
                <a:r>
                  <a:rPr kumimoji="1" lang="ja-JP" altLang="en-US" dirty="0"/>
                  <a:t>　</a:t>
                </a:r>
                <a:endParaRPr kumimoji="1" lang="en-US" altLang="ja-JP" dirty="0"/>
              </a:p>
              <a:p>
                <a:pPr>
                  <a:lnSpc>
                    <a:spcPts val="2500"/>
                  </a:lnSpc>
                </a:pPr>
                <a:endParaRPr kumimoji="1" lang="en-US" altLang="ja-JP" sz="1600" dirty="0"/>
              </a:p>
              <a:p>
                <a:pPr>
                  <a:lnSpc>
                    <a:spcPts val="2500"/>
                  </a:lnSpc>
                </a:pPr>
                <a:r>
                  <a:rPr kumimoji="1" lang="ja-JP" altLang="en-US" sz="1600"/>
                  <a:t>　年金</a:t>
                </a:r>
                <a:r>
                  <a:rPr kumimoji="1" lang="ja-JP" altLang="en-US" sz="1600" dirty="0"/>
                  <a:t>、医療などの社会保障・福祉や水道、道路などの社会資本整備、教育や警察、消防、防衛といった公的サービスは、私たちの暮らしに欠かせないものですが、非常に多くの費用が必要です。</a:t>
                </a:r>
                <a:endParaRPr kumimoji="1" lang="en-US" altLang="ja-JP" sz="1600" dirty="0"/>
              </a:p>
              <a:p>
                <a:pPr>
                  <a:lnSpc>
                    <a:spcPts val="2500"/>
                  </a:lnSpc>
                </a:pPr>
                <a:r>
                  <a:rPr kumimoji="1" lang="ja-JP" altLang="en-US" sz="1600" dirty="0"/>
                  <a:t>　税金は、このような公的サービスの費用を賄うためのものですが、みんながお互いに支えあい、共により良い社会を作っていくために、この費用を広く公平に分かち合うことが必要です。</a:t>
                </a:r>
                <a:endParaRPr kumimoji="1" lang="en-US" altLang="ja-JP" sz="1600" dirty="0"/>
              </a:p>
              <a:p>
                <a:pPr>
                  <a:lnSpc>
                    <a:spcPts val="2500"/>
                  </a:lnSpc>
                </a:pPr>
                <a:r>
                  <a:rPr kumimoji="1" lang="ja-JP" altLang="en-US" sz="1600" dirty="0"/>
                  <a:t>　そのため、国の税金に関する法律は、国民が選挙で選んだ議員が集まる国会で決められています。</a:t>
                </a:r>
                <a:endParaRPr kumimoji="1" lang="en-US" altLang="ja-JP" sz="1600" dirty="0"/>
              </a:p>
              <a:p>
                <a:pPr>
                  <a:lnSpc>
                    <a:spcPts val="2500"/>
                  </a:lnSpc>
                </a:pPr>
                <a:r>
                  <a:rPr kumimoji="1" lang="ja-JP" altLang="en-US" sz="1600" dirty="0"/>
                  <a:t>　また、税務署が集めた税金は、国の収入になり、国のお金の使いみちについては、内閣から提出された予算案を国会で審議の上、決定します。</a:t>
                </a:r>
              </a:p>
            </p:txBody>
          </p:sp>
          <p:sp>
            <p:nvSpPr>
              <p:cNvPr id="16" name="テキスト ボックス 15">
                <a:extLst>
                  <a:ext uri="{FF2B5EF4-FFF2-40B4-BE49-F238E27FC236}">
                    <a16:creationId xmlns:a16="http://schemas.microsoft.com/office/drawing/2014/main" id="{6FE26ECB-1EF9-B0DE-6B41-14E03535237C}"/>
                  </a:ext>
                </a:extLst>
              </p:cNvPr>
              <p:cNvSpPr txBox="1"/>
              <p:nvPr/>
            </p:nvSpPr>
            <p:spPr>
              <a:xfrm>
                <a:off x="2840974" y="2642511"/>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しゃかいほしょう</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17" name="テキスト ボックス 16">
                <a:extLst>
                  <a:ext uri="{FF2B5EF4-FFF2-40B4-BE49-F238E27FC236}">
                    <a16:creationId xmlns:a16="http://schemas.microsoft.com/office/drawing/2014/main" id="{1770A07E-66C7-29D4-D49E-745A1AA596DB}"/>
                  </a:ext>
                </a:extLst>
              </p:cNvPr>
              <p:cNvSpPr txBox="1"/>
              <p:nvPr/>
            </p:nvSpPr>
            <p:spPr>
              <a:xfrm>
                <a:off x="3817599" y="2635589"/>
                <a:ext cx="450054"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ふくし</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E7E6B63F-135D-FEEB-94E0-F2B014BE1C8A}"/>
                  </a:ext>
                </a:extLst>
              </p:cNvPr>
              <p:cNvSpPr txBox="1"/>
              <p:nvPr/>
            </p:nvSpPr>
            <p:spPr>
              <a:xfrm>
                <a:off x="5909341" y="2628652"/>
                <a:ext cx="1306734"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しゃかいしほんせいび</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0" name="テキスト ボックス 19">
                <a:extLst>
                  <a:ext uri="{FF2B5EF4-FFF2-40B4-BE49-F238E27FC236}">
                    <a16:creationId xmlns:a16="http://schemas.microsoft.com/office/drawing/2014/main" id="{F71896E0-DD8E-FBB2-0EDD-6F8210978303}"/>
                  </a:ext>
                </a:extLst>
              </p:cNvPr>
              <p:cNvSpPr txBox="1"/>
              <p:nvPr/>
            </p:nvSpPr>
            <p:spPr>
              <a:xfrm>
                <a:off x="1530151" y="2969711"/>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ぼうえい</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1" name="テキスト ボックス 20">
                <a:extLst>
                  <a:ext uri="{FF2B5EF4-FFF2-40B4-BE49-F238E27FC236}">
                    <a16:creationId xmlns:a16="http://schemas.microsoft.com/office/drawing/2014/main" id="{84DBE424-A61D-280B-08E3-975F9E6EF770}"/>
                  </a:ext>
                </a:extLst>
              </p:cNvPr>
              <p:cNvSpPr txBox="1"/>
              <p:nvPr/>
            </p:nvSpPr>
            <p:spPr>
              <a:xfrm>
                <a:off x="4313489" y="5505276"/>
                <a:ext cx="539857"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しんぎ</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3" name="テキスト ボックス 22">
                <a:extLst>
                  <a:ext uri="{FF2B5EF4-FFF2-40B4-BE49-F238E27FC236}">
                    <a16:creationId xmlns:a16="http://schemas.microsoft.com/office/drawing/2014/main" id="{6E5EEF68-F734-ECAA-CBBF-14F575275E91}"/>
                  </a:ext>
                </a:extLst>
              </p:cNvPr>
              <p:cNvSpPr txBox="1"/>
              <p:nvPr/>
            </p:nvSpPr>
            <p:spPr>
              <a:xfrm>
                <a:off x="4816995" y="3605447"/>
                <a:ext cx="539856"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まかな</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4" name="テキスト ボックス 23">
                <a:extLst>
                  <a:ext uri="{FF2B5EF4-FFF2-40B4-BE49-F238E27FC236}">
                    <a16:creationId xmlns:a16="http://schemas.microsoft.com/office/drawing/2014/main" id="{4C311C8E-C5D7-1B41-5185-83A2D9AFAA82}"/>
                  </a:ext>
                </a:extLst>
              </p:cNvPr>
              <p:cNvSpPr txBox="1"/>
              <p:nvPr/>
            </p:nvSpPr>
            <p:spPr>
              <a:xfrm>
                <a:off x="1854190" y="5189546"/>
                <a:ext cx="754538"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ぜいむしょ</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7" name="テキスト ボックス 26">
                <a:extLst>
                  <a:ext uri="{FF2B5EF4-FFF2-40B4-BE49-F238E27FC236}">
                    <a16:creationId xmlns:a16="http://schemas.microsoft.com/office/drawing/2014/main" id="{BBA02F69-CB91-2831-AE10-D22E29FD8FEB}"/>
                  </a:ext>
                </a:extLst>
              </p:cNvPr>
              <p:cNvSpPr txBox="1"/>
              <p:nvPr/>
            </p:nvSpPr>
            <p:spPr>
              <a:xfrm>
                <a:off x="1211700" y="5505276"/>
                <a:ext cx="539857"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ないかく</a:t>
                </a:r>
                <a:endParaRPr kumimoji="1" lang="en-US" altLang="ja-JP" sz="800" dirty="0">
                  <a:latin typeface="HGPｺﾞｼｯｸE" panose="020B0900000000000000" pitchFamily="50" charset="-128"/>
                  <a:ea typeface="HGPｺﾞｼｯｸE" panose="020B0900000000000000" pitchFamily="50" charset="-128"/>
                </a:endParaRPr>
              </a:p>
            </p:txBody>
          </p:sp>
          <p:pic>
            <p:nvPicPr>
              <p:cNvPr id="32" name="図 31">
                <a:extLst>
                  <a:ext uri="{FF2B5EF4-FFF2-40B4-BE49-F238E27FC236}">
                    <a16:creationId xmlns:a16="http://schemas.microsoft.com/office/drawing/2014/main" id="{35523A57-9148-4213-6E95-2EBA98A1C7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2926" y="1549790"/>
                <a:ext cx="1513304" cy="1118841"/>
              </a:xfrm>
              <a:prstGeom prst="rect">
                <a:avLst/>
              </a:prstGeom>
            </p:spPr>
          </p:pic>
        </p:grpSp>
        <p:pic>
          <p:nvPicPr>
            <p:cNvPr id="12" name="Picture 2">
              <a:extLst>
                <a:ext uri="{FF2B5EF4-FFF2-40B4-BE49-F238E27FC236}">
                  <a16:creationId xmlns:a16="http://schemas.microsoft.com/office/drawing/2014/main" id="{8CE93C11-1BFF-A2F1-D246-B8FCA1CF4F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923" y="1593439"/>
              <a:ext cx="1545253" cy="101165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4">
            <a:extLst>
              <a:ext uri="{FF2B5EF4-FFF2-40B4-BE49-F238E27FC236}">
                <a16:creationId xmlns:a16="http://schemas.microsoft.com/office/drawing/2014/main" id="{0F303178-7D96-43BC-6D2E-4AB2F6A98BC9}"/>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クイズの答え＆説明</a:t>
            </a:r>
          </a:p>
        </p:txBody>
      </p:sp>
      <p:grpSp>
        <p:nvGrpSpPr>
          <p:cNvPr id="19" name="グループ化 18">
            <a:extLst>
              <a:ext uri="{FF2B5EF4-FFF2-40B4-BE49-F238E27FC236}">
                <a16:creationId xmlns:a16="http://schemas.microsoft.com/office/drawing/2014/main" id="{ABF58B41-50F5-B289-EA89-998073377128}"/>
              </a:ext>
            </a:extLst>
          </p:cNvPr>
          <p:cNvGrpSpPr/>
          <p:nvPr/>
        </p:nvGrpSpPr>
        <p:grpSpPr>
          <a:xfrm>
            <a:off x="-40564" y="6016810"/>
            <a:ext cx="939693" cy="850816"/>
            <a:chOff x="-40564" y="6007184"/>
            <a:chExt cx="939693" cy="850816"/>
          </a:xfrm>
        </p:grpSpPr>
        <p:sp>
          <p:nvSpPr>
            <p:cNvPr id="22" name="フリーフォーム: 図形 3">
              <a:extLst>
                <a:ext uri="{FF2B5EF4-FFF2-40B4-BE49-F238E27FC236}">
                  <a16:creationId xmlns:a16="http://schemas.microsoft.com/office/drawing/2014/main" id="{90AA1185-2511-155F-F9E1-3B6DB84B8321}"/>
                </a:ext>
              </a:extLst>
            </p:cNvPr>
            <p:cNvSpPr/>
            <p:nvPr userDrawn="1"/>
          </p:nvSpPr>
          <p:spPr>
            <a:xfrm rot="5400000">
              <a:off x="29733" y="6024355"/>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5" name="フリーフォーム: 図形 5">
              <a:extLst>
                <a:ext uri="{FF2B5EF4-FFF2-40B4-BE49-F238E27FC236}">
                  <a16:creationId xmlns:a16="http://schemas.microsoft.com/office/drawing/2014/main" id="{039763D7-920F-13E5-F59F-DC777B940A64}"/>
                </a:ext>
              </a:extLst>
            </p:cNvPr>
            <p:cNvSpPr/>
            <p:nvPr userDrawn="1"/>
          </p:nvSpPr>
          <p:spPr>
            <a:xfrm rot="5400000">
              <a:off x="18582" y="5977453"/>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6" name="テキスト ボックス 25">
              <a:extLst>
                <a:ext uri="{FF2B5EF4-FFF2-40B4-BE49-F238E27FC236}">
                  <a16:creationId xmlns:a16="http://schemas.microsoft.com/office/drawing/2014/main" id="{B0721C9D-8C67-EA11-58A5-A2072995D1D1}"/>
                </a:ext>
              </a:extLst>
            </p:cNvPr>
            <p:cNvSpPr txBox="1"/>
            <p:nvPr userDrawn="1"/>
          </p:nvSpPr>
          <p:spPr>
            <a:xfrm>
              <a:off x="-40564" y="6201714"/>
              <a:ext cx="825671" cy="584775"/>
            </a:xfrm>
            <a:prstGeom prst="rect">
              <a:avLst/>
            </a:prstGeom>
            <a:noFill/>
          </p:spPr>
          <p:txBody>
            <a:bodyPr wrap="square" rtlCol="0">
              <a:noAutofit/>
            </a:bodyPr>
            <a:lstStyle/>
            <a:p>
              <a:pPr algn="ctr"/>
              <a:r>
                <a:rPr kumimoji="1" lang="ja-JP" altLang="en-US" sz="1600" b="1" i="0" spc="50" baseline="0" dirty="0">
                  <a:solidFill>
                    <a:schemeClr val="accent6">
                      <a:lumMod val="75000"/>
                    </a:schemeClr>
                  </a:solidFill>
                </a:rPr>
                <a:t>もっと</a:t>
              </a:r>
              <a:endParaRPr kumimoji="1" lang="en-US" altLang="ja-JP" sz="1600" b="1" i="0" spc="50" baseline="0" dirty="0">
                <a:solidFill>
                  <a:schemeClr val="accent6">
                    <a:lumMod val="75000"/>
                  </a:schemeClr>
                </a:solidFill>
              </a:endParaRPr>
            </a:p>
            <a:p>
              <a:pPr algn="ctr"/>
              <a:r>
                <a:rPr kumimoji="1" lang="ja-JP" altLang="en-US" sz="1600" b="1" i="0" spc="50" baseline="0" dirty="0">
                  <a:solidFill>
                    <a:schemeClr val="accent6">
                      <a:lumMod val="75000"/>
                    </a:schemeClr>
                  </a:solidFill>
                </a:rPr>
                <a:t>くわしく</a:t>
              </a:r>
            </a:p>
          </p:txBody>
        </p:sp>
      </p:grpSp>
      <p:sp>
        <p:nvSpPr>
          <p:cNvPr id="28" name="スライド番号プレースホルダー 1">
            <a:extLst>
              <a:ext uri="{FF2B5EF4-FFF2-40B4-BE49-F238E27FC236}">
                <a16:creationId xmlns:a16="http://schemas.microsoft.com/office/drawing/2014/main" id="{2046A815-6257-7B99-4B12-A455C3F339CF}"/>
              </a:ext>
            </a:extLst>
          </p:cNvPr>
          <p:cNvSpPr>
            <a:spLocks noGrp="1"/>
          </p:cNvSpPr>
          <p:nvPr>
            <p:ph type="sldNum" sz="quarter" idx="4"/>
          </p:nvPr>
        </p:nvSpPr>
        <p:spPr/>
        <p:txBody>
          <a:bodyPr/>
          <a:lstStyle/>
          <a:p>
            <a:pPr>
              <a:defRPr/>
            </a:pPr>
            <a:fld id="{A21AC8FD-592B-4297-9EAB-520742DB55C5}" type="slidenum">
              <a:rPr lang="en-US" altLang="ja-JP" smtClean="0"/>
              <a:pPr>
                <a:defRPr/>
              </a:pPr>
              <a:t>20</a:t>
            </a:fld>
            <a:endParaRPr lang="en-US" altLang="ja-JP"/>
          </a:p>
        </p:txBody>
      </p:sp>
    </p:spTree>
    <p:custDataLst>
      <p:tags r:id="rId1"/>
    </p:custDataLst>
    <p:extLst>
      <p:ext uri="{BB962C8B-B14F-4D97-AF65-F5344CB8AC3E}">
        <p14:creationId xmlns:p14="http://schemas.microsoft.com/office/powerpoint/2010/main" val="1695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C2089-D53C-1775-30B9-FBFAE96ED9ED}"/>
            </a:ext>
          </a:extLst>
        </p:cNvPr>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284493FE-1BC5-E408-FCA8-5B81ECA3CC0F}"/>
              </a:ext>
            </a:extLst>
          </p:cNvPr>
          <p:cNvSpPr/>
          <p:nvPr/>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37" name="正方形/長方形 36">
            <a:extLst>
              <a:ext uri="{FF2B5EF4-FFF2-40B4-BE49-F238E27FC236}">
                <a16:creationId xmlns:a16="http://schemas.microsoft.com/office/drawing/2014/main" id="{D2C8DD33-B148-6D13-ECF2-2F31AC35B400}"/>
              </a:ext>
            </a:extLst>
          </p:cNvPr>
          <p:cNvSpPr/>
          <p:nvPr/>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38" name="グラフィックス 37">
            <a:extLst>
              <a:ext uri="{FF2B5EF4-FFF2-40B4-BE49-F238E27FC236}">
                <a16:creationId xmlns:a16="http://schemas.microsoft.com/office/drawing/2014/main" id="{2D2DCB49-65FD-0288-2D53-18CB55317FD0}"/>
              </a:ext>
            </a:extLst>
          </p:cNvPr>
          <p:cNvPicPr>
            <a:picLocks noChangeAspect="1"/>
          </p:cNvPicPr>
          <p:nvPr/>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39" name="正方形/長方形 38">
            <a:extLst>
              <a:ext uri="{FF2B5EF4-FFF2-40B4-BE49-F238E27FC236}">
                <a16:creationId xmlns:a16="http://schemas.microsoft.com/office/drawing/2014/main" id="{6E161C41-8F52-0E85-B622-7CCC51739CCE}"/>
              </a:ext>
            </a:extLst>
          </p:cNvPr>
          <p:cNvSpPr/>
          <p:nvPr/>
        </p:nvSpPr>
        <p:spPr>
          <a:xfrm>
            <a:off x="0" y="6754244"/>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四角形: 上の 2 つの角を丸める 12">
            <a:extLst>
              <a:ext uri="{FF2B5EF4-FFF2-40B4-BE49-F238E27FC236}">
                <a16:creationId xmlns:a16="http://schemas.microsoft.com/office/drawing/2014/main" id="{493907BF-5F40-C807-6BF5-2C7190DCB5AC}"/>
              </a:ext>
            </a:extLst>
          </p:cNvPr>
          <p:cNvSpPr/>
          <p:nvPr/>
        </p:nvSpPr>
        <p:spPr>
          <a:xfrm>
            <a:off x="8532440" y="6500141"/>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ectangle 6">
            <a:extLst>
              <a:ext uri="{FF2B5EF4-FFF2-40B4-BE49-F238E27FC236}">
                <a16:creationId xmlns:a16="http://schemas.microsoft.com/office/drawing/2014/main" id="{3F7EAC0E-FFED-57DC-6688-AD4B6FB6EF4D}"/>
              </a:ext>
            </a:extLst>
          </p:cNvPr>
          <p:cNvSpPr txBox="1">
            <a:spLocks noChangeArrowheads="1"/>
          </p:cNvSpPr>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2C3962C-59A4-486A-8D44-A9781E017F69}" type="slidenum">
              <a:rPr lang="en-US" altLang="ja-JP" smtClean="0"/>
              <a:pPr>
                <a:defRPr/>
              </a:pPr>
              <a:t>21</a:t>
            </a:fld>
            <a:endParaRPr lang="en-US" altLang="ja-JP" dirty="0"/>
          </a:p>
        </p:txBody>
      </p:sp>
      <p:sp>
        <p:nvSpPr>
          <p:cNvPr id="42" name="四角形: 角を丸くする 14">
            <a:extLst>
              <a:ext uri="{FF2B5EF4-FFF2-40B4-BE49-F238E27FC236}">
                <a16:creationId xmlns:a16="http://schemas.microsoft.com/office/drawing/2014/main" id="{28C8C7A6-1052-45DD-8627-F7A2A1098956}"/>
              </a:ext>
            </a:extLst>
          </p:cNvPr>
          <p:cNvSpPr/>
          <p:nvPr/>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3" name="Text Box 12">
            <a:extLst>
              <a:ext uri="{FF2B5EF4-FFF2-40B4-BE49-F238E27FC236}">
                <a16:creationId xmlns:a16="http://schemas.microsoft.com/office/drawing/2014/main" id="{03C84505-208E-F5C8-E420-139241DAEA74}"/>
              </a:ext>
            </a:extLst>
          </p:cNvPr>
          <p:cNvSpPr txBox="1">
            <a:spLocks noChangeArrowheads="1"/>
          </p:cNvSpPr>
          <p:nvPr/>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44" name="グループ化 43">
            <a:extLst>
              <a:ext uri="{FF2B5EF4-FFF2-40B4-BE49-F238E27FC236}">
                <a16:creationId xmlns:a16="http://schemas.microsoft.com/office/drawing/2014/main" id="{E586D783-E852-4EF9-2FF8-876866ABA0A3}"/>
              </a:ext>
            </a:extLst>
          </p:cNvPr>
          <p:cNvGrpSpPr/>
          <p:nvPr/>
        </p:nvGrpSpPr>
        <p:grpSpPr>
          <a:xfrm>
            <a:off x="-61200" y="6021472"/>
            <a:ext cx="971480" cy="850816"/>
            <a:chOff x="-61202" y="5996309"/>
            <a:chExt cx="971480" cy="850816"/>
          </a:xfrm>
        </p:grpSpPr>
        <p:sp>
          <p:nvSpPr>
            <p:cNvPr id="45" name="フリーフォーム: 図形 3">
              <a:extLst>
                <a:ext uri="{FF2B5EF4-FFF2-40B4-BE49-F238E27FC236}">
                  <a16:creationId xmlns:a16="http://schemas.microsoft.com/office/drawing/2014/main" id="{5B14D567-8AD7-DF77-2A91-3B08F4A97EF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6" name="フリーフォーム: 図形 5">
              <a:extLst>
                <a:ext uri="{FF2B5EF4-FFF2-40B4-BE49-F238E27FC236}">
                  <a16:creationId xmlns:a16="http://schemas.microsoft.com/office/drawing/2014/main" id="{A52B780D-DEC1-2A91-775A-4EE970D49D7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7" name="テキスト ボックス 46">
              <a:extLst>
                <a:ext uri="{FF2B5EF4-FFF2-40B4-BE49-F238E27FC236}">
                  <a16:creationId xmlns:a16="http://schemas.microsoft.com/office/drawing/2014/main" id="{9CA9E2AB-3188-6AE9-9CB4-3118E1BBDE48}"/>
                </a:ext>
              </a:extLst>
            </p:cNvPr>
            <p:cNvSpPr txBox="1"/>
            <p:nvPr userDrawn="1"/>
          </p:nvSpPr>
          <p:spPr>
            <a:xfrm>
              <a:off x="-61202" y="6190839"/>
              <a:ext cx="903942"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
        <p:nvSpPr>
          <p:cNvPr id="20" name="Text Box 12">
            <a:extLst>
              <a:ext uri="{FF2B5EF4-FFF2-40B4-BE49-F238E27FC236}">
                <a16:creationId xmlns:a16="http://schemas.microsoft.com/office/drawing/2014/main" id="{9FE91A30-F900-AEF3-DC42-A7E1B74974FE}"/>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66633628-3EE1-7EB8-856A-6D74DBAEC581}"/>
              </a:ext>
            </a:extLst>
          </p:cNvPr>
          <p:cNvSpPr txBox="1"/>
          <p:nvPr/>
        </p:nvSpPr>
        <p:spPr>
          <a:xfrm>
            <a:off x="886065" y="6489770"/>
            <a:ext cx="7853221" cy="261610"/>
          </a:xfrm>
          <a:prstGeom prst="rect">
            <a:avLst/>
          </a:prstGeom>
          <a:noFill/>
        </p:spPr>
        <p:txBody>
          <a:bodyPr wrap="square" rtlCol="0">
            <a:spAutoFit/>
          </a:bodyPr>
          <a:lstStyle/>
          <a:p>
            <a:r>
              <a:rPr kumimoji="1" lang="zh-TW" altLang="en-US" sz="1100" dirty="0">
                <a:solidFill>
                  <a:srgbClr val="5F5ACA"/>
                </a:solidFill>
              </a:rPr>
              <a:t>京都府租税教育推進連絡協議会</a:t>
            </a:r>
            <a:r>
              <a:rPr kumimoji="1" lang="ja-JP" altLang="en-US" sz="1100">
                <a:solidFill>
                  <a:srgbClr val="5F5ACA"/>
                </a:solidFill>
              </a:rPr>
              <a:t>ホームページ　</a:t>
            </a:r>
            <a:r>
              <a:rPr kumimoji="1" lang="en-US" altLang="ja-JP" sz="1100" dirty="0">
                <a:hlinkClick r:id="rId4">
                  <a:extLst>
                    <a:ext uri="{A12FA001-AC4F-418D-AE19-62706E023703}">
                      <ahyp:hlinkClr xmlns:ahyp="http://schemas.microsoft.com/office/drawing/2018/hyperlinkcolor" val="tx"/>
                    </a:ext>
                  </a:extLst>
                </a:hlinkClick>
              </a:rPr>
              <a:t>https://www.kyoto-sosuiren.com/index.html</a:t>
            </a:r>
            <a:endParaRPr kumimoji="1" lang="ja-JP" altLang="en-US" sz="1100" dirty="0">
              <a:latin typeface="+mn-ea"/>
            </a:endParaRPr>
          </a:p>
        </p:txBody>
      </p:sp>
      <p:sp>
        <p:nvSpPr>
          <p:cNvPr id="16" name="テキスト ボックス 15">
            <a:extLst>
              <a:ext uri="{FF2B5EF4-FFF2-40B4-BE49-F238E27FC236}">
                <a16:creationId xmlns:a16="http://schemas.microsoft.com/office/drawing/2014/main" id="{C231A0AC-5C4C-35B1-A180-351B07B5E10B}"/>
              </a:ext>
            </a:extLst>
          </p:cNvPr>
          <p:cNvSpPr txBox="1"/>
          <p:nvPr userDrawn="1"/>
        </p:nvSpPr>
        <p:spPr>
          <a:xfrm>
            <a:off x="358041" y="5587313"/>
            <a:ext cx="3966554" cy="288147"/>
          </a:xfrm>
          <a:prstGeom prst="rect">
            <a:avLst/>
          </a:prstGeom>
          <a:noFill/>
        </p:spPr>
        <p:txBody>
          <a:bodyPr vert="horz" wrap="square" tIns="36000" bIns="36000" rtlCol="0">
            <a:spAutoFit/>
          </a:bodyPr>
          <a:lstStyle/>
          <a:p>
            <a:pPr algn="l"/>
            <a:r>
              <a:rPr lang="ja-JP" altLang="en-US" sz="1400" spc="-10">
                <a:solidFill>
                  <a:schemeClr val="tx1"/>
                </a:solidFill>
                <a:latin typeface="+mn-ea"/>
              </a:rPr>
              <a:t>（編集・発行） </a:t>
            </a:r>
            <a:r>
              <a:rPr lang="ja-JP" altLang="en-US" sz="1400" spc="-10">
                <a:latin typeface="+mn-ea"/>
              </a:rPr>
              <a:t>京都府</a:t>
            </a:r>
            <a:r>
              <a:rPr lang="ja-JP" altLang="en-US" sz="1400" spc="-10">
                <a:solidFill>
                  <a:schemeClr val="tx1"/>
                </a:solidFill>
                <a:latin typeface="+mn-ea"/>
              </a:rPr>
              <a:t>租税教育推進連絡協議会</a:t>
            </a:r>
            <a:endParaRPr lang="en-US" altLang="ja-JP" sz="1400" spc="-10" dirty="0">
              <a:solidFill>
                <a:schemeClr val="tx1"/>
              </a:solidFill>
              <a:latin typeface="+mn-ea"/>
            </a:endParaRPr>
          </a:p>
        </p:txBody>
      </p:sp>
      <p:sp>
        <p:nvSpPr>
          <p:cNvPr id="17" name="テキスト ボックス 16">
            <a:extLst>
              <a:ext uri="{FF2B5EF4-FFF2-40B4-BE49-F238E27FC236}">
                <a16:creationId xmlns:a16="http://schemas.microsoft.com/office/drawing/2014/main" id="{0FFC42FD-D89C-98EA-46B3-5854786FBF5A}"/>
              </a:ext>
            </a:extLst>
          </p:cNvPr>
          <p:cNvSpPr txBox="1"/>
          <p:nvPr userDrawn="1"/>
        </p:nvSpPr>
        <p:spPr>
          <a:xfrm>
            <a:off x="1399011" y="5844751"/>
            <a:ext cx="5399483" cy="257369"/>
          </a:xfrm>
          <a:prstGeom prst="rect">
            <a:avLst/>
          </a:prstGeom>
          <a:noFill/>
        </p:spPr>
        <p:txBody>
          <a:bodyPr vert="horz" wrap="square" tIns="36000" bIns="36000" rtlCol="0">
            <a:spAutoFit/>
          </a:bodyPr>
          <a:lstStyle/>
          <a:p>
            <a:pPr algn="l"/>
            <a:r>
              <a:rPr lang="zh-CN" altLang="en-US" sz="1200" spc="-10" dirty="0">
                <a:solidFill>
                  <a:schemeClr val="tx1"/>
                </a:solidFill>
                <a:latin typeface="+mn-ea"/>
              </a:rPr>
              <a:t>〒</a:t>
            </a:r>
            <a:r>
              <a:rPr lang="en-US" altLang="zh-CN" sz="1200" spc="-10" dirty="0">
                <a:solidFill>
                  <a:schemeClr val="tx1"/>
                </a:solidFill>
                <a:latin typeface="+mn-ea"/>
              </a:rPr>
              <a:t>602-8555</a:t>
            </a:r>
            <a:r>
              <a:rPr lang="zh-CN" altLang="en-US" sz="1200" spc="-10" dirty="0">
                <a:solidFill>
                  <a:schemeClr val="tx1"/>
                </a:solidFill>
                <a:latin typeface="+mn-ea"/>
              </a:rPr>
              <a:t>　京都市上京区一条通西洞院東入元真如堂町</a:t>
            </a:r>
            <a:r>
              <a:rPr lang="en-US" altLang="zh-CN" sz="1200" spc="-10" dirty="0">
                <a:solidFill>
                  <a:schemeClr val="tx1"/>
                </a:solidFill>
                <a:latin typeface="+mn-ea"/>
              </a:rPr>
              <a:t>358</a:t>
            </a:r>
            <a:r>
              <a:rPr lang="ja-JP" altLang="en-US" sz="1200" spc="-10">
                <a:solidFill>
                  <a:schemeClr val="tx1"/>
                </a:solidFill>
                <a:latin typeface="+mn-ea"/>
              </a:rPr>
              <a:t>　上京税務署内</a:t>
            </a:r>
            <a:endParaRPr lang="en-US" altLang="ja-JP" sz="1200" spc="-10" dirty="0">
              <a:solidFill>
                <a:schemeClr val="tx1"/>
              </a:solidFill>
              <a:latin typeface="+mn-ea"/>
            </a:endParaRPr>
          </a:p>
        </p:txBody>
      </p:sp>
      <p:sp>
        <p:nvSpPr>
          <p:cNvPr id="19" name="テキスト ボックス 18">
            <a:extLst>
              <a:ext uri="{FF2B5EF4-FFF2-40B4-BE49-F238E27FC236}">
                <a16:creationId xmlns:a16="http://schemas.microsoft.com/office/drawing/2014/main" id="{6BE10BD4-6943-F0F5-0441-C651F9C12A37}"/>
              </a:ext>
            </a:extLst>
          </p:cNvPr>
          <p:cNvSpPr txBox="1"/>
          <p:nvPr userDrawn="1"/>
        </p:nvSpPr>
        <p:spPr>
          <a:xfrm>
            <a:off x="1418754" y="6066400"/>
            <a:ext cx="5940669" cy="380480"/>
          </a:xfrm>
          <a:prstGeom prst="rect">
            <a:avLst/>
          </a:prstGeom>
          <a:noFill/>
        </p:spPr>
        <p:txBody>
          <a:bodyPr vert="horz" wrap="square" tIns="36000" bIns="36000" rtlCol="0">
            <a:spAutoFit/>
          </a:bodyPr>
          <a:lstStyle/>
          <a:p>
            <a:pPr algn="l"/>
            <a:r>
              <a:rPr lang="ja-JP" altLang="en-US" sz="1000" spc="-10">
                <a:latin typeface="+mn-ea"/>
              </a:rPr>
              <a:t>京都</a:t>
            </a:r>
            <a:r>
              <a:rPr lang="ja-JP" altLang="en-US" sz="1000" spc="-10">
                <a:solidFill>
                  <a:schemeClr val="tx1"/>
                </a:solidFill>
                <a:latin typeface="+mn-ea"/>
              </a:rPr>
              <a:t>府租税教育推進連絡協議会は、京都府内の教育委員会や小学校・中学校・高等学校の教育関係者と、国・府・市町村の税務関係者が協力して、租税教育の推進を図るために設けられた組織です。</a:t>
            </a:r>
            <a:endParaRPr lang="en-US" altLang="ja-JP" sz="1000" spc="-10" dirty="0">
              <a:solidFill>
                <a:schemeClr val="tx1"/>
              </a:solidFill>
              <a:latin typeface="+mn-ea"/>
            </a:endParaRPr>
          </a:p>
        </p:txBody>
      </p:sp>
      <p:pic>
        <p:nvPicPr>
          <p:cNvPr id="3" name="図 2">
            <a:hlinkClick r:id="rId4"/>
            <a:extLst>
              <a:ext uri="{FF2B5EF4-FFF2-40B4-BE49-F238E27FC236}">
                <a16:creationId xmlns:a16="http://schemas.microsoft.com/office/drawing/2014/main" id="{7989779F-2935-F649-DAB8-DB33DA1CDE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9541" y="5583970"/>
            <a:ext cx="819861" cy="819861"/>
          </a:xfrm>
          <a:prstGeom prst="rect">
            <a:avLst/>
          </a:prstGeom>
        </p:spPr>
      </p:pic>
      <p:cxnSp>
        <p:nvCxnSpPr>
          <p:cNvPr id="27" name="直線コネクタ 26">
            <a:extLst>
              <a:ext uri="{FF2B5EF4-FFF2-40B4-BE49-F238E27FC236}">
                <a16:creationId xmlns:a16="http://schemas.microsoft.com/office/drawing/2014/main" id="{D1A80EE5-3430-C507-161A-D3435999ED96}"/>
              </a:ext>
            </a:extLst>
          </p:cNvPr>
          <p:cNvCxnSpPr>
            <a:cxnSpLocks/>
          </p:cNvCxnSpPr>
          <p:nvPr/>
        </p:nvCxnSpPr>
        <p:spPr>
          <a:xfrm>
            <a:off x="358041" y="5511154"/>
            <a:ext cx="6374355" cy="0"/>
          </a:xfrm>
          <a:prstGeom prst="line">
            <a:avLst/>
          </a:prstGeom>
          <a:ln w="25400" cmpd="dbl">
            <a:solidFill>
              <a:srgbClr val="817DD5"/>
            </a:solidFill>
          </a:ln>
        </p:spPr>
        <p:style>
          <a:lnRef idx="2">
            <a:schemeClr val="accent1"/>
          </a:lnRef>
          <a:fillRef idx="0">
            <a:schemeClr val="accent1"/>
          </a:fillRef>
          <a:effectRef idx="1">
            <a:schemeClr val="accent1"/>
          </a:effectRef>
          <a:fontRef idx="minor">
            <a:schemeClr val="tx1"/>
          </a:fontRef>
        </p:style>
      </p:cxnSp>
      <p:sp>
        <p:nvSpPr>
          <p:cNvPr id="51" name="テキスト ボックス 50">
            <a:extLst>
              <a:ext uri="{FF2B5EF4-FFF2-40B4-BE49-F238E27FC236}">
                <a16:creationId xmlns:a16="http://schemas.microsoft.com/office/drawing/2014/main" id="{4C4840A1-A95E-BCCF-9269-96FD644226DC}"/>
              </a:ext>
            </a:extLst>
          </p:cNvPr>
          <p:cNvSpPr txBox="1"/>
          <p:nvPr/>
        </p:nvSpPr>
        <p:spPr>
          <a:xfrm>
            <a:off x="1433042" y="5503070"/>
            <a:ext cx="613559"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きょうとふ</a:t>
            </a:r>
            <a:endParaRPr lang="zh-CN" altLang="en-US" sz="700" dirty="0">
              <a:latin typeface="HGPｺﾞｼｯｸE" panose="020B0900000000000000" pitchFamily="50" charset="-128"/>
              <a:ea typeface="HGPｺﾞｼｯｸE" panose="020B0900000000000000" pitchFamily="50" charset="-128"/>
            </a:endParaRPr>
          </a:p>
        </p:txBody>
      </p:sp>
      <p:sp>
        <p:nvSpPr>
          <p:cNvPr id="52" name="テキスト ボックス 51">
            <a:extLst>
              <a:ext uri="{FF2B5EF4-FFF2-40B4-BE49-F238E27FC236}">
                <a16:creationId xmlns:a16="http://schemas.microsoft.com/office/drawing/2014/main" id="{ED2E1C4F-AA73-2520-DC8C-30D3F8C0A7C7}"/>
              </a:ext>
            </a:extLst>
          </p:cNvPr>
          <p:cNvSpPr txBox="1"/>
          <p:nvPr/>
        </p:nvSpPr>
        <p:spPr>
          <a:xfrm>
            <a:off x="1971267"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そぜい</a:t>
            </a:r>
            <a:endParaRPr lang="zh-CN" altLang="en-US" sz="700" dirty="0">
              <a:latin typeface="HGPｺﾞｼｯｸE" panose="020B0900000000000000" pitchFamily="50" charset="-128"/>
              <a:ea typeface="HGPｺﾞｼｯｸE" panose="020B0900000000000000" pitchFamily="50" charset="-128"/>
            </a:endParaRPr>
          </a:p>
        </p:txBody>
      </p:sp>
      <p:sp>
        <p:nvSpPr>
          <p:cNvPr id="53" name="テキスト ボックス 52">
            <a:extLst>
              <a:ext uri="{FF2B5EF4-FFF2-40B4-BE49-F238E27FC236}">
                <a16:creationId xmlns:a16="http://schemas.microsoft.com/office/drawing/2014/main" id="{4C10305B-1B04-58AA-FCCB-0FC86FE7BB14}"/>
              </a:ext>
            </a:extLst>
          </p:cNvPr>
          <p:cNvSpPr txBox="1"/>
          <p:nvPr/>
        </p:nvSpPr>
        <p:spPr>
          <a:xfrm>
            <a:off x="2310744"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きょういく</a:t>
            </a:r>
            <a:endParaRPr lang="zh-CN" altLang="en-US" sz="700" dirty="0">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2DFF874D-CAD6-A2A6-FF13-3197C82AFE20}"/>
              </a:ext>
            </a:extLst>
          </p:cNvPr>
          <p:cNvSpPr txBox="1"/>
          <p:nvPr/>
        </p:nvSpPr>
        <p:spPr>
          <a:xfrm>
            <a:off x="2677602"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すいしん</a:t>
            </a:r>
            <a:endParaRPr lang="zh-CN" altLang="en-US" sz="700" dirty="0">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3E91D66E-CE99-81EB-7AEA-9B8E70AA9526}"/>
              </a:ext>
            </a:extLst>
          </p:cNvPr>
          <p:cNvSpPr txBox="1"/>
          <p:nvPr/>
        </p:nvSpPr>
        <p:spPr>
          <a:xfrm>
            <a:off x="3022554"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れんらく</a:t>
            </a:r>
            <a:endParaRPr lang="zh-CN" altLang="en-US" sz="700" dirty="0">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3C09B873-050D-D562-A553-6B209CE8ACB8}"/>
              </a:ext>
            </a:extLst>
          </p:cNvPr>
          <p:cNvSpPr txBox="1"/>
          <p:nvPr/>
        </p:nvSpPr>
        <p:spPr>
          <a:xfrm>
            <a:off x="3471542"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きょうぎかい</a:t>
            </a:r>
            <a:endParaRPr lang="zh-CN" altLang="en-US" sz="700" dirty="0">
              <a:latin typeface="HGPｺﾞｼｯｸE" panose="020B0900000000000000" pitchFamily="50" charset="-128"/>
              <a:ea typeface="HGPｺﾞｼｯｸE" panose="020B0900000000000000" pitchFamily="50" charset="-128"/>
            </a:endParaRPr>
          </a:p>
        </p:txBody>
      </p:sp>
      <p:graphicFrame>
        <p:nvGraphicFramePr>
          <p:cNvPr id="2" name="表 1">
            <a:extLst>
              <a:ext uri="{FF2B5EF4-FFF2-40B4-BE49-F238E27FC236}">
                <a16:creationId xmlns:a16="http://schemas.microsoft.com/office/drawing/2014/main" id="{4D465AD4-1455-363B-E587-CB4ECC1761B9}"/>
              </a:ext>
            </a:extLst>
          </p:cNvPr>
          <p:cNvGraphicFramePr>
            <a:graphicFrameLocks noGrp="1"/>
          </p:cNvGraphicFramePr>
          <p:nvPr>
            <p:extLst>
              <p:ext uri="{D42A27DB-BD31-4B8C-83A1-F6EECF244321}">
                <p14:modId xmlns:p14="http://schemas.microsoft.com/office/powerpoint/2010/main" val="436105663"/>
              </p:ext>
            </p:extLst>
          </p:nvPr>
        </p:nvGraphicFramePr>
        <p:xfrm>
          <a:off x="6812782" y="834502"/>
          <a:ext cx="1913381" cy="4686240"/>
        </p:xfrm>
        <a:graphic>
          <a:graphicData uri="http://schemas.openxmlformats.org/drawingml/2006/table">
            <a:tbl>
              <a:tblPr>
                <a:tableStyleId>{5C22544A-7EE6-4342-B048-85BDC9FD1C3A}</a:tableStyleId>
              </a:tblPr>
              <a:tblGrid>
                <a:gridCol w="1913381">
                  <a:extLst>
                    <a:ext uri="{9D8B030D-6E8A-4147-A177-3AD203B41FA5}">
                      <a16:colId xmlns:a16="http://schemas.microsoft.com/office/drawing/2014/main" val="1765909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a:solidFill>
                            <a:schemeClr val="bg1"/>
                          </a:solidFill>
                          <a:latin typeface="+mn-ea"/>
                          <a:ea typeface="+mn-ea"/>
                        </a:rPr>
                        <a:t>税の学習コーナー</a:t>
                      </a:r>
                      <a:endParaRPr kumimoji="1" lang="ja-JP" altLang="en-US" sz="1100" b="0" u="none" dirty="0">
                        <a:solidFill>
                          <a:schemeClr val="bg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475108299"/>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9786459"/>
                  </a:ext>
                </a:extLst>
              </a:tr>
              <a:tr h="24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n-ea"/>
                          <a:ea typeface="+mn-ea"/>
                          <a:cs typeface="+mn-cs"/>
                        </a:rPr>
                        <a:t>Web-TAX-TV</a:t>
                      </a:r>
                      <a:r>
                        <a:rPr kumimoji="1" lang="ja-JP" altLang="en-US" sz="1100" b="0" kern="1200">
                          <a:solidFill>
                            <a:schemeClr val="bg1"/>
                          </a:solidFill>
                          <a:latin typeface="+mn-ea"/>
                          <a:ea typeface="+mn-ea"/>
                          <a:cs typeface="+mn-cs"/>
                        </a:rPr>
                        <a:t>ビデオ（アニメ）</a:t>
                      </a:r>
                      <a:endParaRPr kumimoji="1" lang="en-US" altLang="ja-JP" sz="1100" b="0" kern="1200" dirty="0">
                        <a:solidFill>
                          <a:schemeClr val="bg1"/>
                        </a:solidFill>
                        <a:latin typeface="+mn-ea"/>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644083103"/>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3771773"/>
                  </a:ext>
                </a:extLst>
              </a:tr>
              <a:tr h="360000">
                <a:tc>
                  <a:txBody>
                    <a:bodyPr/>
                    <a:lstStyle/>
                    <a:p>
                      <a:pPr algn="ctr"/>
                      <a:r>
                        <a:rPr kumimoji="1" lang="ja-JP" altLang="en-US" sz="1100" b="0">
                          <a:solidFill>
                            <a:schemeClr val="bg1"/>
                          </a:solidFill>
                          <a:latin typeface="+mn-ea"/>
                          <a:ea typeface="+mn-ea"/>
                        </a:rPr>
                        <a:t>財務省キッズコーナー</a:t>
                      </a:r>
                      <a:endParaRPr kumimoji="1" lang="en-US" altLang="ja-JP" sz="1100" b="0" dirty="0">
                        <a:solidFill>
                          <a:schemeClr val="bg1"/>
                        </a:solidFill>
                        <a:latin typeface="+mn-ea"/>
                        <a:ea typeface="+mn-ea"/>
                      </a:endParaRPr>
                    </a:p>
                    <a:p>
                      <a:pPr algn="ctr"/>
                      <a:r>
                        <a:rPr kumimoji="1" lang="ja-JP" altLang="en-US" sz="1100" b="0">
                          <a:solidFill>
                            <a:schemeClr val="bg1"/>
                          </a:solidFill>
                          <a:latin typeface="+mn-ea"/>
                          <a:ea typeface="+mn-ea"/>
                        </a:rPr>
                        <a:t>ファイナンスらんど</a:t>
                      </a:r>
                      <a:endParaRPr kumimoji="1" lang="ja-JP" altLang="en-US" sz="1100" dirty="0">
                        <a:solidFill>
                          <a:schemeClr val="bg1"/>
                        </a:solidFill>
                        <a:latin typeface="+mn-ea"/>
                        <a:ea typeface="+mn-ea"/>
                      </a:endParaRP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058073814"/>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4400787"/>
                  </a:ext>
                </a:extLst>
              </a:tr>
              <a:tr h="244800">
                <a:tc>
                  <a:txBody>
                    <a:bodyPr/>
                    <a:lstStyle/>
                    <a:p>
                      <a:pPr algn="ctr"/>
                      <a:r>
                        <a:rPr kumimoji="1" lang="ja-JP" altLang="en-US" sz="1100" b="0">
                          <a:solidFill>
                            <a:schemeClr val="bg1"/>
                          </a:solidFill>
                          <a:latin typeface="+mn-ea"/>
                          <a:ea typeface="+mn-ea"/>
                        </a:rPr>
                        <a:t>うんこ税金ドリル</a:t>
                      </a:r>
                      <a:endParaRPr kumimoji="1" lang="en-US" altLang="ja-JP" sz="1100" b="0" dirty="0">
                        <a:solidFill>
                          <a:schemeClr val="bg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40250651"/>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6669825"/>
                  </a:ext>
                </a:extLst>
              </a:tr>
            </a:tbl>
          </a:graphicData>
        </a:graphic>
      </p:graphicFrame>
      <p:pic>
        <p:nvPicPr>
          <p:cNvPr id="5" name="図 4">
            <a:hlinkClick r:id="rId6"/>
            <a:extLst>
              <a:ext uri="{FF2B5EF4-FFF2-40B4-BE49-F238E27FC236}">
                <a16:creationId xmlns:a16="http://schemas.microsoft.com/office/drawing/2014/main" id="{A3CE0B6B-E6C5-4FD8-DF29-E2C68FF09AF8}"/>
              </a:ext>
            </a:extLst>
          </p:cNvPr>
          <p:cNvPicPr>
            <a:picLocks noChangeAspect="1"/>
          </p:cNvPicPr>
          <p:nvPr/>
        </p:nvPicPr>
        <p:blipFill rotWithShape="1">
          <a:blip r:embed="rId7"/>
          <a:srcRect l="1" r="1884"/>
          <a:stretch/>
        </p:blipFill>
        <p:spPr>
          <a:xfrm>
            <a:off x="7402183" y="1145034"/>
            <a:ext cx="770217" cy="758351"/>
          </a:xfrm>
          <a:prstGeom prst="rect">
            <a:avLst/>
          </a:prstGeom>
        </p:spPr>
      </p:pic>
      <p:pic>
        <p:nvPicPr>
          <p:cNvPr id="7" name="図 6">
            <a:hlinkClick r:id="rId8"/>
            <a:extLst>
              <a:ext uri="{FF2B5EF4-FFF2-40B4-BE49-F238E27FC236}">
                <a16:creationId xmlns:a16="http://schemas.microsoft.com/office/drawing/2014/main" id="{7C13E9CC-B22C-0CDB-2AFC-C985624A12CC}"/>
              </a:ext>
            </a:extLst>
          </p:cNvPr>
          <p:cNvPicPr>
            <a:picLocks noChangeAspect="1"/>
          </p:cNvPicPr>
          <p:nvPr/>
        </p:nvPicPr>
        <p:blipFill>
          <a:blip r:embed="rId9"/>
          <a:stretch>
            <a:fillRect/>
          </a:stretch>
        </p:blipFill>
        <p:spPr>
          <a:xfrm>
            <a:off x="7402183" y="3574330"/>
            <a:ext cx="770217" cy="767149"/>
          </a:xfrm>
          <a:prstGeom prst="rect">
            <a:avLst/>
          </a:prstGeom>
        </p:spPr>
      </p:pic>
      <p:pic>
        <p:nvPicPr>
          <p:cNvPr id="8" name="図 7">
            <a:hlinkClick r:id="rId10"/>
            <a:extLst>
              <a:ext uri="{FF2B5EF4-FFF2-40B4-BE49-F238E27FC236}">
                <a16:creationId xmlns:a16="http://schemas.microsoft.com/office/drawing/2014/main" id="{9FBE6B14-F674-261D-F262-CF09EB84044A}"/>
              </a:ext>
            </a:extLst>
          </p:cNvPr>
          <p:cNvPicPr>
            <a:picLocks noChangeAspect="1"/>
          </p:cNvPicPr>
          <p:nvPr/>
        </p:nvPicPr>
        <p:blipFill rotWithShape="1">
          <a:blip r:embed="rId11"/>
          <a:srcRect l="1643" r="4504" b="3339"/>
          <a:stretch/>
        </p:blipFill>
        <p:spPr>
          <a:xfrm>
            <a:off x="7402182" y="4695440"/>
            <a:ext cx="770218" cy="755103"/>
          </a:xfrm>
          <a:prstGeom prst="rect">
            <a:avLst/>
          </a:prstGeom>
        </p:spPr>
      </p:pic>
      <p:pic>
        <p:nvPicPr>
          <p:cNvPr id="9" name="図 8">
            <a:hlinkClick r:id="rId12"/>
            <a:extLst>
              <a:ext uri="{FF2B5EF4-FFF2-40B4-BE49-F238E27FC236}">
                <a16:creationId xmlns:a16="http://schemas.microsoft.com/office/drawing/2014/main" id="{409A360A-2779-63F7-F6AB-D2717FF41F96}"/>
              </a:ext>
            </a:extLst>
          </p:cNvPr>
          <p:cNvPicPr>
            <a:picLocks noChangeAspect="1"/>
          </p:cNvPicPr>
          <p:nvPr/>
        </p:nvPicPr>
        <p:blipFill rotWithShape="1">
          <a:blip r:embed="rId13"/>
          <a:srcRect l="1463" r="3860"/>
          <a:stretch/>
        </p:blipFill>
        <p:spPr>
          <a:xfrm>
            <a:off x="7400050" y="2245962"/>
            <a:ext cx="772350" cy="785562"/>
          </a:xfrm>
          <a:prstGeom prst="rect">
            <a:avLst/>
          </a:prstGeom>
        </p:spPr>
      </p:pic>
      <p:grpSp>
        <p:nvGrpSpPr>
          <p:cNvPr id="30" name="グループ化 29">
            <a:extLst>
              <a:ext uri="{FF2B5EF4-FFF2-40B4-BE49-F238E27FC236}">
                <a16:creationId xmlns:a16="http://schemas.microsoft.com/office/drawing/2014/main" id="{D1379FA3-7173-FB48-FF77-E2C1A7C8BD3F}"/>
              </a:ext>
            </a:extLst>
          </p:cNvPr>
          <p:cNvGrpSpPr/>
          <p:nvPr/>
        </p:nvGrpSpPr>
        <p:grpSpPr>
          <a:xfrm>
            <a:off x="388056" y="881221"/>
            <a:ext cx="5782874" cy="696666"/>
            <a:chOff x="199285" y="881221"/>
            <a:chExt cx="8776123" cy="696666"/>
          </a:xfrm>
        </p:grpSpPr>
        <p:sp>
          <p:nvSpPr>
            <p:cNvPr id="31" name="Rectangle 26">
              <a:extLst>
                <a:ext uri="{FF2B5EF4-FFF2-40B4-BE49-F238E27FC236}">
                  <a16:creationId xmlns:a16="http://schemas.microsoft.com/office/drawing/2014/main" id="{BA9D884A-1F6D-86ED-B703-CBE3D071CCB2}"/>
                </a:ext>
              </a:extLst>
            </p:cNvPr>
            <p:cNvSpPr>
              <a:spLocks noChangeArrowheads="1"/>
            </p:cNvSpPr>
            <p:nvPr/>
          </p:nvSpPr>
          <p:spPr bwMode="white">
            <a:xfrm>
              <a:off x="199285" y="881221"/>
              <a:ext cx="8776123" cy="69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defTabSz="914400" fontAlgn="base">
                <a:lnSpc>
                  <a:spcPts val="2500"/>
                </a:lnSpc>
                <a:spcBef>
                  <a:spcPct val="0"/>
                </a:spcBef>
                <a:spcAft>
                  <a:spcPct val="0"/>
                </a:spcAft>
                <a:buNone/>
                <a:defRPr/>
              </a:pPr>
              <a:r>
                <a:rPr kumimoji="1" lang="ja-JP" altLang="en-US" sz="1700" i="0" u="none" strike="noStrike" kern="1200" cap="none" spc="0" normalizeH="0" baseline="0" noProof="0">
                  <a:ln>
                    <a:noFill/>
                  </a:ln>
                  <a:effectLst/>
                  <a:uLnTx/>
                  <a:uFillTx/>
                  <a:latin typeface="HGPｺﾞｼｯｸE" panose="020B0900000000000000" pitchFamily="50" charset="-128"/>
                  <a:ea typeface="HGPｺﾞｼｯｸE" panose="020B0900000000000000" pitchFamily="50" charset="-128"/>
                </a:rPr>
                <a:t>税金について、もっと詳しく知りたい人は、</a:t>
              </a:r>
              <a:endParaRPr kumimoji="1" lang="en-US" altLang="ja-JP" sz="17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a:p>
              <a:pPr defTabSz="914400" fontAlgn="base">
                <a:lnSpc>
                  <a:spcPts val="2500"/>
                </a:lnSpc>
                <a:spcBef>
                  <a:spcPct val="0"/>
                </a:spcBef>
                <a:spcAft>
                  <a:spcPct val="0"/>
                </a:spcAft>
                <a:buNone/>
                <a:defRPr/>
              </a:pPr>
              <a:r>
                <a:rPr lang="ja-JP" altLang="en-US" sz="1700">
                  <a:solidFill>
                    <a:schemeClr val="tx2"/>
                  </a:solidFill>
                  <a:latin typeface="HGPｺﾞｼｯｸE" panose="020B0900000000000000" pitchFamily="50" charset="-128"/>
                  <a:ea typeface="HGPｺﾞｼｯｸE" panose="020B0900000000000000" pitchFamily="50" charset="-128"/>
                </a:rPr>
                <a:t>国税庁ホームページ「税の学習コーナー」</a:t>
              </a:r>
              <a:r>
                <a:rPr lang="ja-JP" altLang="en-US" sz="1700">
                  <a:latin typeface="HGPｺﾞｼｯｸE" panose="020B0900000000000000" pitchFamily="50" charset="-128"/>
                  <a:ea typeface="HGPｺﾞｼｯｸE" panose="020B0900000000000000" pitchFamily="50" charset="-128"/>
                </a:rPr>
                <a:t>を見てね。</a:t>
              </a:r>
            </a:p>
          </p:txBody>
        </p:sp>
        <p:sp>
          <p:nvSpPr>
            <p:cNvPr id="32" name="テキスト ボックス 31">
              <a:extLst>
                <a:ext uri="{FF2B5EF4-FFF2-40B4-BE49-F238E27FC236}">
                  <a16:creationId xmlns:a16="http://schemas.microsoft.com/office/drawing/2014/main" id="{0C2BCD05-CB05-A0BE-6E91-C8B502D00D36}"/>
                </a:ext>
              </a:extLst>
            </p:cNvPr>
            <p:cNvSpPr txBox="1"/>
            <p:nvPr/>
          </p:nvSpPr>
          <p:spPr>
            <a:xfrm>
              <a:off x="300191" y="1139918"/>
              <a:ext cx="1062148" cy="263259"/>
            </a:xfrm>
            <a:prstGeom prst="rect">
              <a:avLst/>
            </a:prstGeom>
            <a:noFill/>
          </p:spPr>
          <p:txBody>
            <a:bodyPr wrap="none" rtlCol="0">
              <a:noAutofit/>
            </a:bodyPr>
            <a:lstStyle/>
            <a:p>
              <a:pPr algn="ctr"/>
              <a:r>
                <a:rPr lang="ja-JP" altLang="en-US" sz="800">
                  <a:solidFill>
                    <a:schemeClr val="tx2"/>
                  </a:solidFill>
                  <a:latin typeface="HGPｺﾞｼｯｸE" panose="020B0900000000000000" pitchFamily="50" charset="-128"/>
                  <a:ea typeface="HGPｺﾞｼｯｸE" panose="020B0900000000000000" pitchFamily="50" charset="-128"/>
                </a:rPr>
                <a:t>こくぜいちょう</a:t>
              </a:r>
              <a:endParaRPr lang="zh-CN" altLang="en-US" sz="800" dirty="0">
                <a:solidFill>
                  <a:schemeClr val="tx2"/>
                </a:solidFill>
                <a:latin typeface="HGPｺﾞｼｯｸE" panose="020B0900000000000000" pitchFamily="50" charset="-128"/>
                <a:ea typeface="HGPｺﾞｼｯｸE" panose="020B0900000000000000" pitchFamily="50" charset="-128"/>
              </a:endParaRPr>
            </a:p>
          </p:txBody>
        </p:sp>
      </p:grpSp>
      <p:grpSp>
        <p:nvGrpSpPr>
          <p:cNvPr id="12" name="グループ化 11">
            <a:extLst>
              <a:ext uri="{FF2B5EF4-FFF2-40B4-BE49-F238E27FC236}">
                <a16:creationId xmlns:a16="http://schemas.microsoft.com/office/drawing/2014/main" id="{A77BA77C-1A11-E67C-62D8-6551A6A3EF4F}"/>
              </a:ext>
            </a:extLst>
          </p:cNvPr>
          <p:cNvGrpSpPr/>
          <p:nvPr/>
        </p:nvGrpSpPr>
        <p:grpSpPr>
          <a:xfrm>
            <a:off x="434835" y="1661631"/>
            <a:ext cx="5974247" cy="3632139"/>
            <a:chOff x="434835" y="1661631"/>
            <a:chExt cx="5974247" cy="3632139"/>
          </a:xfrm>
        </p:grpSpPr>
        <p:grpSp>
          <p:nvGrpSpPr>
            <p:cNvPr id="14" name="グループ化 13">
              <a:extLst>
                <a:ext uri="{FF2B5EF4-FFF2-40B4-BE49-F238E27FC236}">
                  <a16:creationId xmlns:a16="http://schemas.microsoft.com/office/drawing/2014/main" id="{A07BD08F-DA83-06E5-87C5-71A7469D7ADA}"/>
                </a:ext>
              </a:extLst>
            </p:cNvPr>
            <p:cNvGrpSpPr/>
            <p:nvPr/>
          </p:nvGrpSpPr>
          <p:grpSpPr>
            <a:xfrm>
              <a:off x="434835" y="1811377"/>
              <a:ext cx="1651121" cy="3472425"/>
              <a:chOff x="434835" y="1928340"/>
              <a:chExt cx="1651121" cy="3472425"/>
            </a:xfrm>
          </p:grpSpPr>
          <p:sp>
            <p:nvSpPr>
              <p:cNvPr id="22" name="フリーフォーム: 図形 7">
                <a:extLst>
                  <a:ext uri="{FF2B5EF4-FFF2-40B4-BE49-F238E27FC236}">
                    <a16:creationId xmlns:a16="http://schemas.microsoft.com/office/drawing/2014/main" id="{41E33ED3-C134-D6F4-36D1-D204CF12DFF7}"/>
                  </a:ext>
                </a:extLst>
              </p:cNvPr>
              <p:cNvSpPr/>
              <p:nvPr/>
            </p:nvSpPr>
            <p:spPr>
              <a:xfrm>
                <a:off x="1645862" y="1928340"/>
                <a:ext cx="440094" cy="3472425"/>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F2561274-1025-B539-8E18-EC6353E3C190}"/>
                  </a:ext>
                </a:extLst>
              </p:cNvPr>
              <p:cNvGrpSpPr/>
              <p:nvPr/>
            </p:nvGrpSpPr>
            <p:grpSpPr>
              <a:xfrm>
                <a:off x="434835" y="4551310"/>
                <a:ext cx="1479485" cy="849455"/>
                <a:chOff x="127427" y="4832762"/>
                <a:chExt cx="1985942" cy="1110808"/>
              </a:xfrm>
            </p:grpSpPr>
            <p:pic>
              <p:nvPicPr>
                <p:cNvPr id="24" name="図 23">
                  <a:extLst>
                    <a:ext uri="{FF2B5EF4-FFF2-40B4-BE49-F238E27FC236}">
                      <a16:creationId xmlns:a16="http://schemas.microsoft.com/office/drawing/2014/main" id="{F8B82CD7-C5B3-0E16-E19D-2F1A85558A18}"/>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26" name="図 25" descr="パソコンの画面&#10;&#10;自動的に生成された説明">
                  <a:extLst>
                    <a:ext uri="{FF2B5EF4-FFF2-40B4-BE49-F238E27FC236}">
                      <a16:creationId xmlns:a16="http://schemas.microsoft.com/office/drawing/2014/main" id="{306E651E-4C8C-F930-5A87-D579D888AC5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28" name="図 27">
                  <a:extLst>
                    <a:ext uri="{FF2B5EF4-FFF2-40B4-BE49-F238E27FC236}">
                      <a16:creationId xmlns:a16="http://schemas.microsoft.com/office/drawing/2014/main" id="{9393965F-1847-85CF-5B06-6A5CE7A36BBF}"/>
                    </a:ext>
                  </a:extLst>
                </p:cNvPr>
                <p:cNvPicPr>
                  <a:picLocks noChangeAspect="1"/>
                </p:cNvPicPr>
                <p:nvPr/>
              </p:nvPicPr>
              <p:blipFill rotWithShape="1">
                <a:blip r:embed="rId16"/>
                <a:srcRect l="1501" t="1897" r="1674" b="18851"/>
                <a:stretch/>
              </p:blipFill>
              <p:spPr>
                <a:xfrm>
                  <a:off x="978769" y="4869158"/>
                  <a:ext cx="1085082" cy="669551"/>
                </a:xfrm>
                <a:prstGeom prst="rect">
                  <a:avLst/>
                </a:prstGeom>
                <a:ln w="12700">
                  <a:solidFill>
                    <a:schemeClr val="tx1"/>
                  </a:solidFill>
                </a:ln>
              </p:spPr>
            </p:pic>
          </p:grpSp>
        </p:grpSp>
        <p:pic>
          <p:nvPicPr>
            <p:cNvPr id="21" name="図 20">
              <a:extLst>
                <a:ext uri="{FF2B5EF4-FFF2-40B4-BE49-F238E27FC236}">
                  <a16:creationId xmlns:a16="http://schemas.microsoft.com/office/drawing/2014/main" id="{7B4FAA95-119D-DF2F-36C3-FB8951F156B8}"/>
                </a:ext>
              </a:extLst>
            </p:cNvPr>
            <p:cNvPicPr>
              <a:picLocks noChangeAspect="1"/>
            </p:cNvPicPr>
            <p:nvPr/>
          </p:nvPicPr>
          <p:blipFill>
            <a:blip r:embed="rId17"/>
            <a:stretch>
              <a:fillRect/>
            </a:stretch>
          </p:blipFill>
          <p:spPr>
            <a:xfrm>
              <a:off x="2019860" y="1661631"/>
              <a:ext cx="4389222" cy="3632139"/>
            </a:xfrm>
            <a:prstGeom prst="rect">
              <a:avLst/>
            </a:prstGeom>
            <a:ln w="12700">
              <a:solidFill>
                <a:schemeClr val="tx2">
                  <a:lumMod val="75000"/>
                </a:schemeClr>
              </a:solidFill>
            </a:ln>
          </p:spPr>
        </p:pic>
      </p:grpSp>
    </p:spTree>
    <p:extLst>
      <p:ext uri="{BB962C8B-B14F-4D97-AF65-F5344CB8AC3E}">
        <p14:creationId xmlns:p14="http://schemas.microsoft.com/office/powerpoint/2010/main" val="235941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a:defRPr/>
            </a:pPr>
            <a:r>
              <a:rPr lang="en-US" altLang="ja-JP" dirty="0"/>
              <a:t>3</a:t>
            </a:r>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996582"/>
            <a:ext cx="8322301" cy="386837"/>
          </a:xfrm>
          <a:prstGeom prst="rect">
            <a:avLst/>
          </a:prstGeom>
          <a:noFill/>
        </p:spPr>
        <p:txBody>
          <a:bodyPr wrap="square" rtlCol="0" anchor="ctr" anchorCtr="0">
            <a:spAutoFit/>
          </a:bodyPr>
          <a:lstStyle/>
          <a:p>
            <a:pPr>
              <a:lnSpc>
                <a:spcPct val="123000"/>
              </a:lnSpc>
            </a:pPr>
            <a:r>
              <a:rPr lang="ja-JP" altLang="en-US" dirty="0">
                <a:latin typeface="HGPｺﾞｼｯｸE" panose="020B0900000000000000" pitchFamily="50" charset="-128"/>
                <a:ea typeface="HGPｺﾞｼｯｸE" panose="020B0900000000000000" pitchFamily="50" charset="-128"/>
              </a:rPr>
              <a:t>次のようなときには、どんな税金がかかるでしょうか？？</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55956" y="1532880"/>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r>
              <a:rPr lang="ja-JP" altLang="en-US" sz="1800" dirty="0">
                <a:solidFill>
                  <a:srgbClr val="0DABDD"/>
                </a:solidFill>
              </a:rPr>
              <a:t>税金の種類は約</a:t>
            </a:r>
            <a:r>
              <a:rPr lang="en-US" altLang="ja-JP" sz="1800" b="1" dirty="0">
                <a:solidFill>
                  <a:srgbClr val="0DABDD"/>
                </a:solidFill>
                <a:latin typeface="+mj-lt"/>
              </a:rPr>
              <a:t>50</a:t>
            </a:r>
            <a:r>
              <a:rPr lang="ja-JP" altLang="en-US" sz="1800" dirty="0">
                <a:solidFill>
                  <a:srgbClr val="0DABDD"/>
                </a:solidFill>
              </a:rPr>
              <a:t>種類あります。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507092"/>
            <a:ext cx="6389397" cy="261610"/>
          </a:xfrm>
          <a:prstGeom prst="rect">
            <a:avLst/>
          </a:prstGeom>
          <a:noFill/>
        </p:spPr>
        <p:txBody>
          <a:bodyPr wrap="square" rtlCol="0">
            <a:spAutoFit/>
          </a:bodyPr>
          <a:lstStyle/>
          <a:p>
            <a:r>
              <a:rPr lang="ja-JP" altLang="en-US" sz="1100" dirty="0">
                <a:solidFill>
                  <a:srgbClr val="0D85AF"/>
                </a:solidFill>
                <a:latin typeface="+mn-ea"/>
                <a:ea typeface="+mn-ea"/>
              </a:rPr>
              <a:t>詳しく学ぼう：財務省キッズコーナーファイナンスらんど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https://www.mof.go.jp/kids/2018</a:t>
            </a:r>
            <a:r>
              <a:rPr lang="ja-JP" altLang="en-US"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自動車税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入湯税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r>
                <a:rPr kumimoji="1" lang="ja-JP" altLang="en-US" sz="700" b="1" spc="60" dirty="0">
                  <a:solidFill>
                    <a:srgbClr val="C00000"/>
                  </a:solidFill>
                  <a:latin typeface="HGPｺﾞｼｯｸM" panose="020B0600000000000000" pitchFamily="50" charset="-128"/>
                  <a:ea typeface="HGPｺﾞｼｯｸM" panose="020B0600000000000000" pitchFamily="50" charset="-128"/>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住民税とは、都道府県税と市（区）町村民税を</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spc="-310" dirty="0">
                <a:latin typeface="HGPｺﾞｼｯｸM" panose="020B0600000000000000" pitchFamily="50" charset="-128"/>
                <a:ea typeface="HGPｺﾞｼｯｸM" panose="020B0600000000000000" pitchFamily="50" charset="-128"/>
              </a:rPr>
              <a:t> </a:t>
            </a:r>
            <a:r>
              <a:rPr kumimoji="1" lang="ja-JP" altLang="en-US" sz="900" dirty="0">
                <a:latin typeface="HGPｺﾞｼｯｸM" panose="020B0600000000000000" pitchFamily="50" charset="-128"/>
                <a:ea typeface="HGPｺﾞｼｯｸM" panose="020B0600000000000000" pitchFamily="50" charset="-128"/>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所得税</a:t>
            </a:r>
            <a:r>
              <a:rPr lang="ja-JP" altLang="en-US" sz="1100" dirty="0">
                <a:solidFill>
                  <a:srgbClr val="E22626"/>
                </a:solidFill>
                <a:latin typeface="HGPｺﾞｼｯｸE" panose="020B0900000000000000" pitchFamily="50" charset="-128"/>
                <a:ea typeface="HGPｺﾞｼｯｸE" panose="020B0900000000000000" pitchFamily="50" charset="-128"/>
              </a:rPr>
              <a:t>（国税）</a:t>
            </a:r>
            <a:r>
              <a:rPr lang="ja-JP" altLang="en-US" sz="1200" dirty="0">
                <a:solidFill>
                  <a:srgbClr val="E22626"/>
                </a:solidFill>
                <a:latin typeface="HGPｺﾞｼｯｸE" panose="020B0900000000000000" pitchFamily="50" charset="-128"/>
                <a:ea typeface="HGPｺﾞｼｯｸE" panose="020B0900000000000000" pitchFamily="50" charset="-128"/>
              </a:rPr>
              <a:t>・</a:t>
            </a:r>
            <a:r>
              <a:rPr lang="ja-JP" altLang="en-US" sz="1400" dirty="0">
                <a:solidFill>
                  <a:srgbClr val="E22626"/>
                </a:solidFill>
                <a:latin typeface="HGPｺﾞｼｯｸE" panose="020B0900000000000000" pitchFamily="50" charset="-128"/>
                <a:ea typeface="HGPｺﾞｼｯｸE" panose="020B0900000000000000" pitchFamily="50" charset="-128"/>
              </a:rPr>
              <a:t>住民税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200" dirty="0">
              <a:solidFill>
                <a:srgbClr val="E22626"/>
              </a:solidFill>
              <a:latin typeface="HGPｺﾞｼｯｸE" panose="020B0900000000000000" pitchFamily="50" charset="-128"/>
              <a:ea typeface="HGPｺﾞｼｯｸE" panose="020B0900000000000000" pitchFamily="50" charset="-128"/>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固定資産税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r>
              <a:rPr lang="ja-JP" altLang="en-US" sz="700" b="1" spc="60" dirty="0">
                <a:solidFill>
                  <a:srgbClr val="C00000"/>
                </a:solidFill>
                <a:latin typeface="HGPｺﾞｼｯｸM" panose="020B0600000000000000" pitchFamily="50" charset="-128"/>
                <a:ea typeface="HGPｺﾞｼｯｸM" panose="020B0600000000000000" pitchFamily="50" charset="-128"/>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（国税）</a:t>
            </a:r>
            <a:r>
              <a:rPr kumimoji="1" lang="ja-JP" altLang="en-US" sz="1400" dirty="0">
                <a:solidFill>
                  <a:srgbClr val="E22626"/>
                </a:solidFill>
                <a:latin typeface="HGPｺﾞｼｯｸE" panose="020B0900000000000000" pitchFamily="50" charset="-128"/>
                <a:ea typeface="HGPｺﾞｼｯｸE" panose="020B0900000000000000" pitchFamily="50" charset="-128"/>
              </a:rPr>
              <a:t>・地方消費税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232847" y="1623934"/>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2B49985-BA53-FF34-7EA7-21F3097177B5}"/>
              </a:ext>
            </a:extLst>
          </p:cNvPr>
          <p:cNvSpPr txBox="1"/>
          <p:nvPr/>
        </p:nvSpPr>
        <p:spPr>
          <a:xfrm>
            <a:off x="5912885" y="536497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7" name="正方形/長方形 6">
            <a:extLst>
              <a:ext uri="{FF2B5EF4-FFF2-40B4-BE49-F238E27FC236}">
                <a16:creationId xmlns:a16="http://schemas.microsoft.com/office/drawing/2014/main" id="{2F0EE7B6-9B3D-C78E-ED0A-2415BBE553CB}"/>
              </a:ext>
            </a:extLst>
          </p:cNvPr>
          <p:cNvSpPr/>
          <p:nvPr/>
        </p:nvSpPr>
        <p:spPr>
          <a:xfrm>
            <a:off x="611560" y="1586150"/>
            <a:ext cx="3600400" cy="28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46703" y="1531047"/>
            <a:ext cx="235389"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881623" y="4876952"/>
            <a:ext cx="2771913" cy="851452"/>
          </a:xfrm>
          <a:prstGeom prst="rect">
            <a:avLst/>
          </a:prstGeom>
          <a:noFill/>
        </p:spPr>
        <p:txBody>
          <a:bodyPr wrap="square" rtlCol="0">
            <a:spAutoFit/>
          </a:bodyPr>
          <a:lstStyle/>
          <a:p>
            <a:pPr>
              <a:lnSpc>
                <a:spcPct val="123000"/>
              </a:lnSpc>
            </a:pPr>
            <a:r>
              <a:rPr lang="ja-JP" altLang="en-US" sz="1400" dirty="0">
                <a:latin typeface="HGPｺﾞｼｯｸE" panose="020B0900000000000000" pitchFamily="50" charset="-128"/>
                <a:ea typeface="HGPｺﾞｼｯｸE" panose="020B0900000000000000" pitchFamily="50" charset="-128"/>
              </a:rPr>
              <a:t>国税は、「国に納める税金」、</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地方税は「都道府県や市区町村に</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9388" y="2005750"/>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56995" y="6007184"/>
            <a:ext cx="967275" cy="850816"/>
            <a:chOff x="-56997" y="5996309"/>
            <a:chExt cx="967275"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56997" y="6190839"/>
              <a:ext cx="900124" cy="584775"/>
            </a:xfrm>
            <a:prstGeom prst="rect">
              <a:avLst/>
            </a:prstGeom>
            <a:noFill/>
          </p:spPr>
          <p:txBody>
            <a:bodyPr wrap="square" rtlCol="0">
              <a:noAutofit/>
            </a:bodyPr>
            <a:lstStyle/>
            <a:p>
              <a:pPr algn="ctr"/>
              <a:r>
                <a:rPr kumimoji="1" lang="ja-JP" altLang="en-US" sz="1600" b="1" i="0" spc="50" baseline="0" dirty="0">
                  <a:solidFill>
                    <a:srgbClr val="134CBD"/>
                  </a:solidFill>
                </a:rPr>
                <a:t>もっと</a:t>
              </a:r>
              <a:endParaRPr kumimoji="1" lang="en-US" altLang="ja-JP" sz="1600" b="1" i="0" spc="50" baseline="0" dirty="0">
                <a:solidFill>
                  <a:srgbClr val="134CBD"/>
                </a:solidFill>
              </a:endParaRPr>
            </a:p>
            <a:p>
              <a:pPr algn="ctr"/>
              <a:r>
                <a:rPr kumimoji="1" lang="ja-JP" altLang="en-US" sz="1600" b="1" i="0" spc="50" baseline="0" dirty="0">
                  <a:solidFill>
                    <a:srgbClr val="134CBD"/>
                  </a:solidFill>
                </a:rPr>
                <a:t>くわしく</a:t>
              </a:r>
            </a:p>
          </p:txBody>
        </p:sp>
      </p:grpSp>
    </p:spTree>
    <p:custDataLst>
      <p:tags r:id="rId1"/>
    </p:custDataLst>
    <p:extLst>
      <p:ext uri="{BB962C8B-B14F-4D97-AF65-F5344CB8AC3E}">
        <p14:creationId xmlns:p14="http://schemas.microsoft.com/office/powerpoint/2010/main" val="29805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en-US" altLang="ja-JP" dirty="0"/>
              <a:t>4</a:t>
            </a:r>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0063" y="5060512"/>
            <a:ext cx="1226130" cy="1509224"/>
          </a:xfrm>
          <a:prstGeom prst="rect">
            <a:avLst/>
          </a:prstGeom>
        </p:spPr>
      </p:pic>
      <p:grpSp>
        <p:nvGrpSpPr>
          <p:cNvPr id="110" name="グループ化 109">
            <a:extLst>
              <a:ext uri="{FF2B5EF4-FFF2-40B4-BE49-F238E27FC236}">
                <a16:creationId xmlns:a16="http://schemas.microsoft.com/office/drawing/2014/main" id="{5C924F87-8829-2F17-A2EE-7E0AFB100682}"/>
              </a:ext>
            </a:extLst>
          </p:cNvPr>
          <p:cNvGrpSpPr/>
          <p:nvPr/>
        </p:nvGrpSpPr>
        <p:grpSpPr>
          <a:xfrm>
            <a:off x="257224" y="1348777"/>
            <a:ext cx="2181719" cy="2733681"/>
            <a:chOff x="250825" y="1066179"/>
            <a:chExt cx="2181719" cy="2733681"/>
          </a:xfrm>
        </p:grpSpPr>
        <p:sp>
          <p:nvSpPr>
            <p:cNvPr id="27" name="正方形/長方形 26">
              <a:extLst>
                <a:ext uri="{FF2B5EF4-FFF2-40B4-BE49-F238E27FC236}">
                  <a16:creationId xmlns:a16="http://schemas.microsoft.com/office/drawing/2014/main" id="{41C58B17-0498-3B0B-E221-EFB180FB998E}"/>
                </a:ext>
              </a:extLst>
            </p:cNvPr>
            <p:cNvSpPr/>
            <p:nvPr/>
          </p:nvSpPr>
          <p:spPr>
            <a:xfrm>
              <a:off x="250825" y="1066179"/>
              <a:ext cx="2181719" cy="2733681"/>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250825" y="1066181"/>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0204" y="1515341"/>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479539" y="2425820"/>
              <a:ext cx="879319" cy="400109"/>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PｺﾞｼｯｸE" panose="020B0900000000000000" pitchFamily="50" charset="-128"/>
                  <a:ea typeface="HGPｺﾞｼｯｸE" panose="020B0900000000000000" pitchFamily="50" charset="-128"/>
                </a:rPr>
                <a:t>ゲーム</a:t>
              </a:r>
              <a:endParaRPr kumimoji="1" lang="en-US" altLang="ja-JP" sz="1000" dirty="0">
                <a:solidFill>
                  <a:schemeClr val="tx1"/>
                </a:solidFill>
                <a:latin typeface="HGPｺﾞｼｯｸE" panose="020B0900000000000000" pitchFamily="50" charset="-128"/>
                <a:ea typeface="HGPｺﾞｼｯｸE" panose="020B0900000000000000" pitchFamily="50" charset="-128"/>
              </a:endParaRPr>
            </a:p>
            <a:p>
              <a:pPr algn="ctr"/>
              <a:r>
                <a:rPr lang="en-US" altLang="ja-JP" sz="1100" dirty="0">
                  <a:solidFill>
                    <a:schemeClr val="tx1"/>
                  </a:solidFill>
                  <a:latin typeface="HGPｺﾞｼｯｸE" panose="020B0900000000000000" pitchFamily="50" charset="-128"/>
                  <a:ea typeface="HGPｺﾞｼｯｸE" panose="020B0900000000000000" pitchFamily="50" charset="-128"/>
                </a:rPr>
                <a:t>1,100</a:t>
              </a:r>
              <a:r>
                <a:rPr lang="ja-JP" altLang="en-US" sz="1100" dirty="0">
                  <a:solidFill>
                    <a:schemeClr val="tx1"/>
                  </a:solidFill>
                  <a:latin typeface="HGPｺﾞｼｯｸE" panose="020B0900000000000000" pitchFamily="50" charset="-128"/>
                  <a:ea typeface="HGPｺﾞｼｯｸE" panose="020B0900000000000000" pitchFamily="50" charset="-128"/>
                </a:rPr>
                <a:t>円</a:t>
              </a:r>
              <a:endParaRPr kumimoji="1" lang="ja-JP" altLang="en-US" sz="1100" dirty="0">
                <a:solidFill>
                  <a:schemeClr val="tx1"/>
                </a:solidFill>
                <a:latin typeface="HGPｺﾞｼｯｸE" panose="020B0900000000000000" pitchFamily="50" charset="-128"/>
                <a:ea typeface="HGPｺﾞｼｯｸE" panose="020B0900000000000000" pitchFamily="50" charset="-128"/>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321213" y="2939304"/>
              <a:ext cx="2040943" cy="821443"/>
              <a:chOff x="321213" y="2939304"/>
              <a:chExt cx="2040943" cy="8214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321213" y="2939304"/>
                <a:ext cx="2040943" cy="821443"/>
              </a:xfrm>
              <a:prstGeom prst="rect">
                <a:avLst/>
              </a:prstGeom>
              <a:noFill/>
            </p:spPr>
            <p:txBody>
              <a:bodyPr wrap="none" rtlCol="0">
                <a:spAutoFit/>
              </a:bodyPr>
              <a:lstStyle/>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円を支払う。</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975806" y="3430111"/>
                <a:ext cx="37061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ふたん</a:t>
                </a:r>
              </a:p>
            </p:txBody>
          </p:sp>
        </p:grpSp>
      </p:grpSp>
      <p:sp>
        <p:nvSpPr>
          <p:cNvPr id="34" name="矢印: 上 33">
            <a:extLst>
              <a:ext uri="{FF2B5EF4-FFF2-40B4-BE49-F238E27FC236}">
                <a16:creationId xmlns:a16="http://schemas.microsoft.com/office/drawing/2014/main" id="{7F7F1B20-5F80-AEE4-3AF3-21391DD25B63}"/>
              </a:ext>
            </a:extLst>
          </p:cNvPr>
          <p:cNvSpPr/>
          <p:nvPr/>
        </p:nvSpPr>
        <p:spPr>
          <a:xfrm rot="10800000">
            <a:off x="5856607" y="2113397"/>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0" name="グループ化 119">
            <a:extLst>
              <a:ext uri="{FF2B5EF4-FFF2-40B4-BE49-F238E27FC236}">
                <a16:creationId xmlns:a16="http://schemas.microsoft.com/office/drawing/2014/main" id="{0AC8B500-6F95-CFCA-E19D-B89D5806B2A1}"/>
              </a:ext>
            </a:extLst>
          </p:cNvPr>
          <p:cNvGrpSpPr/>
          <p:nvPr/>
        </p:nvGrpSpPr>
        <p:grpSpPr>
          <a:xfrm>
            <a:off x="1824692" y="1847662"/>
            <a:ext cx="1099876" cy="697664"/>
            <a:chOff x="1704581" y="1376099"/>
            <a:chExt cx="1099876" cy="697664"/>
          </a:xfrm>
        </p:grpSpPr>
        <p:pic>
          <p:nvPicPr>
            <p:cNvPr id="16" name="図 15">
              <a:extLst>
                <a:ext uri="{FF2B5EF4-FFF2-40B4-BE49-F238E27FC236}">
                  <a16:creationId xmlns:a16="http://schemas.microsoft.com/office/drawing/2014/main" id="{CEE913AD-5EFD-BA35-7E5F-98DDC22EEEC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09" name="グループ化 108">
              <a:extLst>
                <a:ext uri="{FF2B5EF4-FFF2-40B4-BE49-F238E27FC236}">
                  <a16:creationId xmlns:a16="http://schemas.microsoft.com/office/drawing/2014/main" id="{80D9E711-2995-38B3-071C-8DA8B7E599C7}"/>
                </a:ext>
              </a:extLst>
            </p:cNvPr>
            <p:cNvGrpSpPr/>
            <p:nvPr/>
          </p:nvGrpSpPr>
          <p:grpSpPr>
            <a:xfrm>
              <a:off x="1704581" y="1376099"/>
              <a:ext cx="1099876" cy="624400"/>
              <a:chOff x="1704581" y="1376099"/>
              <a:chExt cx="1099876" cy="624400"/>
            </a:xfrm>
          </p:grpSpPr>
          <p:grpSp>
            <p:nvGrpSpPr>
              <p:cNvPr id="32" name="グループ化 31">
                <a:extLst>
                  <a:ext uri="{FF2B5EF4-FFF2-40B4-BE49-F238E27FC236}">
                    <a16:creationId xmlns:a16="http://schemas.microsoft.com/office/drawing/2014/main" id="{BFE8B065-376D-529E-F037-2146B5A46031}"/>
                  </a:ext>
                </a:extLst>
              </p:cNvPr>
              <p:cNvGrpSpPr/>
              <p:nvPr/>
            </p:nvGrpSpPr>
            <p:grpSpPr>
              <a:xfrm>
                <a:off x="1978590" y="1376099"/>
                <a:ext cx="825867" cy="408386"/>
                <a:chOff x="2078852" y="2232915"/>
                <a:chExt cx="997926" cy="493469"/>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30" name="テキスト ボックス 29">
                <a:extLst>
                  <a:ext uri="{FF2B5EF4-FFF2-40B4-BE49-F238E27FC236}">
                    <a16:creationId xmlns:a16="http://schemas.microsoft.com/office/drawing/2014/main" id="{E161FBB6-8230-8B32-6B86-E792E0D5D3F8}"/>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16353"/>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54" name="矢印: 右 53">
            <a:extLst>
              <a:ext uri="{FF2B5EF4-FFF2-40B4-BE49-F238E27FC236}">
                <a16:creationId xmlns:a16="http://schemas.microsoft.com/office/drawing/2014/main" id="{AD427E1D-7D41-9387-2B78-34EF57A0B04C}"/>
              </a:ext>
            </a:extLst>
          </p:cNvPr>
          <p:cNvSpPr/>
          <p:nvPr/>
        </p:nvSpPr>
        <p:spPr>
          <a:xfrm>
            <a:off x="2577029" y="1356115"/>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4" name="グループ化 113">
            <a:extLst>
              <a:ext uri="{FF2B5EF4-FFF2-40B4-BE49-F238E27FC236}">
                <a16:creationId xmlns:a16="http://schemas.microsoft.com/office/drawing/2014/main" id="{CC826D01-94CB-B4AD-7F8E-09A21B9C8A66}"/>
              </a:ext>
            </a:extLst>
          </p:cNvPr>
          <p:cNvGrpSpPr/>
          <p:nvPr/>
        </p:nvGrpSpPr>
        <p:grpSpPr>
          <a:xfrm>
            <a:off x="3188676" y="4035242"/>
            <a:ext cx="5775937"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84685204-9E80-42BA-ADA3-CD82C68F7904}"/>
                </a:ext>
              </a:extLst>
            </p:cNvPr>
            <p:cNvSpPr/>
            <p:nvPr/>
          </p:nvSpPr>
          <p:spPr bwMode="auto">
            <a:xfrm>
              <a:off x="3415696" y="3913546"/>
              <a:ext cx="437094" cy="84104"/>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spcBef>
                  <a:spcPts val="0"/>
                </a:spcBef>
                <a:spcAft>
                  <a:spcPts val="500"/>
                </a:spcAft>
                <a:buClrTx/>
                <a:buSzTx/>
                <a:buFontTx/>
                <a:buNone/>
                <a:tabLs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188676" y="5493830"/>
            <a:ext cx="2823484"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806814" y="4287053"/>
            <a:ext cx="2181719" cy="942758"/>
            <a:chOff x="806814" y="4287053"/>
            <a:chExt cx="2181719" cy="942758"/>
          </a:xfrm>
        </p:grpSpPr>
        <p:sp>
          <p:nvSpPr>
            <p:cNvPr id="94" name="吹き出し: 円形 93">
              <a:extLst>
                <a:ext uri="{FF2B5EF4-FFF2-40B4-BE49-F238E27FC236}">
                  <a16:creationId xmlns:a16="http://schemas.microsoft.com/office/drawing/2014/main" id="{287E4CF6-5F4B-F5A3-F8D0-0030583846F1}"/>
                </a:ext>
              </a:extLst>
            </p:cNvPr>
            <p:cNvSpPr/>
            <p:nvPr/>
          </p:nvSpPr>
          <p:spPr>
            <a:xfrm>
              <a:off x="806814" y="4287053"/>
              <a:ext cx="2181719" cy="942758"/>
            </a:xfrm>
            <a:prstGeom prst="wedgeEllipseCallout">
              <a:avLst>
                <a:gd name="adj1" fmla="val -32959"/>
                <a:gd name="adj2" fmla="val 5680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9" name="グループ化 98">
              <a:extLst>
                <a:ext uri="{FF2B5EF4-FFF2-40B4-BE49-F238E27FC236}">
                  <a16:creationId xmlns:a16="http://schemas.microsoft.com/office/drawing/2014/main" id="{9D890632-3DB2-F9A7-B200-FB9128DDE56F}"/>
                </a:ext>
              </a:extLst>
            </p:cNvPr>
            <p:cNvGrpSpPr/>
            <p:nvPr/>
          </p:nvGrpSpPr>
          <p:grpSpPr>
            <a:xfrm>
              <a:off x="982205" y="4504712"/>
              <a:ext cx="1853392" cy="495007"/>
              <a:chOff x="982205" y="4504712"/>
              <a:chExt cx="1853392" cy="495007"/>
            </a:xfrm>
          </p:grpSpPr>
          <p:sp>
            <p:nvSpPr>
              <p:cNvPr id="93" name="テキスト ボックス 92">
                <a:extLst>
                  <a:ext uri="{FF2B5EF4-FFF2-40B4-BE49-F238E27FC236}">
                    <a16:creationId xmlns:a16="http://schemas.microsoft.com/office/drawing/2014/main" id="{144BE0E6-166C-A767-6E73-5BC334B637E6}"/>
                  </a:ext>
                </a:extLst>
              </p:cNvPr>
              <p:cNvSpPr txBox="1"/>
              <p:nvPr/>
            </p:nvSpPr>
            <p:spPr>
              <a:xfrm>
                <a:off x="982205" y="4504712"/>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sp>
            <p:nvSpPr>
              <p:cNvPr id="96" name="テキスト ボックス 95">
                <a:extLst>
                  <a:ext uri="{FF2B5EF4-FFF2-40B4-BE49-F238E27FC236}">
                    <a16:creationId xmlns:a16="http://schemas.microsoft.com/office/drawing/2014/main" id="{BEAC876D-7F75-75D3-6A42-E492EBB6FC6A}"/>
                  </a:ext>
                </a:extLst>
              </p:cNvPr>
              <p:cNvSpPr txBox="1"/>
              <p:nvPr/>
            </p:nvSpPr>
            <p:spPr>
              <a:xfrm>
                <a:off x="1494574" y="4667576"/>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184581" y="2462342"/>
            <a:ext cx="5780032"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grpSp>
          <p:nvGrpSpPr>
            <p:cNvPr id="103" name="グループ化 102">
              <a:extLst>
                <a:ext uri="{FF2B5EF4-FFF2-40B4-BE49-F238E27FC236}">
                  <a16:creationId xmlns:a16="http://schemas.microsoft.com/office/drawing/2014/main" id="{D7C9184B-C37E-17C8-37A3-3600CC1B2AF6}"/>
                </a:ext>
              </a:extLst>
            </p:cNvPr>
            <p:cNvGrpSpPr/>
            <p:nvPr/>
          </p:nvGrpSpPr>
          <p:grpSpPr>
            <a:xfrm>
              <a:off x="3204878" y="2936793"/>
              <a:ext cx="2848857" cy="336041"/>
              <a:chOff x="3204878" y="2936793"/>
              <a:chExt cx="2848857" cy="336041"/>
            </a:xfrm>
          </p:grpSpPr>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sp>
            <p:nvSpPr>
              <p:cNvPr id="98" name="テキスト ボックス 97">
                <a:extLst>
                  <a:ext uri="{FF2B5EF4-FFF2-40B4-BE49-F238E27FC236}">
                    <a16:creationId xmlns:a16="http://schemas.microsoft.com/office/drawing/2014/main" id="{0B9ED890-9F0E-1AD0-04B5-172F55F133A4}"/>
                  </a:ext>
                </a:extLst>
              </p:cNvPr>
              <p:cNvSpPr txBox="1"/>
              <p:nvPr/>
            </p:nvSpPr>
            <p:spPr>
              <a:xfrm>
                <a:off x="3228224" y="2936793"/>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700" dirty="0">
                  <a:solidFill>
                    <a:schemeClr val="bg1"/>
                  </a:solidFill>
                  <a:latin typeface="HGPｺﾞｼｯｸE" panose="020B0900000000000000" pitchFamily="50" charset="-128"/>
                  <a:ea typeface="HGPｺﾞｼｯｸE" panose="020B0900000000000000" pitchFamily="50" charset="-128"/>
                </a:rPr>
                <a:t>ぜいむしょ</a:t>
              </a:r>
            </a:p>
          </p:txBody>
        </p:sp>
      </p:grpSp>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C98C4"/>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C98C4"/>
                </a:solidFill>
                <a:effectLst/>
                <a:latin typeface="HGPｺﾞｼｯｸE" panose="020B0900000000000000" pitchFamily="50" charset="-128"/>
                <a:ea typeface="HGPｺﾞｼｯｸE" panose="020B0900000000000000" pitchFamily="50" charset="-128"/>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3" name="グループ化 2">
            <a:extLst>
              <a:ext uri="{FF2B5EF4-FFF2-40B4-BE49-F238E27FC236}">
                <a16:creationId xmlns:a16="http://schemas.microsoft.com/office/drawing/2014/main" id="{1EA74961-1D4C-9D5B-CD43-997C3C2A41DA}"/>
              </a:ext>
            </a:extLst>
          </p:cNvPr>
          <p:cNvGrpSpPr/>
          <p:nvPr/>
        </p:nvGrpSpPr>
        <p:grpSpPr>
          <a:xfrm>
            <a:off x="3165967" y="1065378"/>
            <a:ext cx="5727207"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677488" y="1622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sp>
        <p:nvSpPr>
          <p:cNvPr id="12" name="テキスト ボックス 11">
            <a:extLst>
              <a:ext uri="{FF2B5EF4-FFF2-40B4-BE49-F238E27FC236}">
                <a16:creationId xmlns:a16="http://schemas.microsoft.com/office/drawing/2014/main" id="{7DB9995C-0B0A-8A18-4957-8D8F966EB734}"/>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消費税についての説明</a:t>
            </a:r>
          </a:p>
        </p:txBody>
      </p:sp>
      <p:sp>
        <p:nvSpPr>
          <p:cNvPr id="97" name="テキスト ボックス 96">
            <a:extLst>
              <a:ext uri="{FF2B5EF4-FFF2-40B4-BE49-F238E27FC236}">
                <a16:creationId xmlns:a16="http://schemas.microsoft.com/office/drawing/2014/main" id="{464EBC58-3504-47B8-8BE8-FCB2557C53F9}"/>
              </a:ext>
            </a:extLst>
          </p:cNvPr>
          <p:cNvSpPr txBox="1"/>
          <p:nvPr/>
        </p:nvSpPr>
        <p:spPr>
          <a:xfrm>
            <a:off x="4552454" y="2983202"/>
            <a:ext cx="420308"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にっぽん</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1383479" y="3446247"/>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543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500"/>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500"/>
                                        <p:tgtEl>
                                          <p:spTgt spid="107"/>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500"/>
                                        <p:tgtEl>
                                          <p:spTgt spid="97"/>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fade">
                                      <p:cBhvr>
                                        <p:cTn id="63" dur="500"/>
                                        <p:tgtEl>
                                          <p:spTgt spid="108"/>
                                        </p:tgtEl>
                                      </p:cBhvr>
                                    </p:animEffect>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up)">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500"/>
                                        <p:tgtEl>
                                          <p:spTgt spid="114"/>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fade">
                                      <p:cBhvr>
                                        <p:cTn id="81" dur="500"/>
                                        <p:tgtEl>
                                          <p:spTgt spid="115"/>
                                        </p:tgtEl>
                                      </p:cBhvr>
                                    </p:animEffect>
                                  </p:childTnLst>
                                </p:cTn>
                              </p:par>
                              <p:par>
                                <p:cTn id="82" presetID="10" presetClass="entr" presetSubtype="0" fill="hold" nodeType="with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fade">
                                      <p:cBhvr>
                                        <p:cTn id="84" dur="500"/>
                                        <p:tgtEl>
                                          <p:spTgt spid="116"/>
                                        </p:tgtEl>
                                      </p:cBhvr>
                                    </p:animEffect>
                                  </p:childTnLst>
                                </p:cTn>
                              </p:par>
                            </p:childTnLst>
                          </p:cTn>
                        </p:par>
                        <p:par>
                          <p:cTn id="85" fill="hold">
                            <p:stCondLst>
                              <p:cond delay="500"/>
                            </p:stCondLst>
                            <p:childTnLst>
                              <p:par>
                                <p:cTn id="86" presetID="22" presetClass="entr" presetSubtype="1"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up)">
                                      <p:cBhvr>
                                        <p:cTn id="88" dur="500"/>
                                        <p:tgtEl>
                                          <p:spTgt spid="68"/>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up)">
                                      <p:cBhvr>
                                        <p:cTn id="91" dur="500"/>
                                        <p:tgtEl>
                                          <p:spTgt spid="8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17"/>
                                        </p:tgtEl>
                                        <p:attrNameLst>
                                          <p:attrName>style.visibility</p:attrName>
                                        </p:attrNameLst>
                                      </p:cBhvr>
                                      <p:to>
                                        <p:strVal val="visible"/>
                                      </p:to>
                                    </p:set>
                                    <p:animEffect transition="in" filter="fade">
                                      <p:cBhvr>
                                        <p:cTn id="96" dur="500"/>
                                        <p:tgtEl>
                                          <p:spTgt spid="117"/>
                                        </p:tgtEl>
                                      </p:cBhvr>
                                    </p:animEffect>
                                  </p:childTnLst>
                                </p:cTn>
                              </p:par>
                              <p:par>
                                <p:cTn id="97" presetID="10" presetClass="entr" presetSubtype="0" fill="hold" nodeType="with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5"/>
                                        </p:tgtEl>
                                        <p:attrNameLst>
                                          <p:attrName>style.visibility</p:attrName>
                                        </p:attrNameLst>
                                      </p:cBhvr>
                                      <p:to>
                                        <p:strVal val="visible"/>
                                      </p:to>
                                    </p:set>
                                    <p:animEffect transition="in" filter="fade">
                                      <p:cBhvr>
                                        <p:cTn id="102" dur="500"/>
                                        <p:tgtEl>
                                          <p:spTgt spid="10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4" grpId="0" animBg="1"/>
      <p:bldP spid="56" grpId="0" animBg="1"/>
      <p:bldP spid="68" grpId="0" animBg="1"/>
      <p:bldP spid="81" grpId="0" animBg="1"/>
      <p:bldP spid="105" grpId="0"/>
      <p:bldP spid="12" grpId="0"/>
      <p:bldP spid="97"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en-US" altLang="ja-JP" dirty="0"/>
              <a:t>5</a:t>
            </a:r>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871025" cy="1035220"/>
            </a:xfrm>
            <a:prstGeom prst="rect">
              <a:avLst/>
            </a:prstGeom>
            <a:noFill/>
          </p:spPr>
          <p:txBody>
            <a:bodyPr wrap="none" rtlCol="0">
              <a:spAutoFit/>
            </a:bodyPr>
            <a:lstStyle/>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743685" cy="1465439"/>
            <a:chOff x="3276624" y="1066181"/>
            <a:chExt cx="2743685"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8020" y="1431433"/>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696298" cy="1130374"/>
              <a:chOff x="3218596" y="1377136"/>
              <a:chExt cx="1696298"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696298" cy="1130374"/>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している方は</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確定申告で税金を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endParaRPr lang="en-US" altLang="ja-JP" sz="1200"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88064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はら</a:t>
              </a:r>
              <a:r>
                <a:rPr lang="ja-JP" altLang="en-US" sz="1200" b="0" i="0" u="none" strike="noStrike" dirty="0">
                  <a:effectLst/>
                  <a:latin typeface="HGPｺﾞｼｯｸE" panose="020B0900000000000000" pitchFamily="50" charset="-128"/>
                  <a:ea typeface="HGPｺﾞｼｯｸE" panose="020B0900000000000000" pitchFamily="50" charset="-128"/>
                </a:rPr>
                <a:t>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384371"/>
              <a:ext cx="1648208" cy="1019574"/>
              <a:chOff x="3277622" y="3384371"/>
              <a:chExt cx="1648208" cy="1019574"/>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384371"/>
                <a:ext cx="1648208" cy="1019574"/>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30000"/>
                  </a:lnSpc>
                  <a:spcBef>
                    <a:spcPts val="0"/>
                  </a:spcBef>
                  <a:spcAft>
                    <a:spcPts val="0"/>
                  </a:spcAft>
                </a:pP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申し出ること）</a:t>
                </a:r>
                <a:r>
                  <a:rPr lang="ja-JP" altLang="en-US" sz="1200" dirty="0">
                    <a:latin typeface="HGPｺﾞｼｯｸE" panose="020B0900000000000000" pitchFamily="50" charset="-128"/>
                    <a:ea typeface="HGPｺﾞｼｯｸE" panose="020B0900000000000000" pitchFamily="50" charset="-128"/>
                  </a:rPr>
                  <a:t>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確定申告</a:t>
                </a:r>
                <a:r>
                  <a:rPr lang="en-US" altLang="ja-JP" sz="11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69297"/>
                <a:ext cx="47160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ぜいむしょ</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69297"/>
                <a:ext cx="39145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しんこく</a:t>
                </a:r>
              </a:p>
            </p:txBody>
          </p:sp>
          <p:sp>
            <p:nvSpPr>
              <p:cNvPr id="50" name="テキスト ボックス 49">
                <a:extLst>
                  <a:ext uri="{FF2B5EF4-FFF2-40B4-BE49-F238E27FC236}">
                    <a16:creationId xmlns:a16="http://schemas.microsoft.com/office/drawing/2014/main" id="{7B11375E-3401-4D7E-5D9B-751EE8460C1D}"/>
                  </a:ext>
                </a:extLst>
              </p:cNvPr>
              <p:cNvSpPr txBox="1"/>
              <p:nvPr/>
            </p:nvSpPr>
            <p:spPr>
              <a:xfrm>
                <a:off x="4030346" y="407137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15" name="テキスト ボックス 14">
                <a:extLst>
                  <a:ext uri="{FF2B5EF4-FFF2-40B4-BE49-F238E27FC236}">
                    <a16:creationId xmlns:a16="http://schemas.microsoft.com/office/drawing/2014/main" id="{5E9B1889-B916-C1C7-4CC3-ACE14ABC23D1}"/>
                  </a:ext>
                </a:extLst>
              </p:cNvPr>
              <p:cNvSpPr txBox="1"/>
              <p:nvPr/>
            </p:nvSpPr>
            <p:spPr>
              <a:xfrm>
                <a:off x="3339518" y="3819883"/>
                <a:ext cx="28245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もう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6081549" y="3405887"/>
              <a:ext cx="1895071" cy="976999"/>
              <a:chOff x="6081549" y="3405887"/>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6081549" y="3405887"/>
                <a:ext cx="1895071" cy="97699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税金をまとめて</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202668" y="4043189"/>
                <a:ext cx="732893"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げんせんちょうしゅう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都道府県</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市区町村</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C98C4"/>
                  </a:solidFill>
                  <a:latin typeface="HGPｺﾞｼｯｸE" panose="020B0900000000000000" pitchFamily="50" charset="-128"/>
                  <a:ea typeface="HGPｺﾞｼｯｸE" panose="020B0900000000000000" pitchFamily="50" charset="-128"/>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39B10F"/>
                  </a:solidFill>
                  <a:latin typeface="HGPｺﾞｼｯｸE" panose="020B0900000000000000" pitchFamily="50" charset="-128"/>
                  <a:ea typeface="HGPｺﾞｼｯｸE" panose="020B0900000000000000" pitchFamily="50" charset="-128"/>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C98C4"/>
                  </a:solidFill>
                  <a:latin typeface="HGPｺﾞｼｯｸE" panose="020B0900000000000000" pitchFamily="50" charset="-128"/>
                  <a:ea typeface="HGPｺﾞｼｯｸE" panose="020B0900000000000000" pitchFamily="50" charset="-128"/>
                </a:rPr>
                <a:t>税務署</a:t>
              </a:r>
              <a:endParaRPr lang="en-US" altLang="ja-JP" sz="20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C98C4"/>
                  </a:solidFill>
                  <a:latin typeface="HGPｺﾞｼｯｸE" panose="020B0900000000000000" pitchFamily="50" charset="-128"/>
                  <a:ea typeface="HGPｺﾞｼｯｸE" panose="020B0900000000000000" pitchFamily="50" charset="-128"/>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sp>
          <p:nvSpPr>
            <p:cNvPr id="17" name="正方形/長方形 16">
              <a:extLst>
                <a:ext uri="{FF2B5EF4-FFF2-40B4-BE49-F238E27FC236}">
                  <a16:creationId xmlns:a16="http://schemas.microsoft.com/office/drawing/2014/main" id="{F350A4FA-61CD-88E2-3B0C-E40E60D53CC8}"/>
                </a:ext>
              </a:extLst>
            </p:cNvPr>
            <p:cNvSpPr/>
            <p:nvPr/>
          </p:nvSpPr>
          <p:spPr bwMode="auto">
            <a:xfrm>
              <a:off x="1428224" y="5212950"/>
              <a:ext cx="1487626" cy="128895"/>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800" dirty="0">
                  <a:solidFill>
                    <a:srgbClr val="0C98C4"/>
                  </a:solidFill>
                  <a:latin typeface="HGPｺﾞｼｯｸE" panose="020B0900000000000000" pitchFamily="50" charset="-128"/>
                  <a:ea typeface="HGPｺﾞｼｯｸE" panose="020B0900000000000000" pitchFamily="50" charset="-128"/>
                </a:rPr>
                <a:t>ぜいむしょ</a:t>
              </a:r>
            </a:p>
          </p:txBody>
        </p:sp>
      </p:grpSp>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3" name="テキスト ボックス 2">
            <a:extLst>
              <a:ext uri="{FF2B5EF4-FFF2-40B4-BE49-F238E27FC236}">
                <a16:creationId xmlns:a16="http://schemas.microsoft.com/office/drawing/2014/main" id="{3BF01144-A13C-07EC-550F-B2A4251C44E9}"/>
              </a:ext>
            </a:extLst>
          </p:cNvPr>
          <p:cNvSpPr txBox="1"/>
          <p:nvPr/>
        </p:nvSpPr>
        <p:spPr>
          <a:xfrm>
            <a:off x="3297789" y="4344913"/>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4" name="テキスト ボックス 3">
            <a:extLst>
              <a:ext uri="{FF2B5EF4-FFF2-40B4-BE49-F238E27FC236}">
                <a16:creationId xmlns:a16="http://schemas.microsoft.com/office/drawing/2014/main" id="{C1EFA153-28C9-9C29-9C24-62C2BE2EEBAE}"/>
              </a:ext>
            </a:extLst>
          </p:cNvPr>
          <p:cNvSpPr txBox="1"/>
          <p:nvPr/>
        </p:nvSpPr>
        <p:spPr>
          <a:xfrm>
            <a:off x="6101559" y="4070912"/>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1" name="テキスト ボックス 10">
            <a:extLst>
              <a:ext uri="{FF2B5EF4-FFF2-40B4-BE49-F238E27FC236}">
                <a16:creationId xmlns:a16="http://schemas.microsoft.com/office/drawing/2014/main" id="{F0CFD9CC-B1F7-7E8D-4A68-98287F8BB386}"/>
              </a:ext>
            </a:extLst>
          </p:cNvPr>
          <p:cNvSpPr txBox="1"/>
          <p:nvPr/>
        </p:nvSpPr>
        <p:spPr>
          <a:xfrm>
            <a:off x="828067" y="4038905"/>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534579" y="854860"/>
            <a:ext cx="360996"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20888"/>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16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up)">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up)">
                                      <p:cBhvr>
                                        <p:cTn id="57" dur="500"/>
                                        <p:tgtEl>
                                          <p:spTgt spid="100"/>
                                        </p:tgtEl>
                                      </p:cBhvr>
                                    </p:animEffect>
                                  </p:childTnLst>
                                </p:cTn>
                              </p:par>
                              <p:par>
                                <p:cTn id="58" presetID="22" presetClass="entr" presetSubtype="1" fill="hold"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up)">
                                      <p:cBhvr>
                                        <p:cTn id="60" dur="500"/>
                                        <p:tgtEl>
                                          <p:spTgt spid="7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9" grpId="0"/>
      <p:bldP spid="22"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BF00524-B352-EF46-039B-CCDECB57BE3C}"/>
              </a:ext>
            </a:extLst>
          </p:cNvPr>
          <p:cNvSpPr>
            <a:spLocks noGrp="1"/>
          </p:cNvSpPr>
          <p:nvPr>
            <p:ph type="sldNum" sz="quarter" idx="4"/>
          </p:nvPr>
        </p:nvSpPr>
        <p:spPr/>
        <p:txBody>
          <a:bodyPr/>
          <a:lstStyle/>
          <a:p>
            <a:pPr>
              <a:defRPr/>
            </a:pPr>
            <a:fld id="{B4FF24B8-A4B8-4B7E-AA3A-FE4BA14E6524}" type="slidenum">
              <a:rPr lang="en-US" altLang="ja-JP" smtClean="0"/>
              <a:pPr>
                <a:defRPr/>
              </a:pPr>
              <a:t>6</a:t>
            </a:fld>
            <a:endParaRPr lang="en-US" altLang="ja-JP"/>
          </a:p>
        </p:txBody>
      </p:sp>
      <p:pic>
        <p:nvPicPr>
          <p:cNvPr id="13" name="図 12">
            <a:extLst>
              <a:ext uri="{FF2B5EF4-FFF2-40B4-BE49-F238E27FC236}">
                <a16:creationId xmlns:a16="http://schemas.microsoft.com/office/drawing/2014/main" id="{872C2F75-1AB5-DF51-D9C0-0D035C268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p:spPr>
      </p:pic>
      <p:sp>
        <p:nvSpPr>
          <p:cNvPr id="15" name="テキスト ボックス 14">
            <a:extLst>
              <a:ext uri="{FF2B5EF4-FFF2-40B4-BE49-F238E27FC236}">
                <a16:creationId xmlns:a16="http://schemas.microsoft.com/office/drawing/2014/main" id="{0C37E381-970B-EE52-6DBF-AE27F37BB308}"/>
              </a:ext>
            </a:extLst>
          </p:cNvPr>
          <p:cNvSpPr txBox="1"/>
          <p:nvPr/>
        </p:nvSpPr>
        <p:spPr>
          <a:xfrm>
            <a:off x="107504" y="985883"/>
            <a:ext cx="8935094" cy="386837"/>
          </a:xfrm>
          <a:prstGeom prst="rect">
            <a:avLst/>
          </a:prstGeom>
          <a:noFill/>
        </p:spPr>
        <p:txBody>
          <a:bodyPr wrap="square" rtlCol="0">
            <a:spAutoFit/>
          </a:bodyPr>
          <a:lstStyle/>
          <a:p>
            <a:pPr>
              <a:lnSpc>
                <a:spcPct val="123000"/>
              </a:lnSpc>
            </a:pPr>
            <a:r>
              <a:rPr kumimoji="1" lang="ja-JP" altLang="en-US" dirty="0">
                <a:solidFill>
                  <a:srgbClr val="F25044"/>
                </a:solidFill>
                <a:latin typeface="HGPｺﾞｼｯｸE" panose="020B0900000000000000" pitchFamily="50" charset="-128"/>
                <a:ea typeface="HGPｺﾞｼｯｸE" panose="020B0900000000000000" pitchFamily="50" charset="-128"/>
              </a:rPr>
              <a:t>次の街の絵の中で、税金を使ってつくられたり、運営されたりしている施設はどれでしょう？ </a:t>
            </a:r>
          </a:p>
        </p:txBody>
      </p:sp>
      <p:sp>
        <p:nvSpPr>
          <p:cNvPr id="17" name="Text Box 12">
            <a:extLst>
              <a:ext uri="{FF2B5EF4-FFF2-40B4-BE49-F238E27FC236}">
                <a16:creationId xmlns:a16="http://schemas.microsoft.com/office/drawing/2014/main" id="{344095B0-7697-F425-04B3-5418062B64D0}"/>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2" name="正方形/長方形 31">
            <a:extLst>
              <a:ext uri="{FF2B5EF4-FFF2-40B4-BE49-F238E27FC236}">
                <a16:creationId xmlns:a16="http://schemas.microsoft.com/office/drawing/2014/main" id="{B698B718-6AB9-463B-8BAC-397C1B7B4B44}"/>
              </a:ext>
            </a:extLst>
          </p:cNvPr>
          <p:cNvSpPr/>
          <p:nvPr/>
        </p:nvSpPr>
        <p:spPr>
          <a:xfrm>
            <a:off x="7581918" y="5745989"/>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交番</a:t>
            </a:r>
          </a:p>
        </p:txBody>
      </p:sp>
      <p:sp>
        <p:nvSpPr>
          <p:cNvPr id="33" name="正方形/長方形 32">
            <a:extLst>
              <a:ext uri="{FF2B5EF4-FFF2-40B4-BE49-F238E27FC236}">
                <a16:creationId xmlns:a16="http://schemas.microsoft.com/office/drawing/2014/main" id="{03FA537D-6034-CDD9-3651-5FAF578BB39D}"/>
              </a:ext>
            </a:extLst>
          </p:cNvPr>
          <p:cNvSpPr/>
          <p:nvPr/>
        </p:nvSpPr>
        <p:spPr>
          <a:xfrm>
            <a:off x="6578937" y="4518620"/>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市役所</a:t>
            </a:r>
          </a:p>
        </p:txBody>
      </p:sp>
      <p:sp>
        <p:nvSpPr>
          <p:cNvPr id="35" name="正方形/長方形 34">
            <a:extLst>
              <a:ext uri="{FF2B5EF4-FFF2-40B4-BE49-F238E27FC236}">
                <a16:creationId xmlns:a16="http://schemas.microsoft.com/office/drawing/2014/main" id="{B45DF9ED-2216-E619-8731-616CB771C8D7}"/>
              </a:ext>
            </a:extLst>
          </p:cNvPr>
          <p:cNvSpPr/>
          <p:nvPr/>
        </p:nvSpPr>
        <p:spPr>
          <a:xfrm>
            <a:off x="4131938" y="5666185"/>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公園</a:t>
            </a:r>
          </a:p>
        </p:txBody>
      </p:sp>
      <p:sp>
        <p:nvSpPr>
          <p:cNvPr id="36" name="正方形/長方形 35">
            <a:extLst>
              <a:ext uri="{FF2B5EF4-FFF2-40B4-BE49-F238E27FC236}">
                <a16:creationId xmlns:a16="http://schemas.microsoft.com/office/drawing/2014/main" id="{DCAC7FE3-82CF-B2A7-C15E-C32DD6ACB0F6}"/>
              </a:ext>
            </a:extLst>
          </p:cNvPr>
          <p:cNvSpPr/>
          <p:nvPr/>
        </p:nvSpPr>
        <p:spPr>
          <a:xfrm>
            <a:off x="4055896" y="2747341"/>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小学校</a:t>
            </a:r>
          </a:p>
        </p:txBody>
      </p:sp>
      <p:sp>
        <p:nvSpPr>
          <p:cNvPr id="37" name="正方形/長方形 36">
            <a:extLst>
              <a:ext uri="{FF2B5EF4-FFF2-40B4-BE49-F238E27FC236}">
                <a16:creationId xmlns:a16="http://schemas.microsoft.com/office/drawing/2014/main" id="{BCCB47E1-6F3F-ABD8-0A0A-0449B0EFD6CC}"/>
              </a:ext>
            </a:extLst>
          </p:cNvPr>
          <p:cNvSpPr/>
          <p:nvPr/>
        </p:nvSpPr>
        <p:spPr>
          <a:xfrm>
            <a:off x="2595494" y="3797899"/>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信号機</a:t>
            </a:r>
          </a:p>
        </p:txBody>
      </p:sp>
      <p:sp>
        <p:nvSpPr>
          <p:cNvPr id="38" name="正方形/長方形 37">
            <a:extLst>
              <a:ext uri="{FF2B5EF4-FFF2-40B4-BE49-F238E27FC236}">
                <a16:creationId xmlns:a16="http://schemas.microsoft.com/office/drawing/2014/main" id="{1067707A-D47C-E5A0-B7D8-8CC06C0FA842}"/>
              </a:ext>
            </a:extLst>
          </p:cNvPr>
          <p:cNvSpPr/>
          <p:nvPr/>
        </p:nvSpPr>
        <p:spPr>
          <a:xfrm>
            <a:off x="871265" y="2383741"/>
            <a:ext cx="1399042"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市民病院</a:t>
            </a:r>
          </a:p>
        </p:txBody>
      </p:sp>
      <p:sp>
        <p:nvSpPr>
          <p:cNvPr id="39" name="正方形/長方形 38">
            <a:extLst>
              <a:ext uri="{FF2B5EF4-FFF2-40B4-BE49-F238E27FC236}">
                <a16:creationId xmlns:a16="http://schemas.microsoft.com/office/drawing/2014/main" id="{EC196589-05B9-6FE3-9AEF-C9DBFA031B9E}"/>
              </a:ext>
            </a:extLst>
          </p:cNvPr>
          <p:cNvSpPr/>
          <p:nvPr/>
        </p:nvSpPr>
        <p:spPr>
          <a:xfrm>
            <a:off x="6942749" y="2323405"/>
            <a:ext cx="1476010"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ごみ処理場</a:t>
            </a:r>
          </a:p>
        </p:txBody>
      </p:sp>
      <p:sp>
        <p:nvSpPr>
          <p:cNvPr id="19" name="正方形/長方形 18">
            <a:extLst>
              <a:ext uri="{FF2B5EF4-FFF2-40B4-BE49-F238E27FC236}">
                <a16:creationId xmlns:a16="http://schemas.microsoft.com/office/drawing/2014/main" id="{459245C8-586C-D20E-3C87-8E52C912F754}"/>
              </a:ext>
            </a:extLst>
          </p:cNvPr>
          <p:cNvSpPr/>
          <p:nvPr/>
        </p:nvSpPr>
        <p:spPr>
          <a:xfrm>
            <a:off x="2482746" y="1880571"/>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EBA18306-2237-77C8-91E5-35DAADD2631D}"/>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銀行</a:t>
            </a:r>
          </a:p>
        </p:txBody>
      </p:sp>
      <p:sp>
        <p:nvSpPr>
          <p:cNvPr id="20" name="正方形/長方形 19">
            <a:extLst>
              <a:ext uri="{FF2B5EF4-FFF2-40B4-BE49-F238E27FC236}">
                <a16:creationId xmlns:a16="http://schemas.microsoft.com/office/drawing/2014/main" id="{EA636F24-9599-5CE1-F589-7DE62DFCF361}"/>
              </a:ext>
            </a:extLst>
          </p:cNvPr>
          <p:cNvSpPr/>
          <p:nvPr/>
        </p:nvSpPr>
        <p:spPr>
          <a:xfrm>
            <a:off x="6942749" y="2323405"/>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23" name="正方形/長方形 22">
            <a:extLst>
              <a:ext uri="{FF2B5EF4-FFF2-40B4-BE49-F238E27FC236}">
                <a16:creationId xmlns:a16="http://schemas.microsoft.com/office/drawing/2014/main" id="{3D2BBB59-77B3-030B-150D-08B3FD492446}"/>
              </a:ext>
            </a:extLst>
          </p:cNvPr>
          <p:cNvSpPr/>
          <p:nvPr/>
        </p:nvSpPr>
        <p:spPr>
          <a:xfrm>
            <a:off x="4131938" y="566618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24" name="正方形/長方形 23">
            <a:extLst>
              <a:ext uri="{FF2B5EF4-FFF2-40B4-BE49-F238E27FC236}">
                <a16:creationId xmlns:a16="http://schemas.microsoft.com/office/drawing/2014/main" id="{B49857C7-D3D1-1DE5-3187-A5B1CD28608B}"/>
              </a:ext>
            </a:extLst>
          </p:cNvPr>
          <p:cNvSpPr/>
          <p:nvPr/>
        </p:nvSpPr>
        <p:spPr>
          <a:xfrm>
            <a:off x="871265" y="2383741"/>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市民病院</a:t>
            </a:r>
          </a:p>
        </p:txBody>
      </p:sp>
      <p:sp>
        <p:nvSpPr>
          <p:cNvPr id="25" name="正方形/長方形 24">
            <a:extLst>
              <a:ext uri="{FF2B5EF4-FFF2-40B4-BE49-F238E27FC236}">
                <a16:creationId xmlns:a16="http://schemas.microsoft.com/office/drawing/2014/main" id="{6FE7EA9F-5072-2A06-4DC8-B01822936C3E}"/>
              </a:ext>
            </a:extLst>
          </p:cNvPr>
          <p:cNvSpPr/>
          <p:nvPr/>
        </p:nvSpPr>
        <p:spPr>
          <a:xfrm>
            <a:off x="4055896" y="2747341"/>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26" name="正方形/長方形 25">
            <a:extLst>
              <a:ext uri="{FF2B5EF4-FFF2-40B4-BE49-F238E27FC236}">
                <a16:creationId xmlns:a16="http://schemas.microsoft.com/office/drawing/2014/main" id="{7A06201B-AE77-4530-9A7F-7427533CC46C}"/>
              </a:ext>
            </a:extLst>
          </p:cNvPr>
          <p:cNvSpPr/>
          <p:nvPr/>
        </p:nvSpPr>
        <p:spPr>
          <a:xfrm>
            <a:off x="2595494" y="379789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27" name="正方形/長方形 26">
            <a:extLst>
              <a:ext uri="{FF2B5EF4-FFF2-40B4-BE49-F238E27FC236}">
                <a16:creationId xmlns:a16="http://schemas.microsoft.com/office/drawing/2014/main" id="{1B81C594-1FF9-1629-2E6C-504D18175FBA}"/>
              </a:ext>
            </a:extLst>
          </p:cNvPr>
          <p:cNvSpPr/>
          <p:nvPr/>
        </p:nvSpPr>
        <p:spPr>
          <a:xfrm>
            <a:off x="657893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28" name="正方形/長方形 27">
            <a:extLst>
              <a:ext uri="{FF2B5EF4-FFF2-40B4-BE49-F238E27FC236}">
                <a16:creationId xmlns:a16="http://schemas.microsoft.com/office/drawing/2014/main" id="{421FEC7E-82FC-4221-885E-6EF08C2DC371}"/>
              </a:ext>
            </a:extLst>
          </p:cNvPr>
          <p:cNvSpPr/>
          <p:nvPr/>
        </p:nvSpPr>
        <p:spPr>
          <a:xfrm>
            <a:off x="758191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30" name="正方形/長方形 29">
            <a:extLst>
              <a:ext uri="{FF2B5EF4-FFF2-40B4-BE49-F238E27FC236}">
                <a16:creationId xmlns:a16="http://schemas.microsoft.com/office/drawing/2014/main" id="{7922172A-19BC-3F8C-9511-E734FBEEC95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31" name="正方形/長方形 30">
            <a:extLst>
              <a:ext uri="{FF2B5EF4-FFF2-40B4-BE49-F238E27FC236}">
                <a16:creationId xmlns:a16="http://schemas.microsoft.com/office/drawing/2014/main" id="{7237FDE7-E213-89E3-B8A5-510307ADBE9A}"/>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2" name="テキスト ボックス 1">
            <a:extLst>
              <a:ext uri="{FF2B5EF4-FFF2-40B4-BE49-F238E27FC236}">
                <a16:creationId xmlns:a16="http://schemas.microsoft.com/office/drawing/2014/main" id="{82A660CF-88AE-75D2-BC39-BDFFDE524F2E}"/>
              </a:ext>
            </a:extLst>
          </p:cNvPr>
          <p:cNvSpPr txBox="1"/>
          <p:nvPr/>
        </p:nvSpPr>
        <p:spPr>
          <a:xfrm>
            <a:off x="6768149" y="881706"/>
            <a:ext cx="463588" cy="215444"/>
          </a:xfrm>
          <a:prstGeom prst="rect">
            <a:avLst/>
          </a:prstGeom>
          <a:noFill/>
        </p:spPr>
        <p:txBody>
          <a:bodyPr wrap="none" rtlCol="0">
            <a:spAutoFit/>
          </a:bodyPr>
          <a:lstStyle/>
          <a:p>
            <a:r>
              <a:rPr lang="ja-JP" altLang="en-US" sz="800" dirty="0">
                <a:solidFill>
                  <a:srgbClr val="F25044"/>
                </a:solidFill>
                <a:latin typeface="HGPｺﾞｼｯｸE" panose="020B0900000000000000" pitchFamily="50" charset="-128"/>
                <a:ea typeface="HGPｺﾞｼｯｸE" panose="020B0900000000000000" pitchFamily="50" charset="-128"/>
              </a:rPr>
              <a:t>しせつ</a:t>
            </a:r>
          </a:p>
        </p:txBody>
      </p:sp>
    </p:spTree>
    <p:extLst>
      <p:ext uri="{BB962C8B-B14F-4D97-AF65-F5344CB8AC3E}">
        <p14:creationId xmlns:p14="http://schemas.microsoft.com/office/powerpoint/2010/main" val="398316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300"/>
                                        <p:tgtEl>
                                          <p:spTgt spid="2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
                                        <p:tgtEl>
                                          <p:spTgt spid="26"/>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
                                        <p:tgtEl>
                                          <p:spTgt spid="2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3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3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3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3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3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300"/>
                                        <p:tgtEl>
                                          <p:spTgt spid="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3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3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3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3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animBg="1"/>
      <p:bldP spid="33" grpId="0" animBg="1"/>
      <p:bldP spid="35" grpId="0" animBg="1"/>
      <p:bldP spid="36" grpId="0" animBg="1"/>
      <p:bldP spid="37" grpId="0" animBg="1"/>
      <p:bldP spid="38" grpId="0" animBg="1"/>
      <p:bldP spid="39" grpId="0" animBg="1"/>
      <p:bldP spid="19" grpId="0" animBg="1"/>
      <p:bldP spid="22" grpId="0" animBg="1"/>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99285" y="881221"/>
            <a:ext cx="8776123" cy="122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皆さんは「税金」にどのようなイメージを持っていますか？</a:t>
            </a:r>
            <a:endParaRPr kumimoji="1" lang="en-US" altLang="ja-JP"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「公共施設」があります。</a:t>
            </a:r>
          </a:p>
        </p:txBody>
      </p:sp>
      <p:sp>
        <p:nvSpPr>
          <p:cNvPr id="6" name="四角形: 角を丸くする 5">
            <a:extLst>
              <a:ext uri="{FF2B5EF4-FFF2-40B4-BE49-F238E27FC236}">
                <a16:creationId xmlns:a16="http://schemas.microsoft.com/office/drawing/2014/main" id="{9ACDE9B2-3E47-4893-E37C-1872143E744C}"/>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7" name="四角形: 角を丸くする 6">
            <a:extLst>
              <a:ext uri="{FF2B5EF4-FFF2-40B4-BE49-F238E27FC236}">
                <a16:creationId xmlns:a16="http://schemas.microsoft.com/office/drawing/2014/main" id="{5D8238CF-DE13-9F62-7667-ACBFEF4DF2BB}"/>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grpSp>
        <p:nvGrpSpPr>
          <p:cNvPr id="8" name="グループ化 7">
            <a:extLst>
              <a:ext uri="{FF2B5EF4-FFF2-40B4-BE49-F238E27FC236}">
                <a16:creationId xmlns:a16="http://schemas.microsoft.com/office/drawing/2014/main" id="{CF383FFF-07BE-E2A0-C0AA-227607E58C0D}"/>
              </a:ext>
            </a:extLst>
          </p:cNvPr>
          <p:cNvGrpSpPr/>
          <p:nvPr/>
        </p:nvGrpSpPr>
        <p:grpSpPr>
          <a:xfrm>
            <a:off x="6000291" y="2699863"/>
            <a:ext cx="2281056" cy="576361"/>
            <a:chOff x="6299670" y="2684109"/>
            <a:chExt cx="2281056" cy="576361"/>
          </a:xfrm>
        </p:grpSpPr>
        <p:sp>
          <p:nvSpPr>
            <p:cNvPr id="9" name="Rectangle 56">
              <a:extLst>
                <a:ext uri="{FF2B5EF4-FFF2-40B4-BE49-F238E27FC236}">
                  <a16:creationId xmlns:a16="http://schemas.microsoft.com/office/drawing/2014/main" id="{ED5FCAF9-1215-B3EF-34FA-5E5C234DA39A}"/>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道路、学校、公園 など</a:t>
              </a:r>
            </a:p>
          </p:txBody>
        </p:sp>
        <p:sp>
          <p:nvSpPr>
            <p:cNvPr id="10" name="Text Box 23">
              <a:extLst>
                <a:ext uri="{FF2B5EF4-FFF2-40B4-BE49-F238E27FC236}">
                  <a16:creationId xmlns:a16="http://schemas.microsoft.com/office/drawing/2014/main" id="{7BE8F26B-E08B-E853-00D5-0CC5101F1030}"/>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2000" dirty="0">
                  <a:solidFill>
                    <a:srgbClr val="F25044"/>
                  </a:solidFill>
                  <a:latin typeface="HGP創英角ｺﾞｼｯｸUB" panose="020B0900000000000000" pitchFamily="50" charset="-128"/>
                  <a:ea typeface="HGP創英角ｺﾞｼｯｸUB" panose="020B0900000000000000" pitchFamily="50" charset="-128"/>
                </a:rPr>
                <a:t>公共施設</a:t>
              </a:r>
            </a:p>
          </p:txBody>
        </p:sp>
        <p:sp>
          <p:nvSpPr>
            <p:cNvPr id="11" name="Text Box 23">
              <a:extLst>
                <a:ext uri="{FF2B5EF4-FFF2-40B4-BE49-F238E27FC236}">
                  <a16:creationId xmlns:a16="http://schemas.microsoft.com/office/drawing/2014/main" id="{47DDC32B-0205-741E-3260-9FF5F24D3117}"/>
                </a:ext>
              </a:extLst>
            </p:cNvPr>
            <p:cNvSpPr txBox="1">
              <a:spLocks noChangeArrowheads="1"/>
            </p:cNvSpPr>
            <p:nvPr/>
          </p:nvSpPr>
          <p:spPr bwMode="auto">
            <a:xfrm>
              <a:off x="6457344" y="2684109"/>
              <a:ext cx="864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こうきょうしせつ</a:t>
              </a:r>
            </a:p>
          </p:txBody>
        </p:sp>
      </p:grpSp>
      <p:grpSp>
        <p:nvGrpSpPr>
          <p:cNvPr id="12" name="グループ化 11">
            <a:extLst>
              <a:ext uri="{FF2B5EF4-FFF2-40B4-BE49-F238E27FC236}">
                <a16:creationId xmlns:a16="http://schemas.microsoft.com/office/drawing/2014/main" id="{25B791AE-AD20-5401-5B98-2B038EE0F404}"/>
              </a:ext>
            </a:extLst>
          </p:cNvPr>
          <p:cNvGrpSpPr/>
          <p:nvPr/>
        </p:nvGrpSpPr>
        <p:grpSpPr>
          <a:xfrm>
            <a:off x="646720" y="2744173"/>
            <a:ext cx="4501344" cy="458601"/>
            <a:chOff x="840424" y="2728419"/>
            <a:chExt cx="4501344" cy="458601"/>
          </a:xfrm>
        </p:grpSpPr>
        <p:sp>
          <p:nvSpPr>
            <p:cNvPr id="13" name="Rectangle 45">
              <a:extLst>
                <a:ext uri="{FF2B5EF4-FFF2-40B4-BE49-F238E27FC236}">
                  <a16:creationId xmlns:a16="http://schemas.microsoft.com/office/drawing/2014/main" id="{BDC22A22-56A8-8696-0410-EC6A4DA31997}"/>
                </a:ext>
              </a:extLst>
            </p:cNvPr>
            <p:cNvSpPr>
              <a:spLocks noChangeArrowheads="1"/>
            </p:cNvSpPr>
            <p:nvPr/>
          </p:nvSpPr>
          <p:spPr bwMode="auto">
            <a:xfrm>
              <a:off x="2435601" y="2831955"/>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警察、消防、ごみ収集、福祉 など</a:t>
              </a:r>
            </a:p>
          </p:txBody>
        </p:sp>
        <p:sp>
          <p:nvSpPr>
            <p:cNvPr id="14" name="Text Box 22">
              <a:extLst>
                <a:ext uri="{FF2B5EF4-FFF2-40B4-BE49-F238E27FC236}">
                  <a16:creationId xmlns:a16="http://schemas.microsoft.com/office/drawing/2014/main" id="{A453E829-7A69-8DB4-39AF-BF9AF8FE6371}"/>
                </a:ext>
              </a:extLst>
            </p:cNvPr>
            <p:cNvSpPr txBox="1">
              <a:spLocks noChangeArrowheads="1"/>
            </p:cNvSpPr>
            <p:nvPr/>
          </p:nvSpPr>
          <p:spPr bwMode="auto">
            <a:xfrm>
              <a:off x="840424" y="2786910"/>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rPr>
                <a:t>公共サービス</a:t>
              </a:r>
            </a:p>
          </p:txBody>
        </p:sp>
        <p:sp>
          <p:nvSpPr>
            <p:cNvPr id="15" name="Rectangle 45">
              <a:extLst>
                <a:ext uri="{FF2B5EF4-FFF2-40B4-BE49-F238E27FC236}">
                  <a16:creationId xmlns:a16="http://schemas.microsoft.com/office/drawing/2014/main" id="{FA843609-16CE-58AC-39CA-415FDAA2EE1C}"/>
                </a:ext>
              </a:extLst>
            </p:cNvPr>
            <p:cNvSpPr>
              <a:spLocks noChangeArrowheads="1"/>
            </p:cNvSpPr>
            <p:nvPr/>
          </p:nvSpPr>
          <p:spPr bwMode="auto">
            <a:xfrm>
              <a:off x="4239744" y="2728419"/>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000000"/>
                  </a:solidFill>
                  <a:latin typeface="HGPｺﾞｼｯｸE" panose="020B0900000000000000" pitchFamily="50" charset="-128"/>
                  <a:ea typeface="HGPｺﾞｼｯｸE" panose="020B0900000000000000" pitchFamily="50" charset="-128"/>
                </a:rPr>
                <a:t>ふくし</a:t>
              </a:r>
            </a:p>
          </p:txBody>
        </p:sp>
      </p:grpSp>
      <p:grpSp>
        <p:nvGrpSpPr>
          <p:cNvPr id="16" name="グループ化 15">
            <a:extLst>
              <a:ext uri="{FF2B5EF4-FFF2-40B4-BE49-F238E27FC236}">
                <a16:creationId xmlns:a16="http://schemas.microsoft.com/office/drawing/2014/main" id="{38EC12AC-1AC2-29C9-51BD-DA64F2E8153B}"/>
              </a:ext>
            </a:extLst>
          </p:cNvPr>
          <p:cNvGrpSpPr/>
          <p:nvPr/>
        </p:nvGrpSpPr>
        <p:grpSpPr>
          <a:xfrm>
            <a:off x="2001234" y="3394577"/>
            <a:ext cx="1503915" cy="2546462"/>
            <a:chOff x="322297" y="3394577"/>
            <a:chExt cx="1503915" cy="2546462"/>
          </a:xfrm>
        </p:grpSpPr>
        <p:sp>
          <p:nvSpPr>
            <p:cNvPr id="17" name="正方形/長方形 16">
              <a:extLst>
                <a:ext uri="{FF2B5EF4-FFF2-40B4-BE49-F238E27FC236}">
                  <a16:creationId xmlns:a16="http://schemas.microsoft.com/office/drawing/2014/main" id="{AB0BAEEA-CFB5-0249-DC43-BBF5880029AA}"/>
                </a:ext>
              </a:extLst>
            </p:cNvPr>
            <p:cNvSpPr/>
            <p:nvPr/>
          </p:nvSpPr>
          <p:spPr bwMode="auto">
            <a:xfrm>
              <a:off x="322297" y="4452611"/>
              <a:ext cx="1503915"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algn="ctr" eaLnBrk="1" hangingPunct="1">
                <a:lnSpc>
                  <a:spcPct val="120000"/>
                </a:lnSpc>
                <a:defRPr/>
              </a:pPr>
              <a:r>
                <a:rPr lang="ja-JP" altLang="en-US" sz="1300" dirty="0">
                  <a:solidFill>
                    <a:srgbClr val="F46C62"/>
                  </a:solidFill>
                  <a:latin typeface="+mn-ea"/>
                </a:rPr>
                <a:t>ごみ処理費用</a:t>
              </a:r>
            </a:p>
            <a:p>
              <a:pPr algn="ctr" eaLnBrk="1" hangingPunct="1">
                <a:lnSpc>
                  <a:spcPct val="120000"/>
                </a:lnSpc>
                <a:defRPr/>
              </a:pPr>
              <a:r>
                <a:rPr lang="ja-JP" altLang="en-US" sz="1200" dirty="0">
                  <a:solidFill>
                    <a:srgbClr val="F46C62"/>
                  </a:solidFill>
                  <a:latin typeface="+mn-ea"/>
                </a:rPr>
                <a:t>（令和６年度）</a:t>
              </a:r>
              <a:endParaRPr lang="en-US" altLang="ja-JP" sz="1200" dirty="0">
                <a:solidFill>
                  <a:srgbClr val="F46C62"/>
                </a:solidFill>
                <a:latin typeface="+mn-ea"/>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2</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ja-JP" sz="1300" b="0" i="0" u="none" strike="noStrike" kern="1200" cap="none" spc="0" normalizeH="0" baseline="0" noProof="0" dirty="0">
                  <a:ln>
                    <a:noFill/>
                  </a:ln>
                  <a:solidFill>
                    <a:srgbClr val="000000"/>
                  </a:solidFill>
                  <a:effectLst/>
                  <a:uLnTx/>
                  <a:uFillTx/>
                  <a:latin typeface="+mn-ea"/>
                  <a:cs typeface="+mn-cs"/>
                </a:rPr>
                <a:t>9,285</a:t>
              </a:r>
              <a:r>
                <a:rPr kumimoji="1" lang="zh-TW" altLang="en-US" sz="1300" b="0" i="0" u="none" strike="noStrike" kern="1200" cap="none" spc="0" normalizeH="0" baseline="0" noProof="0" dirty="0">
                  <a:ln>
                    <a:noFill/>
                  </a:ln>
                  <a:effectLst/>
                  <a:uLnTx/>
                  <a:uFillTx/>
                  <a:latin typeface="+mn-ea"/>
                  <a:cs typeface="+mn-cs"/>
                </a:rPr>
                <a:t>億円</a:t>
              </a:r>
              <a:r>
                <a:rPr kumimoji="1" lang="en-US" altLang="ja-JP" sz="1300" b="0" i="0" u="none" strike="noStrike" kern="1200" cap="none" spc="0" normalizeH="0" baseline="30000" noProof="0" dirty="0">
                  <a:ln>
                    <a:noFill/>
                  </a:ln>
                  <a:effectLst/>
                  <a:uLnTx/>
                  <a:uFillTx/>
                  <a:latin typeface="+mn-ea"/>
                  <a:cs typeface="+mn-cs"/>
                </a:rPr>
                <a:t>※</a:t>
              </a:r>
              <a:r>
                <a:rPr kumimoji="1" lang="ja-JP" altLang="en-US" sz="1300" b="0" i="0" u="none" strike="noStrike" kern="1200" cap="none" spc="0" normalizeH="0" baseline="30000" noProof="0" dirty="0">
                  <a:ln>
                    <a:noFill/>
                  </a:ln>
                  <a:effectLst/>
                  <a:uLnTx/>
                  <a:uFillTx/>
                  <a:latin typeface="+mn-ea"/>
                  <a:cs typeface="+mn-cs"/>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国民１人当たり</a:t>
              </a:r>
              <a:endParaRPr kumimoji="1" lang="en-US" altLang="ja-JP" sz="13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約</a:t>
              </a:r>
              <a:r>
                <a:rPr kumimoji="1" lang="en-US" altLang="ja-JP" sz="1300" b="0" i="0" u="none" strike="noStrike" kern="1200" cap="none" spc="0" normalizeH="0" baseline="0" noProof="0" dirty="0">
                  <a:ln>
                    <a:noFill/>
                  </a:ln>
                  <a:effectLst/>
                  <a:uLnTx/>
                  <a:uFillTx/>
                  <a:latin typeface="+mn-ea"/>
                  <a:cs typeface="+mn-cs"/>
                </a:rPr>
                <a:t>23,655</a:t>
              </a:r>
              <a:r>
                <a:rPr kumimoji="1" lang="ja-JP" altLang="en-US" sz="1300" b="0" i="0" u="none" strike="noStrike" kern="1200" cap="none" spc="0" normalizeH="0" baseline="0" noProof="0" dirty="0">
                  <a:ln>
                    <a:noFill/>
                  </a:ln>
                  <a:effectLst/>
                  <a:uLnTx/>
                  <a:uFillTx/>
                  <a:latin typeface="+mn-ea"/>
                  <a:cs typeface="+mn-cs"/>
                </a:rPr>
                <a:t>円</a:t>
              </a:r>
            </a:p>
          </p:txBody>
        </p:sp>
        <p:pic>
          <p:nvPicPr>
            <p:cNvPr id="18" name="Picture 35">
              <a:extLst>
                <a:ext uri="{FF2B5EF4-FFF2-40B4-BE49-F238E27FC236}">
                  <a16:creationId xmlns:a16="http://schemas.microsoft.com/office/drawing/2014/main" id="{2F70413B-132F-6D51-F5A9-76D14C45350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グループ化 18">
            <a:extLst>
              <a:ext uri="{FF2B5EF4-FFF2-40B4-BE49-F238E27FC236}">
                <a16:creationId xmlns:a16="http://schemas.microsoft.com/office/drawing/2014/main" id="{E9A7B718-E225-E47B-2292-A000ABACC2F2}"/>
              </a:ext>
            </a:extLst>
          </p:cNvPr>
          <p:cNvGrpSpPr/>
          <p:nvPr/>
        </p:nvGrpSpPr>
        <p:grpSpPr>
          <a:xfrm>
            <a:off x="3680092" y="3419240"/>
            <a:ext cx="1600789" cy="2607077"/>
            <a:chOff x="3680092" y="3419240"/>
            <a:chExt cx="1600789" cy="2607077"/>
          </a:xfrm>
        </p:grpSpPr>
        <p:sp>
          <p:nvSpPr>
            <p:cNvPr id="20" name="正方形/長方形 19">
              <a:extLst>
                <a:ext uri="{FF2B5EF4-FFF2-40B4-BE49-F238E27FC236}">
                  <a16:creationId xmlns:a16="http://schemas.microsoft.com/office/drawing/2014/main" id="{5935A797-4F99-91AF-A17D-2B2CBBF4167D}"/>
                </a:ext>
              </a:extLst>
            </p:cNvPr>
            <p:cNvSpPr/>
            <p:nvPr/>
          </p:nvSpPr>
          <p:spPr bwMode="auto">
            <a:xfrm>
              <a:off x="3680092" y="4452611"/>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国民医療費の</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effectLst/>
                  <a:uLnTx/>
                  <a:uFillTx/>
                  <a:latin typeface="+mn-ea"/>
                  <a:cs typeface="+mn-cs"/>
                </a:rPr>
                <a:t>1</a:t>
              </a:r>
              <a:r>
                <a:rPr kumimoji="1" lang="en-US" altLang="ja-JP" sz="1300" b="0" i="0" u="none" strike="noStrike" kern="1200" cap="none" spc="0" normalizeH="0" baseline="0" noProof="0" dirty="0">
                  <a:ln>
                    <a:noFill/>
                  </a:ln>
                  <a:effectLst/>
                  <a:uLnTx/>
                  <a:uFillTx/>
                  <a:latin typeface="+mn-ea"/>
                  <a:cs typeface="+mn-cs"/>
                </a:rPr>
                <a:t>8</a:t>
              </a:r>
              <a:r>
                <a:rPr kumimoji="1" lang="zh-TW" altLang="en-US" sz="1300" b="0" i="0" u="none" strike="noStrike" kern="1200" cap="none" spc="0" normalizeH="0" baseline="0" noProof="0" dirty="0">
                  <a:ln>
                    <a:noFill/>
                  </a:ln>
                  <a:effectLst/>
                  <a:uLnTx/>
                  <a:uFillTx/>
                  <a:latin typeface="+mn-ea"/>
                  <a:cs typeface="+mn-cs"/>
                </a:rPr>
                <a:t>兆</a:t>
              </a:r>
              <a:r>
                <a:rPr kumimoji="1" lang="en-US" altLang="ja-JP" sz="1300" b="0" i="0" u="none" strike="noStrike" kern="1200" cap="none" spc="0" normalizeH="0" baseline="0" noProof="0" dirty="0">
                  <a:ln>
                    <a:noFill/>
                  </a:ln>
                  <a:effectLst/>
                  <a:uLnTx/>
                  <a:uFillTx/>
                  <a:latin typeface="+mn-ea"/>
                  <a:cs typeface="+mn-cs"/>
                </a:rPr>
                <a:t>331</a:t>
              </a:r>
              <a:r>
                <a:rPr kumimoji="1" lang="zh-TW" altLang="en-US" sz="1300" b="0" i="0" u="none" strike="noStrike" kern="1200" cap="none" spc="0" normalizeH="0" baseline="0" noProof="0" dirty="0">
                  <a:ln>
                    <a:noFill/>
                  </a:ln>
                  <a:effectLst/>
                  <a:uLnTx/>
                  <a:uFillTx/>
                  <a:latin typeface="+mn-ea"/>
                  <a:cs typeface="+mn-cs"/>
                </a:rPr>
                <a:t>億円</a:t>
              </a:r>
              <a:r>
                <a:rPr kumimoji="1" lang="en-US" altLang="ja-JP" sz="1300" b="0" i="0" u="none" strike="noStrike" kern="1200" cap="none" spc="0" normalizeH="0" baseline="30000" noProof="0" dirty="0">
                  <a:ln>
                    <a:noFill/>
                  </a:ln>
                  <a:effectLst/>
                  <a:uLnTx/>
                  <a:uFillTx/>
                  <a:latin typeface="+mn-ea"/>
                  <a:cs typeface="+mn-cs"/>
                </a:rPr>
                <a:t>※</a:t>
              </a:r>
              <a:r>
                <a:rPr lang="ja-JP" altLang="en-US" sz="1300" baseline="30000" dirty="0">
                  <a:latin typeface="+mn-ea"/>
                </a:rPr>
                <a:t>３</a:t>
              </a:r>
              <a:endParaRPr kumimoji="1" lang="ja-JP" altLang="en-US" sz="1300" b="0" i="0" u="none" strike="noStrike" kern="1200" cap="none" spc="0" normalizeH="0" baseline="30000" noProof="0" dirty="0">
                <a:ln>
                  <a:noFill/>
                </a:ln>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国民１人当たり</a:t>
              </a:r>
              <a:endParaRPr kumimoji="1" lang="en-US" altLang="ja-JP" sz="13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約</a:t>
              </a:r>
              <a:r>
                <a:rPr kumimoji="1" lang="en-US" altLang="ja-JP" sz="1300" b="0" i="0" u="none" strike="noStrike" kern="1200" cap="none" spc="0" normalizeH="0" baseline="0" noProof="0" dirty="0">
                  <a:ln>
                    <a:noFill/>
                  </a:ln>
                  <a:effectLst/>
                  <a:uLnTx/>
                  <a:uFillTx/>
                  <a:latin typeface="+mn-ea"/>
                  <a:cs typeface="+mn-cs"/>
                </a:rPr>
                <a:t>145,017</a:t>
              </a:r>
              <a:r>
                <a:rPr kumimoji="1" lang="ja-JP" altLang="en-US" sz="1300" b="0" i="0" u="none" strike="noStrike" kern="1200" cap="none" spc="0" normalizeH="0" baseline="0" noProof="0" dirty="0">
                  <a:ln>
                    <a:noFill/>
                  </a:ln>
                  <a:effectLst/>
                  <a:uLnTx/>
                  <a:uFillTx/>
                  <a:latin typeface="+mn-ea"/>
                  <a:cs typeface="+mn-cs"/>
                </a:rPr>
                <a:t>円</a:t>
              </a:r>
            </a:p>
          </p:txBody>
        </p:sp>
        <p:pic>
          <p:nvPicPr>
            <p:cNvPr id="21" name="Picture 36">
              <a:extLst>
                <a:ext uri="{FF2B5EF4-FFF2-40B4-BE49-F238E27FC236}">
                  <a16:creationId xmlns:a16="http://schemas.microsoft.com/office/drawing/2014/main" id="{4BB2EE05-1366-FA04-A3B1-8A61E7036F6D}"/>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3973291" y="3419240"/>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33B32729-4116-DB46-2C56-939421C102C7}"/>
                </a:ext>
              </a:extLst>
            </p:cNvPr>
            <p:cNvSpPr/>
            <p:nvPr/>
          </p:nvSpPr>
          <p:spPr bwMode="auto">
            <a:xfrm>
              <a:off x="4228415" y="4353783"/>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23" name="正方形/長方形 22">
              <a:extLst>
                <a:ext uri="{FF2B5EF4-FFF2-40B4-BE49-F238E27FC236}">
                  <a16:creationId xmlns:a16="http://schemas.microsoft.com/office/drawing/2014/main" id="{9A5C4B2D-9480-EA93-4FBE-B8913F429CE5}"/>
                </a:ext>
              </a:extLst>
            </p:cNvPr>
            <p:cNvSpPr/>
            <p:nvPr/>
          </p:nvSpPr>
          <p:spPr bwMode="auto">
            <a:xfrm>
              <a:off x="4288169" y="4632510"/>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24" name="グループ化 23">
            <a:extLst>
              <a:ext uri="{FF2B5EF4-FFF2-40B4-BE49-F238E27FC236}">
                <a16:creationId xmlns:a16="http://schemas.microsoft.com/office/drawing/2014/main" id="{B7F4934C-EFA2-BC27-0EBF-289FA3EB5199}"/>
              </a:ext>
            </a:extLst>
          </p:cNvPr>
          <p:cNvGrpSpPr/>
          <p:nvPr/>
        </p:nvGrpSpPr>
        <p:grpSpPr>
          <a:xfrm>
            <a:off x="322297" y="3498585"/>
            <a:ext cx="1523311" cy="2442454"/>
            <a:chOff x="1991496" y="3498585"/>
            <a:chExt cx="1523311" cy="2442454"/>
          </a:xfrm>
        </p:grpSpPr>
        <p:sp>
          <p:nvSpPr>
            <p:cNvPr id="25" name="正方形/長方形 24">
              <a:extLst>
                <a:ext uri="{FF2B5EF4-FFF2-40B4-BE49-F238E27FC236}">
                  <a16:creationId xmlns:a16="http://schemas.microsoft.com/office/drawing/2014/main" id="{B3410CE4-965D-342F-9CB3-63AEA2BB6C30}"/>
                </a:ext>
              </a:extLst>
            </p:cNvPr>
            <p:cNvSpPr/>
            <p:nvPr/>
          </p:nvSpPr>
          <p:spPr bwMode="auto">
            <a:xfrm>
              <a:off x="1991496" y="4452611"/>
              <a:ext cx="152331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警察費・消防費</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（令和６年度）</a:t>
              </a:r>
              <a:endParaRPr kumimoji="1" lang="en-US" altLang="ja-JP" sz="12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5</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ja-JP" sz="1300" dirty="0">
                  <a:solidFill>
                    <a:srgbClr val="000000"/>
                  </a:solidFill>
                  <a:latin typeface="+mn-ea"/>
                </a:rPr>
                <a:t>8,081</a:t>
              </a:r>
              <a:r>
                <a:rPr kumimoji="1" lang="zh-TW" altLang="en-US" sz="1300" b="0" i="0" u="none" strike="noStrike" kern="1200" cap="none" spc="0" normalizeH="0" baseline="0" noProof="0" dirty="0">
                  <a:ln>
                    <a:noFill/>
                  </a:ln>
                  <a:effectLst/>
                  <a:uLnTx/>
                  <a:uFillTx/>
                  <a:latin typeface="+mn-ea"/>
                  <a:cs typeface="+mn-cs"/>
                </a:rPr>
                <a:t>億円</a:t>
              </a:r>
              <a:r>
                <a:rPr kumimoji="1" lang="en-US" altLang="ja-JP" sz="1300" b="0" i="0" u="none" strike="noStrike" kern="1200" cap="none" spc="0" normalizeH="0" baseline="30000" noProof="0" dirty="0">
                  <a:ln>
                    <a:noFill/>
                  </a:ln>
                  <a:effectLst/>
                  <a:uLnTx/>
                  <a:uFillTx/>
                  <a:latin typeface="+mn-ea"/>
                  <a:cs typeface="+mn-cs"/>
                </a:rPr>
                <a:t>※</a:t>
              </a:r>
              <a:r>
                <a:rPr kumimoji="1" lang="ja-JP" altLang="en-US" sz="1300" b="0" i="0" u="none" strike="noStrike" kern="1200" cap="none" spc="0" normalizeH="0" baseline="30000" noProof="0" dirty="0">
                  <a:ln>
                    <a:noFill/>
                  </a:ln>
                  <a:effectLst/>
                  <a:uLnTx/>
                  <a:uFillTx/>
                  <a:latin typeface="+mn-ea"/>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国民１人当たり</a:t>
              </a:r>
              <a:endParaRPr kumimoji="1" lang="en-US" altLang="ja-JP" sz="13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約</a:t>
              </a:r>
              <a:r>
                <a:rPr kumimoji="1" lang="en-US" altLang="ja-JP" sz="1300" dirty="0">
                  <a:latin typeface="+mn-ea"/>
                </a:rPr>
                <a:t>46,914</a:t>
              </a:r>
              <a:r>
                <a:rPr kumimoji="1" lang="ja-JP" altLang="en-US" sz="1300" b="0" i="0" u="none" strike="noStrike" kern="1200" cap="none" spc="0" normalizeH="0" baseline="0" noProof="0" dirty="0">
                  <a:ln>
                    <a:noFill/>
                  </a:ln>
                  <a:effectLst/>
                  <a:uLnTx/>
                  <a:uFillTx/>
                  <a:latin typeface="+mn-ea"/>
                  <a:cs typeface="+mn-cs"/>
                </a:rPr>
                <a:t>円</a:t>
              </a:r>
            </a:p>
          </p:txBody>
        </p:sp>
        <p:pic>
          <p:nvPicPr>
            <p:cNvPr id="26" name="Picture 50">
              <a:extLst>
                <a:ext uri="{FF2B5EF4-FFF2-40B4-BE49-F238E27FC236}">
                  <a16:creationId xmlns:a16="http://schemas.microsoft.com/office/drawing/2014/main" id="{98530D8E-8427-AC32-19C5-B9DB6BDB8AE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グループ化 26">
            <a:extLst>
              <a:ext uri="{FF2B5EF4-FFF2-40B4-BE49-F238E27FC236}">
                <a16:creationId xmlns:a16="http://schemas.microsoft.com/office/drawing/2014/main" id="{6843FAA4-4670-3824-3B5B-04DDED409FC0}"/>
              </a:ext>
            </a:extLst>
          </p:cNvPr>
          <p:cNvGrpSpPr/>
          <p:nvPr/>
        </p:nvGrpSpPr>
        <p:grpSpPr>
          <a:xfrm>
            <a:off x="5481816" y="3385141"/>
            <a:ext cx="1579136" cy="2107196"/>
            <a:chOff x="5481816" y="3385141"/>
            <a:chExt cx="1579136" cy="2107196"/>
          </a:xfrm>
        </p:grpSpPr>
        <p:sp>
          <p:nvSpPr>
            <p:cNvPr id="28" name="正方形/長方形 27">
              <a:extLst>
                <a:ext uri="{FF2B5EF4-FFF2-40B4-BE49-F238E27FC236}">
                  <a16:creationId xmlns:a16="http://schemas.microsoft.com/office/drawing/2014/main" id="{8349867B-A125-B54D-0193-8CE69E9FC3D9}"/>
                </a:ext>
              </a:extLst>
            </p:cNvPr>
            <p:cNvSpPr/>
            <p:nvPr/>
          </p:nvSpPr>
          <p:spPr bwMode="auto">
            <a:xfrm>
              <a:off x="5481816" y="4452611"/>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F46C62"/>
                  </a:solidFill>
                  <a:effectLst/>
                  <a:uLnTx/>
                  <a:uFillTx/>
                  <a:latin typeface="+mn-ea"/>
                  <a:cs typeface="+mn-cs"/>
                </a:rPr>
                <a:t>道路整備事業費</a:t>
              </a:r>
              <a:endParaRPr kumimoji="1" lang="en-US" altLang="zh-TW"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F46C62"/>
                  </a:solidFill>
                  <a:effectLst/>
                  <a:uLnTx/>
                  <a:uFillTx/>
                  <a:latin typeface="+mn-ea"/>
                  <a:cs typeface="+mn-cs"/>
                </a:rPr>
                <a:t>（令和</a:t>
              </a:r>
              <a:r>
                <a:rPr kumimoji="1" lang="ja-JP" altLang="en-US" sz="1200" dirty="0">
                  <a:solidFill>
                    <a:srgbClr val="F46C62"/>
                  </a:solidFill>
                  <a:latin typeface="+mn-ea"/>
                </a:rPr>
                <a:t>８</a:t>
              </a:r>
              <a:r>
                <a:rPr kumimoji="1" lang="zh-TW" altLang="en-US" sz="1200" b="0" i="0" u="none" strike="noStrike" kern="1200" cap="none" spc="0" normalizeH="0" baseline="0" noProof="0" dirty="0">
                  <a:ln>
                    <a:noFill/>
                  </a:ln>
                  <a:solidFill>
                    <a:srgbClr val="F46C62"/>
                  </a:solidFill>
                  <a:effectLst/>
                  <a:uLnTx/>
                  <a:uFillTx/>
                  <a:latin typeface="+mn-ea"/>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effectLst/>
                  <a:uLnTx/>
                  <a:uFillTx/>
                  <a:latin typeface="+mn-ea"/>
                  <a:cs typeface="+mn-cs"/>
                </a:rPr>
                <a:t>1</a:t>
              </a:r>
              <a:r>
                <a:rPr kumimoji="1" lang="zh-TW" altLang="en-US" sz="1300" b="0" i="0" u="none" strike="noStrike" kern="1200" cap="none" spc="0" normalizeH="0" baseline="0" noProof="0" dirty="0">
                  <a:ln>
                    <a:noFill/>
                  </a:ln>
                  <a:effectLst/>
                  <a:uLnTx/>
                  <a:uFillTx/>
                  <a:latin typeface="+mn-ea"/>
                  <a:cs typeface="+mn-cs"/>
                </a:rPr>
                <a:t>兆</a:t>
              </a:r>
              <a:r>
                <a:rPr kumimoji="1" lang="en-US" altLang="ja-JP" sz="1300" dirty="0">
                  <a:latin typeface="+mn-ea"/>
                </a:rPr>
                <a:t>6,783</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lang="ja-JP" altLang="en-US" sz="1300" baseline="30000" dirty="0">
                  <a:solidFill>
                    <a:srgbClr val="000000"/>
                  </a:solidFill>
                  <a:latin typeface="+mn-ea"/>
                </a:rPr>
                <a:t>４</a:t>
              </a:r>
              <a:endParaRPr kumimoji="1" lang="zh-TW"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29" name="Picture 51">
              <a:extLst>
                <a:ext uri="{FF2B5EF4-FFF2-40B4-BE49-F238E27FC236}">
                  <a16:creationId xmlns:a16="http://schemas.microsoft.com/office/drawing/2014/main" id="{DE0E1C76-E29E-C67B-B1A0-A40692B03FE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2306D21C-037D-83D5-1743-40BC609F4299}"/>
              </a:ext>
            </a:extLst>
          </p:cNvPr>
          <p:cNvGrpSpPr/>
          <p:nvPr/>
        </p:nvGrpSpPr>
        <p:grpSpPr>
          <a:xfrm>
            <a:off x="7245552" y="3502941"/>
            <a:ext cx="1549281" cy="2438098"/>
            <a:chOff x="7245552" y="3502941"/>
            <a:chExt cx="1549281" cy="2438098"/>
          </a:xfrm>
        </p:grpSpPr>
        <p:sp>
          <p:nvSpPr>
            <p:cNvPr id="31" name="正方形/長方形 30">
              <a:extLst>
                <a:ext uri="{FF2B5EF4-FFF2-40B4-BE49-F238E27FC236}">
                  <a16:creationId xmlns:a16="http://schemas.microsoft.com/office/drawing/2014/main" id="{D0FD2553-558F-35B9-4768-48535EEC991C}"/>
                </a:ext>
              </a:extLst>
            </p:cNvPr>
            <p:cNvSpPr/>
            <p:nvPr/>
          </p:nvSpPr>
          <p:spPr bwMode="auto">
            <a:xfrm>
              <a:off x="7245552" y="4452611"/>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校舎・体育館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などの建設費用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（令和８年度）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effectLst/>
                  <a:uLnTx/>
                  <a:uFillTx/>
                  <a:latin typeface="+mn-ea"/>
                  <a:cs typeface="+mn-cs"/>
                </a:rPr>
                <a:t>7</a:t>
              </a:r>
              <a:r>
                <a:rPr kumimoji="1" lang="en-US" altLang="ja-JP" sz="1300" dirty="0">
                  <a:latin typeface="+mn-ea"/>
                </a:rPr>
                <a:t>12</a:t>
              </a:r>
              <a:r>
                <a:rPr kumimoji="1" lang="zh-TW" altLang="en-US" sz="1300" b="0" i="0" u="none" strike="noStrike" kern="1200" cap="none" spc="0" normalizeH="0" baseline="0" noProof="0" dirty="0">
                  <a:ln>
                    <a:noFill/>
                  </a:ln>
                  <a:effectLst/>
                  <a:uLnTx/>
                  <a:uFillTx/>
                  <a:latin typeface="+mn-ea"/>
                  <a:cs typeface="+mn-cs"/>
                </a:rPr>
                <a:t>億円</a:t>
              </a:r>
              <a:r>
                <a:rPr kumimoji="1" lang="en-US" altLang="zh-TW"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５</a:t>
              </a:r>
            </a:p>
          </p:txBody>
        </p:sp>
        <p:pic>
          <p:nvPicPr>
            <p:cNvPr id="32" name="Picture 34">
              <a:extLst>
                <a:ext uri="{FF2B5EF4-FFF2-40B4-BE49-F238E27FC236}">
                  <a16:creationId xmlns:a16="http://schemas.microsoft.com/office/drawing/2014/main" id="{1D206231-273B-A93F-7B0D-6E2430CC208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直線コネクタ 32">
            <a:extLst>
              <a:ext uri="{FF2B5EF4-FFF2-40B4-BE49-F238E27FC236}">
                <a16:creationId xmlns:a16="http://schemas.microsoft.com/office/drawing/2014/main" id="{DE51356D-DDBB-CA76-2A80-D5F9F356622E}"/>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00EEE31F-8442-8D8F-80CD-2B4B29FCE784}"/>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42F866FD-C089-FC66-E404-791DB367D09D}"/>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grpSp>
        <p:nvGrpSpPr>
          <p:cNvPr id="36" name="グループ化 35">
            <a:extLst>
              <a:ext uri="{FF2B5EF4-FFF2-40B4-BE49-F238E27FC236}">
                <a16:creationId xmlns:a16="http://schemas.microsoft.com/office/drawing/2014/main" id="{3984CE52-6B77-147E-CD0D-FF1C6B48BFFE}"/>
              </a:ext>
            </a:extLst>
          </p:cNvPr>
          <p:cNvGrpSpPr/>
          <p:nvPr/>
        </p:nvGrpSpPr>
        <p:grpSpPr>
          <a:xfrm>
            <a:off x="252000" y="6371985"/>
            <a:ext cx="6587998" cy="288008"/>
            <a:chOff x="109010" y="6284226"/>
            <a:chExt cx="5087144" cy="178403"/>
          </a:xfrm>
        </p:grpSpPr>
        <p:sp>
          <p:nvSpPr>
            <p:cNvPr id="37" name="角丸四角形 15">
              <a:extLst>
                <a:ext uri="{FF2B5EF4-FFF2-40B4-BE49-F238E27FC236}">
                  <a16:creationId xmlns:a16="http://schemas.microsoft.com/office/drawing/2014/main" id="{869C8437-EB76-1A2F-8441-0FDC3B7CA3C2}"/>
                </a:ext>
              </a:extLst>
            </p:cNvPr>
            <p:cNvSpPr/>
            <p:nvPr/>
          </p:nvSpPr>
          <p:spPr>
            <a:xfrm>
              <a:off x="109010" y="6284226"/>
              <a:ext cx="2223891" cy="1784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出所：総務省「令和８年版地方財政白書」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出所：厚生労働省「令和５（</a:t>
              </a:r>
              <a:r>
                <a:rPr lang="en-US" altLang="ja-JP" sz="800" dirty="0">
                  <a:solidFill>
                    <a:schemeClr val="tx1"/>
                  </a:solidFill>
                  <a:latin typeface="+mn-ea"/>
                </a:rPr>
                <a:t>2023</a:t>
              </a:r>
              <a:r>
                <a:rPr lang="ja-JP" altLang="en-US" sz="800" dirty="0">
                  <a:solidFill>
                    <a:schemeClr val="tx1"/>
                  </a:solidFill>
                  <a:latin typeface="+mn-ea"/>
                </a:rPr>
                <a:t>）年度国民医療費の概況」</a:t>
              </a:r>
            </a:p>
          </p:txBody>
        </p:sp>
        <p:sp>
          <p:nvSpPr>
            <p:cNvPr id="38" name="角丸四角形 40">
              <a:extLst>
                <a:ext uri="{FF2B5EF4-FFF2-40B4-BE49-F238E27FC236}">
                  <a16:creationId xmlns:a16="http://schemas.microsoft.com/office/drawing/2014/main" id="{5F046968-3AB3-5751-D70C-E86F331DF5DD}"/>
                </a:ext>
              </a:extLst>
            </p:cNvPr>
            <p:cNvSpPr/>
            <p:nvPr/>
          </p:nvSpPr>
          <p:spPr>
            <a:xfrm>
              <a:off x="2277300" y="6284230"/>
              <a:ext cx="2918854" cy="178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令和８年度予算及び財政投融資計画の説明」　　　</a:t>
              </a:r>
            </a:p>
          </p:txBody>
        </p:sp>
      </p:grpSp>
      <p:sp>
        <p:nvSpPr>
          <p:cNvPr id="39" name="四角形: 角を丸くする 38">
            <a:extLst>
              <a:ext uri="{FF2B5EF4-FFF2-40B4-BE49-F238E27FC236}">
                <a16:creationId xmlns:a16="http://schemas.microsoft.com/office/drawing/2014/main" id="{23D6CD97-720F-7AC8-FBCC-EDBEF63FD81B}"/>
              </a:ext>
            </a:extLst>
          </p:cNvPr>
          <p:cNvSpPr/>
          <p:nvPr/>
        </p:nvSpPr>
        <p:spPr>
          <a:xfrm>
            <a:off x="162608" y="2127848"/>
            <a:ext cx="8812800"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40" name="正方形/長方形 39">
            <a:extLst>
              <a:ext uri="{FF2B5EF4-FFF2-40B4-BE49-F238E27FC236}">
                <a16:creationId xmlns:a16="http://schemas.microsoft.com/office/drawing/2014/main" id="{67CDD68B-3E2A-83C6-4B74-83712496CE2E}"/>
              </a:ext>
            </a:extLst>
          </p:cNvPr>
          <p:cNvSpPr/>
          <p:nvPr/>
        </p:nvSpPr>
        <p:spPr>
          <a:xfrm>
            <a:off x="2834889" y="2169641"/>
            <a:ext cx="348332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chemeClr val="bg1"/>
                </a:solidFill>
                <a:latin typeface="HGPｺﾞｼｯｸE" panose="020B0900000000000000" pitchFamily="50" charset="-128"/>
                <a:ea typeface="HGPｺﾞｼｯｸE" panose="020B0900000000000000" pitchFamily="50" charset="-128"/>
              </a:rPr>
              <a:t>「税金」</a:t>
            </a:r>
            <a:r>
              <a:rPr lang="ja-JP" altLang="en-US" sz="2800" kern="0" spc="-1000" dirty="0">
                <a:solidFill>
                  <a:schemeClr val="bg1"/>
                </a:solidFill>
                <a:latin typeface="HGPｺﾞｼｯｸE" panose="020B0900000000000000" pitchFamily="50" charset="-128"/>
                <a:ea typeface="HGPｺﾞｼｯｸE" panose="020B0900000000000000" pitchFamily="50" charset="-128"/>
              </a:rPr>
              <a:t>　</a:t>
            </a:r>
            <a:r>
              <a:rPr lang="ja-JP" altLang="en-US" dirty="0">
                <a:solidFill>
                  <a:schemeClr val="bg1"/>
                </a:solidFill>
                <a:latin typeface="HGPｺﾞｼｯｸE" panose="020B0900000000000000" pitchFamily="50" charset="-128"/>
                <a:ea typeface="HGPｺﾞｼｯｸE" panose="020B0900000000000000" pitchFamily="50" charset="-128"/>
              </a:rPr>
              <a:t>により賄われています。</a:t>
            </a:r>
            <a:endParaRPr lang="ja-JP" altLang="en-US" sz="2400" dirty="0">
              <a:solidFill>
                <a:schemeClr val="bg1"/>
              </a:solidFill>
              <a:latin typeface="HGPｺﾞｼｯｸE" panose="020B0900000000000000" pitchFamily="50" charset="-128"/>
              <a:ea typeface="HGPｺﾞｼｯｸE" panose="020B0900000000000000" pitchFamily="50" charset="-128"/>
            </a:endParaRP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399942" y="1639263"/>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こうきょうしせつ</a:t>
            </a:r>
          </a:p>
        </p:txBody>
      </p:sp>
      <p:sp>
        <p:nvSpPr>
          <p:cNvPr id="43" name="正方形/長方形 42">
            <a:extLst>
              <a:ext uri="{FF2B5EF4-FFF2-40B4-BE49-F238E27FC236}">
                <a16:creationId xmlns:a16="http://schemas.microsoft.com/office/drawing/2014/main" id="{64C1A66F-6599-19EC-0404-1DF7ACD89AE4}"/>
              </a:ext>
            </a:extLst>
          </p:cNvPr>
          <p:cNvSpPr/>
          <p:nvPr/>
        </p:nvSpPr>
        <p:spPr>
          <a:xfrm>
            <a:off x="4587828" y="2212717"/>
            <a:ext cx="29174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800" dirty="0">
                <a:solidFill>
                  <a:schemeClr val="bg1"/>
                </a:solidFill>
                <a:latin typeface="HGPｺﾞｼｯｸE" panose="020B0900000000000000" pitchFamily="50" charset="-128"/>
                <a:ea typeface="HGPｺﾞｼｯｸE" panose="020B0900000000000000" pitchFamily="50" charset="-128"/>
              </a:rPr>
              <a:t>まかな</a:t>
            </a:r>
          </a:p>
        </p:txBody>
      </p:sp>
      <p:sp>
        <p:nvSpPr>
          <p:cNvPr id="44" name="Text Box 23">
            <a:extLst>
              <a:ext uri="{FF2B5EF4-FFF2-40B4-BE49-F238E27FC236}">
                <a16:creationId xmlns:a16="http://schemas.microsoft.com/office/drawing/2014/main" id="{E138E73E-6A94-70DA-7D90-FDD45526AF0F}"/>
              </a:ext>
            </a:extLst>
          </p:cNvPr>
          <p:cNvSpPr txBox="1">
            <a:spLocks noChangeArrowheads="1"/>
          </p:cNvSpPr>
          <p:nvPr/>
        </p:nvSpPr>
        <p:spPr bwMode="auto">
          <a:xfrm>
            <a:off x="723616" y="2708711"/>
            <a:ext cx="593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a:t>
            </a:r>
          </a:p>
        </p:txBody>
      </p:sp>
      <p:sp>
        <p:nvSpPr>
          <p:cNvPr id="45" name="Rectangle 26">
            <a:extLst>
              <a:ext uri="{FF2B5EF4-FFF2-40B4-BE49-F238E27FC236}">
                <a16:creationId xmlns:a16="http://schemas.microsoft.com/office/drawing/2014/main" id="{BE5E1942-BF2E-6B3E-D6D5-99CE9085A935}"/>
              </a:ext>
            </a:extLst>
          </p:cNvPr>
          <p:cNvSpPr>
            <a:spLocks noChangeArrowheads="1"/>
          </p:cNvSpPr>
          <p:nvPr/>
        </p:nvSpPr>
        <p:spPr bwMode="white">
          <a:xfrm>
            <a:off x="5190092" y="129381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a:t>
            </a:r>
          </a:p>
        </p:txBody>
      </p:sp>
    </p:spTree>
    <p:extLst>
      <p:ext uri="{BB962C8B-B14F-4D97-AF65-F5344CB8AC3E}">
        <p14:creationId xmlns:p14="http://schemas.microsoft.com/office/powerpoint/2010/main" val="183455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520344"/>
            <a:ext cx="7233802" cy="261610"/>
          </a:xfrm>
          <a:prstGeom prst="rect">
            <a:avLst/>
          </a:prstGeom>
          <a:noFill/>
        </p:spPr>
        <p:txBody>
          <a:bodyPr wrap="square" rtlCol="0">
            <a:spAutoFit/>
          </a:bodyPr>
          <a:lstStyle/>
          <a:p>
            <a:r>
              <a:rPr kumimoji="1" lang="ja-JP" altLang="en-US" sz="1100" dirty="0">
                <a:solidFill>
                  <a:srgbClr val="F25044"/>
                </a:solidFill>
                <a:latin typeface="+mn-ea"/>
                <a:ea typeface="+mn-ea"/>
              </a:rPr>
              <a:t>動画で学ぼう</a:t>
            </a:r>
            <a:r>
              <a:rPr lang="ja-JP" altLang="en-US" sz="1100" dirty="0">
                <a:solidFill>
                  <a:srgbClr val="F25044"/>
                </a:solidFill>
                <a:latin typeface="+mn-ea"/>
                <a:ea typeface="+mn-ea"/>
              </a:rPr>
              <a:t>：</a:t>
            </a:r>
            <a:r>
              <a:rPr kumimoji="1" lang="ja-JP" altLang="en-US" sz="1100" dirty="0">
                <a:solidFill>
                  <a:srgbClr val="F25044"/>
                </a:solidFill>
                <a:latin typeface="+mn-ea"/>
                <a:ea typeface="+mn-ea"/>
              </a:rPr>
              <a:t>「税の学習コーナー」　</a:t>
            </a:r>
            <a:r>
              <a:rPr lang="en-US" altLang="ja-JP" sz="1100" dirty="0">
                <a:latin typeface="+mn-lt"/>
                <a:ea typeface="+mn-ea"/>
                <a:hlinkClick r:id="rId3">
                  <a:extLst>
                    <a:ext uri="{A12FA001-AC4F-418D-AE19-62706E023703}">
                      <ahyp:hlinkClr xmlns:ahyp="http://schemas.microsoft.com/office/drawing/2018/hyperlinkcolor" val="tx"/>
                    </a:ext>
                  </a:extLst>
                </a:hlinkClick>
              </a:rPr>
              <a:t>https://www.nta.go.jp/taxes/kids/video/index.htm#anime</a:t>
            </a:r>
            <a:r>
              <a:rPr lang="en-US" altLang="ja-JP" sz="1100" dirty="0">
                <a:latin typeface="+mn-lt"/>
                <a:ea typeface="+mn-ea"/>
              </a:rPr>
              <a:t> </a:t>
            </a:r>
            <a:endParaRPr lang="ja-JP" altLang="en-US" sz="1100" dirty="0">
              <a:latin typeface="+mn-ea"/>
              <a:ea typeface="+mn-ea"/>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5542473" y="5890062"/>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６</a:t>
            </a:r>
            <a:r>
              <a:rPr lang="zh-TW" altLang="en-US" sz="855" dirty="0">
                <a:solidFill>
                  <a:schemeClr val="tx1"/>
                </a:solidFill>
              </a:rPr>
              <a:t>年度地方教育費調査（令和</a:t>
            </a:r>
            <a:r>
              <a:rPr lang="ja-JP" altLang="en-US" sz="855" dirty="0">
                <a:solidFill>
                  <a:schemeClr val="tx1"/>
                </a:solidFill>
              </a:rPr>
              <a:t>５</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solidFill>
                <a:srgbClr val="000000"/>
              </a:solidFill>
              <a:latin typeface="+mn-ea"/>
              <a:ea typeface="+mn-ea"/>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55553" y="2190893"/>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HGPｺﾞｼｯｸM" panose="020B0600000000000000" pitchFamily="50" charset="-128"/>
                <a:ea typeface="HGPｺﾞｼｯｸM" panose="020B0600000000000000" pitchFamily="50" charset="-128"/>
              </a:rPr>
              <a:t>（全国平均）</a:t>
            </a:r>
          </a:p>
        </p:txBody>
      </p:sp>
      <p:grpSp>
        <p:nvGrpSpPr>
          <p:cNvPr id="11" name="グループ化 10">
            <a:extLst>
              <a:ext uri="{FF2B5EF4-FFF2-40B4-BE49-F238E27FC236}">
                <a16:creationId xmlns:a16="http://schemas.microsoft.com/office/drawing/2014/main" id="{61DB81B8-6F41-9FF1-64D8-82915216051D}"/>
              </a:ext>
            </a:extLst>
          </p:cNvPr>
          <p:cNvGrpSpPr/>
          <p:nvPr/>
        </p:nvGrpSpPr>
        <p:grpSpPr>
          <a:xfrm>
            <a:off x="6384206" y="1981173"/>
            <a:ext cx="2247847" cy="3831213"/>
            <a:chOff x="6384206" y="1981173"/>
            <a:chExt cx="2247847" cy="3831213"/>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高校生</a:t>
              </a:r>
              <a:r>
                <a:rPr lang="ja-JP" altLang="en-US" sz="1600" dirty="0">
                  <a:solidFill>
                    <a:srgbClr val="000000"/>
                  </a:solidFill>
                  <a:latin typeface="HGPｺﾞｼｯｸE" panose="020B0900000000000000" pitchFamily="50" charset="-128"/>
                  <a:ea typeface="HGPｺﾞｼｯｸE" panose="020B0900000000000000" pitchFamily="50" charset="-128"/>
                </a:rPr>
                <a:t>（全日制）</a:t>
              </a:r>
              <a:endParaRPr lang="ja-JP" altLang="en-US" dirty="0">
                <a:solidFill>
                  <a:srgbClr val="000000"/>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424882" y="5403700"/>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a:t>
              </a:r>
              <a:r>
                <a:rPr kumimoji="1" lang="en-US" altLang="ja-JP" sz="2600" spc="-30" dirty="0">
                  <a:latin typeface="HGPｺﾞｼｯｸE" panose="020B0900000000000000" pitchFamily="50" charset="-128"/>
                  <a:ea typeface="HGPｺﾞｼｯｸE" panose="020B0900000000000000" pitchFamily="50" charset="-128"/>
                </a:rPr>
                <a:t>064</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C08D2D86-4ADD-0A76-CA05-477D98777917}"/>
              </a:ext>
            </a:extLst>
          </p:cNvPr>
          <p:cNvGrpSpPr/>
          <p:nvPr/>
        </p:nvGrpSpPr>
        <p:grpSpPr>
          <a:xfrm>
            <a:off x="3458596" y="2343882"/>
            <a:ext cx="2247847" cy="3468504"/>
            <a:chOff x="3458596" y="2343882"/>
            <a:chExt cx="2247847" cy="3468504"/>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中学生</a:t>
              </a: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499272" y="540370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1,08</a:t>
              </a:r>
              <a:r>
                <a:rPr kumimoji="1" lang="en-US" altLang="ja-JP" sz="2600" spc="-30" dirty="0">
                  <a:latin typeface="HGPｺﾞｼｯｸE" panose="020B0900000000000000" pitchFamily="50" charset="-128"/>
                  <a:ea typeface="HGPｺﾞｼｯｸE" panose="020B0900000000000000" pitchFamily="50" charset="-128"/>
                </a:rPr>
                <a:t>3</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3" name="グループ化 2">
            <a:extLst>
              <a:ext uri="{FF2B5EF4-FFF2-40B4-BE49-F238E27FC236}">
                <a16:creationId xmlns:a16="http://schemas.microsoft.com/office/drawing/2014/main" id="{B75214E7-FE7E-1D21-4C57-46B2BD4CFDC8}"/>
              </a:ext>
            </a:extLst>
          </p:cNvPr>
          <p:cNvGrpSpPr/>
          <p:nvPr/>
        </p:nvGrpSpPr>
        <p:grpSpPr>
          <a:xfrm>
            <a:off x="532986" y="2841735"/>
            <a:ext cx="2247847" cy="2970652"/>
            <a:chOff x="532986" y="2841735"/>
            <a:chExt cx="2247847" cy="2970652"/>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小学生</a:t>
              </a:r>
            </a:p>
          </p:txBody>
        </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9</a:t>
              </a:r>
              <a:r>
                <a:rPr kumimoji="1" lang="en-US" altLang="ja-JP" sz="2600" spc="-30" dirty="0">
                  <a:latin typeface="HGPｺﾞｼｯｸE" panose="020B0900000000000000" pitchFamily="50" charset="-128"/>
                  <a:ea typeface="HGPｺﾞｼｯｸE" panose="020B0900000000000000" pitchFamily="50" charset="-128"/>
                </a:rPr>
                <a:t>68</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white">
          <a:xfrm>
            <a:off x="188489" y="957023"/>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公立学校の児童・生徒一人当たりの公費負担額 </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（令和５年度）</a:t>
            </a: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普段通っている学校で使う用品や施設のほか、教科書の無償配付などにも、</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税金が使われています。皆さんのためにどのぐらい使われているか、確認してみましょう。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3091">
            <a:off x="7270195" y="438692"/>
            <a:ext cx="1996787" cy="1195299"/>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a:defRPr/>
            </a:pPr>
            <a:r>
              <a:rPr lang="en-US" altLang="ja-JP" dirty="0"/>
              <a:t>8</a:t>
            </a:r>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63378"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4646999" y="871572"/>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p>
        </p:txBody>
      </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63440"/>
            <a:ext cx="4635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14" name="Rectangle 26">
            <a:extLst>
              <a:ext uri="{FF2B5EF4-FFF2-40B4-BE49-F238E27FC236}">
                <a16:creationId xmlns:a16="http://schemas.microsoft.com/office/drawing/2014/main" id="{D9FD571A-17EF-2DA5-F4D7-95200760E236}"/>
              </a:ext>
            </a:extLst>
          </p:cNvPr>
          <p:cNvSpPr>
            <a:spLocks noChangeArrowheads="1"/>
          </p:cNvSpPr>
          <p:nvPr/>
        </p:nvSpPr>
        <p:spPr bwMode="white">
          <a:xfrm>
            <a:off x="5381756" y="124716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latin typeface="HGPｺﾞｼｯｸE" panose="020B0900000000000000" pitchFamily="50" charset="-128"/>
                <a:ea typeface="HGPｺﾞｼｯｸE" panose="020B0900000000000000" pitchFamily="50" charset="-128"/>
              </a:rPr>
              <a:t>むしょう</a:t>
            </a:r>
          </a:p>
        </p:txBody>
      </p:sp>
    </p:spTree>
    <p:extLst>
      <p:ext uri="{BB962C8B-B14F-4D97-AF65-F5344CB8AC3E}">
        <p14:creationId xmlns:p14="http://schemas.microsoft.com/office/powerpoint/2010/main" val="345222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63"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1464503"/>
          </a:xfrm>
          <a:prstGeom prst="rect">
            <a:avLst/>
          </a:prstGeom>
          <a:noFill/>
        </p:spPr>
        <p:txBody>
          <a:bodyPr wrap="square" rtlCol="0">
            <a:spAutoFit/>
          </a:bodyPr>
          <a:lstStyle/>
          <a:p>
            <a:pPr>
              <a:lnSpc>
                <a:spcPct val="130000"/>
              </a:lnSpc>
            </a:pPr>
            <a:r>
              <a:rPr kumimoji="1" lang="ja-JP" altLang="en-US" sz="2000" dirty="0">
                <a:solidFill>
                  <a:srgbClr val="F25044"/>
                </a:solidFill>
                <a:latin typeface="HGPｺﾞｼｯｸE" panose="020B0900000000000000" pitchFamily="50" charset="-128"/>
                <a:ea typeface="HGPｺﾞｼｯｸE" panose="020B0900000000000000" pitchFamily="50" charset="-128"/>
              </a:rPr>
              <a:t>税金の使いみち</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税金は、みんなの安全を守る警察・消防や、道路・水道の整備といった「みんなのために役立つ活動」や、年金・医療・福祉・教育など「社会での助け合いのための活動」に使われています。</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そのために必要なたくさんのお金を、</a:t>
            </a:r>
            <a:r>
              <a:rPr kumimoji="1" lang="ja-JP" altLang="en-US" sz="1700" dirty="0">
                <a:solidFill>
                  <a:srgbClr val="F25044"/>
                </a:solidFill>
                <a:latin typeface="HGPｺﾞｼｯｸE" panose="020B0900000000000000" pitchFamily="50" charset="-128"/>
                <a:ea typeface="HGPｺﾞｼｯｸE" panose="020B0900000000000000" pitchFamily="50" charset="-128"/>
              </a:rPr>
              <a:t>みんなで出し合って</a:t>
            </a:r>
            <a:r>
              <a:rPr kumimoji="1" lang="ja-JP" altLang="en-US" sz="1700" dirty="0">
                <a:latin typeface="HGPｺﾞｼｯｸE" panose="020B0900000000000000" pitchFamily="50" charset="-128"/>
                <a:ea typeface="HGPｺﾞｼｯｸE" panose="020B0900000000000000" pitchFamily="50" charset="-128"/>
              </a:rPr>
              <a:t>負担するのが「税金」です。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a:defRPr/>
            </a:pPr>
            <a:r>
              <a:rPr lang="en-US" altLang="ja-JP" dirty="0"/>
              <a:t>9</a:t>
            </a:r>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434688" y="2711709"/>
            <a:ext cx="6274624" cy="2111811"/>
            <a:chOff x="1105689" y="2746132"/>
            <a:chExt cx="6274624"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1105689" y="2746132"/>
              <a:ext cx="6274624"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1682044" y="3277471"/>
              <a:ext cx="5121915" cy="1049133"/>
            </a:xfrm>
            <a:prstGeom prst="rect">
              <a:avLst/>
            </a:prstGeom>
            <a:noFill/>
          </p:spPr>
          <p:txBody>
            <a:bodyPr wrap="none" rtlCol="0">
              <a:spAutoFit/>
            </a:bodyPr>
            <a:lstStyle/>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税金は、みんなで社会を支えるための</a:t>
              </a:r>
              <a:endParaRPr kumimoji="1" lang="en-US" altLang="ja-JP" sz="2400" dirty="0">
                <a:latin typeface="HGPｺﾞｼｯｸE" panose="020B0900000000000000" pitchFamily="50" charset="-128"/>
                <a:ea typeface="HGPｺﾞｼｯｸE" panose="020B0900000000000000" pitchFamily="50" charset="-128"/>
              </a:endParaRPr>
            </a:p>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「会費」のようなもの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1126298" y="1599690"/>
            <a:ext cx="1656698" cy="226620"/>
            <a:chOff x="1126298" y="1544269"/>
            <a:chExt cx="1656698" cy="226620"/>
          </a:xfrm>
        </p:grpSpPr>
        <p:sp>
          <p:nvSpPr>
            <p:cNvPr id="3" name="テキスト ボックス 2"/>
            <p:cNvSpPr txBox="1"/>
            <p:nvPr/>
          </p:nvSpPr>
          <p:spPr>
            <a:xfrm>
              <a:off x="1126298" y="1544269"/>
              <a:ext cx="616779" cy="215444"/>
            </a:xfrm>
            <a:prstGeom prst="rect">
              <a:avLst/>
            </a:prstGeom>
            <a:noFill/>
          </p:spPr>
          <p:txBody>
            <a:bodyPr wrap="square" rtlCol="0">
              <a:spAutoFit/>
            </a:bodyPr>
            <a:lstStyle/>
            <a:p>
              <a:r>
                <a:rPr kumimoji="1" lang="ja-JP" altLang="en-US" sz="800" b="1" dirty="0"/>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1692652" y="1551210"/>
              <a:ext cx="603880" cy="215444"/>
            </a:xfrm>
            <a:prstGeom prst="rect">
              <a:avLst/>
            </a:prstGeom>
            <a:noFill/>
          </p:spPr>
          <p:txBody>
            <a:bodyPr wrap="square" rtlCol="0">
              <a:spAutoFit/>
            </a:bodyPr>
            <a:lstStyle/>
            <a:p>
              <a:r>
                <a:rPr kumimoji="1" lang="ja-JP" altLang="en-US" sz="800" b="1" dirty="0"/>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2257302" y="1555445"/>
              <a:ext cx="525694" cy="215444"/>
            </a:xfrm>
            <a:prstGeom prst="rect">
              <a:avLst/>
            </a:prstGeom>
            <a:noFill/>
          </p:spPr>
          <p:txBody>
            <a:bodyPr wrap="square" rtlCol="0">
              <a:spAutoFit/>
            </a:bodyPr>
            <a:lstStyle/>
            <a:p>
              <a:r>
                <a:rPr lang="ja-JP" altLang="en-US" sz="800" b="1" dirty="0"/>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0032" y="3738961"/>
            <a:ext cx="2230573" cy="2656930"/>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520344"/>
            <a:ext cx="7853221" cy="261610"/>
          </a:xfrm>
          <a:prstGeom prst="rect">
            <a:avLst/>
          </a:prstGeom>
          <a:noFill/>
        </p:spPr>
        <p:txBody>
          <a:bodyPr wrap="square" rtlCol="0">
            <a:spAutoFit/>
          </a:bodyPr>
          <a:lstStyle/>
          <a:p>
            <a:r>
              <a:rPr kumimoji="1" lang="ja-JP" altLang="en-US" sz="1100" dirty="0">
                <a:solidFill>
                  <a:srgbClr val="F25044"/>
                </a:solidFill>
                <a:latin typeface="+mn-ea"/>
                <a:ea typeface="+mn-ea"/>
              </a:rPr>
              <a:t>ゲームで学ぼう：うんこ税金ドリル</a:t>
            </a:r>
            <a:r>
              <a:rPr lang="en-US" altLang="ja-JP" sz="1100"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100" dirty="0">
                <a:latin typeface="+mn-lt"/>
                <a:ea typeface="+mn-ea"/>
              </a:rPr>
              <a:t> </a:t>
            </a:r>
            <a:endParaRPr kumimoji="1" lang="ja-JP" altLang="en-US" sz="1100" dirty="0">
              <a:latin typeface="+mn-ea"/>
              <a:ea typeface="+mn-ea"/>
            </a:endParaRP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38681" y="3437969"/>
            <a:ext cx="1145414" cy="2287488"/>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08288" y="3504246"/>
            <a:ext cx="1051702" cy="2727853"/>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5375518" y="1913022"/>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500"/>
                            </p:stCondLst>
                            <p:childTnLst>
                              <p:par>
                                <p:cTn id="20" presetID="32" presetClass="emph" presetSubtype="0" fill="hold" nodeType="after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32" presetClass="emph" presetSubtype="0" fill="hold" nodeType="withEffect">
                                  <p:stCondLst>
                                    <p:cond delay="300"/>
                                  </p:stCondLst>
                                  <p:childTnLst>
                                    <p:animRot by="120000">
                                      <p:cBhvr>
                                        <p:cTn id="27" dur="100" fill="hold">
                                          <p:stCondLst>
                                            <p:cond delay="0"/>
                                          </p:stCondLst>
                                        </p:cTn>
                                        <p:tgtEl>
                                          <p:spTgt spid="43"/>
                                        </p:tgtEl>
                                        <p:attrNameLst>
                                          <p:attrName>r</p:attrName>
                                        </p:attrNameLst>
                                      </p:cBhvr>
                                    </p:animRot>
                                    <p:animRot by="-240000">
                                      <p:cBhvr>
                                        <p:cTn id="28" dur="200" fill="hold">
                                          <p:stCondLst>
                                            <p:cond delay="200"/>
                                          </p:stCondLst>
                                        </p:cTn>
                                        <p:tgtEl>
                                          <p:spTgt spid="43"/>
                                        </p:tgtEl>
                                        <p:attrNameLst>
                                          <p:attrName>r</p:attrName>
                                        </p:attrNameLst>
                                      </p:cBhvr>
                                    </p:animRot>
                                    <p:animRot by="240000">
                                      <p:cBhvr>
                                        <p:cTn id="29" dur="200" fill="hold">
                                          <p:stCondLst>
                                            <p:cond delay="400"/>
                                          </p:stCondLst>
                                        </p:cTn>
                                        <p:tgtEl>
                                          <p:spTgt spid="43"/>
                                        </p:tgtEl>
                                        <p:attrNameLst>
                                          <p:attrName>r</p:attrName>
                                        </p:attrNameLst>
                                      </p:cBhvr>
                                    </p:animRot>
                                    <p:animRot by="-240000">
                                      <p:cBhvr>
                                        <p:cTn id="30" dur="200" fill="hold">
                                          <p:stCondLst>
                                            <p:cond delay="600"/>
                                          </p:stCondLst>
                                        </p:cTn>
                                        <p:tgtEl>
                                          <p:spTgt spid="43"/>
                                        </p:tgtEl>
                                        <p:attrNameLst>
                                          <p:attrName>r</p:attrName>
                                        </p:attrNameLst>
                                      </p:cBhvr>
                                    </p:animRot>
                                    <p:animRot by="120000">
                                      <p:cBhvr>
                                        <p:cTn id="31" dur="200" fill="hold">
                                          <p:stCondLst>
                                            <p:cond delay="800"/>
                                          </p:stCondLst>
                                        </p:cTn>
                                        <p:tgtEl>
                                          <p:spTgt spid="43"/>
                                        </p:tgtEl>
                                        <p:attrNameLst>
                                          <p:attrName>r</p:attrName>
                                        </p:attrNameLst>
                                      </p:cBhvr>
                                    </p:animRot>
                                  </p:childTnLst>
                                </p:cTn>
                              </p:par>
                              <p:par>
                                <p:cTn id="32" presetID="32" presetClass="emph" presetSubtype="0" fill="hold" nodeType="withEffect">
                                  <p:stCondLst>
                                    <p:cond delay="55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ags/tag2.xml><?xml version="1.0" encoding="utf-8"?>
<p:tagLst xmlns:a="http://schemas.openxmlformats.org/drawingml/2006/main" xmlns:r="http://schemas.openxmlformats.org/officeDocument/2006/relationships" xmlns:p="http://schemas.openxmlformats.org/presentationml/2006/main">
  <p:tag name="TIMING" val="|2"/>
</p:tagLst>
</file>

<file path=ppt/tags/tag3.xml><?xml version="1.0" encoding="utf-8"?>
<p:tagLst xmlns:a="http://schemas.openxmlformats.org/drawingml/2006/main" xmlns:r="http://schemas.openxmlformats.org/officeDocument/2006/relationships" xmlns:p="http://schemas.openxmlformats.org/presentationml/2006/main">
  <p:tag name="TIMING" val="|2"/>
</p:tagLst>
</file>

<file path=ppt/tags/tag4.xml><?xml version="1.0" encoding="utf-8"?>
<p:tagLst xmlns:a="http://schemas.openxmlformats.org/drawingml/2006/main" xmlns:r="http://schemas.openxmlformats.org/officeDocument/2006/relationships" xmlns:p="http://schemas.openxmlformats.org/presentationml/2006/main">
  <p:tag name="TIMING" val="|2"/>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テーマ">
  <a:themeElements>
    <a:clrScheme name="租税教育">
      <a:dk1>
        <a:srgbClr val="000000"/>
      </a:dk1>
      <a:lt1>
        <a:srgbClr val="FFFFFF"/>
      </a:lt1>
      <a:dk2>
        <a:srgbClr val="807DD4"/>
      </a:dk2>
      <a:lt2>
        <a:srgbClr val="E8E8E8"/>
      </a:lt2>
      <a:accent1>
        <a:srgbClr val="416AED"/>
      </a:accent1>
      <a:accent2>
        <a:srgbClr val="F36C62"/>
      </a:accent2>
      <a:accent3>
        <a:srgbClr val="25C1F1"/>
      </a:accent3>
      <a:accent4>
        <a:srgbClr val="92CF50"/>
      </a:accent4>
      <a:accent5>
        <a:srgbClr val="D86DCB"/>
      </a:accent5>
      <a:accent6>
        <a:srgbClr val="FB954A"/>
      </a:accent6>
      <a:hlink>
        <a:srgbClr val="807DD4"/>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A63147-2748-42BE-84DC-EC425E74A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7217FA-0208-4749-87E3-82E57DC6E338}">
  <ds:schemaRefs>
    <ds:schemaRef ds:uri="http://purl.org/dc/dcmitype/"/>
    <ds:schemaRef ds:uri="http://schemas.microsoft.com/office/infopath/2007/PartnerControls"/>
    <ds:schemaRef ds:uri="http://purl.org/dc/elements/1.1/"/>
    <ds:schemaRef ds:uri="http://www.w3.org/XML/1998/namespace"/>
    <ds:schemaRef ds:uri="http://purl.org/dc/terms/"/>
    <ds:schemaRef ds:uri="http://schemas.openxmlformats.org/package/2006/metadata/core-properties"/>
    <ds:schemaRef ds:uri="http://schemas.microsoft.com/office/2006/metadata/properties"/>
    <ds:schemaRef ds:uri="http://schemas.microsoft.com/office/2006/documentManagement/types"/>
    <ds:schemaRef ds:uri="8fe4d1f7-9dac-473b-bde5-951e1cbc35f9"/>
  </ds:schemaRefs>
</ds:datastoreItem>
</file>

<file path=customXml/itemProps3.xml><?xml version="1.0" encoding="utf-8"?>
<ds:datastoreItem xmlns:ds="http://schemas.openxmlformats.org/officeDocument/2006/customXml" ds:itemID="{91B50B90-19ED-4848-B69C-8DC88C7982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2782</Words>
  <Application>Microsoft Macintosh PowerPoint</Application>
  <PresentationFormat>画面に合わせる (4:3)</PresentationFormat>
  <Paragraphs>526</Paragraphs>
  <Slides>21</Slides>
  <Notes>21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21</vt:i4>
      </vt:variant>
    </vt:vector>
  </HeadingPairs>
  <TitlesOfParts>
    <vt:vector size="30" baseType="lpstr">
      <vt:lpstr>BIZ UDPゴシック</vt:lpstr>
      <vt:lpstr>HGP創英角ｺﾞｼｯｸUB</vt:lpstr>
      <vt:lpstr>Arial</vt:lpstr>
      <vt:lpstr>HGPｺﾞｼｯｸM</vt:lpstr>
      <vt:lpstr>HGPｺﾞｼｯｸE</vt:lpstr>
      <vt:lpstr>Times</vt:lpstr>
      <vt:lpstr>ＭＳ Ｐゴシック</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2024-03-27T07:25:40Z</dcterms:created>
  <dcterms:modified xsi:type="dcterms:W3CDTF">2026-05-26T05:45:08Z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