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6"/>
  </p:notesMasterIdLst>
  <p:handoutMasterIdLst>
    <p:handoutMasterId r:id="rId27"/>
  </p:handoutMasterIdLst>
  <p:sldIdLst>
    <p:sldId id="1201" r:id="rId5"/>
    <p:sldId id="258" r:id="rId6"/>
    <p:sldId id="354" r:id="rId7"/>
    <p:sldId id="350" r:id="rId8"/>
    <p:sldId id="353" r:id="rId9"/>
    <p:sldId id="1236" r:id="rId10"/>
    <p:sldId id="1242" r:id="rId11"/>
    <p:sldId id="1243" r:id="rId12"/>
    <p:sldId id="341" r:id="rId13"/>
    <p:sldId id="352" r:id="rId14"/>
    <p:sldId id="1244" r:id="rId15"/>
    <p:sldId id="359" r:id="rId16"/>
    <p:sldId id="1202" r:id="rId17"/>
    <p:sldId id="1203" r:id="rId18"/>
    <p:sldId id="284" r:id="rId19"/>
    <p:sldId id="1237" r:id="rId20"/>
    <p:sldId id="1245" r:id="rId21"/>
    <p:sldId id="1239" r:id="rId22"/>
    <p:sldId id="1240" r:id="rId23"/>
    <p:sldId id="1241" r:id="rId24"/>
    <p:sldId id="364" r:id="rId25"/>
  </p:sldIdLst>
  <p:sldSz cx="9144000" cy="6858000" type="screen4x3"/>
  <p:notesSz cx="6735763" cy="9866313"/>
  <p:embeddedFontLst>
    <p:embeddedFont>
      <p:font typeface="HGPｺﾞｼｯｸM" panose="020B0600000000000000" pitchFamily="34" charset="-128"/>
      <p:regular r:id="rId28"/>
    </p:embeddedFont>
    <p:embeddedFont>
      <p:font typeface="BIZ UDPゴシック" panose="020B0400000000000000" pitchFamily="34" charset="-128"/>
      <p:regular r:id="rId29"/>
      <p:bold r:id="rId30"/>
    </p:embeddedFont>
    <p:embeddedFont>
      <p:font typeface="HGPｺﾞｼｯｸE" panose="020B0900000000000000" pitchFamily="34" charset="-128"/>
      <p:regular r:id="rId31"/>
    </p:embeddedFont>
    <p:embeddedFont>
      <p:font typeface="HGP創英角ｺﾞｼｯｸUB" panose="020B0900000000000000" pitchFamily="34" charset="-128"/>
      <p:regular r:id="rId32"/>
    </p:embeddedFont>
    <p:embeddedFont>
      <p:font typeface="ＭＳ Ｐゴシック" panose="020B0600070205080204" pitchFamily="34" charset="-128"/>
      <p:regular r:id="rId33"/>
    </p:embeddedFont>
    <p:embeddedFont>
      <p:font typeface="Times" panose="02020603050405020304" pitchFamily="18" charset="0"/>
      <p:regular r:id="rId34"/>
      <p:bold r:id="rId35"/>
      <p:italic r:id="rId36"/>
      <p:boldItalic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81290A54-CC29-6042-853C-E2B25841F80B}">
          <p14:sldIdLst>
            <p14:sldId id="1201"/>
          </p14:sldIdLst>
        </p14:section>
        <p14:section name="共通" id="{A107F953-6DEC-4BA4-BD25-39E110DED85E}">
          <p14:sldIdLst>
            <p14:sldId id="258"/>
            <p14:sldId id="354"/>
            <p14:sldId id="350"/>
            <p14:sldId id="353"/>
            <p14:sldId id="1236"/>
            <p14:sldId id="1242"/>
            <p14:sldId id="1243"/>
            <p14:sldId id="341"/>
            <p14:sldId id="352"/>
            <p14:sldId id="1244"/>
          </p14:sldIdLst>
        </p14:section>
        <p14:section name="地方独自" id="{CD20930F-9792-4021-83D0-FCCEC76EA63D}">
          <p14:sldIdLst>
            <p14:sldId id="359"/>
            <p14:sldId id="1202"/>
            <p14:sldId id="1203"/>
          </p14:sldIdLst>
        </p14:section>
        <p14:section name="まとめ" id="{8A38AE04-207F-844D-A103-50A14E8A2902}">
          <p14:sldIdLst>
            <p14:sldId id="284"/>
            <p14:sldId id="1237"/>
            <p14:sldId id="1245"/>
            <p14:sldId id="1239"/>
            <p14:sldId id="1240"/>
            <p14:sldId id="1241"/>
            <p14:sldId id="3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38764"/>
    <a:srgbClr val="B8F993"/>
    <a:srgbClr val="FFABAB"/>
    <a:srgbClr val="A79CDA"/>
    <a:srgbClr val="EFC92E"/>
    <a:srgbClr val="5DC164"/>
    <a:srgbClr val="F36C62"/>
    <a:srgbClr val="D2D2D2"/>
    <a:srgbClr val="92D14F"/>
    <a:srgbClr val="0AC0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3" autoAdjust="0"/>
    <p:restoredTop sz="93973" autoAdjust="0"/>
  </p:normalViewPr>
  <p:slideViewPr>
    <p:cSldViewPr snapToGrid="0">
      <p:cViewPr varScale="1">
        <p:scale>
          <a:sx n="119" d="100"/>
          <a:sy n="119" d="100"/>
        </p:scale>
        <p:origin x="92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24"/>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68.5</c:v>
                </c:pt>
                <c:pt idx="1">
                  <c:v>24.2</c:v>
                </c:pt>
                <c:pt idx="2">
                  <c:v>7.4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その他</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E4BF-49DD-9198-47C38AE28DA1}"/>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E4BF-49DD-9198-47C38AE28DA1}"/>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E4BF-49DD-9198-47C38AE28DA1}"/>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E4BF-49DD-9198-47C38AE28DA1}"/>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E4BF-49DD-9198-47C38AE28DA1}"/>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E4BF-49DD-9198-47C38AE28DA1}"/>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E4BF-49DD-9198-47C38AE28DA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E4BF-49DD-9198-47C38AE28DA1}"/>
              </c:ext>
            </c:extLst>
          </c:dPt>
          <c:val>
            <c:numRef>
              <c:f>Sheet1!$B$2:$B$7</c:f>
              <c:numCache>
                <c:formatCode>General</c:formatCode>
                <c:ptCount val="6"/>
                <c:pt idx="0">
                  <c:v>31.9</c:v>
                </c:pt>
                <c:pt idx="1">
                  <c:v>5</c:v>
                </c:pt>
                <c:pt idx="2">
                  <c:v>4.9000000000000004</c:v>
                </c:pt>
                <c:pt idx="3">
                  <c:v>15.5</c:v>
                </c:pt>
                <c:pt idx="4">
                  <c:v>17.100000000000001</c:v>
                </c:pt>
                <c:pt idx="5">
                  <c:v>25.6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そのほか</c:v>
                      </c:pt>
                      <c:pt idx="4">
                        <c:v>都道府県や市区町村の財政をおぎなうために</c:v>
                      </c:pt>
                      <c:pt idx="5">
                        <c:v>国の借金を返したり利子を払ったりするために</c:v>
                      </c:pt>
                    </c:strCache>
                  </c:strRef>
                </c15:cat>
              </c15:filteredCategoryTitle>
            </c:ext>
            <c:ext xmlns:c16="http://schemas.microsoft.com/office/drawing/2014/chart" uri="{C3380CC4-5D6E-409C-BE32-E72D297353CC}">
              <c16:uniqueId val="{00000010-E4BF-49DD-9198-47C38AE28D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Sheet1!$B$1</c:f>
              <c:strCache>
                <c:ptCount val="1"/>
                <c:pt idx="0">
                  <c:v>総額</c:v>
                </c:pt>
              </c:strCache>
            </c:strRef>
          </c:tx>
          <c:spPr>
            <a:ln w="6350"/>
          </c:spPr>
          <c:dPt>
            <c:idx val="0"/>
            <c:bubble3D val="0"/>
            <c:spPr>
              <a:solidFill>
                <a:schemeClr val="accent6"/>
              </a:solidFill>
              <a:ln w="6350">
                <a:solidFill>
                  <a:schemeClr val="lt1"/>
                </a:solidFill>
              </a:ln>
              <a:effectLst/>
            </c:spPr>
            <c:extLst>
              <c:ext xmlns:c16="http://schemas.microsoft.com/office/drawing/2014/chart" uri="{C3380CC4-5D6E-409C-BE32-E72D297353CC}">
                <c16:uniqueId val="{00000001-0D72-4180-B382-6074D3BF9A16}"/>
              </c:ext>
            </c:extLst>
          </c:dPt>
          <c:dPt>
            <c:idx val="1"/>
            <c:bubble3D val="0"/>
            <c:spPr>
              <a:solidFill>
                <a:srgbClr val="5DC164"/>
              </a:solidFill>
              <a:ln w="6350">
                <a:solidFill>
                  <a:schemeClr val="lt1"/>
                </a:solidFill>
              </a:ln>
              <a:effectLst/>
            </c:spPr>
            <c:extLst>
              <c:ext xmlns:c16="http://schemas.microsoft.com/office/drawing/2014/chart" uri="{C3380CC4-5D6E-409C-BE32-E72D297353CC}">
                <c16:uniqueId val="{00000003-0D72-4180-B382-6074D3BF9A16}"/>
              </c:ext>
            </c:extLst>
          </c:dPt>
          <c:dPt>
            <c:idx val="2"/>
            <c:bubble3D val="0"/>
            <c:spPr>
              <a:solidFill>
                <a:schemeClr val="bg2">
                  <a:lumMod val="90000"/>
                </a:schemeClr>
              </a:solidFill>
              <a:ln w="6350">
                <a:solidFill>
                  <a:schemeClr val="lt1"/>
                </a:solidFill>
              </a:ln>
              <a:effectLst/>
            </c:spPr>
            <c:extLst>
              <c:ext xmlns:c16="http://schemas.microsoft.com/office/drawing/2014/chart" uri="{C3380CC4-5D6E-409C-BE32-E72D297353CC}">
                <c16:uniqueId val="{00000014-7D62-410D-AA3B-43305F088265}"/>
              </c:ext>
            </c:extLst>
          </c:dPt>
          <c:cat>
            <c:strRef>
              <c:f>Sheet1!$A$2:$A$4</c:f>
              <c:strCache>
                <c:ptCount val="3"/>
                <c:pt idx="0">
                  <c:v>税金</c:v>
                </c:pt>
                <c:pt idx="1">
                  <c:v>国から入るお金</c:v>
                </c:pt>
                <c:pt idx="2">
                  <c:v>県の借金</c:v>
                </c:pt>
              </c:strCache>
            </c:strRef>
          </c:cat>
          <c:val>
            <c:numRef>
              <c:f>Sheet1!$B$2:$B$4</c:f>
              <c:numCache>
                <c:formatCode>General</c:formatCode>
                <c:ptCount val="3"/>
                <c:pt idx="0">
                  <c:v>62.7</c:v>
                </c:pt>
                <c:pt idx="1">
                  <c:v>31.9</c:v>
                </c:pt>
                <c:pt idx="2">
                  <c:v>5.4</c:v>
                </c:pt>
              </c:numCache>
            </c:numRef>
          </c:val>
          <c:extLst>
            <c:ext xmlns:c16="http://schemas.microsoft.com/office/drawing/2014/chart" uri="{C3380CC4-5D6E-409C-BE32-E72D297353CC}">
              <c16:uniqueId val="{00000011-7D62-410D-AA3B-43305F0882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BA1-8749-9509-DE97A23ED761}"/>
              </c:ext>
            </c:extLst>
          </c:dPt>
          <c:dPt>
            <c:idx val="1"/>
            <c:bubble3D val="0"/>
            <c:spPr>
              <a:solidFill>
                <a:schemeClr val="accent3"/>
              </a:solidFill>
              <a:ln w="6350">
                <a:solidFill>
                  <a:schemeClr val="bg1"/>
                </a:solidFill>
              </a:ln>
              <a:effectLst/>
            </c:spPr>
            <c:extLst>
              <c:ext xmlns:c16="http://schemas.microsoft.com/office/drawing/2014/chart" uri="{C3380CC4-5D6E-409C-BE32-E72D297353CC}">
                <c16:uniqueId val="{00000003-7BA1-8749-9509-DE97A23ED761}"/>
              </c:ext>
            </c:extLst>
          </c:dPt>
          <c:dPt>
            <c:idx val="2"/>
            <c:bubble3D val="0"/>
            <c:spPr>
              <a:solidFill>
                <a:srgbClr val="EFC92E"/>
              </a:solidFill>
              <a:ln w="19050">
                <a:solidFill>
                  <a:schemeClr val="lt1"/>
                </a:solidFill>
              </a:ln>
              <a:effectLst/>
            </c:spPr>
            <c:extLst>
              <c:ext xmlns:c16="http://schemas.microsoft.com/office/drawing/2014/chart" uri="{C3380CC4-5D6E-409C-BE32-E72D297353CC}">
                <c16:uniqueId val="{00000005-7BA1-8749-9509-DE97A23ED761}"/>
              </c:ext>
            </c:extLst>
          </c:dPt>
          <c:dPt>
            <c:idx val="3"/>
            <c:bubble3D val="0"/>
            <c:spPr>
              <a:solidFill>
                <a:srgbClr val="A79CDA"/>
              </a:solidFill>
              <a:ln w="19050">
                <a:solidFill>
                  <a:schemeClr val="lt1"/>
                </a:solidFill>
              </a:ln>
              <a:effectLst/>
            </c:spPr>
            <c:extLst>
              <c:ext xmlns:c16="http://schemas.microsoft.com/office/drawing/2014/chart" uri="{C3380CC4-5D6E-409C-BE32-E72D297353CC}">
                <c16:uniqueId val="{00000007-7BA1-8749-9509-DE97A23ED761}"/>
              </c:ext>
            </c:extLst>
          </c:dPt>
          <c:dPt>
            <c:idx val="4"/>
            <c:bubble3D val="0"/>
            <c:spPr>
              <a:solidFill>
                <a:srgbClr val="FFABAB"/>
              </a:solidFill>
              <a:ln w="19050">
                <a:solidFill>
                  <a:schemeClr val="lt1"/>
                </a:solidFill>
              </a:ln>
              <a:effectLst/>
            </c:spPr>
            <c:extLst>
              <c:ext xmlns:c16="http://schemas.microsoft.com/office/drawing/2014/chart" uri="{C3380CC4-5D6E-409C-BE32-E72D297353CC}">
                <c16:uniqueId val="{00000009-7BA1-8749-9509-DE97A23ED761}"/>
              </c:ext>
            </c:extLst>
          </c:dPt>
          <c:dPt>
            <c:idx val="5"/>
            <c:bubble3D val="0"/>
            <c:spPr>
              <a:solidFill>
                <a:schemeClr val="accent5"/>
              </a:solidFill>
              <a:ln w="19050">
                <a:solidFill>
                  <a:schemeClr val="lt1"/>
                </a:solidFill>
              </a:ln>
              <a:effectLst/>
            </c:spPr>
            <c:extLst>
              <c:ext xmlns:c16="http://schemas.microsoft.com/office/drawing/2014/chart" uri="{C3380CC4-5D6E-409C-BE32-E72D297353CC}">
                <c16:uniqueId val="{0000000B-7BA1-8749-9509-DE97A23ED761}"/>
              </c:ext>
            </c:extLst>
          </c:dPt>
          <c:dPt>
            <c:idx val="6"/>
            <c:bubble3D val="0"/>
            <c:spPr>
              <a:solidFill>
                <a:srgbClr val="B8F993"/>
              </a:solidFill>
              <a:ln w="19050">
                <a:solidFill>
                  <a:schemeClr val="lt1"/>
                </a:solidFill>
              </a:ln>
              <a:effectLst/>
            </c:spPr>
            <c:extLst>
              <c:ext xmlns:c16="http://schemas.microsoft.com/office/drawing/2014/chart" uri="{C3380CC4-5D6E-409C-BE32-E72D297353CC}">
                <c16:uniqueId val="{0000000D-7BA1-8749-9509-DE97A23ED761}"/>
              </c:ext>
            </c:extLst>
          </c:dPt>
          <c:dPt>
            <c:idx val="7"/>
            <c:bubble3D val="0"/>
            <c:spPr>
              <a:solidFill>
                <a:srgbClr val="C38764"/>
              </a:solidFill>
              <a:ln w="19050">
                <a:solidFill>
                  <a:schemeClr val="lt1"/>
                </a:solidFill>
              </a:ln>
              <a:effectLst/>
            </c:spPr>
            <c:extLst>
              <c:ext xmlns:c16="http://schemas.microsoft.com/office/drawing/2014/chart" uri="{C3380CC4-5D6E-409C-BE32-E72D297353CC}">
                <c16:uniqueId val="{0000000F-7BA1-8749-9509-DE97A23ED761}"/>
              </c:ext>
            </c:extLst>
          </c:dPt>
          <c:val>
            <c:numRef>
              <c:f>Sheet1!$B$2:$B$9</c:f>
              <c:numCache>
                <c:formatCode>General</c:formatCode>
                <c:ptCount val="8"/>
                <c:pt idx="0">
                  <c:v>19.100000000000001</c:v>
                </c:pt>
                <c:pt idx="1">
                  <c:v>17.600000000000001</c:v>
                </c:pt>
                <c:pt idx="2">
                  <c:v>17.2</c:v>
                </c:pt>
                <c:pt idx="3">
                  <c:v>12.4</c:v>
                </c:pt>
                <c:pt idx="4">
                  <c:v>6.5</c:v>
                </c:pt>
                <c:pt idx="5">
                  <c:v>6.3</c:v>
                </c:pt>
                <c:pt idx="6">
                  <c:v>3.4</c:v>
                </c:pt>
                <c:pt idx="7">
                  <c:v>17.5</c:v>
                </c:pt>
              </c:numCache>
            </c:numRef>
          </c:val>
          <c:extLst>
            <c:ext xmlns:c16="http://schemas.microsoft.com/office/drawing/2014/chart" uri="{C3380CC4-5D6E-409C-BE32-E72D297353CC}">
              <c16:uniqueId val="{00000010-7BA1-8749-9509-DE97A23ED7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2485A8FA-5CC2-40B4-90FF-50E52AF9D939}" type="datetimeFigureOut">
              <a:rPr kumimoji="1" lang="ja-JP" altLang="en-US" smtClean="0"/>
              <a:t>2026/6/1</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C1590E8-BF0F-4D58-AE9F-87B6FEB1C323}" type="datetimeFigureOut">
              <a:rPr kumimoji="1" lang="ja-JP" altLang="en-US" smtClean="0"/>
              <a:t>2026/6/1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10</a:t>
            </a:fld>
            <a:endParaRPr kumimoji="1" lang="ja-JP" altLang="en-US"/>
          </a:p>
        </p:txBody>
      </p:sp>
    </p:spTree>
    <p:extLst>
      <p:ext uri="{BB962C8B-B14F-4D97-AF65-F5344CB8AC3E}">
        <p14:creationId xmlns:p14="http://schemas.microsoft.com/office/powerpoint/2010/main" val="131856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20533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2561706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2FC7-ADD0-4A30-E751-2550877609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E0BB4D-A56C-8FAB-C2EA-015142E70C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DF4CFFB-3237-1EFC-4824-64C6F7541FD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5260312-3B8E-D766-DA07-9BBFB15141D1}"/>
              </a:ext>
            </a:extLst>
          </p:cNvPr>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2804341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15</a:t>
            </a:fld>
            <a:endParaRPr kumimoji="1" lang="ja-JP" altLang="en-US"/>
          </a:p>
        </p:txBody>
      </p:sp>
    </p:spTree>
    <p:extLst>
      <p:ext uri="{BB962C8B-B14F-4D97-AF65-F5344CB8AC3E}">
        <p14:creationId xmlns:p14="http://schemas.microsoft.com/office/powerpoint/2010/main" val="252417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88401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310391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306946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19</a:t>
            </a:fld>
            <a:endParaRPr lang="en-US" altLang="ja-JP"/>
          </a:p>
        </p:txBody>
      </p:sp>
    </p:spTree>
    <p:extLst>
      <p:ext uri="{BB962C8B-B14F-4D97-AF65-F5344CB8AC3E}">
        <p14:creationId xmlns:p14="http://schemas.microsoft.com/office/powerpoint/2010/main" val="295042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2</a:t>
            </a:fld>
            <a:endParaRPr kumimoji="1" lang="ja-JP" altLang="en-US"/>
          </a:p>
        </p:txBody>
      </p:sp>
    </p:spTree>
    <p:extLst>
      <p:ext uri="{BB962C8B-B14F-4D97-AF65-F5344CB8AC3E}">
        <p14:creationId xmlns:p14="http://schemas.microsoft.com/office/powerpoint/2010/main" val="1161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20</a:t>
            </a:fld>
            <a:endParaRPr lang="en-US" altLang="ja-JP"/>
          </a:p>
        </p:txBody>
      </p:sp>
    </p:spTree>
    <p:extLst>
      <p:ext uri="{BB962C8B-B14F-4D97-AF65-F5344CB8AC3E}">
        <p14:creationId xmlns:p14="http://schemas.microsoft.com/office/powerpoint/2010/main" val="2986903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27A2-6245-B783-9DF6-0BEC10D360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5C3FE-2BFB-B85F-C00B-DBA362966E6E}"/>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EAE2461-DD93-FEAF-3333-21755AEA279E}"/>
              </a:ext>
            </a:extLst>
          </p:cNvPr>
          <p:cNvSpPr>
            <a:spLocks noGrp="1"/>
          </p:cNvSpPr>
          <p:nvPr>
            <p:ph type="sldNum" sz="quarter" idx="10"/>
          </p:nvPr>
        </p:nvSpPr>
        <p:spPr/>
        <p:txBody>
          <a:bodyPr/>
          <a:lstStyle/>
          <a:p>
            <a:pPr>
              <a:defRPr/>
            </a:pPr>
            <a:fld id="{9568161C-ABBB-4AD2-A587-D7C64F4E4BF3}" type="slidenum">
              <a:rPr lang="ja-JP" altLang="en-US" smtClean="0"/>
              <a:pPr>
                <a:defRPr/>
              </a:pPr>
              <a:t>21</a:t>
            </a:fld>
            <a:endParaRPr lang="ja-JP" altLang="en-US"/>
          </a:p>
        </p:txBody>
      </p:sp>
      <p:sp>
        <p:nvSpPr>
          <p:cNvPr id="5" name="ノート プレースホルダー 4">
            <a:extLst>
              <a:ext uri="{FF2B5EF4-FFF2-40B4-BE49-F238E27FC236}">
                <a16:creationId xmlns:a16="http://schemas.microsoft.com/office/drawing/2014/main" id="{56EA6270-8016-5FC1-F402-8814F56262A9}"/>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04772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4</a:t>
            </a:fld>
            <a:endParaRPr kumimoji="1" lang="ja-JP" altLang="en-US"/>
          </a:p>
        </p:txBody>
      </p:sp>
    </p:spTree>
    <p:extLst>
      <p:ext uri="{BB962C8B-B14F-4D97-AF65-F5344CB8AC3E}">
        <p14:creationId xmlns:p14="http://schemas.microsoft.com/office/powerpoint/2010/main" val="409347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5</a:t>
            </a:fld>
            <a:endParaRPr kumimoji="1" lang="ja-JP" altLang="en-US"/>
          </a:p>
        </p:txBody>
      </p:sp>
    </p:spTree>
    <p:extLst>
      <p:ext uri="{BB962C8B-B14F-4D97-AF65-F5344CB8AC3E}">
        <p14:creationId xmlns:p14="http://schemas.microsoft.com/office/powerpoint/2010/main" val="50530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7</a:t>
            </a:fld>
            <a:endParaRPr kumimoji="1" lang="ja-JP" altLang="en-US"/>
          </a:p>
        </p:txBody>
      </p:sp>
    </p:spTree>
    <p:extLst>
      <p:ext uri="{BB962C8B-B14F-4D97-AF65-F5344CB8AC3E}">
        <p14:creationId xmlns:p14="http://schemas.microsoft.com/office/powerpoint/2010/main" val="275475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8</a:t>
            </a:fld>
            <a:endParaRPr kumimoji="1" lang="ja-JP" altLang="en-US"/>
          </a:p>
        </p:txBody>
      </p:sp>
    </p:spTree>
    <p:extLst>
      <p:ext uri="{BB962C8B-B14F-4D97-AF65-F5344CB8AC3E}">
        <p14:creationId xmlns:p14="http://schemas.microsoft.com/office/powerpoint/2010/main" val="256764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57738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70380351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9F6D496-2996-E633-4E93-1F1ED59FE457}"/>
              </a:ext>
            </a:extLst>
          </p:cNvPr>
          <p:cNvSpPr/>
          <p:nvPr userDrawn="1"/>
        </p:nvSpPr>
        <p:spPr>
          <a:xfrm>
            <a:off x="0" y="6754244"/>
            <a:ext cx="9144000" cy="1149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AEB6BAD6-7E26-C83E-38D7-43D7065DD666}"/>
              </a:ext>
            </a:extLst>
          </p:cNvPr>
          <p:cNvSpPr/>
          <p:nvPr userDrawn="1"/>
        </p:nvSpPr>
        <p:spPr>
          <a:xfrm>
            <a:off x="8532440" y="6500141"/>
            <a:ext cx="611560" cy="254103"/>
          </a:xfrm>
          <a:prstGeom prst="round2SameRect">
            <a:avLst>
              <a:gd name="adj1" fmla="val 215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5199218C-681C-CB48-206B-0D7E31813E95}"/>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正方形/長方形 14">
            <a:extLst>
              <a:ext uri="{FF2B5EF4-FFF2-40B4-BE49-F238E27FC236}">
                <a16:creationId xmlns:a16="http://schemas.microsoft.com/office/drawing/2014/main" id="{F8711449-C0DC-F8F7-B663-953865503E07}"/>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 name="グラフィックス 15">
            <a:extLst>
              <a:ext uri="{FF2B5EF4-FFF2-40B4-BE49-F238E27FC236}">
                <a16:creationId xmlns:a16="http://schemas.microsoft.com/office/drawing/2014/main" id="{F0D69B1A-9F0C-D913-672F-D94DB128B066}"/>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Tree>
    <p:extLst>
      <p:ext uri="{BB962C8B-B14F-4D97-AF65-F5344CB8AC3E}">
        <p14:creationId xmlns:p14="http://schemas.microsoft.com/office/powerpoint/2010/main" val="4054132548"/>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0BBB46-5922-D81A-EBEC-CAD67225EE73}"/>
              </a:ext>
            </a:extLst>
          </p:cNvPr>
          <p:cNvSpPr/>
          <p:nvPr userDrawn="1"/>
        </p:nvSpPr>
        <p:spPr>
          <a:xfrm>
            <a:off x="0" y="6500979"/>
            <a:ext cx="9144000" cy="261610"/>
          </a:xfrm>
          <a:prstGeom prst="rect">
            <a:avLst/>
          </a:prstGeom>
          <a:solidFill>
            <a:srgbClr val="D9E1FB"/>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12" name="正方形/長方形 11">
            <a:extLst>
              <a:ext uri="{FF2B5EF4-FFF2-40B4-BE49-F238E27FC236}">
                <a16:creationId xmlns:a16="http://schemas.microsoft.com/office/drawing/2014/main" id="{89F6D496-2996-E633-4E93-1F1ED59FE457}"/>
              </a:ext>
            </a:extLst>
          </p:cNvPr>
          <p:cNvSpPr/>
          <p:nvPr userDrawn="1"/>
        </p:nvSpPr>
        <p:spPr>
          <a:xfrm>
            <a:off x="0" y="6754244"/>
            <a:ext cx="9144000" cy="1149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AEB6BAD6-7E26-C83E-38D7-43D7065DD666}"/>
              </a:ext>
            </a:extLst>
          </p:cNvPr>
          <p:cNvSpPr/>
          <p:nvPr userDrawn="1"/>
        </p:nvSpPr>
        <p:spPr>
          <a:xfrm>
            <a:off x="8532440" y="6500141"/>
            <a:ext cx="611560" cy="254103"/>
          </a:xfrm>
          <a:prstGeom prst="round2SameRect">
            <a:avLst>
              <a:gd name="adj1" fmla="val 215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5199218C-681C-CB48-206B-0D7E31813E95}"/>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正方形/長方形 14">
            <a:extLst>
              <a:ext uri="{FF2B5EF4-FFF2-40B4-BE49-F238E27FC236}">
                <a16:creationId xmlns:a16="http://schemas.microsoft.com/office/drawing/2014/main" id="{F8711449-C0DC-F8F7-B663-953865503E07}"/>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 name="グラフィックス 15">
            <a:extLst>
              <a:ext uri="{FF2B5EF4-FFF2-40B4-BE49-F238E27FC236}">
                <a16:creationId xmlns:a16="http://schemas.microsoft.com/office/drawing/2014/main" id="{F0D69B1A-9F0C-D913-672F-D94DB128B066}"/>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Tree>
    <p:extLst>
      <p:ext uri="{BB962C8B-B14F-4D97-AF65-F5344CB8AC3E}">
        <p14:creationId xmlns:p14="http://schemas.microsoft.com/office/powerpoint/2010/main" val="270814672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50503" y="6007184"/>
            <a:ext cx="960783" cy="850816"/>
            <a:chOff x="-50505" y="5996309"/>
            <a:chExt cx="960783"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50505" y="6190839"/>
              <a:ext cx="863378"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4669873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73" r:id="rId10"/>
    <p:sldLayoutId id="2147483669" r:id="rId11"/>
    <p:sldLayoutId id="2147483670" r:id="rId12"/>
    <p:sldLayoutId id="2147483671" r:id="rId13"/>
    <p:sldLayoutId id="2147483674" r:id="rId14"/>
    <p:sldLayoutId id="2147483675"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tm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web.pref.hyogo.lg.jp/nk21/af15_000000004.html" TargetMode="External"/><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nta.go.jp/publication/webtaxtv/201503/webtaxtv_wb.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6.xml"/><Relationship Id="rId7" Type="http://schemas.openxmlformats.org/officeDocument/2006/relationships/image" Target="../media/image62.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8.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67.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2.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4.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73.png"/><Relationship Id="rId5" Type="http://schemas.openxmlformats.org/officeDocument/2006/relationships/image" Target="../media/image6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5.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69.png"/><Relationship Id="rId5" Type="http://schemas.openxmlformats.org/officeDocument/2006/relationships/image" Target="../media/image28.png"/><Relationship Id="rId4" Type="http://schemas.openxmlformats.org/officeDocument/2006/relationships/hyperlink" Target="https://zaimusho.quizknock.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mof.go.jp/tax_policy/publication/brochure/zeikin_drill/index.html" TargetMode="External"/><Relationship Id="rId13" Type="http://schemas.openxmlformats.org/officeDocument/2006/relationships/image" Target="../media/image81.png"/><Relationship Id="rId3" Type="http://schemas.openxmlformats.org/officeDocument/2006/relationships/image" Target="../media/image1.svg"/><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mof.go.jp/kids/2018/" TargetMode="External"/><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3.png"/><Relationship Id="rId10" Type="http://schemas.openxmlformats.org/officeDocument/2006/relationships/hyperlink" Target="https://www.nta.go.jp/taxes/kids/video/index.htm" TargetMode="External"/><Relationship Id="rId4" Type="http://schemas.openxmlformats.org/officeDocument/2006/relationships/hyperlink" Target="https://www.nta.go.jp/taxes/kids/index.htm" TargetMode="External"/><Relationship Id="rId9" Type="http://schemas.openxmlformats.org/officeDocument/2006/relationships/image" Target="../media/image78.pn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mof.go.jp/kids/2018"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1345915" y="5408445"/>
            <a:ext cx="6369978" cy="369332"/>
          </a:xfrm>
          <a:prstGeom prst="rect">
            <a:avLst/>
          </a:prstGeom>
          <a:noFill/>
        </p:spPr>
        <p:txBody>
          <a:bodyPr wrap="square" rtlCol="0">
            <a:spAutoFit/>
          </a:bodyPr>
          <a:lstStyle/>
          <a:p>
            <a:pPr algn="ctr"/>
            <a:r>
              <a:rPr kumimoji="1" lang="ja-JP" altLang="en-US" dirty="0">
                <a:solidFill>
                  <a:srgbClr val="E37F2D"/>
                </a:solidFill>
                <a:latin typeface="BIZ UDPゴシック" panose="020B0400000000000000" pitchFamily="50" charset="-128"/>
                <a:ea typeface="BIZ UDPゴシック" panose="020B0400000000000000" pitchFamily="50" charset="-128"/>
              </a:rPr>
              <a:t>－　令和８年度 ・ </a:t>
            </a:r>
            <a:r>
              <a:rPr kumimoji="1" lang="ja-JP" altLang="en-US" spc="-10" dirty="0">
                <a:solidFill>
                  <a:srgbClr val="E37F2D"/>
                </a:solidFill>
                <a:latin typeface="BIZ UDPゴシック" panose="020B0400000000000000" pitchFamily="50" charset="-128"/>
                <a:ea typeface="BIZ UDPゴシック" panose="020B0400000000000000" pitchFamily="50" charset="-128"/>
              </a:rPr>
              <a:t>兵庫</a:t>
            </a:r>
            <a:r>
              <a:rPr kumimoji="1" lang="ja-JP" altLang="en-US" dirty="0">
                <a:solidFill>
                  <a:srgbClr val="E37F2D"/>
                </a:solidFill>
                <a:latin typeface="BIZ UDPゴシック" panose="020B0400000000000000" pitchFamily="50" charset="-128"/>
                <a:ea typeface="BIZ UDPゴシック" panose="020B0400000000000000" pitchFamily="50" charset="-128"/>
              </a:rPr>
              <a:t>県版　－</a:t>
            </a:r>
          </a:p>
        </p:txBody>
      </p:sp>
      <p:sp>
        <p:nvSpPr>
          <p:cNvPr id="4" name="正方形/長方形 3">
            <a:extLst>
              <a:ext uri="{FF2B5EF4-FFF2-40B4-BE49-F238E27FC236}">
                <a16:creationId xmlns:a16="http://schemas.microsoft.com/office/drawing/2014/main" id="{843B806B-2298-4CB8-B289-FF4D8C07BA99}"/>
              </a:ext>
            </a:extLst>
          </p:cNvPr>
          <p:cNvSpPr/>
          <p:nvPr/>
        </p:nvSpPr>
        <p:spPr>
          <a:xfrm>
            <a:off x="3287730" y="6400800"/>
            <a:ext cx="2432180" cy="369332"/>
          </a:xfrm>
          <a:prstGeom prst="rect">
            <a:avLst/>
          </a:prstGeom>
          <a:solidFill>
            <a:srgbClr val="FFF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75E531B-B9C5-477E-8CC6-69808C0032CA}"/>
              </a:ext>
            </a:extLst>
          </p:cNvPr>
          <p:cNvSpPr/>
          <p:nvPr/>
        </p:nvSpPr>
        <p:spPr>
          <a:xfrm>
            <a:off x="3231891" y="6323856"/>
            <a:ext cx="2680221" cy="523220"/>
          </a:xfrm>
          <a:prstGeom prst="rect">
            <a:avLst/>
          </a:prstGeom>
        </p:spPr>
        <p:txBody>
          <a:bodyPr wrap="none">
            <a:spAutoFit/>
          </a:bodyPr>
          <a:lstStyle/>
          <a:p>
            <a:pPr algn="ctr"/>
            <a:r>
              <a:rPr lang="ja-JP" altLang="en-US" sz="1400" spc="-10" dirty="0">
                <a:solidFill>
                  <a:srgbClr val="E37F2D"/>
                </a:solidFill>
                <a:latin typeface="BIZ UDPゴシック" panose="020B0400000000000000" pitchFamily="50" charset="-128"/>
                <a:ea typeface="BIZ UDPゴシック" panose="020B0400000000000000" pitchFamily="50" charset="-128"/>
              </a:rPr>
              <a:t>小学生用租税教育教材</a:t>
            </a:r>
            <a:endParaRPr lang="en-US" altLang="ja-JP" sz="1400" spc="-10" dirty="0">
              <a:solidFill>
                <a:srgbClr val="E37F2D"/>
              </a:solidFill>
              <a:latin typeface="BIZ UDPゴシック" panose="020B0400000000000000" pitchFamily="50" charset="-128"/>
              <a:ea typeface="BIZ UDPゴシック" panose="020B0400000000000000" pitchFamily="50" charset="-128"/>
            </a:endParaRPr>
          </a:p>
          <a:p>
            <a:pPr algn="ctr"/>
            <a:r>
              <a:rPr lang="ja-JP" altLang="en-US" sz="1400" spc="-10">
                <a:solidFill>
                  <a:srgbClr val="E37F2D"/>
                </a:solidFill>
                <a:latin typeface="BIZ UDPゴシック" panose="020B0400000000000000" pitchFamily="50" charset="-128"/>
                <a:ea typeface="BIZ UDPゴシック" panose="020B0400000000000000" pitchFamily="50" charset="-128"/>
              </a:rPr>
              <a:t>兵庫県</a:t>
            </a:r>
            <a:r>
              <a:rPr lang="ja-JP" altLang="en-US" sz="1400" spc="-10" dirty="0">
                <a:solidFill>
                  <a:srgbClr val="E37F2D"/>
                </a:solidFill>
                <a:latin typeface="BIZ UDPゴシック" panose="020B0400000000000000" pitchFamily="50" charset="-128"/>
                <a:ea typeface="BIZ UDPゴシック" panose="020B0400000000000000" pitchFamily="50" charset="-128"/>
              </a:rPr>
              <a:t>租税教育推進連絡協議会</a:t>
            </a:r>
            <a:endParaRPr lang="ja-JP" altLang="en-US" sz="1400" dirty="0">
              <a:solidFill>
                <a:srgbClr val="E37F2D"/>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AB59B2B-3B87-46BE-94BE-75E35B923529}"/>
              </a:ext>
            </a:extLst>
          </p:cNvPr>
          <p:cNvSpPr txBox="1"/>
          <p:nvPr/>
        </p:nvSpPr>
        <p:spPr>
          <a:xfrm>
            <a:off x="10654301" y="2897312"/>
            <a:ext cx="184731" cy="369332"/>
          </a:xfrm>
          <a:prstGeom prst="rect">
            <a:avLst/>
          </a:prstGeom>
          <a:noFill/>
        </p:spPr>
        <p:txBody>
          <a:bodyPr wrap="none" rtlCol="0">
            <a:spAutoFit/>
          </a:bodyPr>
          <a:lstStyle/>
          <a:p>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r>
              <a:rPr lang="en-US" altLang="ja-JP" dirty="0"/>
              <a:t>10</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94045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a:t>
            </a:r>
            <a:r>
              <a:rPr lang="ja-JP" altLang="en-US" sz="1500" b="1">
                <a:solidFill>
                  <a:prstClr val="black"/>
                </a:solidFill>
                <a:latin typeface="HGPｺﾞｼｯｸM" panose="020B0600000000000000" pitchFamily="50" charset="-128"/>
                <a:ea typeface="HGPｺﾞｼｯｸM" panose="020B0600000000000000" pitchFamily="50" charset="-128"/>
              </a:rPr>
              <a:t>の使いみち</a:t>
            </a:r>
            <a:r>
              <a:rPr lang="ja-JP" altLang="en-US" sz="1200" b="1">
                <a:solidFill>
                  <a:prstClr val="black"/>
                </a:solidFill>
                <a:latin typeface="HGPｺﾞｼｯｸM" panose="020B0600000000000000" pitchFamily="50" charset="-128"/>
                <a:ea typeface="HGPｺﾞｼｯｸM" panose="020B0600000000000000" pitchFamily="50" charset="-128"/>
              </a:rPr>
              <a:t>（</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185099"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r>
              <a:rPr lang="en-US" altLang="ja-JP" dirty="0"/>
              <a:t>11</a:t>
            </a:r>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８</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7" name="グループ化 6">
            <a:extLst>
              <a:ext uri="{FF2B5EF4-FFF2-40B4-BE49-F238E27FC236}">
                <a16:creationId xmlns:a16="http://schemas.microsoft.com/office/drawing/2014/main" id="{D14297D8-1189-4A49-2682-A4973D221C78}"/>
              </a:ext>
            </a:extLst>
          </p:cNvPr>
          <p:cNvGrpSpPr/>
          <p:nvPr/>
        </p:nvGrpSpPr>
        <p:grpSpPr>
          <a:xfrm>
            <a:off x="100711" y="1707791"/>
            <a:ext cx="4135476" cy="3725326"/>
            <a:chOff x="100711" y="1707791"/>
            <a:chExt cx="4135476" cy="3725326"/>
          </a:xfrm>
        </p:grpSpPr>
        <p:graphicFrame>
          <p:nvGraphicFramePr>
            <p:cNvPr id="6" name="グラフ 5">
              <a:extLst>
                <a:ext uri="{FF2B5EF4-FFF2-40B4-BE49-F238E27FC236}">
                  <a16:creationId xmlns:a16="http://schemas.microsoft.com/office/drawing/2014/main" id="{1F211882-664E-954B-4D77-57F0EFB14B4E}"/>
                </a:ext>
              </a:extLst>
            </p:cNvPr>
            <p:cNvGraphicFramePr/>
            <p:nvPr/>
          </p:nvGraphicFramePr>
          <p:xfrm>
            <a:off x="525615" y="2131251"/>
            <a:ext cx="3710572" cy="3301866"/>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14">
              <a:extLst>
                <a:ext uri="{FF2B5EF4-FFF2-40B4-BE49-F238E27FC236}">
                  <a16:creationId xmlns:a16="http://schemas.microsoft.com/office/drawing/2014/main" id="{007E2BF1-C17A-CF0E-5AF2-50231DADD27E}"/>
                </a:ext>
              </a:extLst>
            </p:cNvPr>
            <p:cNvSpPr txBox="1"/>
            <p:nvPr/>
          </p:nvSpPr>
          <p:spPr>
            <a:xfrm>
              <a:off x="1525578" y="4657648"/>
              <a:ext cx="1734926"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 </a:t>
              </a:r>
              <a:r>
                <a:rPr kumimoji="1" lang="en-US" altLang="ja-JP" sz="1600" dirty="0">
                  <a:latin typeface="HGPｺﾞｼｯｸE" panose="020B0900000000000000" pitchFamily="50" charset="-128"/>
                  <a:ea typeface="HGPｺﾞｼｯｸE" panose="020B0900000000000000" pitchFamily="50" charset="-128"/>
                </a:rPr>
                <a:t>68.5%</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100711" y="3199386"/>
              <a:ext cx="1651728" cy="584775"/>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effectLst/>
                  <a:latin typeface="HGPｺﾞｼｯｸE" panose="020B0900000000000000" pitchFamily="50" charset="-128"/>
                  <a:ea typeface="HGPｺﾞｼｯｸE" panose="020B0900000000000000" pitchFamily="50" charset="-128"/>
                </a:rPr>
                <a:t>24.2%</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735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r>
                <a:rPr kumimoji="1" lang="en-US" altLang="ja-JP" sz="1600" dirty="0">
                  <a:latin typeface="HGPｺﾞｼｯｸE" panose="020B0900000000000000" pitchFamily="50" charset="-128"/>
                  <a:ea typeface="HGPｺﾞｼｯｸE" panose="020B0900000000000000" pitchFamily="50" charset="-128"/>
                </a:rPr>
                <a:t>7.4%</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958502" y="2087255"/>
              <a:ext cx="141971" cy="361060"/>
            </a:xfrm>
            <a:prstGeom prst="line">
              <a:avLst/>
            </a:prstGeom>
            <a:noFill/>
            <a:ln w="12700" cap="flat" cmpd="sng" algn="ctr">
              <a:solidFill>
                <a:schemeClr val="tx1"/>
              </a:solidFill>
              <a:prstDash val="solid"/>
              <a:round/>
              <a:headEnd type="oval" w="med" len="med"/>
              <a:tailEnd type="none" w="med" len="med"/>
            </a:ln>
            <a:effectLst/>
          </p:spPr>
        </p:cxn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706683" y="3131843"/>
              <a:ext cx="1348446" cy="1300682"/>
              <a:chOff x="1903536" y="3951980"/>
              <a:chExt cx="1609194"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6" y="4348234"/>
                <a:ext cx="1609194"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3,092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8" name="テキスト ボックス 7">
              <a:extLst>
                <a:ext uri="{FF2B5EF4-FFF2-40B4-BE49-F238E27FC236}">
                  <a16:creationId xmlns:a16="http://schemas.microsoft.com/office/drawing/2014/main" id="{44F8D8FA-1C1A-F2B4-DDFC-B61DE6B84043}"/>
                </a:ext>
              </a:extLst>
            </p:cNvPr>
            <p:cNvSpPr txBox="1"/>
            <p:nvPr/>
          </p:nvSpPr>
          <p:spPr>
            <a:xfrm>
              <a:off x="1844915" y="332648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さいにゅう</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9FF4CE8A-E4A7-F0E1-BAF7-4C5B1EA5491C}"/>
              </a:ext>
            </a:extLst>
          </p:cNvPr>
          <p:cNvGrpSpPr/>
          <p:nvPr/>
        </p:nvGrpSpPr>
        <p:grpSpPr>
          <a:xfrm>
            <a:off x="3858461" y="1509086"/>
            <a:ext cx="5285539" cy="4968351"/>
            <a:chOff x="3858461" y="1509086"/>
            <a:chExt cx="5285539" cy="4968351"/>
          </a:xfrm>
        </p:grpSpPr>
        <p:graphicFrame>
          <p:nvGraphicFramePr>
            <p:cNvPr id="22" name="グラフ 21">
              <a:extLst>
                <a:ext uri="{FF2B5EF4-FFF2-40B4-BE49-F238E27FC236}">
                  <a16:creationId xmlns:a16="http://schemas.microsoft.com/office/drawing/2014/main" id="{0053C5BC-1E99-D2B3-924F-3FCDE65DC321}"/>
                </a:ext>
              </a:extLst>
            </p:cNvPr>
            <p:cNvGraphicFramePr/>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2" y="3131843"/>
              <a:ext cx="1383712" cy="1300682"/>
              <a:chOff x="1882491" y="3951980"/>
              <a:chExt cx="1651283"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1" y="4348234"/>
                <a:ext cx="1651283"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3,092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593048" y="1509086"/>
              <a:ext cx="226575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31.9%</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46767" y="4826925"/>
              <a:ext cx="1497233"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住宅などの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5.0%</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5815130" y="5646440"/>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894799" y="4019279"/>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17.1%</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858461" y="1752869"/>
              <a:ext cx="2494170" cy="1008609"/>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利子を払ったりするために </a:t>
              </a:r>
              <a:r>
                <a:rPr kumimoji="1" lang="en-US" altLang="ja-JP" sz="1600" dirty="0">
                  <a:latin typeface="HGPｺﾞｼｯｸE" panose="020B0900000000000000" pitchFamily="50" charset="-128"/>
                  <a:ea typeface="HGPｺﾞｼｯｸE" panose="020B0900000000000000" pitchFamily="50" charset="-128"/>
                </a:rPr>
                <a:t>25.6%</a:t>
              </a:r>
            </a:p>
          </p:txBody>
        </p: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6046757" y="4624703"/>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15.5%</a:t>
              </a:r>
            </a:p>
          </p:txBody>
        </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5729051" y="2554315"/>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258122" y="4320702"/>
              <a:ext cx="231618" cy="208376"/>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07101" y="4866693"/>
              <a:ext cx="130219" cy="779747"/>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725925" y="4529078"/>
              <a:ext cx="524940" cy="297847"/>
            </a:xfrm>
            <a:prstGeom prst="line">
              <a:avLst/>
            </a:prstGeom>
            <a:noFill/>
            <a:ln w="12700" cap="flat" cmpd="sng" algn="ctr">
              <a:solidFill>
                <a:schemeClr val="tx1"/>
              </a:solidFill>
              <a:prstDash val="solid"/>
              <a:round/>
              <a:headEnd type="oval" w="med" len="med"/>
              <a:tailEnd type="none" w="med" len="med"/>
            </a:ln>
            <a:effectLst/>
          </p:spPr>
        </p:cxnSp>
        <p:sp>
          <p:nvSpPr>
            <p:cNvPr id="40" name="テキスト ボックス 39">
              <a:extLst>
                <a:ext uri="{FF2B5EF4-FFF2-40B4-BE49-F238E27FC236}">
                  <a16:creationId xmlns:a16="http://schemas.microsoft.com/office/drawing/2014/main" id="{40E74D1F-A336-432F-9E5F-1E319BE99609}"/>
                </a:ext>
              </a:extLst>
            </p:cNvPr>
            <p:cNvSpPr txBox="1"/>
            <p:nvPr/>
          </p:nvSpPr>
          <p:spPr>
            <a:xfrm>
              <a:off x="4518383" y="2010675"/>
              <a:ext cx="616779" cy="200055"/>
            </a:xfrm>
            <a:prstGeom prst="rect">
              <a:avLst/>
            </a:prstGeom>
            <a:noFill/>
          </p:spPr>
          <p:txBody>
            <a:bodyPr wrap="square" rtlCol="0">
              <a:spAutoFit/>
            </a:bodyPr>
            <a:lstStyle/>
            <a:p>
              <a:r>
                <a:rPr lang="ja-JP" altLang="en-US" sz="700" b="1" dirty="0"/>
                <a:t>はら</a:t>
              </a:r>
              <a:endParaRPr kumimoji="1" lang="ja-JP" altLang="en-US" sz="700" b="1" dirty="0"/>
            </a:p>
          </p:txBody>
        </p:sp>
        <p:sp>
          <p:nvSpPr>
            <p:cNvPr id="9" name="テキスト ボックス 8">
              <a:extLst>
                <a:ext uri="{FF2B5EF4-FFF2-40B4-BE49-F238E27FC236}">
                  <a16:creationId xmlns:a16="http://schemas.microsoft.com/office/drawing/2014/main" id="{8DA58FA5-7E71-A738-3CC4-439F1065E2C4}"/>
                </a:ext>
              </a:extLst>
            </p:cNvPr>
            <p:cNvSpPr txBox="1"/>
            <p:nvPr/>
          </p:nvSpPr>
          <p:spPr>
            <a:xfrm>
              <a:off x="6230029" y="331533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さいしゅつ</a:t>
              </a:r>
              <a:endParaRPr lang="zh-CN" altLang="en-US" sz="800" dirty="0">
                <a:latin typeface="HGPｺﾞｼｯｸE" panose="020B0900000000000000" pitchFamily="50" charset="-128"/>
                <a:ea typeface="HGPｺﾞｼｯｸE" panose="020B0900000000000000" pitchFamily="50"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12</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17" name="テキスト ボックス 16">
            <a:extLst>
              <a:ext uri="{FF2B5EF4-FFF2-40B4-BE49-F238E27FC236}">
                <a16:creationId xmlns:a16="http://schemas.microsoft.com/office/drawing/2014/main" id="{782B4109-B4EB-4B91-A95C-D8EEB4F583E4}"/>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兵庫県の予算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８</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grpSp>
        <p:nvGrpSpPr>
          <p:cNvPr id="16" name="グループ化 15">
            <a:extLst>
              <a:ext uri="{FF2B5EF4-FFF2-40B4-BE49-F238E27FC236}">
                <a16:creationId xmlns:a16="http://schemas.microsoft.com/office/drawing/2014/main" id="{1B822852-AE82-0638-9698-1FF019B6D42E}"/>
              </a:ext>
            </a:extLst>
          </p:cNvPr>
          <p:cNvGrpSpPr/>
          <p:nvPr/>
        </p:nvGrpSpPr>
        <p:grpSpPr>
          <a:xfrm>
            <a:off x="1729974" y="5412408"/>
            <a:ext cx="2053422" cy="1302385"/>
            <a:chOff x="1729974" y="5412408"/>
            <a:chExt cx="2053422" cy="1302385"/>
          </a:xfrm>
        </p:grpSpPr>
        <p:pic>
          <p:nvPicPr>
            <p:cNvPr id="4" name="図 3">
              <a:extLst>
                <a:ext uri="{FF2B5EF4-FFF2-40B4-BE49-F238E27FC236}">
                  <a16:creationId xmlns:a16="http://schemas.microsoft.com/office/drawing/2014/main" id="{6B229813-FED0-E358-208D-883EE861B9E0}"/>
                </a:ext>
              </a:extLst>
            </p:cNvPr>
            <p:cNvPicPr/>
            <p:nvPr/>
          </p:nvPicPr>
          <p:blipFill>
            <a:blip r:embed="rId3">
              <a:clrChange>
                <a:clrFrom>
                  <a:srgbClr val="FFFFFF"/>
                </a:clrFrom>
                <a:clrTo>
                  <a:srgbClr val="FFFFFF">
                    <a:alpha val="0"/>
                  </a:srgbClr>
                </a:clrTo>
              </a:clrChange>
            </a:blip>
            <a:stretch>
              <a:fillRect/>
            </a:stretch>
          </p:blipFill>
          <p:spPr>
            <a:xfrm>
              <a:off x="2354646" y="5412408"/>
              <a:ext cx="1428750" cy="1302385"/>
            </a:xfrm>
            <a:prstGeom prst="rect">
              <a:avLst/>
            </a:prstGeom>
          </p:spPr>
        </p:pic>
        <p:sp>
          <p:nvSpPr>
            <p:cNvPr id="5" name="テキスト ボックス 4">
              <a:extLst>
                <a:ext uri="{FF2B5EF4-FFF2-40B4-BE49-F238E27FC236}">
                  <a16:creationId xmlns:a16="http://schemas.microsoft.com/office/drawing/2014/main" id="{663F5217-BD39-4FC4-7EA0-40911A7B5AC3}"/>
                </a:ext>
              </a:extLst>
            </p:cNvPr>
            <p:cNvSpPr txBox="1"/>
            <p:nvPr/>
          </p:nvSpPr>
          <p:spPr>
            <a:xfrm>
              <a:off x="1729974" y="6299991"/>
              <a:ext cx="1428750" cy="369332"/>
            </a:xfrm>
            <a:prstGeom prst="rect">
              <a:avLst/>
            </a:prstGeom>
            <a:noFill/>
          </p:spPr>
          <p:txBody>
            <a:bodyPr wrap="square">
              <a:spAutoFit/>
            </a:bodyPr>
            <a:lstStyle/>
            <a:p>
              <a:r>
                <a:rPr lang="ja-JP" altLang="ja-JP" sz="9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9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9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9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9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900" dirty="0">
                <a:latin typeface="MS PGothic" panose="020B0600070205080204" pitchFamily="34" charset="-128"/>
                <a:ea typeface="MS PGothic" panose="020B0600070205080204" pitchFamily="34" charset="-128"/>
              </a:endParaRPr>
            </a:p>
          </p:txBody>
        </p:sp>
      </p:grpSp>
      <p:grpSp>
        <p:nvGrpSpPr>
          <p:cNvPr id="13" name="グループ化 12">
            <a:extLst>
              <a:ext uri="{FF2B5EF4-FFF2-40B4-BE49-F238E27FC236}">
                <a16:creationId xmlns:a16="http://schemas.microsoft.com/office/drawing/2014/main" id="{3727B817-DA61-91DE-AA2C-A1F34D87A318}"/>
              </a:ext>
            </a:extLst>
          </p:cNvPr>
          <p:cNvGrpSpPr/>
          <p:nvPr/>
        </p:nvGrpSpPr>
        <p:grpSpPr>
          <a:xfrm>
            <a:off x="204108" y="1788287"/>
            <a:ext cx="3733787" cy="3677030"/>
            <a:chOff x="204108" y="1788287"/>
            <a:chExt cx="3733787" cy="3677030"/>
          </a:xfrm>
        </p:grpSpPr>
        <p:graphicFrame>
          <p:nvGraphicFramePr>
            <p:cNvPr id="19" name="グラフ 18">
              <a:extLst>
                <a:ext uri="{FF2B5EF4-FFF2-40B4-BE49-F238E27FC236}">
                  <a16:creationId xmlns:a16="http://schemas.microsoft.com/office/drawing/2014/main" id="{30064B2C-039E-49FE-94C0-69DAC92496D2}"/>
                </a:ext>
              </a:extLst>
            </p:cNvPr>
            <p:cNvGraphicFramePr/>
            <p:nvPr>
              <p:extLst>
                <p:ext uri="{D42A27DB-BD31-4B8C-83A1-F6EECF244321}">
                  <p14:modId xmlns:p14="http://schemas.microsoft.com/office/powerpoint/2010/main" val="1472425661"/>
                </p:ext>
              </p:extLst>
            </p:nvPr>
          </p:nvGraphicFramePr>
          <p:xfrm>
            <a:off x="227323" y="2163451"/>
            <a:ext cx="3710572" cy="3301866"/>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a:extLst>
                <a:ext uri="{FF2B5EF4-FFF2-40B4-BE49-F238E27FC236}">
                  <a16:creationId xmlns:a16="http://schemas.microsoft.com/office/drawing/2014/main" id="{41FEF7DE-EB3F-4078-8A12-2C98BC6F502F}"/>
                </a:ext>
              </a:extLst>
            </p:cNvPr>
            <p:cNvSpPr txBox="1"/>
            <p:nvPr/>
          </p:nvSpPr>
          <p:spPr>
            <a:xfrm>
              <a:off x="1332364" y="4518115"/>
              <a:ext cx="173492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62.7%</a:t>
              </a:r>
            </a:p>
          </p:txBody>
        </p:sp>
        <p:sp>
          <p:nvSpPr>
            <p:cNvPr id="23" name="テキスト ボックス 22">
              <a:extLst>
                <a:ext uri="{FF2B5EF4-FFF2-40B4-BE49-F238E27FC236}">
                  <a16:creationId xmlns:a16="http://schemas.microsoft.com/office/drawing/2014/main" id="{76C9EDE9-AF32-4BCA-BE61-0D5A14631030}"/>
                </a:ext>
              </a:extLst>
            </p:cNvPr>
            <p:cNvSpPr txBox="1"/>
            <p:nvPr/>
          </p:nvSpPr>
          <p:spPr>
            <a:xfrm>
              <a:off x="204108" y="2964447"/>
              <a:ext cx="1516237" cy="830997"/>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国から入る</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お金</a:t>
              </a:r>
              <a:r>
                <a:rPr kumimoji="1" lang="ja-JP" altLang="en-US" sz="1600" dirty="0">
                  <a:ln w="5080">
                    <a:noFill/>
                  </a:ln>
                  <a:effectLst/>
                  <a:latin typeface="HGPｺﾞｼｯｸE" panose="020B0900000000000000" pitchFamily="50" charset="-128"/>
                  <a:ea typeface="HGPｺﾞｼｯｸE" panose="020B0900000000000000" pitchFamily="50" charset="-128"/>
                </a:rPr>
                <a:t> </a:t>
              </a:r>
              <a:endParaRPr kumimoji="1" lang="en-US" altLang="ja-JP" sz="16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600" dirty="0">
                  <a:ln w="5080">
                    <a:noFill/>
                  </a:ln>
                  <a:latin typeface="HGPｺﾞｼｯｸE" panose="020B0900000000000000" pitchFamily="50" charset="-128"/>
                  <a:ea typeface="HGPｺﾞｼｯｸE" panose="020B0900000000000000" pitchFamily="50" charset="-128"/>
                </a:rPr>
                <a:t>31.9</a:t>
              </a:r>
              <a:r>
                <a:rPr kumimoji="1" lang="en-US" altLang="ja-JP" sz="1600" dirty="0">
                  <a:latin typeface="HGPｺﾞｼｯｸE" panose="020B0900000000000000" pitchFamily="50" charset="-128"/>
                  <a:ea typeface="HGPｺﾞｼｯｸE" panose="020B0900000000000000" pitchFamily="50" charset="-128"/>
                </a:rPr>
                <a:t>%</a:t>
              </a:r>
            </a:p>
          </p:txBody>
        </p:sp>
        <p:sp>
          <p:nvSpPr>
            <p:cNvPr id="24" name="テキスト ボックス 23">
              <a:extLst>
                <a:ext uri="{FF2B5EF4-FFF2-40B4-BE49-F238E27FC236}">
                  <a16:creationId xmlns:a16="http://schemas.microsoft.com/office/drawing/2014/main" id="{EC0008CE-4BDE-489B-90B1-8D9E8129CB18}"/>
                </a:ext>
              </a:extLst>
            </p:cNvPr>
            <p:cNvSpPr txBox="1"/>
            <p:nvPr/>
          </p:nvSpPr>
          <p:spPr>
            <a:xfrm>
              <a:off x="536764" y="1788287"/>
              <a:ext cx="1641815" cy="584775"/>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県の借金</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5.4%</a:t>
              </a:r>
            </a:p>
          </p:txBody>
        </p:sp>
        <p:cxnSp>
          <p:nvCxnSpPr>
            <p:cNvPr id="45" name="直線コネクタ 44">
              <a:extLst>
                <a:ext uri="{FF2B5EF4-FFF2-40B4-BE49-F238E27FC236}">
                  <a16:creationId xmlns:a16="http://schemas.microsoft.com/office/drawing/2014/main" id="{0E00544A-C239-41FD-9EFA-E5F9BDBD64B8}"/>
                </a:ext>
              </a:extLst>
            </p:cNvPr>
            <p:cNvCxnSpPr>
              <a:cxnSpLocks/>
            </p:cNvCxnSpPr>
            <p:nvPr/>
          </p:nvCxnSpPr>
          <p:spPr bwMode="auto">
            <a:xfrm flipH="1" flipV="1">
              <a:off x="1724009" y="2233440"/>
              <a:ext cx="134466" cy="300119"/>
            </a:xfrm>
            <a:prstGeom prst="line">
              <a:avLst/>
            </a:prstGeom>
            <a:noFill/>
            <a:ln w="12700" cap="flat" cmpd="sng" algn="ctr">
              <a:solidFill>
                <a:schemeClr val="tx1"/>
              </a:solidFill>
              <a:prstDash val="solid"/>
              <a:round/>
              <a:headEnd type="oval" w="med" len="med"/>
              <a:tailEnd type="none" w="med" len="med"/>
            </a:ln>
            <a:effectLst/>
          </p:spPr>
        </p:cxnSp>
        <p:grpSp>
          <p:nvGrpSpPr>
            <p:cNvPr id="7" name="グループ化 6">
              <a:extLst>
                <a:ext uri="{FF2B5EF4-FFF2-40B4-BE49-F238E27FC236}">
                  <a16:creationId xmlns:a16="http://schemas.microsoft.com/office/drawing/2014/main" id="{22B5A618-2433-D70F-A329-ECF6810E30D5}"/>
                </a:ext>
              </a:extLst>
            </p:cNvPr>
            <p:cNvGrpSpPr/>
            <p:nvPr/>
          </p:nvGrpSpPr>
          <p:grpSpPr>
            <a:xfrm>
              <a:off x="1432809" y="3140439"/>
              <a:ext cx="1299600" cy="1299600"/>
              <a:chOff x="1536533" y="3153139"/>
              <a:chExt cx="1299600" cy="1299600"/>
            </a:xfrm>
          </p:grpSpPr>
          <p:grpSp>
            <p:nvGrpSpPr>
              <p:cNvPr id="31" name="グループ化 30">
                <a:extLst>
                  <a:ext uri="{FF2B5EF4-FFF2-40B4-BE49-F238E27FC236}">
                    <a16:creationId xmlns:a16="http://schemas.microsoft.com/office/drawing/2014/main" id="{C1B05B66-2FA9-46A7-AF2C-E624803B9F1F}"/>
                  </a:ext>
                </a:extLst>
              </p:cNvPr>
              <p:cNvGrpSpPr/>
              <p:nvPr/>
            </p:nvGrpSpPr>
            <p:grpSpPr>
              <a:xfrm>
                <a:off x="1536533" y="3153139"/>
                <a:ext cx="1299600" cy="1299600"/>
                <a:chOff x="1700486" y="3976385"/>
                <a:chExt cx="1550907" cy="1489312"/>
              </a:xfrm>
            </p:grpSpPr>
            <p:sp>
              <p:nvSpPr>
                <p:cNvPr id="38" name="楕円 37">
                  <a:extLst>
                    <a:ext uri="{FF2B5EF4-FFF2-40B4-BE49-F238E27FC236}">
                      <a16:creationId xmlns:a16="http://schemas.microsoft.com/office/drawing/2014/main" id="{AAC098DE-111B-4C05-A439-905FC7C7B961}"/>
                    </a:ext>
                  </a:extLst>
                </p:cNvPr>
                <p:cNvSpPr/>
                <p:nvPr/>
              </p:nvSpPr>
              <p:spPr bwMode="auto">
                <a:xfrm>
                  <a:off x="1700486" y="3976385"/>
                  <a:ext cx="1550907" cy="148931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39" name="テキスト ボックス 38">
                  <a:extLst>
                    <a:ext uri="{FF2B5EF4-FFF2-40B4-BE49-F238E27FC236}">
                      <a16:creationId xmlns:a16="http://schemas.microsoft.com/office/drawing/2014/main" id="{18CBA215-99C1-4D24-8F00-677D05AE97D9}"/>
                    </a:ext>
                  </a:extLst>
                </p:cNvPr>
                <p:cNvSpPr txBox="1"/>
                <p:nvPr/>
              </p:nvSpPr>
              <p:spPr>
                <a:xfrm>
                  <a:off x="1762453" y="4480039"/>
                  <a:ext cx="1394945" cy="61664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endParaRPr lang="en-US" altLang="zh-TW"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80000"/>
                    </a:lnSpc>
                    <a:spcBef>
                      <a:spcPts val="0"/>
                    </a:spcBef>
                    <a:spcAft>
                      <a:spcPts val="500"/>
                    </a:spcAft>
                  </a:pPr>
                  <a:r>
                    <a:rPr lang="en-US" altLang="ja-JP" sz="1300" dirty="0">
                      <a:solidFill>
                        <a:srgbClr val="000000"/>
                      </a:solidFill>
                      <a:latin typeface="HGPｺﾞｼｯｸE" panose="020B0900000000000000" pitchFamily="50" charset="-128"/>
                      <a:ea typeface="HGPｺﾞｼｯｸE" panose="020B0900000000000000" pitchFamily="50" charset="-128"/>
                    </a:rPr>
                    <a:t>2</a:t>
                  </a:r>
                  <a:r>
                    <a:rPr lang="zh-TW" altLang="en-US" sz="1300" dirty="0">
                      <a:solidFill>
                        <a:srgbClr val="000000"/>
                      </a:solidFill>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3,182</a:t>
                  </a:r>
                  <a:r>
                    <a:rPr lang="zh-TW" altLang="en-US" sz="1300" dirty="0">
                      <a:solidFill>
                        <a:srgbClr val="000000"/>
                      </a:solidFill>
                      <a:latin typeface="HGPｺﾞｼｯｸE" panose="020B0900000000000000" pitchFamily="50" charset="-128"/>
                      <a:ea typeface="HGPｺﾞｼｯｸE" panose="020B0900000000000000" pitchFamily="50" charset="-128"/>
                    </a:rPr>
                    <a:t>億円</a:t>
                  </a:r>
                </a:p>
              </p:txBody>
            </p:sp>
          </p:grpSp>
          <p:sp>
            <p:nvSpPr>
              <p:cNvPr id="3" name="テキスト ボックス 2">
                <a:extLst>
                  <a:ext uri="{FF2B5EF4-FFF2-40B4-BE49-F238E27FC236}">
                    <a16:creationId xmlns:a16="http://schemas.microsoft.com/office/drawing/2014/main" id="{8EF5EC75-185F-E0E6-32D8-22B5F61A71D7}"/>
                  </a:ext>
                </a:extLst>
              </p:cNvPr>
              <p:cNvSpPr txBox="1"/>
              <p:nvPr/>
            </p:nvSpPr>
            <p:spPr>
              <a:xfrm>
                <a:off x="1590642" y="3447107"/>
                <a:ext cx="718534" cy="215444"/>
              </a:xfrm>
              <a:prstGeom prst="rect">
                <a:avLst/>
              </a:prstGeom>
              <a:noFill/>
            </p:spPr>
            <p:txBody>
              <a:bodyPr wrap="square" rtlCol="0">
                <a:spAutoFit/>
              </a:bodyPr>
              <a:lstStyle/>
              <a:p>
                <a:pPr algn="ctr"/>
                <a:r>
                  <a:rPr kumimoji="1" lang="ja-JP" altLang="en-US" sz="800">
                    <a:latin typeface="HGPｺﾞｼｯｸE" panose="020B0900000000000000" pitchFamily="50" charset="-128"/>
                    <a:ea typeface="HGPｺﾞｼｯｸE" panose="020B0900000000000000" pitchFamily="50" charset="-128"/>
                  </a:rPr>
                  <a:t>さいにゅう</a:t>
                </a:r>
                <a:endParaRPr kumimoji="1" lang="en-US" altLang="ja-JP" sz="800" dirty="0">
                  <a:latin typeface="HGPｺﾞｼｯｸE" panose="020B0900000000000000" pitchFamily="50" charset="-128"/>
                  <a:ea typeface="HGPｺﾞｼｯｸE" panose="020B0900000000000000" pitchFamily="50" charset="-128"/>
                </a:endParaRPr>
              </a:p>
            </p:txBody>
          </p:sp>
        </p:grpSp>
      </p:grpSp>
      <p:grpSp>
        <p:nvGrpSpPr>
          <p:cNvPr id="8" name="グループ化 7">
            <a:extLst>
              <a:ext uri="{FF2B5EF4-FFF2-40B4-BE49-F238E27FC236}">
                <a16:creationId xmlns:a16="http://schemas.microsoft.com/office/drawing/2014/main" id="{90B2AF30-746C-420F-A3C1-098F25882845}"/>
              </a:ext>
            </a:extLst>
          </p:cNvPr>
          <p:cNvGrpSpPr/>
          <p:nvPr/>
        </p:nvGrpSpPr>
        <p:grpSpPr>
          <a:xfrm>
            <a:off x="3699824" y="1938531"/>
            <a:ext cx="5518687" cy="4812980"/>
            <a:chOff x="3699824" y="1938531"/>
            <a:chExt cx="5518687" cy="4812980"/>
          </a:xfrm>
        </p:grpSpPr>
        <p:graphicFrame>
          <p:nvGraphicFramePr>
            <p:cNvPr id="9" name="グラフ 8">
              <a:extLst>
                <a:ext uri="{FF2B5EF4-FFF2-40B4-BE49-F238E27FC236}">
                  <a16:creationId xmlns:a16="http://schemas.microsoft.com/office/drawing/2014/main" id="{3526183C-D387-9749-5261-2F26020B811C}"/>
                </a:ext>
              </a:extLst>
            </p:cNvPr>
            <p:cNvGraphicFramePr/>
            <p:nvPr>
              <p:extLst>
                <p:ext uri="{D42A27DB-BD31-4B8C-83A1-F6EECF244321}">
                  <p14:modId xmlns:p14="http://schemas.microsoft.com/office/powerpoint/2010/main" val="1194504828"/>
                </p:ext>
              </p:extLst>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5"/>
            </a:graphicData>
          </a:graphic>
        </p:graphicFrame>
        <p:sp>
          <p:nvSpPr>
            <p:cNvPr id="10" name="テキスト ボックス 9">
              <a:extLst>
                <a:ext uri="{FF2B5EF4-FFF2-40B4-BE49-F238E27FC236}">
                  <a16:creationId xmlns:a16="http://schemas.microsoft.com/office/drawing/2014/main" id="{62B46929-F56B-9BD8-3783-49FA91E281AC}"/>
                </a:ext>
              </a:extLst>
            </p:cNvPr>
            <p:cNvSpPr txBox="1"/>
            <p:nvPr/>
          </p:nvSpPr>
          <p:spPr>
            <a:xfrm>
              <a:off x="6604386" y="5428072"/>
              <a:ext cx="1718188"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商業や工業など</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の産業をさかんにするため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17.2%</a:t>
              </a:r>
            </a:p>
            <a:p>
              <a:pPr algn="ctr"/>
              <a:endParaRPr kumimoji="1" lang="en-US" altLang="ja-JP" sz="1600" dirty="0">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F6A9129B-3989-E4E0-B497-B75F0356AD69}"/>
                </a:ext>
              </a:extLst>
            </p:cNvPr>
            <p:cNvSpPr txBox="1"/>
            <p:nvPr/>
          </p:nvSpPr>
          <p:spPr>
            <a:xfrm>
              <a:off x="6828233" y="2088219"/>
              <a:ext cx="1969428"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みんなが</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勉強しやすいようにするため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19.1%</a:t>
              </a:r>
            </a:p>
          </p:txBody>
        </p:sp>
        <p:sp>
          <p:nvSpPr>
            <p:cNvPr id="12" name="テキスト ボックス 11">
              <a:extLst>
                <a:ext uri="{FF2B5EF4-FFF2-40B4-BE49-F238E27FC236}">
                  <a16:creationId xmlns:a16="http://schemas.microsoft.com/office/drawing/2014/main" id="{79796B16-A350-1F83-2ACE-CBB54D62D55A}"/>
                </a:ext>
              </a:extLst>
            </p:cNvPr>
            <p:cNvSpPr txBox="1"/>
            <p:nvPr/>
          </p:nvSpPr>
          <p:spPr>
            <a:xfrm>
              <a:off x="7281589" y="3575722"/>
              <a:ext cx="1936922"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体の不自由な人や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お年よりが安心して</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くらせるように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17.6%</a:t>
              </a:r>
            </a:p>
          </p:txBody>
        </p:sp>
        <p:sp>
          <p:nvSpPr>
            <p:cNvPr id="18" name="テキスト ボックス 17">
              <a:extLst>
                <a:ext uri="{FF2B5EF4-FFF2-40B4-BE49-F238E27FC236}">
                  <a16:creationId xmlns:a16="http://schemas.microsoft.com/office/drawing/2014/main" id="{982A654F-B7E4-93E4-4B41-86BEBFC10C33}"/>
                </a:ext>
              </a:extLst>
            </p:cNvPr>
            <p:cNvSpPr txBox="1"/>
            <p:nvPr/>
          </p:nvSpPr>
          <p:spPr>
            <a:xfrm>
              <a:off x="3699824" y="1938531"/>
              <a:ext cx="1809283" cy="830997"/>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農・林・水産業を</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さかんにするため</a:t>
              </a:r>
              <a:endParaRPr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3.4%</a:t>
              </a:r>
            </a:p>
          </p:txBody>
        </p:sp>
        <p:sp>
          <p:nvSpPr>
            <p:cNvPr id="34" name="テキスト ボックス 33">
              <a:extLst>
                <a:ext uri="{FF2B5EF4-FFF2-40B4-BE49-F238E27FC236}">
                  <a16:creationId xmlns:a16="http://schemas.microsoft.com/office/drawing/2014/main" id="{B7A08FF1-A3AC-5B4C-EF02-8DF69C4EC065}"/>
                </a:ext>
              </a:extLst>
            </p:cNvPr>
            <p:cNvSpPr txBox="1"/>
            <p:nvPr/>
          </p:nvSpPr>
          <p:spPr>
            <a:xfrm>
              <a:off x="3794985" y="4350854"/>
              <a:ext cx="1718188" cy="1077218"/>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犯罪をふせいだり</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くらしの安全を</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守るため</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6</a:t>
              </a:r>
              <a:r>
                <a:rPr lang="en-US" altLang="ja-JP" sz="1600" dirty="0">
                  <a:latin typeface="HGPｺﾞｼｯｸE" panose="020B0900000000000000" pitchFamily="50" charset="-128"/>
                  <a:ea typeface="HGPｺﾞｼｯｸE" panose="020B0900000000000000" pitchFamily="50" charset="-128"/>
                </a:rPr>
                <a:t>.5</a:t>
              </a:r>
              <a:r>
                <a:rPr kumimoji="1" lang="en-US" altLang="ja-JP" sz="1600" dirty="0">
                  <a:latin typeface="HGPｺﾞｼｯｸE" panose="020B0900000000000000" pitchFamily="50" charset="-128"/>
                  <a:ea typeface="HGPｺﾞｼｯｸE" panose="020B0900000000000000" pitchFamily="50" charset="-128"/>
                </a:rPr>
                <a:t>%</a:t>
              </a:r>
            </a:p>
          </p:txBody>
        </p:sp>
        <p:sp>
          <p:nvSpPr>
            <p:cNvPr id="36" name="テキスト ボックス 35">
              <a:extLst>
                <a:ext uri="{FF2B5EF4-FFF2-40B4-BE49-F238E27FC236}">
                  <a16:creationId xmlns:a16="http://schemas.microsoft.com/office/drawing/2014/main" id="{7CDDE1E0-C6D1-4300-DDD0-DCB9C353DC91}"/>
                </a:ext>
              </a:extLst>
            </p:cNvPr>
            <p:cNvSpPr txBox="1"/>
            <p:nvPr/>
          </p:nvSpPr>
          <p:spPr>
            <a:xfrm>
              <a:off x="3707922" y="3067385"/>
              <a:ext cx="1476700"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道路・橋・住宅をつくったり</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6.3%</a:t>
              </a:r>
            </a:p>
          </p:txBody>
        </p:sp>
        <p:cxnSp>
          <p:nvCxnSpPr>
            <p:cNvPr id="46" name="直線コネクタ 45">
              <a:extLst>
                <a:ext uri="{FF2B5EF4-FFF2-40B4-BE49-F238E27FC236}">
                  <a16:creationId xmlns:a16="http://schemas.microsoft.com/office/drawing/2014/main" id="{7154E674-327E-A28D-2776-BB3E2A84CC08}"/>
                </a:ext>
              </a:extLst>
            </p:cNvPr>
            <p:cNvCxnSpPr>
              <a:cxnSpLocks/>
            </p:cNvCxnSpPr>
            <p:nvPr/>
          </p:nvCxnSpPr>
          <p:spPr bwMode="auto">
            <a:xfrm flipH="1">
              <a:off x="5637705" y="4778302"/>
              <a:ext cx="260893" cy="561461"/>
            </a:xfrm>
            <a:prstGeom prst="line">
              <a:avLst/>
            </a:prstGeom>
            <a:noFill/>
            <a:ln w="12700" cap="flat" cmpd="sng" algn="ctr">
              <a:solidFill>
                <a:schemeClr val="tx1"/>
              </a:solidFill>
              <a:prstDash val="solid"/>
              <a:round/>
              <a:headEnd type="oval" w="med" len="med"/>
              <a:tailEnd type="none" w="med" len="med"/>
            </a:ln>
            <a:effectLst/>
          </p:spPr>
        </p:cxnSp>
        <p:cxnSp>
          <p:nvCxnSpPr>
            <p:cNvPr id="47" name="直線コネクタ 46">
              <a:extLst>
                <a:ext uri="{FF2B5EF4-FFF2-40B4-BE49-F238E27FC236}">
                  <a16:creationId xmlns:a16="http://schemas.microsoft.com/office/drawing/2014/main" id="{AEC00A29-0F99-6E75-E492-AD419436C031}"/>
                </a:ext>
              </a:extLst>
            </p:cNvPr>
            <p:cNvCxnSpPr>
              <a:cxnSpLocks/>
            </p:cNvCxnSpPr>
            <p:nvPr/>
          </p:nvCxnSpPr>
          <p:spPr bwMode="auto">
            <a:xfrm flipH="1" flipV="1">
              <a:off x="5050546" y="3550725"/>
              <a:ext cx="458561" cy="66196"/>
            </a:xfrm>
            <a:prstGeom prst="line">
              <a:avLst/>
            </a:prstGeom>
            <a:noFill/>
            <a:ln w="12700" cap="flat" cmpd="sng" algn="ctr">
              <a:solidFill>
                <a:schemeClr val="tx1"/>
              </a:solidFill>
              <a:prstDash val="solid"/>
              <a:round/>
              <a:headEnd type="oval" w="med" len="med"/>
              <a:tailEnd type="none" w="med" len="med"/>
            </a:ln>
            <a:effectLst/>
          </p:spPr>
        </p:cxnSp>
        <p:cxnSp>
          <p:nvCxnSpPr>
            <p:cNvPr id="48" name="直線コネクタ 47">
              <a:extLst>
                <a:ext uri="{FF2B5EF4-FFF2-40B4-BE49-F238E27FC236}">
                  <a16:creationId xmlns:a16="http://schemas.microsoft.com/office/drawing/2014/main" id="{D7619B79-5570-5E44-D71E-7790F42FEA0F}"/>
                </a:ext>
              </a:extLst>
            </p:cNvPr>
            <p:cNvCxnSpPr>
              <a:cxnSpLocks/>
            </p:cNvCxnSpPr>
            <p:nvPr/>
          </p:nvCxnSpPr>
          <p:spPr bwMode="auto">
            <a:xfrm>
              <a:off x="6942327" y="5030415"/>
              <a:ext cx="142974" cy="326652"/>
            </a:xfrm>
            <a:prstGeom prst="line">
              <a:avLst/>
            </a:prstGeom>
            <a:noFill/>
            <a:ln w="12700" cap="flat" cmpd="sng" algn="ctr">
              <a:solidFill>
                <a:schemeClr val="tx1"/>
              </a:solidFill>
              <a:prstDash val="solid"/>
              <a:round/>
              <a:headEnd type="oval" w="med" len="med"/>
              <a:tailEnd type="none" w="med" len="med"/>
            </a:ln>
            <a:effectLst/>
          </p:spPr>
        </p:cxnSp>
        <p:cxnSp>
          <p:nvCxnSpPr>
            <p:cNvPr id="49" name="直線コネクタ 48">
              <a:extLst>
                <a:ext uri="{FF2B5EF4-FFF2-40B4-BE49-F238E27FC236}">
                  <a16:creationId xmlns:a16="http://schemas.microsoft.com/office/drawing/2014/main" id="{48E92FA9-3AD4-00DB-382A-2BD8A3E8354F}"/>
                </a:ext>
              </a:extLst>
            </p:cNvPr>
            <p:cNvCxnSpPr>
              <a:cxnSpLocks/>
            </p:cNvCxnSpPr>
            <p:nvPr/>
          </p:nvCxnSpPr>
          <p:spPr bwMode="auto">
            <a:xfrm flipH="1">
              <a:off x="4907813" y="4270917"/>
              <a:ext cx="561700" cy="0"/>
            </a:xfrm>
            <a:prstGeom prst="line">
              <a:avLst/>
            </a:prstGeom>
            <a:noFill/>
            <a:ln w="12700" cap="flat" cmpd="sng" algn="ctr">
              <a:solidFill>
                <a:schemeClr val="tx1"/>
              </a:solidFill>
              <a:prstDash val="solid"/>
              <a:round/>
              <a:headEnd type="oval" w="med" len="med"/>
              <a:tailEnd type="none" w="med" len="med"/>
            </a:ln>
            <a:effectLst/>
          </p:spPr>
        </p:cxnSp>
        <p:sp>
          <p:nvSpPr>
            <p:cNvPr id="50" name="テキスト ボックス 49">
              <a:extLst>
                <a:ext uri="{FF2B5EF4-FFF2-40B4-BE49-F238E27FC236}">
                  <a16:creationId xmlns:a16="http://schemas.microsoft.com/office/drawing/2014/main" id="{ED6110D0-24BA-6954-15E4-DCE52987C656}"/>
                </a:ext>
              </a:extLst>
            </p:cNvPr>
            <p:cNvSpPr txBox="1"/>
            <p:nvPr/>
          </p:nvSpPr>
          <p:spPr>
            <a:xfrm>
              <a:off x="5610893" y="2507649"/>
              <a:ext cx="1249027"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17.5%</a:t>
              </a:r>
            </a:p>
          </p:txBody>
        </p:sp>
        <p:sp>
          <p:nvSpPr>
            <p:cNvPr id="51" name="テキスト ボックス 50">
              <a:extLst>
                <a:ext uri="{FF2B5EF4-FFF2-40B4-BE49-F238E27FC236}">
                  <a16:creationId xmlns:a16="http://schemas.microsoft.com/office/drawing/2014/main" id="{D1F2BB81-C2D1-FF30-1849-B1B5731750D7}"/>
                </a:ext>
              </a:extLst>
            </p:cNvPr>
            <p:cNvSpPr txBox="1"/>
            <p:nvPr/>
          </p:nvSpPr>
          <p:spPr>
            <a:xfrm>
              <a:off x="4572000" y="5365018"/>
              <a:ext cx="2025120"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県の借金を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返したり</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するため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12.4%</a:t>
              </a:r>
            </a:p>
          </p:txBody>
        </p:sp>
        <p:cxnSp>
          <p:nvCxnSpPr>
            <p:cNvPr id="52" name="直線コネクタ 51">
              <a:extLst>
                <a:ext uri="{FF2B5EF4-FFF2-40B4-BE49-F238E27FC236}">
                  <a16:creationId xmlns:a16="http://schemas.microsoft.com/office/drawing/2014/main" id="{F8999FC6-E97C-CC8C-727F-1ED93BAE0C7E}"/>
                </a:ext>
              </a:extLst>
            </p:cNvPr>
            <p:cNvCxnSpPr>
              <a:cxnSpLocks/>
            </p:cNvCxnSpPr>
            <p:nvPr/>
          </p:nvCxnSpPr>
          <p:spPr bwMode="auto">
            <a:xfrm flipH="1" flipV="1">
              <a:off x="5110924" y="2657250"/>
              <a:ext cx="358589" cy="650025"/>
            </a:xfrm>
            <a:prstGeom prst="line">
              <a:avLst/>
            </a:prstGeom>
            <a:noFill/>
            <a:ln w="12700" cap="flat" cmpd="sng" algn="ctr">
              <a:solidFill>
                <a:schemeClr val="tx1"/>
              </a:solidFill>
              <a:prstDash val="solid"/>
              <a:round/>
              <a:headEnd type="oval" w="med" len="med"/>
              <a:tailEnd type="none" w="med" len="med"/>
            </a:ln>
            <a:effectLst/>
          </p:spPr>
        </p:cxnSp>
        <p:grpSp>
          <p:nvGrpSpPr>
            <p:cNvPr id="53" name="グループ化 52">
              <a:extLst>
                <a:ext uri="{FF2B5EF4-FFF2-40B4-BE49-F238E27FC236}">
                  <a16:creationId xmlns:a16="http://schemas.microsoft.com/office/drawing/2014/main" id="{09CE28FF-C528-D7BA-7690-94B6F1CDB3E4}"/>
                </a:ext>
              </a:extLst>
            </p:cNvPr>
            <p:cNvGrpSpPr/>
            <p:nvPr/>
          </p:nvGrpSpPr>
          <p:grpSpPr>
            <a:xfrm>
              <a:off x="6113299" y="3140439"/>
              <a:ext cx="1299600" cy="1300682"/>
              <a:chOff x="6148440" y="3131843"/>
              <a:chExt cx="1299600" cy="1300682"/>
            </a:xfrm>
          </p:grpSpPr>
          <p:grpSp>
            <p:nvGrpSpPr>
              <p:cNvPr id="54" name="グループ化 53">
                <a:extLst>
                  <a:ext uri="{FF2B5EF4-FFF2-40B4-BE49-F238E27FC236}">
                    <a16:creationId xmlns:a16="http://schemas.microsoft.com/office/drawing/2014/main" id="{3241CF4E-6E67-7AB3-28AB-A0984D384735}"/>
                  </a:ext>
                </a:extLst>
              </p:cNvPr>
              <p:cNvGrpSpPr/>
              <p:nvPr/>
            </p:nvGrpSpPr>
            <p:grpSpPr>
              <a:xfrm>
                <a:off x="6148440" y="3131843"/>
                <a:ext cx="1299600" cy="1300682"/>
                <a:chOff x="1974615" y="3951980"/>
                <a:chExt cx="1550904" cy="1490552"/>
              </a:xfrm>
            </p:grpSpPr>
            <p:sp>
              <p:nvSpPr>
                <p:cNvPr id="56" name="楕円 39">
                  <a:extLst>
                    <a:ext uri="{FF2B5EF4-FFF2-40B4-BE49-F238E27FC236}">
                      <a16:creationId xmlns:a16="http://schemas.microsoft.com/office/drawing/2014/main" id="{E9B5FB8B-B9DE-1F5C-628B-34F1476C7023}"/>
                    </a:ext>
                  </a:extLst>
                </p:cNvPr>
                <p:cNvSpPr/>
                <p:nvPr/>
              </p:nvSpPr>
              <p:spPr bwMode="auto">
                <a:xfrm>
                  <a:off x="1974615" y="3951980"/>
                  <a:ext cx="1550904"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57" name="テキスト ボックス 56">
                  <a:extLst>
                    <a:ext uri="{FF2B5EF4-FFF2-40B4-BE49-F238E27FC236}">
                      <a16:creationId xmlns:a16="http://schemas.microsoft.com/office/drawing/2014/main" id="{9D3AA129-254E-8E85-3596-63D473628F98}"/>
                    </a:ext>
                  </a:extLst>
                </p:cNvPr>
                <p:cNvSpPr txBox="1"/>
                <p:nvPr/>
              </p:nvSpPr>
              <p:spPr>
                <a:xfrm>
                  <a:off x="2045106" y="4422158"/>
                  <a:ext cx="1394942"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a:t>
                  </a:r>
                  <a:r>
                    <a:rPr lang="ja-JP"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3,182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55" name="テキスト ボックス 54">
                <a:extLst>
                  <a:ext uri="{FF2B5EF4-FFF2-40B4-BE49-F238E27FC236}">
                    <a16:creationId xmlns:a16="http://schemas.microsoft.com/office/drawing/2014/main" id="{9982B8EF-1CB9-8377-B9AC-9FFAEA429345}"/>
                  </a:ext>
                </a:extLst>
              </p:cNvPr>
              <p:cNvSpPr txBox="1"/>
              <p:nvPr/>
            </p:nvSpPr>
            <p:spPr>
              <a:xfrm>
                <a:off x="6225354" y="3392881"/>
                <a:ext cx="718534" cy="215444"/>
              </a:xfrm>
              <a:prstGeom prst="rect">
                <a:avLst/>
              </a:prstGeom>
              <a:noFill/>
            </p:spPr>
            <p:txBody>
              <a:bodyPr wrap="square" rtlCol="0">
                <a:spAutoFit/>
              </a:bodyPr>
              <a:lstStyle/>
              <a:p>
                <a:pPr algn="ctr"/>
                <a:r>
                  <a:rPr kumimoji="1" lang="ja-JP" altLang="en-US" sz="800">
                    <a:latin typeface="HGPｺﾞｼｯｸE" panose="020B0900000000000000" pitchFamily="50" charset="-128"/>
                    <a:ea typeface="HGPｺﾞｼｯｸE" panose="020B0900000000000000" pitchFamily="50" charset="-128"/>
                  </a:rPr>
                  <a:t>さいしゅつ</a:t>
                </a:r>
                <a:endParaRPr kumimoji="1" lang="en-US" altLang="ja-JP" sz="800" dirty="0">
                  <a:latin typeface="HGPｺﾞｼｯｸE" panose="020B0900000000000000" pitchFamily="50" charset="-128"/>
                  <a:ea typeface="HGPｺﾞｼｯｸE" panose="020B0900000000000000" pitchFamily="50" charset="-128"/>
                </a:endParaRPr>
              </a:p>
            </p:txBody>
          </p:sp>
        </p:grpSp>
      </p:grpSp>
    </p:spTree>
    <p:extLst>
      <p:ext uri="{BB962C8B-B14F-4D97-AF65-F5344CB8AC3E}">
        <p14:creationId xmlns:p14="http://schemas.microsoft.com/office/powerpoint/2010/main" val="170347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a:xfrm>
            <a:off x="8628484" y="6574636"/>
            <a:ext cx="419472" cy="189374"/>
          </a:xfrm>
        </p:spPr>
        <p:txBody>
          <a:bodyPr/>
          <a:lstStyle/>
          <a:p>
            <a:pPr>
              <a:defRPr/>
            </a:pPr>
            <a:r>
              <a:rPr lang="en-US" altLang="ja-JP" dirty="0"/>
              <a:t>13</a:t>
            </a:r>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6697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兵庫県では</a:t>
            </a:r>
            <a:r>
              <a:rPr lang="ja-JP" altLang="en-US" dirty="0">
                <a:solidFill>
                  <a:schemeClr val="bg1">
                    <a:lumMod val="95000"/>
                  </a:schemeClr>
                </a:solidFill>
                <a:latin typeface="HGPｺﾞｼｯｸE" panose="020B0900000000000000" pitchFamily="50" charset="-128"/>
                <a:ea typeface="HGPｺﾞｼｯｸE" panose="020B0900000000000000" pitchFamily="50" charset="-128"/>
              </a:rPr>
              <a:t>税金を</a:t>
            </a:r>
            <a:r>
              <a:rPr lang="ja-JP" altLang="en-US" dirty="0">
                <a:solidFill>
                  <a:srgbClr val="FFFFFF"/>
                </a:solidFill>
                <a:latin typeface="HGPｺﾞｼｯｸE" panose="020B0900000000000000" pitchFamily="50" charset="-128"/>
                <a:ea typeface="HGPｺﾞｼｯｸE" panose="020B0900000000000000" pitchFamily="50" charset="-128"/>
              </a:rPr>
              <a:t>どう使っているの？</a:t>
            </a:r>
          </a:p>
        </p:txBody>
      </p:sp>
      <p:pic>
        <p:nvPicPr>
          <p:cNvPr id="24" name="図 23" descr="挿絵 が含まれている画像&#10;&#10;自動的に生成された説明">
            <a:extLst>
              <a:ext uri="{FF2B5EF4-FFF2-40B4-BE49-F238E27FC236}">
                <a16:creationId xmlns:a16="http://schemas.microsoft.com/office/drawing/2014/main" id="{B01DE1BA-99C3-4D07-9C0A-AFE2A76B8E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65097" y="5035701"/>
            <a:ext cx="1564045" cy="1728309"/>
          </a:xfrm>
          <a:prstGeom prst="rect">
            <a:avLst/>
          </a:prstGeom>
        </p:spPr>
      </p:pic>
      <p:grpSp>
        <p:nvGrpSpPr>
          <p:cNvPr id="4" name="グループ化 3">
            <a:extLst>
              <a:ext uri="{FF2B5EF4-FFF2-40B4-BE49-F238E27FC236}">
                <a16:creationId xmlns:a16="http://schemas.microsoft.com/office/drawing/2014/main" id="{C9F664D0-EC00-2839-00CE-C6F6200D06B9}"/>
              </a:ext>
            </a:extLst>
          </p:cNvPr>
          <p:cNvGrpSpPr/>
          <p:nvPr/>
        </p:nvGrpSpPr>
        <p:grpSpPr>
          <a:xfrm>
            <a:off x="2169831" y="5275650"/>
            <a:ext cx="5850949" cy="1129074"/>
            <a:chOff x="2169831" y="5275650"/>
            <a:chExt cx="5850949" cy="1129074"/>
          </a:xfrm>
        </p:grpSpPr>
        <p:grpSp>
          <p:nvGrpSpPr>
            <p:cNvPr id="21" name="グループ化 20">
              <a:extLst>
                <a:ext uri="{FF2B5EF4-FFF2-40B4-BE49-F238E27FC236}">
                  <a16:creationId xmlns:a16="http://schemas.microsoft.com/office/drawing/2014/main" id="{8DDEA870-EDFB-9892-CFCF-03CACB6658AB}"/>
                </a:ext>
              </a:extLst>
            </p:cNvPr>
            <p:cNvGrpSpPr/>
            <p:nvPr/>
          </p:nvGrpSpPr>
          <p:grpSpPr>
            <a:xfrm>
              <a:off x="2169831" y="5275650"/>
              <a:ext cx="5850949" cy="1129074"/>
              <a:chOff x="3117723" y="5005912"/>
              <a:chExt cx="4154947" cy="1490558"/>
            </a:xfrm>
          </p:grpSpPr>
          <p:sp>
            <p:nvSpPr>
              <p:cNvPr id="22" name="角丸四角形 21">
                <a:extLst>
                  <a:ext uri="{FF2B5EF4-FFF2-40B4-BE49-F238E27FC236}">
                    <a16:creationId xmlns:a16="http://schemas.microsoft.com/office/drawing/2014/main" id="{795C0FB5-1676-8DB4-96DA-9CE33C53BFF6}"/>
                  </a:ext>
                </a:extLst>
              </p:cNvPr>
              <p:cNvSpPr/>
              <p:nvPr/>
            </p:nvSpPr>
            <p:spPr>
              <a:xfrm>
                <a:off x="3293883" y="5005912"/>
                <a:ext cx="3978787" cy="1490558"/>
              </a:xfrm>
              <a:prstGeom prst="roundRect">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23" name="三角形 22">
                <a:extLst>
                  <a:ext uri="{FF2B5EF4-FFF2-40B4-BE49-F238E27FC236}">
                    <a16:creationId xmlns:a16="http://schemas.microsoft.com/office/drawing/2014/main" id="{2AC4EB9B-7308-DC96-946E-947A6C5E6E26}"/>
                  </a:ext>
                </a:extLst>
              </p:cNvPr>
              <p:cNvSpPr/>
              <p:nvPr/>
            </p:nvSpPr>
            <p:spPr>
              <a:xfrm rot="16200000">
                <a:off x="2995809" y="5879993"/>
                <a:ext cx="441681" cy="197853"/>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Rectangle 26">
              <a:extLst>
                <a:ext uri="{FF2B5EF4-FFF2-40B4-BE49-F238E27FC236}">
                  <a16:creationId xmlns:a16="http://schemas.microsoft.com/office/drawing/2014/main" id="{DBBBB91E-FE3D-8ACD-6FD6-E09630CB94C3}"/>
                </a:ext>
              </a:extLst>
            </p:cNvPr>
            <p:cNvSpPr>
              <a:spLocks noChangeArrowheads="1"/>
            </p:cNvSpPr>
            <p:nvPr/>
          </p:nvSpPr>
          <p:spPr bwMode="white">
            <a:xfrm>
              <a:off x="2465165" y="5415892"/>
              <a:ext cx="5398399"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皆さんの住んでいる地域</a:t>
              </a:r>
              <a:r>
                <a:rPr lang="ja-JP" altLang="en-US" sz="1700">
                  <a:solidFill>
                    <a:srgbClr val="000000"/>
                  </a:solidFill>
                  <a:latin typeface="HGPｺﾞｼｯｸE" panose="020B0900000000000000" pitchFamily="50" charset="-128"/>
                  <a:ea typeface="HGPｺﾞｼｯｸE" panose="020B0900000000000000" pitchFamily="50" charset="-128"/>
                </a:rPr>
                <a:t>（市町村）で、どんな</a:t>
              </a:r>
              <a:r>
                <a:rPr lang="ja-JP" altLang="en-US" sz="1700" dirty="0">
                  <a:solidFill>
                    <a:srgbClr val="000000"/>
                  </a:solidFill>
                  <a:latin typeface="HGPｺﾞｼｯｸE" panose="020B0900000000000000" pitchFamily="50" charset="-128"/>
                  <a:ea typeface="HGPｺﾞｼｯｸE" panose="020B0900000000000000" pitchFamily="50" charset="-128"/>
                </a:rPr>
                <a:t>ところに税金が使われている</a:t>
              </a:r>
              <a:r>
                <a:rPr lang="ja-JP" altLang="en-US" sz="1700">
                  <a:solidFill>
                    <a:srgbClr val="000000"/>
                  </a:solidFill>
                  <a:latin typeface="HGPｺﾞｼｯｸE" panose="020B0900000000000000" pitchFamily="50" charset="-128"/>
                  <a:ea typeface="HGPｺﾞｼｯｸE" panose="020B0900000000000000" pitchFamily="50" charset="-128"/>
                </a:rPr>
                <a:t>か、調べて</a:t>
              </a:r>
              <a:r>
                <a:rPr lang="ja-JP" altLang="en-US" sz="1700" dirty="0">
                  <a:solidFill>
                    <a:srgbClr val="000000"/>
                  </a:solidFill>
                  <a:latin typeface="HGPｺﾞｼｯｸE" panose="020B0900000000000000" pitchFamily="50" charset="-128"/>
                  <a:ea typeface="HGPｺﾞｼｯｸE" panose="020B0900000000000000" pitchFamily="50" charset="-128"/>
                </a:rPr>
                <a:t>みると新しい発見があるかも。</a:t>
              </a:r>
            </a:p>
          </p:txBody>
        </p:sp>
        <p:sp>
          <p:nvSpPr>
            <p:cNvPr id="26" name="テキスト ボックス 25">
              <a:extLst>
                <a:ext uri="{FF2B5EF4-FFF2-40B4-BE49-F238E27FC236}">
                  <a16:creationId xmlns:a16="http://schemas.microsoft.com/office/drawing/2014/main" id="{C1AA029B-B05E-24F0-FB92-B52DF32C0635}"/>
                </a:ext>
              </a:extLst>
            </p:cNvPr>
            <p:cNvSpPr txBox="1"/>
            <p:nvPr/>
          </p:nvSpPr>
          <p:spPr>
            <a:xfrm>
              <a:off x="4359455" y="539591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ちいき</a:t>
              </a:r>
              <a:endParaRPr lang="zh-CN" altLang="en-US" sz="800" dirty="0">
                <a:latin typeface="HGPｺﾞｼｯｸE" panose="020B0900000000000000" pitchFamily="50" charset="-128"/>
                <a:ea typeface="HGPｺﾞｼｯｸE" panose="020B0900000000000000" pitchFamily="50" charset="-128"/>
              </a:endParaRPr>
            </a:p>
          </p:txBody>
        </p:sp>
      </p:grpSp>
      <p:sp>
        <p:nvSpPr>
          <p:cNvPr id="27" name="Rectangle 26">
            <a:extLst>
              <a:ext uri="{FF2B5EF4-FFF2-40B4-BE49-F238E27FC236}">
                <a16:creationId xmlns:a16="http://schemas.microsoft.com/office/drawing/2014/main" id="{2566207A-9060-A71D-5977-F8EE4E33BE09}"/>
              </a:ext>
            </a:extLst>
          </p:cNvPr>
          <p:cNvSpPr>
            <a:spLocks noChangeArrowheads="1"/>
          </p:cNvSpPr>
          <p:nvPr/>
        </p:nvSpPr>
        <p:spPr bwMode="white">
          <a:xfrm>
            <a:off x="169629" y="845312"/>
            <a:ext cx="6957409"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2000">
                <a:solidFill>
                  <a:srgbClr val="000000"/>
                </a:solidFill>
                <a:latin typeface="HGPｺﾞｼｯｸE" panose="020B0900000000000000" pitchFamily="50" charset="-128"/>
                <a:ea typeface="HGPｺﾞｼｯｸE" panose="020B0900000000000000" pitchFamily="50" charset="-128"/>
              </a:rPr>
              <a:t>兵庫県</a:t>
            </a:r>
            <a:r>
              <a:rPr lang="ja-JP" altLang="en-US" sz="2000" dirty="0">
                <a:solidFill>
                  <a:srgbClr val="000000"/>
                </a:solidFill>
                <a:latin typeface="HGPｺﾞｼｯｸE" panose="020B0900000000000000" pitchFamily="50" charset="-128"/>
                <a:ea typeface="HGPｺﾞｼｯｸE" panose="020B0900000000000000" pitchFamily="50" charset="-128"/>
              </a:rPr>
              <a:t>の税金は、こんなところにも使われています。</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cxnSp>
        <p:nvCxnSpPr>
          <p:cNvPr id="28" name="直線コネクタ 27">
            <a:extLst>
              <a:ext uri="{FF2B5EF4-FFF2-40B4-BE49-F238E27FC236}">
                <a16:creationId xmlns:a16="http://schemas.microsoft.com/office/drawing/2014/main" id="{DECDE944-422B-1494-09F2-45FF96433710}"/>
              </a:ext>
            </a:extLst>
          </p:cNvPr>
          <p:cNvCxnSpPr>
            <a:cxnSpLocks/>
          </p:cNvCxnSpPr>
          <p:nvPr/>
        </p:nvCxnSpPr>
        <p:spPr>
          <a:xfrm>
            <a:off x="179388" y="1444442"/>
            <a:ext cx="8785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930FAFA4-33A1-7134-1980-2A892ABF4EA7}"/>
              </a:ext>
            </a:extLst>
          </p:cNvPr>
          <p:cNvPicPr/>
          <p:nvPr/>
        </p:nvPicPr>
        <p:blipFill>
          <a:blip r:embed="rId4">
            <a:clrChange>
              <a:clrFrom>
                <a:srgbClr val="FFFFFF"/>
              </a:clrFrom>
              <a:clrTo>
                <a:srgbClr val="FFFFFF">
                  <a:alpha val="0"/>
                </a:srgbClr>
              </a:clrTo>
            </a:clrChange>
          </a:blip>
          <a:stretch>
            <a:fillRect/>
          </a:stretch>
        </p:blipFill>
        <p:spPr>
          <a:xfrm>
            <a:off x="7733506" y="74877"/>
            <a:ext cx="1352550" cy="1341755"/>
          </a:xfrm>
          <a:prstGeom prst="rect">
            <a:avLst/>
          </a:prstGeom>
        </p:spPr>
      </p:pic>
      <p:sp>
        <p:nvSpPr>
          <p:cNvPr id="5" name="テキスト ボックス 4">
            <a:extLst>
              <a:ext uri="{FF2B5EF4-FFF2-40B4-BE49-F238E27FC236}">
                <a16:creationId xmlns:a16="http://schemas.microsoft.com/office/drawing/2014/main" id="{4D21C5F9-3CA8-1B5A-1E37-2C2396E5C7E3}"/>
              </a:ext>
            </a:extLst>
          </p:cNvPr>
          <p:cNvSpPr txBox="1"/>
          <p:nvPr/>
        </p:nvSpPr>
        <p:spPr>
          <a:xfrm>
            <a:off x="7390342" y="1070848"/>
            <a:ext cx="1019439" cy="369332"/>
          </a:xfrm>
          <a:prstGeom prst="rect">
            <a:avLst/>
          </a:prstGeom>
          <a:noFill/>
        </p:spPr>
        <p:txBody>
          <a:bodyPr wrap="square">
            <a:spAutoFit/>
          </a:bodyPr>
          <a:lstStyle/>
          <a:p>
            <a:r>
              <a:rPr lang="ja-JP" altLang="ja-JP" sz="9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9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9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9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9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900" dirty="0">
              <a:latin typeface="MS PGothic" panose="020B0600070205080204" pitchFamily="34" charset="-128"/>
              <a:ea typeface="MS PGothic" panose="020B0600070205080204" pitchFamily="34" charset="-128"/>
            </a:endParaRPr>
          </a:p>
        </p:txBody>
      </p:sp>
      <p:grpSp>
        <p:nvGrpSpPr>
          <p:cNvPr id="13" name="グループ化 12">
            <a:extLst>
              <a:ext uri="{FF2B5EF4-FFF2-40B4-BE49-F238E27FC236}">
                <a16:creationId xmlns:a16="http://schemas.microsoft.com/office/drawing/2014/main" id="{8118BA81-7500-60F2-037D-8CFBDB6EB41B}"/>
              </a:ext>
            </a:extLst>
          </p:cNvPr>
          <p:cNvGrpSpPr/>
          <p:nvPr/>
        </p:nvGrpSpPr>
        <p:grpSpPr>
          <a:xfrm>
            <a:off x="20265" y="1710995"/>
            <a:ext cx="2914031" cy="3369017"/>
            <a:chOff x="20265" y="1710995"/>
            <a:chExt cx="2914031" cy="3369017"/>
          </a:xfrm>
        </p:grpSpPr>
        <p:pic>
          <p:nvPicPr>
            <p:cNvPr id="6" name="図 5">
              <a:extLst>
                <a:ext uri="{FF2B5EF4-FFF2-40B4-BE49-F238E27FC236}">
                  <a16:creationId xmlns:a16="http://schemas.microsoft.com/office/drawing/2014/main" id="{C54F2334-7633-8371-86A2-292F3DE2A8E3}"/>
                </a:ext>
              </a:extLst>
            </p:cNvPr>
            <p:cNvPicPr>
              <a:picLocks noChangeAspect="1"/>
            </p:cNvPicPr>
            <p:nvPr/>
          </p:nvPicPr>
          <p:blipFill rotWithShape="1">
            <a:blip r:embed="rId5">
              <a:extLst>
                <a:ext uri="{28A0092B-C50C-407E-A947-70E740481C1C}">
                  <a14:useLocalDpi xmlns:a14="http://schemas.microsoft.com/office/drawing/2010/main" val="0"/>
                </a:ext>
              </a:extLst>
            </a:blip>
            <a:srcRect l="-4655" t="5018" r="4655" b="8353"/>
            <a:stretch/>
          </p:blipFill>
          <p:spPr>
            <a:xfrm>
              <a:off x="20265" y="1710995"/>
              <a:ext cx="2796671" cy="2018063"/>
            </a:xfrm>
            <a:prstGeom prst="rect">
              <a:avLst/>
            </a:prstGeom>
            <a:ln>
              <a:noFill/>
            </a:ln>
          </p:spPr>
        </p:pic>
        <p:sp>
          <p:nvSpPr>
            <p:cNvPr id="10" name="正方形/長方形 9">
              <a:extLst>
                <a:ext uri="{FF2B5EF4-FFF2-40B4-BE49-F238E27FC236}">
                  <a16:creationId xmlns:a16="http://schemas.microsoft.com/office/drawing/2014/main" id="{9B3ECCF8-386A-1445-D399-E6586FF935D8}"/>
                </a:ext>
              </a:extLst>
            </p:cNvPr>
            <p:cNvSpPr/>
            <p:nvPr/>
          </p:nvSpPr>
          <p:spPr>
            <a:xfrm>
              <a:off x="27781" y="3851278"/>
              <a:ext cx="2906515" cy="1228734"/>
            </a:xfrm>
            <a:prstGeom prst="rect">
              <a:avLst/>
            </a:prstGeom>
          </p:spPr>
          <p:txBody>
            <a:bodyPr wrap="square">
              <a:spAutoFit/>
            </a:bodyPr>
            <a:lstStyle/>
            <a:p>
              <a:pPr algn="ctr">
                <a:lnSpc>
                  <a:spcPts val="2320"/>
                </a:lnSpc>
              </a:pPr>
              <a:r>
                <a:rPr lang="ja-JP" altLang="ja-JP" sz="1600" b="1" kern="1200" dirty="0">
                  <a:effectLst/>
                  <a:latin typeface="+mn-ea"/>
                  <a:ea typeface="+mn-ea"/>
                  <a:cs typeface="メイリオ" panose="020B0604030504040204" pitchFamily="50" charset="-128"/>
                </a:rPr>
                <a:t>兵庫県立川西カリヨンの丘</a:t>
              </a:r>
              <a:endParaRPr lang="en-US" altLang="ja-JP" sz="1600" b="1" kern="1200" dirty="0">
                <a:effectLst/>
                <a:latin typeface="+mn-ea"/>
                <a:ea typeface="+mn-ea"/>
                <a:cs typeface="メイリオ" panose="020B0604030504040204" pitchFamily="50" charset="-128"/>
              </a:endParaRPr>
            </a:p>
            <a:p>
              <a:pPr algn="ctr">
                <a:lnSpc>
                  <a:spcPts val="2320"/>
                </a:lnSpc>
              </a:pPr>
              <a:r>
                <a:rPr lang="ja-JP" altLang="ja-JP" sz="1600" b="1" kern="1200" dirty="0">
                  <a:effectLst/>
                  <a:latin typeface="+mn-ea"/>
                  <a:ea typeface="+mn-ea"/>
                  <a:cs typeface="メイリオ" panose="020B0604030504040204" pitchFamily="50" charset="-128"/>
                </a:rPr>
                <a:t>特別支援学校</a:t>
              </a:r>
              <a:endParaRPr lang="en-US" altLang="ja-JP" sz="1600" b="1" kern="1200" dirty="0">
                <a:effectLst/>
                <a:latin typeface="+mn-ea"/>
                <a:ea typeface="+mn-ea"/>
                <a:cs typeface="メイリオ" panose="020B0604030504040204" pitchFamily="50" charset="-128"/>
              </a:endParaRPr>
            </a:p>
            <a:p>
              <a:pPr algn="ctr">
                <a:lnSpc>
                  <a:spcPts val="2320"/>
                </a:lnSpc>
              </a:pPr>
              <a:r>
                <a:rPr kumimoji="1" lang="ja-JP" altLang="ja-JP" sz="1400" kern="1200" dirty="0">
                  <a:effectLst/>
                  <a:latin typeface="+mn-ea"/>
                  <a:ea typeface="+mn-ea"/>
                  <a:cs typeface="メイリオ" panose="020B0604030504040204" pitchFamily="50" charset="-128"/>
                </a:rPr>
                <a:t>（</a:t>
              </a:r>
              <a:r>
                <a:rPr lang="ja-JP" altLang="ja-JP" sz="1400" kern="1200" dirty="0">
                  <a:effectLst/>
                  <a:latin typeface="+mn-ea"/>
                  <a:ea typeface="+mn-ea"/>
                  <a:cs typeface="メイリオ" panose="020B0604030504040204" pitchFamily="50" charset="-128"/>
                </a:rPr>
                <a:t>川西市</a:t>
              </a:r>
              <a:r>
                <a:rPr kumimoji="1" lang="ja-JP" altLang="ja-JP" sz="1400" kern="1200" dirty="0">
                  <a:effectLst/>
                  <a:latin typeface="+mn-ea"/>
                  <a:ea typeface="+mn-ea"/>
                  <a:cs typeface="メイリオ" panose="020B0604030504040204" pitchFamily="50" charset="-128"/>
                </a:rPr>
                <a:t>）</a:t>
              </a:r>
              <a:endParaRPr lang="ja-JP" altLang="ja-JP" sz="1400" b="1" dirty="0">
                <a:effectLst/>
                <a:latin typeface="+mn-ea"/>
                <a:ea typeface="+mn-ea"/>
                <a:cs typeface="ＭＳ Ｐゴシック" panose="020B0600070205080204" pitchFamily="50" charset="-128"/>
              </a:endParaRPr>
            </a:p>
            <a:p>
              <a:pPr algn="ctr">
                <a:lnSpc>
                  <a:spcPts val="2320"/>
                </a:lnSpc>
              </a:pPr>
              <a:r>
                <a:rPr lang="ja-JP" altLang="en-US" sz="1400" kern="1200" dirty="0">
                  <a:effectLst/>
                  <a:latin typeface="+mn-ea"/>
                  <a:cs typeface="メイリオ" panose="020B0604030504040204" pitchFamily="50" charset="-128"/>
                </a:rPr>
                <a:t>令和５</a:t>
              </a:r>
              <a:r>
                <a:rPr lang="ja-JP" altLang="ja-JP" sz="1400" kern="1200" dirty="0">
                  <a:effectLst/>
                  <a:latin typeface="+mn-ea"/>
                  <a:cs typeface="メイリオ" panose="020B0604030504040204" pitchFamily="50" charset="-128"/>
                </a:rPr>
                <a:t>年</a:t>
              </a:r>
              <a:r>
                <a:rPr lang="en-US" altLang="ja-JP" sz="1400" dirty="0">
                  <a:latin typeface="+mn-ea"/>
                  <a:cs typeface="メイリオ" panose="020B0604030504040204" pitchFamily="50" charset="-128"/>
                </a:rPr>
                <a:t>10</a:t>
              </a:r>
              <a:r>
                <a:rPr lang="ja-JP" altLang="ja-JP" sz="1400" kern="1200" dirty="0">
                  <a:effectLst/>
                  <a:latin typeface="+mn-ea"/>
                  <a:cs typeface="メイリオ" panose="020B0604030504040204" pitchFamily="50" charset="-128"/>
                </a:rPr>
                <a:t>月</a:t>
              </a:r>
              <a:r>
                <a:rPr lang="ja-JP" altLang="en-US" sz="1400" kern="1200" dirty="0">
                  <a:effectLst/>
                  <a:latin typeface="+mn-ea"/>
                  <a:cs typeface="メイリオ" panose="020B0604030504040204" pitchFamily="50" charset="-128"/>
                </a:rPr>
                <a:t>完成</a:t>
              </a:r>
              <a:endParaRPr lang="en-US" altLang="ja-JP" sz="1400" kern="1200" dirty="0">
                <a:effectLst/>
                <a:latin typeface="+mn-ea"/>
                <a:cs typeface="メイリオ" panose="020B0604030504040204" pitchFamily="50" charset="-128"/>
              </a:endParaRPr>
            </a:p>
          </p:txBody>
        </p:sp>
        <p:sp>
          <p:nvSpPr>
            <p:cNvPr id="7" name="テキスト ボックス 6">
              <a:extLst>
                <a:ext uri="{FF2B5EF4-FFF2-40B4-BE49-F238E27FC236}">
                  <a16:creationId xmlns:a16="http://schemas.microsoft.com/office/drawing/2014/main" id="{CDF5A0E9-5250-5AF6-234F-BB77CBE6AA6B}"/>
                </a:ext>
              </a:extLst>
            </p:cNvPr>
            <p:cNvSpPr txBox="1"/>
            <p:nvPr/>
          </p:nvSpPr>
          <p:spPr>
            <a:xfrm>
              <a:off x="1276123" y="4077642"/>
              <a:ext cx="678016"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しえん</a:t>
              </a:r>
              <a:endParaRPr lang="zh-CN" altLang="en-US" sz="7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11A1C7C-B629-8F6D-ACF7-9D990D413D60}"/>
              </a:ext>
            </a:extLst>
          </p:cNvPr>
          <p:cNvGrpSpPr/>
          <p:nvPr/>
        </p:nvGrpSpPr>
        <p:grpSpPr>
          <a:xfrm>
            <a:off x="6013671" y="1688954"/>
            <a:ext cx="2971385" cy="3356154"/>
            <a:chOff x="6013671" y="1688954"/>
            <a:chExt cx="2971385" cy="3356154"/>
          </a:xfrm>
        </p:grpSpPr>
        <p:sp>
          <p:nvSpPr>
            <p:cNvPr id="12" name="正方形/長方形 11">
              <a:extLst>
                <a:ext uri="{FF2B5EF4-FFF2-40B4-BE49-F238E27FC236}">
                  <a16:creationId xmlns:a16="http://schemas.microsoft.com/office/drawing/2014/main" id="{649C30F5-B251-0EF3-DC4B-198F3FDE582E}"/>
                </a:ext>
              </a:extLst>
            </p:cNvPr>
            <p:cNvSpPr/>
            <p:nvPr/>
          </p:nvSpPr>
          <p:spPr>
            <a:xfrm>
              <a:off x="6013671" y="3816374"/>
              <a:ext cx="2971385" cy="1228734"/>
            </a:xfrm>
            <a:prstGeom prst="rect">
              <a:avLst/>
            </a:prstGeom>
          </p:spPr>
          <p:txBody>
            <a:bodyPr wrap="square">
              <a:spAutoFit/>
            </a:bodyPr>
            <a:lstStyle/>
            <a:p>
              <a:pPr algn="ctr">
                <a:lnSpc>
                  <a:spcPts val="2320"/>
                </a:lnSpc>
              </a:pPr>
              <a:r>
                <a:rPr lang="ja-JP" altLang="en-US" sz="1600" b="1" kern="1200" dirty="0">
                  <a:effectLst/>
                  <a:latin typeface="+mn-ea"/>
                  <a:ea typeface="+mn-ea"/>
                  <a:cs typeface="メイリオ" panose="020B0604030504040204" pitchFamily="50" charset="-128"/>
                </a:rPr>
                <a:t>兵庫県立はりま姫路</a:t>
              </a:r>
              <a:endParaRPr lang="en-US" altLang="ja-JP" sz="1600" b="1" kern="1200" dirty="0">
                <a:effectLst/>
                <a:latin typeface="+mn-ea"/>
                <a:ea typeface="+mn-ea"/>
                <a:cs typeface="メイリオ" panose="020B0604030504040204" pitchFamily="50" charset="-128"/>
              </a:endParaRPr>
            </a:p>
            <a:p>
              <a:pPr algn="ctr">
                <a:lnSpc>
                  <a:spcPts val="2320"/>
                </a:lnSpc>
              </a:pPr>
              <a:r>
                <a:rPr lang="ja-JP" altLang="en-US" sz="1600" b="1" kern="1200" dirty="0">
                  <a:effectLst/>
                  <a:latin typeface="+mn-ea"/>
                  <a:ea typeface="+mn-ea"/>
                  <a:cs typeface="メイリオ" panose="020B0604030504040204" pitchFamily="50" charset="-128"/>
                </a:rPr>
                <a:t>総合医療センター</a:t>
              </a:r>
              <a:endParaRPr lang="en-US" altLang="ja-JP" sz="1600" b="1" kern="1200" dirty="0">
                <a:effectLst/>
                <a:latin typeface="+mn-ea"/>
                <a:ea typeface="+mn-ea"/>
                <a:cs typeface="メイリオ" panose="020B0604030504040204" pitchFamily="50" charset="-128"/>
              </a:endParaRPr>
            </a:p>
            <a:p>
              <a:pPr algn="ctr">
                <a:lnSpc>
                  <a:spcPts val="2320"/>
                </a:lnSpc>
              </a:pPr>
              <a:r>
                <a:rPr kumimoji="1" lang="ja-JP" altLang="ja-JP" sz="1400" kern="1200" dirty="0">
                  <a:effectLst/>
                  <a:latin typeface="+mn-ea"/>
                  <a:ea typeface="+mn-ea"/>
                  <a:cs typeface="メイリオ" panose="020B0604030504040204" pitchFamily="50" charset="-128"/>
                </a:rPr>
                <a:t>（</a:t>
              </a:r>
              <a:r>
                <a:rPr kumimoji="1" lang="ja-JP" altLang="en-US" sz="1400" dirty="0">
                  <a:latin typeface="+mn-ea"/>
                  <a:cs typeface="メイリオ" panose="020B0604030504040204" pitchFamily="50" charset="-128"/>
                </a:rPr>
                <a:t>姫路市</a:t>
              </a:r>
              <a:r>
                <a:rPr kumimoji="1" lang="ja-JP" altLang="ja-JP" sz="1400" kern="1200" dirty="0">
                  <a:effectLst/>
                  <a:latin typeface="+mn-ea"/>
                  <a:ea typeface="+mn-ea"/>
                  <a:cs typeface="メイリオ" panose="020B0604030504040204" pitchFamily="50" charset="-128"/>
                </a:rPr>
                <a:t>）</a:t>
              </a:r>
              <a:endParaRPr lang="ja-JP" altLang="ja-JP" sz="1400" b="1" dirty="0">
                <a:effectLst/>
                <a:latin typeface="+mn-ea"/>
                <a:ea typeface="+mn-ea"/>
                <a:cs typeface="ＭＳ Ｐゴシック" panose="020B0600070205080204" pitchFamily="50" charset="-128"/>
              </a:endParaRPr>
            </a:p>
            <a:p>
              <a:pPr algn="ctr">
                <a:lnSpc>
                  <a:spcPts val="2320"/>
                </a:lnSpc>
              </a:pPr>
              <a:r>
                <a:rPr lang="ja-JP" altLang="en-US" sz="1400" kern="1200" dirty="0">
                  <a:effectLst/>
                  <a:latin typeface="+mn-ea"/>
                  <a:cs typeface="メイリオ" panose="020B0604030504040204" pitchFamily="50" charset="-128"/>
                </a:rPr>
                <a:t>令和３</a:t>
              </a:r>
              <a:r>
                <a:rPr lang="ja-JP" altLang="ja-JP" sz="1400" kern="1200" dirty="0">
                  <a:effectLst/>
                  <a:latin typeface="+mn-ea"/>
                  <a:cs typeface="メイリオ" panose="020B0604030504040204" pitchFamily="50" charset="-128"/>
                </a:rPr>
                <a:t>年</a:t>
              </a:r>
              <a:r>
                <a:rPr lang="en-US" altLang="ja-JP" sz="1400" kern="1200" dirty="0">
                  <a:effectLst/>
                  <a:latin typeface="+mn-ea"/>
                  <a:cs typeface="メイリオ" panose="020B0604030504040204" pitchFamily="50" charset="-128"/>
                </a:rPr>
                <a:t>11</a:t>
              </a:r>
              <a:r>
                <a:rPr lang="ja-JP" altLang="ja-JP" sz="1400" kern="1200" dirty="0">
                  <a:effectLst/>
                  <a:latin typeface="+mn-ea"/>
                  <a:cs typeface="メイリオ" panose="020B0604030504040204" pitchFamily="50" charset="-128"/>
                </a:rPr>
                <a:t>月</a:t>
              </a:r>
              <a:r>
                <a:rPr lang="ja-JP" altLang="en-US" sz="1400" kern="1200" dirty="0">
                  <a:effectLst/>
                  <a:latin typeface="+mn-ea"/>
                  <a:cs typeface="メイリオ" panose="020B0604030504040204" pitchFamily="50" charset="-128"/>
                </a:rPr>
                <a:t>完成</a:t>
              </a:r>
              <a:endParaRPr lang="en-US" altLang="ja-JP" sz="1400" kern="1200" dirty="0">
                <a:effectLst/>
                <a:latin typeface="+mn-ea"/>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48F770C0-CA3D-C119-D19E-7B0433D3F0C5}"/>
                </a:ext>
              </a:extLst>
            </p:cNvPr>
            <p:cNvSpPr txBox="1"/>
            <p:nvPr/>
          </p:nvSpPr>
          <p:spPr>
            <a:xfrm>
              <a:off x="6687494" y="4054756"/>
              <a:ext cx="745818"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そうごう　  いりょう</a:t>
              </a:r>
              <a:endParaRPr lang="zh-CN" altLang="en-US" sz="700" dirty="0">
                <a:latin typeface="HGPｺﾞｼｯｸE" panose="020B0900000000000000" pitchFamily="50" charset="-128"/>
                <a:ea typeface="HGPｺﾞｼｯｸE" panose="020B0900000000000000" pitchFamily="50" charset="-128"/>
              </a:endParaRPr>
            </a:p>
          </p:txBody>
        </p:sp>
        <p:pic>
          <p:nvPicPr>
            <p:cNvPr id="9" name="図 8" descr="はりま姫路病院">
              <a:extLst>
                <a:ext uri="{FF2B5EF4-FFF2-40B4-BE49-F238E27FC236}">
                  <a16:creationId xmlns:a16="http://schemas.microsoft.com/office/drawing/2014/main" id="{451B50AA-73E0-913C-63C2-5696C48A6AC4}"/>
                </a:ext>
              </a:extLst>
            </p:cNvPr>
            <p:cNvPicPr/>
            <p:nvPr/>
          </p:nvPicPr>
          <p:blipFill rotWithShape="1">
            <a:blip r:embed="rId6" cstate="print">
              <a:extLst>
                <a:ext uri="{28A0092B-C50C-407E-A947-70E740481C1C}">
                  <a14:useLocalDpi xmlns:a14="http://schemas.microsoft.com/office/drawing/2010/main" val="0"/>
                </a:ext>
              </a:extLst>
            </a:blip>
            <a:srcRect l="5898"/>
            <a:stretch/>
          </p:blipFill>
          <p:spPr bwMode="auto">
            <a:xfrm>
              <a:off x="6108814" y="1688954"/>
              <a:ext cx="2870162" cy="2109614"/>
            </a:xfrm>
            <a:prstGeom prst="rect">
              <a:avLst/>
            </a:prstGeom>
            <a:noFill/>
            <a:ln>
              <a:noFill/>
            </a:ln>
          </p:spPr>
        </p:pic>
      </p:grpSp>
      <p:grpSp>
        <p:nvGrpSpPr>
          <p:cNvPr id="14" name="グループ化 13">
            <a:extLst>
              <a:ext uri="{FF2B5EF4-FFF2-40B4-BE49-F238E27FC236}">
                <a16:creationId xmlns:a16="http://schemas.microsoft.com/office/drawing/2014/main" id="{3DC497E8-D8DC-E4D6-D56E-CE9C1F3584DC}"/>
              </a:ext>
            </a:extLst>
          </p:cNvPr>
          <p:cNvGrpSpPr/>
          <p:nvPr/>
        </p:nvGrpSpPr>
        <p:grpSpPr>
          <a:xfrm>
            <a:off x="3012719" y="1711017"/>
            <a:ext cx="2914522" cy="3076173"/>
            <a:chOff x="3012719" y="1711017"/>
            <a:chExt cx="2914522" cy="3076173"/>
          </a:xfrm>
        </p:grpSpPr>
        <p:sp>
          <p:nvSpPr>
            <p:cNvPr id="11" name="正方形/長方形 10">
              <a:extLst>
                <a:ext uri="{FF2B5EF4-FFF2-40B4-BE49-F238E27FC236}">
                  <a16:creationId xmlns:a16="http://schemas.microsoft.com/office/drawing/2014/main" id="{1441C751-2492-FB26-34CF-B9FA9D4C4E2B}"/>
                </a:ext>
              </a:extLst>
            </p:cNvPr>
            <p:cNvSpPr/>
            <p:nvPr/>
          </p:nvSpPr>
          <p:spPr>
            <a:xfrm>
              <a:off x="3020726" y="3853408"/>
              <a:ext cx="2906515" cy="933782"/>
            </a:xfrm>
            <a:prstGeom prst="rect">
              <a:avLst/>
            </a:prstGeom>
          </p:spPr>
          <p:txBody>
            <a:bodyPr wrap="square">
              <a:spAutoFit/>
            </a:bodyPr>
            <a:lstStyle/>
            <a:p>
              <a:pPr algn="ctr">
                <a:lnSpc>
                  <a:spcPts val="2320"/>
                </a:lnSpc>
              </a:pPr>
              <a:r>
                <a:rPr lang="ja-JP" altLang="en-US" sz="1600" b="1" kern="1200" dirty="0">
                  <a:effectLst/>
                  <a:latin typeface="+mn-ea"/>
                  <a:ea typeface="+mn-ea"/>
                  <a:cs typeface="メイリオ" panose="020B0604030504040204" pitchFamily="50" charset="-128"/>
                </a:rPr>
                <a:t>兵庫県立広域防災センター</a:t>
              </a:r>
              <a:endParaRPr lang="en-US" altLang="ja-JP" sz="1600" b="1" kern="1200" dirty="0">
                <a:effectLst/>
                <a:latin typeface="+mn-ea"/>
                <a:ea typeface="+mn-ea"/>
                <a:cs typeface="メイリオ" panose="020B0604030504040204" pitchFamily="50" charset="-128"/>
              </a:endParaRPr>
            </a:p>
            <a:p>
              <a:pPr algn="ctr">
                <a:lnSpc>
                  <a:spcPts val="2320"/>
                </a:lnSpc>
              </a:pPr>
              <a:r>
                <a:rPr kumimoji="1" lang="ja-JP" altLang="ja-JP" sz="1400" kern="1200" dirty="0">
                  <a:effectLst/>
                  <a:latin typeface="+mn-ea"/>
                  <a:ea typeface="+mn-ea"/>
                  <a:cs typeface="メイリオ" panose="020B0604030504040204" pitchFamily="50" charset="-128"/>
                </a:rPr>
                <a:t>（</a:t>
              </a:r>
              <a:r>
                <a:rPr kumimoji="1" lang="ja-JP" altLang="en-US" sz="1400" dirty="0">
                  <a:latin typeface="+mn-ea"/>
                  <a:cs typeface="メイリオ" panose="020B0604030504040204" pitchFamily="50" charset="-128"/>
                </a:rPr>
                <a:t>三木市</a:t>
              </a:r>
              <a:r>
                <a:rPr kumimoji="1" lang="ja-JP" altLang="ja-JP" sz="1400" kern="1200" dirty="0">
                  <a:effectLst/>
                  <a:latin typeface="+mn-ea"/>
                  <a:ea typeface="+mn-ea"/>
                  <a:cs typeface="メイリオ" panose="020B0604030504040204" pitchFamily="50" charset="-128"/>
                </a:rPr>
                <a:t>）</a:t>
              </a:r>
              <a:endParaRPr lang="ja-JP" altLang="ja-JP" sz="1400" b="1" dirty="0">
                <a:effectLst/>
                <a:latin typeface="+mn-ea"/>
                <a:ea typeface="+mn-ea"/>
                <a:cs typeface="ＭＳ Ｐゴシック" panose="020B0600070205080204" pitchFamily="50" charset="-128"/>
              </a:endParaRPr>
            </a:p>
            <a:p>
              <a:pPr algn="ctr">
                <a:lnSpc>
                  <a:spcPts val="2320"/>
                </a:lnSpc>
              </a:pPr>
              <a:r>
                <a:rPr lang="ja-JP" altLang="en-US" sz="1400" kern="1200" dirty="0">
                  <a:effectLst/>
                  <a:latin typeface="+mn-ea"/>
                  <a:cs typeface="メイリオ" panose="020B0604030504040204" pitchFamily="50" charset="-128"/>
                </a:rPr>
                <a:t>令和４</a:t>
              </a:r>
              <a:r>
                <a:rPr lang="ja-JP" altLang="ja-JP" sz="1400" kern="1200" dirty="0">
                  <a:effectLst/>
                  <a:latin typeface="+mn-ea"/>
                  <a:cs typeface="メイリオ" panose="020B0604030504040204" pitchFamily="50" charset="-128"/>
                </a:rPr>
                <a:t>年</a:t>
              </a:r>
              <a:r>
                <a:rPr lang="ja-JP" altLang="en-US" sz="1400" kern="1200" dirty="0">
                  <a:effectLst/>
                  <a:latin typeface="+mn-ea"/>
                  <a:cs typeface="メイリオ" panose="020B0604030504040204" pitchFamily="50" charset="-128"/>
                </a:rPr>
                <a:t>５</a:t>
              </a:r>
              <a:r>
                <a:rPr lang="ja-JP" altLang="ja-JP" sz="1400" kern="1200" dirty="0">
                  <a:effectLst/>
                  <a:latin typeface="+mn-ea"/>
                  <a:cs typeface="メイリオ" panose="020B0604030504040204" pitchFamily="50" charset="-128"/>
                </a:rPr>
                <a:t>月</a:t>
              </a:r>
              <a:r>
                <a:rPr lang="ja-JP" altLang="en-US" sz="1400" kern="1200" dirty="0">
                  <a:effectLst/>
                  <a:latin typeface="+mn-ea"/>
                  <a:cs typeface="メイリオ" panose="020B0604030504040204" pitchFamily="50" charset="-128"/>
                </a:rPr>
                <a:t>完成</a:t>
              </a:r>
              <a:endParaRPr lang="en-US" altLang="ja-JP" sz="1400" kern="1200" dirty="0">
                <a:effectLst/>
                <a:latin typeface="+mn-ea"/>
                <a:cs typeface="メイリオ" panose="020B0604030504040204" pitchFamily="50" charset="-128"/>
              </a:endParaRPr>
            </a:p>
          </p:txBody>
        </p:sp>
        <p:pic>
          <p:nvPicPr>
            <p:cNvPr id="8" name="図 7" descr="kouikibousai">
              <a:extLst>
                <a:ext uri="{FF2B5EF4-FFF2-40B4-BE49-F238E27FC236}">
                  <a16:creationId xmlns:a16="http://schemas.microsoft.com/office/drawing/2014/main" id="{F0099F4F-7293-A97D-0920-C2A9006782B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2719" y="1711017"/>
              <a:ext cx="2905697" cy="2013525"/>
            </a:xfrm>
            <a:prstGeom prst="rect">
              <a:avLst/>
            </a:prstGeom>
            <a:noFill/>
            <a:ln>
              <a:noFill/>
            </a:ln>
          </p:spPr>
        </p:pic>
        <p:sp>
          <p:nvSpPr>
            <p:cNvPr id="17" name="テキスト ボックス 16">
              <a:extLst>
                <a:ext uri="{FF2B5EF4-FFF2-40B4-BE49-F238E27FC236}">
                  <a16:creationId xmlns:a16="http://schemas.microsoft.com/office/drawing/2014/main" id="{BE6B01C4-BAA2-5983-2A89-5E56F5B7103E}"/>
                </a:ext>
              </a:extLst>
            </p:cNvPr>
            <p:cNvSpPr txBox="1"/>
            <p:nvPr/>
          </p:nvSpPr>
          <p:spPr>
            <a:xfrm>
              <a:off x="4098085" y="3781106"/>
              <a:ext cx="678016"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こういき　 ぼうさい</a:t>
              </a:r>
              <a:endParaRPr lang="zh-CN" altLang="en-US" sz="7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2180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4EE9-8101-DCCE-2C2B-6514E114623F}"/>
            </a:ext>
          </a:extLst>
        </p:cNvPr>
        <p:cNvGrpSpPr/>
        <p:nvPr/>
      </p:nvGrpSpPr>
      <p:grpSpPr>
        <a:xfrm>
          <a:off x="0" y="0"/>
          <a:ext cx="0" cy="0"/>
          <a:chOff x="0" y="0"/>
          <a:chExt cx="0" cy="0"/>
        </a:xfrm>
      </p:grpSpPr>
      <p:sp>
        <p:nvSpPr>
          <p:cNvPr id="27" name="テキスト ボックス 26">
            <a:extLst>
              <a:ext uri="{FF2B5EF4-FFF2-40B4-BE49-F238E27FC236}">
                <a16:creationId xmlns:a16="http://schemas.microsoft.com/office/drawing/2014/main" id="{2B8D2575-A6A1-56A1-F468-1699FD95C8D2}"/>
              </a:ext>
            </a:extLst>
          </p:cNvPr>
          <p:cNvSpPr txBox="1"/>
          <p:nvPr/>
        </p:nvSpPr>
        <p:spPr>
          <a:xfrm>
            <a:off x="795976" y="6490499"/>
            <a:ext cx="7832507" cy="261610"/>
          </a:xfrm>
          <a:prstGeom prst="rect">
            <a:avLst/>
          </a:prstGeom>
          <a:solidFill>
            <a:schemeClr val="accent5">
              <a:lumMod val="20000"/>
              <a:lumOff val="80000"/>
            </a:schemeClr>
          </a:solidFill>
        </p:spPr>
        <p:txBody>
          <a:bodyPr wrap="square" rtlCol="0">
            <a:spAutoFit/>
          </a:bodyPr>
          <a:lstStyle/>
          <a:p>
            <a:r>
              <a:rPr kumimoji="1" lang="ja-JP" altLang="en-US" sz="1100">
                <a:solidFill>
                  <a:schemeClr val="accent5">
                    <a:lumMod val="75000"/>
                  </a:schemeClr>
                </a:solidFill>
                <a:latin typeface="+mn-ea"/>
              </a:rPr>
              <a:t>　　こんな</a:t>
            </a:r>
            <a:r>
              <a:rPr kumimoji="1" lang="ja-JP" altLang="en-US" sz="1100" dirty="0">
                <a:solidFill>
                  <a:schemeClr val="accent5">
                    <a:lumMod val="75000"/>
                  </a:schemeClr>
                </a:solidFill>
                <a:latin typeface="+mn-ea"/>
              </a:rPr>
              <a:t>ことに使っています！　</a:t>
            </a:r>
            <a:r>
              <a:rPr kumimoji="1" lang="ja-JP" altLang="en-US" sz="1100">
                <a:solidFill>
                  <a:schemeClr val="accent5">
                    <a:lumMod val="75000"/>
                  </a:schemeClr>
                </a:solidFill>
                <a:latin typeface="+mn-ea"/>
              </a:rPr>
              <a:t>→　　</a:t>
            </a:r>
            <a:r>
              <a:rPr lang="en-US" altLang="ja-JP" sz="1100" u="sng" dirty="0">
                <a:hlinkClick r:id="rId3">
                  <a:extLst>
                    <a:ext uri="{A12FA001-AC4F-418D-AE19-62706E023703}">
                      <ahyp:hlinkClr xmlns:ahyp="http://schemas.microsoft.com/office/drawing/2018/hyperlinkcolor" val="tx"/>
                    </a:ext>
                  </a:extLst>
                </a:hlinkClick>
              </a:rPr>
              <a:t>https://web.pref.hyogo.lg.jp/nk21/af15_000000004.html</a:t>
            </a:r>
            <a:endParaRPr kumimoji="1" lang="en-US" altLang="ja-JP" sz="1100" dirty="0">
              <a:highlight>
                <a:srgbClr val="FFFF00"/>
              </a:highlight>
              <a:cs typeface="Arial" panose="020B0604020202020204" pitchFamily="34" charset="0"/>
            </a:endParaRPr>
          </a:p>
        </p:txBody>
      </p:sp>
      <p:sp>
        <p:nvSpPr>
          <p:cNvPr id="4" name="正方形/長方形 3">
            <a:extLst>
              <a:ext uri="{FF2B5EF4-FFF2-40B4-BE49-F238E27FC236}">
                <a16:creationId xmlns:a16="http://schemas.microsoft.com/office/drawing/2014/main" id="{4D50D595-DA40-0810-2441-F12D967AA512}"/>
              </a:ext>
            </a:extLst>
          </p:cNvPr>
          <p:cNvSpPr/>
          <p:nvPr/>
        </p:nvSpPr>
        <p:spPr>
          <a:xfrm>
            <a:off x="0" y="6743093"/>
            <a:ext cx="9144000" cy="11490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上の 2 つの角を丸める 12">
            <a:extLst>
              <a:ext uri="{FF2B5EF4-FFF2-40B4-BE49-F238E27FC236}">
                <a16:creationId xmlns:a16="http://schemas.microsoft.com/office/drawing/2014/main" id="{36905137-E0B3-189C-0B13-34521270E845}"/>
              </a:ext>
            </a:extLst>
          </p:cNvPr>
          <p:cNvSpPr/>
          <p:nvPr/>
        </p:nvSpPr>
        <p:spPr>
          <a:xfrm>
            <a:off x="8532440" y="6488990"/>
            <a:ext cx="611560" cy="254103"/>
          </a:xfrm>
          <a:prstGeom prst="round2SameRect">
            <a:avLst>
              <a:gd name="adj1" fmla="val 2158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7E03721C-2662-B4FD-AABA-D1AF3E5CEDEF}"/>
              </a:ext>
            </a:extLst>
          </p:cNvPr>
          <p:cNvPicPr>
            <a:picLocks noChangeAspect="1"/>
          </p:cNvPicPr>
          <p:nvPr/>
        </p:nvPicPr>
        <p:blipFill>
          <a:blip r:embed="rId4"/>
          <a:stretch>
            <a:fillRect/>
          </a:stretch>
        </p:blipFill>
        <p:spPr>
          <a:xfrm>
            <a:off x="1814020" y="785267"/>
            <a:ext cx="5781569" cy="5518771"/>
          </a:xfrm>
          <a:prstGeom prst="rect">
            <a:avLst/>
          </a:prstGeom>
        </p:spPr>
      </p:pic>
      <p:sp>
        <p:nvSpPr>
          <p:cNvPr id="16401" name="スライド番号プレースホルダー 16400">
            <a:extLst>
              <a:ext uri="{FF2B5EF4-FFF2-40B4-BE49-F238E27FC236}">
                <a16:creationId xmlns:a16="http://schemas.microsoft.com/office/drawing/2014/main" id="{77818F8E-C1B1-59C0-C68B-A78D423A3FF5}"/>
              </a:ext>
            </a:extLst>
          </p:cNvPr>
          <p:cNvSpPr>
            <a:spLocks noGrp="1"/>
          </p:cNvSpPr>
          <p:nvPr>
            <p:ph type="sldNum" sz="quarter" idx="4"/>
          </p:nvPr>
        </p:nvSpPr>
        <p:spPr/>
        <p:txBody>
          <a:bodyPr/>
          <a:lstStyle/>
          <a:p>
            <a:pPr>
              <a:defRPr/>
            </a:pPr>
            <a:r>
              <a:rPr lang="en-US" altLang="ja-JP" dirty="0"/>
              <a:t>14</a:t>
            </a:r>
          </a:p>
        </p:txBody>
      </p:sp>
      <p:sp>
        <p:nvSpPr>
          <p:cNvPr id="2" name="Text Box 12">
            <a:extLst>
              <a:ext uri="{FF2B5EF4-FFF2-40B4-BE49-F238E27FC236}">
                <a16:creationId xmlns:a16="http://schemas.microsoft.com/office/drawing/2014/main" id="{00D78136-5D41-A7A6-D47E-B76AD71178EE}"/>
              </a:ext>
            </a:extLst>
          </p:cNvPr>
          <p:cNvSpPr txBox="1">
            <a:spLocks noChangeArrowheads="1"/>
          </p:cNvSpPr>
          <p:nvPr/>
        </p:nvSpPr>
        <p:spPr bwMode="auto">
          <a:xfrm>
            <a:off x="795976" y="135053"/>
            <a:ext cx="45047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「県民</a:t>
            </a:r>
            <a:r>
              <a:rPr lang="ja-JP" altLang="en-US">
                <a:solidFill>
                  <a:srgbClr val="FFFFFF"/>
                </a:solidFill>
                <a:latin typeface="HGPｺﾞｼｯｸE" panose="020B0900000000000000" pitchFamily="50" charset="-128"/>
                <a:ea typeface="HGPｺﾞｼｯｸE" panose="020B0900000000000000" pitchFamily="50" charset="-128"/>
              </a:rPr>
              <a:t>緑税」</a:t>
            </a:r>
            <a:r>
              <a:rPr lang="ja-JP" altLang="en-US" dirty="0">
                <a:solidFill>
                  <a:srgbClr val="FFFFFF"/>
                </a:solidFill>
                <a:latin typeface="HGPｺﾞｼｯｸE" panose="020B0900000000000000" pitchFamily="50" charset="-128"/>
                <a:ea typeface="HGPｺﾞｼｯｸE" panose="020B0900000000000000" pitchFamily="50" charset="-128"/>
              </a:rPr>
              <a:t>ってなあに？</a:t>
            </a:r>
          </a:p>
        </p:txBody>
      </p:sp>
      <p:sp>
        <p:nvSpPr>
          <p:cNvPr id="3" name="テキスト ボックス 2">
            <a:extLst>
              <a:ext uri="{FF2B5EF4-FFF2-40B4-BE49-F238E27FC236}">
                <a16:creationId xmlns:a16="http://schemas.microsoft.com/office/drawing/2014/main" id="{2B933224-B17F-E44E-2FE3-6702A5CDAE53}"/>
              </a:ext>
            </a:extLst>
          </p:cNvPr>
          <p:cNvSpPr txBox="1"/>
          <p:nvPr/>
        </p:nvSpPr>
        <p:spPr>
          <a:xfrm>
            <a:off x="197999" y="806566"/>
            <a:ext cx="8785133" cy="690189"/>
          </a:xfrm>
          <a:prstGeom prst="rect">
            <a:avLst/>
          </a:prstGeom>
          <a:noFill/>
        </p:spPr>
        <p:txBody>
          <a:bodyPr wrap="square" rtlCol="0">
            <a:spAutoFit/>
          </a:bodyPr>
          <a:lstStyle/>
          <a:p>
            <a:pPr>
              <a:lnSpc>
                <a:spcPts val="2500"/>
              </a:lnSpc>
            </a:pPr>
            <a:r>
              <a:rPr kumimoji="1" lang="ja-JP" altLang="en-US" sz="1700" dirty="0">
                <a:latin typeface="HGPｺﾞｼｯｸE" panose="020B0900000000000000" pitchFamily="50" charset="-128"/>
                <a:ea typeface="HGPｺﾞｼｯｸE" panose="020B0900000000000000" pitchFamily="50" charset="-128"/>
              </a:rPr>
              <a:t>兵庫県では、みんなから集めた大切な税金（県民緑税）を災害に強い</a:t>
            </a:r>
            <a:r>
              <a:rPr kumimoji="1" lang="ja-JP" altLang="en-US" sz="1700">
                <a:latin typeface="HGPｺﾞｼｯｸE" panose="020B0900000000000000" pitchFamily="50" charset="-128"/>
                <a:ea typeface="HGPｺﾞｼｯｸE" panose="020B0900000000000000" pitchFamily="50" charset="-128"/>
              </a:rPr>
              <a:t>森づくりや</a:t>
            </a:r>
            <a:endParaRPr kumimoji="1" lang="en-US" altLang="ja-JP" sz="1700" dirty="0">
              <a:latin typeface="HGPｺﾞｼｯｸE" panose="020B0900000000000000" pitchFamily="50" charset="-128"/>
              <a:ea typeface="HGPｺﾞｼｯｸE" panose="020B0900000000000000" pitchFamily="50" charset="-128"/>
            </a:endParaRPr>
          </a:p>
          <a:p>
            <a:pPr>
              <a:lnSpc>
                <a:spcPts val="2500"/>
              </a:lnSpc>
            </a:pPr>
            <a:r>
              <a:rPr kumimoji="1" lang="ja-JP" altLang="en-US" sz="1700">
                <a:latin typeface="HGPｺﾞｼｯｸE" panose="020B0900000000000000" pitchFamily="50" charset="-128"/>
                <a:ea typeface="HGPｺﾞｼｯｸE" panose="020B0900000000000000" pitchFamily="50" charset="-128"/>
              </a:rPr>
              <a:t>まち</a:t>
            </a:r>
            <a:r>
              <a:rPr kumimoji="1" lang="ja-JP" altLang="en-US" sz="1700" dirty="0">
                <a:latin typeface="HGPｺﾞｼｯｸE" panose="020B0900000000000000" pitchFamily="50" charset="-128"/>
                <a:ea typeface="HGPｺﾞｼｯｸE" panose="020B0900000000000000" pitchFamily="50" charset="-128"/>
              </a:rPr>
              <a:t>を緑豊かにするために使っています。</a:t>
            </a:r>
          </a:p>
        </p:txBody>
      </p:sp>
      <p:pic>
        <p:nvPicPr>
          <p:cNvPr id="28" name="図 27">
            <a:hlinkClick r:id="rId3"/>
            <a:extLst>
              <a:ext uri="{FF2B5EF4-FFF2-40B4-BE49-F238E27FC236}">
                <a16:creationId xmlns:a16="http://schemas.microsoft.com/office/drawing/2014/main" id="{004D7660-90D5-8F1D-7A18-448B3EE42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6340" y="6116518"/>
            <a:ext cx="595603" cy="595603"/>
          </a:xfrm>
          <a:prstGeom prst="rect">
            <a:avLst/>
          </a:prstGeom>
          <a:ln>
            <a:solidFill>
              <a:schemeClr val="bg1">
                <a:lumMod val="85000"/>
              </a:schemeClr>
            </a:solidFill>
          </a:ln>
        </p:spPr>
      </p:pic>
      <p:grpSp>
        <p:nvGrpSpPr>
          <p:cNvPr id="46" name="グループ化 45">
            <a:extLst>
              <a:ext uri="{FF2B5EF4-FFF2-40B4-BE49-F238E27FC236}">
                <a16:creationId xmlns:a16="http://schemas.microsoft.com/office/drawing/2014/main" id="{CA65BC61-4D4E-4061-A3E5-C4BB57EECDC3}"/>
              </a:ext>
            </a:extLst>
          </p:cNvPr>
          <p:cNvGrpSpPr/>
          <p:nvPr/>
        </p:nvGrpSpPr>
        <p:grpSpPr>
          <a:xfrm>
            <a:off x="442752" y="1810258"/>
            <a:ext cx="2722182" cy="528860"/>
            <a:chOff x="442752" y="1810258"/>
            <a:chExt cx="2722182" cy="528860"/>
          </a:xfrm>
        </p:grpSpPr>
        <p:cxnSp>
          <p:nvCxnSpPr>
            <p:cNvPr id="40" name="直線コネクタ 39">
              <a:extLst>
                <a:ext uri="{FF2B5EF4-FFF2-40B4-BE49-F238E27FC236}">
                  <a16:creationId xmlns:a16="http://schemas.microsoft.com/office/drawing/2014/main" id="{DC2345E3-9CD3-F9F2-8C18-586BECB09358}"/>
                </a:ext>
              </a:extLst>
            </p:cNvPr>
            <p:cNvCxnSpPr>
              <a:cxnSpLocks/>
              <a:stCxn id="17" idx="3"/>
              <a:endCxn id="53" idx="2"/>
            </p:cNvCxnSpPr>
            <p:nvPr/>
          </p:nvCxnSpPr>
          <p:spPr>
            <a:xfrm>
              <a:off x="2353327" y="2074688"/>
              <a:ext cx="672982" cy="1434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楕円 52">
              <a:extLst>
                <a:ext uri="{FF2B5EF4-FFF2-40B4-BE49-F238E27FC236}">
                  <a16:creationId xmlns:a16="http://schemas.microsoft.com/office/drawing/2014/main" id="{BD5A7E37-51D9-E1FF-E560-F0697C2CFEC8}"/>
                </a:ext>
              </a:extLst>
            </p:cNvPr>
            <p:cNvSpPr/>
            <p:nvPr/>
          </p:nvSpPr>
          <p:spPr>
            <a:xfrm>
              <a:off x="3026309" y="2145284"/>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90D0CDC-FF1A-4DA4-ACED-06651E192405}"/>
                </a:ext>
              </a:extLst>
            </p:cNvPr>
            <p:cNvSpPr/>
            <p:nvPr/>
          </p:nvSpPr>
          <p:spPr bwMode="auto">
            <a:xfrm>
              <a:off x="442752" y="1810258"/>
              <a:ext cx="1910575" cy="528860"/>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pPr defTabSz="914400" fontAlgn="base">
                <a:spcBef>
                  <a:spcPct val="0"/>
                </a:spcBef>
                <a:spcAft>
                  <a:spcPct val="0"/>
                </a:spcAft>
              </a:pPr>
              <a:r>
                <a:rPr kumimoji="1" lang="ja-JP" altLang="en-US" sz="1200" dirty="0">
                  <a:latin typeface="+mn-ea"/>
                </a:rPr>
                <a:t>いろんな種類の木が生えた強い森にしていくよ！</a:t>
              </a:r>
              <a:endParaRPr kumimoji="1" lang="en-US" altLang="ja-JP" sz="120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47" name="グループ化 46">
            <a:extLst>
              <a:ext uri="{FF2B5EF4-FFF2-40B4-BE49-F238E27FC236}">
                <a16:creationId xmlns:a16="http://schemas.microsoft.com/office/drawing/2014/main" id="{024C1385-BDD6-46CA-B6AE-EE27FEAFDEDC}"/>
              </a:ext>
            </a:extLst>
          </p:cNvPr>
          <p:cNvGrpSpPr/>
          <p:nvPr/>
        </p:nvGrpSpPr>
        <p:grpSpPr>
          <a:xfrm>
            <a:off x="280529" y="2422154"/>
            <a:ext cx="4079134" cy="1687709"/>
            <a:chOff x="280529" y="2422154"/>
            <a:chExt cx="4079134" cy="1687709"/>
          </a:xfrm>
        </p:grpSpPr>
        <p:sp>
          <p:nvSpPr>
            <p:cNvPr id="37" name="楕円 36">
              <a:extLst>
                <a:ext uri="{FF2B5EF4-FFF2-40B4-BE49-F238E27FC236}">
                  <a16:creationId xmlns:a16="http://schemas.microsoft.com/office/drawing/2014/main" id="{25B041AC-A2F7-70B0-4407-B2CA4D324AF4}"/>
                </a:ext>
              </a:extLst>
            </p:cNvPr>
            <p:cNvSpPr/>
            <p:nvPr/>
          </p:nvSpPr>
          <p:spPr>
            <a:xfrm>
              <a:off x="4221038" y="2968678"/>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389" name="直線コネクタ 16388">
              <a:extLst>
                <a:ext uri="{FF2B5EF4-FFF2-40B4-BE49-F238E27FC236}">
                  <a16:creationId xmlns:a16="http://schemas.microsoft.com/office/drawing/2014/main" id="{85331BFC-B0C3-5537-39FC-4737628A4BE5}"/>
                </a:ext>
              </a:extLst>
            </p:cNvPr>
            <p:cNvCxnSpPr>
              <a:cxnSpLocks/>
            </p:cNvCxnSpPr>
            <p:nvPr/>
          </p:nvCxnSpPr>
          <p:spPr>
            <a:xfrm flipV="1">
              <a:off x="2353327" y="3068720"/>
              <a:ext cx="1888012" cy="148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4AA56967-933E-58F9-CB29-A5867B6B7E93}"/>
                </a:ext>
              </a:extLst>
            </p:cNvPr>
            <p:cNvGrpSpPr/>
            <p:nvPr/>
          </p:nvGrpSpPr>
          <p:grpSpPr>
            <a:xfrm>
              <a:off x="280529" y="2422154"/>
              <a:ext cx="2063181" cy="1687709"/>
              <a:chOff x="280529" y="2422154"/>
              <a:chExt cx="2063181" cy="1687709"/>
            </a:xfrm>
          </p:grpSpPr>
          <p:sp>
            <p:nvSpPr>
              <p:cNvPr id="21" name="正方形/長方形 20">
                <a:extLst>
                  <a:ext uri="{FF2B5EF4-FFF2-40B4-BE49-F238E27FC236}">
                    <a16:creationId xmlns:a16="http://schemas.microsoft.com/office/drawing/2014/main" id="{C4E8BCF3-3A69-1EF5-C134-624F78B268DA}"/>
                  </a:ext>
                </a:extLst>
              </p:cNvPr>
              <p:cNvSpPr/>
              <p:nvPr/>
            </p:nvSpPr>
            <p:spPr bwMode="auto">
              <a:xfrm>
                <a:off x="280529" y="2422154"/>
                <a:ext cx="2063181" cy="1687709"/>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r>
                  <a:rPr kumimoji="1" lang="ja-JP" altLang="en-US" sz="1200" dirty="0"/>
                  <a:t>たおれた木が大雨でみんなの</a:t>
                </a:r>
                <a:endParaRPr kumimoji="1" lang="en-US" altLang="ja-JP" sz="1200" dirty="0"/>
              </a:p>
              <a:p>
                <a:r>
                  <a:rPr kumimoji="1" lang="ja-JP" altLang="en-US" sz="1200" dirty="0"/>
                  <a:t>住んでいるところまで流れて</a:t>
                </a:r>
                <a:endParaRPr kumimoji="1" lang="en-US" altLang="ja-JP" sz="1200" dirty="0"/>
              </a:p>
              <a:p>
                <a:r>
                  <a:rPr kumimoji="1" lang="ja-JP" altLang="en-US" sz="1200" dirty="0"/>
                  <a:t>いかないようにするよ！</a:t>
                </a:r>
                <a:endParaRPr kumimoji="1" lang="en-US" altLang="ja-JP" sz="1200" dirty="0"/>
              </a:p>
            </p:txBody>
          </p:sp>
          <p:pic>
            <p:nvPicPr>
              <p:cNvPr id="22" name="図 21">
                <a:extLst>
                  <a:ext uri="{FF2B5EF4-FFF2-40B4-BE49-F238E27FC236}">
                    <a16:creationId xmlns:a16="http://schemas.microsoft.com/office/drawing/2014/main" id="{53957CC6-DE5C-FC7D-C014-CDD846B80970}"/>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51691" y="3088843"/>
                <a:ext cx="1330566" cy="969950"/>
              </a:xfrm>
              <a:prstGeom prst="rect">
                <a:avLst/>
              </a:prstGeom>
            </p:spPr>
          </p:pic>
        </p:grpSp>
      </p:grpSp>
      <p:grpSp>
        <p:nvGrpSpPr>
          <p:cNvPr id="49" name="グループ化 48">
            <a:extLst>
              <a:ext uri="{FF2B5EF4-FFF2-40B4-BE49-F238E27FC236}">
                <a16:creationId xmlns:a16="http://schemas.microsoft.com/office/drawing/2014/main" id="{D0EDE253-FC55-490C-819C-1DE4269D9B18}"/>
              </a:ext>
            </a:extLst>
          </p:cNvPr>
          <p:cNvGrpSpPr/>
          <p:nvPr/>
        </p:nvGrpSpPr>
        <p:grpSpPr>
          <a:xfrm>
            <a:off x="810964" y="4832546"/>
            <a:ext cx="2031414" cy="1479041"/>
            <a:chOff x="810964" y="4832546"/>
            <a:chExt cx="2031414" cy="1479041"/>
          </a:xfrm>
        </p:grpSpPr>
        <p:cxnSp>
          <p:nvCxnSpPr>
            <p:cNvPr id="6" name="直線コネクタ 5">
              <a:extLst>
                <a:ext uri="{FF2B5EF4-FFF2-40B4-BE49-F238E27FC236}">
                  <a16:creationId xmlns:a16="http://schemas.microsoft.com/office/drawing/2014/main" id="{0EEADC82-B7CA-DC6C-FE7C-DDF5A923D3A1}"/>
                </a:ext>
              </a:extLst>
            </p:cNvPr>
            <p:cNvCxnSpPr>
              <a:cxnSpLocks/>
              <a:stCxn id="33" idx="3"/>
              <a:endCxn id="16392" idx="3"/>
            </p:cNvCxnSpPr>
            <p:nvPr/>
          </p:nvCxnSpPr>
          <p:spPr>
            <a:xfrm flipV="1">
              <a:off x="2335154" y="5281559"/>
              <a:ext cx="388900" cy="2905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392" name="楕円 16391">
              <a:extLst>
                <a:ext uri="{FF2B5EF4-FFF2-40B4-BE49-F238E27FC236}">
                  <a16:creationId xmlns:a16="http://schemas.microsoft.com/office/drawing/2014/main" id="{EF2374FD-5F67-9165-738B-CC0DB57A139B}"/>
                </a:ext>
              </a:extLst>
            </p:cNvPr>
            <p:cNvSpPr/>
            <p:nvPr/>
          </p:nvSpPr>
          <p:spPr>
            <a:xfrm>
              <a:off x="2703753" y="5157133"/>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73D08DE3-F071-3079-38FF-2FC8A9F5C33B}"/>
                </a:ext>
              </a:extLst>
            </p:cNvPr>
            <p:cNvGrpSpPr/>
            <p:nvPr/>
          </p:nvGrpSpPr>
          <p:grpSpPr>
            <a:xfrm>
              <a:off x="810964" y="4832546"/>
              <a:ext cx="1524190" cy="1479041"/>
              <a:chOff x="810964" y="4832546"/>
              <a:chExt cx="1524190" cy="1479041"/>
            </a:xfrm>
          </p:grpSpPr>
          <p:sp>
            <p:nvSpPr>
              <p:cNvPr id="33" name="正方形/長方形 32">
                <a:extLst>
                  <a:ext uri="{FF2B5EF4-FFF2-40B4-BE49-F238E27FC236}">
                    <a16:creationId xmlns:a16="http://schemas.microsoft.com/office/drawing/2014/main" id="{A0521E7F-152F-FAC7-BC4B-A7E7D057A167}"/>
                  </a:ext>
                </a:extLst>
              </p:cNvPr>
              <p:cNvSpPr/>
              <p:nvPr/>
            </p:nvSpPr>
            <p:spPr bwMode="auto">
              <a:xfrm>
                <a:off x="810964" y="4832546"/>
                <a:ext cx="1524190" cy="1479041"/>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r>
                  <a:rPr kumimoji="1" lang="ja-JP" altLang="en-US" sz="1200" dirty="0"/>
                  <a:t>地域の人が協力して</a:t>
                </a:r>
                <a:endParaRPr kumimoji="1" lang="en-US" altLang="ja-JP" sz="1200" dirty="0"/>
              </a:p>
              <a:p>
                <a:r>
                  <a:rPr kumimoji="1" lang="ja-JP" altLang="en-US" sz="1200" dirty="0"/>
                  <a:t>森づくりをするよ！</a:t>
                </a:r>
                <a:endParaRPr kumimoji="1" lang="en-US" altLang="ja-JP" sz="1200" dirty="0"/>
              </a:p>
            </p:txBody>
          </p:sp>
          <p:pic>
            <p:nvPicPr>
              <p:cNvPr id="38" name="図 37">
                <a:extLst>
                  <a:ext uri="{FF2B5EF4-FFF2-40B4-BE49-F238E27FC236}">
                    <a16:creationId xmlns:a16="http://schemas.microsoft.com/office/drawing/2014/main" id="{32DCDFCC-54FA-C2D9-248B-69364D48EC1C}"/>
                  </a:ext>
                </a:extLst>
              </p:cNvPr>
              <p:cNvPicPr>
                <a:picLocks/>
              </p:cNvPicPr>
              <p:nvPr/>
            </p:nvPicPr>
            <p:blipFill rotWithShape="1">
              <a:blip r:embed="rId7" cstate="print">
                <a:extLst>
                  <a:ext uri="{28A0092B-C50C-407E-A947-70E740481C1C}">
                    <a14:useLocalDpi xmlns:a14="http://schemas.microsoft.com/office/drawing/2010/main" val="0"/>
                  </a:ext>
                </a:extLst>
              </a:blip>
              <a:srcRect l="11876" r="11225" b="12028"/>
              <a:stretch/>
            </p:blipFill>
            <p:spPr bwMode="auto">
              <a:xfrm>
                <a:off x="891168" y="5370635"/>
                <a:ext cx="1367014" cy="868072"/>
              </a:xfrm>
              <a:prstGeom prst="rect">
                <a:avLst/>
              </a:prstGeom>
              <a:ln>
                <a:noFill/>
              </a:ln>
              <a:extLst>
                <a:ext uri="{53640926-AAD7-44D8-BBD7-CCE9431645EC}">
                  <a14:shadowObscured xmlns:a14="http://schemas.microsoft.com/office/drawing/2010/main"/>
                </a:ext>
              </a:extLst>
            </p:spPr>
          </p:pic>
        </p:grpSp>
      </p:grpSp>
      <p:grpSp>
        <p:nvGrpSpPr>
          <p:cNvPr id="39" name="グループ化 38">
            <a:extLst>
              <a:ext uri="{FF2B5EF4-FFF2-40B4-BE49-F238E27FC236}">
                <a16:creationId xmlns:a16="http://schemas.microsoft.com/office/drawing/2014/main" id="{FC91BA08-BA83-C530-1AE5-E86A0A16E6AD}"/>
              </a:ext>
            </a:extLst>
          </p:cNvPr>
          <p:cNvGrpSpPr/>
          <p:nvPr/>
        </p:nvGrpSpPr>
        <p:grpSpPr>
          <a:xfrm>
            <a:off x="-82510" y="6007184"/>
            <a:ext cx="992790" cy="850816"/>
            <a:chOff x="-82512" y="5996309"/>
            <a:chExt cx="992790" cy="850816"/>
          </a:xfrm>
        </p:grpSpPr>
        <p:sp>
          <p:nvSpPr>
            <p:cNvPr id="41" name="フリーフォーム: 図形 23">
              <a:extLst>
                <a:ext uri="{FF2B5EF4-FFF2-40B4-BE49-F238E27FC236}">
                  <a16:creationId xmlns:a16="http://schemas.microsoft.com/office/drawing/2014/main" id="{7DB09DFA-C996-5880-D318-6B51353255A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フリーフォーム: 図形 24">
              <a:extLst>
                <a:ext uri="{FF2B5EF4-FFF2-40B4-BE49-F238E27FC236}">
                  <a16:creationId xmlns:a16="http://schemas.microsoft.com/office/drawing/2014/main" id="{EFD004CF-6BCC-B427-DC5C-69A0865788F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4" name="テキスト ボックス 43">
              <a:extLst>
                <a:ext uri="{FF2B5EF4-FFF2-40B4-BE49-F238E27FC236}">
                  <a16:creationId xmlns:a16="http://schemas.microsoft.com/office/drawing/2014/main" id="{57E2B741-3406-4757-62D4-37C7226CF727}"/>
                </a:ext>
              </a:extLst>
            </p:cNvPr>
            <p:cNvSpPr txBox="1"/>
            <p:nvPr userDrawn="1"/>
          </p:nvSpPr>
          <p:spPr>
            <a:xfrm>
              <a:off x="-82512" y="6190839"/>
              <a:ext cx="992789" cy="584775"/>
            </a:xfrm>
            <a:prstGeom prst="rect">
              <a:avLst/>
            </a:prstGeom>
            <a:noFill/>
          </p:spPr>
          <p:txBody>
            <a:bodyPr wrap="square" rtlCol="0">
              <a:noAutofit/>
            </a:bodyPr>
            <a:lstStyle/>
            <a:p>
              <a:pPr algn="ctr"/>
              <a:r>
                <a:rPr kumimoji="1" lang="ja-JP" altLang="en-US" sz="1600" b="1" i="0" spc="50" baseline="0" dirty="0">
                  <a:solidFill>
                    <a:schemeClr val="accent5">
                      <a:lumMod val="75000"/>
                    </a:schemeClr>
                  </a:solidFill>
                </a:rPr>
                <a:t>もっと</a:t>
              </a:r>
              <a:endParaRPr kumimoji="1" lang="en-US" altLang="ja-JP" sz="1600" b="1" i="0" spc="50" baseline="0" dirty="0">
                <a:solidFill>
                  <a:schemeClr val="accent5">
                    <a:lumMod val="75000"/>
                  </a:schemeClr>
                </a:solidFill>
              </a:endParaRPr>
            </a:p>
            <a:p>
              <a:pPr algn="ctr"/>
              <a:r>
                <a:rPr kumimoji="1" lang="ja-JP" altLang="en-US" sz="1600" b="1" i="0" spc="50" baseline="0">
                  <a:solidFill>
                    <a:schemeClr val="accent5">
                      <a:lumMod val="75000"/>
                    </a:schemeClr>
                  </a:solidFill>
                </a:rPr>
                <a:t>知りたい</a:t>
              </a:r>
              <a:endParaRPr kumimoji="1" lang="ja-JP" altLang="en-US" sz="1600" b="1" i="0" spc="50" baseline="0" dirty="0">
                <a:solidFill>
                  <a:schemeClr val="accent5">
                    <a:lumMod val="75000"/>
                  </a:schemeClr>
                </a:solidFill>
              </a:endParaRPr>
            </a:p>
          </p:txBody>
        </p:sp>
      </p:grpSp>
      <p:grpSp>
        <p:nvGrpSpPr>
          <p:cNvPr id="59" name="グループ化 58">
            <a:extLst>
              <a:ext uri="{FF2B5EF4-FFF2-40B4-BE49-F238E27FC236}">
                <a16:creationId xmlns:a16="http://schemas.microsoft.com/office/drawing/2014/main" id="{A9B1E117-2476-45DD-8364-59A1EFAFB9C8}"/>
              </a:ext>
            </a:extLst>
          </p:cNvPr>
          <p:cNvGrpSpPr/>
          <p:nvPr/>
        </p:nvGrpSpPr>
        <p:grpSpPr>
          <a:xfrm>
            <a:off x="5964157" y="2247334"/>
            <a:ext cx="2705055" cy="1774945"/>
            <a:chOff x="5964157" y="2247334"/>
            <a:chExt cx="2705055" cy="1774945"/>
          </a:xfrm>
        </p:grpSpPr>
        <p:sp>
          <p:nvSpPr>
            <p:cNvPr id="56" name="楕円 55">
              <a:extLst>
                <a:ext uri="{FF2B5EF4-FFF2-40B4-BE49-F238E27FC236}">
                  <a16:creationId xmlns:a16="http://schemas.microsoft.com/office/drawing/2014/main" id="{BB050EEB-6D9D-A06A-1407-E96482EB76EF}"/>
                </a:ext>
              </a:extLst>
            </p:cNvPr>
            <p:cNvSpPr/>
            <p:nvPr/>
          </p:nvSpPr>
          <p:spPr>
            <a:xfrm>
              <a:off x="5964157" y="3876505"/>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384" name="直線コネクタ 16383">
              <a:extLst>
                <a:ext uri="{FF2B5EF4-FFF2-40B4-BE49-F238E27FC236}">
                  <a16:creationId xmlns:a16="http://schemas.microsoft.com/office/drawing/2014/main" id="{B1A4DE89-F671-CF44-DF7E-8EE73F32F0EB}"/>
                </a:ext>
              </a:extLst>
            </p:cNvPr>
            <p:cNvCxnSpPr>
              <a:cxnSpLocks/>
              <a:stCxn id="56" idx="7"/>
            </p:cNvCxnSpPr>
            <p:nvPr/>
          </p:nvCxnSpPr>
          <p:spPr>
            <a:xfrm flipV="1">
              <a:off x="6082481" y="2776195"/>
              <a:ext cx="881950" cy="1121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48B73096-7EBE-4A4E-D9B4-95D605077851}"/>
                </a:ext>
              </a:extLst>
            </p:cNvPr>
            <p:cNvSpPr/>
            <p:nvPr/>
          </p:nvSpPr>
          <p:spPr bwMode="auto">
            <a:xfrm>
              <a:off x="6784641" y="2247334"/>
              <a:ext cx="1884571" cy="528861"/>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r>
                <a:rPr kumimoji="1" lang="ja-JP" altLang="en-US" sz="1200" dirty="0"/>
                <a:t>野生動物が田んぼや畑に出てきにくい森にするよ！</a:t>
              </a:r>
              <a:endParaRPr kumimoji="1" lang="en-US" altLang="ja-JP" sz="1200" dirty="0"/>
            </a:p>
          </p:txBody>
        </p:sp>
      </p:grpSp>
      <p:sp>
        <p:nvSpPr>
          <p:cNvPr id="5" name="テキスト ボックス 4">
            <a:extLst>
              <a:ext uri="{FF2B5EF4-FFF2-40B4-BE49-F238E27FC236}">
                <a16:creationId xmlns:a16="http://schemas.microsoft.com/office/drawing/2014/main" id="{991D54E1-CBEC-F9AC-6820-707F21A046AE}"/>
              </a:ext>
            </a:extLst>
          </p:cNvPr>
          <p:cNvSpPr txBox="1"/>
          <p:nvPr/>
        </p:nvSpPr>
        <p:spPr>
          <a:xfrm>
            <a:off x="1089794" y="42036"/>
            <a:ext cx="1777398" cy="261610"/>
          </a:xfrm>
          <a:prstGeom prst="rect">
            <a:avLst/>
          </a:prstGeom>
          <a:noFill/>
        </p:spPr>
        <p:txBody>
          <a:bodyPr wrap="square" rtlCol="0">
            <a:spAutoFit/>
          </a:bodyPr>
          <a:lstStyle/>
          <a:p>
            <a:r>
              <a:rPr kumimoji="1" lang="ja-JP" altLang="en-US" sz="1100">
                <a:solidFill>
                  <a:schemeClr val="bg1"/>
                </a:solidFill>
              </a:rPr>
              <a:t>けんみん　　みどり　ぜい</a:t>
            </a:r>
            <a:endParaRPr kumimoji="1" lang="ja-JP" altLang="en-US" sz="1100" dirty="0">
              <a:solidFill>
                <a:schemeClr val="bg1"/>
              </a:solidFill>
            </a:endParaRPr>
          </a:p>
        </p:txBody>
      </p:sp>
      <p:grpSp>
        <p:nvGrpSpPr>
          <p:cNvPr id="50" name="グループ化 49">
            <a:extLst>
              <a:ext uri="{FF2B5EF4-FFF2-40B4-BE49-F238E27FC236}">
                <a16:creationId xmlns:a16="http://schemas.microsoft.com/office/drawing/2014/main" id="{022C1D57-4A51-445C-A2DD-26FA939184B5}"/>
              </a:ext>
            </a:extLst>
          </p:cNvPr>
          <p:cNvGrpSpPr/>
          <p:nvPr/>
        </p:nvGrpSpPr>
        <p:grpSpPr>
          <a:xfrm>
            <a:off x="5715245" y="1505343"/>
            <a:ext cx="2405208" cy="1204398"/>
            <a:chOff x="5715245" y="1505343"/>
            <a:chExt cx="2405208" cy="1204398"/>
          </a:xfrm>
        </p:grpSpPr>
        <p:sp>
          <p:nvSpPr>
            <p:cNvPr id="54" name="楕円 53">
              <a:extLst>
                <a:ext uri="{FF2B5EF4-FFF2-40B4-BE49-F238E27FC236}">
                  <a16:creationId xmlns:a16="http://schemas.microsoft.com/office/drawing/2014/main" id="{3447DE95-F259-88C7-5574-D7F684773ED4}"/>
                </a:ext>
              </a:extLst>
            </p:cNvPr>
            <p:cNvSpPr/>
            <p:nvPr/>
          </p:nvSpPr>
          <p:spPr>
            <a:xfrm>
              <a:off x="5715245" y="2563967"/>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386" name="直線コネクタ 16385">
              <a:extLst>
                <a:ext uri="{FF2B5EF4-FFF2-40B4-BE49-F238E27FC236}">
                  <a16:creationId xmlns:a16="http://schemas.microsoft.com/office/drawing/2014/main" id="{E0DBA55D-C453-B5C5-0406-7D21555067F3}"/>
                </a:ext>
              </a:extLst>
            </p:cNvPr>
            <p:cNvCxnSpPr>
              <a:cxnSpLocks/>
              <a:stCxn id="54" idx="7"/>
            </p:cNvCxnSpPr>
            <p:nvPr/>
          </p:nvCxnSpPr>
          <p:spPr>
            <a:xfrm flipV="1">
              <a:off x="5833569" y="2074688"/>
              <a:ext cx="445311" cy="510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CC8BB9D0-EB93-06D1-A75C-5B8CCE50C644}"/>
                </a:ext>
              </a:extLst>
            </p:cNvPr>
            <p:cNvGrpSpPr/>
            <p:nvPr/>
          </p:nvGrpSpPr>
          <p:grpSpPr>
            <a:xfrm>
              <a:off x="5981298" y="1505343"/>
              <a:ext cx="2139155" cy="558033"/>
              <a:chOff x="5981298" y="1505343"/>
              <a:chExt cx="2139155" cy="558033"/>
            </a:xfrm>
          </p:grpSpPr>
          <p:sp>
            <p:nvSpPr>
              <p:cNvPr id="51" name="正方形/長方形 50">
                <a:extLst>
                  <a:ext uri="{FF2B5EF4-FFF2-40B4-BE49-F238E27FC236}">
                    <a16:creationId xmlns:a16="http://schemas.microsoft.com/office/drawing/2014/main" id="{EAB402D5-8E3B-0C29-D3A1-0F26EEA9E6B6}"/>
                  </a:ext>
                </a:extLst>
              </p:cNvPr>
              <p:cNvSpPr/>
              <p:nvPr/>
            </p:nvSpPr>
            <p:spPr bwMode="auto">
              <a:xfrm>
                <a:off x="5981298" y="1534516"/>
                <a:ext cx="2139155" cy="528860"/>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r>
                  <a:rPr kumimoji="1" lang="ja-JP" altLang="en-US" sz="1200" dirty="0"/>
                  <a:t>きった木を山の斜面にならべて</a:t>
                </a:r>
                <a:endParaRPr kumimoji="1" lang="en-US" altLang="ja-JP" sz="1200" dirty="0"/>
              </a:p>
              <a:p>
                <a:r>
                  <a:rPr kumimoji="1" lang="ja-JP" altLang="en-US" sz="1200" dirty="0"/>
                  <a:t>土が流れにくい山にするよ！</a:t>
                </a:r>
                <a:endParaRPr kumimoji="1" lang="en-US" altLang="ja-JP" sz="1200" dirty="0"/>
              </a:p>
            </p:txBody>
          </p:sp>
          <p:sp>
            <p:nvSpPr>
              <p:cNvPr id="10" name="テキスト ボックス 9">
                <a:extLst>
                  <a:ext uri="{FF2B5EF4-FFF2-40B4-BE49-F238E27FC236}">
                    <a16:creationId xmlns:a16="http://schemas.microsoft.com/office/drawing/2014/main" id="{FCE2C82F-6225-88C5-23B9-7A1B9E18F0FE}"/>
                  </a:ext>
                </a:extLst>
              </p:cNvPr>
              <p:cNvSpPr txBox="1"/>
              <p:nvPr/>
            </p:nvSpPr>
            <p:spPr>
              <a:xfrm>
                <a:off x="6964431" y="1505343"/>
                <a:ext cx="585791" cy="184666"/>
              </a:xfrm>
              <a:prstGeom prst="rect">
                <a:avLst/>
              </a:prstGeom>
              <a:noFill/>
            </p:spPr>
            <p:txBody>
              <a:bodyPr wrap="square" rtlCol="0">
                <a:spAutoFit/>
              </a:bodyPr>
              <a:lstStyle/>
              <a:p>
                <a:r>
                  <a:rPr kumimoji="1" lang="ja-JP" altLang="en-US" sz="600"/>
                  <a:t>しゃめん</a:t>
                </a:r>
                <a:endParaRPr kumimoji="1" lang="ja-JP" altLang="en-US" sz="600" dirty="0"/>
              </a:p>
            </p:txBody>
          </p:sp>
        </p:grpSp>
      </p:grpSp>
      <p:grpSp>
        <p:nvGrpSpPr>
          <p:cNvPr id="16385" name="グループ化 16384">
            <a:extLst>
              <a:ext uri="{FF2B5EF4-FFF2-40B4-BE49-F238E27FC236}">
                <a16:creationId xmlns:a16="http://schemas.microsoft.com/office/drawing/2014/main" id="{2EBA5115-1189-490F-9928-AAC7B0A2385A}"/>
              </a:ext>
            </a:extLst>
          </p:cNvPr>
          <p:cNvGrpSpPr/>
          <p:nvPr/>
        </p:nvGrpSpPr>
        <p:grpSpPr>
          <a:xfrm>
            <a:off x="5086495" y="2898317"/>
            <a:ext cx="3826044" cy="2618092"/>
            <a:chOff x="5086495" y="2898317"/>
            <a:chExt cx="3826044" cy="2618092"/>
          </a:xfrm>
        </p:grpSpPr>
        <p:sp>
          <p:nvSpPr>
            <p:cNvPr id="58" name="楕円 57">
              <a:extLst>
                <a:ext uri="{FF2B5EF4-FFF2-40B4-BE49-F238E27FC236}">
                  <a16:creationId xmlns:a16="http://schemas.microsoft.com/office/drawing/2014/main" id="{5D1894A3-5DDB-30C2-EC96-966C850BAB0E}"/>
                </a:ext>
              </a:extLst>
            </p:cNvPr>
            <p:cNvSpPr/>
            <p:nvPr/>
          </p:nvSpPr>
          <p:spPr>
            <a:xfrm>
              <a:off x="5086495" y="5370635"/>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F873B2CF-324F-356A-E9F1-6C4FBF0D52B0}"/>
                </a:ext>
              </a:extLst>
            </p:cNvPr>
            <p:cNvCxnSpPr>
              <a:cxnSpLocks/>
            </p:cNvCxnSpPr>
            <p:nvPr/>
          </p:nvCxnSpPr>
          <p:spPr>
            <a:xfrm flipV="1">
              <a:off x="5156304" y="3876505"/>
              <a:ext cx="2250366" cy="15628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5B28D2FA-6AA3-6AF8-8F25-5963B9521A87}"/>
                </a:ext>
              </a:extLst>
            </p:cNvPr>
            <p:cNvGrpSpPr/>
            <p:nvPr/>
          </p:nvGrpSpPr>
          <p:grpSpPr>
            <a:xfrm>
              <a:off x="7406672" y="2898317"/>
              <a:ext cx="1505867" cy="1626409"/>
              <a:chOff x="7406672" y="2898317"/>
              <a:chExt cx="1505867" cy="1626409"/>
            </a:xfrm>
          </p:grpSpPr>
          <p:sp>
            <p:nvSpPr>
              <p:cNvPr id="60" name="正方形/長方形 59">
                <a:extLst>
                  <a:ext uri="{FF2B5EF4-FFF2-40B4-BE49-F238E27FC236}">
                    <a16:creationId xmlns:a16="http://schemas.microsoft.com/office/drawing/2014/main" id="{F99BAD51-67DE-E5B7-C1D9-A667A3FC301A}"/>
                  </a:ext>
                </a:extLst>
              </p:cNvPr>
              <p:cNvSpPr/>
              <p:nvPr/>
            </p:nvSpPr>
            <p:spPr bwMode="auto">
              <a:xfrm>
                <a:off x="7406672" y="2932098"/>
                <a:ext cx="1505867" cy="1592628"/>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r>
                  <a:rPr kumimoji="1" lang="ja-JP" altLang="en-US" sz="1200" dirty="0"/>
                  <a:t>六甲山をあかるく</a:t>
                </a:r>
                <a:endParaRPr kumimoji="1" lang="en-US" altLang="ja-JP" sz="1200" dirty="0"/>
              </a:p>
              <a:p>
                <a:r>
                  <a:rPr kumimoji="1" lang="ja-JP" altLang="en-US" sz="1200" dirty="0"/>
                  <a:t>元気な山にするよ！</a:t>
                </a:r>
                <a:endParaRPr kumimoji="1" lang="en-US" altLang="ja-JP" sz="1200" dirty="0"/>
              </a:p>
            </p:txBody>
          </p:sp>
          <p:pic>
            <p:nvPicPr>
              <p:cNvPr id="62" name="図 61">
                <a:extLst>
                  <a:ext uri="{FF2B5EF4-FFF2-40B4-BE49-F238E27FC236}">
                    <a16:creationId xmlns:a16="http://schemas.microsoft.com/office/drawing/2014/main" id="{0BFAF10A-FFC0-D122-2F83-EA377875E020}"/>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504900" y="3429958"/>
                <a:ext cx="1309409" cy="1008942"/>
              </a:xfrm>
              <a:prstGeom prst="rect">
                <a:avLst/>
              </a:prstGeom>
            </p:spPr>
          </p:pic>
          <p:sp>
            <p:nvSpPr>
              <p:cNvPr id="11" name="テキスト ボックス 10">
                <a:extLst>
                  <a:ext uri="{FF2B5EF4-FFF2-40B4-BE49-F238E27FC236}">
                    <a16:creationId xmlns:a16="http://schemas.microsoft.com/office/drawing/2014/main" id="{9DF4DCBC-4310-3617-3367-BE0C408BEBD7}"/>
                  </a:ext>
                </a:extLst>
              </p:cNvPr>
              <p:cNvSpPr txBox="1"/>
              <p:nvPr/>
            </p:nvSpPr>
            <p:spPr>
              <a:xfrm>
                <a:off x="7432602" y="2898317"/>
                <a:ext cx="685787" cy="184666"/>
              </a:xfrm>
              <a:prstGeom prst="rect">
                <a:avLst/>
              </a:prstGeom>
              <a:noFill/>
            </p:spPr>
            <p:txBody>
              <a:bodyPr wrap="square" rtlCol="0">
                <a:spAutoFit/>
              </a:bodyPr>
              <a:lstStyle/>
              <a:p>
                <a:r>
                  <a:rPr kumimoji="1" lang="ja-JP" altLang="en-US" sz="600"/>
                  <a:t>ろっこうさん</a:t>
                </a:r>
                <a:endParaRPr kumimoji="1" lang="ja-JP" altLang="en-US" sz="600" dirty="0"/>
              </a:p>
            </p:txBody>
          </p:sp>
        </p:grpSp>
      </p:grpSp>
      <p:grpSp>
        <p:nvGrpSpPr>
          <p:cNvPr id="16388" name="グループ化 16387">
            <a:extLst>
              <a:ext uri="{FF2B5EF4-FFF2-40B4-BE49-F238E27FC236}">
                <a16:creationId xmlns:a16="http://schemas.microsoft.com/office/drawing/2014/main" id="{8275478F-0A57-4400-BD7F-FCD55D471BEC}"/>
              </a:ext>
            </a:extLst>
          </p:cNvPr>
          <p:cNvGrpSpPr/>
          <p:nvPr/>
        </p:nvGrpSpPr>
        <p:grpSpPr>
          <a:xfrm>
            <a:off x="6449823" y="4626800"/>
            <a:ext cx="2453863" cy="1626041"/>
            <a:chOff x="6449823" y="4626800"/>
            <a:chExt cx="2453863" cy="1626041"/>
          </a:xfrm>
        </p:grpSpPr>
        <p:cxnSp>
          <p:nvCxnSpPr>
            <p:cNvPr id="31" name="直線コネクタ 30">
              <a:extLst>
                <a:ext uri="{FF2B5EF4-FFF2-40B4-BE49-F238E27FC236}">
                  <a16:creationId xmlns:a16="http://schemas.microsoft.com/office/drawing/2014/main" id="{D8C7C262-DDFA-7FEA-6B48-8FBDFDED6F20}"/>
                </a:ext>
              </a:extLst>
            </p:cNvPr>
            <p:cNvCxnSpPr>
              <a:cxnSpLocks/>
              <a:stCxn id="63" idx="1"/>
              <a:endCxn id="57" idx="6"/>
            </p:cNvCxnSpPr>
            <p:nvPr/>
          </p:nvCxnSpPr>
          <p:spPr>
            <a:xfrm flipH="1">
              <a:off x="6588448" y="5456528"/>
              <a:ext cx="818222" cy="372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楕円 56">
              <a:extLst>
                <a:ext uri="{FF2B5EF4-FFF2-40B4-BE49-F238E27FC236}">
                  <a16:creationId xmlns:a16="http://schemas.microsoft.com/office/drawing/2014/main" id="{3B761395-B0D9-2B28-A040-7A4B9842C4A8}"/>
                </a:ext>
              </a:extLst>
            </p:cNvPr>
            <p:cNvSpPr/>
            <p:nvPr/>
          </p:nvSpPr>
          <p:spPr>
            <a:xfrm>
              <a:off x="6449823" y="5756200"/>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BC70AECB-108C-46C2-0940-5918E935223B}"/>
                </a:ext>
              </a:extLst>
            </p:cNvPr>
            <p:cNvGrpSpPr/>
            <p:nvPr/>
          </p:nvGrpSpPr>
          <p:grpSpPr>
            <a:xfrm>
              <a:off x="7406670" y="4626800"/>
              <a:ext cx="1497016" cy="1626041"/>
              <a:chOff x="7406670" y="4626800"/>
              <a:chExt cx="1497016" cy="1626041"/>
            </a:xfrm>
          </p:grpSpPr>
          <p:sp>
            <p:nvSpPr>
              <p:cNvPr id="63" name="正方形/長方形 62">
                <a:extLst>
                  <a:ext uri="{FF2B5EF4-FFF2-40B4-BE49-F238E27FC236}">
                    <a16:creationId xmlns:a16="http://schemas.microsoft.com/office/drawing/2014/main" id="{8C2E630C-1CB0-B3C2-82A7-06E91A909DD2}"/>
                  </a:ext>
                </a:extLst>
              </p:cNvPr>
              <p:cNvSpPr/>
              <p:nvPr/>
            </p:nvSpPr>
            <p:spPr bwMode="auto">
              <a:xfrm>
                <a:off x="7406670" y="4660214"/>
                <a:ext cx="1497016" cy="1592627"/>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72000" rIns="72000" bIns="45720" numCol="1" rtlCol="0" anchor="t" anchorCtr="0" compatLnSpc="1">
                <a:prstTxWarp prst="textNoShape">
                  <a:avLst/>
                </a:prstTxWarp>
              </a:bodyPr>
              <a:lstStyle/>
              <a:p>
                <a:r>
                  <a:rPr kumimoji="1" lang="ja-JP" altLang="en-US" sz="1200" dirty="0"/>
                  <a:t>まちを木や芝生で</a:t>
                </a:r>
                <a:endParaRPr kumimoji="1" lang="en-US" altLang="ja-JP" sz="1200" dirty="0"/>
              </a:p>
              <a:p>
                <a:r>
                  <a:rPr kumimoji="1" lang="ja-JP" altLang="en-US" sz="1200" dirty="0"/>
                  <a:t>緑にするよ！</a:t>
                </a:r>
              </a:p>
            </p:txBody>
          </p:sp>
          <p:pic>
            <p:nvPicPr>
              <p:cNvPr id="16387" name="図 16386">
                <a:extLst>
                  <a:ext uri="{FF2B5EF4-FFF2-40B4-BE49-F238E27FC236}">
                    <a16:creationId xmlns:a16="http://schemas.microsoft.com/office/drawing/2014/main" id="{1B64256F-A608-7CB0-1D62-618D0745649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7510059" y="5155335"/>
                <a:ext cx="1326604" cy="996198"/>
              </a:xfrm>
              <a:prstGeom prst="rect">
                <a:avLst/>
              </a:prstGeom>
            </p:spPr>
          </p:pic>
          <p:sp>
            <p:nvSpPr>
              <p:cNvPr id="12" name="テキスト ボックス 11">
                <a:extLst>
                  <a:ext uri="{FF2B5EF4-FFF2-40B4-BE49-F238E27FC236}">
                    <a16:creationId xmlns:a16="http://schemas.microsoft.com/office/drawing/2014/main" id="{34E6D238-73F0-F198-8D62-B42EEDDA8030}"/>
                  </a:ext>
                </a:extLst>
              </p:cNvPr>
              <p:cNvSpPr txBox="1"/>
              <p:nvPr/>
            </p:nvSpPr>
            <p:spPr>
              <a:xfrm>
                <a:off x="8147727" y="4626800"/>
                <a:ext cx="685787" cy="184666"/>
              </a:xfrm>
              <a:prstGeom prst="rect">
                <a:avLst/>
              </a:prstGeom>
              <a:noFill/>
            </p:spPr>
            <p:txBody>
              <a:bodyPr wrap="square" rtlCol="0">
                <a:spAutoFit/>
              </a:bodyPr>
              <a:lstStyle/>
              <a:p>
                <a:r>
                  <a:rPr kumimoji="1" lang="ja-JP" altLang="en-US" sz="600"/>
                  <a:t>しばふ</a:t>
                </a:r>
                <a:endParaRPr kumimoji="1" lang="ja-JP" altLang="en-US" sz="600" dirty="0"/>
              </a:p>
            </p:txBody>
          </p:sp>
        </p:grpSp>
      </p:grpSp>
      <p:grpSp>
        <p:nvGrpSpPr>
          <p:cNvPr id="48" name="グループ化 47">
            <a:extLst>
              <a:ext uri="{FF2B5EF4-FFF2-40B4-BE49-F238E27FC236}">
                <a16:creationId xmlns:a16="http://schemas.microsoft.com/office/drawing/2014/main" id="{CAF4704E-7898-4502-9F45-EACE2DB3FA18}"/>
              </a:ext>
            </a:extLst>
          </p:cNvPr>
          <p:cNvGrpSpPr/>
          <p:nvPr/>
        </p:nvGrpSpPr>
        <p:grpSpPr>
          <a:xfrm>
            <a:off x="426477" y="3640693"/>
            <a:ext cx="2942816" cy="1095291"/>
            <a:chOff x="426477" y="3640693"/>
            <a:chExt cx="2942816" cy="1095291"/>
          </a:xfrm>
        </p:grpSpPr>
        <p:cxnSp>
          <p:nvCxnSpPr>
            <p:cNvPr id="35" name="直線コネクタ 34">
              <a:extLst>
                <a:ext uri="{FF2B5EF4-FFF2-40B4-BE49-F238E27FC236}">
                  <a16:creationId xmlns:a16="http://schemas.microsoft.com/office/drawing/2014/main" id="{FBDB49B2-5F5F-41D0-4FA4-43DC0C3564AF}"/>
                </a:ext>
              </a:extLst>
            </p:cNvPr>
            <p:cNvCxnSpPr>
              <a:cxnSpLocks/>
              <a:stCxn id="30" idx="3"/>
              <a:endCxn id="55" idx="3"/>
            </p:cNvCxnSpPr>
            <p:nvPr/>
          </p:nvCxnSpPr>
          <p:spPr>
            <a:xfrm flipV="1">
              <a:off x="2356274" y="3765119"/>
              <a:ext cx="894695" cy="7064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楕円 54">
              <a:extLst>
                <a:ext uri="{FF2B5EF4-FFF2-40B4-BE49-F238E27FC236}">
                  <a16:creationId xmlns:a16="http://schemas.microsoft.com/office/drawing/2014/main" id="{EBDEE466-B2F7-F4D4-F037-57E37D09A239}"/>
                </a:ext>
              </a:extLst>
            </p:cNvPr>
            <p:cNvSpPr/>
            <p:nvPr/>
          </p:nvSpPr>
          <p:spPr>
            <a:xfrm>
              <a:off x="3230668" y="3640693"/>
              <a:ext cx="138625"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512CCEC1-0FB8-7A4F-D3A1-AAA73991DF76}"/>
                </a:ext>
              </a:extLst>
            </p:cNvPr>
            <p:cNvGrpSpPr/>
            <p:nvPr/>
          </p:nvGrpSpPr>
          <p:grpSpPr>
            <a:xfrm>
              <a:off x="426477" y="4207124"/>
              <a:ext cx="1929797" cy="528860"/>
              <a:chOff x="426477" y="4207124"/>
              <a:chExt cx="1929797" cy="528860"/>
            </a:xfrm>
          </p:grpSpPr>
          <p:sp>
            <p:nvSpPr>
              <p:cNvPr id="30" name="正方形/長方形 29">
                <a:extLst>
                  <a:ext uri="{FF2B5EF4-FFF2-40B4-BE49-F238E27FC236}">
                    <a16:creationId xmlns:a16="http://schemas.microsoft.com/office/drawing/2014/main" id="{D3CFAD9F-6D13-4E32-623A-9FDBA720241F}"/>
                  </a:ext>
                </a:extLst>
              </p:cNvPr>
              <p:cNvSpPr/>
              <p:nvPr/>
            </p:nvSpPr>
            <p:spPr bwMode="auto">
              <a:xfrm>
                <a:off x="426477" y="4207124"/>
                <a:ext cx="1929797" cy="528860"/>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72000" tIns="36000" rIns="72000" bIns="45720" numCol="1" rtlCol="0" anchor="ctr" anchorCtr="0" compatLnSpc="1">
                <a:prstTxWarp prst="textNoShape">
                  <a:avLst/>
                </a:prstTxWarp>
              </a:bodyPr>
              <a:lstStyle/>
              <a:p>
                <a:pPr>
                  <a:lnSpc>
                    <a:spcPts val="1840"/>
                  </a:lnSpc>
                </a:pPr>
                <a:r>
                  <a:rPr kumimoji="1" lang="ja-JP" altLang="en-US" sz="1200" dirty="0"/>
                  <a:t>家のうらのたおれてきそうな危険な木をきるよ！</a:t>
                </a:r>
                <a:endParaRPr kumimoji="1" lang="en-US" altLang="ja-JP" sz="1200" dirty="0"/>
              </a:p>
            </p:txBody>
          </p:sp>
          <p:sp>
            <p:nvSpPr>
              <p:cNvPr id="13" name="テキスト ボックス 12">
                <a:extLst>
                  <a:ext uri="{FF2B5EF4-FFF2-40B4-BE49-F238E27FC236}">
                    <a16:creationId xmlns:a16="http://schemas.microsoft.com/office/drawing/2014/main" id="{DAF55416-AF4A-EDF2-1515-A6EFA8C4E44F}"/>
                  </a:ext>
                </a:extLst>
              </p:cNvPr>
              <p:cNvSpPr txBox="1"/>
              <p:nvPr/>
            </p:nvSpPr>
            <p:spPr>
              <a:xfrm>
                <a:off x="453082" y="4413048"/>
                <a:ext cx="685787" cy="184666"/>
              </a:xfrm>
              <a:prstGeom prst="rect">
                <a:avLst/>
              </a:prstGeom>
              <a:noFill/>
            </p:spPr>
            <p:txBody>
              <a:bodyPr wrap="square" rtlCol="0">
                <a:spAutoFit/>
              </a:bodyPr>
              <a:lstStyle/>
              <a:p>
                <a:r>
                  <a:rPr kumimoji="1" lang="ja-JP" altLang="en-US" sz="600"/>
                  <a:t>きけん</a:t>
                </a:r>
                <a:endParaRPr kumimoji="1" lang="ja-JP" altLang="en-US" sz="600" dirty="0"/>
              </a:p>
            </p:txBody>
          </p:sp>
        </p:grpSp>
      </p:grpSp>
      <p:pic>
        <p:nvPicPr>
          <p:cNvPr id="14" name="図 13">
            <a:extLst>
              <a:ext uri="{FF2B5EF4-FFF2-40B4-BE49-F238E27FC236}">
                <a16:creationId xmlns:a16="http://schemas.microsoft.com/office/drawing/2014/main" id="{59EE4660-A102-7A2C-519B-C215C240763D}"/>
              </a:ext>
            </a:extLst>
          </p:cNvPr>
          <p:cNvPicPr/>
          <p:nvPr/>
        </p:nvPicPr>
        <p:blipFill>
          <a:blip r:embed="rId11">
            <a:clrChange>
              <a:clrFrom>
                <a:srgbClr val="FFFFFF"/>
              </a:clrFrom>
              <a:clrTo>
                <a:srgbClr val="FFFFFF">
                  <a:alpha val="0"/>
                </a:srgbClr>
              </a:clrTo>
            </a:clrChange>
          </a:blip>
          <a:stretch>
            <a:fillRect/>
          </a:stretch>
        </p:blipFill>
        <p:spPr>
          <a:xfrm>
            <a:off x="7899362" y="151765"/>
            <a:ext cx="1034789" cy="759360"/>
          </a:xfrm>
          <a:prstGeom prst="rect">
            <a:avLst/>
          </a:prstGeom>
        </p:spPr>
      </p:pic>
      <p:sp>
        <p:nvSpPr>
          <p:cNvPr id="15" name="テキスト ボックス 14">
            <a:extLst>
              <a:ext uri="{FF2B5EF4-FFF2-40B4-BE49-F238E27FC236}">
                <a16:creationId xmlns:a16="http://schemas.microsoft.com/office/drawing/2014/main" id="{9F2B1E19-DC16-B562-7162-EA94AEF47099}"/>
              </a:ext>
            </a:extLst>
          </p:cNvPr>
          <p:cNvSpPr txBox="1"/>
          <p:nvPr/>
        </p:nvSpPr>
        <p:spPr>
          <a:xfrm>
            <a:off x="7989294" y="900838"/>
            <a:ext cx="1058734" cy="369332"/>
          </a:xfrm>
          <a:prstGeom prst="rect">
            <a:avLst/>
          </a:prstGeom>
          <a:noFill/>
        </p:spPr>
        <p:txBody>
          <a:bodyPr wrap="square">
            <a:spAutoFit/>
          </a:bodyPr>
          <a:lstStyle/>
          <a:p>
            <a:r>
              <a:rPr lang="ja-JP" altLang="ja-JP" sz="9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9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9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9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9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9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32741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5"/>
                                        </p:tgtEl>
                                        <p:attrNameLst>
                                          <p:attrName>style.visibility</p:attrName>
                                        </p:attrNameLst>
                                      </p:cBhvr>
                                      <p:to>
                                        <p:strVal val="visible"/>
                                      </p:to>
                                    </p:set>
                                    <p:animEffect transition="in" filter="fade">
                                      <p:cBhvr>
                                        <p:cTn id="17" dur="500"/>
                                        <p:tgtEl>
                                          <p:spTgt spid="163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fade">
                                      <p:cBhvr>
                                        <p:cTn id="22" dur="500"/>
                                        <p:tgtEl>
                                          <p:spTgt spid="163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15</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504991"/>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648405" y="4288401"/>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誰がどのように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税金の使いみちを決めているか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23" name="グループ化 22">
            <a:extLst>
              <a:ext uri="{FF2B5EF4-FFF2-40B4-BE49-F238E27FC236}">
                <a16:creationId xmlns:a16="http://schemas.microsoft.com/office/drawing/2014/main" id="{CC84299F-E4BC-99D9-8C63-3E53539084C2}"/>
              </a:ext>
            </a:extLst>
          </p:cNvPr>
          <p:cNvGrpSpPr/>
          <p:nvPr/>
        </p:nvGrpSpPr>
        <p:grpSpPr>
          <a:xfrm>
            <a:off x="179388" y="2759671"/>
            <a:ext cx="8927631" cy="992193"/>
            <a:chOff x="179388" y="2759671"/>
            <a:chExt cx="8927631" cy="992193"/>
          </a:xfrm>
        </p:grpSpPr>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15" name="テキスト ボックス 14">
              <a:extLst>
                <a:ext uri="{FF2B5EF4-FFF2-40B4-BE49-F238E27FC236}">
                  <a16:creationId xmlns:a16="http://schemas.microsoft.com/office/drawing/2014/main" id="{08D18058-FEBB-EFEA-54A4-C0346946B27D}"/>
                </a:ext>
              </a:extLst>
            </p:cNvPr>
            <p:cNvSpPr txBox="1"/>
            <p:nvPr/>
          </p:nvSpPr>
          <p:spPr>
            <a:xfrm>
              <a:off x="6476223" y="2829892"/>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sp>
          <p:nvSpPr>
            <p:cNvPr id="17" name="テキスト ボックス 16">
              <a:extLst>
                <a:ext uri="{FF2B5EF4-FFF2-40B4-BE49-F238E27FC236}">
                  <a16:creationId xmlns:a16="http://schemas.microsoft.com/office/drawing/2014/main" id="{4A173C14-67AA-C559-471D-BBE7043A9278}"/>
                </a:ext>
              </a:extLst>
            </p:cNvPr>
            <p:cNvSpPr txBox="1"/>
            <p:nvPr/>
          </p:nvSpPr>
          <p:spPr>
            <a:xfrm>
              <a:off x="4845460" y="3238184"/>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9849"/>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1000"/>
                                        <p:tgtEl>
                                          <p:spTgt spid="23"/>
                                        </p:tgtEl>
                                      </p:cBhvr>
                                    </p:animEffect>
                                  </p:childTnLst>
                                </p:cTn>
                              </p:par>
                            </p:childTnLst>
                          </p:cTn>
                        </p:par>
                        <p:par>
                          <p:cTn id="22" fill="hold">
                            <p:stCondLst>
                              <p:cond delay="1000"/>
                            </p:stCondLst>
                            <p:childTnLst>
                              <p:par>
                                <p:cTn id="23" presetID="10" presetClass="entr" presetSubtype="0" fill="hold" nodeType="afterEffect">
                                  <p:stCondLst>
                                    <p:cond delay="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600"/>
                                        <p:tgtEl>
                                          <p:spTgt spid="25"/>
                                        </p:tgtEl>
                                      </p:cBhvr>
                                    </p:animEffect>
                                  </p:childTnLst>
                                </p:cTn>
                              </p:par>
                              <p:par>
                                <p:cTn id="26" presetID="10" presetClass="entr" presetSubtype="0" fill="hold" nodeType="withEffect">
                                  <p:stCondLst>
                                    <p:cond delay="2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600"/>
                                        <p:tgtEl>
                                          <p:spTgt spid="18"/>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23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53">
            <a:extLst>
              <a:ext uri="{FF2B5EF4-FFF2-40B4-BE49-F238E27FC236}">
                <a16:creationId xmlns:a16="http://schemas.microsoft.com/office/drawing/2014/main" id="{3A930015-9E02-EDF9-E13D-84860D50D3BE}"/>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37" name="図 36" descr="挿絵 が含まれている画像&#10;&#10;自動的に生成された説明">
            <a:extLst>
              <a:ext uri="{FF2B5EF4-FFF2-40B4-BE49-F238E27FC236}">
                <a16:creationId xmlns:a16="http://schemas.microsoft.com/office/drawing/2014/main" id="{9B3B9316-8D34-F0FE-6BB5-7664B43638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38" name="グループ化 37">
            <a:extLst>
              <a:ext uri="{FF2B5EF4-FFF2-40B4-BE49-F238E27FC236}">
                <a16:creationId xmlns:a16="http://schemas.microsoft.com/office/drawing/2014/main" id="{2B5AA053-2324-B5FD-5D23-4A61352922CF}"/>
              </a:ext>
            </a:extLst>
          </p:cNvPr>
          <p:cNvGrpSpPr/>
          <p:nvPr/>
        </p:nvGrpSpPr>
        <p:grpSpPr>
          <a:xfrm>
            <a:off x="323849" y="1696869"/>
            <a:ext cx="8506443" cy="1359652"/>
            <a:chOff x="323849" y="1696869"/>
            <a:chExt cx="8506443" cy="1359652"/>
          </a:xfrm>
        </p:grpSpPr>
        <p:grpSp>
          <p:nvGrpSpPr>
            <p:cNvPr id="39" name="グループ化 38">
              <a:extLst>
                <a:ext uri="{FF2B5EF4-FFF2-40B4-BE49-F238E27FC236}">
                  <a16:creationId xmlns:a16="http://schemas.microsoft.com/office/drawing/2014/main" id="{926186A5-C965-339E-43C1-B9AA31119648}"/>
                </a:ext>
              </a:extLst>
            </p:cNvPr>
            <p:cNvGrpSpPr/>
            <p:nvPr/>
          </p:nvGrpSpPr>
          <p:grpSpPr>
            <a:xfrm>
              <a:off x="323849" y="1696869"/>
              <a:ext cx="8506443" cy="1359652"/>
              <a:chOff x="323849" y="1747926"/>
              <a:chExt cx="8506443" cy="1238665"/>
            </a:xfrm>
          </p:grpSpPr>
          <p:grpSp>
            <p:nvGrpSpPr>
              <p:cNvPr id="41" name="グループ化 40">
                <a:extLst>
                  <a:ext uri="{FF2B5EF4-FFF2-40B4-BE49-F238E27FC236}">
                    <a16:creationId xmlns:a16="http://schemas.microsoft.com/office/drawing/2014/main" id="{5CCAD313-E495-F7B8-5452-B8639F3D07D6}"/>
                  </a:ext>
                </a:extLst>
              </p:cNvPr>
              <p:cNvGrpSpPr/>
              <p:nvPr/>
            </p:nvGrpSpPr>
            <p:grpSpPr>
              <a:xfrm>
                <a:off x="323849" y="1747926"/>
                <a:ext cx="8506443" cy="1195966"/>
                <a:chOff x="323849" y="1803354"/>
                <a:chExt cx="8506443" cy="731558"/>
              </a:xfrm>
            </p:grpSpPr>
            <p:sp>
              <p:nvSpPr>
                <p:cNvPr id="43" name="正方形/長方形 42">
                  <a:extLst>
                    <a:ext uri="{FF2B5EF4-FFF2-40B4-BE49-F238E27FC236}">
                      <a16:creationId xmlns:a16="http://schemas.microsoft.com/office/drawing/2014/main" id="{0D72BFFA-F756-BBFB-77CC-289D9F0D882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0" name="正方形/長方形 59">
                  <a:extLst>
                    <a:ext uri="{FF2B5EF4-FFF2-40B4-BE49-F238E27FC236}">
                      <a16:creationId xmlns:a16="http://schemas.microsoft.com/office/drawing/2014/main" id="{82EF165F-2C53-D1B3-F34A-978E03ED0D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１</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2" name="テキスト ボックス 41">
                <a:extLst>
                  <a:ext uri="{FF2B5EF4-FFF2-40B4-BE49-F238E27FC236}">
                    <a16:creationId xmlns:a16="http://schemas.microsoft.com/office/drawing/2014/main" id="{20C9A652-77F3-33A3-224F-51617BF5F0C1}"/>
                  </a:ext>
                </a:extLst>
              </p:cNvPr>
              <p:cNvSpPr txBox="1"/>
              <p:nvPr/>
            </p:nvSpPr>
            <p:spPr>
              <a:xfrm>
                <a:off x="1168239" y="1761582"/>
                <a:ext cx="7651910" cy="1225009"/>
              </a:xfrm>
              <a:prstGeom prst="rect">
                <a:avLst/>
              </a:prstGeom>
              <a:noFill/>
            </p:spPr>
            <p:txBody>
              <a:bodyPr wrap="square" rtlCol="0">
                <a:spAutoFit/>
              </a:bodyPr>
              <a:lstStyle/>
              <a:p>
                <a:pPr>
                  <a:lnSpc>
                    <a:spcPts val="2500"/>
                  </a:lnSpc>
                </a:pPr>
                <a:r>
                  <a:rPr kumimoji="1" lang="ja-JP" altLang="en-US" dirty="0"/>
                  <a:t>　町にはいろいろな自動車が走っていますが、税金で購入されている自動車はどれでしょうか？</a:t>
                </a:r>
                <a:endParaRPr kumimoji="1" lang="en-US" altLang="ja-JP" dirty="0"/>
              </a:p>
              <a:p>
                <a:pPr>
                  <a:lnSpc>
                    <a:spcPts val="2500"/>
                  </a:lnSpc>
                </a:pPr>
                <a:endParaRPr kumimoji="1" lang="en-US" altLang="ja-JP" dirty="0"/>
              </a:p>
              <a:p>
                <a:pPr>
                  <a:lnSpc>
                    <a:spcPts val="2500"/>
                  </a:lnSpc>
                </a:pPr>
                <a:r>
                  <a:rPr kumimoji="1" lang="ja-JP" altLang="en-US" dirty="0"/>
                  <a:t>　①　パトカー　　②　トラック　　③　タクシー</a:t>
                </a:r>
              </a:p>
            </p:txBody>
          </p:sp>
        </p:grpSp>
        <p:pic>
          <p:nvPicPr>
            <p:cNvPr id="40" name="図 39">
              <a:extLst>
                <a:ext uri="{FF2B5EF4-FFF2-40B4-BE49-F238E27FC236}">
                  <a16:creationId xmlns:a16="http://schemas.microsoft.com/office/drawing/2014/main" id="{4EA10755-42E4-2A89-F805-514D987B0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425" y="1967077"/>
              <a:ext cx="1257300" cy="1054100"/>
            </a:xfrm>
            <a:prstGeom prst="rect">
              <a:avLst/>
            </a:prstGeom>
          </p:spPr>
        </p:pic>
      </p:grpSp>
      <p:grpSp>
        <p:nvGrpSpPr>
          <p:cNvPr id="61" name="グループ化 60">
            <a:extLst>
              <a:ext uri="{FF2B5EF4-FFF2-40B4-BE49-F238E27FC236}">
                <a16:creationId xmlns:a16="http://schemas.microsoft.com/office/drawing/2014/main" id="{59666956-2B00-2158-8573-6D56C2E71FB6}"/>
              </a:ext>
            </a:extLst>
          </p:cNvPr>
          <p:cNvGrpSpPr/>
          <p:nvPr/>
        </p:nvGrpSpPr>
        <p:grpSpPr>
          <a:xfrm>
            <a:off x="318776" y="3106168"/>
            <a:ext cx="8506443" cy="1558242"/>
            <a:chOff x="318776" y="3106168"/>
            <a:chExt cx="8506443" cy="1558242"/>
          </a:xfrm>
        </p:grpSpPr>
        <p:grpSp>
          <p:nvGrpSpPr>
            <p:cNvPr id="62" name="グループ化 61">
              <a:extLst>
                <a:ext uri="{FF2B5EF4-FFF2-40B4-BE49-F238E27FC236}">
                  <a16:creationId xmlns:a16="http://schemas.microsoft.com/office/drawing/2014/main" id="{2D8DBD92-28E3-2F94-F23D-FDD8D6A7A7A8}"/>
                </a:ext>
              </a:extLst>
            </p:cNvPr>
            <p:cNvGrpSpPr/>
            <p:nvPr/>
          </p:nvGrpSpPr>
          <p:grpSpPr>
            <a:xfrm>
              <a:off x="318776" y="3106168"/>
              <a:ext cx="8506443" cy="1418763"/>
              <a:chOff x="318776" y="3095658"/>
              <a:chExt cx="8506443" cy="1195965"/>
            </a:xfrm>
          </p:grpSpPr>
          <p:grpSp>
            <p:nvGrpSpPr>
              <p:cNvPr id="64" name="グループ化 63">
                <a:extLst>
                  <a:ext uri="{FF2B5EF4-FFF2-40B4-BE49-F238E27FC236}">
                    <a16:creationId xmlns:a16="http://schemas.microsoft.com/office/drawing/2014/main" id="{8D8B0C73-5DF0-1C63-DF08-82A94AE0B934}"/>
                  </a:ext>
                </a:extLst>
              </p:cNvPr>
              <p:cNvGrpSpPr/>
              <p:nvPr/>
            </p:nvGrpSpPr>
            <p:grpSpPr>
              <a:xfrm>
                <a:off x="318776" y="3095659"/>
                <a:ext cx="8506443" cy="1195964"/>
                <a:chOff x="323849" y="1803354"/>
                <a:chExt cx="8506443" cy="940749"/>
              </a:xfrm>
            </p:grpSpPr>
            <p:sp>
              <p:nvSpPr>
                <p:cNvPr id="66" name="正方形/長方形 65">
                  <a:extLst>
                    <a:ext uri="{FF2B5EF4-FFF2-40B4-BE49-F238E27FC236}">
                      <a16:creationId xmlns:a16="http://schemas.microsoft.com/office/drawing/2014/main" id="{E8DF2E02-E9D8-B5CD-F46F-4D7D7CD60CA6}"/>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7" name="正方形/長方形 66">
                  <a:extLst>
                    <a:ext uri="{FF2B5EF4-FFF2-40B4-BE49-F238E27FC236}">
                      <a16:creationId xmlns:a16="http://schemas.microsoft.com/office/drawing/2014/main" id="{58E02442-92E1-0059-95B5-FAF187F2B6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２</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5" name="テキスト ボックス 64">
                <a:extLst>
                  <a:ext uri="{FF2B5EF4-FFF2-40B4-BE49-F238E27FC236}">
                    <a16:creationId xmlns:a16="http://schemas.microsoft.com/office/drawing/2014/main" id="{F38C979B-73C1-8B69-61BC-D48AA6765205}"/>
                  </a:ext>
                </a:extLst>
              </p:cNvPr>
              <p:cNvSpPr txBox="1"/>
              <p:nvPr/>
            </p:nvSpPr>
            <p:spPr>
              <a:xfrm>
                <a:off x="1168238" y="3095658"/>
                <a:ext cx="7651911" cy="1133501"/>
              </a:xfrm>
              <a:prstGeom prst="rect">
                <a:avLst/>
              </a:prstGeom>
              <a:noFill/>
            </p:spPr>
            <p:txBody>
              <a:bodyPr wrap="square" rtlCol="0">
                <a:spAutoFit/>
              </a:bodyPr>
              <a:lstStyle/>
              <a:p>
                <a:pPr>
                  <a:lnSpc>
                    <a:spcPts val="2500"/>
                  </a:lnSpc>
                </a:pPr>
                <a:r>
                  <a:rPr kumimoji="1" lang="ja-JP" altLang="en-US" dirty="0"/>
                  <a:t>　税金には、いろいろな種類があります。現在、日本で適用されている税金は全部で何種類あるでしょうか？</a:t>
                </a:r>
                <a:endParaRPr kumimoji="1" lang="en-US" altLang="ja-JP" dirty="0"/>
              </a:p>
              <a:p>
                <a:pPr>
                  <a:lnSpc>
                    <a:spcPts val="2500"/>
                  </a:lnSpc>
                </a:pPr>
                <a:endParaRPr kumimoji="1" lang="en-US" altLang="ja-JP" dirty="0"/>
              </a:p>
              <a:p>
                <a:pPr>
                  <a:lnSpc>
                    <a:spcPts val="2500"/>
                  </a:lnSpc>
                </a:pPr>
                <a:r>
                  <a:rPr kumimoji="1" lang="ja-JP" altLang="en-US" dirty="0"/>
                  <a:t>　①　約</a:t>
                </a:r>
                <a:r>
                  <a:rPr kumimoji="1" lang="en-US" altLang="ja-JP" dirty="0"/>
                  <a:t>25</a:t>
                </a:r>
                <a:r>
                  <a:rPr kumimoji="1" lang="ja-JP" altLang="en-US" dirty="0"/>
                  <a:t>種類　　②　約</a:t>
                </a:r>
                <a:r>
                  <a:rPr kumimoji="1" lang="en-US" altLang="ja-JP" dirty="0"/>
                  <a:t>50</a:t>
                </a:r>
                <a:r>
                  <a:rPr kumimoji="1" lang="ja-JP" altLang="en-US" dirty="0"/>
                  <a:t>種類　　③約</a:t>
                </a:r>
                <a:r>
                  <a:rPr kumimoji="1" lang="en-US" altLang="ja-JP" dirty="0"/>
                  <a:t>1,500</a:t>
                </a:r>
                <a:r>
                  <a:rPr kumimoji="1" lang="ja-JP" altLang="en-US" dirty="0"/>
                  <a:t>種類</a:t>
                </a:r>
              </a:p>
            </p:txBody>
          </p:sp>
        </p:grpSp>
        <p:pic>
          <p:nvPicPr>
            <p:cNvPr id="63" name="図 62">
              <a:extLst>
                <a:ext uri="{FF2B5EF4-FFF2-40B4-BE49-F238E27FC236}">
                  <a16:creationId xmlns:a16="http://schemas.microsoft.com/office/drawing/2014/main" id="{C105DBF9-0B07-06DB-DE57-9A223C247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754" y="3418487"/>
              <a:ext cx="1255971" cy="1245923"/>
            </a:xfrm>
            <a:prstGeom prst="rect">
              <a:avLst/>
            </a:prstGeom>
          </p:spPr>
        </p:pic>
      </p:grpSp>
      <p:grpSp>
        <p:nvGrpSpPr>
          <p:cNvPr id="68" name="グループ化 67">
            <a:extLst>
              <a:ext uri="{FF2B5EF4-FFF2-40B4-BE49-F238E27FC236}">
                <a16:creationId xmlns:a16="http://schemas.microsoft.com/office/drawing/2014/main" id="{708F27AE-1993-07C3-EE7F-83069A42317A}"/>
              </a:ext>
            </a:extLst>
          </p:cNvPr>
          <p:cNvGrpSpPr/>
          <p:nvPr/>
        </p:nvGrpSpPr>
        <p:grpSpPr>
          <a:xfrm>
            <a:off x="323849" y="4578605"/>
            <a:ext cx="8558135" cy="1850530"/>
            <a:chOff x="323849" y="4578605"/>
            <a:chExt cx="8558135" cy="1850530"/>
          </a:xfrm>
        </p:grpSpPr>
        <p:grpSp>
          <p:nvGrpSpPr>
            <p:cNvPr id="69" name="グループ化 68">
              <a:extLst>
                <a:ext uri="{FF2B5EF4-FFF2-40B4-BE49-F238E27FC236}">
                  <a16:creationId xmlns:a16="http://schemas.microsoft.com/office/drawing/2014/main" id="{06349796-268D-9852-4B86-DE935507C636}"/>
                </a:ext>
              </a:extLst>
            </p:cNvPr>
            <p:cNvGrpSpPr/>
            <p:nvPr/>
          </p:nvGrpSpPr>
          <p:grpSpPr>
            <a:xfrm>
              <a:off x="323849" y="4621443"/>
              <a:ext cx="8558135" cy="1451236"/>
              <a:chOff x="318776" y="4443390"/>
              <a:chExt cx="8558135" cy="1223339"/>
            </a:xfrm>
          </p:grpSpPr>
          <p:grpSp>
            <p:nvGrpSpPr>
              <p:cNvPr id="75" name="グループ化 74">
                <a:extLst>
                  <a:ext uri="{FF2B5EF4-FFF2-40B4-BE49-F238E27FC236}">
                    <a16:creationId xmlns:a16="http://schemas.microsoft.com/office/drawing/2014/main" id="{5554AAA4-5C6C-D520-8599-8AC29970408F}"/>
                  </a:ext>
                </a:extLst>
              </p:cNvPr>
              <p:cNvGrpSpPr/>
              <p:nvPr/>
            </p:nvGrpSpPr>
            <p:grpSpPr>
              <a:xfrm>
                <a:off x="318776" y="4443390"/>
                <a:ext cx="8506443" cy="1195963"/>
                <a:chOff x="323849" y="1803354"/>
                <a:chExt cx="8506443" cy="962489"/>
              </a:xfrm>
            </p:grpSpPr>
            <p:sp>
              <p:nvSpPr>
                <p:cNvPr id="77" name="正方形/長方形 76">
                  <a:extLst>
                    <a:ext uri="{FF2B5EF4-FFF2-40B4-BE49-F238E27FC236}">
                      <a16:creationId xmlns:a16="http://schemas.microsoft.com/office/drawing/2014/main" id="{568CFB27-8313-69E5-2FA5-C381007E3717}"/>
                    </a:ext>
                  </a:extLst>
                </p:cNvPr>
                <p:cNvSpPr/>
                <p:nvPr/>
              </p:nvSpPr>
              <p:spPr bwMode="auto">
                <a:xfrm>
                  <a:off x="323849" y="1803354"/>
                  <a:ext cx="8506443" cy="96248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8" name="正方形/長方形 77">
                  <a:extLst>
                    <a:ext uri="{FF2B5EF4-FFF2-40B4-BE49-F238E27FC236}">
                      <a16:creationId xmlns:a16="http://schemas.microsoft.com/office/drawing/2014/main" id="{12634C2A-DDE0-0CE4-F3EE-9D4854BC1DE8}"/>
                    </a:ext>
                  </a:extLst>
                </p:cNvPr>
                <p:cNvSpPr/>
                <p:nvPr/>
              </p:nvSpPr>
              <p:spPr bwMode="auto">
                <a:xfrm>
                  <a:off x="323851" y="1803354"/>
                  <a:ext cx="849460" cy="96248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３</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6" name="テキスト ボックス 75">
                <a:extLst>
                  <a:ext uri="{FF2B5EF4-FFF2-40B4-BE49-F238E27FC236}">
                    <a16:creationId xmlns:a16="http://schemas.microsoft.com/office/drawing/2014/main" id="{E63233DD-3839-1776-A80A-31025E5D008D}"/>
                  </a:ext>
                </a:extLst>
              </p:cNvPr>
              <p:cNvSpPr txBox="1"/>
              <p:nvPr/>
            </p:nvSpPr>
            <p:spPr>
              <a:xfrm>
                <a:off x="1224999" y="4492688"/>
                <a:ext cx="7651912" cy="1174041"/>
              </a:xfrm>
              <a:prstGeom prst="rect">
                <a:avLst/>
              </a:prstGeom>
              <a:noFill/>
            </p:spPr>
            <p:txBody>
              <a:bodyPr wrap="square" rtlCol="0">
                <a:spAutoFit/>
              </a:bodyPr>
              <a:lstStyle/>
              <a:p>
                <a:pPr>
                  <a:lnSpc>
                    <a:spcPts val="2500"/>
                  </a:lnSpc>
                </a:pPr>
                <a:r>
                  <a:rPr kumimoji="1" lang="ja-JP" altLang="en-US" dirty="0"/>
                  <a:t>　利用すると消費税以外に税金がかかるスポーツ施設があります。そのスポーツ施設はどれでしょうか？</a:t>
                </a:r>
                <a:endParaRPr kumimoji="1" lang="en-US" altLang="ja-JP" dirty="0"/>
              </a:p>
              <a:p>
                <a:pPr>
                  <a:lnSpc>
                    <a:spcPts val="2500"/>
                  </a:lnSpc>
                </a:pPr>
                <a:endParaRPr kumimoji="1" lang="en-US" altLang="ja-JP" dirty="0"/>
              </a:p>
              <a:p>
                <a:pPr>
                  <a:lnSpc>
                    <a:spcPts val="2500"/>
                  </a:lnSpc>
                </a:pPr>
                <a:r>
                  <a:rPr kumimoji="1" lang="ja-JP" altLang="en-US"/>
                  <a:t>　</a:t>
                </a:r>
                <a:r>
                  <a:rPr kumimoji="1" lang="ja-JP" altLang="en-US" dirty="0"/>
                  <a:t>①　ゴルフ場　　②　野球場　　③　サッカー場</a:t>
                </a:r>
              </a:p>
            </p:txBody>
          </p:sp>
        </p:grpSp>
        <p:pic>
          <p:nvPicPr>
            <p:cNvPr id="70" name="図 69">
              <a:extLst>
                <a:ext uri="{FF2B5EF4-FFF2-40B4-BE49-F238E27FC236}">
                  <a16:creationId xmlns:a16="http://schemas.microsoft.com/office/drawing/2014/main" id="{D361E495-2A2A-E902-1F56-902FB59D1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1931">
              <a:off x="6390233" y="4887532"/>
              <a:ext cx="528549" cy="1541603"/>
            </a:xfrm>
            <a:prstGeom prst="rect">
              <a:avLst/>
            </a:prstGeom>
          </p:spPr>
        </p:pic>
        <p:pic>
          <p:nvPicPr>
            <p:cNvPr id="71" name="図 70">
              <a:extLst>
                <a:ext uri="{FF2B5EF4-FFF2-40B4-BE49-F238E27FC236}">
                  <a16:creationId xmlns:a16="http://schemas.microsoft.com/office/drawing/2014/main" id="{35863A0F-5AA1-3EBA-B3A9-19D05FD1B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8045" y="4976727"/>
              <a:ext cx="650560" cy="1369201"/>
            </a:xfrm>
            <a:prstGeom prst="rect">
              <a:avLst/>
            </a:prstGeom>
          </p:spPr>
        </p:pic>
        <p:pic>
          <p:nvPicPr>
            <p:cNvPr id="72" name="図 71">
              <a:extLst>
                <a:ext uri="{FF2B5EF4-FFF2-40B4-BE49-F238E27FC236}">
                  <a16:creationId xmlns:a16="http://schemas.microsoft.com/office/drawing/2014/main" id="{4548F741-22E0-EFCC-B855-7EA52EF5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500" y="5177940"/>
              <a:ext cx="802575" cy="768663"/>
            </a:xfrm>
            <a:prstGeom prst="rect">
              <a:avLst/>
            </a:prstGeom>
          </p:spPr>
        </p:pic>
        <p:sp>
          <p:nvSpPr>
            <p:cNvPr id="73" name="テキスト ボックス 72">
              <a:extLst>
                <a:ext uri="{FF2B5EF4-FFF2-40B4-BE49-F238E27FC236}">
                  <a16:creationId xmlns:a16="http://schemas.microsoft.com/office/drawing/2014/main" id="{FC6158CC-83D0-ADF6-32F1-341132A56511}"/>
                </a:ext>
              </a:extLst>
            </p:cNvPr>
            <p:cNvSpPr txBox="1"/>
            <p:nvPr/>
          </p:nvSpPr>
          <p:spPr>
            <a:xfrm>
              <a:off x="2444486" y="4585108"/>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しょうひぜい</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74" name="テキスト ボックス 73">
              <a:extLst>
                <a:ext uri="{FF2B5EF4-FFF2-40B4-BE49-F238E27FC236}">
                  <a16:creationId xmlns:a16="http://schemas.microsoft.com/office/drawing/2014/main" id="{D440CD27-AAE2-EE0A-746A-B7384D70C47C}"/>
                </a:ext>
              </a:extLst>
            </p:cNvPr>
            <p:cNvSpPr txBox="1"/>
            <p:nvPr/>
          </p:nvSpPr>
          <p:spPr>
            <a:xfrm>
              <a:off x="5888260" y="4578605"/>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しせつ</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10" name="Rectangle 14">
            <a:extLst>
              <a:ext uri="{FF2B5EF4-FFF2-40B4-BE49-F238E27FC236}">
                <a16:creationId xmlns:a16="http://schemas.microsoft.com/office/drawing/2014/main" id="{CC023543-3890-F7E6-B2C1-8F9A0DE88694}"/>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a:t>
            </a:r>
          </a:p>
        </p:txBody>
      </p:sp>
      <p:sp>
        <p:nvSpPr>
          <p:cNvPr id="3" name="スライド番号プレースホルダー 1">
            <a:extLst>
              <a:ext uri="{FF2B5EF4-FFF2-40B4-BE49-F238E27FC236}">
                <a16:creationId xmlns:a16="http://schemas.microsoft.com/office/drawing/2014/main" id="{27295968-F696-9C59-240D-975F2596231A}"/>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16</a:t>
            </a:fld>
            <a:endParaRPr lang="en-US" altLang="ja-JP"/>
          </a:p>
        </p:txBody>
      </p:sp>
    </p:spTree>
    <p:custDataLst>
      <p:tags r:id="rId1"/>
    </p:custDataLst>
    <p:extLst>
      <p:ext uri="{BB962C8B-B14F-4D97-AF65-F5344CB8AC3E}">
        <p14:creationId xmlns:p14="http://schemas.microsoft.com/office/powerpoint/2010/main" val="8789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353">
            <a:extLst>
              <a:ext uri="{FF2B5EF4-FFF2-40B4-BE49-F238E27FC236}">
                <a16:creationId xmlns:a16="http://schemas.microsoft.com/office/drawing/2014/main" id="{5A0D248C-5EC5-024C-4BD5-E40E9C2A3836}"/>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42" name="図 41" descr="挿絵 が含まれている画像&#10;&#10;自動的に生成された説明">
            <a:extLst>
              <a:ext uri="{FF2B5EF4-FFF2-40B4-BE49-F238E27FC236}">
                <a16:creationId xmlns:a16="http://schemas.microsoft.com/office/drawing/2014/main" id="{BAF0FC1C-DFD3-B9BD-9B0C-5A54BA4567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43" name="グループ化 42">
            <a:extLst>
              <a:ext uri="{FF2B5EF4-FFF2-40B4-BE49-F238E27FC236}">
                <a16:creationId xmlns:a16="http://schemas.microsoft.com/office/drawing/2014/main" id="{FB434098-3F6F-9F34-7DF9-222C61B7BE25}"/>
              </a:ext>
            </a:extLst>
          </p:cNvPr>
          <p:cNvGrpSpPr/>
          <p:nvPr/>
        </p:nvGrpSpPr>
        <p:grpSpPr>
          <a:xfrm>
            <a:off x="313706" y="1483969"/>
            <a:ext cx="8506443" cy="1159700"/>
            <a:chOff x="313706" y="1483969"/>
            <a:chExt cx="8506443" cy="1159700"/>
          </a:xfrm>
        </p:grpSpPr>
        <p:grpSp>
          <p:nvGrpSpPr>
            <p:cNvPr id="65" name="グループ化 64">
              <a:extLst>
                <a:ext uri="{FF2B5EF4-FFF2-40B4-BE49-F238E27FC236}">
                  <a16:creationId xmlns:a16="http://schemas.microsoft.com/office/drawing/2014/main" id="{EDA4B33C-72A7-B8AC-520E-F22514080D73}"/>
                </a:ext>
              </a:extLst>
            </p:cNvPr>
            <p:cNvGrpSpPr/>
            <p:nvPr/>
          </p:nvGrpSpPr>
          <p:grpSpPr>
            <a:xfrm>
              <a:off x="313706" y="1680549"/>
              <a:ext cx="8506443" cy="963120"/>
              <a:chOff x="318776" y="4443389"/>
              <a:chExt cx="8506443" cy="963120"/>
            </a:xfrm>
          </p:grpSpPr>
          <p:grpSp>
            <p:nvGrpSpPr>
              <p:cNvPr id="68" name="グループ化 67">
                <a:extLst>
                  <a:ext uri="{FF2B5EF4-FFF2-40B4-BE49-F238E27FC236}">
                    <a16:creationId xmlns:a16="http://schemas.microsoft.com/office/drawing/2014/main" id="{798973B6-F6F3-B572-52F2-B48B6F1B3876}"/>
                  </a:ext>
                </a:extLst>
              </p:cNvPr>
              <p:cNvGrpSpPr/>
              <p:nvPr/>
            </p:nvGrpSpPr>
            <p:grpSpPr>
              <a:xfrm>
                <a:off x="318776" y="4443389"/>
                <a:ext cx="8506443" cy="909014"/>
                <a:chOff x="323849" y="1803354"/>
                <a:chExt cx="8506443" cy="731558"/>
              </a:xfrm>
            </p:grpSpPr>
            <p:sp>
              <p:nvSpPr>
                <p:cNvPr id="70" name="正方形/長方形 69">
                  <a:extLst>
                    <a:ext uri="{FF2B5EF4-FFF2-40B4-BE49-F238E27FC236}">
                      <a16:creationId xmlns:a16="http://schemas.microsoft.com/office/drawing/2014/main" id="{572373EB-6AE0-4D26-29C1-2E9F53995C66}"/>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1" name="正方形/長方形 70">
                  <a:extLst>
                    <a:ext uri="{FF2B5EF4-FFF2-40B4-BE49-F238E27FC236}">
                      <a16:creationId xmlns:a16="http://schemas.microsoft.com/office/drawing/2014/main" id="{9F76BB3B-9B3A-D1FF-D0AC-E6E8C469663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問４</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9" name="テキスト ボックス 68">
                <a:extLst>
                  <a:ext uri="{FF2B5EF4-FFF2-40B4-BE49-F238E27FC236}">
                    <a16:creationId xmlns:a16="http://schemas.microsoft.com/office/drawing/2014/main" id="{3E607BDF-0CC0-5DC5-34B5-0C71F78853D3}"/>
                  </a:ext>
                </a:extLst>
              </p:cNvPr>
              <p:cNvSpPr txBox="1"/>
              <p:nvPr/>
            </p:nvSpPr>
            <p:spPr>
              <a:xfrm>
                <a:off x="1168236" y="4483179"/>
                <a:ext cx="7651911" cy="923330"/>
              </a:xfrm>
              <a:prstGeom prst="rect">
                <a:avLst/>
              </a:prstGeom>
              <a:noFill/>
            </p:spPr>
            <p:txBody>
              <a:bodyPr wrap="square" rtlCol="0">
                <a:spAutoFit/>
              </a:bodyPr>
              <a:lstStyle/>
              <a:p>
                <a:r>
                  <a:rPr kumimoji="1" lang="ja-JP" altLang="en-US" dirty="0"/>
                  <a:t>　所得税は何歳から納めるようになるでしょう</a:t>
                </a:r>
                <a:r>
                  <a:rPr kumimoji="1" lang="ja-JP" altLang="en-US"/>
                  <a:t>か？</a:t>
                </a:r>
                <a:endParaRPr kumimoji="1" lang="en-US" altLang="ja-JP" dirty="0"/>
              </a:p>
              <a:p>
                <a:endParaRPr kumimoji="1" lang="en-US" altLang="ja-JP" dirty="0"/>
              </a:p>
              <a:p>
                <a:r>
                  <a:rPr kumimoji="1" lang="ja-JP" altLang="en-US"/>
                  <a:t>　</a:t>
                </a:r>
                <a:r>
                  <a:rPr kumimoji="1" lang="ja-JP" altLang="en-US" dirty="0"/>
                  <a:t>①　</a:t>
                </a:r>
                <a:r>
                  <a:rPr kumimoji="1" lang="en-US" altLang="ja-JP" dirty="0"/>
                  <a:t>18</a:t>
                </a:r>
                <a:r>
                  <a:rPr kumimoji="1" lang="ja-JP" altLang="en-US" dirty="0"/>
                  <a:t>歳　　②　</a:t>
                </a:r>
                <a:r>
                  <a:rPr kumimoji="1" lang="en-US" altLang="ja-JP" dirty="0"/>
                  <a:t>20</a:t>
                </a:r>
                <a:r>
                  <a:rPr kumimoji="1" lang="ja-JP" altLang="en-US" dirty="0"/>
                  <a:t>歳　　③　年齢は関係ない</a:t>
                </a:r>
              </a:p>
            </p:txBody>
          </p:sp>
        </p:grpSp>
        <p:pic>
          <p:nvPicPr>
            <p:cNvPr id="66" name="図 65">
              <a:extLst>
                <a:ext uri="{FF2B5EF4-FFF2-40B4-BE49-F238E27FC236}">
                  <a16:creationId xmlns:a16="http://schemas.microsoft.com/office/drawing/2014/main" id="{56393307-6112-EA53-9213-9E6E931CC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776" y="1483969"/>
              <a:ext cx="1089460" cy="1127028"/>
            </a:xfrm>
            <a:prstGeom prst="rect">
              <a:avLst/>
            </a:prstGeom>
          </p:spPr>
        </p:pic>
        <p:sp>
          <p:nvSpPr>
            <p:cNvPr id="67" name="テキスト ボックス 66">
              <a:extLst>
                <a:ext uri="{FF2B5EF4-FFF2-40B4-BE49-F238E27FC236}">
                  <a16:creationId xmlns:a16="http://schemas.microsoft.com/office/drawing/2014/main" id="{5C6E6C80-D43A-E074-DA56-E5D0D7F0983E}"/>
                </a:ext>
              </a:extLst>
            </p:cNvPr>
            <p:cNvSpPr txBox="1"/>
            <p:nvPr/>
          </p:nvSpPr>
          <p:spPr>
            <a:xfrm>
              <a:off x="1349142" y="1630142"/>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しょとくぜい</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72" name="グループ化 71">
            <a:extLst>
              <a:ext uri="{FF2B5EF4-FFF2-40B4-BE49-F238E27FC236}">
                <a16:creationId xmlns:a16="http://schemas.microsoft.com/office/drawing/2014/main" id="{7861EEED-98E8-E8FE-70EF-B6121D1A9D7A}"/>
              </a:ext>
            </a:extLst>
          </p:cNvPr>
          <p:cNvGrpSpPr/>
          <p:nvPr/>
        </p:nvGrpSpPr>
        <p:grpSpPr>
          <a:xfrm>
            <a:off x="308634" y="3681946"/>
            <a:ext cx="8506443" cy="1152712"/>
            <a:chOff x="308634" y="3681946"/>
            <a:chExt cx="8506443" cy="1152712"/>
          </a:xfrm>
        </p:grpSpPr>
        <p:grpSp>
          <p:nvGrpSpPr>
            <p:cNvPr id="73" name="グループ化 72">
              <a:extLst>
                <a:ext uri="{FF2B5EF4-FFF2-40B4-BE49-F238E27FC236}">
                  <a16:creationId xmlns:a16="http://schemas.microsoft.com/office/drawing/2014/main" id="{DC501ACB-CD79-4AE0-A6B6-F05AB506BB1D}"/>
                </a:ext>
              </a:extLst>
            </p:cNvPr>
            <p:cNvGrpSpPr/>
            <p:nvPr/>
          </p:nvGrpSpPr>
          <p:grpSpPr>
            <a:xfrm>
              <a:off x="308634" y="3737508"/>
              <a:ext cx="8506443" cy="972714"/>
              <a:chOff x="323849" y="1747926"/>
              <a:chExt cx="8506443" cy="972714"/>
            </a:xfrm>
          </p:grpSpPr>
          <p:grpSp>
            <p:nvGrpSpPr>
              <p:cNvPr id="77" name="グループ化 76">
                <a:extLst>
                  <a:ext uri="{FF2B5EF4-FFF2-40B4-BE49-F238E27FC236}">
                    <a16:creationId xmlns:a16="http://schemas.microsoft.com/office/drawing/2014/main" id="{9818C53E-E999-E858-8354-26E41A932446}"/>
                  </a:ext>
                </a:extLst>
              </p:cNvPr>
              <p:cNvGrpSpPr/>
              <p:nvPr/>
            </p:nvGrpSpPr>
            <p:grpSpPr>
              <a:xfrm>
                <a:off x="323849" y="1747926"/>
                <a:ext cx="8506443" cy="946839"/>
                <a:chOff x="323849" y="1803354"/>
                <a:chExt cx="8506443" cy="579170"/>
              </a:xfrm>
            </p:grpSpPr>
            <p:sp>
              <p:nvSpPr>
                <p:cNvPr id="79" name="正方形/長方形 78">
                  <a:extLst>
                    <a:ext uri="{FF2B5EF4-FFF2-40B4-BE49-F238E27FC236}">
                      <a16:creationId xmlns:a16="http://schemas.microsoft.com/office/drawing/2014/main" id="{D33761BB-B3DD-BBB0-EDC2-4B8EE40DD382}"/>
                    </a:ext>
                  </a:extLst>
                </p:cNvPr>
                <p:cNvSpPr/>
                <p:nvPr/>
              </p:nvSpPr>
              <p:spPr bwMode="auto">
                <a:xfrm>
                  <a:off x="323849" y="1803354"/>
                  <a:ext cx="8506443" cy="57917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0" name="正方形/長方形 79">
                  <a:extLst>
                    <a:ext uri="{FF2B5EF4-FFF2-40B4-BE49-F238E27FC236}">
                      <a16:creationId xmlns:a16="http://schemas.microsoft.com/office/drawing/2014/main" id="{18E61AC5-F303-E719-077D-D75C64FDB10E}"/>
                    </a:ext>
                  </a:extLst>
                </p:cNvPr>
                <p:cNvSpPr/>
                <p:nvPr/>
              </p:nvSpPr>
              <p:spPr bwMode="auto">
                <a:xfrm>
                  <a:off x="323851" y="1803354"/>
                  <a:ext cx="849460" cy="57917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問６</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8" name="テキスト ボックス 77">
                <a:extLst>
                  <a:ext uri="{FF2B5EF4-FFF2-40B4-BE49-F238E27FC236}">
                    <a16:creationId xmlns:a16="http://schemas.microsoft.com/office/drawing/2014/main" id="{BB7960B0-BA6C-12AC-12E4-C32F660B8B41}"/>
                  </a:ext>
                </a:extLst>
              </p:cNvPr>
              <p:cNvSpPr txBox="1"/>
              <p:nvPr/>
            </p:nvSpPr>
            <p:spPr>
              <a:xfrm>
                <a:off x="1168239" y="1797310"/>
                <a:ext cx="7651910" cy="923330"/>
              </a:xfrm>
              <a:prstGeom prst="rect">
                <a:avLst/>
              </a:prstGeom>
              <a:noFill/>
            </p:spPr>
            <p:txBody>
              <a:bodyPr wrap="square" rtlCol="0">
                <a:spAutoFit/>
              </a:bodyPr>
              <a:lstStyle/>
              <a:p>
                <a:r>
                  <a:rPr kumimoji="1" lang="ja-JP" altLang="en-US" dirty="0"/>
                  <a:t>　消費税の軽減税率（８％）の対象にならないものはどれでしょうか？</a:t>
                </a:r>
                <a:endParaRPr kumimoji="1" lang="en-US" altLang="ja-JP" dirty="0"/>
              </a:p>
              <a:p>
                <a:endParaRPr kumimoji="1" lang="en-US" altLang="ja-JP" dirty="0"/>
              </a:p>
              <a:p>
                <a:r>
                  <a:rPr kumimoji="1" lang="ja-JP" altLang="en-US" dirty="0"/>
                  <a:t>　①　しょうゆ　　②　酢　　③　みりん</a:t>
                </a:r>
              </a:p>
            </p:txBody>
          </p:sp>
        </p:grpSp>
        <p:pic>
          <p:nvPicPr>
            <p:cNvPr id="74" name="図 73">
              <a:extLst>
                <a:ext uri="{FF2B5EF4-FFF2-40B4-BE49-F238E27FC236}">
                  <a16:creationId xmlns:a16="http://schemas.microsoft.com/office/drawing/2014/main" id="{00E9A4AF-10B3-793F-E5D2-ADA021649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3776" y="4044875"/>
              <a:ext cx="965290" cy="789783"/>
            </a:xfrm>
            <a:prstGeom prst="rect">
              <a:avLst/>
            </a:prstGeom>
          </p:spPr>
        </p:pic>
        <p:sp>
          <p:nvSpPr>
            <p:cNvPr id="75" name="テキスト ボックス 74">
              <a:extLst>
                <a:ext uri="{FF2B5EF4-FFF2-40B4-BE49-F238E27FC236}">
                  <a16:creationId xmlns:a16="http://schemas.microsoft.com/office/drawing/2014/main" id="{ED0C2D55-098D-CAEE-16C0-603526B3F87F}"/>
                </a:ext>
              </a:extLst>
            </p:cNvPr>
            <p:cNvSpPr txBox="1"/>
            <p:nvPr/>
          </p:nvSpPr>
          <p:spPr>
            <a:xfrm>
              <a:off x="1312783" y="3684626"/>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しょうひぜい</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76" name="テキスト ボックス 75">
              <a:extLst>
                <a:ext uri="{FF2B5EF4-FFF2-40B4-BE49-F238E27FC236}">
                  <a16:creationId xmlns:a16="http://schemas.microsoft.com/office/drawing/2014/main" id="{97CAF4B1-8F6A-2135-A448-300D53241843}"/>
                </a:ext>
              </a:extLst>
            </p:cNvPr>
            <p:cNvSpPr txBox="1"/>
            <p:nvPr/>
          </p:nvSpPr>
          <p:spPr>
            <a:xfrm>
              <a:off x="2242263" y="3681946"/>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けいげんぜいりつ</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81" name="グループ化 80">
            <a:extLst>
              <a:ext uri="{FF2B5EF4-FFF2-40B4-BE49-F238E27FC236}">
                <a16:creationId xmlns:a16="http://schemas.microsoft.com/office/drawing/2014/main" id="{52B84FAC-B104-4818-7345-DD7298ABAC77}"/>
              </a:ext>
            </a:extLst>
          </p:cNvPr>
          <p:cNvGrpSpPr/>
          <p:nvPr/>
        </p:nvGrpSpPr>
        <p:grpSpPr>
          <a:xfrm>
            <a:off x="313706" y="2604141"/>
            <a:ext cx="8548725" cy="1054222"/>
            <a:chOff x="313706" y="2604141"/>
            <a:chExt cx="8548725" cy="1054222"/>
          </a:xfrm>
        </p:grpSpPr>
        <p:grpSp>
          <p:nvGrpSpPr>
            <p:cNvPr id="82" name="グループ化 81">
              <a:extLst>
                <a:ext uri="{FF2B5EF4-FFF2-40B4-BE49-F238E27FC236}">
                  <a16:creationId xmlns:a16="http://schemas.microsoft.com/office/drawing/2014/main" id="{F899017C-BBFB-D317-40CC-935A9AAAB173}"/>
                </a:ext>
              </a:extLst>
            </p:cNvPr>
            <p:cNvGrpSpPr/>
            <p:nvPr/>
          </p:nvGrpSpPr>
          <p:grpSpPr>
            <a:xfrm>
              <a:off x="313706" y="2691683"/>
              <a:ext cx="8506443" cy="966680"/>
              <a:chOff x="318776" y="3095659"/>
              <a:chExt cx="8506443" cy="1252115"/>
            </a:xfrm>
          </p:grpSpPr>
          <p:grpSp>
            <p:nvGrpSpPr>
              <p:cNvPr id="85" name="グループ化 84">
                <a:extLst>
                  <a:ext uri="{FF2B5EF4-FFF2-40B4-BE49-F238E27FC236}">
                    <a16:creationId xmlns:a16="http://schemas.microsoft.com/office/drawing/2014/main" id="{474FF1C5-FD49-3190-D9F6-B132B42647DB}"/>
                  </a:ext>
                </a:extLst>
              </p:cNvPr>
              <p:cNvGrpSpPr/>
              <p:nvPr/>
            </p:nvGrpSpPr>
            <p:grpSpPr>
              <a:xfrm>
                <a:off x="318776" y="3095659"/>
                <a:ext cx="8506443" cy="1195964"/>
                <a:chOff x="323849" y="1803354"/>
                <a:chExt cx="8506443" cy="940749"/>
              </a:xfrm>
            </p:grpSpPr>
            <p:sp>
              <p:nvSpPr>
                <p:cNvPr id="87" name="正方形/長方形 86">
                  <a:extLst>
                    <a:ext uri="{FF2B5EF4-FFF2-40B4-BE49-F238E27FC236}">
                      <a16:creationId xmlns:a16="http://schemas.microsoft.com/office/drawing/2014/main" id="{4020A47C-8AD0-3141-9237-57868A8D4D03}"/>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8" name="正方形/長方形 87">
                  <a:extLst>
                    <a:ext uri="{FF2B5EF4-FFF2-40B4-BE49-F238E27FC236}">
                      <a16:creationId xmlns:a16="http://schemas.microsoft.com/office/drawing/2014/main" id="{434F10F5-0C00-764F-B700-5E618B72049D}"/>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５</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86" name="テキスト ボックス 85">
                <a:extLst>
                  <a:ext uri="{FF2B5EF4-FFF2-40B4-BE49-F238E27FC236}">
                    <a16:creationId xmlns:a16="http://schemas.microsoft.com/office/drawing/2014/main" id="{66D4FC52-90F1-A32F-217A-92B8D1382484}"/>
                  </a:ext>
                </a:extLst>
              </p:cNvPr>
              <p:cNvSpPr txBox="1"/>
              <p:nvPr/>
            </p:nvSpPr>
            <p:spPr>
              <a:xfrm>
                <a:off x="1168238" y="3151809"/>
                <a:ext cx="7651911" cy="1195965"/>
              </a:xfrm>
              <a:prstGeom prst="rect">
                <a:avLst/>
              </a:prstGeom>
              <a:noFill/>
            </p:spPr>
            <p:txBody>
              <a:bodyPr wrap="square" rtlCol="0">
                <a:spAutoFit/>
              </a:bodyPr>
              <a:lstStyle/>
              <a:p>
                <a:r>
                  <a:rPr kumimoji="1" lang="ja-JP" altLang="en-US" dirty="0"/>
                  <a:t>　所得税がかかるものはどれでしょうか？</a:t>
                </a:r>
                <a:endParaRPr kumimoji="1" lang="en-US" altLang="ja-JP" dirty="0"/>
              </a:p>
              <a:p>
                <a:endParaRPr kumimoji="1" lang="en-US" altLang="ja-JP" dirty="0"/>
              </a:p>
              <a:p>
                <a:r>
                  <a:rPr kumimoji="1" lang="ja-JP" altLang="en-US" dirty="0"/>
                  <a:t>　</a:t>
                </a:r>
                <a:r>
                  <a:rPr kumimoji="1" lang="ja-JP" altLang="en-US"/>
                  <a:t>①　ノーベル賞の</a:t>
                </a:r>
                <a:r>
                  <a:rPr kumimoji="1" lang="ja-JP" altLang="en-US" dirty="0"/>
                  <a:t>賞金　　②　宝くじの当選金　　③　クイズの懸賞金</a:t>
                </a:r>
              </a:p>
            </p:txBody>
          </p:sp>
        </p:grpSp>
        <p:pic>
          <p:nvPicPr>
            <p:cNvPr id="83" name="図 82">
              <a:extLst>
                <a:ext uri="{FF2B5EF4-FFF2-40B4-BE49-F238E27FC236}">
                  <a16:creationId xmlns:a16="http://schemas.microsoft.com/office/drawing/2014/main" id="{30FF98AC-562A-553D-9715-C15D443A6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3236" y="2604141"/>
              <a:ext cx="1309195" cy="745234"/>
            </a:xfrm>
            <a:prstGeom prst="rect">
              <a:avLst/>
            </a:prstGeom>
          </p:spPr>
        </p:pic>
        <p:sp>
          <p:nvSpPr>
            <p:cNvPr id="84" name="テキスト ボックス 83">
              <a:extLst>
                <a:ext uri="{FF2B5EF4-FFF2-40B4-BE49-F238E27FC236}">
                  <a16:creationId xmlns:a16="http://schemas.microsoft.com/office/drawing/2014/main" id="{66695EA8-E737-EB57-3975-A8939E146EEC}"/>
                </a:ext>
              </a:extLst>
            </p:cNvPr>
            <p:cNvSpPr txBox="1"/>
            <p:nvPr/>
          </p:nvSpPr>
          <p:spPr>
            <a:xfrm>
              <a:off x="7096232" y="3171436"/>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けんしょうきん</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89" name="グループ化 88">
            <a:extLst>
              <a:ext uri="{FF2B5EF4-FFF2-40B4-BE49-F238E27FC236}">
                <a16:creationId xmlns:a16="http://schemas.microsoft.com/office/drawing/2014/main" id="{818F2FE1-4938-4FB0-4434-A4163A631132}"/>
              </a:ext>
            </a:extLst>
          </p:cNvPr>
          <p:cNvGrpSpPr/>
          <p:nvPr/>
        </p:nvGrpSpPr>
        <p:grpSpPr>
          <a:xfrm>
            <a:off x="308941" y="4811605"/>
            <a:ext cx="8495993" cy="1454847"/>
            <a:chOff x="308941" y="4811605"/>
            <a:chExt cx="8495993" cy="1454847"/>
          </a:xfrm>
        </p:grpSpPr>
        <p:grpSp>
          <p:nvGrpSpPr>
            <p:cNvPr id="90" name="グループ化 89">
              <a:extLst>
                <a:ext uri="{FF2B5EF4-FFF2-40B4-BE49-F238E27FC236}">
                  <a16:creationId xmlns:a16="http://schemas.microsoft.com/office/drawing/2014/main" id="{79976411-C320-E9B0-0BDB-AF038CC64932}"/>
                </a:ext>
              </a:extLst>
            </p:cNvPr>
            <p:cNvGrpSpPr/>
            <p:nvPr/>
          </p:nvGrpSpPr>
          <p:grpSpPr>
            <a:xfrm>
              <a:off x="308941" y="4811605"/>
              <a:ext cx="8495993" cy="1288387"/>
              <a:chOff x="323849" y="1747925"/>
              <a:chExt cx="8506443" cy="1288387"/>
            </a:xfrm>
          </p:grpSpPr>
          <p:grpSp>
            <p:nvGrpSpPr>
              <p:cNvPr id="95" name="グループ化 94">
                <a:extLst>
                  <a:ext uri="{FF2B5EF4-FFF2-40B4-BE49-F238E27FC236}">
                    <a16:creationId xmlns:a16="http://schemas.microsoft.com/office/drawing/2014/main" id="{E119D86F-04CD-BF5C-384A-FE2B98109B68}"/>
                  </a:ext>
                </a:extLst>
              </p:cNvPr>
              <p:cNvGrpSpPr/>
              <p:nvPr/>
            </p:nvGrpSpPr>
            <p:grpSpPr>
              <a:xfrm>
                <a:off x="323849" y="1747925"/>
                <a:ext cx="8506443" cy="1265699"/>
                <a:chOff x="323849" y="1803354"/>
                <a:chExt cx="8506443" cy="774213"/>
              </a:xfrm>
            </p:grpSpPr>
            <p:sp>
              <p:nvSpPr>
                <p:cNvPr id="97" name="正方形/長方形 96">
                  <a:extLst>
                    <a:ext uri="{FF2B5EF4-FFF2-40B4-BE49-F238E27FC236}">
                      <a16:creationId xmlns:a16="http://schemas.microsoft.com/office/drawing/2014/main" id="{9A11F52C-BCCB-3158-F745-E36932873B31}"/>
                    </a:ext>
                  </a:extLst>
                </p:cNvPr>
                <p:cNvSpPr/>
                <p:nvPr/>
              </p:nvSpPr>
              <p:spPr bwMode="auto">
                <a:xfrm>
                  <a:off x="323849" y="1803354"/>
                  <a:ext cx="8506443" cy="774213"/>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98" name="正方形/長方形 97">
                  <a:extLst>
                    <a:ext uri="{FF2B5EF4-FFF2-40B4-BE49-F238E27FC236}">
                      <a16:creationId xmlns:a16="http://schemas.microsoft.com/office/drawing/2014/main" id="{EFA67DE3-A6D9-5633-B9E5-F79AA6577A1D}"/>
                    </a:ext>
                  </a:extLst>
                </p:cNvPr>
                <p:cNvSpPr/>
                <p:nvPr/>
              </p:nvSpPr>
              <p:spPr bwMode="auto">
                <a:xfrm>
                  <a:off x="323851" y="1803354"/>
                  <a:ext cx="849460" cy="76968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７</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96" name="テキスト ボックス 95">
                <a:extLst>
                  <a:ext uri="{FF2B5EF4-FFF2-40B4-BE49-F238E27FC236}">
                    <a16:creationId xmlns:a16="http://schemas.microsoft.com/office/drawing/2014/main" id="{0D59352F-2BDC-DCA8-DFB2-204319313C3E}"/>
                  </a:ext>
                </a:extLst>
              </p:cNvPr>
              <p:cNvSpPr txBox="1"/>
              <p:nvPr/>
            </p:nvSpPr>
            <p:spPr>
              <a:xfrm>
                <a:off x="1168239" y="1835983"/>
                <a:ext cx="7662053" cy="1200329"/>
              </a:xfrm>
              <a:prstGeom prst="rect">
                <a:avLst/>
              </a:prstGeom>
              <a:noFill/>
            </p:spPr>
            <p:txBody>
              <a:bodyPr wrap="square" rtlCol="0">
                <a:spAutoFit/>
              </a:bodyPr>
              <a:lstStyle/>
              <a:p>
                <a:r>
                  <a:rPr kumimoji="1" lang="ja-JP" altLang="en-US" dirty="0"/>
                  <a:t>　国の税金に関する法律や税金の使いみちを決めている機関はどこでしょうか？</a:t>
                </a:r>
                <a:endParaRPr kumimoji="1" lang="en-US" altLang="ja-JP" dirty="0"/>
              </a:p>
              <a:p>
                <a:endParaRPr kumimoji="1" lang="en-US" altLang="ja-JP" dirty="0"/>
              </a:p>
              <a:p>
                <a:r>
                  <a:rPr kumimoji="1" lang="ja-JP" altLang="en-US" dirty="0"/>
                  <a:t>　①　国税庁　　②　財務省　　③　国会</a:t>
                </a:r>
              </a:p>
            </p:txBody>
          </p:sp>
        </p:grpSp>
        <p:pic>
          <p:nvPicPr>
            <p:cNvPr id="91" name="図 90">
              <a:extLst>
                <a:ext uri="{FF2B5EF4-FFF2-40B4-BE49-F238E27FC236}">
                  <a16:creationId xmlns:a16="http://schemas.microsoft.com/office/drawing/2014/main" id="{07408F71-1662-47E0-AAD2-8857722A45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2832" y="5168234"/>
              <a:ext cx="1234683" cy="1098218"/>
            </a:xfrm>
            <a:prstGeom prst="rect">
              <a:avLst/>
            </a:prstGeom>
          </p:spPr>
        </p:pic>
        <p:pic>
          <p:nvPicPr>
            <p:cNvPr id="92" name="図 91">
              <a:extLst>
                <a:ext uri="{FF2B5EF4-FFF2-40B4-BE49-F238E27FC236}">
                  <a16:creationId xmlns:a16="http://schemas.microsoft.com/office/drawing/2014/main" id="{0158293B-649D-926D-CAD4-711F752645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7515" y="5147611"/>
              <a:ext cx="1513304" cy="1118841"/>
            </a:xfrm>
            <a:prstGeom prst="rect">
              <a:avLst/>
            </a:prstGeom>
          </p:spPr>
        </p:pic>
        <p:sp>
          <p:nvSpPr>
            <p:cNvPr id="93" name="テキスト ボックス 92">
              <a:extLst>
                <a:ext uri="{FF2B5EF4-FFF2-40B4-BE49-F238E27FC236}">
                  <a16:creationId xmlns:a16="http://schemas.microsoft.com/office/drawing/2014/main" id="{705C16AF-54D1-5826-61B4-E37F552042C9}"/>
                </a:ext>
              </a:extLst>
            </p:cNvPr>
            <p:cNvSpPr txBox="1"/>
            <p:nvPr/>
          </p:nvSpPr>
          <p:spPr>
            <a:xfrm>
              <a:off x="1694989" y="5611469"/>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こくぜいちょう</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94" name="テキスト ボックス 93">
              <a:extLst>
                <a:ext uri="{FF2B5EF4-FFF2-40B4-BE49-F238E27FC236}">
                  <a16:creationId xmlns:a16="http://schemas.microsoft.com/office/drawing/2014/main" id="{2F32B923-8C81-72B3-2C9B-3DE2675FCCBE}"/>
                </a:ext>
              </a:extLst>
            </p:cNvPr>
            <p:cNvSpPr txBox="1"/>
            <p:nvPr/>
          </p:nvSpPr>
          <p:spPr>
            <a:xfrm>
              <a:off x="3066283" y="5615022"/>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ざいむしょう</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3" name="Rectangle 14">
            <a:extLst>
              <a:ext uri="{FF2B5EF4-FFF2-40B4-BE49-F238E27FC236}">
                <a16:creationId xmlns:a16="http://schemas.microsoft.com/office/drawing/2014/main" id="{B6A11D83-B842-ACC2-80AD-68512C8439C0}"/>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a:t>
            </a:r>
          </a:p>
        </p:txBody>
      </p:sp>
      <p:sp>
        <p:nvSpPr>
          <p:cNvPr id="4" name="スライド番号プレースホルダー 1">
            <a:extLst>
              <a:ext uri="{FF2B5EF4-FFF2-40B4-BE49-F238E27FC236}">
                <a16:creationId xmlns:a16="http://schemas.microsoft.com/office/drawing/2014/main" id="{F9B67D26-0906-CEC4-E0BB-E1DD35FF3579}"/>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17</a:t>
            </a:fld>
            <a:endParaRPr lang="en-US" altLang="ja-JP"/>
          </a:p>
        </p:txBody>
      </p:sp>
    </p:spTree>
    <p:custDataLst>
      <p:tags r:id="rId1"/>
    </p:custDataLst>
    <p:extLst>
      <p:ext uri="{BB962C8B-B14F-4D97-AF65-F5344CB8AC3E}">
        <p14:creationId xmlns:p14="http://schemas.microsoft.com/office/powerpoint/2010/main" val="7916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53">
            <a:extLst>
              <a:ext uri="{FF2B5EF4-FFF2-40B4-BE49-F238E27FC236}">
                <a16:creationId xmlns:a16="http://schemas.microsoft.com/office/drawing/2014/main" id="{A9C66BBD-A4FD-2B5B-7866-603E996FAE5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pic>
        <p:nvPicPr>
          <p:cNvPr id="28" name="図 27" descr="挿絵 が含まれている画像&#10;&#10;自動的に生成された説明">
            <a:extLst>
              <a:ext uri="{FF2B5EF4-FFF2-40B4-BE49-F238E27FC236}">
                <a16:creationId xmlns:a16="http://schemas.microsoft.com/office/drawing/2014/main" id="{1BBB7B0D-0EB3-84D7-EBAB-69740FAE55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29" name="グループ化 28">
            <a:extLst>
              <a:ext uri="{FF2B5EF4-FFF2-40B4-BE49-F238E27FC236}">
                <a16:creationId xmlns:a16="http://schemas.microsoft.com/office/drawing/2014/main" id="{7EFD79D9-AE9C-6AFD-F0D8-32B2450C1E2E}"/>
              </a:ext>
            </a:extLst>
          </p:cNvPr>
          <p:cNvGrpSpPr/>
          <p:nvPr/>
        </p:nvGrpSpPr>
        <p:grpSpPr>
          <a:xfrm>
            <a:off x="318776" y="4259115"/>
            <a:ext cx="8506443" cy="1980286"/>
            <a:chOff x="318776" y="4229619"/>
            <a:chExt cx="8506443" cy="1980286"/>
          </a:xfrm>
        </p:grpSpPr>
        <p:grpSp>
          <p:nvGrpSpPr>
            <p:cNvPr id="30" name="グループ化 29">
              <a:extLst>
                <a:ext uri="{FF2B5EF4-FFF2-40B4-BE49-F238E27FC236}">
                  <a16:creationId xmlns:a16="http://schemas.microsoft.com/office/drawing/2014/main" id="{2E7D59FD-94BE-2FDE-4A32-A20239F024C2}"/>
                </a:ext>
              </a:extLst>
            </p:cNvPr>
            <p:cNvGrpSpPr/>
            <p:nvPr/>
          </p:nvGrpSpPr>
          <p:grpSpPr>
            <a:xfrm>
              <a:off x="318776" y="4229619"/>
              <a:ext cx="8506443" cy="1980286"/>
              <a:chOff x="318776" y="4429312"/>
              <a:chExt cx="8506443" cy="1980286"/>
            </a:xfrm>
          </p:grpSpPr>
          <p:grpSp>
            <p:nvGrpSpPr>
              <p:cNvPr id="32" name="グループ化 31">
                <a:extLst>
                  <a:ext uri="{FF2B5EF4-FFF2-40B4-BE49-F238E27FC236}">
                    <a16:creationId xmlns:a16="http://schemas.microsoft.com/office/drawing/2014/main" id="{922AD7C1-772D-EF86-8A75-94DE13E81DC6}"/>
                  </a:ext>
                </a:extLst>
              </p:cNvPr>
              <p:cNvGrpSpPr/>
              <p:nvPr/>
            </p:nvGrpSpPr>
            <p:grpSpPr>
              <a:xfrm>
                <a:off x="318776" y="4443388"/>
                <a:ext cx="8506443" cy="1966209"/>
                <a:chOff x="323849" y="1803353"/>
                <a:chExt cx="8506443" cy="1582369"/>
              </a:xfrm>
            </p:grpSpPr>
            <p:sp>
              <p:nvSpPr>
                <p:cNvPr id="34" name="正方形/長方形 33">
                  <a:extLst>
                    <a:ext uri="{FF2B5EF4-FFF2-40B4-BE49-F238E27FC236}">
                      <a16:creationId xmlns:a16="http://schemas.microsoft.com/office/drawing/2014/main" id="{7F7E2E79-EC66-2250-EBAE-E788E8E46B48}"/>
                    </a:ext>
                  </a:extLst>
                </p:cNvPr>
                <p:cNvSpPr/>
                <p:nvPr/>
              </p:nvSpPr>
              <p:spPr bwMode="auto">
                <a:xfrm>
                  <a:off x="323849" y="1803353"/>
                  <a:ext cx="8506443" cy="158236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正方形/長方形 34">
                  <a:extLst>
                    <a:ext uri="{FF2B5EF4-FFF2-40B4-BE49-F238E27FC236}">
                      <a16:creationId xmlns:a16="http://schemas.microsoft.com/office/drawing/2014/main" id="{281168DA-E771-CCF9-F464-CC81D7DEA549}"/>
                    </a:ext>
                  </a:extLst>
                </p:cNvPr>
                <p:cNvSpPr/>
                <p:nvPr/>
              </p:nvSpPr>
              <p:spPr bwMode="auto">
                <a:xfrm>
                  <a:off x="323851" y="1803353"/>
                  <a:ext cx="849460" cy="158236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答３</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3" name="テキスト ボックス 32">
                <a:extLst>
                  <a:ext uri="{FF2B5EF4-FFF2-40B4-BE49-F238E27FC236}">
                    <a16:creationId xmlns:a16="http://schemas.microsoft.com/office/drawing/2014/main" id="{7DBA9308-437E-078B-6153-34CF5119C0C3}"/>
                  </a:ext>
                </a:extLst>
              </p:cNvPr>
              <p:cNvSpPr txBox="1"/>
              <p:nvPr/>
            </p:nvSpPr>
            <p:spPr>
              <a:xfrm>
                <a:off x="1168238" y="4429312"/>
                <a:ext cx="6556866" cy="1980286"/>
              </a:xfrm>
              <a:prstGeom prst="rect">
                <a:avLst/>
              </a:prstGeom>
              <a:noFill/>
            </p:spPr>
            <p:txBody>
              <a:bodyPr wrap="square" rtlCol="0">
                <a:spAutoFit/>
              </a:bodyPr>
              <a:lstStyle/>
              <a:p>
                <a:pPr>
                  <a:lnSpc>
                    <a:spcPts val="2500"/>
                  </a:lnSpc>
                </a:pPr>
                <a:r>
                  <a:rPr kumimoji="1" lang="ja-JP" altLang="en-US" dirty="0"/>
                  <a:t>　答え　①ゴルフ場　　</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ゴルフ場を利用すると「ゴルフ場利用税」という税金がかかります。これは都道府県に納める地方税です。都道府県やゴルフ場により納める税額は異なりますが、１人１日につき</a:t>
                </a:r>
                <a:r>
                  <a:rPr kumimoji="1" lang="en-US" altLang="ja-JP" sz="1600" dirty="0"/>
                  <a:t>800</a:t>
                </a:r>
                <a:r>
                  <a:rPr kumimoji="1" lang="ja-JP" altLang="en-US" sz="1600" dirty="0"/>
                  <a:t>円が標準で、上限</a:t>
                </a:r>
                <a:r>
                  <a:rPr kumimoji="1" lang="en-US" altLang="ja-JP" sz="1600" dirty="0"/>
                  <a:t>1,200</a:t>
                </a:r>
                <a:r>
                  <a:rPr kumimoji="1" lang="ja-JP" altLang="en-US" sz="1600" dirty="0"/>
                  <a:t>円です。年齢が</a:t>
                </a:r>
                <a:r>
                  <a:rPr kumimoji="1" lang="en-US" altLang="ja-JP" sz="1600" dirty="0"/>
                  <a:t>18</a:t>
                </a:r>
                <a:r>
                  <a:rPr kumimoji="1" lang="ja-JP" altLang="en-US" sz="1600" dirty="0"/>
                  <a:t>歳未満の人などは非課税とされています。</a:t>
                </a:r>
                <a:endParaRPr kumimoji="1" lang="ja-JP" altLang="en-US" dirty="0"/>
              </a:p>
            </p:txBody>
          </p:sp>
        </p:grpSp>
        <p:pic>
          <p:nvPicPr>
            <p:cNvPr id="31" name="図 30">
              <a:extLst>
                <a:ext uri="{FF2B5EF4-FFF2-40B4-BE49-F238E27FC236}">
                  <a16:creationId xmlns:a16="http://schemas.microsoft.com/office/drawing/2014/main" id="{90617AD9-47F6-022D-E303-16D329B30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365" y="4467002"/>
              <a:ext cx="1190631" cy="1427704"/>
            </a:xfrm>
            <a:prstGeom prst="rect">
              <a:avLst/>
            </a:prstGeom>
          </p:spPr>
        </p:pic>
      </p:grpSp>
      <p:grpSp>
        <p:nvGrpSpPr>
          <p:cNvPr id="61" name="グループ化 60">
            <a:extLst>
              <a:ext uri="{FF2B5EF4-FFF2-40B4-BE49-F238E27FC236}">
                <a16:creationId xmlns:a16="http://schemas.microsoft.com/office/drawing/2014/main" id="{28CA92A2-1072-10F0-8446-C356CE289D1D}"/>
              </a:ext>
            </a:extLst>
          </p:cNvPr>
          <p:cNvGrpSpPr/>
          <p:nvPr/>
        </p:nvGrpSpPr>
        <p:grpSpPr>
          <a:xfrm>
            <a:off x="323849" y="1511409"/>
            <a:ext cx="8575785" cy="1499511"/>
            <a:chOff x="323849" y="1511409"/>
            <a:chExt cx="8575785" cy="1499511"/>
          </a:xfrm>
        </p:grpSpPr>
        <p:grpSp>
          <p:nvGrpSpPr>
            <p:cNvPr id="62" name="グループ化 61">
              <a:extLst>
                <a:ext uri="{FF2B5EF4-FFF2-40B4-BE49-F238E27FC236}">
                  <a16:creationId xmlns:a16="http://schemas.microsoft.com/office/drawing/2014/main" id="{A0050CF8-4E7D-9E10-4AB3-9C860E152698}"/>
                </a:ext>
              </a:extLst>
            </p:cNvPr>
            <p:cNvGrpSpPr/>
            <p:nvPr/>
          </p:nvGrpSpPr>
          <p:grpSpPr>
            <a:xfrm>
              <a:off x="323849" y="1671835"/>
              <a:ext cx="8506443" cy="1339085"/>
              <a:chOff x="323849" y="1724849"/>
              <a:chExt cx="8506443" cy="1263388"/>
            </a:xfrm>
          </p:grpSpPr>
          <p:grpSp>
            <p:nvGrpSpPr>
              <p:cNvPr id="66" name="グループ化 65">
                <a:extLst>
                  <a:ext uri="{FF2B5EF4-FFF2-40B4-BE49-F238E27FC236}">
                    <a16:creationId xmlns:a16="http://schemas.microsoft.com/office/drawing/2014/main" id="{22D406A0-B07C-AA0D-46A4-4F2C323DF3EE}"/>
                  </a:ext>
                </a:extLst>
              </p:cNvPr>
              <p:cNvGrpSpPr/>
              <p:nvPr/>
            </p:nvGrpSpPr>
            <p:grpSpPr>
              <a:xfrm>
                <a:off x="323849" y="1747926"/>
                <a:ext cx="8506443" cy="1195966"/>
                <a:chOff x="323849" y="1803354"/>
                <a:chExt cx="8506443" cy="731558"/>
              </a:xfrm>
            </p:grpSpPr>
            <p:sp>
              <p:nvSpPr>
                <p:cNvPr id="68" name="正方形/長方形 67">
                  <a:extLst>
                    <a:ext uri="{FF2B5EF4-FFF2-40B4-BE49-F238E27FC236}">
                      <a16:creationId xmlns:a16="http://schemas.microsoft.com/office/drawing/2014/main" id="{B9288BDF-C434-D12E-E08B-DB541D4483DE}"/>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9" name="正方形/長方形 68">
                  <a:extLst>
                    <a:ext uri="{FF2B5EF4-FFF2-40B4-BE49-F238E27FC236}">
                      <a16:creationId xmlns:a16="http://schemas.microsoft.com/office/drawing/2014/main" id="{8883EC61-2181-D40D-E6EC-3BFD0438EA4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答１</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7" name="テキスト ボックス 66">
                <a:extLst>
                  <a:ext uri="{FF2B5EF4-FFF2-40B4-BE49-F238E27FC236}">
                    <a16:creationId xmlns:a16="http://schemas.microsoft.com/office/drawing/2014/main" id="{C9667C32-C8B4-C047-4EC8-2EAD5103B87E}"/>
                  </a:ext>
                </a:extLst>
              </p:cNvPr>
              <p:cNvSpPr txBox="1"/>
              <p:nvPr/>
            </p:nvSpPr>
            <p:spPr>
              <a:xfrm>
                <a:off x="1168239" y="1724849"/>
                <a:ext cx="6556864" cy="1263388"/>
              </a:xfrm>
              <a:prstGeom prst="rect">
                <a:avLst/>
              </a:prstGeom>
              <a:noFill/>
            </p:spPr>
            <p:txBody>
              <a:bodyPr wrap="square" rtlCol="0">
                <a:spAutoFit/>
              </a:bodyPr>
              <a:lstStyle/>
              <a:p>
                <a:pPr>
                  <a:lnSpc>
                    <a:spcPts val="2500"/>
                  </a:lnSpc>
                </a:pPr>
                <a:r>
                  <a:rPr kumimoji="1" lang="ja-JP" altLang="en-US" dirty="0"/>
                  <a:t>　答え　①パトカー　</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このほかにも、救急車、消防車、市区町村等の保有する清掃車、</a:t>
                </a:r>
                <a:endParaRPr kumimoji="1" lang="en-US" altLang="ja-JP" sz="1600" dirty="0"/>
              </a:p>
              <a:p>
                <a:pPr>
                  <a:lnSpc>
                    <a:spcPts val="2500"/>
                  </a:lnSpc>
                </a:pPr>
                <a:r>
                  <a:rPr kumimoji="1" lang="ja-JP" altLang="en-US" sz="1600" dirty="0"/>
                  <a:t>ごみ運搬車など、税金で購入されている自動車には様々な種類があります。</a:t>
                </a:r>
              </a:p>
            </p:txBody>
          </p:sp>
        </p:grpSp>
        <p:pic>
          <p:nvPicPr>
            <p:cNvPr id="63" name="図 62">
              <a:extLst>
                <a:ext uri="{FF2B5EF4-FFF2-40B4-BE49-F238E27FC236}">
                  <a16:creationId xmlns:a16="http://schemas.microsoft.com/office/drawing/2014/main" id="{861DB129-864A-F65D-303C-8D14B5B5E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726" y="1511409"/>
              <a:ext cx="1569908" cy="1076796"/>
            </a:xfrm>
            <a:prstGeom prst="rect">
              <a:avLst/>
            </a:prstGeom>
          </p:spPr>
        </p:pic>
        <p:sp>
          <p:nvSpPr>
            <p:cNvPr id="64" name="テキスト ボックス 63">
              <a:extLst>
                <a:ext uri="{FF2B5EF4-FFF2-40B4-BE49-F238E27FC236}">
                  <a16:creationId xmlns:a16="http://schemas.microsoft.com/office/drawing/2014/main" id="{726423EA-1B60-2EC6-647D-651E3D7DBB9B}"/>
                </a:ext>
              </a:extLst>
            </p:cNvPr>
            <p:cNvSpPr txBox="1"/>
            <p:nvPr/>
          </p:nvSpPr>
          <p:spPr>
            <a:xfrm>
              <a:off x="1454757" y="2557074"/>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うんぱんしゃ</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65" name="テキスト ボックス 64">
              <a:extLst>
                <a:ext uri="{FF2B5EF4-FFF2-40B4-BE49-F238E27FC236}">
                  <a16:creationId xmlns:a16="http://schemas.microsoft.com/office/drawing/2014/main" id="{F9425E86-A8C1-B20B-E010-AC9AA8A92A25}"/>
                </a:ext>
              </a:extLst>
            </p:cNvPr>
            <p:cNvSpPr txBox="1"/>
            <p:nvPr/>
          </p:nvSpPr>
          <p:spPr>
            <a:xfrm>
              <a:off x="5938445" y="222423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せいそうしゃ</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70" name="グループ化 69">
            <a:extLst>
              <a:ext uri="{FF2B5EF4-FFF2-40B4-BE49-F238E27FC236}">
                <a16:creationId xmlns:a16="http://schemas.microsoft.com/office/drawing/2014/main" id="{EC02E211-62CD-9E15-1642-57D81E1F732D}"/>
              </a:ext>
            </a:extLst>
          </p:cNvPr>
          <p:cNvGrpSpPr/>
          <p:nvPr/>
        </p:nvGrpSpPr>
        <p:grpSpPr>
          <a:xfrm>
            <a:off x="318776" y="3030561"/>
            <a:ext cx="8506443" cy="1192558"/>
            <a:chOff x="318776" y="3001065"/>
            <a:chExt cx="8506443" cy="1192558"/>
          </a:xfrm>
        </p:grpSpPr>
        <p:grpSp>
          <p:nvGrpSpPr>
            <p:cNvPr id="71" name="グループ化 70">
              <a:extLst>
                <a:ext uri="{FF2B5EF4-FFF2-40B4-BE49-F238E27FC236}">
                  <a16:creationId xmlns:a16="http://schemas.microsoft.com/office/drawing/2014/main" id="{00059514-71D3-E707-9FAC-30C45F5EB453}"/>
                </a:ext>
              </a:extLst>
            </p:cNvPr>
            <p:cNvGrpSpPr/>
            <p:nvPr/>
          </p:nvGrpSpPr>
          <p:grpSpPr>
            <a:xfrm>
              <a:off x="318776" y="3001065"/>
              <a:ext cx="8506443" cy="1192558"/>
              <a:chOff x="318776" y="3095658"/>
              <a:chExt cx="8506443" cy="923328"/>
            </a:xfrm>
          </p:grpSpPr>
          <p:grpSp>
            <p:nvGrpSpPr>
              <p:cNvPr id="75" name="グループ化 74">
                <a:extLst>
                  <a:ext uri="{FF2B5EF4-FFF2-40B4-BE49-F238E27FC236}">
                    <a16:creationId xmlns:a16="http://schemas.microsoft.com/office/drawing/2014/main" id="{DAB97B3D-257D-3B28-1114-48D7A8197680}"/>
                  </a:ext>
                </a:extLst>
              </p:cNvPr>
              <p:cNvGrpSpPr/>
              <p:nvPr/>
            </p:nvGrpSpPr>
            <p:grpSpPr>
              <a:xfrm>
                <a:off x="318776" y="3095658"/>
                <a:ext cx="8506443" cy="923328"/>
                <a:chOff x="323849" y="1803354"/>
                <a:chExt cx="8506443" cy="726293"/>
              </a:xfrm>
            </p:grpSpPr>
            <p:sp>
              <p:nvSpPr>
                <p:cNvPr id="77" name="正方形/長方形 76">
                  <a:extLst>
                    <a:ext uri="{FF2B5EF4-FFF2-40B4-BE49-F238E27FC236}">
                      <a16:creationId xmlns:a16="http://schemas.microsoft.com/office/drawing/2014/main" id="{765D2CD3-AEFA-83C7-8353-6786FA2466A6}"/>
                    </a:ext>
                  </a:extLst>
                </p:cNvPr>
                <p:cNvSpPr/>
                <p:nvPr/>
              </p:nvSpPr>
              <p:spPr bwMode="auto">
                <a:xfrm>
                  <a:off x="323849" y="1803354"/>
                  <a:ext cx="8506443" cy="726293"/>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8" name="正方形/長方形 77">
                  <a:extLst>
                    <a:ext uri="{FF2B5EF4-FFF2-40B4-BE49-F238E27FC236}">
                      <a16:creationId xmlns:a16="http://schemas.microsoft.com/office/drawing/2014/main" id="{3548ED5C-F2F1-E076-ADFD-30DE9383401F}"/>
                    </a:ext>
                  </a:extLst>
                </p:cNvPr>
                <p:cNvSpPr/>
                <p:nvPr/>
              </p:nvSpPr>
              <p:spPr bwMode="auto">
                <a:xfrm>
                  <a:off x="323851" y="1803354"/>
                  <a:ext cx="849460" cy="72629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答２</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6" name="テキスト ボックス 75">
                <a:extLst>
                  <a:ext uri="{FF2B5EF4-FFF2-40B4-BE49-F238E27FC236}">
                    <a16:creationId xmlns:a16="http://schemas.microsoft.com/office/drawing/2014/main" id="{3EE89F3B-83A8-DE17-8C97-98AEEC3B4072}"/>
                  </a:ext>
                </a:extLst>
              </p:cNvPr>
              <p:cNvSpPr txBox="1"/>
              <p:nvPr/>
            </p:nvSpPr>
            <p:spPr>
              <a:xfrm>
                <a:off x="1168238" y="3144483"/>
                <a:ext cx="6556865" cy="714880"/>
              </a:xfrm>
              <a:prstGeom prst="rect">
                <a:avLst/>
              </a:prstGeom>
              <a:noFill/>
            </p:spPr>
            <p:txBody>
              <a:bodyPr wrap="square" rtlCol="0">
                <a:spAutoFit/>
              </a:bodyPr>
              <a:lstStyle/>
              <a:p>
                <a:r>
                  <a:rPr kumimoji="1" lang="ja-JP" altLang="en-US" dirty="0"/>
                  <a:t>　答え　②約</a:t>
                </a:r>
                <a:r>
                  <a:rPr kumimoji="1" lang="en-US" altLang="ja-JP" dirty="0"/>
                  <a:t>50</a:t>
                </a:r>
                <a:r>
                  <a:rPr kumimoji="1" lang="ja-JP" altLang="en-US" dirty="0"/>
                  <a:t>種類　</a:t>
                </a:r>
                <a:endParaRPr kumimoji="1" lang="en-US" altLang="ja-JP" dirty="0"/>
              </a:p>
              <a:p>
                <a:endParaRPr kumimoji="1" lang="en-US" altLang="ja-JP" dirty="0"/>
              </a:p>
              <a:p>
                <a:r>
                  <a:rPr kumimoji="1" lang="ja-JP" altLang="en-US" dirty="0"/>
                  <a:t>　</a:t>
                </a:r>
                <a:r>
                  <a:rPr kumimoji="1" lang="ja-JP" altLang="en-US" sz="1600" dirty="0"/>
                  <a:t>令和７年１月１日現在、国税が</a:t>
                </a:r>
                <a:r>
                  <a:rPr kumimoji="1" lang="en-US" altLang="ja-JP" sz="1600" dirty="0"/>
                  <a:t>25</a:t>
                </a:r>
                <a:r>
                  <a:rPr kumimoji="1" lang="ja-JP" altLang="en-US" sz="1600" dirty="0"/>
                  <a:t>種類、地方税が約</a:t>
                </a:r>
                <a:r>
                  <a:rPr kumimoji="1" lang="en-US" altLang="ja-JP" sz="1600" dirty="0"/>
                  <a:t>25</a:t>
                </a:r>
                <a:r>
                  <a:rPr kumimoji="1" lang="ja-JP" altLang="en-US" sz="1600" dirty="0"/>
                  <a:t>種類あります。</a:t>
                </a:r>
                <a:endParaRPr kumimoji="1" lang="ja-JP" altLang="en-US" dirty="0"/>
              </a:p>
            </p:txBody>
          </p:sp>
        </p:grpSp>
        <p:pic>
          <p:nvPicPr>
            <p:cNvPr id="72" name="図 71">
              <a:extLst>
                <a:ext uri="{FF2B5EF4-FFF2-40B4-BE49-F238E27FC236}">
                  <a16:creationId xmlns:a16="http://schemas.microsoft.com/office/drawing/2014/main" id="{68759C78-0978-B82A-16D7-030799673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1682" y="3046916"/>
              <a:ext cx="1201495" cy="1139195"/>
            </a:xfrm>
            <a:prstGeom prst="rect">
              <a:avLst/>
            </a:prstGeom>
          </p:spPr>
        </p:pic>
        <p:sp>
          <p:nvSpPr>
            <p:cNvPr id="73" name="テキスト ボックス 72">
              <a:extLst>
                <a:ext uri="{FF2B5EF4-FFF2-40B4-BE49-F238E27FC236}">
                  <a16:creationId xmlns:a16="http://schemas.microsoft.com/office/drawing/2014/main" id="{08DE5374-D099-44B5-9690-869683A5D1BF}"/>
                </a:ext>
              </a:extLst>
            </p:cNvPr>
            <p:cNvSpPr txBox="1"/>
            <p:nvPr/>
          </p:nvSpPr>
          <p:spPr>
            <a:xfrm>
              <a:off x="3236258" y="3525791"/>
              <a:ext cx="652449"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こくぜい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74" name="テキスト ボックス 73">
              <a:extLst>
                <a:ext uri="{FF2B5EF4-FFF2-40B4-BE49-F238E27FC236}">
                  <a16:creationId xmlns:a16="http://schemas.microsoft.com/office/drawing/2014/main" id="{55B61AB3-BD56-E806-1554-15A17AC92840}"/>
                </a:ext>
              </a:extLst>
            </p:cNvPr>
            <p:cNvSpPr txBox="1"/>
            <p:nvPr/>
          </p:nvSpPr>
          <p:spPr>
            <a:xfrm>
              <a:off x="4720237" y="3525791"/>
              <a:ext cx="652449"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ちほうぜい</a:t>
              </a:r>
              <a:endParaRPr kumimoji="1" lang="en-US" altLang="ja-JP" sz="800" dirty="0">
                <a:latin typeface="HGPｺﾞｼｯｸE" panose="020B0900000000000000" pitchFamily="50" charset="-128"/>
                <a:ea typeface="HGPｺﾞｼｯｸE" panose="020B0900000000000000" pitchFamily="50" charset="-128"/>
              </a:endParaRPr>
            </a:p>
          </p:txBody>
        </p:sp>
      </p:grpSp>
      <p:sp>
        <p:nvSpPr>
          <p:cNvPr id="2" name="Rectangle 14">
            <a:extLst>
              <a:ext uri="{FF2B5EF4-FFF2-40B4-BE49-F238E27FC236}">
                <a16:creationId xmlns:a16="http://schemas.microsoft.com/office/drawing/2014/main" id="{82D5BC67-73DE-D339-1FC0-F07C17F71064}"/>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sp>
        <p:nvSpPr>
          <p:cNvPr id="3" name="スライド番号プレースホルダー 1">
            <a:extLst>
              <a:ext uri="{FF2B5EF4-FFF2-40B4-BE49-F238E27FC236}">
                <a16:creationId xmlns:a16="http://schemas.microsoft.com/office/drawing/2014/main" id="{FB333F27-582C-C149-FDC7-016C8278B6F0}"/>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18</a:t>
            </a:fld>
            <a:endParaRPr lang="en-US" altLang="ja-JP"/>
          </a:p>
        </p:txBody>
      </p:sp>
    </p:spTree>
    <p:custDataLst>
      <p:tags r:id="rId1"/>
    </p:custDataLst>
    <p:extLst>
      <p:ext uri="{BB962C8B-B14F-4D97-AF65-F5344CB8AC3E}">
        <p14:creationId xmlns:p14="http://schemas.microsoft.com/office/powerpoint/2010/main" val="21767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53">
            <a:extLst>
              <a:ext uri="{FF2B5EF4-FFF2-40B4-BE49-F238E27FC236}">
                <a16:creationId xmlns:a16="http://schemas.microsoft.com/office/drawing/2014/main" id="{EC64BDB2-B1E7-6CE5-2C6E-7C895661411A}"/>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pic>
        <p:nvPicPr>
          <p:cNvPr id="11" name="図 10" descr="挿絵 が含まれている画像&#10;&#10;自動的に生成された説明">
            <a:extLst>
              <a:ext uri="{FF2B5EF4-FFF2-40B4-BE49-F238E27FC236}">
                <a16:creationId xmlns:a16="http://schemas.microsoft.com/office/drawing/2014/main" id="{A8AAC99C-62D8-82BF-67E6-F5493AF767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32" name="グループ化 31">
            <a:extLst>
              <a:ext uri="{FF2B5EF4-FFF2-40B4-BE49-F238E27FC236}">
                <a16:creationId xmlns:a16="http://schemas.microsoft.com/office/drawing/2014/main" id="{9FF05073-27A6-8FB1-036C-231BD7411E85}"/>
              </a:ext>
            </a:extLst>
          </p:cNvPr>
          <p:cNvGrpSpPr/>
          <p:nvPr/>
        </p:nvGrpSpPr>
        <p:grpSpPr>
          <a:xfrm>
            <a:off x="323851" y="3170566"/>
            <a:ext cx="8506443" cy="1250407"/>
            <a:chOff x="323851" y="3170566"/>
            <a:chExt cx="8506443" cy="1250407"/>
          </a:xfrm>
        </p:grpSpPr>
        <p:grpSp>
          <p:nvGrpSpPr>
            <p:cNvPr id="33" name="グループ化 32">
              <a:extLst>
                <a:ext uri="{FF2B5EF4-FFF2-40B4-BE49-F238E27FC236}">
                  <a16:creationId xmlns:a16="http://schemas.microsoft.com/office/drawing/2014/main" id="{1DF26456-98B2-F042-E5AD-0D97BDC66DE3}"/>
                </a:ext>
              </a:extLst>
            </p:cNvPr>
            <p:cNvGrpSpPr/>
            <p:nvPr/>
          </p:nvGrpSpPr>
          <p:grpSpPr>
            <a:xfrm>
              <a:off x="323851" y="3196989"/>
              <a:ext cx="8506443" cy="1223984"/>
              <a:chOff x="318776" y="3095659"/>
              <a:chExt cx="8506443" cy="1195964"/>
            </a:xfrm>
          </p:grpSpPr>
          <p:grpSp>
            <p:nvGrpSpPr>
              <p:cNvPr id="39" name="グループ化 38">
                <a:extLst>
                  <a:ext uri="{FF2B5EF4-FFF2-40B4-BE49-F238E27FC236}">
                    <a16:creationId xmlns:a16="http://schemas.microsoft.com/office/drawing/2014/main" id="{804FCC6D-9A7D-DA47-66A9-3EC068676B9C}"/>
                  </a:ext>
                </a:extLst>
              </p:cNvPr>
              <p:cNvGrpSpPr/>
              <p:nvPr/>
            </p:nvGrpSpPr>
            <p:grpSpPr>
              <a:xfrm>
                <a:off x="318776" y="3095659"/>
                <a:ext cx="8506443" cy="1195964"/>
                <a:chOff x="323849" y="1803354"/>
                <a:chExt cx="8506443" cy="940749"/>
              </a:xfrm>
            </p:grpSpPr>
            <p:sp>
              <p:nvSpPr>
                <p:cNvPr id="41" name="正方形/長方形 40">
                  <a:extLst>
                    <a:ext uri="{FF2B5EF4-FFF2-40B4-BE49-F238E27FC236}">
                      <a16:creationId xmlns:a16="http://schemas.microsoft.com/office/drawing/2014/main" id="{6A92969C-184A-6843-CFC6-89015269A74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B8BC1237-11E0-3EF6-10CB-7D12C594E9E2}"/>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答５</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0" name="テキスト ボックス 39">
                <a:extLst>
                  <a:ext uri="{FF2B5EF4-FFF2-40B4-BE49-F238E27FC236}">
                    <a16:creationId xmlns:a16="http://schemas.microsoft.com/office/drawing/2014/main" id="{65F62969-E65C-69B2-916D-C9C7C8C4FC78}"/>
                  </a:ext>
                </a:extLst>
              </p:cNvPr>
              <p:cNvSpPr txBox="1"/>
              <p:nvPr/>
            </p:nvSpPr>
            <p:spPr>
              <a:xfrm>
                <a:off x="1158092" y="3157276"/>
                <a:ext cx="6415092" cy="996046"/>
              </a:xfrm>
              <a:prstGeom prst="rect">
                <a:avLst/>
              </a:prstGeom>
              <a:noFill/>
            </p:spPr>
            <p:txBody>
              <a:bodyPr wrap="square" rtlCol="0">
                <a:spAutoFit/>
              </a:bodyPr>
              <a:lstStyle/>
              <a:p>
                <a:pPr>
                  <a:lnSpc>
                    <a:spcPts val="2500"/>
                  </a:lnSpc>
                </a:pPr>
                <a:r>
                  <a:rPr kumimoji="1" lang="ja-JP" altLang="en-US" dirty="0"/>
                  <a:t>　答え　③クイズの懸賞金</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クイズの懸賞金は一時所得に当たり、所得税がかかります。</a:t>
                </a:r>
                <a:endParaRPr kumimoji="1" lang="ja-JP" altLang="en-US" dirty="0"/>
              </a:p>
            </p:txBody>
          </p:sp>
        </p:grpSp>
        <p:pic>
          <p:nvPicPr>
            <p:cNvPr id="34" name="図 33">
              <a:extLst>
                <a:ext uri="{FF2B5EF4-FFF2-40B4-BE49-F238E27FC236}">
                  <a16:creationId xmlns:a16="http://schemas.microsoft.com/office/drawing/2014/main" id="{DC0D4091-1917-B33F-143E-142BBDCBA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805" y="3219304"/>
              <a:ext cx="2051088" cy="1167542"/>
            </a:xfrm>
            <a:prstGeom prst="rect">
              <a:avLst/>
            </a:prstGeom>
          </p:spPr>
        </p:pic>
        <p:sp>
          <p:nvSpPr>
            <p:cNvPr id="38" name="テキスト ボックス 37">
              <a:extLst>
                <a:ext uri="{FF2B5EF4-FFF2-40B4-BE49-F238E27FC236}">
                  <a16:creationId xmlns:a16="http://schemas.microsoft.com/office/drawing/2014/main" id="{FA0CA2FA-E456-9E64-94A4-44E9771461C9}"/>
                </a:ext>
              </a:extLst>
            </p:cNvPr>
            <p:cNvSpPr txBox="1"/>
            <p:nvPr/>
          </p:nvSpPr>
          <p:spPr>
            <a:xfrm>
              <a:off x="2883965" y="3170566"/>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けんしょうきん</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43" name="グループ化 42">
            <a:extLst>
              <a:ext uri="{FF2B5EF4-FFF2-40B4-BE49-F238E27FC236}">
                <a16:creationId xmlns:a16="http://schemas.microsoft.com/office/drawing/2014/main" id="{5291AE03-7F8C-1468-CEFD-940EAB6C9563}"/>
              </a:ext>
            </a:extLst>
          </p:cNvPr>
          <p:cNvGrpSpPr/>
          <p:nvPr/>
        </p:nvGrpSpPr>
        <p:grpSpPr>
          <a:xfrm>
            <a:off x="323851" y="4483673"/>
            <a:ext cx="8506443" cy="1684892"/>
            <a:chOff x="323851" y="4483673"/>
            <a:chExt cx="8506443" cy="1684892"/>
          </a:xfrm>
        </p:grpSpPr>
        <p:grpSp>
          <p:nvGrpSpPr>
            <p:cNvPr id="60" name="グループ化 59">
              <a:extLst>
                <a:ext uri="{FF2B5EF4-FFF2-40B4-BE49-F238E27FC236}">
                  <a16:creationId xmlns:a16="http://schemas.microsoft.com/office/drawing/2014/main" id="{35E025F5-E177-78E4-EF10-67F2D50A72A9}"/>
                </a:ext>
              </a:extLst>
            </p:cNvPr>
            <p:cNvGrpSpPr/>
            <p:nvPr/>
          </p:nvGrpSpPr>
          <p:grpSpPr>
            <a:xfrm>
              <a:off x="323851" y="4506914"/>
              <a:ext cx="8506443" cy="1661651"/>
              <a:chOff x="323849" y="1745927"/>
              <a:chExt cx="8506443" cy="1690857"/>
            </a:xfrm>
          </p:grpSpPr>
          <p:grpSp>
            <p:nvGrpSpPr>
              <p:cNvPr id="64" name="グループ化 63">
                <a:extLst>
                  <a:ext uri="{FF2B5EF4-FFF2-40B4-BE49-F238E27FC236}">
                    <a16:creationId xmlns:a16="http://schemas.microsoft.com/office/drawing/2014/main" id="{8759967F-7A74-A2CF-DFEA-3440027E5472}"/>
                  </a:ext>
                </a:extLst>
              </p:cNvPr>
              <p:cNvGrpSpPr/>
              <p:nvPr/>
            </p:nvGrpSpPr>
            <p:grpSpPr>
              <a:xfrm>
                <a:off x="323849" y="1747926"/>
                <a:ext cx="8506443" cy="1688858"/>
                <a:chOff x="323849" y="1803354"/>
                <a:chExt cx="8506443" cy="1033054"/>
              </a:xfrm>
            </p:grpSpPr>
            <p:sp>
              <p:nvSpPr>
                <p:cNvPr id="66" name="正方形/長方形 65">
                  <a:extLst>
                    <a:ext uri="{FF2B5EF4-FFF2-40B4-BE49-F238E27FC236}">
                      <a16:creationId xmlns:a16="http://schemas.microsoft.com/office/drawing/2014/main" id="{0CA1C05F-1F51-DDF8-208F-7A233779EA11}"/>
                    </a:ext>
                  </a:extLst>
                </p:cNvPr>
                <p:cNvSpPr/>
                <p:nvPr/>
              </p:nvSpPr>
              <p:spPr bwMode="auto">
                <a:xfrm>
                  <a:off x="323849" y="1803354"/>
                  <a:ext cx="8506443" cy="1032852"/>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7" name="正方形/長方形 66">
                  <a:extLst>
                    <a:ext uri="{FF2B5EF4-FFF2-40B4-BE49-F238E27FC236}">
                      <a16:creationId xmlns:a16="http://schemas.microsoft.com/office/drawing/2014/main" id="{D15789C8-2A39-4FEA-19C0-893400FB3FB8}"/>
                    </a:ext>
                  </a:extLst>
                </p:cNvPr>
                <p:cNvSpPr/>
                <p:nvPr/>
              </p:nvSpPr>
              <p:spPr bwMode="auto">
                <a:xfrm>
                  <a:off x="323851" y="1803354"/>
                  <a:ext cx="849460" cy="1033054"/>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a:t>
                  </a:r>
                  <a:r>
                    <a:rPr lang="ja-JP" altLang="en-US" sz="1800" spc="120" dirty="0">
                      <a:solidFill>
                        <a:schemeClr val="bg1"/>
                      </a:solidFill>
                      <a:latin typeface="+mn-ea"/>
                      <a:ea typeface="+mn-ea"/>
                    </a:rPr>
                    <a:t>６</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5" name="テキスト ボックス 64">
                <a:extLst>
                  <a:ext uri="{FF2B5EF4-FFF2-40B4-BE49-F238E27FC236}">
                    <a16:creationId xmlns:a16="http://schemas.microsoft.com/office/drawing/2014/main" id="{61E3F783-1F7E-58D6-C1CD-0BF143F3D528}"/>
                  </a:ext>
                </a:extLst>
              </p:cNvPr>
              <p:cNvSpPr txBox="1"/>
              <p:nvPr/>
            </p:nvSpPr>
            <p:spPr>
              <a:xfrm>
                <a:off x="1173311" y="1745927"/>
                <a:ext cx="6415092" cy="1688857"/>
              </a:xfrm>
              <a:prstGeom prst="rect">
                <a:avLst/>
              </a:prstGeom>
              <a:noFill/>
            </p:spPr>
            <p:txBody>
              <a:bodyPr wrap="square" rtlCol="0">
                <a:spAutoFit/>
              </a:bodyPr>
              <a:lstStyle/>
              <a:p>
                <a:pPr>
                  <a:lnSpc>
                    <a:spcPts val="2500"/>
                  </a:lnSpc>
                </a:pPr>
                <a:r>
                  <a:rPr kumimoji="1" lang="ja-JP" altLang="en-US" dirty="0"/>
                  <a:t>　答え　③みりん</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酒税法に規定する酒類（アルコール度数１度以上）は、軽減税率の対象である「飲食料品」には該当しません。したがって、酒類に該当する「みりん」は、軽減税率の対象となりません。</a:t>
                </a:r>
                <a:endParaRPr kumimoji="1" lang="en-US" altLang="ja-JP" dirty="0"/>
              </a:p>
            </p:txBody>
          </p:sp>
        </p:grpSp>
        <p:pic>
          <p:nvPicPr>
            <p:cNvPr id="61" name="図 60">
              <a:extLst>
                <a:ext uri="{FF2B5EF4-FFF2-40B4-BE49-F238E27FC236}">
                  <a16:creationId xmlns:a16="http://schemas.microsoft.com/office/drawing/2014/main" id="{5D3C5F90-787E-A006-C149-6E5B15C4F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6923" y="4483673"/>
              <a:ext cx="619780" cy="1512684"/>
            </a:xfrm>
            <a:prstGeom prst="rect">
              <a:avLst/>
            </a:prstGeom>
          </p:spPr>
        </p:pic>
        <p:sp>
          <p:nvSpPr>
            <p:cNvPr id="62" name="テキスト ボックス 61">
              <a:extLst>
                <a:ext uri="{FF2B5EF4-FFF2-40B4-BE49-F238E27FC236}">
                  <a16:creationId xmlns:a16="http://schemas.microsoft.com/office/drawing/2014/main" id="{A3781A18-F2E9-F226-AE65-96D77A00E363}"/>
                </a:ext>
              </a:extLst>
            </p:cNvPr>
            <p:cNvSpPr txBox="1"/>
            <p:nvPr/>
          </p:nvSpPr>
          <p:spPr>
            <a:xfrm>
              <a:off x="5944980" y="5055162"/>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けいげんぜいりつ</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63" name="テキスト ボックス 62">
              <a:extLst>
                <a:ext uri="{FF2B5EF4-FFF2-40B4-BE49-F238E27FC236}">
                  <a16:creationId xmlns:a16="http://schemas.microsoft.com/office/drawing/2014/main" id="{EA778D0F-51EF-BA11-1F35-4A08BAE489AD}"/>
                </a:ext>
              </a:extLst>
            </p:cNvPr>
            <p:cNvSpPr txBox="1"/>
            <p:nvPr/>
          </p:nvSpPr>
          <p:spPr>
            <a:xfrm>
              <a:off x="1326776" y="5055162"/>
              <a:ext cx="779672"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しゅぜいほう</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73" name="グループ化 72">
            <a:extLst>
              <a:ext uri="{FF2B5EF4-FFF2-40B4-BE49-F238E27FC236}">
                <a16:creationId xmlns:a16="http://schemas.microsoft.com/office/drawing/2014/main" id="{9E5E1643-F39F-7D6B-C994-481F1FDEDA1E}"/>
              </a:ext>
            </a:extLst>
          </p:cNvPr>
          <p:cNvGrpSpPr/>
          <p:nvPr/>
        </p:nvGrpSpPr>
        <p:grpSpPr>
          <a:xfrm>
            <a:off x="313706" y="1733098"/>
            <a:ext cx="8506443" cy="1371526"/>
            <a:chOff x="313706" y="1733098"/>
            <a:chExt cx="8506443" cy="1371526"/>
          </a:xfrm>
        </p:grpSpPr>
        <p:grpSp>
          <p:nvGrpSpPr>
            <p:cNvPr id="74" name="グループ化 73">
              <a:extLst>
                <a:ext uri="{FF2B5EF4-FFF2-40B4-BE49-F238E27FC236}">
                  <a16:creationId xmlns:a16="http://schemas.microsoft.com/office/drawing/2014/main" id="{1CE0C337-A328-DF38-C84F-3C6801381AE4}"/>
                </a:ext>
              </a:extLst>
            </p:cNvPr>
            <p:cNvGrpSpPr/>
            <p:nvPr/>
          </p:nvGrpSpPr>
          <p:grpSpPr>
            <a:xfrm>
              <a:off x="313706" y="1733098"/>
              <a:ext cx="8506443" cy="1371526"/>
              <a:chOff x="318776" y="4443388"/>
              <a:chExt cx="8506443" cy="1282206"/>
            </a:xfrm>
          </p:grpSpPr>
          <p:grpSp>
            <p:nvGrpSpPr>
              <p:cNvPr id="78" name="グループ化 77">
                <a:extLst>
                  <a:ext uri="{FF2B5EF4-FFF2-40B4-BE49-F238E27FC236}">
                    <a16:creationId xmlns:a16="http://schemas.microsoft.com/office/drawing/2014/main" id="{42C2AF94-485D-0DE9-C63A-41FE287B3FCF}"/>
                  </a:ext>
                </a:extLst>
              </p:cNvPr>
              <p:cNvGrpSpPr/>
              <p:nvPr/>
            </p:nvGrpSpPr>
            <p:grpSpPr>
              <a:xfrm>
                <a:off x="318776" y="4443388"/>
                <a:ext cx="8506443" cy="1282206"/>
                <a:chOff x="323849" y="1803353"/>
                <a:chExt cx="8506443" cy="1031896"/>
              </a:xfrm>
            </p:grpSpPr>
            <p:sp>
              <p:nvSpPr>
                <p:cNvPr id="80" name="正方形/長方形 79">
                  <a:extLst>
                    <a:ext uri="{FF2B5EF4-FFF2-40B4-BE49-F238E27FC236}">
                      <a16:creationId xmlns:a16="http://schemas.microsoft.com/office/drawing/2014/main" id="{083ADC3D-E353-C6C2-9FBC-5565EB478F2A}"/>
                    </a:ext>
                  </a:extLst>
                </p:cNvPr>
                <p:cNvSpPr/>
                <p:nvPr/>
              </p:nvSpPr>
              <p:spPr bwMode="auto">
                <a:xfrm>
                  <a:off x="323849" y="1803353"/>
                  <a:ext cx="8506443" cy="103189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1" name="正方形/長方形 80">
                  <a:extLst>
                    <a:ext uri="{FF2B5EF4-FFF2-40B4-BE49-F238E27FC236}">
                      <a16:creationId xmlns:a16="http://schemas.microsoft.com/office/drawing/2014/main" id="{220F5E03-7B17-6B8A-F10A-26C843E9B721}"/>
                    </a:ext>
                  </a:extLst>
                </p:cNvPr>
                <p:cNvSpPr/>
                <p:nvPr/>
              </p:nvSpPr>
              <p:spPr bwMode="auto">
                <a:xfrm>
                  <a:off x="323851" y="1803353"/>
                  <a:ext cx="849460" cy="10318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a:t>
                  </a:r>
                  <a:r>
                    <a:rPr lang="ja-JP" altLang="en-US" sz="1800" spc="120" dirty="0">
                      <a:solidFill>
                        <a:schemeClr val="bg1"/>
                      </a:solidFill>
                      <a:latin typeface="+mn-ea"/>
                      <a:ea typeface="+mn-ea"/>
                    </a:rPr>
                    <a:t>４</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9" name="テキスト ボックス 78">
                <a:extLst>
                  <a:ext uri="{FF2B5EF4-FFF2-40B4-BE49-F238E27FC236}">
                    <a16:creationId xmlns:a16="http://schemas.microsoft.com/office/drawing/2014/main" id="{77A83936-8D73-68CA-A7F8-EB6FA34B06DB}"/>
                  </a:ext>
                </a:extLst>
              </p:cNvPr>
              <p:cNvSpPr txBox="1"/>
              <p:nvPr/>
            </p:nvSpPr>
            <p:spPr>
              <a:xfrm>
                <a:off x="1168237" y="4467506"/>
                <a:ext cx="6425238" cy="1251878"/>
              </a:xfrm>
              <a:prstGeom prst="rect">
                <a:avLst/>
              </a:prstGeom>
              <a:noFill/>
            </p:spPr>
            <p:txBody>
              <a:bodyPr wrap="square" rtlCol="0">
                <a:spAutoFit/>
              </a:bodyPr>
              <a:lstStyle/>
              <a:p>
                <a:pPr>
                  <a:lnSpc>
                    <a:spcPts val="2500"/>
                  </a:lnSpc>
                </a:pPr>
                <a:r>
                  <a:rPr kumimoji="1" lang="ja-JP" altLang="en-US" dirty="0"/>
                  <a:t>　答え　③年齢は関係ない</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子供であっても、例えば、芸能界の子役などで収入があれば所得税や住民税が課税されます。</a:t>
                </a:r>
                <a:endParaRPr kumimoji="1" lang="ja-JP" altLang="en-US" dirty="0"/>
              </a:p>
            </p:txBody>
          </p:sp>
        </p:grpSp>
        <p:pic>
          <p:nvPicPr>
            <p:cNvPr id="75" name="図 74">
              <a:extLst>
                <a:ext uri="{FF2B5EF4-FFF2-40B4-BE49-F238E27FC236}">
                  <a16:creationId xmlns:a16="http://schemas.microsoft.com/office/drawing/2014/main" id="{18FA9B99-AD68-A0E7-6C22-176602D00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6590" y="1775272"/>
              <a:ext cx="849460" cy="1187066"/>
            </a:xfrm>
            <a:prstGeom prst="rect">
              <a:avLst/>
            </a:prstGeom>
          </p:spPr>
        </p:pic>
        <p:sp>
          <p:nvSpPr>
            <p:cNvPr id="76" name="テキスト ボックス 75">
              <a:extLst>
                <a:ext uri="{FF2B5EF4-FFF2-40B4-BE49-F238E27FC236}">
                  <a16:creationId xmlns:a16="http://schemas.microsoft.com/office/drawing/2014/main" id="{03154203-7FA0-5A4A-349C-5E726FFCD3C5}"/>
                </a:ext>
              </a:extLst>
            </p:cNvPr>
            <p:cNvSpPr txBox="1"/>
            <p:nvPr/>
          </p:nvSpPr>
          <p:spPr>
            <a:xfrm>
              <a:off x="6334823" y="2309583"/>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しょとくぜい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77" name="テキスト ボックス 76">
              <a:extLst>
                <a:ext uri="{FF2B5EF4-FFF2-40B4-BE49-F238E27FC236}">
                  <a16:creationId xmlns:a16="http://schemas.microsoft.com/office/drawing/2014/main" id="{469FA43F-FAED-509A-E970-D2A9CE2C08A3}"/>
                </a:ext>
              </a:extLst>
            </p:cNvPr>
            <p:cNvSpPr txBox="1"/>
            <p:nvPr/>
          </p:nvSpPr>
          <p:spPr>
            <a:xfrm>
              <a:off x="1060669" y="264239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じゅうみんぜい</a:t>
              </a:r>
              <a:endParaRPr kumimoji="1" lang="en-US" altLang="ja-JP" sz="800" dirty="0">
                <a:latin typeface="HGPｺﾞｼｯｸE" panose="020B0900000000000000" pitchFamily="50" charset="-128"/>
                <a:ea typeface="HGPｺﾞｼｯｸE" panose="020B0900000000000000" pitchFamily="50" charset="-128"/>
              </a:endParaRPr>
            </a:p>
          </p:txBody>
        </p:sp>
      </p:grpSp>
      <p:sp>
        <p:nvSpPr>
          <p:cNvPr id="3" name="Rectangle 14">
            <a:extLst>
              <a:ext uri="{FF2B5EF4-FFF2-40B4-BE49-F238E27FC236}">
                <a16:creationId xmlns:a16="http://schemas.microsoft.com/office/drawing/2014/main" id="{4612CABA-B0B4-AF47-9447-8E2806E775D1}"/>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sp>
        <p:nvSpPr>
          <p:cNvPr id="4" name="スライド番号プレースホルダー 1">
            <a:extLst>
              <a:ext uri="{FF2B5EF4-FFF2-40B4-BE49-F238E27FC236}">
                <a16:creationId xmlns:a16="http://schemas.microsoft.com/office/drawing/2014/main" id="{8711A27A-B236-EFE0-FA31-F78A7DAD9FE3}"/>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19</a:t>
            </a:fld>
            <a:endParaRPr lang="en-US" altLang="ja-JP"/>
          </a:p>
        </p:txBody>
      </p:sp>
    </p:spTree>
    <p:custDataLst>
      <p:tags r:id="rId1"/>
    </p:custDataLst>
    <p:extLst>
      <p:ext uri="{BB962C8B-B14F-4D97-AF65-F5344CB8AC3E}">
        <p14:creationId xmlns:p14="http://schemas.microsoft.com/office/powerpoint/2010/main" val="7854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r>
              <a:rPr lang="en-US" altLang="ja-JP" dirty="0"/>
              <a:t>2</a:t>
            </a:r>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53">
            <a:extLst>
              <a:ext uri="{FF2B5EF4-FFF2-40B4-BE49-F238E27FC236}">
                <a16:creationId xmlns:a16="http://schemas.microsoft.com/office/drawing/2014/main" id="{28E92DB3-28EF-1429-A854-55E6787DFEF9}"/>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sp>
        <p:nvSpPr>
          <p:cNvPr id="3" name="テキスト ボックス 2">
            <a:extLst>
              <a:ext uri="{FF2B5EF4-FFF2-40B4-BE49-F238E27FC236}">
                <a16:creationId xmlns:a16="http://schemas.microsoft.com/office/drawing/2014/main" id="{A01C3904-B28C-3485-5460-A4E4699BE419}"/>
              </a:ext>
            </a:extLst>
          </p:cNvPr>
          <p:cNvSpPr txBox="1"/>
          <p:nvPr/>
        </p:nvSpPr>
        <p:spPr>
          <a:xfrm>
            <a:off x="848212" y="6518284"/>
            <a:ext cx="636786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pic>
        <p:nvPicPr>
          <p:cNvPr id="9" name="図 8" descr="挿絵 が含まれている画像&#10;&#10;自動的に生成された説明">
            <a:extLst>
              <a:ext uri="{FF2B5EF4-FFF2-40B4-BE49-F238E27FC236}">
                <a16:creationId xmlns:a16="http://schemas.microsoft.com/office/drawing/2014/main" id="{6B51314D-8173-7E81-075F-B5DBC5040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10" name="グループ化 9">
            <a:extLst>
              <a:ext uri="{FF2B5EF4-FFF2-40B4-BE49-F238E27FC236}">
                <a16:creationId xmlns:a16="http://schemas.microsoft.com/office/drawing/2014/main" id="{B3565180-9409-6850-27F9-66BBE96E6B8E}"/>
              </a:ext>
            </a:extLst>
          </p:cNvPr>
          <p:cNvGrpSpPr/>
          <p:nvPr/>
        </p:nvGrpSpPr>
        <p:grpSpPr>
          <a:xfrm>
            <a:off x="323851" y="1447741"/>
            <a:ext cx="8495993" cy="4545090"/>
            <a:chOff x="323851" y="1447741"/>
            <a:chExt cx="8495993" cy="4545090"/>
          </a:xfrm>
        </p:grpSpPr>
        <p:grpSp>
          <p:nvGrpSpPr>
            <p:cNvPr id="11" name="グループ化 10">
              <a:extLst>
                <a:ext uri="{FF2B5EF4-FFF2-40B4-BE49-F238E27FC236}">
                  <a16:creationId xmlns:a16="http://schemas.microsoft.com/office/drawing/2014/main" id="{2CEEDDDE-B209-5DE8-318A-0A0850167182}"/>
                </a:ext>
              </a:extLst>
            </p:cNvPr>
            <p:cNvGrpSpPr/>
            <p:nvPr/>
          </p:nvGrpSpPr>
          <p:grpSpPr>
            <a:xfrm>
              <a:off x="323851" y="1447741"/>
              <a:ext cx="8495993" cy="4545090"/>
              <a:chOff x="323851" y="1447741"/>
              <a:chExt cx="8495993" cy="4545090"/>
            </a:xfrm>
          </p:grpSpPr>
          <p:grpSp>
            <p:nvGrpSpPr>
              <p:cNvPr id="13" name="グループ化 12">
                <a:extLst>
                  <a:ext uri="{FF2B5EF4-FFF2-40B4-BE49-F238E27FC236}">
                    <a16:creationId xmlns:a16="http://schemas.microsoft.com/office/drawing/2014/main" id="{DBA1DD6B-CB7E-A2D6-6E8B-97F6EA7C7E5D}"/>
                  </a:ext>
                </a:extLst>
              </p:cNvPr>
              <p:cNvGrpSpPr/>
              <p:nvPr/>
            </p:nvGrpSpPr>
            <p:grpSpPr>
              <a:xfrm>
                <a:off x="323851" y="1732605"/>
                <a:ext cx="8495993" cy="4260226"/>
                <a:chOff x="323849" y="1803354"/>
                <a:chExt cx="8506443" cy="2605930"/>
              </a:xfrm>
            </p:grpSpPr>
            <p:sp>
              <p:nvSpPr>
                <p:cNvPr id="33" name="正方形/長方形 32">
                  <a:extLst>
                    <a:ext uri="{FF2B5EF4-FFF2-40B4-BE49-F238E27FC236}">
                      <a16:creationId xmlns:a16="http://schemas.microsoft.com/office/drawing/2014/main" id="{BB3AA018-D644-5037-106B-D92F0C291AC3}"/>
                    </a:ext>
                  </a:extLst>
                </p:cNvPr>
                <p:cNvSpPr/>
                <p:nvPr/>
              </p:nvSpPr>
              <p:spPr bwMode="auto">
                <a:xfrm>
                  <a:off x="323849" y="1803354"/>
                  <a:ext cx="8506443" cy="260593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4" name="正方形/長方形 33">
                  <a:extLst>
                    <a:ext uri="{FF2B5EF4-FFF2-40B4-BE49-F238E27FC236}">
                      <a16:creationId xmlns:a16="http://schemas.microsoft.com/office/drawing/2014/main" id="{AB6D05C6-D6A0-86AF-9D35-B10E6A50ACF8}"/>
                    </a:ext>
                  </a:extLst>
                </p:cNvPr>
                <p:cNvSpPr/>
                <p:nvPr/>
              </p:nvSpPr>
              <p:spPr bwMode="auto">
                <a:xfrm>
                  <a:off x="323851" y="1803354"/>
                  <a:ext cx="849460" cy="260593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答７</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テキスト ボックス 14">
                <a:extLst>
                  <a:ext uri="{FF2B5EF4-FFF2-40B4-BE49-F238E27FC236}">
                    <a16:creationId xmlns:a16="http://schemas.microsoft.com/office/drawing/2014/main" id="{76E3B834-1E5F-A179-9210-C5E1223B70A1}"/>
                  </a:ext>
                </a:extLst>
              </p:cNvPr>
              <p:cNvSpPr txBox="1"/>
              <p:nvPr/>
            </p:nvSpPr>
            <p:spPr>
              <a:xfrm>
                <a:off x="1182938" y="1447741"/>
                <a:ext cx="7283112" cy="4545090"/>
              </a:xfrm>
              <a:prstGeom prst="rect">
                <a:avLst/>
              </a:prstGeom>
              <a:noFill/>
            </p:spPr>
            <p:txBody>
              <a:bodyPr wrap="square" rtlCol="0">
                <a:spAutoFit/>
              </a:bodyPr>
              <a:lstStyle/>
              <a:p>
                <a:pPr>
                  <a:lnSpc>
                    <a:spcPts val="2500"/>
                  </a:lnSpc>
                </a:pPr>
                <a:r>
                  <a:rPr kumimoji="1" lang="ja-JP" altLang="en-US" dirty="0"/>
                  <a:t>　</a:t>
                </a:r>
                <a:endParaRPr kumimoji="1" lang="en-US" altLang="ja-JP" dirty="0"/>
              </a:p>
              <a:p>
                <a:pPr>
                  <a:lnSpc>
                    <a:spcPts val="2500"/>
                  </a:lnSpc>
                </a:pPr>
                <a:r>
                  <a:rPr kumimoji="1" lang="ja-JP" altLang="en-US" dirty="0"/>
                  <a:t>答え　③国会</a:t>
                </a:r>
                <a:endParaRPr kumimoji="1" lang="en-US" altLang="ja-JP" dirty="0"/>
              </a:p>
              <a:p>
                <a:pPr>
                  <a:lnSpc>
                    <a:spcPts val="2500"/>
                  </a:lnSpc>
                </a:pPr>
                <a:r>
                  <a:rPr kumimoji="1" lang="ja-JP" altLang="en-US" dirty="0"/>
                  <a:t>　</a:t>
                </a:r>
                <a:endParaRPr kumimoji="1" lang="en-US" altLang="ja-JP" dirty="0"/>
              </a:p>
              <a:p>
                <a:pPr>
                  <a:lnSpc>
                    <a:spcPts val="2500"/>
                  </a:lnSpc>
                </a:pPr>
                <a:endParaRPr kumimoji="1" lang="en-US" altLang="ja-JP" sz="1600" dirty="0"/>
              </a:p>
              <a:p>
                <a:pPr>
                  <a:lnSpc>
                    <a:spcPts val="2500"/>
                  </a:lnSpc>
                </a:pPr>
                <a:r>
                  <a:rPr kumimoji="1" lang="ja-JP" altLang="en-US" sz="1600"/>
                  <a:t>　年金</a:t>
                </a:r>
                <a:r>
                  <a:rPr kumimoji="1" lang="ja-JP" altLang="en-US" sz="1600" dirty="0"/>
                  <a:t>、医療などの社会保障・福祉や水道、道路などの社会資本整備、教育や警察、消防、防衛といった公的サービスは、私たちの暮らしに欠かせないものですが、非常に多くの費用が必要です。</a:t>
                </a:r>
                <a:endParaRPr kumimoji="1" lang="en-US" altLang="ja-JP" sz="1600" dirty="0"/>
              </a:p>
              <a:p>
                <a:pPr>
                  <a:lnSpc>
                    <a:spcPts val="2500"/>
                  </a:lnSpc>
                </a:pPr>
                <a:r>
                  <a:rPr kumimoji="1" lang="ja-JP" altLang="en-US" sz="1600" dirty="0"/>
                  <a:t>　税金は、このような公的サービスの費用を賄うためのものですが、みんながお互いに支えあい、共により良い社会を作っていくために、この費用を広く公平に分かち合うことが必要です。</a:t>
                </a:r>
                <a:endParaRPr kumimoji="1" lang="en-US" altLang="ja-JP" sz="1600" dirty="0"/>
              </a:p>
              <a:p>
                <a:pPr>
                  <a:lnSpc>
                    <a:spcPts val="2500"/>
                  </a:lnSpc>
                </a:pPr>
                <a:r>
                  <a:rPr kumimoji="1" lang="ja-JP" altLang="en-US" sz="1600" dirty="0"/>
                  <a:t>　そのため、国の税金に関する法律は、国民が選挙で選んだ議員が集まる国会で決められています。</a:t>
                </a:r>
                <a:endParaRPr kumimoji="1" lang="en-US" altLang="ja-JP" sz="1600" dirty="0"/>
              </a:p>
              <a:p>
                <a:pPr>
                  <a:lnSpc>
                    <a:spcPts val="2500"/>
                  </a:lnSpc>
                </a:pPr>
                <a:r>
                  <a:rPr kumimoji="1" lang="ja-JP" altLang="en-US" sz="1600" dirty="0"/>
                  <a:t>　また、税務署が集めた税金は、国の収入になり、国のお金の使いみちについては、内閣から提出された予算案を国会で審議の上、決定します。</a:t>
                </a:r>
              </a:p>
            </p:txBody>
          </p:sp>
          <p:sp>
            <p:nvSpPr>
              <p:cNvPr id="16" name="テキスト ボックス 15">
                <a:extLst>
                  <a:ext uri="{FF2B5EF4-FFF2-40B4-BE49-F238E27FC236}">
                    <a16:creationId xmlns:a16="http://schemas.microsoft.com/office/drawing/2014/main" id="{6FE26ECB-1EF9-B0DE-6B41-14E03535237C}"/>
                  </a:ext>
                </a:extLst>
              </p:cNvPr>
              <p:cNvSpPr txBox="1"/>
              <p:nvPr/>
            </p:nvSpPr>
            <p:spPr>
              <a:xfrm>
                <a:off x="2840974" y="264251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しゃかいほしょう</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1770A07E-66C7-29D4-D49E-745A1AA596DB}"/>
                  </a:ext>
                </a:extLst>
              </p:cNvPr>
              <p:cNvSpPr txBox="1"/>
              <p:nvPr/>
            </p:nvSpPr>
            <p:spPr>
              <a:xfrm>
                <a:off x="3817599" y="2635589"/>
                <a:ext cx="450054"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ふくし</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E7E6B63F-135D-FEEB-94E0-F2B014BE1C8A}"/>
                  </a:ext>
                </a:extLst>
              </p:cNvPr>
              <p:cNvSpPr txBox="1"/>
              <p:nvPr/>
            </p:nvSpPr>
            <p:spPr>
              <a:xfrm>
                <a:off x="5909341" y="2628652"/>
                <a:ext cx="1306734"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しゃかいしほんせいび</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0" name="テキスト ボックス 19">
                <a:extLst>
                  <a:ext uri="{FF2B5EF4-FFF2-40B4-BE49-F238E27FC236}">
                    <a16:creationId xmlns:a16="http://schemas.microsoft.com/office/drawing/2014/main" id="{F71896E0-DD8E-FBB2-0EDD-6F8210978303}"/>
                  </a:ext>
                </a:extLst>
              </p:cNvPr>
              <p:cNvSpPr txBox="1"/>
              <p:nvPr/>
            </p:nvSpPr>
            <p:spPr>
              <a:xfrm>
                <a:off x="1530151" y="296971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ぼうえい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84DBE424-A61D-280B-08E3-975F9E6EF770}"/>
                  </a:ext>
                </a:extLst>
              </p:cNvPr>
              <p:cNvSpPr txBox="1"/>
              <p:nvPr/>
            </p:nvSpPr>
            <p:spPr>
              <a:xfrm>
                <a:off x="4313489" y="5505276"/>
                <a:ext cx="539857"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しんぎ</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3" name="テキスト ボックス 22">
                <a:extLst>
                  <a:ext uri="{FF2B5EF4-FFF2-40B4-BE49-F238E27FC236}">
                    <a16:creationId xmlns:a16="http://schemas.microsoft.com/office/drawing/2014/main" id="{6E5EEF68-F734-ECAA-CBBF-14F575275E91}"/>
                  </a:ext>
                </a:extLst>
              </p:cNvPr>
              <p:cNvSpPr txBox="1"/>
              <p:nvPr/>
            </p:nvSpPr>
            <p:spPr>
              <a:xfrm>
                <a:off x="4816995" y="3605447"/>
                <a:ext cx="539856"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まかな</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4C311C8E-C5D7-1B41-5185-83A2D9AFAA82}"/>
                  </a:ext>
                </a:extLst>
              </p:cNvPr>
              <p:cNvSpPr txBox="1"/>
              <p:nvPr/>
            </p:nvSpPr>
            <p:spPr>
              <a:xfrm>
                <a:off x="1854190" y="5189546"/>
                <a:ext cx="754538"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ぜいむしょ</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BBA02F69-CB91-2831-AE10-D22E29FD8FEB}"/>
                  </a:ext>
                </a:extLst>
              </p:cNvPr>
              <p:cNvSpPr txBox="1"/>
              <p:nvPr/>
            </p:nvSpPr>
            <p:spPr>
              <a:xfrm>
                <a:off x="1211700" y="5505276"/>
                <a:ext cx="539857"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ないかく</a:t>
                </a:r>
                <a:endParaRPr kumimoji="1" lang="en-US" altLang="ja-JP" sz="800" dirty="0">
                  <a:latin typeface="HGPｺﾞｼｯｸE" panose="020B0900000000000000" pitchFamily="50" charset="-128"/>
                  <a:ea typeface="HGPｺﾞｼｯｸE" panose="020B0900000000000000" pitchFamily="50" charset="-128"/>
                </a:endParaRPr>
              </a:p>
            </p:txBody>
          </p:sp>
          <p:pic>
            <p:nvPicPr>
              <p:cNvPr id="32" name="図 31">
                <a:extLst>
                  <a:ext uri="{FF2B5EF4-FFF2-40B4-BE49-F238E27FC236}">
                    <a16:creationId xmlns:a16="http://schemas.microsoft.com/office/drawing/2014/main" id="{35523A57-9148-4213-6E95-2EBA98A1C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926" y="1549790"/>
                <a:ext cx="1513304" cy="1118841"/>
              </a:xfrm>
              <a:prstGeom prst="rect">
                <a:avLst/>
              </a:prstGeom>
            </p:spPr>
          </p:pic>
        </p:grpSp>
        <p:pic>
          <p:nvPicPr>
            <p:cNvPr id="12" name="Picture 2">
              <a:extLst>
                <a:ext uri="{FF2B5EF4-FFF2-40B4-BE49-F238E27FC236}">
                  <a16:creationId xmlns:a16="http://schemas.microsoft.com/office/drawing/2014/main" id="{8CE93C11-1BFF-A2F1-D246-B8FCA1CF4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6923" y="1593439"/>
              <a:ext cx="1545253" cy="101165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4">
            <a:extLst>
              <a:ext uri="{FF2B5EF4-FFF2-40B4-BE49-F238E27FC236}">
                <a16:creationId xmlns:a16="http://schemas.microsoft.com/office/drawing/2014/main" id="{0F303178-7D96-43BC-6D2E-4AB2F6A98BC9}"/>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grpSp>
        <p:nvGrpSpPr>
          <p:cNvPr id="19" name="グループ化 18">
            <a:extLst>
              <a:ext uri="{FF2B5EF4-FFF2-40B4-BE49-F238E27FC236}">
                <a16:creationId xmlns:a16="http://schemas.microsoft.com/office/drawing/2014/main" id="{ABF58B41-50F5-B289-EA89-998073377128}"/>
              </a:ext>
            </a:extLst>
          </p:cNvPr>
          <p:cNvGrpSpPr/>
          <p:nvPr/>
        </p:nvGrpSpPr>
        <p:grpSpPr>
          <a:xfrm>
            <a:off x="-40564" y="6016810"/>
            <a:ext cx="939693" cy="850816"/>
            <a:chOff x="-40564" y="6007184"/>
            <a:chExt cx="939693" cy="850816"/>
          </a:xfrm>
        </p:grpSpPr>
        <p:sp>
          <p:nvSpPr>
            <p:cNvPr id="22" name="フリーフォーム: 図形 3">
              <a:extLst>
                <a:ext uri="{FF2B5EF4-FFF2-40B4-BE49-F238E27FC236}">
                  <a16:creationId xmlns:a16="http://schemas.microsoft.com/office/drawing/2014/main" id="{90AA1185-2511-155F-F9E1-3B6DB84B8321}"/>
                </a:ext>
              </a:extLst>
            </p:cNvPr>
            <p:cNvSpPr/>
            <p:nvPr userDrawn="1"/>
          </p:nvSpPr>
          <p:spPr>
            <a:xfrm rot="5400000">
              <a:off x="29733" y="6024355"/>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フリーフォーム: 図形 5">
              <a:extLst>
                <a:ext uri="{FF2B5EF4-FFF2-40B4-BE49-F238E27FC236}">
                  <a16:creationId xmlns:a16="http://schemas.microsoft.com/office/drawing/2014/main" id="{039763D7-920F-13E5-F59F-DC777B940A64}"/>
                </a:ext>
              </a:extLst>
            </p:cNvPr>
            <p:cNvSpPr/>
            <p:nvPr userDrawn="1"/>
          </p:nvSpPr>
          <p:spPr>
            <a:xfrm rot="5400000">
              <a:off x="18582" y="5977453"/>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B0721C9D-8C67-EA11-58A5-A2072995D1D1}"/>
                </a:ext>
              </a:extLst>
            </p:cNvPr>
            <p:cNvSpPr txBox="1"/>
            <p:nvPr userDrawn="1"/>
          </p:nvSpPr>
          <p:spPr>
            <a:xfrm>
              <a:off x="-40564" y="6201714"/>
              <a:ext cx="825671" cy="584775"/>
            </a:xfrm>
            <a:prstGeom prst="rect">
              <a:avLst/>
            </a:prstGeom>
            <a:noFill/>
          </p:spPr>
          <p:txBody>
            <a:bodyPr wrap="square" rtlCol="0">
              <a:noAutofit/>
            </a:bodyPr>
            <a:lstStyle/>
            <a:p>
              <a:pPr algn="ctr"/>
              <a:r>
                <a:rPr kumimoji="1" lang="ja-JP" altLang="en-US" sz="1600" b="1" i="0" spc="50" baseline="0" dirty="0">
                  <a:solidFill>
                    <a:schemeClr val="accent6">
                      <a:lumMod val="75000"/>
                    </a:schemeClr>
                  </a:solidFill>
                </a:rPr>
                <a:t>もっと</a:t>
              </a:r>
              <a:endParaRPr kumimoji="1" lang="en-US" altLang="ja-JP" sz="1600" b="1" i="0" spc="50" baseline="0" dirty="0">
                <a:solidFill>
                  <a:schemeClr val="accent6">
                    <a:lumMod val="75000"/>
                  </a:schemeClr>
                </a:solidFill>
              </a:endParaRPr>
            </a:p>
            <a:p>
              <a:pPr algn="ctr"/>
              <a:r>
                <a:rPr kumimoji="1" lang="ja-JP" altLang="en-US" sz="1600" b="1" i="0" spc="50" baseline="0" dirty="0">
                  <a:solidFill>
                    <a:schemeClr val="accent6">
                      <a:lumMod val="75000"/>
                    </a:schemeClr>
                  </a:solidFill>
                </a:rPr>
                <a:t>くわしく</a:t>
              </a:r>
            </a:p>
          </p:txBody>
        </p:sp>
      </p:grpSp>
      <p:sp>
        <p:nvSpPr>
          <p:cNvPr id="28" name="スライド番号プレースホルダー 1">
            <a:extLst>
              <a:ext uri="{FF2B5EF4-FFF2-40B4-BE49-F238E27FC236}">
                <a16:creationId xmlns:a16="http://schemas.microsoft.com/office/drawing/2014/main" id="{2046A815-6257-7B99-4B12-A455C3F339CF}"/>
              </a:ext>
            </a:extLst>
          </p:cNvPr>
          <p:cNvSpPr>
            <a:spLocks noGrp="1"/>
          </p:cNvSpPr>
          <p:nvPr>
            <p:ph type="sldNum" sz="quarter" idx="4"/>
          </p:nvPr>
        </p:nvSpPr>
        <p:spPr/>
        <p:txBody>
          <a:bodyPr/>
          <a:lstStyle/>
          <a:p>
            <a:pPr>
              <a:defRPr/>
            </a:pPr>
            <a:fld id="{A21AC8FD-592B-4297-9EAB-520742DB55C5}" type="slidenum">
              <a:rPr lang="en-US" altLang="ja-JP" smtClean="0"/>
              <a:pPr>
                <a:defRPr/>
              </a:pPr>
              <a:t>20</a:t>
            </a:fld>
            <a:endParaRPr lang="en-US" altLang="ja-JP"/>
          </a:p>
        </p:txBody>
      </p:sp>
    </p:spTree>
    <p:custDataLst>
      <p:tags r:id="rId1"/>
    </p:custDataLst>
    <p:extLst>
      <p:ext uri="{BB962C8B-B14F-4D97-AF65-F5344CB8AC3E}">
        <p14:creationId xmlns:p14="http://schemas.microsoft.com/office/powerpoint/2010/main" val="1695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2089-D53C-1775-30B9-FBFAE96ED9ED}"/>
            </a:ext>
          </a:extLst>
        </p:cNvPr>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4533C7F-EBA5-5B9A-3CE6-804B3F739CC0}"/>
              </a:ext>
            </a:extLst>
          </p:cNvPr>
          <p:cNvCxnSpPr>
            <a:cxnSpLocks/>
          </p:cNvCxnSpPr>
          <p:nvPr/>
        </p:nvCxnSpPr>
        <p:spPr>
          <a:xfrm>
            <a:off x="358041" y="5594443"/>
            <a:ext cx="8427919" cy="0"/>
          </a:xfrm>
          <a:prstGeom prst="line">
            <a:avLst/>
          </a:prstGeom>
          <a:ln w="25400" cmpd="dbl">
            <a:solidFill>
              <a:srgbClr val="817DD5"/>
            </a:solidFill>
          </a:ln>
        </p:spPr>
        <p:style>
          <a:lnRef idx="2">
            <a:schemeClr val="accent1"/>
          </a:lnRef>
          <a:fillRef idx="0">
            <a:schemeClr val="accent1"/>
          </a:fillRef>
          <a:effectRef idx="1">
            <a:schemeClr val="accent1"/>
          </a:effectRef>
          <a:fontRef idx="minor">
            <a:schemeClr val="tx1"/>
          </a:fontRef>
        </p:style>
      </p:cxnSp>
      <p:sp>
        <p:nvSpPr>
          <p:cNvPr id="36" name="正方形/長方形 35">
            <a:extLst>
              <a:ext uri="{FF2B5EF4-FFF2-40B4-BE49-F238E27FC236}">
                <a16:creationId xmlns:a16="http://schemas.microsoft.com/office/drawing/2014/main" id="{284493FE-1BC5-E408-FCA8-5B81ECA3CC0F}"/>
              </a:ext>
            </a:extLst>
          </p:cNvPr>
          <p:cNvSpPr/>
          <p:nvPr/>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37" name="正方形/長方形 36">
            <a:extLst>
              <a:ext uri="{FF2B5EF4-FFF2-40B4-BE49-F238E27FC236}">
                <a16:creationId xmlns:a16="http://schemas.microsoft.com/office/drawing/2014/main" id="{D2C8DD33-B148-6D13-ECF2-2F31AC35B400}"/>
              </a:ext>
            </a:extLst>
          </p:cNvPr>
          <p:cNvSpPr/>
          <p:nvPr/>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8" name="グラフィックス 37">
            <a:extLst>
              <a:ext uri="{FF2B5EF4-FFF2-40B4-BE49-F238E27FC236}">
                <a16:creationId xmlns:a16="http://schemas.microsoft.com/office/drawing/2014/main" id="{2D2DCB49-65FD-0288-2D53-18CB55317FD0}"/>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39" name="正方形/長方形 38">
            <a:extLst>
              <a:ext uri="{FF2B5EF4-FFF2-40B4-BE49-F238E27FC236}">
                <a16:creationId xmlns:a16="http://schemas.microsoft.com/office/drawing/2014/main" id="{6E161C41-8F52-0E85-B622-7CCC51739CCE}"/>
              </a:ext>
            </a:extLst>
          </p:cNvPr>
          <p:cNvSpPr/>
          <p:nvPr/>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上の 2 つの角を丸める 12">
            <a:extLst>
              <a:ext uri="{FF2B5EF4-FFF2-40B4-BE49-F238E27FC236}">
                <a16:creationId xmlns:a16="http://schemas.microsoft.com/office/drawing/2014/main" id="{493907BF-5F40-C807-6BF5-2C7190DCB5AC}"/>
              </a:ext>
            </a:extLst>
          </p:cNvPr>
          <p:cNvSpPr/>
          <p:nvPr/>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6">
            <a:extLst>
              <a:ext uri="{FF2B5EF4-FFF2-40B4-BE49-F238E27FC236}">
                <a16:creationId xmlns:a16="http://schemas.microsoft.com/office/drawing/2014/main" id="{3F7EAC0E-FFED-57DC-6688-AD4B6FB6EF4D}"/>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21</a:t>
            </a:fld>
            <a:endParaRPr lang="en-US" altLang="ja-JP" dirty="0"/>
          </a:p>
        </p:txBody>
      </p:sp>
      <p:sp>
        <p:nvSpPr>
          <p:cNvPr id="42" name="四角形: 角を丸くする 14">
            <a:extLst>
              <a:ext uri="{FF2B5EF4-FFF2-40B4-BE49-F238E27FC236}">
                <a16:creationId xmlns:a16="http://schemas.microsoft.com/office/drawing/2014/main" id="{28C8C7A6-1052-45DD-8627-F7A2A1098956}"/>
              </a:ext>
            </a:extLst>
          </p:cNvPr>
          <p:cNvSpPr/>
          <p:nvPr/>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3" name="Text Box 12">
            <a:extLst>
              <a:ext uri="{FF2B5EF4-FFF2-40B4-BE49-F238E27FC236}">
                <a16:creationId xmlns:a16="http://schemas.microsoft.com/office/drawing/2014/main" id="{03C84505-208E-F5C8-E420-139241DAEA74}"/>
              </a:ext>
            </a:extLst>
          </p:cNvPr>
          <p:cNvSpPr txBox="1">
            <a:spLocks noChangeArrowheads="1"/>
          </p:cNvSpPr>
          <p:nvPr/>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44" name="グループ化 43">
            <a:extLst>
              <a:ext uri="{FF2B5EF4-FFF2-40B4-BE49-F238E27FC236}">
                <a16:creationId xmlns:a16="http://schemas.microsoft.com/office/drawing/2014/main" id="{E586D783-E852-4EF9-2FF8-876866ABA0A3}"/>
              </a:ext>
            </a:extLst>
          </p:cNvPr>
          <p:cNvGrpSpPr/>
          <p:nvPr/>
        </p:nvGrpSpPr>
        <p:grpSpPr>
          <a:xfrm>
            <a:off x="-61200" y="6007184"/>
            <a:ext cx="971480" cy="850816"/>
            <a:chOff x="-61202" y="5996309"/>
            <a:chExt cx="971480" cy="850816"/>
          </a:xfrm>
        </p:grpSpPr>
        <p:sp>
          <p:nvSpPr>
            <p:cNvPr id="45" name="フリーフォーム: 図形 3">
              <a:extLst>
                <a:ext uri="{FF2B5EF4-FFF2-40B4-BE49-F238E27FC236}">
                  <a16:creationId xmlns:a16="http://schemas.microsoft.com/office/drawing/2014/main" id="{5B14D567-8AD7-DF77-2A91-3B08F4A97EF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6" name="フリーフォーム: 図形 5">
              <a:extLst>
                <a:ext uri="{FF2B5EF4-FFF2-40B4-BE49-F238E27FC236}">
                  <a16:creationId xmlns:a16="http://schemas.microsoft.com/office/drawing/2014/main" id="{A52B780D-DEC1-2A91-775A-4EE970D49D7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7" name="テキスト ボックス 46">
              <a:extLst>
                <a:ext uri="{FF2B5EF4-FFF2-40B4-BE49-F238E27FC236}">
                  <a16:creationId xmlns:a16="http://schemas.microsoft.com/office/drawing/2014/main" id="{9CA9E2AB-3188-6AE9-9CB4-3118E1BBDE48}"/>
                </a:ext>
              </a:extLst>
            </p:cNvPr>
            <p:cNvSpPr txBox="1"/>
            <p:nvPr userDrawn="1"/>
          </p:nvSpPr>
          <p:spPr>
            <a:xfrm>
              <a:off x="-61202" y="6190839"/>
              <a:ext cx="903942"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
        <p:nvSpPr>
          <p:cNvPr id="20" name="Text Box 12">
            <a:extLst>
              <a:ext uri="{FF2B5EF4-FFF2-40B4-BE49-F238E27FC236}">
                <a16:creationId xmlns:a16="http://schemas.microsoft.com/office/drawing/2014/main" id="{9FE91A30-F900-AEF3-DC42-A7E1B74974FE}"/>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66633628-3EE1-7EB8-856A-6D74DBAEC581}"/>
              </a:ext>
            </a:extLst>
          </p:cNvPr>
          <p:cNvSpPr txBox="1"/>
          <p:nvPr/>
        </p:nvSpPr>
        <p:spPr>
          <a:xfrm>
            <a:off x="886065" y="6478619"/>
            <a:ext cx="7853221" cy="261610"/>
          </a:xfrm>
          <a:prstGeom prst="rect">
            <a:avLst/>
          </a:prstGeom>
          <a:noFill/>
        </p:spPr>
        <p:txBody>
          <a:bodyPr wrap="square" rtlCol="0">
            <a:spAutoFit/>
          </a:bodyPr>
          <a:lstStyle/>
          <a:p>
            <a:r>
              <a:rPr lang="ja-JP" altLang="en-US" sz="1100">
                <a:solidFill>
                  <a:srgbClr val="5F5ACA"/>
                </a:solidFill>
                <a:latin typeface="+mn-ea"/>
                <a:ea typeface="+mn-ea"/>
              </a:rPr>
              <a:t>税の学習コーナー</a:t>
            </a:r>
            <a:r>
              <a:rPr kumimoji="1" lang="ja-JP" altLang="en-US" sz="1100">
                <a:solidFill>
                  <a:srgbClr val="5F5ACA"/>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https://www.nta.go.jp/taxes/kids/index.htm</a:t>
            </a:r>
            <a:endParaRPr kumimoji="1" lang="ja-JP" altLang="en-US" sz="1100" dirty="0">
              <a:latin typeface="+mn-ea"/>
              <a:ea typeface="+mn-ea"/>
            </a:endParaRPr>
          </a:p>
        </p:txBody>
      </p:sp>
      <p:sp>
        <p:nvSpPr>
          <p:cNvPr id="16" name="テキスト ボックス 15">
            <a:extLst>
              <a:ext uri="{FF2B5EF4-FFF2-40B4-BE49-F238E27FC236}">
                <a16:creationId xmlns:a16="http://schemas.microsoft.com/office/drawing/2014/main" id="{C231A0AC-5C4C-35B1-A180-351B07B5E10B}"/>
              </a:ext>
            </a:extLst>
          </p:cNvPr>
          <p:cNvSpPr txBox="1"/>
          <p:nvPr userDrawn="1"/>
        </p:nvSpPr>
        <p:spPr>
          <a:xfrm>
            <a:off x="358041" y="5627886"/>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rPr>
              <a:t>（編集・発行） </a:t>
            </a:r>
            <a:r>
              <a:rPr lang="ja-JP" altLang="en-US" sz="1400" spc="-10">
                <a:latin typeface="+mn-ea"/>
              </a:rPr>
              <a:t>兵庫県</a:t>
            </a:r>
            <a:r>
              <a:rPr lang="ja-JP" altLang="en-US" sz="1400" spc="-10">
                <a:solidFill>
                  <a:schemeClr val="tx1"/>
                </a:solidFill>
                <a:latin typeface="+mn-ea"/>
              </a:rPr>
              <a:t>租税教育推進連絡協議会</a:t>
            </a:r>
            <a:endParaRPr lang="en-US" altLang="ja-JP" sz="1400" spc="-10" dirty="0">
              <a:solidFill>
                <a:schemeClr val="tx1"/>
              </a:solidFill>
              <a:latin typeface="+mn-ea"/>
            </a:endParaRPr>
          </a:p>
        </p:txBody>
      </p:sp>
      <p:sp>
        <p:nvSpPr>
          <p:cNvPr id="17" name="テキスト ボックス 16">
            <a:extLst>
              <a:ext uri="{FF2B5EF4-FFF2-40B4-BE49-F238E27FC236}">
                <a16:creationId xmlns:a16="http://schemas.microsoft.com/office/drawing/2014/main" id="{0FFC42FD-D89C-98EA-46B3-5854786FBF5A}"/>
              </a:ext>
            </a:extLst>
          </p:cNvPr>
          <p:cNvSpPr txBox="1"/>
          <p:nvPr userDrawn="1"/>
        </p:nvSpPr>
        <p:spPr>
          <a:xfrm>
            <a:off x="1390707" y="5888088"/>
            <a:ext cx="6433775" cy="257369"/>
          </a:xfrm>
          <a:prstGeom prst="rect">
            <a:avLst/>
          </a:prstGeom>
          <a:noFill/>
        </p:spPr>
        <p:txBody>
          <a:bodyPr vert="horz" wrap="square" tIns="36000" bIns="3600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10" normalizeH="0" baseline="0" noProof="0" dirty="0">
                <a:ln>
                  <a:noFill/>
                </a:ln>
                <a:effectLst/>
                <a:uLnTx/>
                <a:uFillTx/>
                <a:latin typeface="+mn-ea"/>
              </a:rPr>
              <a:t>〒</a:t>
            </a:r>
            <a:r>
              <a:rPr kumimoji="0" lang="en-US" altLang="zh-CN" sz="1200" b="0" i="0" u="none" strike="noStrike" kern="0" cap="none" spc="-10" normalizeH="0" baseline="0" noProof="0" dirty="0">
                <a:ln>
                  <a:noFill/>
                </a:ln>
                <a:effectLst/>
                <a:uLnTx/>
                <a:uFillTx/>
                <a:latin typeface="+mn-ea"/>
              </a:rPr>
              <a:t>650</a:t>
            </a:r>
            <a:r>
              <a:rPr lang="en-US" altLang="zh-CN" sz="1200" kern="0" spc="-10" dirty="0">
                <a:latin typeface="+mn-ea"/>
              </a:rPr>
              <a:t>-</a:t>
            </a:r>
            <a:r>
              <a:rPr kumimoji="0" lang="en-US" altLang="ja-JP" sz="1200" b="0" i="0" u="none" strike="noStrike" kern="0" cap="none" spc="-10" normalizeH="0" baseline="0" noProof="0" dirty="0">
                <a:ln>
                  <a:noFill/>
                </a:ln>
                <a:effectLst/>
                <a:uLnTx/>
                <a:uFillTx/>
                <a:latin typeface="+mn-ea"/>
              </a:rPr>
              <a:t>8511</a:t>
            </a:r>
            <a:r>
              <a:rPr kumimoji="0" lang="zh-CN" altLang="en-US" sz="1200" b="0" i="0" u="none" strike="noStrike" kern="0" cap="none" spc="-10" normalizeH="0" baseline="0" noProof="0" dirty="0">
                <a:ln>
                  <a:noFill/>
                </a:ln>
                <a:effectLst/>
                <a:uLnTx/>
                <a:uFillTx/>
                <a:latin typeface="+mn-ea"/>
              </a:rPr>
              <a:t>　</a:t>
            </a:r>
            <a:r>
              <a:rPr kumimoji="0" lang="ja-JP" altLang="en-US" sz="1200" b="0" i="0" u="none" strike="noStrike" kern="0" cap="none" spc="-10" normalizeH="0" baseline="0" noProof="0">
                <a:ln>
                  <a:noFill/>
                </a:ln>
                <a:effectLst/>
                <a:uLnTx/>
                <a:uFillTx/>
                <a:latin typeface="+mn-ea"/>
              </a:rPr>
              <a:t>兵庫県神戸市中央区中山手通２丁目２番</a:t>
            </a:r>
            <a:r>
              <a:rPr kumimoji="0" lang="en-US" altLang="ja-JP" sz="1200" b="0" i="0" u="none" strike="noStrike" kern="0" cap="none" spc="-10" normalizeH="0" baseline="0" noProof="0" dirty="0">
                <a:ln>
                  <a:noFill/>
                </a:ln>
                <a:effectLst/>
                <a:uLnTx/>
                <a:uFillTx/>
                <a:latin typeface="+mn-ea"/>
              </a:rPr>
              <a:t>20</a:t>
            </a:r>
            <a:r>
              <a:rPr kumimoji="0" lang="ja-JP" altLang="en-US" sz="1200" b="0" i="0" u="none" strike="noStrike" kern="0" cap="none" spc="-10" normalizeH="0" baseline="0" noProof="0">
                <a:ln>
                  <a:noFill/>
                </a:ln>
                <a:effectLst/>
                <a:uLnTx/>
                <a:uFillTx/>
                <a:latin typeface="+mn-ea"/>
              </a:rPr>
              <a:t>号　神戸税務署内</a:t>
            </a:r>
            <a:endParaRPr kumimoji="0" lang="en-US" altLang="ja-JP" sz="1200" b="0" i="0" u="none" strike="noStrike" kern="0" cap="none" spc="-10" normalizeH="0" baseline="0" noProof="0" dirty="0">
              <a:ln>
                <a:noFill/>
              </a:ln>
              <a:effectLst/>
              <a:uLnTx/>
              <a:uFillTx/>
              <a:latin typeface="+mn-ea"/>
            </a:endParaRPr>
          </a:p>
        </p:txBody>
      </p:sp>
      <p:sp>
        <p:nvSpPr>
          <p:cNvPr id="19" name="テキスト ボックス 18">
            <a:extLst>
              <a:ext uri="{FF2B5EF4-FFF2-40B4-BE49-F238E27FC236}">
                <a16:creationId xmlns:a16="http://schemas.microsoft.com/office/drawing/2014/main" id="{6BE10BD4-6943-F0F5-0441-C651F9C12A37}"/>
              </a:ext>
            </a:extLst>
          </p:cNvPr>
          <p:cNvSpPr txBox="1"/>
          <p:nvPr userDrawn="1"/>
        </p:nvSpPr>
        <p:spPr>
          <a:xfrm>
            <a:off x="1416108" y="6097754"/>
            <a:ext cx="5940669" cy="380480"/>
          </a:xfrm>
          <a:prstGeom prst="rect">
            <a:avLst/>
          </a:prstGeom>
          <a:noFill/>
        </p:spPr>
        <p:txBody>
          <a:bodyPr vert="horz" wrap="square" tIns="36000" bIns="3600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00" kern="0" spc="-10">
                <a:latin typeface="+mn-ea"/>
              </a:rPr>
              <a:t>兵庫県</a:t>
            </a:r>
            <a:r>
              <a:rPr kumimoji="0" lang="ja-JP" altLang="en-US" sz="1000" b="0" i="0" u="none" strike="noStrike" kern="0" cap="none" spc="-10" normalizeH="0" baseline="0" noProof="0">
                <a:ln>
                  <a:noFill/>
                </a:ln>
                <a:effectLst/>
                <a:uLnTx/>
                <a:uFillTx/>
                <a:latin typeface="+mn-ea"/>
              </a:rPr>
              <a:t>租税教育推進連絡協議会は、兵庫県内</a:t>
            </a:r>
            <a:r>
              <a:rPr kumimoji="0" lang="ja-JP" altLang="en-US" sz="1000" b="0" i="0" u="none" strike="noStrike" kern="0" cap="none" spc="-10" normalizeH="0" baseline="0" noProof="0">
                <a:ln>
                  <a:noFill/>
                </a:ln>
                <a:solidFill>
                  <a:prstClr val="black"/>
                </a:solidFill>
                <a:effectLst/>
                <a:uLnTx/>
                <a:uFillTx/>
                <a:latin typeface="+mn-ea"/>
              </a:rPr>
              <a:t>の教育委員会や小学校・中学校・高等学校の教育関係者と、国・</a:t>
            </a:r>
            <a:r>
              <a:rPr lang="ja-JP" altLang="en-US" sz="1000" kern="0" spc="-10">
                <a:solidFill>
                  <a:prstClr val="black"/>
                </a:solidFill>
                <a:latin typeface="+mn-ea"/>
              </a:rPr>
              <a:t>県</a:t>
            </a:r>
            <a:r>
              <a:rPr kumimoji="0" lang="ja-JP" altLang="en-US" sz="1000" b="0" i="0" u="none" strike="noStrike" kern="0" cap="none" spc="-10" normalizeH="0" baseline="0" noProof="0">
                <a:ln>
                  <a:noFill/>
                </a:ln>
                <a:solidFill>
                  <a:prstClr val="black"/>
                </a:solidFill>
                <a:effectLst/>
                <a:uLnTx/>
                <a:uFillTx/>
                <a:latin typeface="+mn-ea"/>
              </a:rPr>
              <a:t>・市町の税務関係者が協力して、租税教育の推進を図るために設けられた組織です。</a:t>
            </a:r>
            <a:endParaRPr kumimoji="0" lang="en-US" altLang="ja-JP" sz="1000" b="0" i="0" u="none" strike="noStrike" kern="0" cap="none" spc="-10" normalizeH="0" baseline="0" noProof="0" dirty="0">
              <a:ln>
                <a:noFill/>
              </a:ln>
              <a:solidFill>
                <a:prstClr val="black"/>
              </a:solidFill>
              <a:effectLst/>
              <a:uLnTx/>
              <a:uFillTx/>
              <a:latin typeface="+mn-ea"/>
            </a:endParaRPr>
          </a:p>
        </p:txBody>
      </p:sp>
      <p:graphicFrame>
        <p:nvGraphicFramePr>
          <p:cNvPr id="5" name="表 4">
            <a:extLst>
              <a:ext uri="{FF2B5EF4-FFF2-40B4-BE49-F238E27FC236}">
                <a16:creationId xmlns:a16="http://schemas.microsoft.com/office/drawing/2014/main" id="{27D59616-462B-7A88-832D-246E675DB429}"/>
              </a:ext>
            </a:extLst>
          </p:cNvPr>
          <p:cNvGraphicFramePr>
            <a:graphicFrameLocks noGrp="1"/>
          </p:cNvGraphicFramePr>
          <p:nvPr>
            <p:extLst>
              <p:ext uri="{D42A27DB-BD31-4B8C-83A1-F6EECF244321}">
                <p14:modId xmlns:p14="http://schemas.microsoft.com/office/powerpoint/2010/main" val="976974533"/>
              </p:ext>
            </p:extLst>
          </p:nvPr>
        </p:nvGraphicFramePr>
        <p:xfrm>
          <a:off x="6812782" y="834502"/>
          <a:ext cx="1913381" cy="4686240"/>
        </p:xfrm>
        <a:graphic>
          <a:graphicData uri="http://schemas.openxmlformats.org/drawingml/2006/table">
            <a:tbl>
              <a:tblPr>
                <a:tableStyleId>{5C22544A-7EE6-4342-B048-85BDC9FD1C3A}</a:tableStyleId>
              </a:tblPr>
              <a:tblGrid>
                <a:gridCol w="1913381">
                  <a:extLst>
                    <a:ext uri="{9D8B030D-6E8A-4147-A177-3AD203B41FA5}">
                      <a16:colId xmlns:a16="http://schemas.microsoft.com/office/drawing/2014/main" val="1765909574"/>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bg1"/>
                          </a:solidFill>
                          <a:latin typeface="+mn-ea"/>
                          <a:ea typeface="+mn-ea"/>
                        </a:rPr>
                        <a:t>税の学習コーナー</a:t>
                      </a:r>
                      <a:endParaRPr kumimoji="1" lang="ja-JP" altLang="en-US" sz="1100" b="0" u="none"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75108299"/>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9786459"/>
                  </a:ext>
                </a:extLst>
              </a:tr>
              <a:tr h="24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bg1"/>
                          </a:solidFill>
                          <a:latin typeface="+mn-ea"/>
                          <a:ea typeface="+mn-ea"/>
                          <a:cs typeface="+mn-cs"/>
                        </a:rPr>
                        <a:t>Web-TAX-TV</a:t>
                      </a:r>
                      <a:r>
                        <a:rPr kumimoji="1" lang="ja-JP" altLang="en-US" sz="1100" b="0" kern="1200">
                          <a:solidFill>
                            <a:schemeClr val="bg1"/>
                          </a:solidFill>
                          <a:latin typeface="+mn-ea"/>
                          <a:ea typeface="+mn-ea"/>
                          <a:cs typeface="+mn-cs"/>
                        </a:rPr>
                        <a:t>ビデオ（アニメ）</a:t>
                      </a:r>
                      <a:endParaRPr kumimoji="1" lang="en-US" altLang="ja-JP" sz="1100" b="0" kern="1200" dirty="0">
                        <a:solidFill>
                          <a:schemeClr val="bg1"/>
                        </a:solidFill>
                        <a:latin typeface="+mn-ea"/>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644083103"/>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3771773"/>
                  </a:ext>
                </a:extLst>
              </a:tr>
              <a:tr h="360000">
                <a:tc>
                  <a:txBody>
                    <a:bodyPr/>
                    <a:lstStyle/>
                    <a:p>
                      <a:pPr algn="ctr"/>
                      <a:r>
                        <a:rPr kumimoji="1" lang="ja-JP" altLang="en-US" sz="1100" b="0">
                          <a:solidFill>
                            <a:schemeClr val="bg1"/>
                          </a:solidFill>
                          <a:latin typeface="+mn-ea"/>
                          <a:ea typeface="+mn-ea"/>
                        </a:rPr>
                        <a:t>財務省キッズコーナー</a:t>
                      </a:r>
                      <a:endParaRPr kumimoji="1" lang="en-US" altLang="ja-JP" sz="1100" b="0" dirty="0">
                        <a:solidFill>
                          <a:schemeClr val="bg1"/>
                        </a:solidFill>
                        <a:latin typeface="+mn-ea"/>
                        <a:ea typeface="+mn-ea"/>
                      </a:endParaRPr>
                    </a:p>
                    <a:p>
                      <a:pPr algn="ctr"/>
                      <a:r>
                        <a:rPr kumimoji="1" lang="ja-JP" altLang="en-US" sz="1100" b="0">
                          <a:solidFill>
                            <a:schemeClr val="bg1"/>
                          </a:solidFill>
                          <a:latin typeface="+mn-ea"/>
                          <a:ea typeface="+mn-ea"/>
                        </a:rPr>
                        <a:t>ファイナンスらんど</a:t>
                      </a:r>
                      <a:endParaRPr kumimoji="1" lang="ja-JP" altLang="en-US" sz="1100" dirty="0">
                        <a:solidFill>
                          <a:schemeClr val="bg1"/>
                        </a:solidFill>
                        <a:latin typeface="+mn-ea"/>
                        <a:ea typeface="+mn-ea"/>
                      </a:endParaRPr>
                    </a:p>
                  </a:txBody>
                  <a:tcPr marT="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058073814"/>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4400787"/>
                  </a:ext>
                </a:extLst>
              </a:tr>
              <a:tr h="244800">
                <a:tc>
                  <a:txBody>
                    <a:bodyPr/>
                    <a:lstStyle/>
                    <a:p>
                      <a:pPr algn="ctr"/>
                      <a:r>
                        <a:rPr kumimoji="1" lang="ja-JP" altLang="en-US" sz="1100" b="0">
                          <a:solidFill>
                            <a:schemeClr val="bg1"/>
                          </a:solidFill>
                          <a:latin typeface="+mn-ea"/>
                          <a:ea typeface="+mn-ea"/>
                        </a:rPr>
                        <a:t>うんこ税金ドリル</a:t>
                      </a:r>
                      <a:endParaRPr kumimoji="1" lang="en-US" altLang="ja-JP" sz="1100" b="0"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0250651"/>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6669825"/>
                  </a:ext>
                </a:extLst>
              </a:tr>
            </a:tbl>
          </a:graphicData>
        </a:graphic>
      </p:graphicFrame>
      <p:grpSp>
        <p:nvGrpSpPr>
          <p:cNvPr id="4" name="グループ化 3">
            <a:extLst>
              <a:ext uri="{FF2B5EF4-FFF2-40B4-BE49-F238E27FC236}">
                <a16:creationId xmlns:a16="http://schemas.microsoft.com/office/drawing/2014/main" id="{F34BD859-8454-8B84-7254-BB74D59A3235}"/>
              </a:ext>
            </a:extLst>
          </p:cNvPr>
          <p:cNvGrpSpPr/>
          <p:nvPr/>
        </p:nvGrpSpPr>
        <p:grpSpPr>
          <a:xfrm>
            <a:off x="7400050" y="1145034"/>
            <a:ext cx="772350" cy="4305509"/>
            <a:chOff x="7400050" y="1145034"/>
            <a:chExt cx="772350" cy="4305509"/>
          </a:xfrm>
        </p:grpSpPr>
        <p:pic>
          <p:nvPicPr>
            <p:cNvPr id="7" name="図 6">
              <a:hlinkClick r:id="rId4"/>
              <a:extLst>
                <a:ext uri="{FF2B5EF4-FFF2-40B4-BE49-F238E27FC236}">
                  <a16:creationId xmlns:a16="http://schemas.microsoft.com/office/drawing/2014/main" id="{0F1FCA68-1ABA-9E38-F79F-A0B13AC4F57A}"/>
                </a:ext>
              </a:extLst>
            </p:cNvPr>
            <p:cNvPicPr>
              <a:picLocks noChangeAspect="1"/>
            </p:cNvPicPr>
            <p:nvPr/>
          </p:nvPicPr>
          <p:blipFill rotWithShape="1">
            <a:blip r:embed="rId5"/>
            <a:srcRect l="1" r="1884"/>
            <a:stretch/>
          </p:blipFill>
          <p:spPr>
            <a:xfrm>
              <a:off x="7402183" y="1145034"/>
              <a:ext cx="770217" cy="758351"/>
            </a:xfrm>
            <a:prstGeom prst="rect">
              <a:avLst/>
            </a:prstGeom>
          </p:spPr>
        </p:pic>
        <p:pic>
          <p:nvPicPr>
            <p:cNvPr id="8" name="図 7">
              <a:hlinkClick r:id="rId6"/>
              <a:extLst>
                <a:ext uri="{FF2B5EF4-FFF2-40B4-BE49-F238E27FC236}">
                  <a16:creationId xmlns:a16="http://schemas.microsoft.com/office/drawing/2014/main" id="{20AB42B3-EFCE-BD98-E763-F5EAAE9CEF59}"/>
                </a:ext>
              </a:extLst>
            </p:cNvPr>
            <p:cNvPicPr>
              <a:picLocks noChangeAspect="1"/>
            </p:cNvPicPr>
            <p:nvPr/>
          </p:nvPicPr>
          <p:blipFill>
            <a:blip r:embed="rId7"/>
            <a:stretch>
              <a:fillRect/>
            </a:stretch>
          </p:blipFill>
          <p:spPr>
            <a:xfrm>
              <a:off x="7402183" y="3574330"/>
              <a:ext cx="770217" cy="767149"/>
            </a:xfrm>
            <a:prstGeom prst="rect">
              <a:avLst/>
            </a:prstGeom>
          </p:spPr>
        </p:pic>
        <p:pic>
          <p:nvPicPr>
            <p:cNvPr id="9" name="図 8">
              <a:hlinkClick r:id="rId8"/>
              <a:extLst>
                <a:ext uri="{FF2B5EF4-FFF2-40B4-BE49-F238E27FC236}">
                  <a16:creationId xmlns:a16="http://schemas.microsoft.com/office/drawing/2014/main" id="{D8275154-6BDA-A25E-D15A-1D3645F5596D}"/>
                </a:ext>
              </a:extLst>
            </p:cNvPr>
            <p:cNvPicPr>
              <a:picLocks noChangeAspect="1"/>
            </p:cNvPicPr>
            <p:nvPr/>
          </p:nvPicPr>
          <p:blipFill rotWithShape="1">
            <a:blip r:embed="rId9"/>
            <a:srcRect l="1643" r="4504" b="3339"/>
            <a:stretch/>
          </p:blipFill>
          <p:spPr>
            <a:xfrm>
              <a:off x="7402182" y="4695440"/>
              <a:ext cx="770218" cy="755103"/>
            </a:xfrm>
            <a:prstGeom prst="rect">
              <a:avLst/>
            </a:prstGeom>
          </p:spPr>
        </p:pic>
        <p:pic>
          <p:nvPicPr>
            <p:cNvPr id="10" name="図 9">
              <a:hlinkClick r:id="rId10"/>
              <a:extLst>
                <a:ext uri="{FF2B5EF4-FFF2-40B4-BE49-F238E27FC236}">
                  <a16:creationId xmlns:a16="http://schemas.microsoft.com/office/drawing/2014/main" id="{F2C50C15-FB9D-C408-8866-7A202D501DC4}"/>
                </a:ext>
              </a:extLst>
            </p:cNvPr>
            <p:cNvPicPr>
              <a:picLocks noChangeAspect="1"/>
            </p:cNvPicPr>
            <p:nvPr/>
          </p:nvPicPr>
          <p:blipFill rotWithShape="1">
            <a:blip r:embed="rId11"/>
            <a:srcRect l="1463" r="3860"/>
            <a:stretch/>
          </p:blipFill>
          <p:spPr>
            <a:xfrm>
              <a:off x="7400050" y="2245962"/>
              <a:ext cx="772350" cy="785562"/>
            </a:xfrm>
            <a:prstGeom prst="rect">
              <a:avLst/>
            </a:prstGeom>
          </p:spPr>
        </p:pic>
      </p:grpSp>
      <p:grpSp>
        <p:nvGrpSpPr>
          <p:cNvPr id="31" name="グループ化 30">
            <a:extLst>
              <a:ext uri="{FF2B5EF4-FFF2-40B4-BE49-F238E27FC236}">
                <a16:creationId xmlns:a16="http://schemas.microsoft.com/office/drawing/2014/main" id="{E6C98EE1-302D-6C49-1263-7414D836C143}"/>
              </a:ext>
            </a:extLst>
          </p:cNvPr>
          <p:cNvGrpSpPr/>
          <p:nvPr/>
        </p:nvGrpSpPr>
        <p:grpSpPr>
          <a:xfrm>
            <a:off x="388056" y="881221"/>
            <a:ext cx="5782874" cy="696666"/>
            <a:chOff x="199285" y="881221"/>
            <a:chExt cx="8776123" cy="696666"/>
          </a:xfrm>
        </p:grpSpPr>
        <p:sp>
          <p:nvSpPr>
            <p:cNvPr id="32" name="Rectangle 26">
              <a:extLst>
                <a:ext uri="{FF2B5EF4-FFF2-40B4-BE49-F238E27FC236}">
                  <a16:creationId xmlns:a16="http://schemas.microsoft.com/office/drawing/2014/main" id="{DC1FEB15-4E39-F504-D33B-118D1BFE1F34}"/>
                </a:ext>
              </a:extLst>
            </p:cNvPr>
            <p:cNvSpPr>
              <a:spLocks noChangeArrowheads="1"/>
            </p:cNvSpPr>
            <p:nvPr/>
          </p:nvSpPr>
          <p:spPr bwMode="white">
            <a:xfrm>
              <a:off x="199285" y="881221"/>
              <a:ext cx="8776123" cy="6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400" fontAlgn="base">
                <a:lnSpc>
                  <a:spcPts val="2500"/>
                </a:lnSpc>
                <a:spcBef>
                  <a:spcPct val="0"/>
                </a:spcBef>
                <a:spcAft>
                  <a:spcPct val="0"/>
                </a:spcAft>
                <a:buNone/>
                <a:defRPr/>
              </a:pPr>
              <a:r>
                <a:rPr kumimoji="1" lang="ja-JP" altLang="en-US" sz="1700" i="0" u="none" strike="noStrike" kern="1200" cap="none" spc="0" normalizeH="0" baseline="0" noProof="0">
                  <a:ln>
                    <a:noFill/>
                  </a:ln>
                  <a:effectLst/>
                  <a:uLnTx/>
                  <a:uFillTx/>
                  <a:latin typeface="HGPｺﾞｼｯｸE" panose="020B0900000000000000" pitchFamily="50" charset="-128"/>
                  <a:ea typeface="HGPｺﾞｼｯｸE" panose="020B0900000000000000" pitchFamily="50" charset="-128"/>
                </a:rPr>
                <a:t>税金について、もっと詳しく知りたい人は、</a:t>
              </a:r>
              <a:endParaRPr kumimoji="1" lang="en-US" altLang="ja-JP" sz="1700" i="0" u="none" strike="noStrike" kern="1200" cap="none" spc="0" normalizeH="0" baseline="0" noProof="0" dirty="0">
                <a:ln>
                  <a:noFill/>
                </a:ln>
                <a:effectLst/>
                <a:uLnTx/>
                <a:uFillTx/>
                <a:latin typeface="HGPｺﾞｼｯｸE" panose="020B0900000000000000" pitchFamily="50" charset="-128"/>
                <a:ea typeface="HGPｺﾞｼｯｸE" panose="020B0900000000000000" pitchFamily="50" charset="-128"/>
              </a:endParaRPr>
            </a:p>
            <a:p>
              <a:pPr defTabSz="914400" fontAlgn="base">
                <a:lnSpc>
                  <a:spcPts val="2500"/>
                </a:lnSpc>
                <a:spcBef>
                  <a:spcPct val="0"/>
                </a:spcBef>
                <a:spcAft>
                  <a:spcPct val="0"/>
                </a:spcAft>
                <a:buNone/>
                <a:defRPr/>
              </a:pPr>
              <a:r>
                <a:rPr lang="ja-JP" altLang="en-US" sz="1700">
                  <a:solidFill>
                    <a:schemeClr val="tx2"/>
                  </a:solidFill>
                  <a:latin typeface="HGPｺﾞｼｯｸE" panose="020B0900000000000000" pitchFamily="50" charset="-128"/>
                  <a:ea typeface="HGPｺﾞｼｯｸE" panose="020B0900000000000000" pitchFamily="50" charset="-128"/>
                </a:rPr>
                <a:t>国税庁ホームページ「税の学習コーナー」</a:t>
              </a:r>
              <a:r>
                <a:rPr lang="ja-JP" altLang="en-US" sz="1700">
                  <a:latin typeface="HGPｺﾞｼｯｸE" panose="020B0900000000000000" pitchFamily="50" charset="-128"/>
                  <a:ea typeface="HGPｺﾞｼｯｸE" panose="020B0900000000000000" pitchFamily="50" charset="-128"/>
                </a:rPr>
                <a:t>を見てね。</a:t>
              </a:r>
            </a:p>
          </p:txBody>
        </p:sp>
        <p:sp>
          <p:nvSpPr>
            <p:cNvPr id="56" name="テキスト ボックス 55">
              <a:extLst>
                <a:ext uri="{FF2B5EF4-FFF2-40B4-BE49-F238E27FC236}">
                  <a16:creationId xmlns:a16="http://schemas.microsoft.com/office/drawing/2014/main" id="{FBC37CA3-840F-8954-54D8-3A97D1BAC470}"/>
                </a:ext>
              </a:extLst>
            </p:cNvPr>
            <p:cNvSpPr txBox="1"/>
            <p:nvPr/>
          </p:nvSpPr>
          <p:spPr>
            <a:xfrm>
              <a:off x="300189" y="1139918"/>
              <a:ext cx="1065701" cy="265543"/>
            </a:xfrm>
            <a:prstGeom prst="rect">
              <a:avLst/>
            </a:prstGeom>
            <a:noFill/>
          </p:spPr>
          <p:txBody>
            <a:bodyPr wrap="none" rtlCol="0">
              <a:noAutofit/>
            </a:bodyPr>
            <a:lstStyle/>
            <a:p>
              <a:pPr algn="ctr"/>
              <a:r>
                <a:rPr lang="ja-JP" altLang="en-US" sz="800">
                  <a:solidFill>
                    <a:schemeClr val="tx2"/>
                  </a:solidFill>
                  <a:latin typeface="HGPｺﾞｼｯｸE" panose="020B0900000000000000" pitchFamily="50" charset="-128"/>
                  <a:ea typeface="HGPｺﾞｼｯｸE" panose="020B0900000000000000" pitchFamily="50" charset="-128"/>
                </a:rPr>
                <a:t>こくぜいちょう</a:t>
              </a:r>
              <a:endParaRPr lang="zh-CN" altLang="en-US" sz="800" dirty="0">
                <a:solidFill>
                  <a:schemeClr val="tx2"/>
                </a:solidFill>
                <a:latin typeface="HGPｺﾞｼｯｸE" panose="020B0900000000000000" pitchFamily="50" charset="-128"/>
                <a:ea typeface="HGPｺﾞｼｯｸE" panose="020B0900000000000000" pitchFamily="50" charset="-128"/>
              </a:endParaRPr>
            </a:p>
          </p:txBody>
        </p:sp>
      </p:grpSp>
      <p:grpSp>
        <p:nvGrpSpPr>
          <p:cNvPr id="70" name="グループ化 69">
            <a:extLst>
              <a:ext uri="{FF2B5EF4-FFF2-40B4-BE49-F238E27FC236}">
                <a16:creationId xmlns:a16="http://schemas.microsoft.com/office/drawing/2014/main" id="{6676977E-8405-059C-6752-A30768CA47C3}"/>
              </a:ext>
            </a:extLst>
          </p:cNvPr>
          <p:cNvGrpSpPr/>
          <p:nvPr/>
        </p:nvGrpSpPr>
        <p:grpSpPr>
          <a:xfrm>
            <a:off x="434835" y="1661631"/>
            <a:ext cx="5974247" cy="3632139"/>
            <a:chOff x="434835" y="1661631"/>
            <a:chExt cx="5974247" cy="3632139"/>
          </a:xfrm>
        </p:grpSpPr>
        <p:grpSp>
          <p:nvGrpSpPr>
            <p:cNvPr id="71" name="グループ化 70">
              <a:extLst>
                <a:ext uri="{FF2B5EF4-FFF2-40B4-BE49-F238E27FC236}">
                  <a16:creationId xmlns:a16="http://schemas.microsoft.com/office/drawing/2014/main" id="{A49F2761-CDA6-C2F0-AFCF-5D3FEEC10ADC}"/>
                </a:ext>
              </a:extLst>
            </p:cNvPr>
            <p:cNvGrpSpPr/>
            <p:nvPr/>
          </p:nvGrpSpPr>
          <p:grpSpPr>
            <a:xfrm>
              <a:off x="434835" y="1811377"/>
              <a:ext cx="1651121" cy="3472425"/>
              <a:chOff x="434835" y="1928340"/>
              <a:chExt cx="1651121" cy="3472425"/>
            </a:xfrm>
          </p:grpSpPr>
          <p:sp>
            <p:nvSpPr>
              <p:cNvPr id="73" name="フリーフォーム: 図形 7">
                <a:extLst>
                  <a:ext uri="{FF2B5EF4-FFF2-40B4-BE49-F238E27FC236}">
                    <a16:creationId xmlns:a16="http://schemas.microsoft.com/office/drawing/2014/main" id="{06A4C1CB-9C0C-A83E-26EB-F25BD189195C}"/>
                  </a:ext>
                </a:extLst>
              </p:cNvPr>
              <p:cNvSpPr/>
              <p:nvPr/>
            </p:nvSpPr>
            <p:spPr>
              <a:xfrm>
                <a:off x="1645862" y="1928340"/>
                <a:ext cx="440094" cy="3472425"/>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a:extLst>
                  <a:ext uri="{FF2B5EF4-FFF2-40B4-BE49-F238E27FC236}">
                    <a16:creationId xmlns:a16="http://schemas.microsoft.com/office/drawing/2014/main" id="{2979F1B5-F576-C8A9-3C4B-2AD306D6FB6A}"/>
                  </a:ext>
                </a:extLst>
              </p:cNvPr>
              <p:cNvGrpSpPr/>
              <p:nvPr/>
            </p:nvGrpSpPr>
            <p:grpSpPr>
              <a:xfrm>
                <a:off x="434835" y="4551310"/>
                <a:ext cx="1479485" cy="849455"/>
                <a:chOff x="127427" y="4832762"/>
                <a:chExt cx="1985942" cy="1110808"/>
              </a:xfrm>
            </p:grpSpPr>
            <p:pic>
              <p:nvPicPr>
                <p:cNvPr id="75" name="図 74">
                  <a:extLst>
                    <a:ext uri="{FF2B5EF4-FFF2-40B4-BE49-F238E27FC236}">
                      <a16:creationId xmlns:a16="http://schemas.microsoft.com/office/drawing/2014/main" id="{C3DF2428-1F8F-B5E5-A3D3-7CEF3FE5D73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76" name="図 75" descr="パソコンの画面&#10;&#10;自動的に生成された説明">
                  <a:extLst>
                    <a:ext uri="{FF2B5EF4-FFF2-40B4-BE49-F238E27FC236}">
                      <a16:creationId xmlns:a16="http://schemas.microsoft.com/office/drawing/2014/main" id="{4B2D0142-BC9B-FC1C-4BA6-F06644F908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77" name="図 76">
                  <a:extLst>
                    <a:ext uri="{FF2B5EF4-FFF2-40B4-BE49-F238E27FC236}">
                      <a16:creationId xmlns:a16="http://schemas.microsoft.com/office/drawing/2014/main" id="{83D55E8D-3A0E-8A4F-9E8C-C9568BB78DCC}"/>
                    </a:ext>
                  </a:extLst>
                </p:cNvPr>
                <p:cNvPicPr>
                  <a:picLocks noChangeAspect="1"/>
                </p:cNvPicPr>
                <p:nvPr/>
              </p:nvPicPr>
              <p:blipFill rotWithShape="1">
                <a:blip r:embed="rId14"/>
                <a:srcRect l="1501" t="1897" r="1674" b="18851"/>
                <a:stretch/>
              </p:blipFill>
              <p:spPr>
                <a:xfrm>
                  <a:off x="978769" y="4869158"/>
                  <a:ext cx="1085082" cy="669551"/>
                </a:xfrm>
                <a:prstGeom prst="rect">
                  <a:avLst/>
                </a:prstGeom>
                <a:ln w="12700">
                  <a:solidFill>
                    <a:schemeClr val="tx1"/>
                  </a:solidFill>
                </a:ln>
              </p:spPr>
            </p:pic>
          </p:grpSp>
        </p:grpSp>
        <p:pic>
          <p:nvPicPr>
            <p:cNvPr id="72" name="図 71">
              <a:extLst>
                <a:ext uri="{FF2B5EF4-FFF2-40B4-BE49-F238E27FC236}">
                  <a16:creationId xmlns:a16="http://schemas.microsoft.com/office/drawing/2014/main" id="{6CF9884A-6B23-4049-714A-27A55859C4E3}"/>
                </a:ext>
              </a:extLst>
            </p:cNvPr>
            <p:cNvPicPr>
              <a:picLocks noChangeAspect="1"/>
            </p:cNvPicPr>
            <p:nvPr/>
          </p:nvPicPr>
          <p:blipFill>
            <a:blip r:embed="rId15"/>
            <a:stretch>
              <a:fillRect/>
            </a:stretch>
          </p:blipFill>
          <p:spPr>
            <a:xfrm>
              <a:off x="2019860" y="1661631"/>
              <a:ext cx="4389222" cy="3632139"/>
            </a:xfrm>
            <a:prstGeom prst="rect">
              <a:avLst/>
            </a:prstGeom>
            <a:ln w="12700">
              <a:solidFill>
                <a:schemeClr val="tx2">
                  <a:lumMod val="75000"/>
                </a:schemeClr>
              </a:solidFill>
            </a:ln>
          </p:spPr>
        </p:pic>
      </p:grpSp>
    </p:spTree>
    <p:extLst>
      <p:ext uri="{BB962C8B-B14F-4D97-AF65-F5344CB8AC3E}">
        <p14:creationId xmlns:p14="http://schemas.microsoft.com/office/powerpoint/2010/main" val="23594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r>
              <a:rPr lang="en-US" altLang="ja-JP" dirty="0"/>
              <a:t>3</a:t>
            </a:r>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507092"/>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56995" y="6007184"/>
            <a:ext cx="967275" cy="850816"/>
            <a:chOff x="-56997" y="5996309"/>
            <a:chExt cx="967275"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56997" y="6190839"/>
              <a:ext cx="900124"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4</a:t>
            </a:r>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504712"/>
              <a:ext cx="1853392" cy="495007"/>
              <a:chOff x="982205" y="4504712"/>
              <a:chExt cx="1853392" cy="495007"/>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494574" y="466757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65378"/>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par>
                                <p:cTn id="82" presetID="10" presetClass="entr" presetSubtype="0" fill="hold" nodeType="withEffect">
                                  <p:stCondLst>
                                    <p:cond delay="0"/>
                                  </p:stCondLst>
                                  <p:childTnLst>
                                    <p:set>
                                      <p:cBhvr>
                                        <p:cTn id="83" dur="1" fill="hold">
                                          <p:stCondLst>
                                            <p:cond delay="0"/>
                                          </p:stCondLst>
                                        </p:cTn>
                                        <p:tgtEl>
                                          <p:spTgt spid="116"/>
                                        </p:tgtEl>
                                        <p:attrNameLst>
                                          <p:attrName>style.visibility</p:attrName>
                                        </p:attrNameLst>
                                      </p:cBhvr>
                                      <p:to>
                                        <p:strVal val="visible"/>
                                      </p:to>
                                    </p:set>
                                    <p:animEffect transition="in" filter="fade">
                                      <p:cBhvr>
                                        <p:cTn id="84" dur="500"/>
                                        <p:tgtEl>
                                          <p:spTgt spid="116"/>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up)">
                                      <p:cBhvr>
                                        <p:cTn id="88" dur="500"/>
                                        <p:tgtEl>
                                          <p:spTgt spid="68"/>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ipe(up)">
                                      <p:cBhvr>
                                        <p:cTn id="91" dur="500"/>
                                        <p:tgtEl>
                                          <p:spTgt spid="8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500"/>
                                        <p:tgtEl>
                                          <p:spTgt spid="117"/>
                                        </p:tgtEl>
                                      </p:cBhvr>
                                    </p:animEffect>
                                  </p:childTnLst>
                                </p:cTn>
                              </p:par>
                              <p:par>
                                <p:cTn id="97" presetID="10" presetClass="entr" presetSubtype="0"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500"/>
                                        <p:tgtEl>
                                          <p:spTgt spid="1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fade">
                                      <p:cBhvr>
                                        <p:cTn id="102" dur="500"/>
                                        <p:tgtEl>
                                          <p:spTgt spid="10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5</a:t>
            </a:r>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384371"/>
              <a:ext cx="1648208" cy="1019574"/>
              <a:chOff x="3277622" y="3384371"/>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384371"/>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69297"/>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69297"/>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0346" y="407137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15" name="テキスト ボックス 14">
                <a:extLst>
                  <a:ext uri="{FF2B5EF4-FFF2-40B4-BE49-F238E27FC236}">
                    <a16:creationId xmlns:a16="http://schemas.microsoft.com/office/drawing/2014/main" id="{5E9B1889-B916-C1C7-4CC3-ACE14ABC23D1}"/>
                  </a:ext>
                </a:extLst>
              </p:cNvPr>
              <p:cNvSpPr txBox="1"/>
              <p:nvPr/>
            </p:nvSpPr>
            <p:spPr>
              <a:xfrm>
                <a:off x="3339518" y="3819883"/>
                <a:ext cx="28245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もう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43189"/>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297789" y="434491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70912"/>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6</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768149" y="905926"/>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398316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699863"/>
            <a:ext cx="2281056" cy="576361"/>
            <a:chOff x="6299670" y="2684109"/>
            <a:chExt cx="2281056" cy="576361"/>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11" name="Text Box 23">
              <a:extLst>
                <a:ext uri="{FF2B5EF4-FFF2-40B4-BE49-F238E27FC236}">
                  <a16:creationId xmlns:a16="http://schemas.microsoft.com/office/drawing/2014/main" id="{47DDC32B-0205-741E-3260-9FF5F24D3117}"/>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（令和６年度）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ja-JP" sz="1300" b="0" i="0" u="none" strike="noStrike" kern="1200" cap="none" spc="0" normalizeH="0" baseline="0" noProof="0" dirty="0">
                  <a:ln>
                    <a:noFill/>
                  </a:ln>
                  <a:solidFill>
                    <a:srgbClr val="000000"/>
                  </a:solidFill>
                  <a:effectLst/>
                  <a:uLnTx/>
                  <a:uFillTx/>
                  <a:latin typeface="+mn-ea"/>
                  <a:cs typeface="+mn-cs"/>
                </a:rPr>
                <a:t>9,285</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kumimoji="1" lang="ja-JP" altLang="en-US" sz="1300" b="0" i="0" u="none" strike="noStrike" kern="1200" cap="none" spc="0" normalizeH="0" baseline="30000" noProof="0" dirty="0">
                  <a:ln>
                    <a:noFill/>
                  </a:ln>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23,655</a:t>
              </a:r>
              <a:r>
                <a:rPr kumimoji="1" lang="ja-JP" altLang="en-US" sz="1300" b="0" i="0" u="none" strike="noStrike" kern="1200" cap="none" spc="0" normalizeH="0" baseline="0" noProof="0" dirty="0">
                  <a:ln>
                    <a:noFill/>
                  </a:ln>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effectLst/>
                  <a:uLnTx/>
                  <a:uFillTx/>
                  <a:latin typeface="+mn-ea"/>
                  <a:cs typeface="+mn-cs"/>
                </a:rPr>
                <a:t>1</a:t>
              </a:r>
              <a:r>
                <a:rPr kumimoji="1" lang="en-US" altLang="ja-JP" sz="1300" b="0" i="0" u="none" strike="noStrike" kern="1200" cap="none" spc="0" normalizeH="0" baseline="0" noProof="0" dirty="0">
                  <a:ln>
                    <a:noFill/>
                  </a:ln>
                  <a:effectLst/>
                  <a:uLnTx/>
                  <a:uFillTx/>
                  <a:latin typeface="+mn-ea"/>
                  <a:cs typeface="+mn-cs"/>
                </a:rPr>
                <a:t>8</a:t>
              </a:r>
              <a:r>
                <a:rPr kumimoji="1" lang="zh-TW" altLang="en-US" sz="1300" b="0" i="0" u="none" strike="noStrike" kern="1200" cap="none" spc="0" normalizeH="0" baseline="0" noProof="0" dirty="0">
                  <a:ln>
                    <a:noFill/>
                  </a:ln>
                  <a:effectLst/>
                  <a:uLnTx/>
                  <a:uFillTx/>
                  <a:latin typeface="+mn-ea"/>
                  <a:cs typeface="+mn-cs"/>
                </a:rPr>
                <a:t>兆</a:t>
              </a:r>
              <a:r>
                <a:rPr kumimoji="1" lang="en-US" altLang="ja-JP" sz="1300" b="0" i="0" u="none" strike="noStrike" kern="1200" cap="none" spc="0" normalizeH="0" baseline="0" noProof="0" dirty="0">
                  <a:ln>
                    <a:noFill/>
                  </a:ln>
                  <a:effectLst/>
                  <a:uLnTx/>
                  <a:uFillTx/>
                  <a:latin typeface="+mn-ea"/>
                  <a:cs typeface="+mn-cs"/>
                </a:rPr>
                <a:t>331</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lang="ja-JP" altLang="en-US" sz="1300" baseline="30000" dirty="0">
                  <a:latin typeface="+mn-ea"/>
                </a:rPr>
                <a:t>３</a:t>
              </a:r>
              <a:endParaRPr kumimoji="1" lang="ja-JP" altLang="en-US" sz="1300" b="0" i="0" u="none" strike="noStrike" kern="1200" cap="none" spc="0" normalizeH="0" baseline="30000" noProof="0" dirty="0">
                <a:ln>
                  <a:noFill/>
                </a:ln>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145,017</a:t>
              </a:r>
              <a:r>
                <a:rPr kumimoji="1" lang="ja-JP" altLang="en-US" sz="1300" b="0" i="0" u="none" strike="noStrike" kern="1200" cap="none" spc="0" normalizeH="0" baseline="0" noProof="0" dirty="0">
                  <a:ln>
                    <a:noFill/>
                  </a:ln>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（令和６年度）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ja-JP" sz="1300" dirty="0">
                  <a:solidFill>
                    <a:srgbClr val="000000"/>
                  </a:solidFill>
                  <a:latin typeface="+mn-ea"/>
                </a:rPr>
                <a:t>8,081</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kumimoji="1" lang="ja-JP" altLang="en-US" sz="1300" b="0" i="0" u="none" strike="noStrike" kern="1200" cap="none" spc="0" normalizeH="0" baseline="30000" noProof="0" dirty="0">
                  <a:ln>
                    <a:noFill/>
                  </a:ln>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dirty="0">
                  <a:latin typeface="+mn-ea"/>
                </a:rPr>
                <a:t>46,914</a:t>
              </a:r>
              <a:r>
                <a:rPr kumimoji="1" lang="ja-JP" altLang="en-US" sz="1300" b="0" i="0" u="none" strike="noStrike" kern="1200" cap="none" spc="0" normalizeH="0" baseline="0" noProof="0" dirty="0">
                  <a:ln>
                    <a:noFill/>
                  </a:ln>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a:t>
              </a:r>
              <a:r>
                <a:rPr kumimoji="1" lang="ja-JP" altLang="en-US" sz="1200" dirty="0">
                  <a:solidFill>
                    <a:srgbClr val="F46C62"/>
                  </a:solidFill>
                  <a:latin typeface="+mn-ea"/>
                </a:rPr>
                <a:t>８</a:t>
              </a:r>
              <a:r>
                <a:rPr kumimoji="1" lang="zh-TW"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1</a:t>
              </a:r>
              <a:r>
                <a:rPr kumimoji="1" lang="zh-TW" altLang="en-US" sz="1300" b="0" i="0" u="none" strike="noStrike" kern="1200" cap="none" spc="0" normalizeH="0" baseline="0" noProof="0" dirty="0">
                  <a:ln>
                    <a:noFill/>
                  </a:ln>
                  <a:effectLst/>
                  <a:uLnTx/>
                  <a:uFillTx/>
                  <a:latin typeface="+mn-ea"/>
                  <a:cs typeface="+mn-cs"/>
                </a:rPr>
                <a:t>兆</a:t>
              </a:r>
              <a:r>
                <a:rPr kumimoji="1" lang="en-US" altLang="ja-JP" sz="1300" dirty="0">
                  <a:latin typeface="+mn-ea"/>
                </a:rPr>
                <a:t>6,783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ja-JP" altLang="en-US" sz="1300" baseline="30000" dirty="0">
                  <a:solidFill>
                    <a:srgbClr val="000000"/>
                  </a:solidFill>
                  <a:latin typeface="+mn-ea"/>
                </a:rPr>
                <a:t>４</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（令和８年度）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effectLst/>
                  <a:uLnTx/>
                  <a:uFillTx/>
                  <a:latin typeface="+mn-ea"/>
                  <a:cs typeface="+mn-cs"/>
                </a:rPr>
                <a:t>7</a:t>
              </a:r>
              <a:r>
                <a:rPr kumimoji="1" lang="en-US" altLang="ja-JP" sz="1300" dirty="0">
                  <a:latin typeface="+mn-ea"/>
                </a:rPr>
                <a:t>12</a:t>
              </a:r>
              <a:r>
                <a:rPr kumimoji="1" lang="zh-TW" altLang="en-US" sz="1300" b="0" i="0" u="none" strike="noStrike" kern="1200" cap="none" spc="0" normalizeH="0" baseline="0" noProof="0" dirty="0">
                  <a:ln>
                    <a:noFill/>
                  </a:ln>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５</a:t>
              </a: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252000" y="6371985"/>
            <a:ext cx="6587998" cy="288008"/>
            <a:chOff x="109010" y="6284226"/>
            <a:chExt cx="5087144" cy="178403"/>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284226"/>
              <a:ext cx="2223891" cy="1784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2277300" y="6284230"/>
              <a:ext cx="2918854" cy="1783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令和８年度予算及び財政投融資計画の説明」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3" name="正方形/長方形 42">
            <a:extLst>
              <a:ext uri="{FF2B5EF4-FFF2-40B4-BE49-F238E27FC236}">
                <a16:creationId xmlns:a16="http://schemas.microsoft.com/office/drawing/2014/main" id="{64C1A66F-6599-19EC-0404-1DF7ACD89AE4}"/>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44" name="Text Box 23">
            <a:extLst>
              <a:ext uri="{FF2B5EF4-FFF2-40B4-BE49-F238E27FC236}">
                <a16:creationId xmlns:a16="http://schemas.microsoft.com/office/drawing/2014/main" id="{E138E73E-6A94-70DA-7D90-FDD45526AF0F}"/>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Tree>
    <p:extLst>
      <p:ext uri="{BB962C8B-B14F-4D97-AF65-F5344CB8AC3E}">
        <p14:creationId xmlns:p14="http://schemas.microsoft.com/office/powerpoint/2010/main" val="18345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39" grpId="0" animBg="1"/>
      <p:bldP spid="42"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520344"/>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3">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064</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1,08</a:t>
              </a:r>
              <a:r>
                <a:rPr kumimoji="1" lang="en-US" altLang="ja-JP" sz="2600" spc="-30" dirty="0">
                  <a:latin typeface="HGPｺﾞｼｯｸE" panose="020B0900000000000000" pitchFamily="50" charset="-128"/>
                  <a:ea typeface="HGPｺﾞｼｯｸE" panose="020B0900000000000000" pitchFamily="50" charset="-128"/>
                </a:rPr>
                <a:t>3</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a:t>
              </a:r>
              <a:r>
                <a:rPr kumimoji="1" lang="en-US" altLang="ja-JP" sz="2600" spc="-30" dirty="0">
                  <a:latin typeface="HGPｺﾞｼｯｸE" panose="020B0900000000000000" pitchFamily="50" charset="-128"/>
                  <a:ea typeface="HGPｺﾞｼｯｸE" panose="020B0900000000000000" pitchFamily="50" charset="-128"/>
                </a:rPr>
                <a:t>68</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（令和５年度）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r>
              <a:rPr lang="en-US" altLang="ja-JP" dirty="0"/>
              <a:t>8</a:t>
            </a:r>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34522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r>
              <a:rPr lang="en-US" altLang="ja-JP" dirty="0"/>
              <a:t>9</a:t>
            </a:r>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520344"/>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endParaRPr kumimoji="1" lang="ja-JP" altLang="en-US" sz="1100" dirty="0">
              <a:latin typeface="+mn-ea"/>
              <a:ea typeface="+mn-ea"/>
            </a:endParaRP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租税教育">
      <a:dk1>
        <a:srgbClr val="000000"/>
      </a:dk1>
      <a:lt1>
        <a:srgbClr val="FFFFFF"/>
      </a:lt1>
      <a:dk2>
        <a:srgbClr val="807DD4"/>
      </a:dk2>
      <a:lt2>
        <a:srgbClr val="E8E8E8"/>
      </a:lt2>
      <a:accent1>
        <a:srgbClr val="416AED"/>
      </a:accent1>
      <a:accent2>
        <a:srgbClr val="F36C62"/>
      </a:accent2>
      <a:accent3>
        <a:srgbClr val="25C1F1"/>
      </a:accent3>
      <a:accent4>
        <a:srgbClr val="92CF50"/>
      </a:accent4>
      <a:accent5>
        <a:srgbClr val="D86DCB"/>
      </a:accent5>
      <a:accent6>
        <a:srgbClr val="FB954A"/>
      </a:accent6>
      <a:hlink>
        <a:srgbClr val="807DD4"/>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A63147-2748-42BE-84DC-EC425E74A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7217FA-0208-4749-87E3-82E57DC6E338}">
  <ds:schemaRefs>
    <ds:schemaRef ds:uri="http://schemas.microsoft.com/office/infopath/2007/PartnerControls"/>
    <ds:schemaRef ds:uri="http://purl.org/dc/dcmitype/"/>
    <ds:schemaRef ds:uri="http://www.w3.org/XML/1998/namespace"/>
    <ds:schemaRef ds:uri="8fe4d1f7-9dac-473b-bde5-951e1cbc35f9"/>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91B50B90-19ED-4848-B69C-8DC88C7982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2934</Words>
  <Application>Microsoft Macintosh PowerPoint</Application>
  <PresentationFormat>画面に合わせる (4:3)</PresentationFormat>
  <Paragraphs>556</Paragraphs>
  <Slides>21</Slides>
  <Notes>21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ＭＳ Ｐゴシック</vt:lpstr>
      <vt:lpstr>HGP創英角ｺﾞｼｯｸUB</vt:lpstr>
      <vt:lpstr>ＭＳ Ｐゴシック</vt:lpstr>
      <vt:lpstr>HGPｺﾞｼｯｸM</vt:lpstr>
      <vt:lpstr>Times</vt:lpstr>
      <vt:lpstr>Arial</vt:lpstr>
      <vt:lpstr>BIZ UDPゴシック</vt:lpstr>
      <vt:lpstr>HGPｺﾞｼｯｸE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2026-06-01T03:34:22Z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